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7" r:id="rId6"/>
    <p:sldId id="260" r:id="rId7"/>
    <p:sldId id="259" r:id="rId8"/>
    <p:sldId id="262" r:id="rId9"/>
    <p:sldId id="261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57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87043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44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45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7047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48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49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0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1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2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3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4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5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6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7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8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59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</p:grpSp>
        <p:sp>
          <p:nvSpPr>
            <p:cNvPr id="87060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1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2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3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4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5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6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7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6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7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707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7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7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7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707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</p:grpSp>
        <p:sp>
          <p:nvSpPr>
            <p:cNvPr id="8707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707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</p:grpSp>
      <p:sp>
        <p:nvSpPr>
          <p:cNvPr id="8707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8708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87081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87082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87083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8068474-EA51-43D4-AB47-BBF0F8EDD63C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195A37D-E051-4E52-B615-C140DC2FB727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F719968-DF11-4EA8-82B7-670B08B78F96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A433ED9-9A67-4C47-BC4A-0CF7A3DC76B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BE7068D-7E1A-4BE2-B82E-0A9D7293D985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DFFFBC8-E349-4F8D-8006-64CCBCF5A9B2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E464F95-F01E-48F6-836A-CD666E840526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F35A7E7-114E-4559-909B-53EAE754338C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001E1B1-E99E-41D1-AE5F-405631E468D9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59D01FC-36FD-4521-9078-ED59FBE9B7C1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A6FB6E5-B90D-4A3E-B843-A35E64CD906D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064AF3E0-B9A6-470D-9D87-A5808A328418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21BC9050-D1D4-430E-B95A-183022EC107D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CDC37BE8-DBF2-4FB4-B4D8-AF527DA8652B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03135A19-D495-4204-9A09-5213C7CBD213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49B848EE-2E2B-4AAA-8F16-611CA43687B3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77617712-FD02-4F8C-91D6-D6256F29C26A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B614AC4E-AF48-40CF-86BB-1F9ED979304A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556C9DE6-8DD0-4C00-85D0-398B5FB7C2FD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0D592CC-6A10-4447-BE37-315F6B120EBF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1862EF2A-CE84-49AB-962E-F21F3BE4F22B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F4C681F2-0639-4380-95DA-6D23A62F5452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5707228-33C2-4481-89EA-C395BF34E12E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8F534C04-5DBC-4CDE-AB8F-19425E444BF1}" type="slidenum">
              <a:rPr lang="en-US" altLang="zh-CN" sz="1400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8601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2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2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602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2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2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2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2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2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2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3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3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3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3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3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3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</p:grpSp>
        <p:sp>
          <p:nvSpPr>
            <p:cNvPr id="8603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3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3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3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4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4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4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4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604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4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5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5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  <p:sp>
            <p:nvSpPr>
              <p:cNvPr id="8605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pitchFamily="2" charset="-122"/>
                  <a:cs typeface="+mn-cs"/>
                </a:endParaRPr>
              </a:p>
            </p:txBody>
          </p:sp>
        </p:grpSp>
        <p:sp>
          <p:nvSpPr>
            <p:cNvPr id="8605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8605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endParaRPr>
            </a:p>
          </p:txBody>
        </p:sp>
      </p:grpSp>
      <p:sp>
        <p:nvSpPr>
          <p:cNvPr id="8605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605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8605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A36E675D-EAA2-436F-B481-BD1AA03DAC47}" type="slidenum">
              <a:rPr lang="en-US" altLang="zh-CN" kern="1200">
                <a:solidFill>
                  <a:srgbClr val="FFFFFF"/>
                </a:solidFill>
                <a:latin typeface="Verdana" pitchFamily="34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pitchFamily="2" charset="-122"/>
              <a:cs typeface="+mn-cs"/>
            </a:endParaRPr>
          </a:p>
        </p:txBody>
      </p:sp>
      <p:sp>
        <p:nvSpPr>
          <p:cNvPr id="8605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smtClean="0">
                <a:solidFill>
                  <a:schemeClr val="tx1"/>
                </a:solidFill>
                <a:ea typeface="+mn-ea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>
                <a:solidFill>
                  <a:schemeClr val="tx1"/>
                </a:solidFill>
                <a:ea typeface="+mn-ea"/>
              </a:defRPr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chemeClr val="tx1"/>
                </a:solidFill>
                <a:ea typeface="+mn-ea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4FDBA1F6-24FE-44D0-B36E-ADCB0B37173B}" type="slidenum">
              <a:rPr lang="en-US" altLang="zh-CN" kern="1200">
                <a:solidFill>
                  <a:srgbClr val="000000"/>
                </a:solidFill>
                <a:latin typeface="Arial" pitchFamily="34" charset="0"/>
                <a:ea typeface="宋体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kern="1200">
              <a:solidFill>
                <a:srgbClr val="000000"/>
              </a:solidFill>
              <a:latin typeface="Arial" pitchFamily="34" charset="0"/>
              <a:ea typeface="宋体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294125194jlImY72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2736"/>
            <a:ext cx="5306158" cy="58052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68263" y="548680"/>
            <a:ext cx="2769989" cy="56886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9600" dirty="0">
                <a:latin typeface="华文行楷" pitchFamily="2" charset="-122"/>
                <a:ea typeface="华文行楷" pitchFamily="2" charset="-122"/>
              </a:rPr>
              <a:t>武陵春</a:t>
            </a:r>
            <a:endParaRPr lang="en-US" altLang="zh-CN" sz="9600" dirty="0">
              <a:latin typeface="华文行楷" pitchFamily="2" charset="-122"/>
              <a:ea typeface="华文行楷" pitchFamily="2" charset="-122"/>
            </a:endParaRPr>
          </a:p>
          <a:p>
            <a:r>
              <a:rPr lang="en-US" altLang="zh-CN" sz="7200" dirty="0">
                <a:latin typeface="华文行楷" pitchFamily="2" charset="-122"/>
                <a:ea typeface="华文行楷" pitchFamily="2" charset="-122"/>
              </a:rPr>
              <a:t>       —</a:t>
            </a:r>
            <a:r>
              <a:rPr lang="zh-CN" altLang="en-US" sz="7200" dirty="0">
                <a:latin typeface="华文行楷" pitchFamily="2" charset="-122"/>
                <a:ea typeface="华文行楷" pitchFamily="2" charset="-122"/>
              </a:rPr>
              <a:t>李清照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260350"/>
            <a:ext cx="894238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zh-CN" altLang="en-US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北宋败亡后，李清照于建炎元年（</a:t>
            </a:r>
            <a:r>
              <a:rPr kumimoji="1" lang="en-US" altLang="zh-CN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1127</a:t>
            </a:r>
            <a:r>
              <a:rPr kumimoji="1" lang="zh-CN" altLang="en-US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）来到南方，故乡青州陷入金人之手，她家中所藏的大批书籍文物被焚毁。建炎三年（</a:t>
            </a:r>
            <a:r>
              <a:rPr kumimoji="1" lang="en-US" altLang="zh-CN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1129</a:t>
            </a:r>
            <a:r>
              <a:rPr kumimoji="1" lang="zh-CN" altLang="en-US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）丈夫赵明诚病故之后，金人挥兵南侵，李清照为避兵乱而只身各处流亡。绍兴五年（</a:t>
            </a:r>
            <a:r>
              <a:rPr kumimoji="1" lang="en-US" altLang="zh-CN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1135</a:t>
            </a:r>
            <a:r>
              <a:rPr kumimoji="1" lang="zh-CN" altLang="en-US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）寓居在浙江金华时写了这首</a:t>
            </a:r>
            <a:r>
              <a:rPr kumimoji="1" lang="en-US" altLang="zh-CN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kumimoji="1" lang="zh-CN" altLang="en-US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武陵春</a:t>
            </a:r>
            <a:r>
              <a:rPr kumimoji="1" lang="en-US" altLang="zh-CN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词。这时她已经</a:t>
            </a:r>
            <a:r>
              <a:rPr kumimoji="1" lang="en-US" altLang="zh-CN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53</a:t>
            </a:r>
            <a:r>
              <a:rPr kumimoji="1" lang="zh-CN" altLang="en-US" sz="36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岁了，经历了国家败亡、家乡沦陷、文物丧失、丈夫病死等不幸遭遇，处境凄惨，内心极其悲痛。这首词中所反映的正是她真实的生活片断和思想情感。</a:t>
            </a:r>
            <a:r>
              <a:rPr kumimoji="1" lang="zh-CN" altLang="en-US" sz="24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080728094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5" y="0"/>
            <a:ext cx="291581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6" y="836712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武陵春</a:t>
            </a:r>
            <a:endParaRPr lang="en-US" altLang="zh-CN" sz="36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李清照（南宋）</a:t>
            </a:r>
          </a:p>
        </p:txBody>
      </p:sp>
      <p:sp>
        <p:nvSpPr>
          <p:cNvPr id="6" name="Text Box 1027"/>
          <p:cNvSpPr txBox="1">
            <a:spLocks noChangeArrowheads="1"/>
          </p:cNvSpPr>
          <p:nvPr/>
        </p:nvSpPr>
        <p:spPr bwMode="auto">
          <a:xfrm>
            <a:off x="0" y="1412776"/>
            <a:ext cx="6228184" cy="513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zh-CN" sz="60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zh-CN" altLang="en-US" sz="36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   风住尘香花已尽，日晚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倦</a:t>
            </a:r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梳头。物是人非事事休，欲语泪先流。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    闻说双溪春尚好，也拟泛轻舟，只恐双溪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舴艋</a:t>
            </a:r>
            <a:r>
              <a:rPr lang="zh-CN" altLang="en-US" sz="36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舟，载不动许多愁。</a:t>
            </a:r>
            <a:r>
              <a:rPr kumimoji="1" lang="zh-CN" altLang="en-US" sz="48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 </a:t>
            </a:r>
          </a:p>
          <a:p>
            <a:pPr algn="l">
              <a:defRPr/>
            </a:pPr>
            <a:endParaRPr kumimoji="1" lang="en-US" altLang="zh-CN" sz="48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88640"/>
            <a:ext cx="1944216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读出情感</a:t>
            </a:r>
          </a:p>
        </p:txBody>
      </p:sp>
      <p:sp>
        <p:nvSpPr>
          <p:cNvPr id="8" name="矩形 7"/>
          <p:cNvSpPr/>
          <p:nvPr/>
        </p:nvSpPr>
        <p:spPr>
          <a:xfrm>
            <a:off x="5148064" y="1700808"/>
            <a:ext cx="10005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solidFill>
                  <a:srgbClr val="FF0000"/>
                </a:solidFill>
              </a:rPr>
              <a:t>juàn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987824" y="5013176"/>
            <a:ext cx="1762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zé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měng</a:t>
            </a:r>
            <a:r>
              <a:rPr lang="en-US" sz="3200" dirty="0">
                <a:solidFill>
                  <a:srgbClr val="FF0000"/>
                </a:solidFill>
              </a:rPr>
              <a:t>  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>
          <a:xfrm>
            <a:off x="3707904" y="332656"/>
            <a:ext cx="5220072" cy="830997"/>
          </a:xfr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l">
              <a:defRPr/>
            </a:pPr>
            <a:r>
              <a:rPr lang="zh-CN" altLang="en-US" sz="4800" b="1" dirty="0">
                <a:solidFill>
                  <a:schemeClr val="tx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风住尘香花已尽，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1920" y="2852936"/>
            <a:ext cx="4005262" cy="5762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交待季节特征</a:t>
            </a: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</a:p>
        </p:txBody>
      </p:sp>
      <p:sp>
        <p:nvSpPr>
          <p:cNvPr id="165892" name="Rectangle 4"/>
          <p:cNvSpPr>
            <a:spLocks noChangeArrowheads="1"/>
          </p:cNvSpPr>
          <p:nvPr/>
        </p:nvSpPr>
        <p:spPr bwMode="auto">
          <a:xfrm>
            <a:off x="5220072" y="3429000"/>
            <a:ext cx="33956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已是暮春时节。</a:t>
            </a:r>
          </a:p>
        </p:txBody>
      </p:sp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3275856" y="4437112"/>
            <a:ext cx="2108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tx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暗指：</a:t>
            </a:r>
          </a:p>
        </p:txBody>
      </p:sp>
      <p:sp>
        <p:nvSpPr>
          <p:cNvPr id="165894" name="Text Box 6"/>
          <p:cNvSpPr txBox="1">
            <a:spLocks noChangeArrowheads="1"/>
          </p:cNvSpPr>
          <p:nvPr/>
        </p:nvSpPr>
        <p:spPr bwMode="auto">
          <a:xfrm>
            <a:off x="2987824" y="5157192"/>
            <a:ext cx="63468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chemeClr val="tx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自己年老珠黄，寓寄词人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漂泊零落，红颜迟暮</a:t>
            </a:r>
            <a:r>
              <a:rPr lang="zh-CN" altLang="en-US" sz="3200" b="1" dirty="0">
                <a:solidFill>
                  <a:schemeClr val="tx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的身世之恸。</a:t>
            </a:r>
          </a:p>
        </p:txBody>
      </p:sp>
      <p:sp>
        <p:nvSpPr>
          <p:cNvPr id="165903" name="Text Box 15"/>
          <p:cNvSpPr txBox="1">
            <a:spLocks noChangeArrowheads="1"/>
          </p:cNvSpPr>
          <p:nvPr/>
        </p:nvSpPr>
        <p:spPr bwMode="auto">
          <a:xfrm>
            <a:off x="3527116" y="1484784"/>
            <a:ext cx="56168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tx2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春风停息，百花落尽，花朵化作了香尘。</a:t>
            </a:r>
          </a:p>
        </p:txBody>
      </p:sp>
      <p:pic>
        <p:nvPicPr>
          <p:cNvPr id="18" name="图片 17" descr="20071227190216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2616" y="0"/>
            <a:ext cx="4104456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1" grpId="0" build="p" autoUpdateAnimBg="0"/>
      <p:bldP spid="165892" grpId="0" autoUpdateAnimBg="0"/>
      <p:bldP spid="165893" grpId="0" autoUpdateAnimBg="0"/>
      <p:bldP spid="165894" grpId="0" autoUpdateAnimBg="0"/>
      <p:bldP spid="16590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539552" y="620688"/>
            <a:ext cx="4031618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日晚</a:t>
            </a:r>
            <a:r>
              <a:rPr lang="zh-CN" altLang="en-US" sz="4800" b="1" u="sng" dirty="0">
                <a:latin typeface="楷体_GB2312" pitchFamily="49" charset="-122"/>
                <a:ea typeface="楷体_GB2312" pitchFamily="49" charset="-122"/>
              </a:rPr>
              <a:t>倦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梳头。</a:t>
            </a: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251520" y="1988840"/>
            <a:ext cx="4274467" cy="641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此句是什么描写？</a:t>
            </a:r>
            <a:r>
              <a:rPr lang="zh-CN" altLang="en-US" sz="36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843808" y="2636912"/>
            <a:ext cx="4634773" cy="6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生活细节描写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251520" y="3501008"/>
            <a:ext cx="9180660" cy="11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通过具体的外在行为展现人物的什么心理？表达什么情感？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3275856" y="4509120"/>
            <a:ext cx="2823719" cy="6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心灰意懒  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508104" y="4509120"/>
            <a:ext cx="3474492" cy="6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浓重的哀愁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0" y="5445224"/>
            <a:ext cx="9161613" cy="11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由此，这两句是通过景色、典型细节来抒情。（采用</a:t>
            </a:r>
            <a:r>
              <a:rPr lang="zh-CN" sz="36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</a:rPr>
              <a:t>含蓄</a:t>
            </a:r>
            <a:r>
              <a:rPr 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手法进行</a:t>
            </a:r>
            <a:r>
              <a:rPr lang="zh-CN" sz="3600" b="1" dirty="0">
                <a:solidFill>
                  <a:srgbClr val="FF00FF"/>
                </a:solidFill>
                <a:latin typeface="楷体_GB2312" pitchFamily="49" charset="-122"/>
                <a:ea typeface="楷体_GB2312" pitchFamily="49" charset="-122"/>
              </a:rPr>
              <a:t>间接抒情</a:t>
            </a:r>
            <a:r>
              <a:rPr 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。）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autoUpdateAnimBg="0"/>
      <p:bldP spid="4" grpId="0" autoUpdateAnimBg="0"/>
      <p:bldP spid="5" grpId="0" autoUpdateAnimBg="0"/>
      <p:bldP spid="6" grpId="0" autoUpdateAnimBg="0"/>
      <p:bldP spid="7" grpId="0" autoUpdateAnimBg="0"/>
      <p:bldP spid="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5_1236289239Gd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0"/>
            <a:ext cx="9144000" cy="7017306"/>
          </a:xfrm>
          <a:prstGeom prst="rect">
            <a:avLst/>
          </a:prstGeom>
          <a:solidFill>
            <a:srgbClr val="FFFFFF">
              <a:alpha val="61176"/>
            </a:srgbClr>
          </a:solidFill>
        </p:spPr>
        <p:txBody>
          <a:bodyPr wrap="square" rtlCol="0">
            <a:spAutoFit/>
          </a:bodyPr>
          <a:lstStyle/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6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01675" y="98425"/>
            <a:ext cx="4392613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zh-CN" altLang="en-US" sz="40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物是人非事事休，</a:t>
            </a:r>
          </a:p>
        </p:txBody>
      </p:sp>
      <p:sp>
        <p:nvSpPr>
          <p:cNvPr id="166915" name="Rectangle 3"/>
          <p:cNvSpPr>
            <a:spLocks noChangeArrowheads="1"/>
          </p:cNvSpPr>
          <p:nvPr/>
        </p:nvSpPr>
        <p:spPr bwMode="auto">
          <a:xfrm>
            <a:off x="4752975" y="0"/>
            <a:ext cx="3889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zh-CN" altLang="en-US" sz="44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欲语泪先流。</a:t>
            </a:r>
          </a:p>
        </p:txBody>
      </p:sp>
      <p:sp>
        <p:nvSpPr>
          <p:cNvPr id="166916" name="Text Box 4"/>
          <p:cNvSpPr txBox="1">
            <a:spLocks noChangeArrowheads="1"/>
          </p:cNvSpPr>
          <p:nvPr/>
        </p:nvSpPr>
        <p:spPr bwMode="auto">
          <a:xfrm>
            <a:off x="755650" y="2205038"/>
            <a:ext cx="7092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这两句紧承上句叙述了什么内容？</a:t>
            </a:r>
            <a:r>
              <a:rPr lang="zh-CN" altLang="en-US" sz="2400" b="1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66917" name="Text Box 5"/>
          <p:cNvSpPr txBox="1">
            <a:spLocks noChangeArrowheads="1"/>
          </p:cNvSpPr>
          <p:nvPr/>
        </p:nvSpPr>
        <p:spPr bwMode="auto">
          <a:xfrm>
            <a:off x="1584325" y="2744788"/>
            <a:ext cx="6569075" cy="6413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</a:rPr>
              <a:t>叙述了哀伤的原因、程度。</a:t>
            </a:r>
          </a:p>
        </p:txBody>
      </p:sp>
      <p:sp>
        <p:nvSpPr>
          <p:cNvPr id="166918" name="Text Box 6"/>
          <p:cNvSpPr txBox="1">
            <a:spLocks noChangeArrowheads="1"/>
          </p:cNvSpPr>
          <p:nvPr/>
        </p:nvSpPr>
        <p:spPr bwMode="auto">
          <a:xfrm>
            <a:off x="1152525" y="3582988"/>
            <a:ext cx="6911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人非”具体指词人的什么遭遇？</a:t>
            </a:r>
          </a:p>
        </p:txBody>
      </p:sp>
      <p:sp>
        <p:nvSpPr>
          <p:cNvPr id="166919" name="Text Box 7"/>
          <p:cNvSpPr txBox="1">
            <a:spLocks noChangeArrowheads="1"/>
          </p:cNvSpPr>
          <p:nvPr/>
        </p:nvSpPr>
        <p:spPr bwMode="auto">
          <a:xfrm>
            <a:off x="325438" y="4159250"/>
            <a:ext cx="8278812" cy="11906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600" b="1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</a:rPr>
              <a:t>国家败亡、家乡沦陷、文物丧失、丈夫病死等不幸遭遇</a:t>
            </a:r>
          </a:p>
        </p:txBody>
      </p:sp>
      <p:sp>
        <p:nvSpPr>
          <p:cNvPr id="166920" name="Text Box 8"/>
          <p:cNvSpPr txBox="1">
            <a:spLocks noChangeArrowheads="1"/>
          </p:cNvSpPr>
          <p:nvPr/>
        </p:nvSpPr>
        <p:spPr bwMode="auto">
          <a:xfrm>
            <a:off x="53975" y="5229200"/>
            <a:ext cx="90900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sz="3200" b="1" dirty="0">
                <a:latin typeface="楷体_GB2312" pitchFamily="49" charset="-122"/>
                <a:ea typeface="楷体_GB2312" pitchFamily="49" charset="-122"/>
              </a:rPr>
              <a:t>因此，这两句是词人</a:t>
            </a:r>
            <a:r>
              <a:rPr 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直抒胸臆</a:t>
            </a:r>
            <a:r>
              <a:rPr lang="zh-CN" sz="3200" b="1" dirty="0">
                <a:latin typeface="楷体_GB2312" pitchFamily="49" charset="-122"/>
                <a:ea typeface="楷体_GB2312" pitchFamily="49" charset="-122"/>
              </a:rPr>
              <a:t>，再次借助神态和外在行为表达出自己浓重的哀愁。</a:t>
            </a:r>
          </a:p>
        </p:txBody>
      </p:sp>
      <p:sp>
        <p:nvSpPr>
          <p:cNvPr id="166921" name="Rectangle 9"/>
          <p:cNvSpPr>
            <a:spLocks noChangeArrowheads="1"/>
          </p:cNvSpPr>
          <p:nvPr/>
        </p:nvSpPr>
        <p:spPr bwMode="auto">
          <a:xfrm>
            <a:off x="1089025" y="6281738"/>
            <a:ext cx="661511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CN" sz="32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36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其抒情方式是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直接抒情</a:t>
            </a:r>
          </a:p>
        </p:txBody>
      </p:sp>
      <p:sp>
        <p:nvSpPr>
          <p:cNvPr id="166922" name="Text Box 10"/>
          <p:cNvSpPr txBox="1">
            <a:spLocks noChangeArrowheads="1"/>
          </p:cNvSpPr>
          <p:nvPr/>
        </p:nvSpPr>
        <p:spPr bwMode="auto">
          <a:xfrm>
            <a:off x="304800" y="990600"/>
            <a:ext cx="8610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风物依旧，但人已不同，一切事情都已结束了，想要诉说苦衷，眼泪早已先落下。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6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6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 autoUpdateAnimBg="0"/>
      <p:bldP spid="166915" grpId="0" autoUpdateAnimBg="0"/>
      <p:bldP spid="166916" grpId="0" autoUpdateAnimBg="0"/>
      <p:bldP spid="166917" grpId="0" animBg="1" autoUpdateAnimBg="0"/>
      <p:bldP spid="166918" grpId="0" autoUpdateAnimBg="0"/>
      <p:bldP spid="166919" grpId="0" animBg="1" autoUpdateAnimBg="0"/>
      <p:bldP spid="166920" grpId="0" autoUpdateAnimBg="0"/>
      <p:bldP spid="166921" grpId="0" autoUpdateAnimBg="0"/>
      <p:bldP spid="16692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17134729e3feac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55976" y="260648"/>
            <a:ext cx="4788024" cy="15696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闻说双溪春尚好，</a:t>
            </a:r>
            <a:r>
              <a:rPr lang="zh-CN" altLang="en-US" sz="4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也拟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泛轻舟。</a:t>
            </a: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4427984" y="1556792"/>
            <a:ext cx="4716016" cy="4508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</a:rPr>
              <a:t>  听人说春色还不错，使人也产生了去那里泛舟的念头。她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uLnTx/>
                <a:uFillTx/>
                <a:latin typeface="楷体_GB2312" pitchFamily="49" charset="-122"/>
                <a:ea typeface="楷体_GB2312" pitchFamily="49" charset="-122"/>
              </a:rPr>
              <a:t>想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</a:rPr>
              <a:t>去双溪泛舟不是贪恋美景、游赏心切，而是要寻求一个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uLnTx/>
                <a:uFillTx/>
                <a:latin typeface="楷体_GB2312" pitchFamily="49" charset="-122"/>
                <a:ea typeface="楷体_GB2312" pitchFamily="49" charset="-122"/>
              </a:rPr>
              <a:t>消除愁苦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</a:rPr>
              <a:t>的去处。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8640"/>
            <a:ext cx="8784976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只恐双溪舴艋舟，载不动许多愁。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1268760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转而又否定了自己的计划。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2060848"/>
            <a:ext cx="853244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通过比喻的修辞手法</a:t>
            </a:r>
            <a:r>
              <a:rPr lang="zh-CN" sz="2800" b="1" dirty="0">
                <a:solidFill>
                  <a:schemeClr val="accent1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将心中抽象的、难以捉摸的“愁”转为</a:t>
            </a:r>
            <a:r>
              <a:rPr 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具体可感</a:t>
            </a:r>
            <a:r>
              <a:rPr lang="zh-CN" sz="2800" b="1" dirty="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sz="2800" b="1" dirty="0">
                <a:solidFill>
                  <a:schemeClr val="accent1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“舟轻愁重”</a:t>
            </a:r>
            <a:r>
              <a:rPr 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使“愁”有了形体、重量、动态。</a:t>
            </a:r>
            <a:r>
              <a:rPr lang="zh-CN" sz="2800" b="1" dirty="0">
                <a:solidFill>
                  <a:schemeClr val="accent1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这种写法是</a:t>
            </a:r>
            <a:r>
              <a:rPr lang="zh-CN" altLang="zh-CN" sz="2800" b="1" dirty="0">
                <a:solidFill>
                  <a:schemeClr val="accent1">
                    <a:lumMod val="75000"/>
                  </a:schemeClr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580112" y="2924944"/>
            <a:ext cx="31511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化虚为实</a:t>
            </a:r>
          </a:p>
        </p:txBody>
      </p:sp>
      <p:sp>
        <p:nvSpPr>
          <p:cNvPr id="9" name="Rectangle 7"/>
          <p:cNvSpPr txBox="1">
            <a:spLocks noChangeArrowheads="1"/>
          </p:cNvSpPr>
          <p:nvPr/>
        </p:nvSpPr>
        <p:spPr>
          <a:xfrm>
            <a:off x="0" y="4941168"/>
            <a:ext cx="9078913" cy="792163"/>
          </a:xfrm>
          <a:prstGeom prst="rect">
            <a:avLst/>
          </a:prstGeom>
          <a:noFill/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“</a:t>
            </a:r>
            <a:r>
              <a:rPr kumimoji="0" 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闻说”、“也拟” “只恐”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是用</a:t>
            </a:r>
            <a:r>
              <a:rPr kumimoji="0" 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欲抑先扬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手法</a:t>
            </a:r>
            <a:r>
              <a:rPr kumimoji="0" 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，曲折尽情的表达作者</a:t>
            </a:r>
            <a:r>
              <a:rPr kumimoji="0" 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沉重、无奈的心理变化，道出哀愁之重。</a:t>
            </a:r>
          </a:p>
        </p:txBody>
      </p:sp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411760" y="3356992"/>
            <a:ext cx="44165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dirty="0">
                <a:solidFill>
                  <a:srgbClr val="006600"/>
                </a:solidFill>
                <a:latin typeface="华文行楷" pitchFamily="2" charset="-122"/>
                <a:ea typeface="华文行楷" pitchFamily="2" charset="-122"/>
              </a:rPr>
              <a:t>创意出奇！</a:t>
            </a:r>
            <a:endParaRPr lang="zh-CN" altLang="en-US" sz="6600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utoUpdateAnimBg="0"/>
      <p:bldP spid="8" grpId="0" autoUpdateAnimBg="0"/>
      <p:bldP spid="9" grpId="0" build="p" autoUpdateAnimBg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7" y="0"/>
            <a:ext cx="4856235" cy="6858000"/>
          </a:xfrm>
          <a:prstGeom prst="rect">
            <a:avLst/>
          </a:prstGeom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860032" y="0"/>
            <a:ext cx="403244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zh-CN" sz="4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    </a:t>
            </a:r>
            <a:r>
              <a:rPr lang="en-US" altLang="zh-CN" sz="4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  </a:t>
            </a:r>
            <a:r>
              <a:rPr lang="zh-CN" sz="4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楷体_GB2312" pitchFamily="49" charset="-122"/>
              </a:rPr>
              <a:t>这首词采用</a:t>
            </a:r>
            <a:r>
              <a:rPr lang="zh-CN" sz="44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借景抒情、化虚为实</a:t>
            </a:r>
            <a:r>
              <a:rPr lang="zh-CN" sz="4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楷体_GB2312" pitchFamily="49" charset="-122"/>
              </a:rPr>
              <a:t>的手法，表达女词人内心中，因种种</a:t>
            </a:r>
            <a:r>
              <a:rPr lang="zh-CN" sz="44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不幸遭遇而万念俱灰的无限惆怅与悲伤之情。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Text Box 3"/>
          <p:cNvSpPr txBox="1">
            <a:spLocks noChangeArrowheads="1"/>
          </p:cNvSpPr>
          <p:nvPr/>
        </p:nvSpPr>
        <p:spPr bwMode="auto">
          <a:xfrm>
            <a:off x="179388" y="0"/>
            <a:ext cx="8641084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结句化虚为实，语意新奇，是描摹愁思的绝妙好辞词人采取夸张性的比喻</a:t>
            </a:r>
            <a:r>
              <a:rPr kumimoji="1" lang="en-US" altLang="zh-CN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使其物质化。 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愁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与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恨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，通过视觉艺术形象，化为可感的实体。 </a:t>
            </a:r>
          </a:p>
        </p:txBody>
      </p:sp>
      <p:sp>
        <p:nvSpPr>
          <p:cNvPr id="169988" name="Text Box 4"/>
          <p:cNvSpPr txBox="1">
            <a:spLocks noChangeArrowheads="1"/>
          </p:cNvSpPr>
          <p:nvPr/>
        </p:nvSpPr>
        <p:spPr bwMode="auto">
          <a:xfrm>
            <a:off x="0" y="1425575"/>
            <a:ext cx="9217025" cy="543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以春水喻之，如</a:t>
            </a:r>
            <a:r>
              <a:rPr kumimoji="1" lang="zh-CN" altLang="en-US" sz="2800" b="1" kern="1200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李煜之</a:t>
            </a:r>
            <a:r>
              <a:rPr kumimoji="1" lang="zh-CN" altLang="en-US" sz="2800" b="1" kern="1200" dirty="0">
                <a:solidFill>
                  <a:srgbClr val="660033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问君能有几多愁，恰似一江春水向东流</a:t>
            </a:r>
            <a:r>
              <a:rPr kumimoji="1" lang="zh-CN" altLang="en-US" sz="2800" b="1" kern="1200" dirty="0">
                <a:solidFill>
                  <a:srgbClr val="660033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 kern="1200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1" lang="zh-CN" altLang="en-US" sz="2800" b="1" kern="1200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虞美人</a:t>
            </a:r>
            <a:r>
              <a:rPr kumimoji="1" lang="en-US" altLang="zh-CN" sz="2800" b="1" kern="1200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1" lang="zh-CN" altLang="en-US" sz="2800" b="1" kern="1200" dirty="0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）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；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以春草喻之，如</a:t>
            </a:r>
            <a:r>
              <a:rPr kumimoji="1" lang="zh-CN" altLang="en-US" sz="2800" b="1" kern="12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李煜之</a:t>
            </a:r>
            <a:r>
              <a:rPr kumimoji="1" lang="zh-CN" altLang="en-US" sz="2800" b="1" kern="1200" dirty="0">
                <a:solidFill>
                  <a:srgbClr val="9900CC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离恨恰似春草，更行更远还生</a:t>
            </a:r>
            <a:r>
              <a:rPr kumimoji="1" lang="zh-CN" altLang="en-US" sz="2800" b="1" kern="1200" dirty="0">
                <a:solidFill>
                  <a:srgbClr val="9900CC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 kern="12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1" lang="zh-CN" altLang="en-US" sz="2800" b="1" kern="12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清平乐</a:t>
            </a:r>
            <a:r>
              <a:rPr kumimoji="1" lang="en-US" altLang="zh-CN" sz="2800" b="1" kern="12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1" lang="zh-CN" altLang="en-US" sz="2800" b="1" kern="12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）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；此皆状其迢迢不断，绵绵无绝。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以大海喻之，如</a:t>
            </a:r>
            <a:r>
              <a:rPr kumimoji="1" lang="zh-CN" altLang="en-US" sz="2800" b="1" kern="1200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秦观之</a:t>
            </a:r>
            <a:r>
              <a:rPr kumimoji="1" lang="zh-CN" altLang="en-US" sz="2800" b="1" kern="1200" dirty="0">
                <a:solidFill>
                  <a:srgbClr val="FF0066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飞红万点愁如海</a:t>
            </a:r>
            <a:r>
              <a:rPr kumimoji="1" lang="zh-CN" altLang="en-US" sz="2800" b="1" kern="1200" dirty="0">
                <a:solidFill>
                  <a:srgbClr val="FF0066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 kern="1200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1" lang="zh-CN" altLang="en-US" sz="2800" b="1" kern="1200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千秋岁</a:t>
            </a:r>
            <a:r>
              <a:rPr kumimoji="1" lang="en-US" altLang="zh-CN" sz="2800" b="1" kern="1200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1" lang="zh-CN" altLang="en-US" sz="2800" b="1" kern="1200" dirty="0">
                <a:solidFill>
                  <a:srgbClr val="333399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），言其深广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更有甚者，如</a:t>
            </a:r>
            <a:r>
              <a:rPr kumimoji="1"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贺铸之</a:t>
            </a:r>
            <a:r>
              <a:rPr kumimoji="1" lang="zh-CN" altLang="en-US" sz="2800" b="1" kern="1200" dirty="0">
                <a:solidFill>
                  <a:srgbClr val="FF33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试问闲愁都几许？一川烟草，满城风絮，梅子黄时雨</a:t>
            </a:r>
            <a:r>
              <a:rPr kumimoji="1" lang="zh-CN" altLang="en-US" sz="2800" b="1" kern="1200" dirty="0">
                <a:solidFill>
                  <a:srgbClr val="FF33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1"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青玉案</a:t>
            </a:r>
            <a:r>
              <a:rPr kumimoji="1" lang="en-US" altLang="zh-CN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1"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）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，连用三喻，使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愁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有弥天盖地之势。</a:t>
            </a:r>
            <a:r>
              <a:rPr kumimoji="1" lang="zh-CN" altLang="en-US" sz="2800" b="1" kern="1200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苏轼已有</a:t>
            </a:r>
            <a:r>
              <a:rPr kumimoji="1" lang="zh-CN" altLang="en-US" sz="2800" b="1" kern="1200" dirty="0">
                <a:solidFill>
                  <a:srgbClr val="0080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只载一船离恨向西州</a:t>
            </a:r>
            <a:r>
              <a:rPr kumimoji="1" lang="zh-CN" altLang="en-US" sz="2800" b="1" kern="1200" dirty="0">
                <a:solidFill>
                  <a:srgbClr val="0080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 kern="1200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1" lang="zh-CN" altLang="en-US" sz="2800" b="1" kern="1200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虞美人</a:t>
            </a:r>
            <a:r>
              <a:rPr kumimoji="1" lang="en-US" altLang="zh-CN" sz="2800" b="1" kern="1200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1" lang="zh-CN" altLang="en-US" sz="2800" b="1" kern="1200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）</a:t>
            </a:r>
            <a:r>
              <a:rPr kumimoji="1" lang="en-US" altLang="zh-CN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2800" b="1" kern="1200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张元干</a:t>
            </a:r>
            <a:r>
              <a:rPr kumimoji="1" lang="en-US" altLang="zh-CN" sz="2800" b="1" kern="1200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1" lang="zh-CN" altLang="en-US" sz="2800" b="1" kern="1200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谒金门</a:t>
            </a:r>
            <a:r>
              <a:rPr kumimoji="1" lang="en-US" altLang="zh-CN" sz="2800" b="1" kern="1200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1" lang="zh-CN" altLang="en-US" sz="2800" b="1" kern="1200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中也说：</a:t>
            </a:r>
            <a:r>
              <a:rPr kumimoji="1" lang="zh-CN" altLang="en-US" sz="2800" b="1" kern="1200" dirty="0">
                <a:solidFill>
                  <a:srgbClr val="6633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2800" b="1" kern="1200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艇子相呼相语，载取暮愁归去。</a:t>
            </a:r>
            <a:r>
              <a:rPr kumimoji="1" lang="zh-CN" altLang="en-US" sz="2800" b="1" kern="1200" dirty="0">
                <a:solidFill>
                  <a:srgbClr val="6633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</a:p>
        </p:txBody>
      </p:sp>
      <p:sp>
        <p:nvSpPr>
          <p:cNvPr id="5" name="左箭头 4">
            <a:hlinkClick r:id="rId2" action="ppaction://hlinksldjump"/>
          </p:cNvPr>
          <p:cNvSpPr/>
          <p:nvPr/>
        </p:nvSpPr>
        <p:spPr bwMode="auto">
          <a:xfrm>
            <a:off x="8316416" y="6453336"/>
            <a:ext cx="576064" cy="404664"/>
          </a:xfrm>
          <a:prstGeom prst="leftArrow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pitchFamily="2" charset="-122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pitchFamily="34" charset="0"/>
            <a:ea typeface="黑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pitchFamily="34" charset="0"/>
            <a:ea typeface="黑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1159</Words>
  <Application>Microsoft Office PowerPoint</Application>
  <PresentationFormat>On-screen Show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23" baseType="lpstr">
      <vt:lpstr>黑体</vt:lpstr>
      <vt:lpstr>华文行楷</vt:lpstr>
      <vt:lpstr>隶书</vt:lpstr>
      <vt:lpstr>宋体</vt:lpstr>
      <vt:lpstr>Arial</vt:lpstr>
      <vt:lpstr>Calibri</vt:lpstr>
      <vt:lpstr>Times New Roman</vt:lpstr>
      <vt:lpstr>Verdana</vt:lpstr>
      <vt:lpstr>Wingdings</vt:lpstr>
      <vt:lpstr>楷体_GB2312</vt:lpstr>
      <vt:lpstr>Office 主题</vt:lpstr>
      <vt:lpstr>Globe</vt:lpstr>
      <vt:lpstr>默认设计模板</vt:lpstr>
      <vt:lpstr>PowerPoint Presentation</vt:lpstr>
      <vt:lpstr>PowerPoint Presentation</vt:lpstr>
      <vt:lpstr>PowerPoint Presentation</vt:lpstr>
      <vt:lpstr>风住尘香花已尽，</vt:lpstr>
      <vt:lpstr>PowerPoint Presentation</vt:lpstr>
      <vt:lpstr>物是人非事事休，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NAT</cp:lastModifiedBy>
  <cp:revision>22</cp:revision>
  <dcterms:modified xsi:type="dcterms:W3CDTF">2016-09-10T04:01:45Z</dcterms:modified>
</cp:coreProperties>
</file>