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36"/>
  </p:notesMasterIdLst>
  <p:sldIdLst>
    <p:sldId id="257" r:id="rId3"/>
    <p:sldId id="258" r:id="rId4"/>
    <p:sldId id="295" r:id="rId5"/>
    <p:sldId id="260" r:id="rId6"/>
    <p:sldId id="266" r:id="rId7"/>
    <p:sldId id="296" r:id="rId8"/>
    <p:sldId id="297" r:id="rId9"/>
    <p:sldId id="298" r:id="rId10"/>
    <p:sldId id="301" r:id="rId11"/>
    <p:sldId id="264" r:id="rId12"/>
    <p:sldId id="299" r:id="rId13"/>
    <p:sldId id="269" r:id="rId14"/>
    <p:sldId id="307" r:id="rId15"/>
    <p:sldId id="300" r:id="rId16"/>
    <p:sldId id="302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6" r:id="rId25"/>
    <p:sldId id="303" r:id="rId26"/>
    <p:sldId id="279" r:id="rId27"/>
    <p:sldId id="280" r:id="rId28"/>
    <p:sldId id="281" r:id="rId29"/>
    <p:sldId id="282" r:id="rId30"/>
    <p:sldId id="284" r:id="rId31"/>
    <p:sldId id="285" r:id="rId32"/>
    <p:sldId id="304" r:id="rId33"/>
    <p:sldId id="305" r:id="rId34"/>
    <p:sldId id="306" r:id="rId35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3300"/>
    <a:srgbClr val="CC0000"/>
    <a:srgbClr val="003399"/>
    <a:srgbClr val="202020"/>
    <a:srgbClr val="323232"/>
    <a:srgbClr val="CC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595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41620-F5A3-4F47-90D2-AAC604E04896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42875" y="768350"/>
            <a:ext cx="68183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860925"/>
            <a:ext cx="5683250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51089-A7CC-41B6-BAB0-5B7EC177701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41288" y="777875"/>
            <a:ext cx="6823075" cy="3838575"/>
          </a:xfrm>
          <a:solidFill>
            <a:srgbClr val="FFFFFF"/>
          </a:solidFill>
          <a:ln>
            <a:solidFill>
              <a:srgbClr val="000000"/>
            </a:solidFill>
          </a:ln>
        </p:spPr>
      </p:sp>
      <p:sp>
        <p:nvSpPr>
          <p:cNvPr id="3891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11200" y="4860925"/>
            <a:ext cx="5683250" cy="4605338"/>
          </a:xfrm>
          <a:noFill/>
          <a:ln w="9525"/>
        </p:spPr>
        <p:txBody>
          <a:bodyPr wrap="none" lIns="0" tIns="0" rIns="0" bIns="0" anchor="ctr"/>
          <a:lstStyle/>
          <a:p>
            <a:pPr eaLnBrk="1" hangingPunct="1"/>
            <a:endParaRPr lang="zh-CN" altLang="en-US">
              <a:latin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41288" y="777875"/>
            <a:ext cx="6823075" cy="3838575"/>
          </a:xfrm>
          <a:solidFill>
            <a:srgbClr val="FFFFFF"/>
          </a:solidFill>
          <a:ln>
            <a:solidFill>
              <a:srgbClr val="000000"/>
            </a:solidFill>
          </a:ln>
        </p:spPr>
      </p:sp>
      <p:sp>
        <p:nvSpPr>
          <p:cNvPr id="399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11200" y="4860925"/>
            <a:ext cx="5683250" cy="4605338"/>
          </a:xfrm>
          <a:noFill/>
          <a:ln w="9525"/>
        </p:spPr>
        <p:txBody>
          <a:bodyPr wrap="none" lIns="0" tIns="0" rIns="0" bIns="0" anchor="ctr"/>
          <a:lstStyle/>
          <a:p>
            <a:pPr eaLnBrk="1" hangingPunct="1"/>
            <a:endParaRPr lang="zh-CN" altLang="en-US">
              <a:latin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41288" y="777875"/>
            <a:ext cx="6823075" cy="3838575"/>
          </a:xfrm>
          <a:solidFill>
            <a:srgbClr val="FFFFFF"/>
          </a:solidFill>
          <a:ln>
            <a:solidFill>
              <a:srgbClr val="000000"/>
            </a:solidFill>
          </a:ln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11200" y="4860925"/>
            <a:ext cx="5683250" cy="4605338"/>
          </a:xfrm>
          <a:noFill/>
          <a:ln w="9525"/>
        </p:spPr>
        <p:txBody>
          <a:bodyPr wrap="none" lIns="0" tIns="0" rIns="0" bIns="0" anchor="ctr"/>
          <a:lstStyle/>
          <a:p>
            <a:pPr eaLnBrk="1" hangingPunct="1"/>
            <a:endParaRPr lang="zh-CN" altLang="en-US">
              <a:latin typeface="Calibri" panose="020F050202020403020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pattFill prst="horzBrick">
          <a:fgClr>
            <a:srgbClr val="FAE6D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727200" y="6248400"/>
            <a:ext cx="2540000" cy="457200"/>
          </a:xfrm>
        </p:spPr>
        <p:txBody>
          <a:bodyPr/>
          <a:lstStyle/>
          <a:p>
            <a:pPr lvl="0" fontAlgn="base">
              <a:spcBef>
                <a:spcPct val="50000"/>
              </a:spcBef>
            </a:pPr>
            <a:endParaRPr lang="en-US" altLang="x-none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978400" y="6248400"/>
            <a:ext cx="3860800" cy="457200"/>
          </a:xfrm>
        </p:spPr>
        <p:txBody>
          <a:bodyPr/>
          <a:lstStyle/>
          <a:p>
            <a:pPr lvl="0" fontAlgn="base">
              <a:spcBef>
                <a:spcPct val="50000"/>
              </a:spcBef>
            </a:pPr>
            <a:endParaRPr lang="en-US" altLang="x-none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550400" y="6248400"/>
            <a:ext cx="2540000" cy="457200"/>
          </a:xfrm>
        </p:spPr>
        <p:txBody>
          <a:bodyPr/>
          <a:lstStyle/>
          <a:p>
            <a:pPr lvl="0" fontAlgn="base">
              <a:spcBef>
                <a:spcPct val="50000"/>
              </a:spcBef>
            </a:pPr>
            <a:fld id="{9A0DB2DC-4C9A-4742-B13C-FB6460FD3503}" type="slidenum">
              <a:rPr lang="en-US" altLang="x-none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x-none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000" kern="1200">
          <a:solidFill>
            <a:schemeClr val="tx1">
              <a:lumMod val="65000"/>
              <a:lumOff val="3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rgbClr val="FAE6D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rgbClr val="FF0000">
                  <a:alpha val="30000"/>
                </a:srgbClr>
              </a:gs>
              <a:gs pos="0">
                <a:srgbClr val="FFFF00">
                  <a:alpha val="14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lIns="121256" tIns="60648" rIns="121256" bIns="60648" anchor="ctr"/>
          <a:lstStyle/>
          <a:p>
            <a:pPr marL="0" marR="0" lvl="0" indent="0" algn="ctr" defTabSz="90932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65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9pPr>
    </p:titleStyle>
    <p:bodyStyle>
      <a:lvl1pPr marL="457200" indent="-4572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rtl="0" fontAlgn="base">
        <a:spcBef>
          <a:spcPts val="130"/>
        </a:spcBef>
        <a:spcAft>
          <a:spcPct val="0"/>
        </a:spcAft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file:///G:\18&#35838;&#31185;&#25216;&#25991;&#21270;&#25104;&#23601;\&#20013;&#22269;&#31532;&#19968;&#39063;&#21407;&#23376;&#24377;&#29190;&#28856;.rmvb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file:///G:\18&#35838;&#31185;&#25216;&#25991;&#21270;&#25104;&#23601;\&#20013;&#22269;&#31532;&#19968;&#39063;&#27682;&#24377;&#29190;&#28856;.rmvb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file:///G:\18&#35838;&#31185;&#25216;&#25991;&#21270;&#25104;&#23601;\&#20013;&#22269;&#31532;&#19968;&#39063;&#21407;&#23376;&#24377;&#29190;&#28856;.rmvb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jpeg"/><Relationship Id="rId5" Type="http://schemas.openxmlformats.org/officeDocument/2006/relationships/image" Target="../media/image10.jpeg"/><Relationship Id="rId4" Type="http://schemas.openxmlformats.org/officeDocument/2006/relationships/hyperlink" Target="file:///G:\18&#35838;&#31185;&#25216;&#25991;&#21270;&#25104;&#23601;\&#20013;&#22269;&#31532;&#19968;&#39063;&#27682;&#24377;&#29190;&#28856;.rmvb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1640" y="465627"/>
            <a:ext cx="11368720" cy="592672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3078" name="文本框 3"/>
          <p:cNvSpPr txBox="1"/>
          <p:nvPr/>
        </p:nvSpPr>
        <p:spPr>
          <a:xfrm>
            <a:off x="5721926" y="788169"/>
            <a:ext cx="6070523" cy="5509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20725"/>
            <a:r>
              <a:rPr sz="3200" b="1" dirty="0">
                <a:latin typeface="楷体" panose="02010609060101010101" charset="-122"/>
                <a:ea typeface="楷体" panose="02010609060101010101" charset="-122"/>
              </a:rPr>
              <a:t>2015年10月5日瑞典卡罗琳医学院在斯德哥尔摩宣布，中国女科学家</a:t>
            </a:r>
            <a:r>
              <a:rPr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屠呦呦</a:t>
            </a:r>
            <a:r>
              <a:rPr lang="zh-CN" sz="3200" b="1" dirty="0">
                <a:latin typeface="楷体" panose="02010609060101010101" charset="-122"/>
                <a:ea typeface="楷体" panose="02010609060101010101" charset="-122"/>
              </a:rPr>
              <a:t>获得</a:t>
            </a:r>
            <a:r>
              <a:rPr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2015年诺贝尔生理学或医学奖</a:t>
            </a:r>
            <a:r>
              <a:rPr lang="zh-CN" sz="3200" b="1" dirty="0"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sz="3200" b="1" dirty="0">
                <a:latin typeface="楷体" panose="02010609060101010101" charset="-122"/>
                <a:ea typeface="楷体" panose="02010609060101010101" charset="-122"/>
              </a:rPr>
              <a:t>以表彰他们在疟疾治疗研究中取得的成就。屠呦呦由此成为迄今为止</a:t>
            </a:r>
            <a:r>
              <a:rPr sz="3200" b="1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第一位 获得诺贝尔科学奖项的本土中国科学家</a:t>
            </a:r>
            <a:r>
              <a:rPr lang="zh-CN" sz="3200" b="1" dirty="0"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sz="3200" b="1" dirty="0">
                <a:latin typeface="楷体" panose="02010609060101010101" charset="-122"/>
                <a:ea typeface="楷体" panose="02010609060101010101" charset="-122"/>
              </a:rPr>
              <a:t>第一位获得诺贝尔生理医学奖的华人科学家 ，由此实现了中国人在自然科学领域诺贝尔奖</a:t>
            </a:r>
            <a:r>
              <a:rPr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零的突破</a:t>
            </a:r>
            <a:r>
              <a:rPr sz="3200" b="1" dirty="0">
                <a:latin typeface="楷体" panose="02010609060101010101" charset="-122"/>
                <a:ea typeface="楷体" panose="02010609060101010101" charset="-122"/>
              </a:rPr>
              <a:t>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3080" y="1052947"/>
            <a:ext cx="5238343" cy="415636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图片 127" descr="2-3.png"/>
          <p:cNvPicPr preferRelativeResize="0"/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-3725192" y="-3379968"/>
            <a:ext cx="9013228" cy="87238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矩形 4"/>
          <p:cNvSpPr/>
          <p:nvPr/>
        </p:nvSpPr>
        <p:spPr>
          <a:xfrm>
            <a:off x="1818217" y="446617"/>
            <a:ext cx="9235017" cy="1115484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9" name="TextBox 22"/>
          <p:cNvSpPr txBox="1"/>
          <p:nvPr/>
        </p:nvSpPr>
        <p:spPr>
          <a:xfrm>
            <a:off x="2995084" y="635000"/>
            <a:ext cx="6832600" cy="6661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735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第六单元  科技文化与社会生活</a:t>
            </a:r>
          </a:p>
        </p:txBody>
      </p:sp>
      <p:sp>
        <p:nvSpPr>
          <p:cNvPr id="3" name="矩形 87053"/>
          <p:cNvSpPr/>
          <p:nvPr/>
        </p:nvSpPr>
        <p:spPr>
          <a:xfrm>
            <a:off x="287867" y="1818217"/>
            <a:ext cx="11330517" cy="1051984"/>
          </a:xfrm>
          <a:prstGeom prst="rect">
            <a:avLst/>
          </a:prstGeom>
          <a:noFill/>
          <a:ln w="12700">
            <a:noFill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第</a:t>
            </a:r>
            <a:r>
              <a:rPr kumimoji="0" lang="en-US" altLang="zh-CN" sz="6000" b="1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18</a:t>
            </a:r>
            <a:r>
              <a:rPr kumimoji="0" lang="zh-CN" altLang="en-US" sz="6000" b="1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ea"/>
              </a:rPr>
              <a:t>课    科技文化成就</a:t>
            </a:r>
          </a:p>
        </p:txBody>
      </p:sp>
      <p:pic>
        <p:nvPicPr>
          <p:cNvPr id="8194" name="图片 545793" descr="ls003000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5308" y="3328988"/>
            <a:ext cx="3438525" cy="3725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5" name="图片 621574" descr="t0192ae2420b7fbc16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6900" y="3329305"/>
            <a:ext cx="4980305" cy="35585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540680" descr="20101002135402_1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4150" y="3329305"/>
            <a:ext cx="4010660" cy="4086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-6985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梯形 1"/>
          <p:cNvSpPr/>
          <p:nvPr/>
        </p:nvSpPr>
        <p:spPr>
          <a:xfrm rot="5400000" flipH="1">
            <a:off x="-177800" y="2256367"/>
            <a:ext cx="4986867" cy="2332567"/>
          </a:xfrm>
          <a:prstGeom prst="trapezoid">
            <a:avLst>
              <a:gd name="adj" fmla="val 27178"/>
            </a:avLst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55975" y="1586157"/>
            <a:ext cx="864235" cy="33769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b="1" kern="0" cap="none" spc="0" normalizeH="0" baseline="0" noProof="0" dirty="0">
                <a:pattFill prst="horzBrick">
                  <a:fgClr>
                    <a:srgbClr val="FAE6D2"/>
                  </a:fgClr>
                  <a:bgClr>
                    <a:schemeClr val="bg1"/>
                  </a:bgClr>
                </a:pattFill>
                <a:latin typeface="Haettenschweiler" panose="020B0706040902060204" pitchFamily="34" charset="0"/>
                <a:ea typeface="+mn-ea"/>
                <a:cs typeface="+mn-cs"/>
              </a:rPr>
              <a:t>主</a:t>
            </a:r>
          </a:p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b="1" kern="0" cap="none" spc="0" normalizeH="0" baseline="0" noProof="0" dirty="0">
                <a:pattFill prst="horzBrick">
                  <a:fgClr>
                    <a:srgbClr val="FAE6D2"/>
                  </a:fgClr>
                  <a:bgClr>
                    <a:schemeClr val="bg1"/>
                  </a:bgClr>
                </a:pattFill>
                <a:latin typeface="Haettenschweiler" panose="020B0706040902060204" pitchFamily="34" charset="0"/>
                <a:ea typeface="+mn-ea"/>
                <a:cs typeface="+mn-cs"/>
              </a:rPr>
              <a:t>要</a:t>
            </a:r>
          </a:p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b="1" kern="0" cap="none" spc="0" normalizeH="0" baseline="0" noProof="0" dirty="0">
                <a:pattFill prst="horzBrick">
                  <a:fgClr>
                    <a:srgbClr val="FAE6D2"/>
                  </a:fgClr>
                  <a:bgClr>
                    <a:schemeClr val="bg1"/>
                  </a:bgClr>
                </a:pattFill>
                <a:latin typeface="Haettenschweiler" panose="020B0706040902060204" pitchFamily="34" charset="0"/>
                <a:ea typeface="+mn-ea"/>
                <a:cs typeface="+mn-cs"/>
              </a:rPr>
              <a:t>内</a:t>
            </a:r>
          </a:p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335" b="1" kern="0" cap="none" spc="0" normalizeH="0" baseline="0" noProof="0" dirty="0">
                <a:pattFill prst="horzBrick">
                  <a:fgClr>
                    <a:srgbClr val="FAE6D2"/>
                  </a:fgClr>
                  <a:bgClr>
                    <a:schemeClr val="bg1"/>
                  </a:bgClr>
                </a:pattFill>
                <a:latin typeface="Haettenschweiler" panose="020B0706040902060204" pitchFamily="34" charset="0"/>
                <a:ea typeface="+mn-ea"/>
                <a:cs typeface="+mn-cs"/>
              </a:rPr>
              <a:t>容</a:t>
            </a:r>
          </a:p>
        </p:txBody>
      </p:sp>
      <p:sp>
        <p:nvSpPr>
          <p:cNvPr id="5124" name="Rectangle 6"/>
          <p:cNvSpPr/>
          <p:nvPr/>
        </p:nvSpPr>
        <p:spPr>
          <a:xfrm>
            <a:off x="4719320" y="2075815"/>
            <a:ext cx="4923790" cy="49212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zh-CN" altLang="zh-CN" sz="3200" b="1" dirty="0">
                <a:solidFill>
                  <a:srgbClr val="262626"/>
                </a:solidFill>
                <a:latin typeface="黑体" panose="02010609060101010101" charset="-122"/>
                <a:ea typeface="黑体" panose="02010609060101010101" charset="-122"/>
              </a:rPr>
              <a:t>从</a:t>
            </a:r>
            <a:r>
              <a:rPr lang="en-US" altLang="zh-CN" sz="3200" b="1" dirty="0">
                <a:solidFill>
                  <a:srgbClr val="262626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3200" b="1" dirty="0">
                <a:solidFill>
                  <a:srgbClr val="262626"/>
                </a:solidFill>
                <a:latin typeface="黑体" panose="02010609060101010101" charset="-122"/>
                <a:ea typeface="黑体" panose="02010609060101010101" charset="-122"/>
              </a:rPr>
              <a:t>两弹一星</a:t>
            </a:r>
            <a:r>
              <a:rPr lang="en-US" altLang="zh-CN" sz="3200" b="1" dirty="0">
                <a:solidFill>
                  <a:srgbClr val="262626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en-US" sz="3200" b="1" dirty="0">
                <a:solidFill>
                  <a:srgbClr val="262626"/>
                </a:solidFill>
                <a:latin typeface="黑体" panose="02010609060101010101" charset="-122"/>
                <a:ea typeface="黑体" panose="02010609060101010101" charset="-122"/>
              </a:rPr>
              <a:t>到漫步太空</a:t>
            </a:r>
          </a:p>
        </p:txBody>
      </p:sp>
      <p:sp>
        <p:nvSpPr>
          <p:cNvPr id="46" name="Freeform 90"/>
          <p:cNvSpPr/>
          <p:nvPr/>
        </p:nvSpPr>
        <p:spPr bwMode="auto">
          <a:xfrm>
            <a:off x="6161617" y="2827867"/>
            <a:ext cx="4514851" cy="0"/>
          </a:xfrm>
          <a:custGeom>
            <a:avLst/>
            <a:gdLst>
              <a:gd name="T0" fmla="*/ 0 w 2133"/>
              <a:gd name="T1" fmla="*/ 2133 w 2133"/>
              <a:gd name="T2" fmla="*/ 0 w 2133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2133">
                <a:moveTo>
                  <a:pt x="0" y="0"/>
                </a:moveTo>
                <a:lnTo>
                  <a:pt x="2133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时尚中黑简体" panose="01010104010101010101" charset="-122"/>
              <a:ea typeface="时尚中黑简体" panose="01010104010101010101" charset="-122"/>
              <a:cs typeface="+mn-cs"/>
            </a:endParaRPr>
          </a:p>
        </p:txBody>
      </p:sp>
      <p:sp>
        <p:nvSpPr>
          <p:cNvPr id="48" name="Rectangle 100"/>
          <p:cNvSpPr>
            <a:spLocks noChangeArrowheads="1"/>
          </p:cNvSpPr>
          <p:nvPr/>
        </p:nvSpPr>
        <p:spPr bwMode="auto">
          <a:xfrm>
            <a:off x="10433948" y="2052065"/>
            <a:ext cx="713317" cy="6565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26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时尚中黑简体" panose="01010104010101010101" charset="-122"/>
                <a:ea typeface="时尚中黑简体" panose="01010104010101010101" charset="-122"/>
                <a:cs typeface="+mn-cs"/>
              </a:rPr>
              <a:t>1</a:t>
            </a:r>
            <a:endParaRPr kumimoji="0" lang="zh-CN" altLang="zh-CN" sz="5865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时尚中黑简体" panose="01010104010101010101" charset="-122"/>
              <a:ea typeface="时尚中黑简体" panose="01010104010101010101" charset="-122"/>
              <a:cs typeface="+mn-cs"/>
            </a:endParaRPr>
          </a:p>
        </p:txBody>
      </p:sp>
      <p:grpSp>
        <p:nvGrpSpPr>
          <p:cNvPr id="5127" name="组合 50"/>
          <p:cNvGrpSpPr/>
          <p:nvPr/>
        </p:nvGrpSpPr>
        <p:grpSpPr>
          <a:xfrm>
            <a:off x="3886393" y="2075103"/>
            <a:ext cx="679449" cy="444500"/>
            <a:chOff x="2260605" y="2074390"/>
            <a:chExt cx="849897" cy="665182"/>
          </a:xfrm>
        </p:grpSpPr>
        <p:sp>
          <p:nvSpPr>
            <p:cNvPr id="52" name="燕尾形 51"/>
            <p:cNvSpPr/>
            <p:nvPr/>
          </p:nvSpPr>
          <p:spPr>
            <a:xfrm>
              <a:off x="2612523" y="2075438"/>
              <a:ext cx="497446" cy="663313"/>
            </a:xfrm>
            <a:prstGeom prst="chevron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时尚中黑简体" panose="01010104010101010101" charset="-122"/>
                <a:ea typeface="时尚中黑简体" panose="01010104010101010101" charset="-122"/>
                <a:cs typeface="+mn-cs"/>
              </a:endParaRPr>
            </a:p>
          </p:txBody>
        </p:sp>
        <p:sp>
          <p:nvSpPr>
            <p:cNvPr id="53" name="燕尾形 52"/>
            <p:cNvSpPr/>
            <p:nvPr/>
          </p:nvSpPr>
          <p:spPr>
            <a:xfrm>
              <a:off x="2260605" y="2075438"/>
              <a:ext cx="497446" cy="663313"/>
            </a:xfrm>
            <a:prstGeom prst="chevron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时尚中黑简体" panose="01010104010101010101" charset="-122"/>
                <a:ea typeface="时尚中黑简体" panose="01010104010101010101" charset="-122"/>
                <a:cs typeface="+mn-cs"/>
              </a:endParaRPr>
            </a:p>
          </p:txBody>
        </p:sp>
      </p:grpSp>
      <p:sp>
        <p:nvSpPr>
          <p:cNvPr id="58" name="Freeform 90"/>
          <p:cNvSpPr/>
          <p:nvPr/>
        </p:nvSpPr>
        <p:spPr bwMode="auto">
          <a:xfrm>
            <a:off x="4373033" y="3691467"/>
            <a:ext cx="4514851" cy="0"/>
          </a:xfrm>
          <a:custGeom>
            <a:avLst/>
            <a:gdLst>
              <a:gd name="T0" fmla="*/ 0 w 2133"/>
              <a:gd name="T1" fmla="*/ 2133 w 2133"/>
              <a:gd name="T2" fmla="*/ 0 w 2133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2133">
                <a:moveTo>
                  <a:pt x="0" y="0"/>
                </a:moveTo>
                <a:lnTo>
                  <a:pt x="2133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时尚中黑简体" panose="01010104010101010101" charset="-122"/>
              <a:ea typeface="时尚中黑简体" panose="01010104010101010101" charset="-122"/>
              <a:cs typeface="+mn-cs"/>
            </a:endParaRPr>
          </a:p>
        </p:txBody>
      </p:sp>
      <p:sp>
        <p:nvSpPr>
          <p:cNvPr id="59" name="Rectangle 100"/>
          <p:cNvSpPr>
            <a:spLocks noChangeArrowheads="1"/>
          </p:cNvSpPr>
          <p:nvPr/>
        </p:nvSpPr>
        <p:spPr bwMode="auto">
          <a:xfrm>
            <a:off x="10433539" y="3024552"/>
            <a:ext cx="502356" cy="65633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26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时尚中黑简体" panose="01010104010101010101" charset="-122"/>
                <a:ea typeface="时尚中黑简体" panose="01010104010101010101" charset="-122"/>
                <a:cs typeface="+mn-cs"/>
              </a:rPr>
              <a:t>2</a:t>
            </a:r>
            <a:endParaRPr kumimoji="0" lang="zh-CN" altLang="zh-CN" sz="4265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时尚中黑简体" panose="01010104010101010101" charset="-122"/>
              <a:ea typeface="时尚中黑简体" panose="01010104010101010101" charset="-122"/>
              <a:cs typeface="+mn-cs"/>
            </a:endParaRPr>
          </a:p>
        </p:txBody>
      </p:sp>
      <p:grpSp>
        <p:nvGrpSpPr>
          <p:cNvPr id="5132" name="组合 60"/>
          <p:cNvGrpSpPr/>
          <p:nvPr/>
        </p:nvGrpSpPr>
        <p:grpSpPr>
          <a:xfrm>
            <a:off x="3872539" y="3093221"/>
            <a:ext cx="679449" cy="444500"/>
            <a:chOff x="2260605" y="2074390"/>
            <a:chExt cx="849897" cy="665182"/>
          </a:xfrm>
        </p:grpSpPr>
        <p:sp>
          <p:nvSpPr>
            <p:cNvPr id="62" name="燕尾形 61"/>
            <p:cNvSpPr/>
            <p:nvPr/>
          </p:nvSpPr>
          <p:spPr>
            <a:xfrm>
              <a:off x="2612523" y="2075438"/>
              <a:ext cx="497446" cy="663311"/>
            </a:xfrm>
            <a:prstGeom prst="chevron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时尚中黑简体" panose="01010104010101010101" charset="-122"/>
                <a:ea typeface="时尚中黑简体" panose="01010104010101010101" charset="-122"/>
                <a:cs typeface="+mn-cs"/>
              </a:endParaRPr>
            </a:p>
          </p:txBody>
        </p:sp>
        <p:sp>
          <p:nvSpPr>
            <p:cNvPr id="63" name="燕尾形 62"/>
            <p:cNvSpPr/>
            <p:nvPr/>
          </p:nvSpPr>
          <p:spPr>
            <a:xfrm>
              <a:off x="2260605" y="2075438"/>
              <a:ext cx="497446" cy="663311"/>
            </a:xfrm>
            <a:prstGeom prst="chevron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时尚中黑简体" panose="01010104010101010101" charset="-122"/>
                <a:ea typeface="时尚中黑简体" panose="01010104010101010101" charset="-122"/>
                <a:cs typeface="+mn-cs"/>
              </a:endParaRPr>
            </a:p>
          </p:txBody>
        </p:sp>
      </p:grpSp>
      <p:sp>
        <p:nvSpPr>
          <p:cNvPr id="5135" name="Rectangle 6"/>
          <p:cNvSpPr/>
          <p:nvPr/>
        </p:nvSpPr>
        <p:spPr>
          <a:xfrm>
            <a:off x="4907780" y="3027026"/>
            <a:ext cx="4216400" cy="55372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zh-CN" altLang="en-US" sz="3600" b="1" dirty="0">
                <a:solidFill>
                  <a:srgbClr val="262626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杂交水稻与青蒿素</a:t>
            </a:r>
          </a:p>
        </p:txBody>
      </p:sp>
      <p:grpSp>
        <p:nvGrpSpPr>
          <p:cNvPr id="4" name="组合 60"/>
          <p:cNvGrpSpPr/>
          <p:nvPr/>
        </p:nvGrpSpPr>
        <p:grpSpPr>
          <a:xfrm>
            <a:off x="3858684" y="4089593"/>
            <a:ext cx="679449" cy="444500"/>
            <a:chOff x="2260605" y="2074390"/>
            <a:chExt cx="849897" cy="665182"/>
          </a:xfrm>
        </p:grpSpPr>
        <p:sp>
          <p:nvSpPr>
            <p:cNvPr id="5" name="燕尾形 4"/>
            <p:cNvSpPr/>
            <p:nvPr/>
          </p:nvSpPr>
          <p:spPr>
            <a:xfrm>
              <a:off x="2612523" y="2075438"/>
              <a:ext cx="497446" cy="663311"/>
            </a:xfrm>
            <a:prstGeom prst="chevron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时尚中黑简体" panose="01010104010101010101" charset="-122"/>
                <a:ea typeface="时尚中黑简体" panose="01010104010101010101" charset="-122"/>
                <a:cs typeface="+mn-cs"/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2260605" y="2075438"/>
              <a:ext cx="497446" cy="663311"/>
            </a:xfrm>
            <a:prstGeom prst="chevron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时尚中黑简体" panose="01010104010101010101" charset="-122"/>
                <a:ea typeface="时尚中黑简体" panose="01010104010101010101" charset="-122"/>
                <a:cs typeface="+mn-cs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4907781" y="4079452"/>
            <a:ext cx="4216400" cy="55372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zh-CN" altLang="en-US" sz="3600" b="1" dirty="0">
                <a:solidFill>
                  <a:srgbClr val="262626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文化事业的发展</a:t>
            </a:r>
          </a:p>
        </p:txBody>
      </p:sp>
      <p:sp>
        <p:nvSpPr>
          <p:cNvPr id="8" name="Rectangle 100"/>
          <p:cNvSpPr>
            <a:spLocks noChangeArrowheads="1"/>
          </p:cNvSpPr>
          <p:nvPr/>
        </p:nvSpPr>
        <p:spPr bwMode="auto">
          <a:xfrm>
            <a:off x="10446666" y="4088468"/>
            <a:ext cx="548217" cy="6565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265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时尚中黑简体" panose="01010104010101010101" charset="-122"/>
                <a:ea typeface="时尚中黑简体" panose="01010104010101010101" charset="-122"/>
                <a:cs typeface="+mn-cs"/>
              </a:rPr>
              <a:t>3</a:t>
            </a:r>
            <a:endParaRPr kumimoji="0" lang="zh-CN" altLang="zh-CN" sz="4265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时尚中黑简体" panose="01010104010101010101" charset="-122"/>
              <a:ea typeface="时尚中黑简体" panose="01010104010101010101" charset="-122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122" name="图片 616461" descr="未标题-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7963" y="1087871"/>
            <a:ext cx="6036310" cy="55003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30524" y="263815"/>
            <a:ext cx="6308822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一、从</a:t>
            </a:r>
            <a:r>
              <a:rPr lang="en-US" altLang="zh-CN" sz="3200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“</a:t>
            </a:r>
            <a:r>
              <a:rPr lang="zh-CN" altLang="en-US" sz="3200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两弹一星</a:t>
            </a:r>
            <a:r>
              <a:rPr lang="en-US" altLang="zh-CN" sz="3200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”</a:t>
            </a:r>
            <a:r>
              <a:rPr lang="zh-CN" altLang="en-US" sz="3200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到漫步太空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8981" y="1304696"/>
            <a:ext cx="48173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3600" b="1" dirty="0">
                <a:ea typeface="黑体" panose="02010609060101010101" charset="-122"/>
              </a:rPr>
              <a:t>什么是“两弹一星”？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9145" y="2190597"/>
            <a:ext cx="4737027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核弹</a:t>
            </a:r>
            <a:r>
              <a:rPr lang="zh-CN" altLang="en-US" sz="4400" b="1" dirty="0">
                <a:latin typeface="楷体" panose="02010609060101010101" charset="-122"/>
                <a:ea typeface="楷体" panose="02010609060101010101" charset="-122"/>
              </a:rPr>
              <a:t>（原子弹和氢弹）</a:t>
            </a:r>
            <a:r>
              <a:rPr lang="zh-CN" altLang="en-US" sz="4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、导弹</a:t>
            </a:r>
            <a:r>
              <a:rPr lang="zh-CN" altLang="en-US" sz="4400" b="1" dirty="0">
                <a:latin typeface="楷体" panose="02010609060101010101" charset="-122"/>
                <a:ea typeface="楷体" panose="02010609060101010101" charset="-122"/>
              </a:rPr>
              <a:t>和</a:t>
            </a:r>
            <a:r>
              <a:rPr lang="zh-CN" altLang="en-US" sz="4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人造地球卫星。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1480" y="1108075"/>
            <a:ext cx="10396855" cy="563562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3" name="Text Box 3"/>
          <p:cNvSpPr txBox="1"/>
          <p:nvPr/>
        </p:nvSpPr>
        <p:spPr>
          <a:xfrm>
            <a:off x="713317" y="1336252"/>
            <a:ext cx="10094383" cy="47999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材料一： </a:t>
            </a:r>
            <a:r>
              <a:rPr sz="3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我们今天要比昨天更强大，我们不但要有更多的飞机和大炮，还要有原子弹。在今天这个世界上，我们要不受别人的欺负，就不能没有这个东西</a:t>
            </a:r>
            <a:r>
              <a:rPr lang="en-US" sz="3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.                                     </a:t>
            </a:r>
            <a:r>
              <a:rPr sz="3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——毛泽东</a:t>
            </a:r>
          </a:p>
          <a:p>
            <a:pPr algn="l">
              <a:spcBef>
                <a:spcPct val="50000"/>
              </a:spcBef>
            </a:pPr>
            <a:r>
              <a:rPr lang="zh-CN" altLang="en-US" sz="3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材料二：</a:t>
            </a:r>
            <a:r>
              <a:rPr sz="3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这次成功的试验，标志着我国国防现代化进入了一个新的阶段。这对美帝国主义核垄断、核讹诈的政策是一个有力的打击，对全世界一切爱好和平的人民来说是一个极大的鼓舞。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73009" y="342322"/>
            <a:ext cx="8382000" cy="650875"/>
          </a:xfrm>
          <a:prstGeom prst="rect">
            <a:avLst/>
          </a:prstGeom>
          <a:noFill/>
          <a:ln w="9525" algn="ctr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我国</a:t>
            </a:r>
            <a:r>
              <a:rPr lang="zh-CN" altLang="en-US" sz="36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为什么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要下决心研制核武器？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6276109" y="1939752"/>
            <a:ext cx="1385455" cy="1385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4095115" y="3052445"/>
            <a:ext cx="3734435" cy="6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5500370" y="4950460"/>
            <a:ext cx="5043170" cy="381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873125" y="5470525"/>
            <a:ext cx="6204585" cy="368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554" name="Rectangle 10"/>
          <p:cNvSpPr/>
          <p:nvPr/>
        </p:nvSpPr>
        <p:spPr>
          <a:xfrm>
            <a:off x="787400" y="415925"/>
            <a:ext cx="4186382" cy="7715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4400" dirty="0" err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  <a:sym typeface="微软雅黑" panose="020B0503020204020204" charset="-122"/>
              </a:rPr>
              <a:t>第一颗</a:t>
            </a:r>
            <a:r>
              <a:rPr lang="en-US" altLang="en-US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原子弹</a:t>
            </a:r>
          </a:p>
        </p:txBody>
      </p:sp>
      <p:sp>
        <p:nvSpPr>
          <p:cNvPr id="23555" name="Rectangle 10"/>
          <p:cNvSpPr/>
          <p:nvPr/>
        </p:nvSpPr>
        <p:spPr>
          <a:xfrm>
            <a:off x="5723198" y="948200"/>
            <a:ext cx="4508500" cy="76835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44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1964年</a:t>
            </a:r>
            <a:r>
              <a:rPr lang="en-US" altLang="en-US" sz="4400" b="1" noProof="1">
                <a:solidFill>
                  <a:srgbClr val="0033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10月16日</a:t>
            </a:r>
          </a:p>
        </p:txBody>
      </p:sp>
      <p:pic>
        <p:nvPicPr>
          <p:cNvPr id="23556" name="Picture 3" descr="pic_12106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" y="1716088"/>
            <a:ext cx="4060825" cy="486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图片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9775" y="2123440"/>
            <a:ext cx="3093085" cy="4051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图片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2860" y="2123440"/>
            <a:ext cx="3926205" cy="4338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日期占位符 1"/>
          <p:cNvSpPr>
            <a:spLocks noChangeArrowheads="1"/>
          </p:cNvSpPr>
          <p:nvPr/>
        </p:nvSpPr>
        <p:spPr bwMode="auto">
          <a:xfrm>
            <a:off x="5402263" y="6240463"/>
            <a:ext cx="1387475" cy="206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>
              <a:lnSpc>
                <a:spcPct val="130000"/>
              </a:lnSpc>
            </a:pPr>
            <a:fld id="{0BB16705-EC4F-4C1C-A963-C8ADC8088129}" type="datetime1">
              <a:rPr lang="en-US" altLang="zh-CN" sz="1000">
                <a:solidFill>
                  <a:srgbClr val="7F7F7F"/>
                </a:solidFill>
              </a:rPr>
              <a:t>5/5/2020</a:t>
            </a:fld>
            <a:endParaRPr lang="en-US" altLang="en-US" sz="1000" noProof="1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603" name="Text Box 7"/>
          <p:cNvSpPr txBox="1"/>
          <p:nvPr/>
        </p:nvSpPr>
        <p:spPr>
          <a:xfrm>
            <a:off x="5301615" y="1703070"/>
            <a:ext cx="5951220" cy="151511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162553" tIns="81276" rIns="162553" bIns="81276">
            <a:spAutoFit/>
          </a:bodyPr>
          <a:lstStyle/>
          <a:p>
            <a:pPr>
              <a:defRPr/>
            </a:pPr>
            <a:r>
              <a:rPr lang="en-US" altLang="en-US" sz="44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1967年</a:t>
            </a:r>
            <a:r>
              <a:rPr lang="en-US" altLang="en-US" sz="4400" b="1" noProof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6月17日，中国第一颗</a:t>
            </a:r>
            <a:r>
              <a:rPr lang="en-US" altLang="en-US" sz="4400" b="1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氢弹</a:t>
            </a:r>
            <a:r>
              <a:rPr lang="en-US" altLang="en-US" sz="4400" b="1" noProof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爆炸成功。</a:t>
            </a:r>
          </a:p>
        </p:txBody>
      </p:sp>
      <p:pic>
        <p:nvPicPr>
          <p:cNvPr id="25604" name="Picture 4" descr="氢弹爆炸图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4725" y="1924050"/>
            <a:ext cx="3708400" cy="45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图片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5975" y="3597275"/>
            <a:ext cx="47625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日期占位符 1"/>
          <p:cNvSpPr>
            <a:spLocks noChangeArrowheads="1"/>
          </p:cNvSpPr>
          <p:nvPr/>
        </p:nvSpPr>
        <p:spPr bwMode="auto">
          <a:xfrm>
            <a:off x="5402263" y="6240463"/>
            <a:ext cx="1387475" cy="206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>
              <a:lnSpc>
                <a:spcPct val="130000"/>
              </a:lnSpc>
            </a:pPr>
            <a:fld id="{9507DA93-46A8-4A82-8E3E-5F6139C4C57D}" type="datetime1">
              <a:rPr lang="en-US" altLang="zh-CN" sz="1000">
                <a:solidFill>
                  <a:srgbClr val="7F7F7F"/>
                </a:solidFill>
              </a:rPr>
              <a:t>5/5/2020</a:t>
            </a:fld>
            <a:endParaRPr lang="en-US" altLang="en-US" sz="1000" noProof="1">
              <a:solidFill>
                <a:srgbClr val="7F7F7F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787400" y="415925"/>
            <a:ext cx="4186382" cy="7715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4400" dirty="0" err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  <a:sym typeface="微软雅黑" panose="020B0503020204020204" charset="-122"/>
              </a:rPr>
              <a:t>第一颗</a:t>
            </a:r>
            <a:r>
              <a:rPr lang="zh-CN" altLang="en-US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  <a:sym typeface="微软雅黑" panose="020B0503020204020204" charset="-122"/>
              </a:rPr>
              <a:t>氢</a:t>
            </a:r>
            <a:r>
              <a:rPr lang="en-US" altLang="en-US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8434" name="Picture 2" descr="1_1-1-21-249_200309221310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5999" y="1628919"/>
            <a:ext cx="6163275" cy="4702609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022108" y="484911"/>
            <a:ext cx="4590473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1970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年</a:t>
            </a:r>
            <a:r>
              <a:rPr lang="zh-CN" altLang="en-US" sz="4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成功发射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511636" y="1801091"/>
            <a:ext cx="4944533" cy="7620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东方红</a:t>
            </a:r>
            <a:r>
              <a:rPr lang="en-US" altLang="zh-CN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号”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30965" y="3221181"/>
            <a:ext cx="5015345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3399"/>
                </a:solidFill>
                <a:latin typeface="黑体" panose="02010609060101010101" charset="-122"/>
                <a:ea typeface="黑体" panose="02010609060101010101" charset="-122"/>
              </a:rPr>
              <a:t>中国是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第五个</a:t>
            </a:r>
            <a:r>
              <a:rPr lang="zh-CN" altLang="en-US" sz="3600" b="1" dirty="0">
                <a:solidFill>
                  <a:srgbClr val="003399"/>
                </a:solidFill>
                <a:latin typeface="黑体" panose="02010609060101010101" charset="-122"/>
                <a:ea typeface="黑体" panose="02010609060101010101" charset="-122"/>
              </a:rPr>
              <a:t>能独立发射卫星的国家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4042834" y="784226"/>
            <a:ext cx="184731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230909" y="484910"/>
            <a:ext cx="5588000" cy="70788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第一颗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人造地球卫星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46580" y="1628775"/>
            <a:ext cx="2903855" cy="7067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东方红一号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ldLvl="0" animBg="1"/>
      <p:bldP spid="18438" grpId="0" bldLvl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66" name="文本框 1"/>
          <p:cNvSpPr txBox="1">
            <a:spLocks noChangeArrowheads="1"/>
          </p:cNvSpPr>
          <p:nvPr/>
        </p:nvSpPr>
        <p:spPr bwMode="auto">
          <a:xfrm>
            <a:off x="2047875" y="254000"/>
            <a:ext cx="2808288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钱学森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350510" y="2313305"/>
            <a:ext cx="6214110" cy="29902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 anchorCtr="1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    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钱学森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参与组织领导了中国运载火箭、导弹、卫星的研制和试验工作，为中国航天事业的发展做出了巨大贡献。</a:t>
            </a:r>
          </a:p>
        </p:txBody>
      </p:sp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6383338" y="968375"/>
            <a:ext cx="4418012" cy="882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atte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kern="10" dirty="0">
                <a:ln w="9525">
                  <a:round/>
                </a:ln>
                <a:latin typeface="宋体" panose="02010600030101010101" pitchFamily="2" charset="-122"/>
                <a:ea typeface="宋体" panose="02010600030101010101" pitchFamily="2" charset="-122"/>
              </a:rPr>
              <a:t>中国导弹之父</a:t>
            </a:r>
          </a:p>
        </p:txBody>
      </p:sp>
      <p:pic>
        <p:nvPicPr>
          <p:cNvPr id="6" name="图片 617475"/>
          <p:cNvPicPr>
            <a:picLocks noChangeAspect="1"/>
          </p:cNvPicPr>
          <p:nvPr/>
        </p:nvPicPr>
        <p:blipFill>
          <a:blip r:embed="rId2" cstate="print"/>
          <a:srcRect l="987" t="574"/>
          <a:stretch>
            <a:fillRect/>
          </a:stretch>
        </p:blipFill>
        <p:spPr>
          <a:xfrm>
            <a:off x="1166814" y="992623"/>
            <a:ext cx="3760787" cy="4748213"/>
          </a:xfrm>
          <a:prstGeom prst="rect">
            <a:avLst/>
          </a:prstGeom>
          <a:noFill/>
          <a:ln w="2857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3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18" name="矩形 546818"/>
          <p:cNvSpPr/>
          <p:nvPr/>
        </p:nvSpPr>
        <p:spPr>
          <a:xfrm>
            <a:off x="1982788" y="3176588"/>
            <a:ext cx="8226425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endParaRPr lang="zh-CN" altLang="en-US" dirty="0">
              <a:latin typeface="宋体" panose="02010600030101010101" pitchFamily="2" charset="-122"/>
            </a:endParaRPr>
          </a:p>
        </p:txBody>
      </p:sp>
      <p:sp>
        <p:nvSpPr>
          <p:cNvPr id="9220" name="文本框 546822"/>
          <p:cNvSpPr txBox="1"/>
          <p:nvPr/>
        </p:nvSpPr>
        <p:spPr>
          <a:xfrm>
            <a:off x="5298440" y="730250"/>
            <a:ext cx="6395720" cy="539750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1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2400" b="0" dirty="0">
                <a:latin typeface="华文中宋" panose="02010600040101010101" charset="-122"/>
                <a:ea typeface="华文中宋" panose="02010600040101010101" charset="-122"/>
              </a:rPr>
              <a:t>　　</a:t>
            </a:r>
            <a:r>
              <a:rPr lang="zh-CN" altLang="en-US" sz="3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邓稼先</a:t>
            </a:r>
            <a:r>
              <a:rPr lang="zh-CN" altLang="en-US" sz="3200" b="1" dirty="0">
                <a:latin typeface="华文中宋" panose="02010600040101010101" charset="-122"/>
                <a:ea typeface="华文中宋" panose="02010600040101010101" charset="-122"/>
              </a:rPr>
              <a:t>在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原子弹、氢弹</a:t>
            </a:r>
            <a:r>
              <a:rPr lang="zh-CN" altLang="en-US" sz="3200" b="1" dirty="0">
                <a:latin typeface="华文中宋" panose="02010600040101010101" charset="-122"/>
                <a:ea typeface="华文中宋" panose="02010600040101010101" charset="-122"/>
              </a:rPr>
              <a:t>研究中，领导开展了爆轰物理、流体力学、状态方程、中子输运等基础理论研究，对原子弹的物理过程进行了大量模拟计算和分析，迈出了中国独立研究核武器的第一步。他还领导完成了原子弹的理论方案，并参与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指导核试验</a:t>
            </a:r>
            <a:r>
              <a:rPr lang="zh-CN" altLang="en-US" sz="3200" b="1" dirty="0">
                <a:latin typeface="华文中宋" panose="02010600040101010101" charset="-122"/>
                <a:ea typeface="华文中宋" panose="02010600040101010101" charset="-122"/>
              </a:rPr>
              <a:t>的爆轰模拟试验。</a:t>
            </a:r>
          </a:p>
        </p:txBody>
      </p:sp>
      <p:grpSp>
        <p:nvGrpSpPr>
          <p:cNvPr id="9221" name="组合 546823"/>
          <p:cNvGrpSpPr/>
          <p:nvPr/>
        </p:nvGrpSpPr>
        <p:grpSpPr>
          <a:xfrm>
            <a:off x="1158856" y="748145"/>
            <a:ext cx="3787097" cy="5594670"/>
            <a:chOff x="1193" y="371"/>
            <a:chExt cx="2749" cy="3904"/>
          </a:xfrm>
        </p:grpSpPr>
        <p:sp>
          <p:nvSpPr>
            <p:cNvPr id="9222" name="文本框 546824"/>
            <p:cNvSpPr txBox="1"/>
            <p:nvPr/>
          </p:nvSpPr>
          <p:spPr>
            <a:xfrm>
              <a:off x="1193" y="3760"/>
              <a:ext cx="2749" cy="5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00000"/>
                </a:lnSpc>
              </a:pPr>
              <a:r>
                <a:rPr lang="zh-CN" altLang="en-US" sz="2400" b="1" dirty="0">
                  <a:latin typeface="华文中宋" panose="02010600040101010101" charset="-122"/>
                  <a:ea typeface="华文中宋" panose="02010600040101010101" charset="-122"/>
                </a:rPr>
                <a:t>身患重病的邓稼先</a:t>
              </a:r>
            </a:p>
            <a:p>
              <a:pPr algn="ctr">
                <a:lnSpc>
                  <a:spcPct val="100000"/>
                </a:lnSpc>
              </a:pPr>
              <a:r>
                <a:rPr lang="zh-CN" altLang="en-US" sz="2400" b="1" dirty="0">
                  <a:latin typeface="华文中宋" panose="02010600040101010101" charset="-122"/>
                  <a:ea typeface="华文中宋" panose="02010600040101010101" charset="-122"/>
                </a:rPr>
                <a:t>在医院与同行探讨学术问题</a:t>
              </a:r>
            </a:p>
          </p:txBody>
        </p:sp>
        <p:pic>
          <p:nvPicPr>
            <p:cNvPr id="9223" name="图片 546825" descr="重病中的邓稼先在医院与同行交流技术问题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93" y="371"/>
              <a:ext cx="2555" cy="323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zh-CN" altLang="en-US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0"/>
            <a:ext cx="10086109" cy="5400675"/>
          </a:xfrm>
          <a:prstGeom prst="rect">
            <a:avLst/>
          </a:prstGeom>
          <a:noFill/>
          <a:ln w="9525">
            <a:noFill/>
            <a:round/>
          </a:ln>
        </p:spPr>
      </p:pic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0" y="4797425"/>
            <a:ext cx="12192000" cy="1817688"/>
          </a:xfrm>
          <a:prstGeom prst="rect">
            <a:avLst/>
          </a:prstGeom>
          <a:solidFill>
            <a:srgbClr val="FDEADA"/>
          </a:solidFill>
          <a:ln w="9360" cap="sq">
            <a:solidFill>
              <a:srgbClr val="FAC090"/>
            </a:solidFill>
            <a:miter lim="800000"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于敏、王大珩、王希季、朱光亚、孙家栋、任新民、吴自良、陈芳允、陈能宽、杨嘉墀、周光召、钱学森、屠守锷、黄纬禄、程开甲、彭桓武、王淦昌、邓稼先、赵九章、姚桐斌、钱骥、钱三强、郭永怀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8305" y="1141730"/>
            <a:ext cx="11256645" cy="563562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10243" name="文本框 3"/>
          <p:cNvSpPr txBox="1"/>
          <p:nvPr/>
        </p:nvSpPr>
        <p:spPr>
          <a:xfrm>
            <a:off x="823172" y="1141672"/>
            <a:ext cx="9984124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思考：</a:t>
            </a:r>
          </a:p>
          <a:p>
            <a:r>
              <a:rPr lang="en-US" altLang="zh-CN" sz="3200" b="1" dirty="0">
                <a:solidFill>
                  <a:srgbClr val="003399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 </a:t>
            </a:r>
            <a:r>
              <a:rPr lang="zh-CN" altLang="en-US" sz="3200" b="1" dirty="0">
                <a:solidFill>
                  <a:srgbClr val="003399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研制核武器，我国科学家付出了极其艰辛的努力。你从这些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科学家</a:t>
            </a:r>
            <a:r>
              <a:rPr lang="zh-CN" altLang="en-US" sz="3200" b="1" dirty="0">
                <a:solidFill>
                  <a:srgbClr val="003399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身上看到了什么？</a:t>
            </a:r>
          </a:p>
        </p:txBody>
      </p:sp>
      <p:sp>
        <p:nvSpPr>
          <p:cNvPr id="10244" name="文本框 4"/>
          <p:cNvSpPr txBox="1"/>
          <p:nvPr/>
        </p:nvSpPr>
        <p:spPr>
          <a:xfrm>
            <a:off x="2229485" y="2710180"/>
            <a:ext cx="708152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崇高的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爱国主义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精神和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无私奉献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精神</a:t>
            </a:r>
          </a:p>
        </p:txBody>
      </p:sp>
      <p:sp>
        <p:nvSpPr>
          <p:cNvPr id="10247" name="文本框 7"/>
          <p:cNvSpPr txBox="1"/>
          <p:nvPr/>
        </p:nvSpPr>
        <p:spPr>
          <a:xfrm>
            <a:off x="711200" y="2250017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3"/>
          <p:cNvSpPr txBox="1"/>
          <p:nvPr/>
        </p:nvSpPr>
        <p:spPr>
          <a:xfrm>
            <a:off x="975534" y="3543646"/>
            <a:ext cx="96793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sz="3200" b="1" dirty="0">
                <a:solidFill>
                  <a:srgbClr val="003399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</a:t>
            </a:r>
            <a:r>
              <a:rPr sz="3200" b="1" dirty="0">
                <a:solidFill>
                  <a:srgbClr val="003399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“</a:t>
            </a:r>
            <a:r>
              <a:rPr sz="3200" b="1" dirty="0" err="1">
                <a:solidFill>
                  <a:srgbClr val="003399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两弹一星”的成功研制有什么</a:t>
            </a:r>
            <a:r>
              <a:rPr sz="3200" b="1" dirty="0" err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意义</a:t>
            </a:r>
            <a:r>
              <a:rPr sz="3200" b="1" dirty="0">
                <a:solidFill>
                  <a:srgbClr val="003399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？</a:t>
            </a:r>
          </a:p>
        </p:txBody>
      </p:sp>
      <p:sp>
        <p:nvSpPr>
          <p:cNvPr id="4" name="文本框 4"/>
          <p:cNvSpPr txBox="1"/>
          <p:nvPr/>
        </p:nvSpPr>
        <p:spPr>
          <a:xfrm>
            <a:off x="676275" y="4127500"/>
            <a:ext cx="10839450" cy="22917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36195" fontAlgn="auto">
              <a:lnSpc>
                <a:spcPct val="100000"/>
              </a:lnSpc>
              <a:spcBef>
                <a:spcPts val="600"/>
              </a:spcBef>
            </a:pPr>
            <a:r>
              <a:rPr lang="en-US" altLang="zh-CN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  <a:r>
              <a:rPr lang="en-US" altLang="zh-CN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鼓舞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了中国人民的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志气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，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振奋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了中华民族的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精神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。 </a:t>
            </a:r>
          </a:p>
          <a:p>
            <a:pPr marL="36195" fontAlgn="auto">
              <a:lnSpc>
                <a:spcPct val="100000"/>
              </a:lnSpc>
              <a:spcBef>
                <a:spcPts val="600"/>
              </a:spcBef>
            </a:pP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②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打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破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了当时有核大国的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核垄断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， </a:t>
            </a:r>
          </a:p>
          <a:p>
            <a:pPr marL="36195" fontAlgn="auto">
              <a:lnSpc>
                <a:spcPct val="100000"/>
              </a:lnSpc>
              <a:spcBef>
                <a:spcPts val="600"/>
              </a:spcBef>
            </a:pP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③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增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强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了我国的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国防实力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，</a:t>
            </a:r>
          </a:p>
          <a:p>
            <a:pPr marL="36195" fontAlgn="auto">
              <a:lnSpc>
                <a:spcPct val="100000"/>
              </a:lnSpc>
              <a:spcBef>
                <a:spcPts val="600"/>
              </a:spcBef>
            </a:pP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④大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大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提高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了我国的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国际地位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255693" y="267336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一、从</a:t>
            </a:r>
            <a:r>
              <a:rPr lang="en-US" altLang="zh-CN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“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两弹一星</a:t>
            </a:r>
            <a:r>
              <a:rPr lang="en-US" altLang="zh-CN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”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到漫步太空</a:t>
            </a:r>
            <a:endParaRPr kumimoji="0" lang="zh-CN" altLang="en-US" sz="2665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ldLvl="0" animBg="1"/>
      <p:bldP spid="10244" grpId="1" bldLvl="0" animBg="1"/>
      <p:bldP spid="2" grpId="0"/>
      <p:bldP spid="4" grpId="0" bldLvl="0" animBg="1"/>
      <p:bldP spid="4" grpId="1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61198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折角形 3"/>
          <p:cNvSpPr>
            <a:spLocks noChangeArrowheads="1"/>
          </p:cNvSpPr>
          <p:nvPr/>
        </p:nvSpPr>
        <p:spPr bwMode="auto">
          <a:xfrm>
            <a:off x="251819" y="1113697"/>
            <a:ext cx="4260215" cy="5008332"/>
          </a:xfrm>
          <a:prstGeom prst="foldedCorner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中国要是没有原子弹这个东西，人家就要欺负我们。</a:t>
            </a: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endParaRPr lang="zh-CN" altLang="en-US" sz="2800" b="1" dirty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谁说我们中国人搞不成导弹核武器，现在不是搞出来了吗！</a:t>
            </a: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     </a:t>
            </a:r>
            <a:r>
              <a:rPr lang="en-US" altLang="zh-CN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宋体" panose="02010600030101010101" pitchFamily="2" charset="-122"/>
              </a:rPr>
              <a:t>毛泽东</a:t>
            </a:r>
            <a:r>
              <a:rPr lang="en-US" altLang="zh-CN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</a:t>
            </a:r>
            <a:r>
              <a:rPr lang="en-US" altLang="zh-CN" sz="24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                   </a:t>
            </a:r>
          </a:p>
        </p:txBody>
      </p:sp>
      <p:sp>
        <p:nvSpPr>
          <p:cNvPr id="6" name="折角形 5"/>
          <p:cNvSpPr>
            <a:spLocks noChangeArrowheads="1"/>
          </p:cNvSpPr>
          <p:nvPr/>
        </p:nvSpPr>
        <p:spPr bwMode="auto">
          <a:xfrm>
            <a:off x="5162096" y="261865"/>
            <a:ext cx="6747933" cy="3465513"/>
          </a:xfrm>
          <a:prstGeom prst="foldedCorner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zh-CN" sz="24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</a:t>
            </a:r>
            <a:r>
              <a:rPr lang="zh-CN" altLang="en-US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如果</a:t>
            </a:r>
            <a:r>
              <a:rPr lang="en-US" altLang="zh-CN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60</a:t>
            </a:r>
            <a:r>
              <a:rPr lang="zh-CN" altLang="en-US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年代以来中国没有原子弹、氢弹，没有发射卫星，中国就不能叫有重要影响的大国，就没有现在这样的国际地位。这些东西反映一个民族的能力，也是一个国家兴旺发达的标志。</a:t>
            </a: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                          </a:t>
            </a:r>
            <a:r>
              <a:rPr lang="en-US" altLang="zh-CN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——</a:t>
            </a:r>
            <a:r>
              <a:rPr lang="zh-CN" altLang="en-US" sz="2800" b="1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邓小平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23278" y="261865"/>
            <a:ext cx="222401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材料研读</a:t>
            </a:r>
          </a:p>
        </p:txBody>
      </p:sp>
      <p:pic>
        <p:nvPicPr>
          <p:cNvPr id="8" name="Picture 3" descr="pic_12106">
            <a:hlinkClick r:id="rId2" action="ppaction://hlinkfile"/>
            <a:extLst>
              <a:ext uri="{FF2B5EF4-FFF2-40B4-BE49-F238E27FC236}">
                <a16:creationId xmlns:a16="http://schemas.microsoft.com/office/drawing/2014/main" id="{192F9574-918F-4554-995A-B61795D09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2096" y="3996274"/>
            <a:ext cx="2169804" cy="259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氢弹爆炸图">
            <a:hlinkClick r:id="rId4" action="ppaction://hlinkfile"/>
            <a:extLst>
              <a:ext uri="{FF2B5EF4-FFF2-40B4-BE49-F238E27FC236}">
                <a16:creationId xmlns:a16="http://schemas.microsoft.com/office/drawing/2014/main" id="{4A756E49-7E11-4206-B060-371BC05DD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91690" y="3996274"/>
            <a:ext cx="2133162" cy="2638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B0A91D9A-56E2-40C9-8175-57FFCD3FA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l="15120" r="28932"/>
          <a:stretch>
            <a:fillRect/>
          </a:stretch>
        </p:blipFill>
        <p:spPr bwMode="auto">
          <a:xfrm>
            <a:off x="9763249" y="3973882"/>
            <a:ext cx="2290354" cy="25998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钱三强"/>
          <p:cNvPicPr>
            <a:picLocks noChangeAspect="1" noChangeArrowheads="1"/>
          </p:cNvPicPr>
          <p:nvPr/>
        </p:nvPicPr>
        <p:blipFill>
          <a:blip r:embed="rId2" cstate="print">
            <a:lum bright="16000" contrast="6000"/>
          </a:blip>
          <a:srcRect r="50795"/>
          <a:stretch>
            <a:fillRect/>
          </a:stretch>
        </p:blipFill>
        <p:spPr bwMode="auto">
          <a:xfrm>
            <a:off x="360218" y="318655"/>
            <a:ext cx="2854470" cy="354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5" descr="钱三强"/>
          <p:cNvPicPr>
            <a:picLocks noChangeAspect="1" noChangeArrowheads="1"/>
          </p:cNvPicPr>
          <p:nvPr/>
        </p:nvPicPr>
        <p:blipFill>
          <a:blip r:embed="rId2" cstate="print">
            <a:lum bright="28000" contrast="36000"/>
          </a:blip>
          <a:srcRect l="56769"/>
          <a:stretch>
            <a:fillRect/>
          </a:stretch>
        </p:blipFill>
        <p:spPr bwMode="auto">
          <a:xfrm>
            <a:off x="3214688" y="304800"/>
            <a:ext cx="2813050" cy="355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2" descr="邓稼先"/>
          <p:cNvPicPr>
            <a:picLocks noChangeAspect="1" noChangeArrowheads="1"/>
          </p:cNvPicPr>
          <p:nvPr/>
        </p:nvPicPr>
        <p:blipFill>
          <a:blip r:embed="rId3" cstate="print"/>
          <a:srcRect r="56331" b="2682"/>
          <a:stretch>
            <a:fillRect/>
          </a:stretch>
        </p:blipFill>
        <p:spPr bwMode="auto">
          <a:xfrm>
            <a:off x="6000750" y="304800"/>
            <a:ext cx="3168650" cy="355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4" descr="邓稼先"/>
          <p:cNvPicPr>
            <a:picLocks noChangeAspect="1" noChangeArrowheads="1"/>
          </p:cNvPicPr>
          <p:nvPr/>
        </p:nvPicPr>
        <p:blipFill>
          <a:blip r:embed="rId3" cstate="print">
            <a:lum bright="12000" contrast="12000"/>
          </a:blip>
          <a:srcRect l="50995" r="862" b="1512"/>
          <a:stretch>
            <a:fillRect/>
          </a:stretch>
        </p:blipFill>
        <p:spPr bwMode="auto">
          <a:xfrm>
            <a:off x="9167813" y="318655"/>
            <a:ext cx="2827337" cy="354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120967" y="3865015"/>
            <a:ext cx="6046788" cy="914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>
                <a:solidFill>
                  <a:srgbClr val="000000"/>
                </a:solidFill>
                <a:latin typeface="Times New Roman" panose="02020603050405020304" pitchFamily="18" charset="0"/>
              </a:rPr>
              <a:t>两弹一星元勋</a:t>
            </a:r>
            <a:r>
              <a:rPr lang="zh-CN" altLang="en-US" sz="54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34823" name="文本框 1"/>
          <p:cNvSpPr txBox="1">
            <a:spLocks noChangeArrowheads="1"/>
          </p:cNvSpPr>
          <p:nvPr/>
        </p:nvSpPr>
        <p:spPr bwMode="auto">
          <a:xfrm>
            <a:off x="603250" y="5774690"/>
            <a:ext cx="779208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863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计划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              </a:t>
            </a:r>
            <a:r>
              <a:rPr lang="zh-CN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973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计划</a:t>
            </a:r>
          </a:p>
        </p:txBody>
      </p:sp>
      <p:sp>
        <p:nvSpPr>
          <p:cNvPr id="34824" name="线形标注 2(无边框) 2"/>
          <p:cNvSpPr/>
          <p:nvPr/>
        </p:nvSpPr>
        <p:spPr bwMode="auto">
          <a:xfrm>
            <a:off x="2914650" y="4676775"/>
            <a:ext cx="2619375" cy="2040890"/>
          </a:xfrm>
          <a:prstGeom prst="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54729"/>
              <a:gd name="adj6" fmla="val -47224"/>
            </a:avLst>
          </a:prstGeom>
          <a:solidFill>
            <a:schemeClr val="accent2"/>
          </a:solidFill>
          <a:ln w="12700">
            <a:solidFill>
              <a:srgbClr val="B02B31"/>
            </a:solidFill>
            <a:miter lim="800000"/>
          </a:ln>
        </p:spPr>
        <p:txBody>
          <a:bodyPr anchor="ctr"/>
          <a:lstStyle/>
          <a:p>
            <a:pPr algn="ctr"/>
            <a:r>
              <a:rPr lang="zh-CN" altLang="en-US" sz="2800" b="1" noProof="1">
                <a:solidFill>
                  <a:srgbClr val="FFFF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国家高技术研究发展计划（1986年）</a:t>
            </a:r>
          </a:p>
        </p:txBody>
      </p:sp>
      <p:sp>
        <p:nvSpPr>
          <p:cNvPr id="34825" name="线形标注 1 3"/>
          <p:cNvSpPr/>
          <p:nvPr/>
        </p:nvSpPr>
        <p:spPr bwMode="auto">
          <a:xfrm>
            <a:off x="8938260" y="4573270"/>
            <a:ext cx="2683510" cy="1938020"/>
          </a:xfrm>
          <a:prstGeom prst="borderCallout1">
            <a:avLst>
              <a:gd name="adj1" fmla="val 18750"/>
              <a:gd name="adj2" fmla="val -8333"/>
              <a:gd name="adj3" fmla="val 59305"/>
              <a:gd name="adj4" fmla="val -54283"/>
            </a:avLst>
          </a:prstGeom>
          <a:solidFill>
            <a:schemeClr val="accent2"/>
          </a:solidFill>
          <a:ln w="12700">
            <a:solidFill>
              <a:srgbClr val="B02B31"/>
            </a:solidFill>
            <a:miter lim="800000"/>
          </a:ln>
        </p:spPr>
        <p:txBody>
          <a:bodyPr anchor="ctr"/>
          <a:lstStyle/>
          <a:p>
            <a:pPr algn="ctr"/>
            <a:r>
              <a:rPr lang="zh-CN" altLang="en-US" sz="2800" b="1" noProof="1">
                <a:solidFill>
                  <a:srgbClr val="FFFF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国家重点基础研究发展计划（</a:t>
            </a:r>
            <a:r>
              <a:rPr lang="zh-CN" altLang="zh-CN" sz="2800" b="1" noProof="1">
                <a:solidFill>
                  <a:srgbClr val="FFFF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1997</a:t>
            </a:r>
            <a:r>
              <a:rPr lang="zh-CN" altLang="en-US" sz="2800" b="1" noProof="1">
                <a:solidFill>
                  <a:srgbClr val="FFFF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年）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/>
      <p:bldP spid="34824" grpId="0" bldLvl="0" animBg="1"/>
      <p:bldP spid="3482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8380" y="635"/>
            <a:ext cx="10467975" cy="1431290"/>
          </a:xfrm>
          <a:prstGeom prst="rect">
            <a:avLst/>
          </a:prstGeom>
          <a:noFill/>
          <a:ln w="9525">
            <a:noFill/>
            <a:round/>
          </a:ln>
        </p:spPr>
      </p:pic>
      <p:cxnSp>
        <p:nvCxnSpPr>
          <p:cNvPr id="14339" name="AutoShape 2"/>
          <p:cNvCxnSpPr>
            <a:cxnSpLocks noChangeShapeType="1"/>
          </p:cNvCxnSpPr>
          <p:nvPr/>
        </p:nvCxnSpPr>
        <p:spPr bwMode="auto">
          <a:xfrm flipV="1">
            <a:off x="755650" y="4076383"/>
            <a:ext cx="3960813" cy="290512"/>
          </a:xfrm>
          <a:prstGeom prst="bentConnector3">
            <a:avLst>
              <a:gd name="adj1" fmla="val 50000"/>
            </a:avLst>
          </a:prstGeom>
          <a:noFill/>
          <a:ln w="38160" cap="sq">
            <a:solidFill>
              <a:srgbClr val="4A7EBB"/>
            </a:solidFill>
            <a:miter lim="800000"/>
          </a:ln>
        </p:spPr>
      </p:cxnSp>
      <p:cxnSp>
        <p:nvCxnSpPr>
          <p:cNvPr id="14340" name="AutoShape 3"/>
          <p:cNvCxnSpPr>
            <a:cxnSpLocks noChangeShapeType="1"/>
          </p:cNvCxnSpPr>
          <p:nvPr/>
        </p:nvCxnSpPr>
        <p:spPr bwMode="auto">
          <a:xfrm flipV="1">
            <a:off x="4716780" y="3509645"/>
            <a:ext cx="5136515" cy="259715"/>
          </a:xfrm>
          <a:prstGeom prst="bentConnector3">
            <a:avLst>
              <a:gd name="adj1" fmla="val 50006"/>
            </a:avLst>
          </a:prstGeom>
          <a:noFill/>
          <a:ln w="38160" cap="sq">
            <a:solidFill>
              <a:srgbClr val="4A7EBB"/>
            </a:solidFill>
            <a:miter lim="800000"/>
          </a:ln>
        </p:spPr>
      </p:cxnSp>
      <p:sp>
        <p:nvSpPr>
          <p:cNvPr id="14341" name="Line 4"/>
          <p:cNvSpPr>
            <a:spLocks noChangeShapeType="1"/>
          </p:cNvSpPr>
          <p:nvPr/>
        </p:nvSpPr>
        <p:spPr bwMode="auto">
          <a:xfrm>
            <a:off x="6288088" y="3573463"/>
            <a:ext cx="3175" cy="360362"/>
          </a:xfrm>
          <a:prstGeom prst="line">
            <a:avLst/>
          </a:prstGeom>
          <a:noFill/>
          <a:ln w="38160" cap="sq">
            <a:solidFill>
              <a:srgbClr val="4A7EBB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2" name="AutoShape 5"/>
          <p:cNvSpPr>
            <a:spLocks noChangeArrowheads="1"/>
          </p:cNvSpPr>
          <p:nvPr/>
        </p:nvSpPr>
        <p:spPr bwMode="auto">
          <a:xfrm>
            <a:off x="623888" y="4868863"/>
            <a:ext cx="11568112" cy="1368425"/>
          </a:xfrm>
          <a:prstGeom prst="rightArrow">
            <a:avLst>
              <a:gd name="adj1" fmla="val 50000"/>
              <a:gd name="adj2" fmla="val 66650"/>
            </a:avLst>
          </a:prstGeom>
          <a:solidFill>
            <a:srgbClr val="C6D9F1"/>
          </a:solidFill>
          <a:ln w="25560" cap="sq">
            <a:solidFill>
              <a:srgbClr val="385D8A"/>
            </a:solidFill>
            <a:miter lim="800000"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zh-CN" altLang="en-US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132840" y="3492500"/>
            <a:ext cx="1715770" cy="523240"/>
          </a:xfrm>
          <a:prstGeom prst="rect">
            <a:avLst/>
          </a:prstGeom>
          <a:solidFill>
            <a:srgbClr val="FDEADA"/>
          </a:solidFill>
          <a:ln w="9360" cap="sq">
            <a:solidFill>
              <a:srgbClr val="E46C0A"/>
            </a:solidFill>
            <a:miter lim="800000"/>
          </a:ln>
        </p:spPr>
        <p:txBody>
          <a:bodyPr wrap="square"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sz="2800" b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神州一号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790950" y="3491865"/>
            <a:ext cx="1920875" cy="523240"/>
          </a:xfrm>
          <a:prstGeom prst="rect">
            <a:avLst/>
          </a:prstGeom>
          <a:solidFill>
            <a:srgbClr val="FDEADA"/>
          </a:solidFill>
          <a:ln w="9360" cap="sq">
            <a:solidFill>
              <a:srgbClr val="E46C0A"/>
            </a:solidFill>
            <a:miter lim="800000"/>
          </a:ln>
        </p:spPr>
        <p:txBody>
          <a:bodyPr wrap="square"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sz="2800" b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神州五号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6577013" y="2997200"/>
            <a:ext cx="2111375" cy="523240"/>
          </a:xfrm>
          <a:prstGeom prst="rect">
            <a:avLst/>
          </a:prstGeom>
          <a:solidFill>
            <a:srgbClr val="FDEADA"/>
          </a:solidFill>
          <a:ln w="9360" cap="sq">
            <a:solidFill>
              <a:srgbClr val="E46C0A"/>
            </a:solidFill>
            <a:miter lim="800000"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sz="2800" b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神州七号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9264650" y="2883218"/>
            <a:ext cx="2495550" cy="523240"/>
          </a:xfrm>
          <a:prstGeom prst="rect">
            <a:avLst/>
          </a:prstGeom>
          <a:solidFill>
            <a:srgbClr val="FDEADA"/>
          </a:solidFill>
          <a:ln w="9360" cap="sq">
            <a:solidFill>
              <a:srgbClr val="E46C0A"/>
            </a:solidFill>
            <a:miter lim="800000"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sz="2800" b="1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神州十一号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1295400" y="4365625"/>
            <a:ext cx="2305050" cy="523240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无人飞船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3790950" y="4076700"/>
            <a:ext cx="2400300" cy="523240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载人飞船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6577013" y="3933508"/>
            <a:ext cx="2978150" cy="523240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太空漫步</a:t>
            </a:r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9456738" y="3573463"/>
            <a:ext cx="2735262" cy="523240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空间对接</a:t>
            </a:r>
          </a:p>
        </p:txBody>
      </p:sp>
      <p:sp>
        <p:nvSpPr>
          <p:cNvPr id="14351" name="Line 14"/>
          <p:cNvSpPr>
            <a:spLocks noChangeShapeType="1"/>
          </p:cNvSpPr>
          <p:nvPr/>
        </p:nvSpPr>
        <p:spPr bwMode="auto">
          <a:xfrm>
            <a:off x="623888" y="5553075"/>
            <a:ext cx="11568112" cy="1588"/>
          </a:xfrm>
          <a:prstGeom prst="line">
            <a:avLst/>
          </a:prstGeom>
          <a:noFill/>
          <a:ln w="28440" cap="sq">
            <a:solidFill>
              <a:srgbClr val="4A7EBB"/>
            </a:solidFill>
            <a:prstDash val="lgDash"/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2" name="Text Box 15"/>
          <p:cNvSpPr txBox="1">
            <a:spLocks noChangeArrowheads="1"/>
          </p:cNvSpPr>
          <p:nvPr/>
        </p:nvSpPr>
        <p:spPr bwMode="auto">
          <a:xfrm>
            <a:off x="1390650" y="5229225"/>
            <a:ext cx="1633538" cy="708025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1999</a:t>
            </a:r>
          </a:p>
        </p:txBody>
      </p:sp>
      <p:sp>
        <p:nvSpPr>
          <p:cNvPr id="14353" name="Text Box 16"/>
          <p:cNvSpPr txBox="1">
            <a:spLocks noChangeArrowheads="1"/>
          </p:cNvSpPr>
          <p:nvPr/>
        </p:nvSpPr>
        <p:spPr bwMode="auto">
          <a:xfrm>
            <a:off x="4271963" y="5229225"/>
            <a:ext cx="1536700" cy="708025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2003</a:t>
            </a:r>
          </a:p>
        </p:txBody>
      </p:sp>
      <p:sp>
        <p:nvSpPr>
          <p:cNvPr id="14354" name="Text Box 17"/>
          <p:cNvSpPr txBox="1">
            <a:spLocks noChangeArrowheads="1"/>
          </p:cNvSpPr>
          <p:nvPr/>
        </p:nvSpPr>
        <p:spPr bwMode="auto">
          <a:xfrm>
            <a:off x="6959600" y="5229225"/>
            <a:ext cx="1824038" cy="708025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2008</a:t>
            </a:r>
          </a:p>
        </p:txBody>
      </p:sp>
      <p:sp>
        <p:nvSpPr>
          <p:cNvPr id="14355" name="Text Box 18"/>
          <p:cNvSpPr txBox="1">
            <a:spLocks noChangeArrowheads="1"/>
          </p:cNvSpPr>
          <p:nvPr/>
        </p:nvSpPr>
        <p:spPr bwMode="auto">
          <a:xfrm>
            <a:off x="9792653" y="5199380"/>
            <a:ext cx="1438275" cy="708025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CN" sz="40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2016</a:t>
            </a:r>
          </a:p>
        </p:txBody>
      </p:sp>
      <p:pic>
        <p:nvPicPr>
          <p:cNvPr id="17427" name="Picture 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6313" y="1844675"/>
            <a:ext cx="2209800" cy="1484313"/>
          </a:xfrm>
          <a:prstGeom prst="rect">
            <a:avLst/>
          </a:prstGeom>
          <a:noFill/>
          <a:ln w="9525">
            <a:noFill/>
            <a:round/>
          </a:ln>
        </p:spPr>
      </p:pic>
      <p:pic>
        <p:nvPicPr>
          <p:cNvPr id="17428" name="Picture 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2263" y="1343025"/>
            <a:ext cx="1797050" cy="2063750"/>
          </a:xfrm>
          <a:prstGeom prst="rect">
            <a:avLst/>
          </a:prstGeom>
          <a:noFill/>
          <a:ln w="9525">
            <a:noFill/>
            <a:round/>
          </a:ln>
        </p:spPr>
      </p:pic>
      <p:pic>
        <p:nvPicPr>
          <p:cNvPr id="17429" name="Picture 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1423988"/>
            <a:ext cx="2881313" cy="1538287"/>
          </a:xfrm>
          <a:prstGeom prst="rect">
            <a:avLst/>
          </a:prstGeom>
          <a:noFill/>
          <a:ln w="9525">
            <a:noFill/>
            <a:round/>
          </a:ln>
        </p:spPr>
      </p:pic>
      <p:pic>
        <p:nvPicPr>
          <p:cNvPr id="17430" name="Picture 2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64650" y="1377950"/>
            <a:ext cx="2343150" cy="1474788"/>
          </a:xfrm>
          <a:prstGeom prst="rect">
            <a:avLst/>
          </a:prstGeom>
          <a:noFill/>
          <a:ln w="9525">
            <a:noFill/>
            <a:rou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0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5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0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3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8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33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36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41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46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49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54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86" name="矩形 558081"/>
          <p:cNvSpPr/>
          <p:nvPr/>
        </p:nvSpPr>
        <p:spPr>
          <a:xfrm>
            <a:off x="694690" y="4986655"/>
            <a:ext cx="6119495" cy="177165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神舟五号”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发射时间：</a:t>
            </a:r>
            <a:r>
              <a:rPr lang="en-US" altLang="zh-CN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2003</a:t>
            </a:r>
            <a:r>
              <a:rPr lang="zh-CN" altLang="en-US" sz="32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月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时</a:t>
            </a:r>
          </a:p>
          <a:p>
            <a:pPr algn="ctr">
              <a:lnSpc>
                <a:spcPct val="120000"/>
              </a:lnSpc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飞行时间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/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圈数：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21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小时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/14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圈</a:t>
            </a:r>
          </a:p>
        </p:txBody>
      </p:sp>
      <p:sp>
        <p:nvSpPr>
          <p:cNvPr id="16387" name="矩形 558082"/>
          <p:cNvSpPr/>
          <p:nvPr/>
        </p:nvSpPr>
        <p:spPr>
          <a:xfrm>
            <a:off x="7240270" y="5356225"/>
            <a:ext cx="3271520" cy="59055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杨利伟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走出舱门</a:t>
            </a:r>
          </a:p>
        </p:txBody>
      </p:sp>
      <p:pic>
        <p:nvPicPr>
          <p:cNvPr id="16388" name="图片 558083" descr="s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1220" y="768350"/>
            <a:ext cx="3225800" cy="41281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图片 558084" descr="y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6860" y="768350"/>
            <a:ext cx="3481388" cy="4422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93768" y="104776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一、从</a:t>
            </a:r>
            <a:r>
              <a:rPr lang="en-US" altLang="zh-CN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“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两弹一星</a:t>
            </a:r>
            <a:r>
              <a:rPr lang="en-US" altLang="zh-CN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”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到漫步太空</a:t>
            </a:r>
            <a:endParaRPr kumimoji="0" lang="zh-CN" altLang="en-US" sz="266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10" name="矩形 559105"/>
          <p:cNvSpPr/>
          <p:nvPr/>
        </p:nvSpPr>
        <p:spPr>
          <a:xfrm>
            <a:off x="735330" y="5118100"/>
            <a:ext cx="4024630" cy="147701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indent="177800" algn="ctr">
              <a:lnSpc>
                <a:spcPct val="100000"/>
              </a:lnSpc>
              <a:buNone/>
            </a:pPr>
            <a:r>
              <a:rPr lang="en-US" altLang="zh-CN" sz="2400" b="1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400" b="1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神舟六号”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177800" algn="ctr">
              <a:lnSpc>
                <a:spcPct val="100000"/>
              </a:lnSpc>
              <a:buNone/>
            </a:pPr>
            <a:r>
              <a:rPr lang="zh-CN" altLang="en-US" sz="24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2005年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10月12日9时发射</a:t>
            </a:r>
          </a:p>
          <a:p>
            <a:pPr indent="177800" algn="ctr">
              <a:lnSpc>
                <a:spcPct val="100000"/>
              </a:lnSpc>
              <a:buNone/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10月17日4时33分返回</a:t>
            </a:r>
          </a:p>
          <a:p>
            <a:pPr indent="177800" algn="ctr">
              <a:lnSpc>
                <a:spcPct val="100000"/>
              </a:lnSpc>
              <a:buNone/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共115小时33分</a:t>
            </a:r>
          </a:p>
        </p:txBody>
      </p:sp>
      <p:sp>
        <p:nvSpPr>
          <p:cNvPr id="17411" name="矩形 559106"/>
          <p:cNvSpPr/>
          <p:nvPr/>
        </p:nvSpPr>
        <p:spPr>
          <a:xfrm>
            <a:off x="4951730" y="5118735"/>
            <a:ext cx="3098800" cy="110744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lvl="0" indent="177800" algn="ctr"/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指挥长费俊龙</a:t>
            </a:r>
          </a:p>
          <a:p>
            <a:pPr lvl="0" indent="177800" algn="ctr"/>
            <a:endParaRPr lang="en-US" altLang="zh-CN" sz="24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indent="177800" algn="ctr"/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江苏昆山市巴城镇人</a:t>
            </a:r>
          </a:p>
        </p:txBody>
      </p:sp>
      <p:pic>
        <p:nvPicPr>
          <p:cNvPr id="17412" name="图片 559107" descr="图片关键字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1730" y="583565"/>
            <a:ext cx="3002280" cy="42627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图片 559108" descr="图片关键字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0735" y="605790"/>
            <a:ext cx="2515235" cy="4244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矩形 559109"/>
          <p:cNvSpPr/>
          <p:nvPr/>
        </p:nvSpPr>
        <p:spPr>
          <a:xfrm>
            <a:off x="8627745" y="5007610"/>
            <a:ext cx="2101850" cy="132905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操作手聂海胜</a:t>
            </a:r>
          </a:p>
          <a:p>
            <a:pPr algn="ctr">
              <a:lnSpc>
                <a:spcPct val="120000"/>
              </a:lnSpc>
            </a:pP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湖北枣阳人</a:t>
            </a:r>
          </a:p>
        </p:txBody>
      </p:sp>
      <p:pic>
        <p:nvPicPr>
          <p:cNvPr id="17415" name="图片 559110" descr="s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32573" y="583565"/>
            <a:ext cx="2841625" cy="426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434" name="图片 61849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7850" y="917575"/>
            <a:ext cx="3457575" cy="4130675"/>
          </a:xfrm>
          <a:prstGeom prst="rect">
            <a:avLst/>
          </a:prstGeom>
          <a:noFill/>
          <a:ln w="28575">
            <a:noFill/>
          </a:ln>
        </p:spPr>
      </p:pic>
      <p:sp>
        <p:nvSpPr>
          <p:cNvPr id="18435" name="矩形 618500"/>
          <p:cNvSpPr/>
          <p:nvPr/>
        </p:nvSpPr>
        <p:spPr>
          <a:xfrm>
            <a:off x="6460490" y="5175250"/>
            <a:ext cx="4353560" cy="86169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indent="177800" algn="ctr">
              <a:lnSpc>
                <a:spcPct val="100000"/>
              </a:lnSpc>
              <a:buNone/>
            </a:pPr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翟志刚</a:t>
            </a:r>
          </a:p>
          <a:p>
            <a:pPr indent="177800" algn="ctr">
              <a:lnSpc>
                <a:spcPct val="100000"/>
              </a:lnSpc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第一位出舱活动的中国人 </a:t>
            </a:r>
          </a:p>
        </p:txBody>
      </p:sp>
      <p:pic>
        <p:nvPicPr>
          <p:cNvPr id="18436" name="图片 618502" descr="134655630_14430783717661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455" y="1014730"/>
            <a:ext cx="5846445" cy="4035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矩形 618503"/>
          <p:cNvSpPr/>
          <p:nvPr/>
        </p:nvSpPr>
        <p:spPr>
          <a:xfrm>
            <a:off x="1765935" y="5325745"/>
            <a:ext cx="4007485" cy="953135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indent="177800">
              <a:lnSpc>
                <a:spcPct val="100000"/>
              </a:lnSpc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神舟七号飞船共计飞行</a:t>
            </a:r>
          </a:p>
          <a:p>
            <a:pPr indent="177800">
              <a:lnSpc>
                <a:spcPct val="100000"/>
              </a:lnSpc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天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小时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27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分钟 </a:t>
            </a:r>
          </a:p>
        </p:txBody>
      </p:sp>
      <p:sp>
        <p:nvSpPr>
          <p:cNvPr id="3" name="矩形 2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一、从</a:t>
            </a:r>
            <a:r>
              <a:rPr lang="en-US" altLang="zh-CN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“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两弹一星</a:t>
            </a:r>
            <a:r>
              <a:rPr lang="en-US" altLang="zh-CN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”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到漫步太空</a:t>
            </a:r>
            <a:endParaRPr kumimoji="0" lang="zh-CN" altLang="en-US" sz="266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59" name="矩形 505860"/>
          <p:cNvSpPr/>
          <p:nvPr/>
        </p:nvSpPr>
        <p:spPr>
          <a:xfrm>
            <a:off x="1508125" y="1826895"/>
            <a:ext cx="8696960" cy="1076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en-US" altLang="zh-CN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   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假如你是国家科工委的发言人，请你介绍我国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载人航天工程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取得了哪些</a:t>
            </a:r>
            <a:r>
              <a:rPr lang="zh-CN" altLang="en-US" sz="3200" b="1" dirty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重大成就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。</a:t>
            </a:r>
          </a:p>
        </p:txBody>
      </p:sp>
      <p:sp>
        <p:nvSpPr>
          <p:cNvPr id="19462" name="文本框 505869"/>
          <p:cNvSpPr txBox="1"/>
          <p:nvPr/>
        </p:nvSpPr>
        <p:spPr>
          <a:xfrm>
            <a:off x="594995" y="1304925"/>
            <a:ext cx="6991985" cy="521970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【新闻发布会】</a:t>
            </a:r>
          </a:p>
        </p:txBody>
      </p:sp>
      <p:sp>
        <p:nvSpPr>
          <p:cNvPr id="3" name="矩形 2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一、从</a:t>
            </a:r>
            <a:r>
              <a:rPr lang="en-US" altLang="zh-CN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“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两弹一星</a:t>
            </a:r>
            <a:r>
              <a:rPr lang="en-US" altLang="zh-CN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”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到漫步太空</a:t>
            </a:r>
            <a:endParaRPr kumimoji="0" lang="zh-CN" altLang="en-US" sz="266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1469" y="1108287"/>
            <a:ext cx="10696787" cy="563541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10244" name="文本框 4"/>
          <p:cNvSpPr txBox="1"/>
          <p:nvPr/>
        </p:nvSpPr>
        <p:spPr>
          <a:xfrm>
            <a:off x="885825" y="3134995"/>
            <a:ext cx="994156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      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①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1999年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11月，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神舟一号无人飞船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成功完成载人航天工程的第一次飞行试验。</a:t>
            </a:r>
          </a:p>
          <a:p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      ②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2003年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，航天员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杨利伟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乘坐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神舟五号飞船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升入太空，并成功返回地面。</a:t>
            </a:r>
          </a:p>
          <a:p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      ③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2008年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，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神舟七号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航天员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翟志刚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成功完成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出舱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任务，实现了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太空行走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506" name="矩形 567298"/>
          <p:cNvSpPr/>
          <p:nvPr/>
        </p:nvSpPr>
        <p:spPr>
          <a:xfrm>
            <a:off x="1982788" y="3176588"/>
            <a:ext cx="8226425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endParaRPr lang="zh-CN" altLang="en-US" dirty="0">
              <a:latin typeface="宋体" panose="02010600030101010101" pitchFamily="2" charset="-122"/>
            </a:endParaRPr>
          </a:p>
        </p:txBody>
      </p:sp>
      <p:pic>
        <p:nvPicPr>
          <p:cNvPr id="21507" name="图片 567299" descr="y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5456" y="1182558"/>
            <a:ext cx="3477490" cy="399967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矩形 567300"/>
          <p:cNvSpPr/>
          <p:nvPr/>
        </p:nvSpPr>
        <p:spPr>
          <a:xfrm>
            <a:off x="5695950" y="1333500"/>
            <a:ext cx="5048250" cy="86169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原子弹让中国人不再受恐吓！</a:t>
            </a:r>
          </a:p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袁隆平使中国人不再挨饿！</a:t>
            </a:r>
          </a:p>
        </p:txBody>
      </p:sp>
      <p:sp>
        <p:nvSpPr>
          <p:cNvPr id="21509" name="矩形 567301"/>
          <p:cNvSpPr/>
          <p:nvPr/>
        </p:nvSpPr>
        <p:spPr>
          <a:xfrm>
            <a:off x="5119053" y="2660362"/>
            <a:ext cx="5901690" cy="129222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0033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吃饭靠“两平”</a:t>
            </a:r>
          </a:p>
          <a:p>
            <a:r>
              <a:rPr lang="zh-CN" altLang="en-US" sz="2800" b="1" dirty="0">
                <a:solidFill>
                  <a:srgbClr val="0033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一靠邓小平（ 家庭联产承包责任制 ）  </a:t>
            </a:r>
          </a:p>
          <a:p>
            <a:r>
              <a:rPr lang="zh-CN" altLang="en-US" sz="2800" b="1" dirty="0">
                <a:solidFill>
                  <a:srgbClr val="0033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二靠袁隆平（杂交水稻）</a:t>
            </a:r>
          </a:p>
        </p:txBody>
      </p:sp>
      <p:sp>
        <p:nvSpPr>
          <p:cNvPr id="21510" name="矩形 567302"/>
          <p:cNvSpPr/>
          <p:nvPr/>
        </p:nvSpPr>
        <p:spPr>
          <a:xfrm>
            <a:off x="5119370" y="4556125"/>
            <a:ext cx="5901690" cy="153860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国际上甚至把杂交稻当作中国继四大发明之后的</a:t>
            </a:r>
            <a:r>
              <a:rPr lang="zh-CN" altLang="en-US" sz="3200" b="1" u="sng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第五大发明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，赞誉为“第二次绿色革命”。</a:t>
            </a:r>
          </a:p>
        </p:txBody>
      </p:sp>
      <p:sp>
        <p:nvSpPr>
          <p:cNvPr id="21511" name="文本框 567303"/>
          <p:cNvSpPr txBox="1"/>
          <p:nvPr/>
        </p:nvSpPr>
        <p:spPr>
          <a:xfrm>
            <a:off x="1385655" y="5182034"/>
            <a:ext cx="3480441" cy="1195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袁隆平</a:t>
            </a:r>
          </a:p>
          <a:p>
            <a:pPr algn="ctr">
              <a:lnSpc>
                <a:spcPct val="120000"/>
              </a:lnSpc>
            </a:pPr>
            <a:r>
              <a:rPr lang="zh-CN" altLang="en-US" sz="32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“杂交水稻之父”</a:t>
            </a:r>
          </a:p>
        </p:txBody>
      </p:sp>
      <p:sp>
        <p:nvSpPr>
          <p:cNvPr id="3" name="矩形 2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二、杂交水稻与青蒿素</a:t>
            </a:r>
            <a:endParaRPr kumimoji="0" lang="zh-CN" altLang="en-US" sz="266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1480" y="916940"/>
            <a:ext cx="10696575" cy="582676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530" name="矩形 568321"/>
          <p:cNvSpPr/>
          <p:nvPr/>
        </p:nvSpPr>
        <p:spPr>
          <a:xfrm>
            <a:off x="1982788" y="3176588"/>
            <a:ext cx="8226425" cy="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endParaRPr lang="zh-CN" altLang="en-US" dirty="0">
              <a:latin typeface="宋体" panose="02010600030101010101" pitchFamily="2" charset="-122"/>
            </a:endParaRPr>
          </a:p>
        </p:txBody>
      </p:sp>
      <p:pic>
        <p:nvPicPr>
          <p:cNvPr id="22531" name="图片 568322" descr="y"/>
          <p:cNvPicPr>
            <a:picLocks noChangeAspect="1"/>
          </p:cNvPicPr>
          <p:nvPr/>
        </p:nvPicPr>
        <p:blipFill>
          <a:blip r:embed="rId2" cstate="print"/>
          <a:srcRect b="7520"/>
          <a:stretch>
            <a:fillRect/>
          </a:stretch>
        </p:blipFill>
        <p:spPr>
          <a:xfrm>
            <a:off x="2082742" y="444212"/>
            <a:ext cx="7382510" cy="4168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矩形 568323"/>
          <p:cNvSpPr/>
          <p:nvPr/>
        </p:nvSpPr>
        <p:spPr>
          <a:xfrm>
            <a:off x="561975" y="4812665"/>
            <a:ext cx="10424160" cy="155003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　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1973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月，袁隆平培育成功一种茎秆粗壮、穗大粒多、米质优良、适应性广的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籼型杂交水稻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。这是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90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年代末，袁隆平教授在观察两系法杂交晚稻的结实情况。</a:t>
            </a:r>
          </a:p>
        </p:txBody>
      </p:sp>
      <p:sp>
        <p:nvSpPr>
          <p:cNvPr id="7" name="矩形 6"/>
          <p:cNvSpPr/>
          <p:nvPr/>
        </p:nvSpPr>
        <p:spPr>
          <a:xfrm>
            <a:off x="425450" y="444500"/>
            <a:ext cx="10696575" cy="607758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554" name="图片 563201" descr="1097890716_2haaFn"/>
          <p:cNvPicPr>
            <a:picLocks noChangeAspect="1"/>
          </p:cNvPicPr>
          <p:nvPr/>
        </p:nvPicPr>
        <p:blipFill>
          <a:blip r:embed="rId2" cstate="print"/>
          <a:srcRect t="12329"/>
          <a:stretch>
            <a:fillRect/>
          </a:stretch>
        </p:blipFill>
        <p:spPr>
          <a:xfrm>
            <a:off x="2528570" y="1356360"/>
            <a:ext cx="7134860" cy="4650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矩形 563202"/>
          <p:cNvSpPr/>
          <p:nvPr/>
        </p:nvSpPr>
        <p:spPr>
          <a:xfrm>
            <a:off x="3176112" y="6206173"/>
            <a:ext cx="5839460" cy="36893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袁隆平获得国际农业最高奖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世界粮食奖</a:t>
            </a:r>
          </a:p>
        </p:txBody>
      </p:sp>
      <p:sp>
        <p:nvSpPr>
          <p:cNvPr id="3" name="矩形 2"/>
          <p:cNvSpPr/>
          <p:nvPr/>
        </p:nvSpPr>
        <p:spPr>
          <a:xfrm>
            <a:off x="61002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二、杂交水稻与青蒿素</a:t>
            </a:r>
            <a:endParaRPr kumimoji="0" lang="zh-CN" altLang="en-US" sz="266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1469" y="1108287"/>
            <a:ext cx="10696787" cy="563541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983596"/>
            <a:ext cx="12192000" cy="2687859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3" name="Text Box 3"/>
          <p:cNvSpPr txBox="1"/>
          <p:nvPr/>
        </p:nvSpPr>
        <p:spPr>
          <a:xfrm>
            <a:off x="338610" y="1025238"/>
            <a:ext cx="11645572" cy="329320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材料  </a:t>
            </a:r>
            <a:r>
              <a:rPr sz="3200" b="1" dirty="0">
                <a:solidFill>
                  <a:srgbClr val="003399"/>
                </a:solidFill>
                <a:latin typeface="楷体" panose="02010609060101010101" charset="-122"/>
                <a:ea typeface="楷体" panose="02010609060101010101" charset="-122"/>
              </a:rPr>
              <a:t>他是一位真正的耕耘者。当他还是一个乡村教师的时候，已经具有颠覆世界权威的胆识；当他名满天下的时候，却仍然只是专注于田畴。淡泊名利，一介农夫，播撒智慧，收获富足。他毕生的梦想，就是让所有人</a:t>
            </a:r>
            <a:r>
              <a:rPr sz="3200" b="1" dirty="0">
                <a:solidFill>
                  <a:srgbClr val="FF3300"/>
                </a:solidFill>
                <a:latin typeface="楷体" panose="02010609060101010101" charset="-122"/>
                <a:ea typeface="楷体" panose="02010609060101010101" charset="-122"/>
              </a:rPr>
              <a:t>远离饥饿</a:t>
            </a:r>
            <a:r>
              <a:rPr sz="3200" b="1" dirty="0">
                <a:solidFill>
                  <a:srgbClr val="003399"/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  <a:r>
              <a:rPr sz="3200" b="1" dirty="0" err="1">
                <a:solidFill>
                  <a:srgbClr val="003399"/>
                </a:solidFill>
                <a:latin typeface="楷体" panose="02010609060101010101" charset="-122"/>
                <a:ea typeface="楷体" panose="02010609060101010101" charset="-122"/>
              </a:rPr>
              <a:t>喜看稻菽千重浪，最是风流袁隆平</a:t>
            </a:r>
            <a:r>
              <a:rPr lang="en-US" sz="3200" b="1" dirty="0">
                <a:solidFill>
                  <a:srgbClr val="003399"/>
                </a:solidFill>
                <a:latin typeface="楷体" panose="02010609060101010101" charset="-122"/>
                <a:ea typeface="楷体" panose="02010609060101010101" charset="-122"/>
              </a:rPr>
              <a:t>                         </a:t>
            </a:r>
            <a:r>
              <a:rPr lang="en-US" altLang="zh-CN" sz="3200" b="1" dirty="0">
                <a:solidFill>
                  <a:srgbClr val="003399"/>
                </a:solidFill>
                <a:latin typeface="楷体" panose="02010609060101010101" charset="-122"/>
                <a:ea typeface="楷体" panose="02010609060101010101" charset="-122"/>
              </a:rPr>
              <a:t>——CCTV</a:t>
            </a:r>
            <a:r>
              <a:rPr lang="zh-CN" altLang="en-US" sz="3200" b="1" dirty="0">
                <a:solidFill>
                  <a:srgbClr val="003399"/>
                </a:solidFill>
                <a:latin typeface="楷体" panose="02010609060101010101" charset="-122"/>
                <a:ea typeface="楷体" panose="02010609060101010101" charset="-122"/>
              </a:rPr>
              <a:t>感动中国颁奖词</a:t>
            </a:r>
            <a:endParaRPr sz="3200" b="1" dirty="0">
              <a:solidFill>
                <a:srgbClr val="003399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spcBef>
                <a:spcPct val="50000"/>
              </a:spcBef>
            </a:pPr>
            <a:endParaRPr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二、杂交水稻与青蒿素</a:t>
            </a:r>
            <a:endParaRPr kumimoji="0" lang="zh-CN" altLang="en-US" sz="266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5" name="文本框 3"/>
          <p:cNvSpPr txBox="1"/>
          <p:nvPr/>
        </p:nvSpPr>
        <p:spPr>
          <a:xfrm>
            <a:off x="1193800" y="3838113"/>
            <a:ext cx="92532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sz="3200" b="1" dirty="0" err="1">
                <a:latin typeface="Arial" panose="020B0604020202020204" pitchFamily="34" charset="0"/>
                <a:ea typeface="宋体" panose="02010600030101010101" pitchFamily="2" charset="-122"/>
              </a:rPr>
              <a:t>袁隆平成功培育出籼型杂交水稻有什么</a:t>
            </a:r>
            <a:r>
              <a:rPr sz="3200" b="1" dirty="0" err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意义</a:t>
            </a:r>
            <a:r>
              <a:rPr sz="3200" b="1" dirty="0">
                <a:latin typeface="Arial" panose="020B0604020202020204" pitchFamily="34" charset="0"/>
                <a:ea typeface="宋体" panose="02010600030101010101" pitchFamily="2" charset="-122"/>
              </a:rPr>
              <a:t>？</a:t>
            </a:r>
          </a:p>
        </p:txBody>
      </p:sp>
      <p:sp>
        <p:nvSpPr>
          <p:cNvPr id="6" name="文本框 4"/>
          <p:cNvSpPr txBox="1"/>
          <p:nvPr/>
        </p:nvSpPr>
        <p:spPr>
          <a:xfrm>
            <a:off x="1193800" y="4532630"/>
            <a:ext cx="1011872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     </a:t>
            </a:r>
            <a:r>
              <a:rPr lang="en-US" altLang="zh-CN" sz="3600" b="1" noProof="1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36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为</a:t>
            </a:r>
            <a:r>
              <a:rPr lang="zh-CN" altLang="en-US" sz="3600" b="1" noProof="1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解决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我国</a:t>
            </a:r>
            <a:r>
              <a:rPr lang="zh-CN" altLang="en-US" sz="36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这样一个人口大国的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吃饭</a:t>
            </a:r>
            <a:r>
              <a:rPr lang="zh-CN" altLang="en-US" sz="36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问题和保障我国的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粮食安全</a:t>
            </a:r>
            <a:r>
              <a:rPr lang="zh-CN" altLang="en-US" sz="36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，作出了巨大贡献</a:t>
            </a:r>
            <a:r>
              <a:rPr lang="zh-CN" altLang="en-US" sz="36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r>
              <a:rPr lang="zh-CN" altLang="en-US" sz="36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sz="3600" b="1" noProof="1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36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对</a:t>
            </a:r>
            <a:r>
              <a:rPr lang="zh-CN" altLang="en-US" sz="3600" b="1" noProof="1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解决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世界性饥饿问题</a:t>
            </a:r>
            <a:r>
              <a:rPr lang="zh-CN" altLang="en-US" sz="36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也有重要贡献。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577" name="Text Box 1"/>
          <p:cNvSpPr txBox="1">
            <a:spLocks noChangeArrowheads="1"/>
          </p:cNvSpPr>
          <p:nvPr/>
        </p:nvSpPr>
        <p:spPr bwMode="auto">
          <a:xfrm>
            <a:off x="7559040" y="1296670"/>
            <a:ext cx="4467225" cy="4032250"/>
          </a:xfrm>
          <a:prstGeom prst="rect">
            <a:avLst/>
          </a:prstGeom>
          <a:solidFill>
            <a:srgbClr val="EBF1DE"/>
          </a:solidFill>
          <a:ln w="9525">
            <a:noFill/>
            <a:round/>
          </a:ln>
        </p:spPr>
        <p:txBody>
          <a:bodyPr wrap="square" lIns="90000" tIns="46800" rIns="90000" bIns="46800">
            <a:spAutoFit/>
          </a:bodyPr>
          <a:lstStyle/>
          <a:p>
            <a:pPr defTabSz="449580"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zh-CN" altLang="zh-CN" sz="3200" b="1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       </a:t>
            </a:r>
            <a:r>
              <a:rPr lang="zh-CN" sz="32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疟疾</a:t>
            </a:r>
            <a:r>
              <a:rPr lang="zh-CN" sz="3200" b="1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Malaria</a:t>
            </a:r>
            <a:r>
              <a:rPr lang="zh-CN" sz="3200" b="1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）经按蚊叮咬而感染疟原虫所引起的</a:t>
            </a:r>
            <a:r>
              <a:rPr lang="zh-CN" sz="3200" b="1" dirty="0">
                <a:solidFill>
                  <a:srgbClr val="FF3300"/>
                </a:solidFill>
                <a:latin typeface="Calibri" panose="020F0502020204030204" charset="0"/>
                <a:ea typeface="宋体" panose="02010600030101010101" pitchFamily="2" charset="-122"/>
              </a:rPr>
              <a:t>虫媒传染病</a:t>
            </a:r>
            <a:r>
              <a:rPr lang="zh-CN" sz="3200" b="1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。据统计约有</a:t>
            </a:r>
            <a:r>
              <a:rPr lang="en-US" altLang="zh-CN" sz="3200" b="1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20</a:t>
            </a:r>
            <a:r>
              <a:rPr lang="zh-CN" sz="3200" b="1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亿人口生活在流行区，主要集中在非洲、东南亚和中、南美洲的一些国家。其死亡率极高。</a:t>
            </a: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909" y="1066799"/>
            <a:ext cx="6867721" cy="5015346"/>
          </a:xfrm>
          <a:prstGeom prst="rect">
            <a:avLst/>
          </a:prstGeom>
          <a:noFill/>
          <a:ln w="9525">
            <a:noFill/>
            <a:rou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5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674" name="图片 621572" descr="001ZDBQkgy6VYgVkP1983&amp;69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7725" y="1091565"/>
            <a:ext cx="4511040" cy="27457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5" name="图片 621574" descr="t0192ae2420b7fbc16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1105" y="3945890"/>
            <a:ext cx="3989705" cy="25184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文本框 621575"/>
          <p:cNvSpPr txBox="1"/>
          <p:nvPr/>
        </p:nvSpPr>
        <p:spPr>
          <a:xfrm>
            <a:off x="7163277" y="2089150"/>
            <a:ext cx="2685415" cy="6076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屠呦呦在实验室</a:t>
            </a:r>
          </a:p>
        </p:txBody>
      </p:sp>
      <p:sp>
        <p:nvSpPr>
          <p:cNvPr id="4" name="矩形 3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二、杂交水稻与青蒿素</a:t>
            </a:r>
            <a:endParaRPr kumimoji="0" lang="zh-CN" altLang="en-US" sz="266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8019" y="955887"/>
            <a:ext cx="10696787" cy="563541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二、杂交水稻与青蒿素</a:t>
            </a:r>
            <a:endParaRPr kumimoji="0" lang="zh-CN" altLang="en-US" sz="266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8019" y="955887"/>
            <a:ext cx="10696787" cy="563541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pic>
        <p:nvPicPr>
          <p:cNvPr id="29698" name="图片 622596" descr="587426db9c98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123" y="1126490"/>
            <a:ext cx="8135937" cy="49958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1480" y="1108075"/>
            <a:ext cx="11374120" cy="563562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3" name="Text Box 3"/>
          <p:cNvSpPr txBox="1"/>
          <p:nvPr/>
        </p:nvSpPr>
        <p:spPr>
          <a:xfrm>
            <a:off x="726537" y="1159895"/>
            <a:ext cx="10094383" cy="3538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材料 </a:t>
            </a:r>
            <a:r>
              <a:rPr lang="en-US" altLang="zh-CN"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:</a:t>
            </a:r>
            <a:r>
              <a:rPr lang="zh-CN" altLang="en-US"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</a:t>
            </a:r>
            <a:r>
              <a:rPr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青蒿一握，水二升，浸渍了千多年，直到你出现。为了一个使命，执着于千百次实验。萃取出古老文化的精华，深深植入当代世界，帮人类渡过一劫。呦呦鹿鸣，食野之蒿。今有嘉宾，德音孔昭。</a:t>
            </a:r>
          </a:p>
          <a:p>
            <a:pPr algn="r">
              <a:spcBef>
                <a:spcPct val="50000"/>
              </a:spcBef>
            </a:pPr>
            <a:r>
              <a:rPr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——2016年感动中国颁奖词</a:t>
            </a:r>
          </a:p>
          <a:p>
            <a:pPr algn="l">
              <a:spcBef>
                <a:spcPct val="50000"/>
              </a:spcBef>
            </a:pPr>
            <a:endParaRPr sz="32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二、杂交水稻与青蒿素</a:t>
            </a:r>
            <a:endParaRPr kumimoji="0" lang="zh-CN" altLang="en-US" sz="266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5" name="文本框 3"/>
          <p:cNvSpPr txBox="1"/>
          <p:nvPr/>
        </p:nvSpPr>
        <p:spPr>
          <a:xfrm>
            <a:off x="1219200" y="3940175"/>
            <a:ext cx="9601835" cy="1076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</a:t>
            </a:r>
            <a:r>
              <a:rPr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20世纪70年代初，青蒿素的发现开创了</a:t>
            </a:r>
            <a:r>
              <a:rPr sz="3200" b="1" dirty="0">
                <a:solidFill>
                  <a:srgbClr val="FF33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治疗疟疾的新方法</a:t>
            </a:r>
            <a:r>
              <a:rPr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，其</a:t>
            </a:r>
            <a:r>
              <a:rPr sz="3200" b="1" dirty="0">
                <a:solidFill>
                  <a:srgbClr val="FF33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意义</a:t>
            </a:r>
            <a:r>
              <a:rPr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有哪些？</a:t>
            </a:r>
          </a:p>
        </p:txBody>
      </p:sp>
      <p:sp>
        <p:nvSpPr>
          <p:cNvPr id="6" name="文本框 4"/>
          <p:cNvSpPr txBox="1"/>
          <p:nvPr/>
        </p:nvSpPr>
        <p:spPr>
          <a:xfrm>
            <a:off x="712470" y="5163185"/>
            <a:ext cx="1073721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   </a:t>
            </a:r>
            <a:r>
              <a:rPr lang="en-US" altLang="zh-CN" sz="28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 </a:t>
            </a:r>
            <a:r>
              <a:rPr sz="28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青蒿素类药物</a:t>
            </a:r>
            <a:r>
              <a:rPr sz="28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对疟疾的治愈率很高</a:t>
            </a:r>
            <a:r>
              <a:rPr sz="28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，得到世界卫生组织的认可和大力推广，</a:t>
            </a:r>
            <a:r>
              <a:rPr sz="28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使全球数亿人受益</a:t>
            </a:r>
            <a:r>
              <a:rPr sz="28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。由于对人类生命健康事业作出了巨大贡献，屠呦呦获得2015年诺贝尔生理学或医学奖。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ldLvl="0" animBg="1"/>
      <p:bldP spid="6" grpId="0"/>
      <p:bldP spid="6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747" name="Picture 6" descr="9138599_28631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8513" y="1518920"/>
            <a:ext cx="5514975" cy="4508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三、文化事业的发展</a:t>
            </a:r>
          </a:p>
        </p:txBody>
      </p:sp>
      <p:sp>
        <p:nvSpPr>
          <p:cNvPr id="7" name="矩形 6"/>
          <p:cNvSpPr/>
          <p:nvPr/>
        </p:nvSpPr>
        <p:spPr>
          <a:xfrm>
            <a:off x="748019" y="955887"/>
            <a:ext cx="10696787" cy="563541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1480" y="1108075"/>
            <a:ext cx="11374120" cy="563562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3" name="Text Box 3"/>
          <p:cNvSpPr txBox="1"/>
          <p:nvPr/>
        </p:nvSpPr>
        <p:spPr>
          <a:xfrm>
            <a:off x="712470" y="1409065"/>
            <a:ext cx="10728960" cy="46462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材料：  </a:t>
            </a:r>
            <a:r>
              <a:rPr sz="3200" b="1" dirty="0" err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现在春天来了嘛，一百种花都让它开放，不要让几种花开放，还有几种花不让它开放，</a:t>
            </a:r>
            <a:r>
              <a:rPr sz="3600" b="1" dirty="0" err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这就叫</a:t>
            </a:r>
            <a:r>
              <a:rPr sz="3600" b="1" dirty="0" err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百花齐放</a:t>
            </a:r>
            <a:r>
              <a:rPr sz="3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。</a:t>
            </a:r>
            <a:r>
              <a:rPr sz="3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百家争鸣</a:t>
            </a:r>
            <a:r>
              <a:rPr sz="3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是诸子百家</a:t>
            </a:r>
            <a:r>
              <a:rPr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，春秋战国时代，二千年前那个时候，有许多学说，大家自由争论，现在我们也需要这个。在《中华人民共和国宪法》(允许)范围之内，各种学术思想，正确的，错误的，让他们去说，不去干涉他们。</a:t>
            </a:r>
          </a:p>
          <a:p>
            <a:pPr algn="r">
              <a:spcBef>
                <a:spcPct val="50000"/>
              </a:spcBef>
            </a:pPr>
            <a:r>
              <a:rPr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——</a:t>
            </a:r>
            <a:r>
              <a:rPr sz="3200" b="1" dirty="0">
                <a:solidFill>
                  <a:srgbClr val="0070C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1956</a:t>
            </a:r>
            <a:r>
              <a:rPr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年5月2日，毛泽东</a:t>
            </a:r>
          </a:p>
          <a:p>
            <a:pPr algn="r">
              <a:spcBef>
                <a:spcPct val="50000"/>
              </a:spcBef>
            </a:pPr>
            <a:r>
              <a:rPr sz="32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在最高国务会议第七次会议上的讲话</a:t>
            </a:r>
          </a:p>
        </p:txBody>
      </p:sp>
      <p:sp>
        <p:nvSpPr>
          <p:cNvPr id="2" name="矩形 1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三、文化事业的发展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1469" y="1108287"/>
            <a:ext cx="10696787" cy="563541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ysDash"/>
          </a:ln>
          <a:effectLst>
            <a:innerShdw blurRad="114300">
              <a:prstClr val="black"/>
            </a:inn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10243" name="文本框 3"/>
          <p:cNvSpPr txBox="1"/>
          <p:nvPr/>
        </p:nvSpPr>
        <p:spPr>
          <a:xfrm>
            <a:off x="808567" y="1496060"/>
            <a:ext cx="9679517" cy="1076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思考：</a:t>
            </a:r>
          </a:p>
          <a:p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1956年中国共产党提出了什么</a:t>
            </a:r>
            <a:r>
              <a:rPr lang="zh-CN" altLang="en-US" sz="3200" b="1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方针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？</a:t>
            </a:r>
          </a:p>
        </p:txBody>
      </p:sp>
      <p:sp>
        <p:nvSpPr>
          <p:cNvPr id="10244" name="文本框 4"/>
          <p:cNvSpPr txBox="1"/>
          <p:nvPr/>
        </p:nvSpPr>
        <p:spPr>
          <a:xfrm>
            <a:off x="1720850" y="2851150"/>
            <a:ext cx="8719185" cy="26149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   </a:t>
            </a:r>
            <a:r>
              <a:rPr lang="en-US" altLang="zh-CN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  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百花齐放，百家争鸣。</a:t>
            </a:r>
          </a:p>
          <a:p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       </a:t>
            </a:r>
            <a:endParaRPr lang="en-US" altLang="zh-CN" sz="32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r>
              <a:rPr lang="en-US" altLang="zh-CN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“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双百”方针是提倡在</a:t>
            </a:r>
            <a:r>
              <a:rPr lang="zh-CN" altLang="en-US" sz="3200" b="1" noProof="1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文学艺术、科学研究领域</a:t>
            </a:r>
            <a:r>
              <a:rPr lang="zh-CN" altLang="en-US" sz="3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，有独立思考和辩论的自由，有创作和批评的自由，有发表意见和保留意见的自由。</a:t>
            </a:r>
          </a:p>
        </p:txBody>
      </p:sp>
      <p:sp>
        <p:nvSpPr>
          <p:cNvPr id="10247" name="文本框 7"/>
          <p:cNvSpPr txBox="1"/>
          <p:nvPr/>
        </p:nvSpPr>
        <p:spPr>
          <a:xfrm>
            <a:off x="711200" y="2250017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 sz="2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三、文化事业的发展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4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36854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242514"/>
              </p:ext>
            </p:extLst>
          </p:nvPr>
        </p:nvGraphicFramePr>
        <p:xfrm>
          <a:off x="1411866" y="1268413"/>
          <a:ext cx="9117589" cy="4104456"/>
        </p:xfrm>
        <a:graphic>
          <a:graphicData uri="http://schemas.openxmlformats.org/drawingml/2006/table">
            <a:tbl>
              <a:tblPr/>
              <a:tblGrid>
                <a:gridCol w="22632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4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49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charset="-122"/>
                        </a:rPr>
                        <a:t>类别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黑体" panose="02010609060101010101" charset="-122"/>
                        </a:rPr>
                        <a:t>文化成就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49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anose="02010609060101010101" charset="-122"/>
                          <a:ea typeface="黑体" panose="02010609060101010101" charset="-122"/>
                        </a:rPr>
                        <a:t>长篇小说</a:t>
                      </a:r>
                      <a:endParaRPr kumimoji="0" lang="zh-CN" altLang="zh-CN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anose="02010609060101010101" charset="-122"/>
                          <a:ea typeface="黑体" panose="02010609060101010101" charset="-122"/>
                        </a:rPr>
                        <a:t>话剧</a:t>
                      </a:r>
                      <a:endParaRPr kumimoji="0" lang="zh-CN" altLang="zh-CN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09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anose="02010609060101010101" charset="-122"/>
                          <a:ea typeface="黑体" panose="02010609060101010101" charset="-122"/>
                        </a:rPr>
                        <a:t>音乐舞蹈史诗</a:t>
                      </a:r>
                      <a:endParaRPr kumimoji="0" lang="zh-CN" altLang="zh-CN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3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anose="02010609060101010101" charset="-122"/>
                          <a:ea typeface="黑体" panose="02010609060101010101" charset="-122"/>
                        </a:rPr>
                        <a:t>电影</a:t>
                      </a:r>
                      <a:endParaRPr kumimoji="0" lang="zh-CN" altLang="zh-CN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887788" y="1916113"/>
            <a:ext cx="5280613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红岩</a:t>
            </a:r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青春之歌</a:t>
            </a:r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zh-CN" altLang="en-US" sz="36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090988" y="2717800"/>
            <a:ext cx="2037737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茶馆</a:t>
            </a:r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zh-CN" altLang="en-US" sz="36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887788" y="3716338"/>
            <a:ext cx="2501006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东方红</a:t>
            </a:r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zh-CN" altLang="en-US" sz="36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090988" y="4652963"/>
            <a:ext cx="574388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林则徐</a:t>
            </a:r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英雄儿女</a:t>
            </a:r>
            <a:r>
              <a:rPr lang="en-US" altLang="zh-CN" sz="36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zh-CN" altLang="en-US" sz="36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4783" y="252731"/>
            <a:ext cx="5382684" cy="552451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三、文化事业的发展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722" name="标题 1"/>
          <p:cNvSpPr>
            <a:spLocks noGrp="1"/>
          </p:cNvSpPr>
          <p:nvPr>
            <p:ph type="title" idx="4294967295"/>
          </p:nvPr>
        </p:nvSpPr>
        <p:spPr>
          <a:xfrm>
            <a:off x="611188" y="274638"/>
            <a:ext cx="9906000" cy="113823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zh-CN" altLang="en-US" sz="4000" b="1" dirty="0">
                <a:solidFill>
                  <a:schemeClr val="bg1"/>
                </a:solidFill>
              </a:rPr>
              <a:t>中国文化走向世界</a:t>
            </a:r>
          </a:p>
        </p:txBody>
      </p:sp>
      <p:pic>
        <p:nvPicPr>
          <p:cNvPr id="30723" name="内容占位符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39900" y="1052513"/>
            <a:ext cx="8642350" cy="3960812"/>
          </a:xfrm>
          <a:prstGeom prst="rect">
            <a:avLst/>
          </a:prstGeom>
          <a:noFill/>
        </p:spPr>
      </p:pic>
      <p:sp>
        <p:nvSpPr>
          <p:cNvPr id="30724" name="文本框 4"/>
          <p:cNvSpPr txBox="1">
            <a:spLocks noChangeArrowheads="1"/>
          </p:cNvSpPr>
          <p:nvPr/>
        </p:nvSpPr>
        <p:spPr bwMode="auto">
          <a:xfrm>
            <a:off x="1677700" y="5193434"/>
            <a:ext cx="9647237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               </a:t>
            </a:r>
            <a:r>
              <a:rPr lang="zh-CN" altLang="en-US" sz="3200" b="1" dirty="0">
                <a:solidFill>
                  <a:srgbClr val="FF0000"/>
                </a:solidFill>
                <a:ea typeface="宋体" panose="02010600030101010101" pitchFamily="2" charset="-122"/>
              </a:rPr>
              <a:t>文化自信是一个国家、一个民族发展中更基本、更深沉、更持久的力量。</a:t>
            </a:r>
            <a:r>
              <a:rPr lang="en-US" altLang="zh-CN" sz="3200" b="1" dirty="0">
                <a:solidFill>
                  <a:srgbClr val="FF0000"/>
                </a:solidFill>
                <a:ea typeface="宋体" panose="02010600030101010101" pitchFamily="2" charset="-122"/>
              </a:rPr>
              <a:t>                                </a:t>
            </a:r>
            <a:r>
              <a:rPr lang="en-US" altLang="zh-CN" sz="3200" b="1" dirty="0">
                <a:solidFill>
                  <a:srgbClr val="0033CC"/>
                </a:solidFill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0033CC"/>
                </a:solidFill>
                <a:ea typeface="宋体" panose="02010600030101010101" pitchFamily="2" charset="-122"/>
              </a:rPr>
              <a:t>习近平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746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1435389" y="900545"/>
            <a:ext cx="878321" cy="1510146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txBody>
          <a:bodyPr anchor="b"/>
          <a:lstStyle/>
          <a:p>
            <a:pPr eaLnBrk="1" hangingPunct="1"/>
            <a:r>
              <a:rPr lang="en-US" altLang="zh-CN" sz="5400" dirty="0"/>
              <a:t> </a:t>
            </a:r>
            <a:r>
              <a:rPr lang="zh-CN" altLang="en-US" sz="4400" b="1" dirty="0">
                <a:latin typeface="黑体" panose="02010609060101010101" charset="-122"/>
                <a:ea typeface="黑体" panose="02010609060101010101" charset="-122"/>
              </a:rPr>
              <a:t>国防</a:t>
            </a:r>
          </a:p>
        </p:txBody>
      </p:sp>
      <p:sp>
        <p:nvSpPr>
          <p:cNvPr id="70659" name="Rectangle 3"/>
          <p:cNvSpPr/>
          <p:nvPr/>
        </p:nvSpPr>
        <p:spPr>
          <a:xfrm>
            <a:off x="268288" y="1779588"/>
            <a:ext cx="506412" cy="3692525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1">
            <a:spAutoFit/>
          </a:bodyPr>
          <a:lstStyle/>
          <a:p>
            <a:pPr>
              <a:defRPr/>
            </a:pPr>
            <a:r>
              <a:rPr lang="en-US" altLang="en-US" sz="4000" noProof="1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科技文化成就</a:t>
            </a:r>
          </a:p>
        </p:txBody>
      </p:sp>
      <p:sp>
        <p:nvSpPr>
          <p:cNvPr id="31748" name="标题 1"/>
          <p:cNvSpPr>
            <a:spLocks noGrp="1" noChangeArrowheads="1"/>
          </p:cNvSpPr>
          <p:nvPr/>
        </p:nvSpPr>
        <p:spPr bwMode="auto">
          <a:xfrm>
            <a:off x="1089025" y="3432175"/>
            <a:ext cx="1390650" cy="736600"/>
          </a:xfrm>
          <a:prstGeom prst="rect">
            <a:avLst/>
          </a:prstGeom>
          <a:solidFill>
            <a:srgbClr val="92D05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altLang="zh-CN" sz="3600" b="1" dirty="0"/>
              <a:t> 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农业</a:t>
            </a:r>
          </a:p>
        </p:txBody>
      </p:sp>
      <p:sp>
        <p:nvSpPr>
          <p:cNvPr id="31749" name="标题 1"/>
          <p:cNvSpPr>
            <a:spLocks noGrp="1" noChangeArrowheads="1"/>
          </p:cNvSpPr>
          <p:nvPr/>
        </p:nvSpPr>
        <p:spPr bwMode="auto">
          <a:xfrm>
            <a:off x="1089025" y="4565650"/>
            <a:ext cx="1390650" cy="735013"/>
          </a:xfrm>
          <a:prstGeom prst="rect">
            <a:avLst/>
          </a:prstGeom>
          <a:solidFill>
            <a:srgbClr val="00B0F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en-US" altLang="zh-CN" sz="3600" b="1"/>
              <a:t> 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</a:rPr>
              <a:t>医学</a:t>
            </a:r>
          </a:p>
        </p:txBody>
      </p:sp>
      <p:sp>
        <p:nvSpPr>
          <p:cNvPr id="31750" name="标题 1"/>
          <p:cNvSpPr>
            <a:spLocks noGrp="1" noChangeArrowheads="1"/>
          </p:cNvSpPr>
          <p:nvPr/>
        </p:nvSpPr>
        <p:spPr bwMode="auto">
          <a:xfrm>
            <a:off x="1089025" y="5699125"/>
            <a:ext cx="1390650" cy="735013"/>
          </a:xfrm>
          <a:prstGeom prst="rect">
            <a:avLst/>
          </a:prstGeom>
          <a:solidFill>
            <a:srgbClr val="FFC00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70000"/>
              </a:lnSpc>
            </a:pPr>
            <a:r>
              <a:rPr lang="en-US" altLang="zh-CN" sz="3600" b="1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</a:rPr>
              <a:t>文化</a:t>
            </a:r>
          </a:p>
        </p:txBody>
      </p:sp>
      <p:sp>
        <p:nvSpPr>
          <p:cNvPr id="70663" name="标题 1"/>
          <p:cNvSpPr>
            <a:spLocks noGrp="1" noChangeArrowheads="1"/>
          </p:cNvSpPr>
          <p:nvPr/>
        </p:nvSpPr>
        <p:spPr bwMode="auto">
          <a:xfrm>
            <a:off x="2936875" y="577850"/>
            <a:ext cx="915988" cy="1050925"/>
          </a:xfrm>
          <a:prstGeom prst="rect">
            <a:avLst/>
          </a:prstGeom>
          <a:solidFill>
            <a:srgbClr val="FFC00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zh-CN" altLang="en-US" sz="2800" b="1">
                <a:ea typeface="宋体" panose="02010600030101010101" pitchFamily="2" charset="-122"/>
              </a:rPr>
              <a:t>两弹</a:t>
            </a:r>
            <a:r>
              <a:rPr lang="zh-CN" altLang="en-US" sz="2800" b="1">
                <a:ea typeface="宋体" panose="02010600030101010101" pitchFamily="2" charset="-122"/>
                <a:sym typeface="微软雅黑" panose="020B0503020204020204" charset="-122"/>
              </a:rPr>
              <a:t>一星</a:t>
            </a:r>
            <a:endParaRPr lang="zh-CN" altLang="en-US" sz="2800" b="1">
              <a:latin typeface="黑体" panose="02010609060101010101" charset="-122"/>
              <a:ea typeface="宋体" panose="02010600030101010101" pitchFamily="2" charset="-122"/>
            </a:endParaRPr>
          </a:p>
        </p:txBody>
      </p:sp>
      <p:sp>
        <p:nvSpPr>
          <p:cNvPr id="70664" name="标题 1"/>
          <p:cNvSpPr>
            <a:spLocks noGrp="1" noChangeArrowheads="1"/>
          </p:cNvSpPr>
          <p:nvPr/>
        </p:nvSpPr>
        <p:spPr bwMode="auto">
          <a:xfrm>
            <a:off x="4446588" y="196850"/>
            <a:ext cx="6837362" cy="1225550"/>
          </a:xfrm>
          <a:prstGeom prst="rect">
            <a:avLst/>
          </a:prstGeom>
          <a:solidFill>
            <a:srgbClr val="92D05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110000"/>
              </a:lnSpc>
            </a:pPr>
            <a:r>
              <a:rPr lang="zh-CN" altLang="en-US" sz="2800" b="1">
                <a:ea typeface="宋体" panose="02010600030101010101" pitchFamily="2" charset="-122"/>
              </a:rPr>
              <a:t>原子弹</a:t>
            </a:r>
            <a:r>
              <a:rPr lang="en-US" altLang="zh-CN" sz="2800" b="1">
                <a:ea typeface="宋体" panose="02010600030101010101" pitchFamily="2" charset="-122"/>
              </a:rPr>
              <a:t>1964   </a:t>
            </a:r>
            <a:r>
              <a:rPr lang="zh-CN" altLang="en-US" sz="2800" b="1">
                <a:latin typeface="黑体" panose="02010609060101010101" charset="-122"/>
                <a:ea typeface="宋体" panose="02010600030101010101" pitchFamily="2" charset="-122"/>
              </a:rPr>
              <a:t>氢弹</a:t>
            </a:r>
            <a:r>
              <a:rPr lang="en-US" altLang="zh-CN" sz="2800" b="1">
                <a:latin typeface="黑体" panose="02010609060101010101" charset="-122"/>
                <a:ea typeface="宋体" panose="02010600030101010101" pitchFamily="2" charset="-122"/>
              </a:rPr>
              <a:t>1967  </a:t>
            </a:r>
            <a:r>
              <a:rPr lang="zh-CN" altLang="en-US" sz="2800" b="1">
                <a:latin typeface="黑体" panose="02010609060101010101" charset="-122"/>
                <a:ea typeface="宋体" panose="02010600030101010101" pitchFamily="2" charset="-122"/>
              </a:rPr>
              <a:t>东方红</a:t>
            </a:r>
            <a:r>
              <a:rPr lang="en-US" altLang="zh-CN" sz="2800" b="1">
                <a:latin typeface="黑体" panose="02010609060101010101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黑体" panose="02010609060101010101" charset="-122"/>
                <a:ea typeface="宋体" panose="02010600030101010101" pitchFamily="2" charset="-122"/>
              </a:rPr>
              <a:t>号 </a:t>
            </a:r>
            <a:r>
              <a:rPr lang="en-US" altLang="zh-CN" sz="2800" b="1">
                <a:latin typeface="黑体" panose="02010609060101010101" charset="-122"/>
                <a:ea typeface="宋体" panose="02010600030101010101" pitchFamily="2" charset="-122"/>
              </a:rPr>
              <a:t>1970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黑体" panose="02010609060101010101" charset="-122"/>
                <a:ea typeface="宋体" panose="02010600030101010101" pitchFamily="2" charset="-122"/>
              </a:rPr>
              <a:t>钱学森 邓稼先</a:t>
            </a:r>
          </a:p>
        </p:txBody>
      </p:sp>
      <p:sp>
        <p:nvSpPr>
          <p:cNvPr id="70665" name="标题 1"/>
          <p:cNvSpPr>
            <a:spLocks noGrp="1" noChangeArrowheads="1"/>
          </p:cNvSpPr>
          <p:nvPr/>
        </p:nvSpPr>
        <p:spPr bwMode="auto">
          <a:xfrm>
            <a:off x="2936875" y="1901825"/>
            <a:ext cx="915988" cy="963613"/>
          </a:xfrm>
          <a:prstGeom prst="rect">
            <a:avLst/>
          </a:prstGeom>
          <a:solidFill>
            <a:srgbClr val="92D05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zh-CN" altLang="en-US" sz="2800" b="1">
                <a:ea typeface="宋体" panose="02010600030101010101" pitchFamily="2" charset="-122"/>
              </a:rPr>
              <a:t>载人航天</a:t>
            </a:r>
            <a:endParaRPr lang="zh-CN" altLang="en-US" sz="2800" b="1">
              <a:latin typeface="黑体" panose="02010609060101010101" charset="-122"/>
              <a:ea typeface="宋体" panose="02010600030101010101" pitchFamily="2" charset="-122"/>
            </a:endParaRPr>
          </a:p>
        </p:txBody>
      </p:sp>
      <p:sp>
        <p:nvSpPr>
          <p:cNvPr id="70666" name="标题 1"/>
          <p:cNvSpPr>
            <a:spLocks noGrp="1"/>
          </p:cNvSpPr>
          <p:nvPr/>
        </p:nvSpPr>
        <p:spPr>
          <a:xfrm>
            <a:off x="4549775" y="1628775"/>
            <a:ext cx="6632575" cy="1628775"/>
          </a:xfrm>
          <a:prstGeom prst="rect">
            <a:avLst/>
          </a:prstGeom>
          <a:solidFill>
            <a:srgbClr val="00B0F0"/>
          </a:solidFill>
          <a:ln w="952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en-US" altLang="en-US" sz="2800" b="1" noProof="1">
                <a:latin typeface="黑体" panose="02010609060101010101" charset="-122"/>
                <a:ea typeface="黑体" panose="02010609060101010101" charset="-122"/>
              </a:rPr>
              <a:t>神舟一号  1999（无人）</a:t>
            </a:r>
          </a:p>
          <a:p>
            <a:pPr>
              <a:lnSpc>
                <a:spcPct val="110000"/>
              </a:lnSpc>
              <a:defRPr/>
            </a:pPr>
            <a:r>
              <a:rPr lang="en-US" altLang="en-US" sz="2800" b="1" noProof="1">
                <a:latin typeface="黑体" panose="02010609060101010101" charset="-122"/>
                <a:ea typeface="黑体" panose="02010609060101010101" charset="-122"/>
              </a:rPr>
              <a:t>神州五号  </a:t>
            </a:r>
            <a:r>
              <a:rPr lang="en-US" altLang="en-US"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黑体" panose="02010609060101010101" charset="-122"/>
                <a:sym typeface="+mn-ea"/>
              </a:rPr>
              <a:t>2003年10月  杨利伟</a:t>
            </a:r>
          </a:p>
          <a:p>
            <a:pPr>
              <a:lnSpc>
                <a:spcPct val="110000"/>
              </a:lnSpc>
              <a:defRPr/>
            </a:pPr>
            <a:r>
              <a:rPr lang="en-US" altLang="en-US" sz="2800" b="1" noProof="1">
                <a:latin typeface="黑体" panose="02010609060101010101" charset="-122"/>
                <a:ea typeface="黑体" panose="02010609060101010101" charset="-122"/>
              </a:rPr>
              <a:t>神舟七号  </a:t>
            </a:r>
            <a:r>
              <a:rPr lang="en-US" altLang="en-US" sz="2800" b="1" noProof="1">
                <a:latin typeface="黑体" panose="02010609060101010101" charset="-122"/>
                <a:ea typeface="黑体" panose="02010609060101010101" charset="-122"/>
                <a:sym typeface="+mn-ea"/>
              </a:rPr>
              <a:t>2008年9月   翟志刚</a:t>
            </a:r>
            <a:endParaRPr lang="en-US" altLang="en-US" sz="2800" b="1" noProof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0667" name="标题 1"/>
          <p:cNvSpPr>
            <a:spLocks noGrp="1" noChangeArrowheads="1"/>
          </p:cNvSpPr>
          <p:nvPr/>
        </p:nvSpPr>
        <p:spPr bwMode="auto">
          <a:xfrm>
            <a:off x="2936875" y="3376613"/>
            <a:ext cx="1271588" cy="846137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袁隆平</a:t>
            </a:r>
          </a:p>
        </p:txBody>
      </p:sp>
      <p:sp>
        <p:nvSpPr>
          <p:cNvPr id="70668" name="标题 1"/>
          <p:cNvSpPr>
            <a:spLocks noGrp="1"/>
          </p:cNvSpPr>
          <p:nvPr/>
        </p:nvSpPr>
        <p:spPr>
          <a:xfrm>
            <a:off x="4549775" y="3432175"/>
            <a:ext cx="2432050" cy="847725"/>
          </a:xfrm>
          <a:prstGeom prst="rect">
            <a:avLst/>
          </a:prstGeom>
          <a:solidFill>
            <a:srgbClr val="92D050"/>
          </a:solidFill>
          <a:ln w="952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>
              <a:lnSpc>
                <a:spcPct val="110000"/>
              </a:lnSpc>
              <a:defRPr/>
            </a:pPr>
            <a:r>
              <a:rPr lang="en-US" altLang="en-US" sz="2800" noProof="1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  <a:sym typeface="+mn-ea"/>
              </a:rPr>
              <a:t>籼型杂交水稻</a:t>
            </a:r>
            <a:endParaRPr lang="en-US" altLang="en-US" sz="2800" b="1" noProof="1">
              <a:latin typeface="黑体" panose="02010609060101010101" charset="-122"/>
              <a:ea typeface="宋体" panose="02010600030101010101" pitchFamily="2" charset="-122"/>
            </a:endParaRPr>
          </a:p>
        </p:txBody>
      </p:sp>
      <p:sp>
        <p:nvSpPr>
          <p:cNvPr id="70669" name="标题 1"/>
          <p:cNvSpPr>
            <a:spLocks noGrp="1" noChangeArrowheads="1"/>
          </p:cNvSpPr>
          <p:nvPr/>
        </p:nvSpPr>
        <p:spPr bwMode="auto">
          <a:xfrm>
            <a:off x="7361238" y="3432175"/>
            <a:ext cx="2432050" cy="847725"/>
          </a:xfrm>
          <a:prstGeom prst="rect">
            <a:avLst/>
          </a:prstGeom>
          <a:solidFill>
            <a:srgbClr val="FFC00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杂交水稻之父</a:t>
            </a:r>
          </a:p>
        </p:txBody>
      </p:sp>
      <p:sp>
        <p:nvSpPr>
          <p:cNvPr id="70670" name="标题 1"/>
          <p:cNvSpPr>
            <a:spLocks noGrp="1" noChangeArrowheads="1"/>
          </p:cNvSpPr>
          <p:nvPr/>
        </p:nvSpPr>
        <p:spPr bwMode="auto">
          <a:xfrm>
            <a:off x="2882900" y="4583113"/>
            <a:ext cx="1325563" cy="71755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屠呦呦</a:t>
            </a:r>
          </a:p>
        </p:txBody>
      </p:sp>
      <p:sp>
        <p:nvSpPr>
          <p:cNvPr id="70671" name="标题 1"/>
          <p:cNvSpPr>
            <a:spLocks noGrp="1" noChangeArrowheads="1"/>
          </p:cNvSpPr>
          <p:nvPr/>
        </p:nvSpPr>
        <p:spPr bwMode="auto">
          <a:xfrm>
            <a:off x="4549775" y="4549775"/>
            <a:ext cx="1546225" cy="750888"/>
          </a:xfrm>
          <a:prstGeom prst="rect">
            <a:avLst/>
          </a:prstGeom>
          <a:solidFill>
            <a:srgbClr val="92D05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青蒿素</a:t>
            </a:r>
          </a:p>
        </p:txBody>
      </p:sp>
      <p:sp>
        <p:nvSpPr>
          <p:cNvPr id="70672" name="标题 1"/>
          <p:cNvSpPr>
            <a:spLocks noGrp="1" noChangeArrowheads="1"/>
          </p:cNvSpPr>
          <p:nvPr/>
        </p:nvSpPr>
        <p:spPr bwMode="auto">
          <a:xfrm>
            <a:off x="6381750" y="4549775"/>
            <a:ext cx="3411538" cy="750888"/>
          </a:xfrm>
          <a:prstGeom prst="rect">
            <a:avLst/>
          </a:prstGeom>
          <a:solidFill>
            <a:srgbClr val="FFC00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sym typeface="微软雅黑" panose="020B0503020204020204" charset="-122"/>
              </a:rPr>
              <a:t>对疟疾的治愈率很高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0673" name="标题 1"/>
          <p:cNvSpPr>
            <a:spLocks noGrp="1" noChangeArrowheads="1"/>
          </p:cNvSpPr>
          <p:nvPr/>
        </p:nvSpPr>
        <p:spPr bwMode="auto">
          <a:xfrm>
            <a:off x="2882900" y="5683250"/>
            <a:ext cx="4276725" cy="752475"/>
          </a:xfrm>
          <a:prstGeom prst="rect">
            <a:avLst/>
          </a:prstGeom>
          <a:solidFill>
            <a:srgbClr val="00B050"/>
          </a:solidFill>
          <a:ln w="9525">
            <a:solidFill>
              <a:srgbClr val="C00000"/>
            </a:solidFill>
            <a:miter lim="800000"/>
          </a:ln>
        </p:spPr>
        <p:txBody>
          <a:bodyPr anchor="ctr"/>
          <a:lstStyle/>
          <a:p>
            <a:pPr>
              <a:lnSpc>
                <a:spcPct val="110000"/>
              </a:lnSpc>
            </a:pPr>
            <a:r>
              <a:rPr lang="zh-CN" altLang="en-US" sz="2800" b="1" u="sng">
                <a:latin typeface="黑体" panose="02010609060101010101" charset="-122"/>
                <a:ea typeface="黑体" panose="02010609060101010101" charset="-122"/>
                <a:sym typeface="微软雅黑" panose="020B0503020204020204" charset="-122"/>
              </a:rPr>
              <a:t>莫言</a:t>
            </a:r>
            <a:r>
              <a:rPr lang="zh-CN" altLang="en-US" sz="2800" b="1">
                <a:sym typeface="微软雅黑" panose="020B0503020204020204" charset="-122"/>
              </a:rPr>
              <a:t>获得</a:t>
            </a:r>
            <a:r>
              <a:rPr lang="zh-CN" altLang="en-US" sz="2800" b="1">
                <a:solidFill>
                  <a:srgbClr val="FF0000"/>
                </a:solidFill>
                <a:sym typeface="微软雅黑" panose="020B0503020204020204" charset="-122"/>
              </a:rPr>
              <a:t>诺贝尔文学奖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7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7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70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70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70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3" grpId="0" bldLvl="0" animBg="1"/>
      <p:bldP spid="70664" grpId="0" bldLvl="0" animBg="1"/>
      <p:bldP spid="70665" grpId="0" bldLvl="0" animBg="1"/>
      <p:bldP spid="70666" grpId="0" bldLvl="0" animBg="1"/>
      <p:bldP spid="70667" grpId="0" bldLvl="0" animBg="1"/>
      <p:bldP spid="70668" grpId="0" bldLvl="0" animBg="1"/>
      <p:bldP spid="70669" grpId="0" bldLvl="0" animBg="1"/>
      <p:bldP spid="70670" grpId="0" bldLvl="0" animBg="1"/>
      <p:bldP spid="70671" grpId="0" bldLvl="0" animBg="1"/>
      <p:bldP spid="70672" grpId="0" bldLvl="0" animBg="1"/>
      <p:bldP spid="70673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1312</Words>
  <Application>Microsoft Office PowerPoint</Application>
  <PresentationFormat>宽屏</PresentationFormat>
  <Paragraphs>164</Paragraphs>
  <Slides>33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46" baseType="lpstr">
      <vt:lpstr>黑体</vt:lpstr>
      <vt:lpstr>华文中宋</vt:lpstr>
      <vt:lpstr>楷体</vt:lpstr>
      <vt:lpstr>时尚中黑简体</vt:lpstr>
      <vt:lpstr>宋体</vt:lpstr>
      <vt:lpstr>微软雅黑</vt:lpstr>
      <vt:lpstr>微软雅黑 Light</vt:lpstr>
      <vt:lpstr>Arial</vt:lpstr>
      <vt:lpstr>Calibri</vt:lpstr>
      <vt:lpstr>Haettenschweiler</vt:lpstr>
      <vt:lpstr>Times New Roman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中国文化走向世界</vt:lpstr>
      <vt:lpstr> 国防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152</cp:revision>
  <dcterms:created xsi:type="dcterms:W3CDTF">2017-08-03T09:01:00Z</dcterms:created>
  <dcterms:modified xsi:type="dcterms:W3CDTF">2020-05-04T17:06:32Z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2052-11.1.0.8612</vt:lpwstr>
  </property>
</Properties>
</file>