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541" autoAdjust="0"/>
    <p:restoredTop sz="94660"/>
  </p:normalViewPr>
  <p:slideViewPr>
    <p:cSldViewPr snapToGrid="0">
      <p:cViewPr varScale="1">
        <p:scale>
          <a:sx n="63" d="100"/>
          <a:sy n="63" d="100"/>
        </p:scale>
        <p:origin x="3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F97DA-BE7B-4449-82DA-13A0DB4EF065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C32DA1-0048-4C40-A95A-281635EDE6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841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3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r>
              <a:rPr lang="zh-CN" altLang="en-US"/>
              <a:t>班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32DA1-0048-4C40-A95A-281635EDE6B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28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2B54D8-783A-4A75-8C1D-62F39EC11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0F8DC5C-3191-4FC2-93E8-2F39D509F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BDC70E-244B-4535-B1B8-D9AECE2A2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B8B1DA7-B541-4026-B1AC-BB51B618C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8FB9B9-D676-4249-8483-F0642F5C8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107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19347A-BCD3-4688-9AFC-153186747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E3E34D-9CFB-4214-A1A2-4C36956EC6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08538F0-A7F0-40E8-9841-6257FF808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63E1AB1-7C91-4454-9E4D-DD910ECA6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74C6438-8B6B-4A1F-9E2A-F4E7BF1B0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6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1AFE5C-77AD-4E41-9FBF-F220E4DE0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D3D5AA9-7791-4E39-8519-2C884BABC7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380C0C-2200-4CD6-8ABB-47B9116CA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2BCDE9-C5A0-4726-9C8D-B527EFB4A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82736E-AA99-447D-83DF-32F659B7B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365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653DFE-05F9-485C-B7F8-37E3768C2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66045CE-6B7C-4B15-A0DF-9AF2E744F8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6278B4C-5634-4B47-B697-0B4247534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493F075-B4CC-4525-B6DC-5AD0F7AB5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CE4190-F495-44F1-8285-E22DE59D6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0B2C987-F59B-465C-94A9-297119CD4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09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501E75-4B5D-4E12-92ED-0C47CF706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D36CBC7-D0C8-4E6C-A830-FBA7955FE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6574877-67DC-4FEA-9CDB-C5F79A44E8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056FF15-E48A-4981-8727-D4B7888D6A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0A50D80-1F95-41F1-B7DD-8B6338AF22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0D60480-249A-420B-87EB-1F5AEF50C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12D864B-BC4C-4B83-B06E-EC2FD12E4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15B01B8-5AF9-4395-80DA-9C5269BFB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701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30431D-C3CB-467E-8D52-33DC9A31C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7F72BA3-DC00-47EA-8A18-425BD948A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C833B26-AF7C-49DF-9709-2C3CEE0BF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B753DC7-0593-489C-BC2C-306081CA6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300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9FE8103-88C0-441F-A749-68150E78C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CDAFB81-408D-4A8F-A030-6E518B007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5E620BF-B781-4C33-BD0B-02CD32D44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56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34EFE4-4171-4496-9756-C64458F96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EA22F14-80C2-4345-A0CF-013DB5F6C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1AA4243-2E5E-4E90-B5C5-703996A4CA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08E0111-663D-4B0D-9E59-ECD9B80F2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0B9E88-A50A-428A-95F0-3496B5C58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361438E-FA9D-44C8-B06B-AD577FB50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978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5C95D0-4B8D-4C17-A396-73063501F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4C722BD-E700-4512-B5FC-4C5027C37C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5EAA7C2-948D-4FA8-9E4B-95C207E68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CF9EB14-38FB-4AA8-AB2E-7A52B11B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4804791-EA58-46AF-A94F-41B6E19D7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C6DEE6D-B9C9-43A0-B6FC-40E97B816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75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5E3631-A4EA-490A-B378-CC0D1A4C1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D5D0747-2DDB-4958-AD77-AD10680BAE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BF2BE3-C1FD-419F-866A-9843246C7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B4D62A-F7AE-4FD5-9BBD-496E51F5F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787DF8-1816-4770-857A-5F294B08D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8414A29-0DF7-402C-8CFC-2181FE14BA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6D8D340-89CD-4E82-9617-F5457C45DA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8D08532-1F88-494D-9FB2-478067E24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3446220-77EE-4C07-A120-0A38897D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66337A9-6C74-40D7-BD84-254F6E8F6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71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45492AE-C11B-4875-8A8F-84BA13497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C0B79A3-197E-45A1-BDA2-318BFE2C71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C7CDF4-CB54-4D77-B473-6F26A307AD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8E7F2-A43E-4403-9784-E4D35250834A}" type="datetimeFigureOut">
              <a:rPr lang="zh-CN" altLang="en-US" smtClean="0"/>
              <a:t>2021/12/25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0A02294-3F74-47BE-8684-21F7532A31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D368CE-61B3-4D50-9AEA-E5C94E9FAD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D9ED1-8323-429E-A5B2-B77DF2AEF8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422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5054600" y="2529840"/>
            <a:ext cx="208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小说环境</a:t>
            </a:r>
          </a:p>
        </p:txBody>
      </p:sp>
    </p:spTree>
    <p:extLst>
      <p:ext uri="{BB962C8B-B14F-4D97-AF65-F5344CB8AC3E}">
        <p14:creationId xmlns:p14="http://schemas.microsoft.com/office/powerpoint/2010/main" val="2486291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5054600" y="132080"/>
            <a:ext cx="208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381000" y="883920"/>
            <a:ext cx="302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一、出题趋势：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E1400FA-8EFE-41CA-9A75-53C2A6B7E367}"/>
              </a:ext>
            </a:extLst>
          </p:cNvPr>
          <p:cNvSpPr txBox="1"/>
          <p:nvPr/>
        </p:nvSpPr>
        <p:spPr>
          <a:xfrm>
            <a:off x="381000" y="1727200"/>
            <a:ext cx="11049000" cy="2696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考查细化；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命题角度：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环境的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描写手法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环境特点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的概括、环境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描写的作用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                        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（手法与作用结合、特点与作用结合）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故：</a:t>
            </a:r>
            <a:r>
              <a:rPr lang="zh-CN" altLang="en-US" sz="32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掌握描写手法是关键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5728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330200" y="1275378"/>
            <a:ext cx="302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二、常见问法：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34C2EE-076F-48D6-9336-970BEF613840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题型一：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手法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6CC21BB-6CA9-4499-893C-C3D5B270A420}"/>
              </a:ext>
            </a:extLst>
          </p:cNvPr>
          <p:cNvSpPr txBox="1"/>
          <p:nvPr/>
        </p:nvSpPr>
        <p:spPr>
          <a:xfrm>
            <a:off x="1211580" y="2357120"/>
            <a:ext cx="9768840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文中划线部分描写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峡谷险峻气势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，请分析其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表现特色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修辞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手法的角度，对文中划线句子的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景物描写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进行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赏析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小说主人公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生活的环境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有何特点？请简要概述。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172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381000" y="883920"/>
            <a:ext cx="3845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三、必备基础知识：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7322B70-03D2-49CB-A9C2-65FA8A467FF0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题型一：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手法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A92F229-DF45-402D-955E-C6672A939BF2}"/>
              </a:ext>
            </a:extLst>
          </p:cNvPr>
          <p:cNvSpPr txBox="1"/>
          <p:nvPr/>
        </p:nvSpPr>
        <p:spPr>
          <a:xfrm>
            <a:off x="381000" y="1574205"/>
            <a:ext cx="1102868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大白本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109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页的表格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，请细读，并掌握每一种手法的用法与表达效果。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B70765F-4E49-4DC5-9C3A-D21608F0E7B7}"/>
              </a:ext>
            </a:extLst>
          </p:cNvPr>
          <p:cNvSpPr txBox="1"/>
          <p:nvPr/>
        </p:nvSpPr>
        <p:spPr>
          <a:xfrm>
            <a:off x="243840" y="2738004"/>
            <a:ext cx="890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抑扬手法：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先抑后扬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先扬后抑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、扬中有抑、明扬实抑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938C04C-B03C-4DDA-A30F-03541A39031C}"/>
              </a:ext>
            </a:extLst>
          </p:cNvPr>
          <p:cNvSpPr txBox="1"/>
          <p:nvPr/>
        </p:nvSpPr>
        <p:spPr>
          <a:xfrm>
            <a:off x="487680" y="3408409"/>
            <a:ext cx="1102868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概念：把读者的判断引向相反的方向，到一定的时候才揭示真相的一种艺术手法。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（用于立论、抒情、小说的情节的设置）</a:t>
            </a:r>
            <a:endParaRPr lang="zh-CN" altLang="en-US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D233AAE-1AE5-4ECF-9CE9-52BE4DA54BA3}"/>
              </a:ext>
            </a:extLst>
          </p:cNvPr>
          <p:cNvSpPr txBox="1"/>
          <p:nvPr/>
        </p:nvSpPr>
        <p:spPr>
          <a:xfrm>
            <a:off x="487680" y="4903434"/>
            <a:ext cx="1102868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表达效果：使艺术作品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摇曳多姿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，形成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波澜起伏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之势，抑扬中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形成反差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，两相对照，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突出中心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出乎读者意料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，引起新奇的审美效果。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787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题型一：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手法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2169160" y="2062480"/>
            <a:ext cx="8143240" cy="365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四、答题思路：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审清题意：是手法？作用？还是特点？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描写手法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具体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分析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表达效果（读者感受）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大白本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P207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阅读理论部分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小哥儿俩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小黄本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P398《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高速公路上的森林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题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237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题型二：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特点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8F68408-F733-4BBD-AE46-755E08E72030}"/>
              </a:ext>
            </a:extLst>
          </p:cNvPr>
          <p:cNvSpPr txBox="1"/>
          <p:nvPr/>
        </p:nvSpPr>
        <p:spPr>
          <a:xfrm>
            <a:off x="330199" y="1275377"/>
            <a:ext cx="9452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一、常见问法：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自然环境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社会环境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0B89197-9012-44A1-AC89-4F5561A846CB}"/>
              </a:ext>
            </a:extLst>
          </p:cNvPr>
          <p:cNvSpPr txBox="1"/>
          <p:nvPr/>
        </p:nvSpPr>
        <p:spPr>
          <a:xfrm>
            <a:off x="605790" y="2140666"/>
            <a:ext cx="10980420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请对小说划线处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景物描写的特点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和作用做简要分析。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（自然环境）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小哥儿俩是在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什么样的家庭环境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中成长的？请简要分析。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（社会环境）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请简要概括小说中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小城生活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的特点。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（社会环境）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4873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2D9F552-F305-4810-983B-D1C685808402}"/>
              </a:ext>
            </a:extLst>
          </p:cNvPr>
          <p:cNvSpPr txBox="1"/>
          <p:nvPr/>
        </p:nvSpPr>
        <p:spPr>
          <a:xfrm>
            <a:off x="294736" y="716855"/>
            <a:ext cx="3845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二、必备基础知识：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1985573-6C31-4629-95EA-7612F4D9C549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题型二：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特点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1A3D520-F6FD-45DB-A39A-6126F81CFA03}"/>
              </a:ext>
            </a:extLst>
          </p:cNvPr>
          <p:cNvSpPr txBox="1"/>
          <p:nvPr/>
        </p:nvSpPr>
        <p:spPr>
          <a:xfrm>
            <a:off x="460890" y="1301630"/>
            <a:ext cx="1102868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大白本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111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页的表格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，请细读，掌握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自然环境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社会环境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的构成。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40978DA-0EB3-4D5D-B3CF-A38044169D23}"/>
              </a:ext>
            </a:extLst>
          </p:cNvPr>
          <p:cNvSpPr txBox="1"/>
          <p:nvPr/>
        </p:nvSpPr>
        <p:spPr>
          <a:xfrm>
            <a:off x="0" y="3738975"/>
            <a:ext cx="17892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自然环境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352DD08-432D-49B5-8CBD-94DF3B9A00BD}"/>
              </a:ext>
            </a:extLst>
          </p:cNvPr>
          <p:cNvSpPr txBox="1"/>
          <p:nvPr/>
        </p:nvSpPr>
        <p:spPr>
          <a:xfrm>
            <a:off x="1914394" y="3088727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自然景物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C762BB3-7846-4B7C-BDC4-3BEEA6479DC8}"/>
              </a:ext>
            </a:extLst>
          </p:cNvPr>
          <p:cNvSpPr txBox="1"/>
          <p:nvPr/>
        </p:nvSpPr>
        <p:spPr>
          <a:xfrm>
            <a:off x="1914394" y="4379097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活动环境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D542F97-CD52-403C-B03E-E7A6AAF0D0A4}"/>
              </a:ext>
            </a:extLst>
          </p:cNvPr>
          <p:cNvSpPr txBox="1"/>
          <p:nvPr/>
        </p:nvSpPr>
        <p:spPr>
          <a:xfrm>
            <a:off x="4140296" y="2584283"/>
            <a:ext cx="5538543" cy="131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日月星辰、山川河流、花草树木虫鱼鸟兽、风霜雪雨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1D0BF0E-B2D4-4575-93FD-41AD440A2B02}"/>
              </a:ext>
            </a:extLst>
          </p:cNvPr>
          <p:cNvSpPr txBox="1"/>
          <p:nvPr/>
        </p:nvSpPr>
        <p:spPr>
          <a:xfrm>
            <a:off x="4118202" y="4262195"/>
            <a:ext cx="5367357" cy="6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时间、地点、季节、天气、景物</a:t>
            </a:r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5994DBE-21E9-4FA3-B9C9-54C1CDDF68AB}"/>
              </a:ext>
            </a:extLst>
          </p:cNvPr>
          <p:cNvSpPr txBox="1"/>
          <p:nvPr/>
        </p:nvSpPr>
        <p:spPr>
          <a:xfrm>
            <a:off x="9678838" y="2978718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客观自然</a:t>
            </a:r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875F2C8-FA73-4F80-80A8-8AE2C3970564}"/>
              </a:ext>
            </a:extLst>
          </p:cNvPr>
          <p:cNvSpPr txBox="1"/>
          <p:nvPr/>
        </p:nvSpPr>
        <p:spPr>
          <a:xfrm>
            <a:off x="9700356" y="4341469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人类活动</a:t>
            </a:r>
            <a:endParaRPr lang="zh-CN" altLang="en-US" dirty="0"/>
          </a:p>
        </p:txBody>
      </p:sp>
      <p:sp>
        <p:nvSpPr>
          <p:cNvPr id="15" name="左大括号 14">
            <a:extLst>
              <a:ext uri="{FF2B5EF4-FFF2-40B4-BE49-F238E27FC236}">
                <a16:creationId xmlns:a16="http://schemas.microsoft.com/office/drawing/2014/main" id="{13FEBA5E-C4A7-4A43-A534-FC468DF100AF}"/>
              </a:ext>
            </a:extLst>
          </p:cNvPr>
          <p:cNvSpPr/>
          <p:nvPr/>
        </p:nvSpPr>
        <p:spPr>
          <a:xfrm>
            <a:off x="1546382" y="3501938"/>
            <a:ext cx="299336" cy="98291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左大括号 16">
            <a:extLst>
              <a:ext uri="{FF2B5EF4-FFF2-40B4-BE49-F238E27FC236}">
                <a16:creationId xmlns:a16="http://schemas.microsoft.com/office/drawing/2014/main" id="{575CB76A-162B-494E-BEED-C5543911CCAC}"/>
              </a:ext>
            </a:extLst>
          </p:cNvPr>
          <p:cNvSpPr/>
          <p:nvPr/>
        </p:nvSpPr>
        <p:spPr>
          <a:xfrm>
            <a:off x="3840959" y="2887616"/>
            <a:ext cx="299336" cy="88009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左大括号 17">
            <a:extLst>
              <a:ext uri="{FF2B5EF4-FFF2-40B4-BE49-F238E27FC236}">
                <a16:creationId xmlns:a16="http://schemas.microsoft.com/office/drawing/2014/main" id="{6A3E1B46-8944-47DD-8CF6-D86027F3D47F}"/>
              </a:ext>
            </a:extLst>
          </p:cNvPr>
          <p:cNvSpPr/>
          <p:nvPr/>
        </p:nvSpPr>
        <p:spPr>
          <a:xfrm rot="10800000">
            <a:off x="9229834" y="2841997"/>
            <a:ext cx="299336" cy="88009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C8BC4755-6E5B-4B4C-84F8-2D50F13E106D}"/>
              </a:ext>
            </a:extLst>
          </p:cNvPr>
          <p:cNvCxnSpPr>
            <a:cxnSpLocks/>
            <a:endCxn id="12" idx="1"/>
          </p:cNvCxnSpPr>
          <p:nvPr/>
        </p:nvCxnSpPr>
        <p:spPr>
          <a:xfrm flipV="1">
            <a:off x="3755078" y="4595075"/>
            <a:ext cx="363124" cy="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1B817CA-5EFB-4352-B6EC-EF6DB5A0B74B}"/>
              </a:ext>
            </a:extLst>
          </p:cNvPr>
          <p:cNvCxnSpPr>
            <a:cxnSpLocks/>
          </p:cNvCxnSpPr>
          <p:nvPr/>
        </p:nvCxnSpPr>
        <p:spPr>
          <a:xfrm>
            <a:off x="9315714" y="4635218"/>
            <a:ext cx="3631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4FB46795-C8F4-4D75-9E8B-9C281723CCBB}"/>
              </a:ext>
            </a:extLst>
          </p:cNvPr>
          <p:cNvSpPr txBox="1"/>
          <p:nvPr/>
        </p:nvSpPr>
        <p:spPr>
          <a:xfrm>
            <a:off x="2809001" y="5325599"/>
            <a:ext cx="7405154" cy="1283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注意</a:t>
            </a: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景物描写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自然环境描写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       </a:t>
            </a: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2.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景物特点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景物描写的特点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的区别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406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/>
      <p:bldP spid="12" grpId="0"/>
      <p:bldP spid="13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8BE8C1DC-185C-4EB0-A60A-31D54590FE07}"/>
              </a:ext>
            </a:extLst>
          </p:cNvPr>
          <p:cNvSpPr txBox="1"/>
          <p:nvPr/>
        </p:nvSpPr>
        <p:spPr>
          <a:xfrm>
            <a:off x="241539" y="2893586"/>
            <a:ext cx="17892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社会环境</a:t>
            </a:r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B1A2797-49DA-4A80-886B-BA8033A74687}"/>
              </a:ext>
            </a:extLst>
          </p:cNvPr>
          <p:cNvSpPr txBox="1"/>
          <p:nvPr/>
        </p:nvSpPr>
        <p:spPr>
          <a:xfrm>
            <a:off x="2155933" y="2243338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生存环境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0714E73-F4CD-4011-BAE7-DA461B300CDA}"/>
              </a:ext>
            </a:extLst>
          </p:cNvPr>
          <p:cNvSpPr txBox="1"/>
          <p:nvPr/>
        </p:nvSpPr>
        <p:spPr>
          <a:xfrm>
            <a:off x="2155933" y="3533708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社会关系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A00DDB6-BF8A-4938-A76E-9C556BE0B4F5}"/>
              </a:ext>
            </a:extLst>
          </p:cNvPr>
          <p:cNvSpPr txBox="1"/>
          <p:nvPr/>
        </p:nvSpPr>
        <p:spPr>
          <a:xfrm>
            <a:off x="4359741" y="1771838"/>
            <a:ext cx="5336349" cy="131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社会背景、历史条件、风土人情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时代风貌、政治经济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17511B0-9ACD-4B80-B7DF-BEEE2B7DACF0}"/>
              </a:ext>
            </a:extLst>
          </p:cNvPr>
          <p:cNvSpPr txBox="1"/>
          <p:nvPr/>
        </p:nvSpPr>
        <p:spPr>
          <a:xfrm>
            <a:off x="4359741" y="3155916"/>
            <a:ext cx="5336350" cy="131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人物关系、等级地位、经济实力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情感矛盾、团体影响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689717B-5FC3-4AF2-8FE2-507DB90F2C4E}"/>
              </a:ext>
            </a:extLst>
          </p:cNvPr>
          <p:cNvSpPr txBox="1"/>
          <p:nvPr/>
        </p:nvSpPr>
        <p:spPr>
          <a:xfrm>
            <a:off x="9920377" y="2133329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人与环境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2E15DFB-B83F-4002-87F2-50C9C346C9E6}"/>
              </a:ext>
            </a:extLst>
          </p:cNvPr>
          <p:cNvSpPr txBox="1"/>
          <p:nvPr/>
        </p:nvSpPr>
        <p:spPr>
          <a:xfrm>
            <a:off x="9920377" y="3550351"/>
            <a:ext cx="1789214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人与他人</a:t>
            </a:r>
            <a:endParaRPr lang="zh-CN" altLang="en-US" dirty="0"/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EA5E963A-B390-4E47-99C6-AEDEC969F316}"/>
              </a:ext>
            </a:extLst>
          </p:cNvPr>
          <p:cNvSpPr/>
          <p:nvPr/>
        </p:nvSpPr>
        <p:spPr>
          <a:xfrm>
            <a:off x="1787921" y="2656549"/>
            <a:ext cx="299336" cy="982914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id="{6E1B9D84-4AAE-4B38-89A9-FABF6DE1A7BB}"/>
              </a:ext>
            </a:extLst>
          </p:cNvPr>
          <p:cNvSpPr/>
          <p:nvPr/>
        </p:nvSpPr>
        <p:spPr>
          <a:xfrm rot="10800000">
            <a:off x="9471373" y="1996608"/>
            <a:ext cx="299336" cy="88009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左大括号 16">
            <a:extLst>
              <a:ext uri="{FF2B5EF4-FFF2-40B4-BE49-F238E27FC236}">
                <a16:creationId xmlns:a16="http://schemas.microsoft.com/office/drawing/2014/main" id="{A597B374-8D5F-4093-ABE9-C4648E2DEE6F}"/>
              </a:ext>
            </a:extLst>
          </p:cNvPr>
          <p:cNvSpPr/>
          <p:nvPr/>
        </p:nvSpPr>
        <p:spPr>
          <a:xfrm>
            <a:off x="4082499" y="2030228"/>
            <a:ext cx="299336" cy="88009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6F1F83B-508A-4864-91D0-16A650BF54E8}"/>
              </a:ext>
            </a:extLst>
          </p:cNvPr>
          <p:cNvSpPr txBox="1"/>
          <p:nvPr/>
        </p:nvSpPr>
        <p:spPr>
          <a:xfrm>
            <a:off x="3912029" y="5061908"/>
            <a:ext cx="6231771" cy="636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注意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社会环境中要留意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社会关系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9" name="左大括号 18">
            <a:extLst>
              <a:ext uri="{FF2B5EF4-FFF2-40B4-BE49-F238E27FC236}">
                <a16:creationId xmlns:a16="http://schemas.microsoft.com/office/drawing/2014/main" id="{35161575-A061-4207-872B-8ABAA8CFBF7B}"/>
              </a:ext>
            </a:extLst>
          </p:cNvPr>
          <p:cNvSpPr/>
          <p:nvPr/>
        </p:nvSpPr>
        <p:spPr>
          <a:xfrm>
            <a:off x="4130230" y="3355270"/>
            <a:ext cx="299336" cy="88009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左大括号 19">
            <a:extLst>
              <a:ext uri="{FF2B5EF4-FFF2-40B4-BE49-F238E27FC236}">
                <a16:creationId xmlns:a16="http://schemas.microsoft.com/office/drawing/2014/main" id="{9FFFFA09-A0F2-441D-BF41-262FB24F9BD9}"/>
              </a:ext>
            </a:extLst>
          </p:cNvPr>
          <p:cNvSpPr/>
          <p:nvPr/>
        </p:nvSpPr>
        <p:spPr>
          <a:xfrm rot="10800000">
            <a:off x="9471373" y="3414663"/>
            <a:ext cx="299336" cy="88009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49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7" grpId="0" animBg="1"/>
      <p:bldP spid="18" grpId="0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题型一：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特点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469229" y="716855"/>
            <a:ext cx="10434560" cy="5592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三、答题思路：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审清题意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：判定是社会环境还是自然环境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2.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找答题角度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）自然环境：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形、声、色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）社会环境：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时代背景、活动场所、人际关系、工作状态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形容词概括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内容分析（细节佐证）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</a:t>
            </a: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练习</a:t>
            </a: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大白本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P111《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小哥儿俩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2]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P112[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例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3]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小黄本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P397《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动荤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题</a:t>
            </a:r>
          </a:p>
        </p:txBody>
      </p:sp>
    </p:spTree>
    <p:extLst>
      <p:ext uri="{BB962C8B-B14F-4D97-AF65-F5344CB8AC3E}">
        <p14:creationId xmlns:p14="http://schemas.microsoft.com/office/powerpoint/2010/main" val="199542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题型三：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作用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52C2A96-B1BB-4ACC-9217-1BEF75B5A41B}"/>
              </a:ext>
            </a:extLst>
          </p:cNvPr>
          <p:cNvSpPr txBox="1"/>
          <p:nvPr/>
        </p:nvSpPr>
        <p:spPr>
          <a:xfrm>
            <a:off x="330200" y="1275377"/>
            <a:ext cx="11328400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一、常见问法：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小说中有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多处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景物描写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分析其作用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请简要分析开头处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场景描写的作用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[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社会环境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]</a:t>
            </a: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3.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分析小说中景物描写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对情节发展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的作用。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请探究文中自然景物叙写的深刻寓意，以及对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表现人物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的作用。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077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题型三：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作用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450612" y="1090931"/>
            <a:ext cx="11290776" cy="365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二、基础知识：大白本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P112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思考角度：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环境本身的内容与特点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、人物、情节、主题、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读者感受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【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注意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多处环境描写，需要判定是否要结合具体情节来分析每一处的作用。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如果描写差不多，小说情节本身也不明显，则整体分析即可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要考虑环境本身的特点。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992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949EFF-7F88-4AB7-B5BE-F92F14BB9DC7}"/>
              </a:ext>
            </a:extLst>
          </p:cNvPr>
          <p:cNvSpPr txBox="1"/>
          <p:nvPr/>
        </p:nvSpPr>
        <p:spPr>
          <a:xfrm>
            <a:off x="3434080" y="132080"/>
            <a:ext cx="5323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小说环境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题型三：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作用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ECCA1-11FD-41F7-8B53-91C4C9BEB4EF}"/>
              </a:ext>
            </a:extLst>
          </p:cNvPr>
          <p:cNvSpPr txBox="1"/>
          <p:nvPr/>
        </p:nvSpPr>
        <p:spPr>
          <a:xfrm>
            <a:off x="450612" y="1090931"/>
            <a:ext cx="11290776" cy="365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三、答题思路：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整体阅读小说，确定主题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审题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：自然环境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or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社会环境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；整体作用、情节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or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人物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按照小说环境本身的特点、主题、人物、情节、读者感受的角度，进行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选取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分条列点，用专业鉴赏术语，规范作答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4422104-C405-4118-ABBC-0BC5E2810EA6}"/>
              </a:ext>
            </a:extLst>
          </p:cNvPr>
          <p:cNvSpPr txBox="1"/>
          <p:nvPr/>
        </p:nvSpPr>
        <p:spPr>
          <a:xfrm>
            <a:off x="3520440" y="5118892"/>
            <a:ext cx="51511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练习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大白本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P113《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小步舞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485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D19EC78-066E-4B7E-B0A9-7739783E5CD7}"/>
              </a:ext>
            </a:extLst>
          </p:cNvPr>
          <p:cNvSpPr txBox="1"/>
          <p:nvPr/>
        </p:nvSpPr>
        <p:spPr>
          <a:xfrm>
            <a:off x="5062251" y="286694"/>
            <a:ext cx="2203373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邮差先生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B0CE0C0-CCB5-498B-B005-50FDA56FA75F}"/>
              </a:ext>
            </a:extLst>
          </p:cNvPr>
          <p:cNvSpPr txBox="1"/>
          <p:nvPr/>
        </p:nvSpPr>
        <p:spPr>
          <a:xfrm>
            <a:off x="151482" y="601008"/>
            <a:ext cx="6535756" cy="1310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333333"/>
                </a:solidFill>
                <a:effectLst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zh-CN" sz="28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通读小说，圈画关键词句，确定主题：</a:t>
            </a: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096D457-A10F-40CB-A1AA-25F919FC5E51}"/>
              </a:ext>
            </a:extLst>
          </p:cNvPr>
          <p:cNvSpPr txBox="1"/>
          <p:nvPr/>
        </p:nvSpPr>
        <p:spPr>
          <a:xfrm>
            <a:off x="231356" y="1899670"/>
            <a:ext cx="11865164" cy="1958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08305">
              <a:lnSpc>
                <a:spcPct val="150000"/>
              </a:lnSpc>
            </a:pPr>
            <a:r>
              <a:rPr lang="en-US" altLang="zh-CN" sz="2800" b="1" kern="100" dirty="0"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b="1" kern="100" dirty="0"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小说</a:t>
            </a:r>
            <a:r>
              <a:rPr lang="zh-CN" altLang="zh-CN" sz="28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通过邮差先生递送邮件以及与小城人们的交谈，表达邮差先生对小城生活的热爱</a:t>
            </a:r>
            <a:r>
              <a:rPr lang="zh-CN" altLang="zh-CN" sz="28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。没有激烈的矛盾冲突，情节平缓</a:t>
            </a:r>
            <a:r>
              <a:rPr lang="zh-CN" altLang="en-US" sz="28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zh-CN" sz="28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作者</a:t>
            </a:r>
            <a:r>
              <a:rPr lang="zh-CN" altLang="zh-CN" sz="2800" b="1" kern="100" dirty="0"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描绘了一种</a:t>
            </a:r>
            <a:r>
              <a:rPr lang="zh-CN" altLang="zh-CN" sz="28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悠闲、舒适的小城生活</a:t>
            </a:r>
            <a:r>
              <a:rPr lang="zh-CN" altLang="zh-CN" sz="2800" b="1" kern="100" dirty="0"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，人们彼此之间</a:t>
            </a:r>
            <a:r>
              <a:rPr lang="zh-CN" altLang="en-US" sz="2800" b="1" kern="100" dirty="0"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zh-CN" altLang="zh-CN" sz="28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热络亲切</a:t>
            </a:r>
            <a:r>
              <a:rPr lang="zh-CN" altLang="en-US" sz="28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真情</a:t>
            </a:r>
            <a:r>
              <a:rPr lang="zh-CN" altLang="zh-CN" sz="28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以待</a:t>
            </a:r>
            <a:r>
              <a:rPr lang="zh-CN" altLang="zh-CN" sz="2800" b="1" kern="100" dirty="0">
                <a:effectLst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，让人向往。</a:t>
            </a: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2C534F8-5924-4208-906B-8BE0335343C2}"/>
              </a:ext>
            </a:extLst>
          </p:cNvPr>
          <p:cNvSpPr txBox="1"/>
          <p:nvPr/>
        </p:nvSpPr>
        <p:spPr>
          <a:xfrm>
            <a:off x="231356" y="4085045"/>
            <a:ext cx="1751680" cy="664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审题：</a:t>
            </a: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EDF911A-F1D6-4977-8C65-10D60A254031}"/>
              </a:ext>
            </a:extLst>
          </p:cNvPr>
          <p:cNvSpPr txBox="1"/>
          <p:nvPr/>
        </p:nvSpPr>
        <p:spPr>
          <a:xfrm>
            <a:off x="1845324" y="4083258"/>
            <a:ext cx="10195193" cy="1319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自然环境，</a:t>
            </a:r>
            <a:r>
              <a:rPr lang="zh-CN" altLang="en-US" sz="2800" b="1" kern="100" dirty="0">
                <a:effectLst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但很明显，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与社会环境密切相连；</a:t>
            </a:r>
            <a:endParaRPr lang="en-US" altLang="zh-CN" sz="2800" b="1" kern="100" dirty="0">
              <a:solidFill>
                <a:srgbClr val="FF0000"/>
              </a:solidFill>
              <a:effectLst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多处，不需要分开分析</a:t>
            </a:r>
            <a:endParaRPr lang="zh-CN" altLang="zh-CN" sz="2800" kern="100" dirty="0">
              <a:effectLst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46848F4-09D0-4FD1-8D40-C31FE5441652}"/>
              </a:ext>
            </a:extLst>
          </p:cNvPr>
          <p:cNvSpPr txBox="1"/>
          <p:nvPr/>
        </p:nvSpPr>
        <p:spPr>
          <a:xfrm>
            <a:off x="191419" y="5410558"/>
            <a:ext cx="11809162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按照小说环境本身的特点、主题、人物、情节、读者感受的角度，进行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选取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865EC621-8B65-4506-A2D8-4C8BE14FB929}"/>
              </a:ext>
            </a:extLst>
          </p:cNvPr>
          <p:cNvSpPr/>
          <p:nvPr/>
        </p:nvSpPr>
        <p:spPr>
          <a:xfrm>
            <a:off x="1983036" y="5530467"/>
            <a:ext cx="2511846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C3AD2491-EEC8-4362-A092-7879795583D2}"/>
              </a:ext>
            </a:extLst>
          </p:cNvPr>
          <p:cNvSpPr/>
          <p:nvPr/>
        </p:nvSpPr>
        <p:spPr>
          <a:xfrm>
            <a:off x="4840077" y="5515967"/>
            <a:ext cx="701407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DD0F558D-562E-4E89-A879-AC3FDE7C1479}"/>
              </a:ext>
            </a:extLst>
          </p:cNvPr>
          <p:cNvSpPr/>
          <p:nvPr/>
        </p:nvSpPr>
        <p:spPr>
          <a:xfrm>
            <a:off x="5886679" y="5515967"/>
            <a:ext cx="763839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4FE5280A-0317-4A32-8741-91FB35C1FA3A}"/>
              </a:ext>
            </a:extLst>
          </p:cNvPr>
          <p:cNvSpPr/>
          <p:nvPr/>
        </p:nvSpPr>
        <p:spPr>
          <a:xfrm>
            <a:off x="8036576" y="5515966"/>
            <a:ext cx="1470981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677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66A6545-F768-491F-980E-09437EE06C22}"/>
              </a:ext>
            </a:extLst>
          </p:cNvPr>
          <p:cNvSpPr txBox="1"/>
          <p:nvPr/>
        </p:nvSpPr>
        <p:spPr>
          <a:xfrm>
            <a:off x="624749" y="768739"/>
            <a:ext cx="10942502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333333"/>
                </a:solidFill>
                <a:effectLst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分条列点，用专业鉴赏术语，规范作答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【参考答案】</a:t>
            </a:r>
            <a:r>
              <a:rPr lang="zh-CN" altLang="zh-CN" sz="2800" b="1" kern="100" dirty="0">
                <a:solidFill>
                  <a:srgbClr val="333333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（每点</a:t>
            </a:r>
            <a:r>
              <a:rPr lang="en-US" altLang="zh-CN" sz="2800" b="1" kern="100" dirty="0">
                <a:solidFill>
                  <a:srgbClr val="333333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dirty="0">
                <a:solidFill>
                  <a:srgbClr val="333333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br>
              <a:rPr lang="en-US" altLang="zh-CN" sz="2800" b="1" kern="100" dirty="0">
                <a:solidFill>
                  <a:srgbClr val="333333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</a:br>
            <a:r>
              <a:rPr lang="zh-CN" altLang="zh-CN" sz="28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①对“阳光”的环境描写展现了小城阳光温暖、明亮、充足的特点；</a:t>
            </a:r>
            <a:endParaRPr lang="en-US" altLang="zh-CN" sz="2800" b="1" kern="100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zh-CN" sz="2800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②表现了邮差先生对小城生活的满足，展现其乐观开朗的性格</a:t>
            </a:r>
            <a:r>
              <a:rPr lang="zh-CN" altLang="en-US" sz="28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800" kern="100" dirty="0"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800" b="1" kern="100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③借助阳光的烘托，极其自然地表现了小城和平安详的生活状态，点明了主题</a:t>
            </a:r>
            <a:r>
              <a:rPr lang="zh-CN" altLang="en-US" sz="28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 </a:t>
            </a:r>
            <a:endParaRPr lang="zh-CN" altLang="zh-CN" sz="2800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5B40D1E-5575-4749-AE0A-D399E4444B28}"/>
              </a:ext>
            </a:extLst>
          </p:cNvPr>
          <p:cNvSpPr txBox="1"/>
          <p:nvPr/>
        </p:nvSpPr>
        <p:spPr>
          <a:xfrm>
            <a:off x="8182319" y="3429000"/>
            <a:ext cx="33849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（环境本身的特点）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C3F94B0-FDB1-4035-BC53-EF1EACEF239B}"/>
              </a:ext>
            </a:extLst>
          </p:cNvPr>
          <p:cNvSpPr txBox="1"/>
          <p:nvPr/>
        </p:nvSpPr>
        <p:spPr>
          <a:xfrm>
            <a:off x="8182319" y="4741420"/>
            <a:ext cx="23493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（人物形象）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7D08F8D-2282-4F7D-8BEF-D09A0C413B71}"/>
              </a:ext>
            </a:extLst>
          </p:cNvPr>
          <p:cNvSpPr txBox="1"/>
          <p:nvPr/>
        </p:nvSpPr>
        <p:spPr>
          <a:xfrm>
            <a:off x="8182319" y="5939009"/>
            <a:ext cx="16773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（主题）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D2507BE-C714-4D56-B1FB-B74E475A0FD8}"/>
              </a:ext>
            </a:extLst>
          </p:cNvPr>
          <p:cNvSpPr txBox="1"/>
          <p:nvPr/>
        </p:nvSpPr>
        <p:spPr>
          <a:xfrm>
            <a:off x="5062251" y="286694"/>
            <a:ext cx="2203373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邮差先生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966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3B0CE0C0-CCB5-498B-B005-50FDA56FA75F}"/>
              </a:ext>
            </a:extLst>
          </p:cNvPr>
          <p:cNvSpPr txBox="1"/>
          <p:nvPr/>
        </p:nvSpPr>
        <p:spPr>
          <a:xfrm>
            <a:off x="151482" y="601008"/>
            <a:ext cx="6535756" cy="1310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通读小说，圈画关键词句，确定主题：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096D457-A10F-40CB-A1AA-25F919FC5E51}"/>
              </a:ext>
            </a:extLst>
          </p:cNvPr>
          <p:cNvSpPr txBox="1"/>
          <p:nvPr/>
        </p:nvSpPr>
        <p:spPr>
          <a:xfrm>
            <a:off x="135417" y="2150739"/>
            <a:ext cx="11865164" cy="1691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408305">
              <a:lnSpc>
                <a:spcPct val="150000"/>
              </a:lnSpc>
            </a:pPr>
            <a:r>
              <a:rPr lang="zh-CN" altLang="en-US" sz="24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作者采用了</a:t>
            </a:r>
            <a:r>
              <a:rPr lang="zh-CN" altLang="en-US" sz="24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先抑后扬</a:t>
            </a:r>
            <a:r>
              <a:rPr lang="zh-CN" altLang="en-US" sz="24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的手法，塑造了懒狗</a:t>
            </a:r>
            <a:r>
              <a:rPr lang="zh-CN" altLang="en-US" sz="24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看似懒到极致，但实质十分灵敏、勇敢</a:t>
            </a:r>
            <a:r>
              <a:rPr lang="zh-CN" altLang="en-US" sz="24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的形象。</a:t>
            </a:r>
            <a:r>
              <a:rPr lang="zh-CN" altLang="en-US" sz="24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它地震中以及地震后的狼口中两次拯救了主人虎虎的性命，遭受灾难的</a:t>
            </a:r>
            <a:r>
              <a:rPr lang="zh-CN" altLang="en-US" sz="24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人们从懒狗身上获得活下去的力量，凸显动物懒狗的美好品质</a:t>
            </a:r>
            <a:r>
              <a:rPr lang="zh-CN" altLang="en-US" sz="2400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2C534F8-5924-4208-906B-8BE0335343C2}"/>
              </a:ext>
            </a:extLst>
          </p:cNvPr>
          <p:cNvSpPr txBox="1"/>
          <p:nvPr/>
        </p:nvSpPr>
        <p:spPr>
          <a:xfrm>
            <a:off x="231356" y="4085045"/>
            <a:ext cx="1751680" cy="664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审题：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EDF911A-F1D6-4977-8C65-10D60A254031}"/>
              </a:ext>
            </a:extLst>
          </p:cNvPr>
          <p:cNvSpPr txBox="1"/>
          <p:nvPr/>
        </p:nvSpPr>
        <p:spPr>
          <a:xfrm>
            <a:off x="1845324" y="4083258"/>
            <a:ext cx="10195193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——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自然环境、社会环境    </a:t>
            </a:r>
            <a:endParaRPr kumimoji="0" lang="en-US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kern="100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多处，需要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分别结合具体情节、环境内容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来分析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46848F4-09D0-4FD1-8D40-C31FE5441652}"/>
              </a:ext>
            </a:extLst>
          </p:cNvPr>
          <p:cNvSpPr txBox="1"/>
          <p:nvPr/>
        </p:nvSpPr>
        <p:spPr>
          <a:xfrm>
            <a:off x="191419" y="5410558"/>
            <a:ext cx="11809162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按照小说环境本身的特点、主题、人物、情节、读者感受的角度，进行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选取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865EC621-8B65-4506-A2D8-4C8BE14FB929}"/>
              </a:ext>
            </a:extLst>
          </p:cNvPr>
          <p:cNvSpPr/>
          <p:nvPr/>
        </p:nvSpPr>
        <p:spPr>
          <a:xfrm>
            <a:off x="1983036" y="5530467"/>
            <a:ext cx="2511846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C3AD2491-EEC8-4362-A092-7879795583D2}"/>
              </a:ext>
            </a:extLst>
          </p:cNvPr>
          <p:cNvSpPr/>
          <p:nvPr/>
        </p:nvSpPr>
        <p:spPr>
          <a:xfrm>
            <a:off x="4840077" y="5515967"/>
            <a:ext cx="701407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DD0F558D-562E-4E89-A879-AC3FDE7C1479}"/>
              </a:ext>
            </a:extLst>
          </p:cNvPr>
          <p:cNvSpPr/>
          <p:nvPr/>
        </p:nvSpPr>
        <p:spPr>
          <a:xfrm>
            <a:off x="5886679" y="5515967"/>
            <a:ext cx="763839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4FE5280A-0317-4A32-8741-91FB35C1FA3A}"/>
              </a:ext>
            </a:extLst>
          </p:cNvPr>
          <p:cNvSpPr/>
          <p:nvPr/>
        </p:nvSpPr>
        <p:spPr>
          <a:xfrm>
            <a:off x="8036576" y="5515966"/>
            <a:ext cx="1470981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CD789E6-9872-43FF-8A24-38DC104C336D}"/>
              </a:ext>
            </a:extLst>
          </p:cNvPr>
          <p:cNvSpPr txBox="1"/>
          <p:nvPr/>
        </p:nvSpPr>
        <p:spPr>
          <a:xfrm>
            <a:off x="5381005" y="243727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懒狗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856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66A6545-F768-491F-980E-09437EE06C22}"/>
              </a:ext>
            </a:extLst>
          </p:cNvPr>
          <p:cNvSpPr txBox="1"/>
          <p:nvPr/>
        </p:nvSpPr>
        <p:spPr>
          <a:xfrm>
            <a:off x="0" y="586926"/>
            <a:ext cx="12065091" cy="4991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分条列点，用专业鉴赏术语，规范作答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【参考答案】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US" altLang="zh-CN" sz="2400" b="1" kern="100" noProof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2400" b="1" kern="100" noProof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小说有多处环境描写，请分别指出文中三个画线句子的作用。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（每点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b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Verdana" panose="020B060403050404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</a:b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）第一处描写了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地震前</a:t>
            </a:r>
            <a:r>
              <a:rPr lang="zh-CN" altLang="en-US" sz="2400" b="1" u="sng" kern="1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不同寻常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的景象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渲染了紧张的气氛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预示灾难的即将到来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400" b="1" kern="100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zh-CN" altLang="en-US" sz="2400" b="1" kern="100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）第二处是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地震后</a:t>
            </a:r>
            <a:r>
              <a:rPr lang="zh-CN" altLang="en-US" sz="2400" b="1" u="sng" kern="1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满目疮痍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的景象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反映了人物心灵所受到的巨大打击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，也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为下文狼的出现作铺垫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400" b="1" kern="100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zh-CN" altLang="en-US" sz="2400" b="1" kern="100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）第三处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地震后以及懒狗被狼咬死后</a:t>
            </a:r>
            <a:r>
              <a:rPr lang="zh-CN" altLang="en-US" sz="2400" b="1" kern="1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清冷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的夜色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，烘托出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凄凉的氛围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，让读者感受到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灾后幸存的人们依然惊魂未定的心理状态</a:t>
            </a:r>
            <a:r>
              <a:rPr lang="zh-CN" altLang="en-US" sz="2400" b="1" kern="1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5B40D1E-5575-4749-AE0A-D399E4444B28}"/>
              </a:ext>
            </a:extLst>
          </p:cNvPr>
          <p:cNvSpPr txBox="1"/>
          <p:nvPr/>
        </p:nvSpPr>
        <p:spPr>
          <a:xfrm>
            <a:off x="3676725" y="2282582"/>
            <a:ext cx="38518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（环境内容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特点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作用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9EA4DF1-D35D-427F-8C86-AF9FFE5268B9}"/>
              </a:ext>
            </a:extLst>
          </p:cNvPr>
          <p:cNvSpPr txBox="1"/>
          <p:nvPr/>
        </p:nvSpPr>
        <p:spPr>
          <a:xfrm>
            <a:off x="5381005" y="121807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懒狗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B47CE75-0A77-4ECD-A079-A1111963134F}"/>
              </a:ext>
            </a:extLst>
          </p:cNvPr>
          <p:cNvSpPr txBox="1"/>
          <p:nvPr/>
        </p:nvSpPr>
        <p:spPr>
          <a:xfrm>
            <a:off x="3676725" y="3669019"/>
            <a:ext cx="63841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（环境内容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特点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作用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人物、情节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C6472D3-0ED8-47BF-B270-356FCA01CA67}"/>
              </a:ext>
            </a:extLst>
          </p:cNvPr>
          <p:cNvSpPr txBox="1"/>
          <p:nvPr/>
        </p:nvSpPr>
        <p:spPr>
          <a:xfrm>
            <a:off x="3679869" y="5626285"/>
            <a:ext cx="62622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（环境内容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特点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作用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读者感受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206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1EC8817-9674-49DA-B590-E039754E56C3}"/>
              </a:ext>
            </a:extLst>
          </p:cNvPr>
          <p:cNvSpPr txBox="1"/>
          <p:nvPr/>
        </p:nvSpPr>
        <p:spPr>
          <a:xfrm>
            <a:off x="0" y="1322600"/>
            <a:ext cx="121920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9.</a:t>
            </a:r>
            <a:r>
              <a:rPr lang="zh-CN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（</a:t>
            </a:r>
            <a:r>
              <a:rPr lang="en-US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1</a:t>
            </a:r>
            <a:r>
              <a:rPr lang="zh-CN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）小说以地震为背景，通过懒狗在地震来临之时向主人示警，并咬住主人裤脚，在主人遇狼时以命相搏，最终救下主人，而被狼咬死的故事，表现了灾难之际狗对主人的忠诚。</a:t>
            </a:r>
            <a:r>
              <a:rPr lang="en-US" altLang="zh-CN" sz="2400" b="1" spc="3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[</a:t>
            </a:r>
            <a:r>
              <a:rPr lang="zh-CN" altLang="en-US" sz="2400" b="1" spc="3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取材</a:t>
            </a:r>
            <a:r>
              <a:rPr lang="en-US" altLang="zh-CN" sz="2400" b="1" spc="3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]</a:t>
            </a:r>
            <a:endParaRPr lang="zh-CN" altLang="zh-CN" sz="2400" dirty="0">
              <a:solidFill>
                <a:srgbClr val="0070C0"/>
              </a:solidFill>
              <a:effectLst/>
              <a:latin typeface="方正姚体" panose="02010601030101010101" pitchFamily="2" charset="-122"/>
              <a:ea typeface="方正姚体" panose="02010601030101010101" pitchFamily="2" charset="-122"/>
              <a:cs typeface="宋体" panose="02010600030101010101" pitchFamily="2" charset="-122"/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（</a:t>
            </a:r>
            <a:r>
              <a:rPr lang="en-US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2</a:t>
            </a:r>
            <a:r>
              <a:rPr lang="zh-CN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）小说将懒狗平日的“懒”与地震时的“灵”和“勇”加以对比，将懒狗平日的“无用”与灾难时的“大用”加以对比，在极端事件及其情境中，把动物的良好品质凸显出来。</a:t>
            </a:r>
            <a:r>
              <a:rPr lang="en-US" altLang="zh-CN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[</a:t>
            </a:r>
            <a:r>
              <a:rPr lang="zh-CN" altLang="en-US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构思</a:t>
            </a:r>
            <a:r>
              <a:rPr lang="en-US" altLang="zh-CN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]</a:t>
            </a:r>
            <a:endParaRPr lang="zh-CN" altLang="zh-CN" sz="2400" b="1" spc="30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Arial" panose="020B0604020202020204" pitchFamily="34" charset="0"/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（</a:t>
            </a:r>
            <a:r>
              <a:rPr lang="en-US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3</a:t>
            </a:r>
            <a:r>
              <a:rPr lang="zh-CN" altLang="zh-CN" sz="2400" b="1" spc="3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）作为一部灾难题材的小说，小说没有过多渲染地震发生时的惨状，也不过度追求情节的跌宕起伏，只是平静从容地讲述人和狗之间的温情故事，表现出人世间的善良和美好。</a:t>
            </a:r>
            <a:r>
              <a:rPr lang="en-US" altLang="zh-CN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[</a:t>
            </a:r>
            <a:r>
              <a:rPr lang="zh-CN" altLang="en-US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构思</a:t>
            </a:r>
            <a:r>
              <a:rPr lang="en-US" altLang="zh-CN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]</a:t>
            </a:r>
            <a:endParaRPr lang="zh-CN" altLang="zh-CN" sz="2400" b="1" spc="30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2EB9EC-81E2-4E70-B694-E2F99B425356}"/>
              </a:ext>
            </a:extLst>
          </p:cNvPr>
          <p:cNvSpPr txBox="1"/>
          <p:nvPr/>
        </p:nvSpPr>
        <p:spPr>
          <a:xfrm>
            <a:off x="5381005" y="457087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懒狗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9116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3B0CE0C0-CCB5-498B-B005-50FDA56FA75F}"/>
              </a:ext>
            </a:extLst>
          </p:cNvPr>
          <p:cNvSpPr txBox="1"/>
          <p:nvPr/>
        </p:nvSpPr>
        <p:spPr>
          <a:xfrm>
            <a:off x="151482" y="601008"/>
            <a:ext cx="6535756" cy="1310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通读小说，圈画关键词句，确定主题：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096D457-A10F-40CB-A1AA-25F919FC5E51}"/>
              </a:ext>
            </a:extLst>
          </p:cNvPr>
          <p:cNvSpPr txBox="1"/>
          <p:nvPr/>
        </p:nvSpPr>
        <p:spPr>
          <a:xfrm>
            <a:off x="108517" y="1911816"/>
            <a:ext cx="11865164" cy="2245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408305">
              <a:lnSpc>
                <a:spcPct val="150000"/>
              </a:lnSpc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小说通过讲述作为普通人的“他”怕死，但为保护妻儿上战场，以及在战场作战的所见所闻，直至战争结束后害怕人们遗忘战争的故事，</a:t>
            </a:r>
            <a:r>
              <a:rPr lang="zh-CN" altLang="en-US" sz="2400" b="1" kern="100" dirty="0">
                <a:solidFill>
                  <a:prstClr val="black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来凸战争残酷以及人们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对祥和安定生活的期盼的主题。还能看出作者对战争的反思：铭记历史，拒绝战争，珍惜和平生活。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2C534F8-5924-4208-906B-8BE0335343C2}"/>
              </a:ext>
            </a:extLst>
          </p:cNvPr>
          <p:cNvSpPr txBox="1"/>
          <p:nvPr/>
        </p:nvSpPr>
        <p:spPr>
          <a:xfrm>
            <a:off x="231356" y="4085045"/>
            <a:ext cx="1751680" cy="664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审题：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EDF911A-F1D6-4977-8C65-10D60A254031}"/>
              </a:ext>
            </a:extLst>
          </p:cNvPr>
          <p:cNvSpPr txBox="1"/>
          <p:nvPr/>
        </p:nvSpPr>
        <p:spPr>
          <a:xfrm>
            <a:off x="1845324" y="4083258"/>
            <a:ext cx="10195193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——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社会环境    </a:t>
            </a:r>
            <a:endParaRPr kumimoji="0" lang="en-US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kern="100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两处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，不需要，因为特点与作用几乎相同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46848F4-09D0-4FD1-8D40-C31FE5441652}"/>
              </a:ext>
            </a:extLst>
          </p:cNvPr>
          <p:cNvSpPr txBox="1"/>
          <p:nvPr/>
        </p:nvSpPr>
        <p:spPr>
          <a:xfrm>
            <a:off x="191419" y="5410558"/>
            <a:ext cx="11809162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按照小说环境本身的特点、主题、人物、情节、读者感受的角度，进行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选取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865EC621-8B65-4506-A2D8-4C8BE14FB929}"/>
              </a:ext>
            </a:extLst>
          </p:cNvPr>
          <p:cNvSpPr/>
          <p:nvPr/>
        </p:nvSpPr>
        <p:spPr>
          <a:xfrm>
            <a:off x="1983036" y="5530467"/>
            <a:ext cx="2511846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C3AD2491-EEC8-4362-A092-7879795583D2}"/>
              </a:ext>
            </a:extLst>
          </p:cNvPr>
          <p:cNvSpPr/>
          <p:nvPr/>
        </p:nvSpPr>
        <p:spPr>
          <a:xfrm>
            <a:off x="4840077" y="5515967"/>
            <a:ext cx="701407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DD0F558D-562E-4E89-A879-AC3FDE7C1479}"/>
              </a:ext>
            </a:extLst>
          </p:cNvPr>
          <p:cNvSpPr/>
          <p:nvPr/>
        </p:nvSpPr>
        <p:spPr>
          <a:xfrm>
            <a:off x="5886679" y="5515967"/>
            <a:ext cx="763839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4FE5280A-0317-4A32-8741-91FB35C1FA3A}"/>
              </a:ext>
            </a:extLst>
          </p:cNvPr>
          <p:cNvSpPr/>
          <p:nvPr/>
        </p:nvSpPr>
        <p:spPr>
          <a:xfrm>
            <a:off x="6942920" y="5502698"/>
            <a:ext cx="763839" cy="5331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127E180-C01C-41D5-A2AF-EA22F7FCA4A3}"/>
              </a:ext>
            </a:extLst>
          </p:cNvPr>
          <p:cNvSpPr txBox="1"/>
          <p:nvPr/>
        </p:nvSpPr>
        <p:spPr>
          <a:xfrm>
            <a:off x="5381005" y="219566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怕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084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1CA54D72-F27C-4E7A-AB37-EEEC55AF1415}"/>
              </a:ext>
            </a:extLst>
          </p:cNvPr>
          <p:cNvSpPr txBox="1"/>
          <p:nvPr/>
        </p:nvSpPr>
        <p:spPr>
          <a:xfrm>
            <a:off x="375920" y="1355380"/>
            <a:ext cx="11440160" cy="5069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分条列点，用专业鉴赏术语，规范作答</a:t>
            </a:r>
            <a:endParaRPr lang="en-US" altLang="zh-CN" sz="28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5.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6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分）</a:t>
            </a: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营造一种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幸福安宁的生活气息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，与下文描写的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战争的残酷场面形成鲜明的对比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28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这是主人公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追求的生活的具体体现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，是主人公的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精神支撑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，利于展现主人公的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心境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丰富人物形象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宁静的田园生活是战争的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背景和结局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，是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和平的象征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，在首尾重复出现，深化了小说的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主题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战争是无奈的插曲，和平是人心所向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是永恒的主题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CFBAF5C-5C52-4394-A0A6-25426BA65B3F}"/>
              </a:ext>
            </a:extLst>
          </p:cNvPr>
          <p:cNvSpPr txBox="1"/>
          <p:nvPr/>
        </p:nvSpPr>
        <p:spPr>
          <a:xfrm>
            <a:off x="5381005" y="496704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怕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ADBDFD3-66FE-4886-963A-6BB79B6349F6}"/>
              </a:ext>
            </a:extLst>
          </p:cNvPr>
          <p:cNvSpPr txBox="1"/>
          <p:nvPr/>
        </p:nvSpPr>
        <p:spPr>
          <a:xfrm>
            <a:off x="3761634" y="2558422"/>
            <a:ext cx="609872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环境本身的特点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对情节的作用）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6999154-347C-4B13-838C-897D202111EC}"/>
              </a:ext>
            </a:extLst>
          </p:cNvPr>
          <p:cNvSpPr txBox="1"/>
          <p:nvPr/>
        </p:nvSpPr>
        <p:spPr>
          <a:xfrm>
            <a:off x="5381005" y="3843107"/>
            <a:ext cx="609872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环境的内容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对人物的作用）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A5C5CAB-1DE8-430A-BE0F-2D34B19B42D1}"/>
              </a:ext>
            </a:extLst>
          </p:cNvPr>
          <p:cNvSpPr txBox="1"/>
          <p:nvPr/>
        </p:nvSpPr>
        <p:spPr>
          <a:xfrm>
            <a:off x="2202377" y="5794224"/>
            <a:ext cx="609872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环境的象征意义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对主题的作用）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08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1EC8817-9674-49DA-B590-E039754E56C3}"/>
              </a:ext>
            </a:extLst>
          </p:cNvPr>
          <p:cNvSpPr txBox="1"/>
          <p:nvPr/>
        </p:nvSpPr>
        <p:spPr>
          <a:xfrm>
            <a:off x="-2" y="448846"/>
            <a:ext cx="1219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文中画线的四个句子，</a:t>
            </a:r>
            <a:r>
              <a:rPr kumimoji="0" lang="zh-CN" altLang="en-US" sz="2400" b="1" i="0" u="sng" strike="noStrike" kern="1200" cap="none" spc="3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意蕴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丰富，</a:t>
            </a:r>
            <a:r>
              <a:rPr kumimoji="0" lang="zh-CN" altLang="en-US" sz="2400" b="1" i="0" u="sng" strike="noStrike" kern="1200" cap="none" spc="3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设置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巧妙。请结合全文谈谈你的认识。（</a:t>
            </a:r>
            <a:r>
              <a:rPr kumimoji="0" lang="en-US" altLang="zh-CN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kumimoji="0" lang="en-US" altLang="zh-CN" sz="2400" b="1" i="0" u="none" strike="noStrike" kern="1200" cap="none" spc="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【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参考答案</a:t>
            </a:r>
            <a:r>
              <a:rPr kumimoji="0" lang="en-US" altLang="zh-CN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】</a:t>
            </a:r>
            <a:r>
              <a:rPr lang="zh-CN" altLang="en-US" sz="2400" b="1" spc="30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实质就是情节的内涵与设置的作用。</a:t>
            </a:r>
            <a:endParaRPr kumimoji="0" lang="zh-CN" altLang="zh-CN" sz="2400" b="1" i="0" u="none" strike="noStrike" kern="1200" cap="none" spc="3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2EB9EC-81E2-4E70-B694-E2F99B425356}"/>
              </a:ext>
            </a:extLst>
          </p:cNvPr>
          <p:cNvSpPr txBox="1"/>
          <p:nvPr/>
        </p:nvSpPr>
        <p:spPr>
          <a:xfrm>
            <a:off x="5381004" y="0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怕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8CCA929-978A-4809-83B0-D6D9350741D4}"/>
              </a:ext>
            </a:extLst>
          </p:cNvPr>
          <p:cNvSpPr txBox="1"/>
          <p:nvPr/>
        </p:nvSpPr>
        <p:spPr>
          <a:xfrm>
            <a:off x="230639" y="1649175"/>
            <a:ext cx="11730718" cy="4991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意蕴</a:t>
            </a:r>
            <a:r>
              <a:rPr lang="zh-CN" altLang="en-US" sz="24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丰富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endParaRPr lang="en-US" altLang="zh-CN" sz="24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第一个句子</a:t>
            </a:r>
            <a:r>
              <a:rPr lang="en-US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“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怕别离</a:t>
            </a:r>
            <a:r>
              <a:rPr lang="en-US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”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意在强调</a:t>
            </a:r>
            <a:r>
              <a:rPr lang="zh-CN" altLang="zh-CN" sz="24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他对家乡、对亲人的挚爱甚于自己的生命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第二个句子，意在强调他</a:t>
            </a:r>
            <a:r>
              <a:rPr lang="zh-CN" altLang="zh-CN" sz="24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面对侵略，奋起反抗，追求自由，不甘心被奴役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的精神品质；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第三个句子</a:t>
            </a:r>
            <a:r>
              <a:rPr lang="en-US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“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怕熄灭</a:t>
            </a:r>
            <a:r>
              <a:rPr lang="en-US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”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，表现他</a:t>
            </a:r>
            <a:r>
              <a:rPr lang="zh-CN" altLang="zh-CN" sz="24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坚持信仰勇于牺牲，以死抗争的民族大义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第四个句子</a:t>
            </a:r>
            <a:r>
              <a:rPr lang="en-US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“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怕遗忘</a:t>
            </a:r>
            <a:r>
              <a:rPr lang="en-US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”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表现他</a:t>
            </a:r>
            <a:r>
              <a:rPr lang="zh-CN" altLang="zh-CN" sz="24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渴望后人铭记历史、不忘国耻的强烈愿望</a:t>
            </a:r>
            <a:r>
              <a:rPr lang="zh-CN" altLang="zh-CN" sz="24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24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设置巧妙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endParaRPr lang="en-US" altLang="zh-CN" sz="2400" b="1" kern="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①四个句子以“怕”为</a:t>
            </a:r>
            <a:r>
              <a:rPr lang="zh-CN" altLang="en-US" sz="24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线索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，贯穿全文，</a:t>
            </a:r>
            <a:r>
              <a:rPr lang="zh-CN" altLang="en-US" sz="2400" b="1" kern="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结构紧凑，文脉贯通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②四个句子，“他怕死，更怕</a:t>
            </a:r>
            <a:r>
              <a:rPr lang="en-US" altLang="zh-CN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……”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间隔反复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，使文章</a:t>
            </a:r>
            <a:r>
              <a:rPr lang="zh-CN" altLang="en-US" sz="2400" b="1" kern="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富有节奏感和韵律美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③四个句子，</a:t>
            </a:r>
            <a:r>
              <a:rPr lang="zh-CN" altLang="en-US" sz="24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内涵层层递进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kern="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分层点明原因，升华主旨</a:t>
            </a:r>
            <a:r>
              <a:rPr lang="zh-CN" altLang="en-US" sz="2400" b="1" kern="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06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4507768-B318-4CA5-8CEF-7DBB75A8124C}"/>
              </a:ext>
            </a:extLst>
          </p:cNvPr>
          <p:cNvSpPr txBox="1"/>
          <p:nvPr/>
        </p:nvSpPr>
        <p:spPr>
          <a:xfrm>
            <a:off x="5381005" y="219456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奎爹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806BD6E-A6EC-4172-847C-26972E4AEE11}"/>
              </a:ext>
            </a:extLst>
          </p:cNvPr>
          <p:cNvSpPr txBox="1"/>
          <p:nvPr/>
        </p:nvSpPr>
        <p:spPr>
          <a:xfrm>
            <a:off x="-1" y="961088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第一段的场面描写有什么作用？（</a:t>
            </a:r>
            <a:r>
              <a:rPr kumimoji="0" lang="en-US" altLang="zh-CN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kumimoji="0" lang="zh-CN" altLang="en-US" sz="2400" b="1" i="0" u="none" strike="noStrike" kern="1200" cap="none" spc="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kumimoji="0" lang="en-US" altLang="zh-CN" sz="2400" b="1" i="0" u="none" strike="noStrike" kern="1200" cap="none" spc="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905D641-7662-4F8C-9B01-DDE1F1B9DCB6}"/>
              </a:ext>
            </a:extLst>
          </p:cNvPr>
          <p:cNvSpPr txBox="1"/>
          <p:nvPr/>
        </p:nvSpPr>
        <p:spPr>
          <a:xfrm>
            <a:off x="275238" y="1607419"/>
            <a:ext cx="6535756" cy="1310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通读小说，圈画关键词句，确定主题：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97A37F0-9092-4FCA-AACF-20988DC70CEA}"/>
              </a:ext>
            </a:extLst>
          </p:cNvPr>
          <p:cNvSpPr txBox="1"/>
          <p:nvPr/>
        </p:nvSpPr>
        <p:spPr>
          <a:xfrm>
            <a:off x="151555" y="2995652"/>
            <a:ext cx="11865164" cy="1137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408305">
              <a:lnSpc>
                <a:spcPct val="150000"/>
              </a:lnSpc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小说通过奎爹将孩子送上战场以及将义子送还部队的故事，塑造了朴实善良、有大义爱国情怀的奎</a:t>
            </a:r>
            <a:r>
              <a:rPr kumimoji="0" lang="zh-CN" altLang="en-US" sz="2400" b="1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爹形象，颂扬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了沂蒙百姓为战争胜利做出的奉献和牺牲。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768C4D5-17B5-42DC-A373-D700DD586E63}"/>
              </a:ext>
            </a:extLst>
          </p:cNvPr>
          <p:cNvSpPr txBox="1"/>
          <p:nvPr/>
        </p:nvSpPr>
        <p:spPr>
          <a:xfrm>
            <a:off x="231356" y="4085045"/>
            <a:ext cx="1751680" cy="664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审题：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7E5ACE8-8372-4F62-A8CC-4A72FC9EF94B}"/>
              </a:ext>
            </a:extLst>
          </p:cNvPr>
          <p:cNvSpPr txBox="1"/>
          <p:nvPr/>
        </p:nvSpPr>
        <p:spPr>
          <a:xfrm>
            <a:off x="1845324" y="4083258"/>
            <a:ext cx="10195193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——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社会环境    </a:t>
            </a:r>
            <a:endParaRPr kumimoji="0" lang="en-US" altLang="zh-CN" sz="2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kern="100" noProof="0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一处，结合具体内容分析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39126D6-19F5-40D7-88BB-3A85AF29507C}"/>
              </a:ext>
            </a:extLst>
          </p:cNvPr>
          <p:cNvSpPr txBox="1"/>
          <p:nvPr/>
        </p:nvSpPr>
        <p:spPr>
          <a:xfrm>
            <a:off x="191419" y="5410558"/>
            <a:ext cx="11809162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按照小说环境本身的特点、主题、人物、情节、读者感受的角度，进行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选取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6063D041-C513-4CF1-91B1-04E67572F5E4}"/>
              </a:ext>
            </a:extLst>
          </p:cNvPr>
          <p:cNvSpPr/>
          <p:nvPr/>
        </p:nvSpPr>
        <p:spPr>
          <a:xfrm>
            <a:off x="1983036" y="5530467"/>
            <a:ext cx="2511846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3595879E-17D4-46A7-A43B-0BEE2E8573A5}"/>
              </a:ext>
            </a:extLst>
          </p:cNvPr>
          <p:cNvSpPr/>
          <p:nvPr/>
        </p:nvSpPr>
        <p:spPr>
          <a:xfrm>
            <a:off x="5933334" y="5530467"/>
            <a:ext cx="701407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DDFF12F0-D17E-4AB5-B3DE-39D236D38E1C}"/>
              </a:ext>
            </a:extLst>
          </p:cNvPr>
          <p:cNvSpPr/>
          <p:nvPr/>
        </p:nvSpPr>
        <p:spPr>
          <a:xfrm>
            <a:off x="6942920" y="5521697"/>
            <a:ext cx="763839" cy="5331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7D4E9462-E687-44DE-9AE8-21B9D4B299B9}"/>
              </a:ext>
            </a:extLst>
          </p:cNvPr>
          <p:cNvSpPr/>
          <p:nvPr/>
        </p:nvSpPr>
        <p:spPr>
          <a:xfrm>
            <a:off x="8014938" y="5530467"/>
            <a:ext cx="1494822" cy="52439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526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1CA54D72-F27C-4E7A-AB37-EEEC55AF1415}"/>
              </a:ext>
            </a:extLst>
          </p:cNvPr>
          <p:cNvSpPr txBox="1"/>
          <p:nvPr/>
        </p:nvSpPr>
        <p:spPr>
          <a:xfrm>
            <a:off x="375920" y="1355380"/>
            <a:ext cx="11440160" cy="2484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等线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【答题思路】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分条列点，用专业鉴赏术语，规范作答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5.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①营造出</a:t>
            </a:r>
            <a:r>
              <a:rPr lang="zh-CN" altLang="en-US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欢乐、喜庆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的氛围。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②烘托</a:t>
            </a:r>
            <a:r>
              <a:rPr lang="zh-CN" altLang="en-US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奎爹愉悦的心情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③制造悬念，</a:t>
            </a:r>
            <a:r>
              <a:rPr lang="zh-CN" altLang="en-US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引起读者猜测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，激发读者阅读兴趣。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ADBDFD3-66FE-4886-963A-6BB79B6349F6}"/>
              </a:ext>
            </a:extLst>
          </p:cNvPr>
          <p:cNvSpPr txBox="1"/>
          <p:nvPr/>
        </p:nvSpPr>
        <p:spPr>
          <a:xfrm>
            <a:off x="5307450" y="1926179"/>
            <a:ext cx="609872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（环境本身的特点）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6999154-347C-4B13-838C-897D202111EC}"/>
              </a:ext>
            </a:extLst>
          </p:cNvPr>
          <p:cNvSpPr txBox="1"/>
          <p:nvPr/>
        </p:nvSpPr>
        <p:spPr>
          <a:xfrm>
            <a:off x="4192285" y="2578086"/>
            <a:ext cx="609872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（对人物的作用）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A5C5CAB-1DE8-430A-BE0F-2D34B19B42D1}"/>
              </a:ext>
            </a:extLst>
          </p:cNvPr>
          <p:cNvSpPr txBox="1"/>
          <p:nvPr/>
        </p:nvSpPr>
        <p:spPr>
          <a:xfrm>
            <a:off x="4192285" y="3761934"/>
            <a:ext cx="609872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（读者感受）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46846C2-FF23-4D39-A3E9-E7B8290302BB}"/>
              </a:ext>
            </a:extLst>
          </p:cNvPr>
          <p:cNvSpPr txBox="1"/>
          <p:nvPr/>
        </p:nvSpPr>
        <p:spPr>
          <a:xfrm>
            <a:off x="5381005" y="219456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奎爹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712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175FDA87-A20A-4939-B21B-0E74D1585068}"/>
              </a:ext>
            </a:extLst>
          </p:cNvPr>
          <p:cNvSpPr txBox="1"/>
          <p:nvPr/>
        </p:nvSpPr>
        <p:spPr>
          <a:xfrm>
            <a:off x="287274" y="1163817"/>
            <a:ext cx="11617452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6.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6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分）</a:t>
            </a: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使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情节陡生波澜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，又与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前文的伏笔相照应</a:t>
            </a:r>
            <a:r>
              <a:rPr lang="zh-CN" altLang="en-US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</a:t>
            </a:r>
            <a:endParaRPr lang="en-US" altLang="zh-CN" sz="28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进一步突出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奎爹的朴实善良、情深义重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，增强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英雄人物的悲剧色彩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，产生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震撼人心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的力量</a:t>
            </a:r>
            <a:r>
              <a:rPr lang="zh-CN" altLang="en-US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</a:t>
            </a:r>
            <a:endParaRPr lang="en-US" altLang="zh-CN" sz="28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讴歌了沂蒙人民为新中国建立作出的奉献和牺牲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，丰富小说的内涵，深化了主题</a:t>
            </a:r>
            <a:r>
              <a:rPr lang="zh-CN" altLang="en-US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</a:t>
            </a:r>
            <a:endParaRPr lang="en-US" altLang="zh-CN" sz="28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④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给小说留下较多的空白，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丰富了读者想象回味的空间</a:t>
            </a:r>
            <a:r>
              <a:rPr lang="zh-CN" altLang="zh-CN" sz="2800" b="1" kern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2800" b="1" kern="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3CCE27-B42D-4FC8-A5EA-046B830EB48A}"/>
              </a:ext>
            </a:extLst>
          </p:cNvPr>
          <p:cNvSpPr txBox="1"/>
          <p:nvPr/>
        </p:nvSpPr>
        <p:spPr>
          <a:xfrm>
            <a:off x="9011786" y="1184334"/>
            <a:ext cx="1666374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（情节）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5E1AE49-C90C-4F0A-BBD5-7507EC93C08A}"/>
              </a:ext>
            </a:extLst>
          </p:cNvPr>
          <p:cNvSpPr txBox="1"/>
          <p:nvPr/>
        </p:nvSpPr>
        <p:spPr>
          <a:xfrm>
            <a:off x="3409562" y="2467348"/>
            <a:ext cx="158915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（人物）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9EBE7C0-7FBC-4771-BC61-CBD53D5F1962}"/>
              </a:ext>
            </a:extLst>
          </p:cNvPr>
          <p:cNvSpPr txBox="1"/>
          <p:nvPr/>
        </p:nvSpPr>
        <p:spPr>
          <a:xfrm>
            <a:off x="1949360" y="3750247"/>
            <a:ext cx="1728560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（主题）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8C0A303-9A34-44AB-8F8E-55097A0F99C0}"/>
              </a:ext>
            </a:extLst>
          </p:cNvPr>
          <p:cNvSpPr txBox="1"/>
          <p:nvPr/>
        </p:nvSpPr>
        <p:spPr>
          <a:xfrm>
            <a:off x="9198058" y="4981598"/>
            <a:ext cx="235995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</a:rPr>
              <a:t>（读者感受）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F54D03B-2A2F-4D95-86B3-EEC055F5326D}"/>
              </a:ext>
            </a:extLst>
          </p:cNvPr>
          <p:cNvSpPr txBox="1"/>
          <p:nvPr/>
        </p:nvSpPr>
        <p:spPr>
          <a:xfrm>
            <a:off x="5381005" y="219456"/>
            <a:ext cx="1429989" cy="52217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奎爹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28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76F927D-F963-47AF-A601-53C73DE4B061}"/>
              </a:ext>
            </a:extLst>
          </p:cNvPr>
          <p:cNvSpPr txBox="1"/>
          <p:nvPr/>
        </p:nvSpPr>
        <p:spPr>
          <a:xfrm>
            <a:off x="4853481" y="0"/>
            <a:ext cx="2485038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康乡长的忙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EEA8F14-EFAA-46D4-B3B5-DAF01CE5D45D}"/>
              </a:ext>
            </a:extLst>
          </p:cNvPr>
          <p:cNvSpPr txBox="1"/>
          <p:nvPr/>
        </p:nvSpPr>
        <p:spPr>
          <a:xfrm>
            <a:off x="50127" y="523220"/>
            <a:ext cx="11947242" cy="6099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【参考答案】</a:t>
            </a:r>
            <a:endParaRPr lang="en-US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采用了</a:t>
            </a:r>
            <a:r>
              <a:rPr lang="zh-CN" altLang="zh-CN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先抑后扬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的手法。</a:t>
            </a:r>
            <a:endParaRPr lang="zh-CN" altLang="zh-CN" sz="24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zh-CN" sz="2400" b="1" kern="10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小说主要</a:t>
            </a:r>
            <a:r>
              <a:rPr lang="zh-CN" altLang="en-US" sz="2400" b="1" kern="1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zh-CN" altLang="zh-CN" sz="2400" b="1" kern="10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通过康乡长为让南湾村村民脱贫而要求他们养鸭子的故事</a:t>
            </a:r>
            <a:r>
              <a:rPr lang="zh-CN" altLang="en-US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来</a:t>
            </a:r>
            <a:r>
              <a:rPr lang="zh-CN" altLang="zh-CN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赞美康乡长勤政爱民的品格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，但小说没有平铺直叙，而是通过抑扬的手法进行描写；</a:t>
            </a:r>
            <a:endParaRPr lang="zh-CN" altLang="zh-CN" sz="24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zh-CN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小说开篇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写康乡长到南湾村，要求老贵帮忙要一些鸭蛋，后来又要求孵成鸭子，最后要求把鸭子喂养大。文章通过对老贵一些心理活动的描写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让读者以为康乡长十分贪婪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4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lang="zh-CN" altLang="zh-CN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文章最后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写康乡长带人到南湾村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谜底揭开：康乡长让村民养鸭子是为了村民的脱贫致富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400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④小说先抑后扬，</a:t>
            </a:r>
            <a:r>
              <a:rPr lang="zh-CN" altLang="zh-CN" sz="24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从南湾村村民的误解开始到南湾村村民的感谢结束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也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让读者从误解到理解</a:t>
            </a:r>
            <a:r>
              <a:rPr lang="zh-CN" altLang="en-US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塑造了一位勤政为民的乡长形象。</a:t>
            </a:r>
            <a:endParaRPr lang="zh-CN" altLang="zh-CN" sz="24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64526A0-4EC8-4698-B2F2-929920696702}"/>
              </a:ext>
            </a:extLst>
          </p:cNvPr>
          <p:cNvSpPr txBox="1"/>
          <p:nvPr/>
        </p:nvSpPr>
        <p:spPr>
          <a:xfrm>
            <a:off x="3407272" y="1076920"/>
            <a:ext cx="8297048" cy="553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[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抑扬手法：把读者引向相反的方向，到后面才揭露事实。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]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14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2500</Words>
  <Application>Microsoft Office PowerPoint</Application>
  <PresentationFormat>宽屏</PresentationFormat>
  <Paragraphs>186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等线</vt:lpstr>
      <vt:lpstr>等线 Light</vt:lpstr>
      <vt:lpstr>方正姚体</vt:lpstr>
      <vt:lpstr>黑体</vt:lpstr>
      <vt:lpstr>华文琥珀</vt:lpstr>
      <vt:lpstr>楷体</vt:lpstr>
      <vt:lpstr>隶书</vt:lpstr>
      <vt:lpstr>宋体</vt:lpstr>
      <vt:lpstr>幼圆</vt:lpstr>
      <vt:lpstr>Arial</vt:lpstr>
      <vt:lpstr>Verdana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74</cp:revision>
  <dcterms:created xsi:type="dcterms:W3CDTF">2021-12-05T08:59:22Z</dcterms:created>
  <dcterms:modified xsi:type="dcterms:W3CDTF">2021-12-25T02:35:56Z</dcterms:modified>
</cp:coreProperties>
</file>