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73" r:id="rId4"/>
    <p:sldId id="294" r:id="rId5"/>
    <p:sldId id="268" r:id="rId6"/>
    <p:sldId id="259" r:id="rId7"/>
    <p:sldId id="266" r:id="rId8"/>
    <p:sldId id="265" r:id="rId9"/>
    <p:sldId id="261" r:id="rId10"/>
    <p:sldId id="275" r:id="rId11"/>
    <p:sldId id="280" r:id="rId12"/>
    <p:sldId id="295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92" r:id="rId22"/>
    <p:sldId id="293" r:id="rId23"/>
    <p:sldId id="289" r:id="rId24"/>
    <p:sldId id="290" r:id="rId25"/>
    <p:sldId id="260" r:id="rId26"/>
    <p:sldId id="274" r:id="rId27"/>
    <p:sldId id="262" r:id="rId28"/>
    <p:sldId id="263" r:id="rId29"/>
    <p:sldId id="276" r:id="rId30"/>
    <p:sldId id="277" r:id="rId31"/>
    <p:sldId id="278" r:id="rId32"/>
    <p:sldId id="264" r:id="rId33"/>
    <p:sldId id="279" r:id="rId34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580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38200" y="1122680"/>
            <a:ext cx="105156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38200" y="3602355"/>
            <a:ext cx="10515600" cy="1655445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702435"/>
            <a:ext cx="10515600" cy="447484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959100"/>
            <a:ext cx="10515600" cy="2781300"/>
          </a:xfrm>
        </p:spPr>
        <p:txBody>
          <a:bodyPr anchor="t" anchorCtr="0"/>
          <a:lstStyle>
            <a:lvl1pPr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722120"/>
            <a:ext cx="10515600" cy="1102995"/>
          </a:xfrm>
        </p:spPr>
        <p:txBody>
          <a:bodyPr lIns="144145" anchor="b" anchorCtr="0"/>
          <a:lstStyle>
            <a:lvl1pPr marL="0" indent="0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2018/6/4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105" y="365125"/>
            <a:ext cx="10515600" cy="800100"/>
          </a:xfrm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470" y="1482090"/>
            <a:ext cx="5220970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8200" y="2368550"/>
            <a:ext cx="5222240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655" y="1482090"/>
            <a:ext cx="5097145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655" y="2368550"/>
            <a:ext cx="5097145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2018/6/4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 + 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-12700" y="-1905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350125" y="457200"/>
            <a:ext cx="4392295" cy="105537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349490" y="1694180"/>
            <a:ext cx="439356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2018/6/4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文本 + 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505" y="-7620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9575" y="457200"/>
            <a:ext cx="4279900" cy="105537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09575" y="1694180"/>
            <a:ext cx="428053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2018/6/4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7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327025"/>
            <a:ext cx="10515600" cy="585025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bg1">
                <a:lumMod val="95000"/>
              </a:schemeClr>
            </a:gs>
            <a:gs pos="100000">
              <a:schemeClr val="bg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effectLst>
            <a:outerShdw blurRad="88900" dist="101600" dir="5400000" algn="ctr" rotWithShape="0">
              <a:srgbClr val="000000">
                <a:alpha val="2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fld id="{82F288E0-7875-42C4-84C8-98DBBD3BF4D2}" type="datetimeFigureOut">
              <a:rPr lang="zh-CN" altLang="en-US" smtClean="0"/>
              <a:t>2018/6/4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202020"/>
          </a:solidFill>
          <a:effectLst>
            <a:outerShdw blurRad="50800" dist="38100" dir="5400000" algn="t" rotWithShape="0">
              <a:prstClr val="black">
                <a:alpha val="20000"/>
              </a:prstClr>
            </a:outerShdw>
          </a:effectLst>
          <a:latin typeface="微软雅黑" panose="020B0503020204020204" charset="-122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5000"/>
        <a:buFont typeface="Arial" panose="020B0604020202020204" pitchFamily="34" charset="0"/>
        <a:buChar char="•"/>
        <a:defRPr sz="2800" kern="1200">
          <a:solidFill>
            <a:schemeClr val="tx1">
              <a:lumMod val="85000"/>
              <a:lumOff val="1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1pPr>
      <a:lvl2pPr marL="5759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•"/>
        <a:defRPr sz="2200" kern="1200">
          <a:solidFill>
            <a:schemeClr val="tx1">
              <a:lumMod val="75000"/>
              <a:lumOff val="2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2pPr>
      <a:lvl3pPr marL="10077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‒"/>
        <a:defRPr sz="2000" kern="1200">
          <a:solidFill>
            <a:schemeClr val="tx1">
              <a:lumMod val="65000"/>
              <a:lumOff val="3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3pPr>
      <a:lvl4pPr marL="1511935" indent="-228600" algn="l" defTabSz="914400" rtl="0" eaLnBrk="1" fontAlgn="auto" latinLnBrk="0" hangingPunct="1">
        <a:lnSpc>
          <a:spcPct val="100000"/>
        </a:lnSpc>
        <a:spcBef>
          <a:spcPts val="500"/>
        </a:spcBef>
        <a:buSzPct val="75000"/>
        <a:buFont typeface="Arial" panose="020B0604020202020204" pitchFamily="34" charset="0"/>
        <a:buChar char="˃"/>
        <a:defRPr sz="1800" kern="1200">
          <a:solidFill>
            <a:schemeClr val="tx1">
              <a:lumMod val="50000"/>
              <a:lumOff val="50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4pPr>
      <a:lvl5pPr marL="1943735" indent="-228600" algn="l" defTabSz="914400" rtl="0" eaLnBrk="1" fontAlgn="auto" latinLnBrk="0" hangingPunct="1">
        <a:lnSpc>
          <a:spcPct val="90000"/>
        </a:lnSpc>
        <a:spcBef>
          <a:spcPts val="500"/>
        </a:spcBef>
        <a:buSzPct val="75000"/>
        <a:buFont typeface="Arial" panose="020B0604020202020204" pitchFamily="34" charset="0"/>
        <a:buChar char="˃"/>
        <a:defRPr sz="1800" kern="1200">
          <a:solidFill>
            <a:schemeClr val="tx1">
              <a:lumMod val="50000"/>
              <a:lumOff val="50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/>
              <a:t>校二模试卷讲评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25450" y="60325"/>
            <a:ext cx="11476990" cy="64408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第一部分  积累与应用</a:t>
            </a:r>
          </a:p>
          <a:p>
            <a:pPr indent="0">
              <a:lnSpc>
                <a:spcPct val="120000"/>
              </a:lnSpc>
            </a:pP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</a:p>
          <a:p>
            <a:pPr indent="0">
              <a:lnSpc>
                <a:spcPct val="120000"/>
              </a:lnSpc>
            </a:pP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B.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澎湃（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pài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  戛（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jiá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）然而止   </a:t>
            </a:r>
          </a:p>
          <a:p>
            <a:pPr indent="0">
              <a:lnSpc>
                <a:spcPct val="120000"/>
              </a:lnSpc>
            </a:pP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C.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胚（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pēi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）芽   呱（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gū 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）呱落地       </a:t>
            </a:r>
          </a:p>
          <a:p>
            <a:pPr indent="0">
              <a:lnSpc>
                <a:spcPct val="120000"/>
              </a:lnSpc>
            </a:pP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D. 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迸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bèng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）溅   残垣（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yuán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  <a:p>
            <a:pPr indent="0">
              <a:lnSpc>
                <a:spcPct val="120000"/>
              </a:lnSpc>
            </a:pP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      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A. 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沉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湎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B.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走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投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无路    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C.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金榜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题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名</a:t>
            </a:r>
          </a:p>
          <a:p>
            <a:pPr indent="0">
              <a:lnSpc>
                <a:spcPct val="120000"/>
              </a:lnSpc>
            </a:pP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</a:t>
            </a:r>
          </a:p>
          <a:p>
            <a:pPr indent="0">
              <a:lnSpc>
                <a:spcPct val="120000"/>
              </a:lnSpc>
            </a:pPr>
            <a:r>
              <a:rPr lang="zh-CN" altLang="en-US" sz="2800" b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满城风雨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：原形容秋天的情景,后形容事情传遍各个角落,到处议论纷纷。</a:t>
            </a:r>
            <a:r>
              <a:rPr lang="zh-CN" altLang="en-US" sz="2800" b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有条不紊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：形容做事、说话有条有理,丝毫不乱。</a:t>
            </a:r>
          </a:p>
          <a:p>
            <a:pPr indent="0">
              <a:lnSpc>
                <a:spcPct val="120000"/>
              </a:lnSpc>
            </a:pPr>
            <a:r>
              <a:rPr lang="zh-CN" altLang="en-US" sz="2800" b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首当其冲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：首先受到攻击,首先遭遇灾难。</a:t>
            </a:r>
          </a:p>
          <a:p>
            <a:pPr indent="0">
              <a:lnSpc>
                <a:spcPct val="120000"/>
              </a:lnSpc>
            </a:pPr>
            <a:r>
              <a:rPr lang="zh-CN" altLang="en-US" sz="2800" b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不以为然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：然:对,正确。不认为是对的，表示不同意。含有轻视意味。</a:t>
            </a:r>
          </a:p>
          <a:p>
            <a:pPr indent="0">
              <a:lnSpc>
                <a:spcPct val="120000"/>
              </a:lnSpc>
            </a:pPr>
            <a:endParaRPr lang="zh-CN" altLang="en-US" sz="2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25450" y="60325"/>
            <a:ext cx="11476990" cy="68097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</a:t>
            </a:r>
          </a:p>
          <a:p>
            <a:pPr indent="0">
              <a:lnSpc>
                <a:spcPct val="120000"/>
              </a:lnSpc>
            </a:pP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A.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句式杂糅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删去“的原因”或“造成的”。</a:t>
            </a:r>
          </a:p>
          <a:p>
            <a:pPr indent="0">
              <a:lnSpc>
                <a:spcPct val="120000"/>
              </a:lnSpc>
            </a:pP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B.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有歧义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，可以理解为“我自己买”和“我和爸爸买”两个意思。</a:t>
            </a:r>
          </a:p>
          <a:p>
            <a:pPr indent="0">
              <a:lnSpc>
                <a:spcPct val="120000"/>
              </a:lnSpc>
            </a:pP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D.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语序错了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将“保留”和“形成”调换</a:t>
            </a:r>
          </a:p>
          <a:p>
            <a:pPr indent="0">
              <a:lnSpc>
                <a:spcPct val="120000"/>
              </a:lnSpc>
            </a:pP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5.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B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</a:t>
            </a:r>
          </a:p>
          <a:p>
            <a:pPr indent="0">
              <a:lnSpc>
                <a:spcPct val="120000"/>
              </a:lnSpc>
            </a:pP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逻辑顺序一般用在说明性和议论性语段中。</a:t>
            </a:r>
          </a:p>
          <a:p>
            <a:pPr indent="0">
              <a:lnSpc>
                <a:spcPct val="120000"/>
              </a:lnSpc>
            </a:pP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本题是说明性语段，</a:t>
            </a:r>
            <a:r>
              <a:rPr lang="zh-CN" altLang="en-US" sz="2800" b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它们的规律一般是先概括说明，后举例具体说明，最后再总括说明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，而举例说明又常采用</a:t>
            </a:r>
            <a:r>
              <a:rPr lang="zh-CN" altLang="en-US" sz="2800" b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分类别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的方法。</a:t>
            </a:r>
          </a:p>
          <a:p>
            <a:pPr indent="0">
              <a:lnSpc>
                <a:spcPct val="120000"/>
              </a:lnSpc>
            </a:pP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⑤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是概括说明，应该放在首句；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②③⑥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则属分类举例说明，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是过渡句；根据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，举动物之例的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③⑥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应放在前面，举植物之例的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应放在后面；那么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③⑥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又该把谁放在前呢？根据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⑥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中</a:t>
            </a:r>
            <a:r>
              <a:rPr lang="zh-CN" altLang="en-US" sz="2800" b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“还有”一词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⑥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应承接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承接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⑥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（承上启下），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承接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④“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因此”表示总括之意，多用在末句句首，所以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放在最后，这样正确答案选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en-US" sz="2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82CF2CE2-1020-4A20-9E52-6AE0E5B52615}"/>
              </a:ext>
            </a:extLst>
          </p:cNvPr>
          <p:cNvSpPr/>
          <p:nvPr/>
        </p:nvSpPr>
        <p:spPr>
          <a:xfrm>
            <a:off x="207391" y="357628"/>
            <a:ext cx="11227323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关于毕业班课室和宿舍清理要求和安排 </a:t>
            </a:r>
          </a:p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中、高考马上到，为做好毕业班课室和宿舍的清理工作，现提出以下几点要求，请督促落实：</a:t>
            </a:r>
          </a:p>
          <a:p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、初三的课室做为高考考场， 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日前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，请初三年级长组织各班学生先进行第一次清理，按高考考场要求，保证高考使用。</a:t>
            </a:r>
          </a:p>
          <a:p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、高三年级，要求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日前，具体时间由年级长组织各班学生彻底清理干净。</a:t>
            </a:r>
          </a:p>
          <a:p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、初三年级中考结束后，组织第二次清理和打扫。具体时间由年级长确定并组织安排。</a:t>
            </a:r>
          </a:p>
          <a:p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、清理时，室内需要清理的物品分类按指定的地方堆放，学生有用的物品请同学们自行带走；有利用价值的书籍统一搬到临时书籍堆放点（高三堆放在慎思楼南边楼梯口下，初三的堆放在博学楼西侧楼梯口下）这些书籍交由学生会处理；其它书籍、试卷、杂物、垃圾等分类投放到学校垃圾站的可回收和不可回收处。</a:t>
            </a:r>
          </a:p>
          <a:p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、在清理过程中，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特别注意将储物间和窗台抽屉内的物品清空。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物品清理后再打扫干净，保证课室干净整洁。</a:t>
            </a:r>
          </a:p>
          <a:p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总体要求，各班课室和宿舍内的书籍、物品、杂物和垃圾等都由学生负责清理和打扫。不允许清洁工和外面收废站的人员进室内清理。</a:t>
            </a:r>
          </a:p>
        </p:txBody>
      </p:sp>
    </p:spTree>
    <p:extLst>
      <p:ext uri="{BB962C8B-B14F-4D97-AF65-F5344CB8AC3E}">
        <p14:creationId xmlns:p14="http://schemas.microsoft.com/office/powerpoint/2010/main" val="204304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68CFE5-6BBF-4E0C-86A6-B82CB1DE3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班级评优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A2F4C83-AE9A-45DB-86FF-4FCE512070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200" dirty="0"/>
              <a:t>班干部</a:t>
            </a:r>
            <a:r>
              <a:rPr lang="en-US" altLang="zh-CN" sz="3200" dirty="0"/>
              <a:t>4</a:t>
            </a:r>
            <a:r>
              <a:rPr lang="zh-CN" altLang="en-US" sz="3200" dirty="0"/>
              <a:t>人，</a:t>
            </a:r>
            <a:endParaRPr lang="en-US" altLang="zh-CN" sz="3200" dirty="0"/>
          </a:p>
          <a:p>
            <a:r>
              <a:rPr lang="zh-CN" altLang="en-US" sz="3200" dirty="0"/>
              <a:t>三好学生</a:t>
            </a:r>
            <a:r>
              <a:rPr lang="en-US" altLang="zh-CN" sz="3200" dirty="0"/>
              <a:t>20%</a:t>
            </a:r>
            <a:r>
              <a:rPr lang="zh-CN" altLang="en-US" sz="3200" dirty="0"/>
              <a:t>，</a:t>
            </a:r>
            <a:r>
              <a:rPr lang="en-US" altLang="zh-CN" sz="3200" dirty="0"/>
              <a:t>9</a:t>
            </a:r>
            <a:r>
              <a:rPr lang="zh-CN" altLang="en-US" sz="3200" dirty="0"/>
              <a:t>人</a:t>
            </a:r>
            <a:endParaRPr lang="en-US" altLang="zh-CN" sz="3200" dirty="0"/>
          </a:p>
          <a:p>
            <a:r>
              <a:rPr lang="zh-CN" altLang="en-US" sz="3200" dirty="0"/>
              <a:t>优秀毕业生</a:t>
            </a:r>
            <a:r>
              <a:rPr lang="en-US" altLang="zh-CN" sz="3200" dirty="0"/>
              <a:t>20%</a:t>
            </a:r>
            <a:r>
              <a:rPr lang="zh-CN" altLang="en-US" sz="3200" dirty="0"/>
              <a:t>，</a:t>
            </a:r>
            <a:r>
              <a:rPr lang="en-US" altLang="zh-CN" sz="3200" dirty="0"/>
              <a:t>9</a:t>
            </a:r>
            <a:r>
              <a:rPr lang="zh-CN" altLang="en-US" sz="3200" dirty="0"/>
              <a:t>人</a:t>
            </a:r>
            <a:endParaRPr lang="en-US" altLang="zh-CN" sz="3200" dirty="0"/>
          </a:p>
          <a:p>
            <a:r>
              <a:rPr lang="zh-CN" altLang="en-US" sz="3200" dirty="0"/>
              <a:t>（</a:t>
            </a:r>
            <a:r>
              <a:rPr lang="zh-CN" altLang="en-US" dirty="0"/>
              <a:t>名单不要重复</a:t>
            </a:r>
            <a:r>
              <a:rPr lang="zh-CN" altLang="en-US" sz="3200" dirty="0"/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231590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98500" y="1431925"/>
            <a:ext cx="10305415" cy="43745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6.（1）</a:t>
            </a:r>
            <a:r>
              <a:rPr sz="40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广州</a:t>
            </a:r>
            <a:r>
              <a:rPr sz="4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全</a:t>
            </a:r>
            <a:r>
              <a:rPr sz="40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新</a:t>
            </a:r>
            <a:r>
              <a:rPr sz="4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</a:t>
            </a:r>
            <a:r>
              <a:rPr sz="40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城市形象LOGO设计</a:t>
            </a:r>
            <a:r>
              <a:rPr sz="4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得到</a:t>
            </a:r>
            <a:r>
              <a:rPr sz="40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广泛认可</a:t>
            </a:r>
            <a:r>
              <a:rPr sz="4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（2分）</a:t>
            </a:r>
          </a:p>
          <a:p>
            <a:pPr indent="0">
              <a:lnSpc>
                <a:spcPct val="120000"/>
              </a:lnSpc>
            </a:pPr>
            <a:r>
              <a:rPr 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此题为新闻信息概括，本新闻第一段即为</a:t>
            </a:r>
            <a:r>
              <a:rPr 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导语</a:t>
            </a:r>
            <a:r>
              <a:rPr 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</a:p>
          <a:p>
            <a:pPr indent="0">
              <a:lnSpc>
                <a:spcPct val="120000"/>
              </a:lnSpc>
            </a:pPr>
            <a:r>
              <a:rPr lang="zh-CN" altLang="en-US" sz="2400" b="1" dirty="0">
                <a:solidFill>
                  <a:schemeClr val="tx2"/>
                </a:solidFill>
                <a:latin typeface="Comic Sans MS" panose="030F0902030302020204" pitchFamily="66" charset="0"/>
                <a:ea typeface="黑体" panose="02010609060101010101" charset="-122"/>
                <a:sym typeface="+mn-ea"/>
              </a:rPr>
              <a:t>导语</a:t>
            </a:r>
            <a:r>
              <a:rPr lang="zh-CN" altLang="en-US" sz="2400" b="1" dirty="0">
                <a:latin typeface="Comic Sans MS" panose="030F0902030302020204" pitchFamily="66" charset="0"/>
                <a:ea typeface="黑体" panose="02010609060101010101" charset="-122"/>
                <a:sym typeface="+mn-ea"/>
              </a:rPr>
              <a:t>：对标题信息的扩展和补充，起</a:t>
            </a:r>
            <a:r>
              <a:rPr lang="zh-CN" altLang="en-US" sz="2400" b="1" dirty="0">
                <a:solidFill>
                  <a:srgbClr val="FF0000"/>
                </a:solidFill>
                <a:latin typeface="Comic Sans MS" panose="030F0902030302020204" pitchFamily="66" charset="0"/>
                <a:ea typeface="黑体" panose="02010609060101010101" charset="-122"/>
                <a:sym typeface="+mn-ea"/>
              </a:rPr>
              <a:t>简要介绍</a:t>
            </a:r>
            <a:r>
              <a:rPr lang="zh-CN" altLang="en-US" sz="2400" b="1" dirty="0">
                <a:latin typeface="Comic Sans MS" panose="030F0902030302020204" pitchFamily="66" charset="0"/>
                <a:ea typeface="黑体" panose="02010609060101010101" charset="-122"/>
                <a:sym typeface="+mn-ea"/>
              </a:rPr>
              <a:t>新闻主要内容的作用。</a:t>
            </a:r>
          </a:p>
          <a:p>
            <a:pPr indent="0">
              <a:lnSpc>
                <a:spcPct val="120000"/>
              </a:lnSpc>
            </a:pPr>
            <a:r>
              <a:rPr lang="zh-CN" altLang="en-US" sz="2400" dirty="0">
                <a:latin typeface="Comic Sans MS" panose="030F0902030302020204" pitchFamily="66" charset="0"/>
                <a:ea typeface="黑体" panose="02010609060101010101" charset="-122"/>
                <a:sym typeface="+mn-ea"/>
              </a:rPr>
              <a:t>所以本题只需将导语压缩在</a:t>
            </a:r>
            <a:r>
              <a:rPr lang="en-US" altLang="zh-CN" sz="2400" dirty="0">
                <a:latin typeface="Comic Sans MS" panose="030F0902030302020204" pitchFamily="66" charset="0"/>
                <a:ea typeface="黑体" panose="02010609060101010101" charset="-122"/>
                <a:sym typeface="+mn-ea"/>
              </a:rPr>
              <a:t>20</a:t>
            </a:r>
            <a:r>
              <a:rPr lang="zh-CN" altLang="en-US" sz="2400" dirty="0">
                <a:latin typeface="Comic Sans MS" panose="030F0902030302020204" pitchFamily="66" charset="0"/>
                <a:ea typeface="黑体" panose="02010609060101010101" charset="-122"/>
                <a:sym typeface="+mn-ea"/>
              </a:rPr>
              <a:t>字以内即可。</a:t>
            </a:r>
          </a:p>
          <a:p>
            <a:pPr indent="0">
              <a:lnSpc>
                <a:spcPct val="12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Comic Sans MS" panose="030F0902030302020204" pitchFamily="66" charset="0"/>
                <a:ea typeface="黑体" panose="02010609060101010101" charset="-122"/>
                <a:sym typeface="+mn-ea"/>
              </a:rPr>
              <a:t>提醒：先要判断是否为导语，同样是要判断其是否起到概括全文的作用。</a:t>
            </a:r>
          </a:p>
          <a:p>
            <a:pPr indent="0">
              <a:lnSpc>
                <a:spcPct val="120000"/>
              </a:lnSpc>
            </a:pPr>
            <a:endParaRPr lang="zh-CN" altLang="en-US" sz="2400" dirty="0">
              <a:latin typeface="Comic Sans MS" panose="030F0902030302020204" pitchFamily="66" charset="0"/>
              <a:ea typeface="黑体" panose="02010609060101010101" charset="-122"/>
              <a:cs typeface="宋体" panose="02010600030101010101" pitchFamily="2" charset="-122"/>
              <a:sym typeface="+mn-ea"/>
            </a:endParaRPr>
          </a:p>
          <a:p>
            <a:pPr indent="0">
              <a:lnSpc>
                <a:spcPct val="120000"/>
              </a:lnSpc>
            </a:pPr>
            <a:endParaRPr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31495" y="639445"/>
            <a:ext cx="11112500" cy="62941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6.</a:t>
            </a:r>
            <a:r>
              <a:rPr sz="2400" b="1">
                <a:solidFill>
                  <a:schemeClr val="accent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（2）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示例：</a:t>
            </a:r>
            <a:endParaRPr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角度</a:t>
            </a:r>
            <a:r>
              <a:rPr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城市形象推广与传播</a:t>
            </a:r>
          </a:p>
          <a:p>
            <a:pPr indent="0">
              <a:lnSpc>
                <a:spcPct val="120000"/>
              </a:lnSpc>
            </a:pP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广州城市新</a:t>
            </a:r>
            <a:r>
              <a:rPr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LOGO的关键性元素是广州塔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（图标描述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分）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广州塔昵称“小蛮腰”，</a:t>
            </a:r>
            <a:r>
              <a:rPr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是广州的新地标，</a:t>
            </a:r>
            <a:r>
              <a:rPr 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（作用价值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分）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是外地人到广州旅游的重要景点，也是</a:t>
            </a:r>
            <a:r>
              <a:rPr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广州形象的重要代表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具有通识性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（点评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分）</a:t>
            </a:r>
          </a:p>
          <a:p>
            <a:pPr indent="0">
              <a:lnSpc>
                <a:spcPct val="120000"/>
              </a:lnSpc>
            </a:pPr>
            <a:r>
              <a:rPr 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角度</a:t>
            </a:r>
            <a:r>
              <a:rPr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视觉构图</a:t>
            </a:r>
          </a:p>
          <a:p>
            <a:pPr indent="0">
              <a:lnSpc>
                <a:spcPct val="120000"/>
              </a:lnSpc>
            </a:pP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广州城市新</a:t>
            </a:r>
            <a:r>
              <a:rPr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LOGO由广州塔的图形和广州二字的英文组成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分）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仔细观察，还像</a:t>
            </a:r>
            <a:r>
              <a:rPr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“广州”两个汉字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分）</a:t>
            </a:r>
            <a:r>
              <a:rPr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简洁鲜明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，具有</a:t>
            </a:r>
            <a:r>
              <a:rPr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极强的辨识度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和</a:t>
            </a:r>
            <a:r>
              <a:rPr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现代美感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（点评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分）</a:t>
            </a:r>
          </a:p>
          <a:p>
            <a:pPr indent="0">
              <a:lnSpc>
                <a:spcPct val="120000"/>
              </a:lnSpc>
            </a:pPr>
            <a:r>
              <a:rPr 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角度</a:t>
            </a:r>
            <a:r>
              <a:rPr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③</a:t>
            </a:r>
            <a:r>
              <a:rPr 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广州文化的包容性和多元化特征</a:t>
            </a:r>
          </a:p>
          <a:p>
            <a:pPr indent="0">
              <a:lnSpc>
                <a:spcPct val="120000"/>
              </a:lnSpc>
            </a:pPr>
            <a:r>
              <a:rPr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广州是千年商都，海上丝绸之路的重要港口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（历史作用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分）</a:t>
            </a:r>
            <a:r>
              <a:rPr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LOGO主体犹如南来北往的船帆及飞鸟，</a:t>
            </a:r>
            <a:r>
              <a:rPr 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（图标描述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分）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象征</a:t>
            </a:r>
            <a:r>
              <a:rPr sz="24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广州海纳百川的胸怀和繁荣景象，以及面向世界的国际范。</a:t>
            </a:r>
            <a:r>
              <a:rPr 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（点评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分）</a:t>
            </a:r>
          </a:p>
          <a:p>
            <a:pPr indent="0">
              <a:lnSpc>
                <a:spcPct val="120000"/>
              </a:lnSpc>
            </a:pPr>
            <a:endParaRPr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54050" y="1339215"/>
            <a:ext cx="10883900" cy="42252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6.</a:t>
            </a:r>
            <a:r>
              <a:rPr sz="3200" b="1">
                <a:solidFill>
                  <a:schemeClr val="accent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存在问题：</a:t>
            </a:r>
          </a:p>
          <a:p>
            <a:pPr indent="0">
              <a:lnSpc>
                <a:spcPct val="120000"/>
              </a:lnSpc>
            </a:pPr>
            <a:r>
              <a:rPr lang="en-US" sz="3200" b="1">
                <a:solidFill>
                  <a:schemeClr val="accent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3200" b="1">
                <a:solidFill>
                  <a:schemeClr val="accent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  <a:r>
              <a:rPr sz="3200" b="1">
                <a:solidFill>
                  <a:schemeClr val="accent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此题应该是“描绘图标+解说（点评）”，但许多学生不指出图标所在，不结合图标直接解说评价，没头没脑。</a:t>
            </a:r>
            <a:endParaRPr sz="3200" b="1">
              <a:solidFill>
                <a:schemeClr val="accent5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lang="en-US" sz="3200" b="1">
                <a:solidFill>
                  <a:schemeClr val="accent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3200" b="1">
                <a:solidFill>
                  <a:schemeClr val="accent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  <a:r>
              <a:rPr lang="en-US" altLang="zh-CN" sz="3200" b="1">
                <a:solidFill>
                  <a:schemeClr val="accent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 sz="3200" b="1">
                <a:solidFill>
                  <a:schemeClr val="accent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角度</a:t>
            </a:r>
            <a:r>
              <a:rPr lang="en-US" altLang="zh-CN" sz="3200" b="1">
                <a:solidFill>
                  <a:schemeClr val="accent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3200" b="1">
                <a:solidFill>
                  <a:schemeClr val="accent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与解说不对应，不给分。</a:t>
            </a:r>
          </a:p>
          <a:p>
            <a:pPr indent="0">
              <a:lnSpc>
                <a:spcPct val="120000"/>
              </a:lnSpc>
            </a:pPr>
            <a:r>
              <a:rPr lang="en-US" altLang="zh-CN" sz="3200" b="1">
                <a:solidFill>
                  <a:schemeClr val="accent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</a:t>
            </a:r>
            <a:r>
              <a:rPr lang="zh-CN" altLang="en-US" sz="3200" b="1">
                <a:solidFill>
                  <a:schemeClr val="accent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  <a:r>
              <a:rPr lang="en-US" altLang="zh-CN" sz="3200" b="1">
                <a:solidFill>
                  <a:schemeClr val="accent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sz="3200" b="1">
                <a:solidFill>
                  <a:schemeClr val="accent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角度</a:t>
            </a:r>
            <a:r>
              <a:rPr lang="en-US" sz="3200" b="1">
                <a:solidFill>
                  <a:schemeClr val="accent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sz="3200" b="1">
                <a:solidFill>
                  <a:schemeClr val="accent5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没标号，不给分。</a:t>
            </a:r>
          </a:p>
          <a:p>
            <a:pPr indent="0">
              <a:lnSpc>
                <a:spcPct val="120000"/>
              </a:lnSpc>
            </a:pPr>
            <a:endParaRPr sz="3200" b="1">
              <a:solidFill>
                <a:schemeClr val="accent5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endParaRPr sz="32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57505" y="336550"/>
            <a:ext cx="11476990" cy="622843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12.（1） </a:t>
            </a:r>
            <a:r>
              <a:rPr sz="2800" dirty="0" err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涕：</a:t>
            </a:r>
            <a:r>
              <a:rPr sz="2800" b="1" dirty="0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眼泪</a:t>
            </a:r>
            <a:r>
              <a:rPr sz="2800" dirty="0" err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sz="2800" dirty="0" err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写“流眼泪”不得分</a:t>
            </a:r>
            <a:r>
              <a:rPr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     </a:t>
            </a:r>
          </a:p>
          <a:p>
            <a:pPr indent="0">
              <a:lnSpc>
                <a:spcPct val="120000"/>
              </a:lnSpc>
            </a:pPr>
            <a:r>
              <a:rPr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</a:t>
            </a:r>
            <a:r>
              <a:rPr sz="2800" dirty="0" err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历历：</a:t>
            </a:r>
            <a:r>
              <a:rPr sz="2800" b="1" dirty="0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分明的样子</a:t>
            </a:r>
            <a:endParaRPr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分，</a:t>
            </a:r>
            <a:r>
              <a:rPr sz="2800" dirty="0" err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任选一词作答，两个词都回答的只改第一个</a:t>
            </a:r>
            <a:r>
              <a:rPr lang="zh-CN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，部分同学不写</a:t>
            </a:r>
            <a:r>
              <a:rPr lang="en-US" altLang="zh-CN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涕</a:t>
            </a:r>
            <a:r>
              <a:rPr lang="en-US" altLang="zh-CN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，直接</a:t>
            </a:r>
            <a:r>
              <a:rPr lang="zh-CN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只答</a:t>
            </a:r>
            <a:r>
              <a:rPr lang="en-US" altLang="zh-CN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眼泪</a:t>
            </a:r>
            <a:r>
              <a:rPr lang="en-US" altLang="zh-CN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，不得分。</a:t>
            </a:r>
            <a:r>
              <a:rPr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  <a:p>
            <a:pPr indent="0">
              <a:lnSpc>
                <a:spcPct val="120000"/>
              </a:lnSpc>
            </a:pPr>
            <a:r>
              <a:rPr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（2）</a:t>
            </a:r>
            <a:r>
              <a:rPr 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相</a:t>
            </a:r>
            <a:r>
              <a:rPr sz="2800" b="1" dirty="0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同：都表现出苦闷孤独之情</a:t>
            </a:r>
            <a:r>
              <a:rPr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{</a:t>
            </a:r>
            <a:r>
              <a:rPr sz="2800" dirty="0" err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吊古伤今</a:t>
            </a:r>
            <a:r>
              <a:rPr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\</a:t>
            </a:r>
            <a:r>
              <a:rPr sz="2800" dirty="0" err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惆怅</a:t>
            </a:r>
            <a:r>
              <a:rPr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\</a:t>
            </a:r>
            <a:r>
              <a:rPr sz="2800" dirty="0" err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愁苦</a:t>
            </a:r>
            <a:r>
              <a:rPr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\</a:t>
            </a:r>
            <a:r>
              <a:rPr lang="zh-CN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孤寂抑郁</a:t>
            </a:r>
            <a:r>
              <a:rPr sz="2800" dirty="0" err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亦可,只写”伤感”太泛,不得分</a:t>
            </a:r>
            <a:r>
              <a:rPr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}（1分）</a:t>
            </a:r>
          </a:p>
          <a:p>
            <a:pPr indent="0">
              <a:lnSpc>
                <a:spcPct val="120000"/>
              </a:lnSpc>
            </a:pPr>
            <a:r>
              <a:rPr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异：《</a:t>
            </a:r>
            <a:r>
              <a:rPr sz="2800" dirty="0" err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登幽州台歌</a:t>
            </a:r>
            <a:r>
              <a:rPr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r>
              <a:rPr sz="2800" b="1" u="sng" dirty="0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通过抒写登楼远眺，凭今吊古的感慨</a:t>
            </a:r>
            <a:r>
              <a:rPr sz="2800" b="1" dirty="0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，表达了诗人</a:t>
            </a:r>
            <a:r>
              <a:rPr sz="2800" b="1" u="sng" dirty="0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怀才不遇、壮志难酬，不能实现政治理想</a:t>
            </a:r>
            <a:r>
              <a:rPr sz="2800" b="1" dirty="0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</a:t>
            </a:r>
            <a:r>
              <a:rPr sz="2800" b="1" u="sng" dirty="0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无奈悲凉的情怀</a:t>
            </a:r>
            <a:r>
              <a:rPr lang="zh-CN" sz="28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zh-CN" altLang="zh-CN" sz="2800" b="1" dirty="0">
                <a:solidFill>
                  <a:srgbClr val="FF0000"/>
                </a:solidFill>
                <a:sym typeface="+mn-ea"/>
              </a:rPr>
              <a:t>失意、不得志的境遇和怀才不遇、寂寞苦闷的情怀）</a:t>
            </a:r>
            <a:r>
              <a:rPr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en-US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lang="en-US" altLang="zh-CN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</a:t>
            </a:r>
            <a:r>
              <a:rPr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只写出</a:t>
            </a:r>
            <a:r>
              <a:rPr lang="en-US" altLang="zh-CN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sz="2800" u="sng" dirty="0" err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怀才不遇、壮志难酬</a:t>
            </a:r>
            <a:r>
              <a:rPr lang="en-US" sz="2800" u="sng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800" u="sng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得</a:t>
            </a:r>
            <a:r>
              <a:rPr lang="en-US" altLang="zh-CN" sz="2800" u="sng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800" u="sng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分，</a:t>
            </a:r>
            <a:r>
              <a:rPr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  <a:p>
            <a:pPr indent="0">
              <a:lnSpc>
                <a:spcPct val="120000"/>
              </a:lnSpc>
            </a:pPr>
            <a:r>
              <a:rPr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sz="2800" dirty="0" err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黄鹤楼</a:t>
            </a:r>
            <a:r>
              <a:rPr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》：</a:t>
            </a:r>
            <a:r>
              <a:rPr sz="2800" b="1" u="sng" dirty="0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通过描写登楼所见</a:t>
            </a:r>
            <a:r>
              <a:rPr sz="2800" b="1" dirty="0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，表达了诗人</a:t>
            </a:r>
            <a:r>
              <a:rPr sz="2800" b="1" u="sng" dirty="0" err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漂泊异地的伤感、思念家乡的情怀</a:t>
            </a:r>
            <a:r>
              <a:rPr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en-US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.5</a:t>
            </a:r>
            <a:r>
              <a:rPr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只写出</a:t>
            </a:r>
            <a:r>
              <a:rPr lang="en-US" altLang="zh-CN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思念家乡</a:t>
            </a:r>
            <a:r>
              <a:rPr lang="en-US" altLang="zh-CN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得</a:t>
            </a:r>
            <a:r>
              <a:rPr lang="en-US" altLang="zh-CN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62742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57505" y="336550"/>
            <a:ext cx="11476990" cy="53828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异：《登幽州台歌》</a:t>
            </a:r>
            <a:r>
              <a:rPr 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r>
              <a:rPr lang="zh-CN" altLang="en-US" sz="2400" b="1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陈子昂具有政治见识和政治才能，他直言敢谏，但没有被武则天所采纳，屡受打击，心情郁郁悲愤。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怀才不遇的诗人</a:t>
            </a:r>
            <a:r>
              <a:rPr lang="zh-CN" altLang="zh-CN" sz="24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登上了幽州台，想起了战国时广招天下的燕昭王，俯仰古今，诗人深感人生短暂，宇宙无限，不觉中流下热泪。</a:t>
            </a:r>
            <a:r>
              <a:rPr lang="zh-CN" altLang="zh-CN" sz="2400" b="1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悲愤之极，写下了这首《登幽州台歌》。</a:t>
            </a:r>
            <a:r>
              <a:rPr lang="zh-CN" altLang="en-US" sz="2400" b="1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以“山河依旧，人物不同”来抒发自己“生不逢辰”的哀叹。</a:t>
            </a:r>
            <a:r>
              <a:rPr lang="zh-CN" altLang="zh-CN" sz="2400" b="1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这是诗人空怀</a:t>
            </a:r>
            <a:r>
              <a:rPr lang="zh-CN" altLang="en-US" sz="2400" b="1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报</a:t>
            </a:r>
            <a:r>
              <a:rPr lang="zh-CN" altLang="zh-CN" sz="2400" b="1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国为民之心不得施展的呐喊。细细读来，悲壮苍凉之气油然而生，</a:t>
            </a:r>
            <a:endParaRPr lang="zh-CN" sz="2400">
              <a:latin typeface="华文楷体" panose="02010600040101010101" charset="-122"/>
              <a:ea typeface="华文楷体" panose="02010600040101010101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通过抒写登楼远眺，凭今吊古的感慨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，表达了诗人</a:t>
            </a:r>
            <a:r>
              <a:rPr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怀才不遇、壮志难酬，不能实现政治理想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</a:t>
            </a:r>
            <a:r>
              <a:rPr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无奈悲凉的情怀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sz="320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en-US" sz="320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lang="en-US" altLang="zh-CN" sz="320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</a:t>
            </a:r>
            <a:r>
              <a:rPr sz="320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sz="320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320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只写出</a:t>
            </a:r>
            <a:r>
              <a:rPr lang="en-US" altLang="zh-CN" sz="320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sz="3200" u="sng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怀才不遇、壮志难酬</a:t>
            </a:r>
            <a:r>
              <a:rPr lang="en-US" sz="3200" u="sng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3200" u="sng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得</a:t>
            </a:r>
            <a:r>
              <a:rPr lang="en-US" altLang="zh-CN" sz="3200" u="sng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3200" u="sng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分，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  <a:p>
            <a:pPr indent="0">
              <a:lnSpc>
                <a:spcPct val="120000"/>
              </a:lnSpc>
            </a:pP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《黄鹤楼》：</a:t>
            </a:r>
            <a:r>
              <a:rPr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通过描写登楼所见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，表达了诗人</a:t>
            </a:r>
            <a:r>
              <a:rPr sz="32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漂泊异地的伤感、思念家乡的情怀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sz="320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en-US" sz="320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.5</a:t>
            </a:r>
            <a:r>
              <a:rPr sz="320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sz="320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320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只写出</a:t>
            </a:r>
            <a:r>
              <a:rPr lang="en-US" altLang="zh-CN" sz="320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20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思念家乡</a:t>
            </a:r>
            <a:r>
              <a:rPr lang="en-US" altLang="zh-CN" sz="320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320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得</a:t>
            </a:r>
            <a:r>
              <a:rPr lang="en-US" altLang="zh-CN" sz="320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3200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265249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380E2CC-375B-40B9-9391-FEB71686E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482" y="109305"/>
            <a:ext cx="11982253" cy="663086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作文讲评：陌生的朋友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审题：陌生的</a:t>
            </a:r>
            <a:r>
              <a:rPr lang="en-US" altLang="zh-CN" dirty="0"/>
              <a:t>+</a:t>
            </a:r>
            <a:r>
              <a:rPr lang="zh-CN" altLang="en-US" dirty="0"/>
              <a:t>朋友</a:t>
            </a:r>
          </a:p>
          <a:p>
            <a:pPr marL="0" indent="0">
              <a:buNone/>
            </a:pPr>
            <a:r>
              <a:rPr lang="zh-CN" altLang="en-US" dirty="0"/>
              <a:t>①原本熟悉的朋友变得陌生；</a:t>
            </a:r>
          </a:p>
          <a:p>
            <a:pPr marL="0" indent="0">
              <a:buNone/>
            </a:pPr>
            <a:r>
              <a:rPr lang="zh-CN" altLang="en-US" dirty="0"/>
              <a:t>②一个陌生人是如何一步步慢慢变成朋友的；</a:t>
            </a:r>
          </a:p>
          <a:p>
            <a:pPr marL="0" indent="0">
              <a:buNone/>
            </a:pPr>
            <a:r>
              <a:rPr lang="zh-CN" altLang="en-US" dirty="0"/>
              <a:t>③自始至终都是陌生的，但在心理</a:t>
            </a:r>
            <a:r>
              <a:rPr lang="en-US" altLang="zh-CN" dirty="0"/>
              <a:t>,</a:t>
            </a:r>
            <a:r>
              <a:rPr lang="zh-CN" altLang="en-US" dirty="0"/>
              <a:t>精神上已经把他当朋友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4657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E096DD3-4CAD-49D8-B396-EA640897A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9725" y="382683"/>
            <a:ext cx="10917025" cy="6263214"/>
          </a:xfrm>
        </p:spPr>
        <p:txBody>
          <a:bodyPr>
            <a:normAutofit fontScale="92500" lnSpcReduction="10000"/>
          </a:bodyPr>
          <a:lstStyle/>
          <a:p>
            <a:r>
              <a:rPr lang="zh-CN" altLang="en-US" dirty="0"/>
              <a:t> 今天上午</a:t>
            </a:r>
            <a:r>
              <a:rPr lang="en-US" altLang="zh-CN" dirty="0"/>
              <a:t>10</a:t>
            </a:r>
            <a:r>
              <a:rPr lang="zh-CN" altLang="en-US" dirty="0"/>
              <a:t>点多个上级部门来校检查环境卫生、传染病预防、饮用水等工作。检查了一个多小时，去了教学楼多个班级、卫生间、垃圾场等处，对学生的预防传染病工作给予了肯定，也指出了校园卫生上几个隐患。</a:t>
            </a:r>
          </a:p>
          <a:p>
            <a:r>
              <a:rPr lang="zh-CN" altLang="en-US" dirty="0"/>
              <a:t>    </a:t>
            </a:r>
            <a:r>
              <a:rPr lang="en-US" altLang="zh-CN" dirty="0"/>
              <a:t>1</a:t>
            </a:r>
            <a:r>
              <a:rPr lang="zh-CN" altLang="en-US" dirty="0"/>
              <a:t>、多个教室种植了水生植物，且植物根系中发现蚊子虫卵；</a:t>
            </a:r>
          </a:p>
          <a:p>
            <a:r>
              <a:rPr lang="zh-CN" altLang="en-US" dirty="0">
                <a:solidFill>
                  <a:srgbClr val="FF0000"/>
                </a:solidFill>
              </a:rPr>
              <a:t>    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zh-CN" altLang="en-US" dirty="0">
                <a:solidFill>
                  <a:srgbClr val="FF0000"/>
                </a:solidFill>
              </a:rPr>
              <a:t>、课室里开了空调，没有通风时间，建议每天上午和下午各有一小时间开窗的通风时间。密闭的环境中，空气中的氧含量较少，容易出现恶心呕吐等症状。</a:t>
            </a:r>
          </a:p>
          <a:p>
            <a:r>
              <a:rPr lang="zh-CN" altLang="en-US" dirty="0"/>
              <a:t>    建议：</a:t>
            </a:r>
          </a:p>
          <a:p>
            <a:r>
              <a:rPr lang="zh-CN" altLang="en-US" dirty="0"/>
              <a:t>    </a:t>
            </a:r>
            <a:r>
              <a:rPr lang="en-US" altLang="zh-CN" dirty="0"/>
              <a:t>1</a:t>
            </a:r>
            <a:r>
              <a:rPr lang="zh-CN" altLang="en-US" dirty="0"/>
              <a:t>、课室严禁种植水生植物；办公室种植水生植物要求每天换水并清洗植物根部；</a:t>
            </a:r>
          </a:p>
          <a:p>
            <a:r>
              <a:rPr lang="zh-CN" altLang="en-US" dirty="0"/>
              <a:t>    </a:t>
            </a:r>
            <a:r>
              <a:rPr lang="en-US" altLang="zh-CN" dirty="0"/>
              <a:t>2</a:t>
            </a:r>
            <a:r>
              <a:rPr lang="zh-CN" altLang="en-US" dirty="0"/>
              <a:t>、教室课间操时间关空调，开窗开门通风；下午</a:t>
            </a:r>
            <a:r>
              <a:rPr lang="en-US" altLang="zh-CN" dirty="0"/>
              <a:t>5</a:t>
            </a:r>
            <a:r>
              <a:rPr lang="zh-CN" altLang="en-US" dirty="0"/>
              <a:t>点关空调，开窗开门通风一个小时</a:t>
            </a:r>
          </a:p>
        </p:txBody>
      </p:sp>
    </p:spTree>
    <p:extLst>
      <p:ext uri="{BB962C8B-B14F-4D97-AF65-F5344CB8AC3E}">
        <p14:creationId xmlns:p14="http://schemas.microsoft.com/office/powerpoint/2010/main" val="296954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380E2CC-375B-40B9-9391-FEB71686E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482" y="109305"/>
            <a:ext cx="11982253" cy="66308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dirty="0"/>
              <a:t>题材：</a:t>
            </a:r>
          </a:p>
          <a:p>
            <a:pPr marL="0" indent="0">
              <a:buNone/>
            </a:pPr>
            <a:r>
              <a:rPr lang="en-US" altLang="zh-CN" dirty="0"/>
              <a:t>1.</a:t>
            </a:r>
            <a:r>
              <a:rPr lang="zh-CN" altLang="en-US" dirty="0"/>
              <a:t>物品类：乐器（小提琴、口琴、钢琴、笛子）、旧玩具、兰花、荨麻草、耳机、试卷、日历、钟表、乒乓球拍、羽毛球拍；</a:t>
            </a:r>
          </a:p>
          <a:p>
            <a:pPr marL="0" indent="0">
              <a:buNone/>
            </a:pPr>
            <a:r>
              <a:rPr lang="en-US" altLang="zh-CN" dirty="0"/>
              <a:t>2.</a:t>
            </a:r>
            <a:r>
              <a:rPr lang="zh-CN" altLang="en-US" dirty="0"/>
              <a:t>文化类：书法、阅读、诗人、画家（梵高）、家乡的风景、儿时的城中村、童年的夏天；和我的笛声呼应的不知何人吹奏的笛声</a:t>
            </a:r>
          </a:p>
          <a:p>
            <a:pPr marL="0" indent="0">
              <a:buNone/>
            </a:pPr>
            <a:r>
              <a:rPr lang="en-US" altLang="zh-CN" dirty="0"/>
              <a:t>3.</a:t>
            </a:r>
            <a:r>
              <a:rPr lang="zh-CN" altLang="en-US" dirty="0"/>
              <a:t>动物类：猫、狗、兔子、仓鼠、晚自习的虫子；</a:t>
            </a:r>
          </a:p>
          <a:p>
            <a:pPr marL="0" indent="0">
              <a:buNone/>
            </a:pPr>
            <a:r>
              <a:rPr lang="en-US" altLang="zh-CN" dirty="0"/>
              <a:t>4.</a:t>
            </a:r>
            <a:r>
              <a:rPr lang="zh-CN" altLang="en-US" dirty="0"/>
              <a:t>人物类：停车场的老伯、哑巴外卖小哥、理发师、病房护士、地铁志愿者、华山挑夫、蒙古包姐姐、网吧老板的女儿、小区保洁阿姨、抑郁症朋友、小婴儿；和我一样每天挑灯夜读的对面窗里的学生</a:t>
            </a:r>
            <a:r>
              <a:rPr lang="en-US" altLang="zh-CN" dirty="0"/>
              <a:t>;</a:t>
            </a:r>
            <a:r>
              <a:rPr lang="zh-CN" altLang="en-US" dirty="0"/>
              <a:t>小卖部的和我一样大的店主</a:t>
            </a:r>
            <a:r>
              <a:rPr lang="en-US" altLang="zh-CN" dirty="0"/>
              <a:t>;</a:t>
            </a:r>
            <a:r>
              <a:rPr lang="zh-CN" altLang="en-US" dirty="0"/>
              <a:t>给我带路的乡下的小孩</a:t>
            </a:r>
            <a:r>
              <a:rPr lang="en-US" altLang="zh-CN" dirty="0"/>
              <a:t>;</a:t>
            </a:r>
            <a:r>
              <a:rPr lang="zh-CN" altLang="en-US" dirty="0"/>
              <a:t>路上帮我修车的陌生人</a:t>
            </a:r>
            <a:r>
              <a:rPr lang="en-US" altLang="zh-CN" dirty="0"/>
              <a:t>;</a:t>
            </a:r>
            <a:r>
              <a:rPr lang="zh-CN" altLang="en-US" dirty="0"/>
              <a:t>留守儿童</a:t>
            </a:r>
          </a:p>
          <a:p>
            <a:pPr marL="0" indent="0">
              <a:buNone/>
            </a:pPr>
            <a:r>
              <a:rPr lang="en-US" altLang="zh-CN" dirty="0"/>
              <a:t>5.</a:t>
            </a:r>
            <a:r>
              <a:rPr lang="zh-CN" altLang="en-US" dirty="0"/>
              <a:t>几个特别题材：</a:t>
            </a:r>
            <a:r>
              <a:rPr lang="en-US" altLang="zh-CN" dirty="0"/>
              <a:t>QQ</a:t>
            </a:r>
            <a:r>
              <a:rPr lang="zh-CN" altLang="en-US" dirty="0"/>
              <a:t>上的漂流瓶、网易云网友、微博网友、图书馆漂流瓶笔友；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20110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380E2CC-375B-40B9-9391-FEB71686E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482" y="109305"/>
            <a:ext cx="11982253" cy="66308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dirty="0"/>
              <a:t>问题：</a:t>
            </a:r>
          </a:p>
          <a:p>
            <a:pPr marL="0" indent="0">
              <a:buNone/>
            </a:pPr>
            <a:r>
              <a:rPr lang="en-US" altLang="zh-CN" dirty="0"/>
              <a:t>1.</a:t>
            </a:r>
            <a:r>
              <a:rPr lang="zh-CN" altLang="en-US" dirty="0"/>
              <a:t>本次考试题材丰富，但学生却不能很好地利用素材紧密围绕中心行文，不是“朋友”没有写到，就是“陌生不够突出”，陌生人≠陌生的朋友！</a:t>
            </a:r>
          </a:p>
          <a:p>
            <a:pPr marL="0" indent="0">
              <a:buNone/>
            </a:pPr>
            <a:r>
              <a:rPr lang="en-US" altLang="zh-CN" dirty="0"/>
              <a:t>2.</a:t>
            </a:r>
            <a:r>
              <a:rPr lang="zh-CN" altLang="en-US" dirty="0"/>
              <a:t>很多学生编故事（汶川地震幸存儿、叙利亚儿童自拟）、寓言（黑熊），到底是素材真实还是情感真实？假托李白却生搬硬套；</a:t>
            </a:r>
          </a:p>
          <a:p>
            <a:pPr marL="0" indent="0">
              <a:buNone/>
            </a:pPr>
            <a:r>
              <a:rPr lang="en-US" altLang="zh-CN" dirty="0"/>
              <a:t>3.</a:t>
            </a:r>
            <a:r>
              <a:rPr lang="zh-CN" altLang="en-US" dirty="0"/>
              <a:t>出现书信体，但人称转换不当，不能灵活利用文体优势；</a:t>
            </a:r>
          </a:p>
          <a:p>
            <a:pPr marL="0" indent="0">
              <a:buNone/>
            </a:pPr>
            <a:r>
              <a:rPr lang="en-US" altLang="zh-CN" dirty="0"/>
              <a:t>4.</a:t>
            </a:r>
            <a:r>
              <a:rPr lang="zh-CN" altLang="en-US" dirty="0"/>
              <a:t>全文</a:t>
            </a:r>
            <a:r>
              <a:rPr lang="en-US" altLang="zh-CN" dirty="0"/>
              <a:t>85%</a:t>
            </a:r>
            <a:r>
              <a:rPr lang="zh-CN" altLang="en-US" dirty="0"/>
              <a:t>的篇幅在转述一本书或是一部电影（新海诚</a:t>
            </a:r>
            <a:r>
              <a:rPr lang="en-US" altLang="zh-CN" dirty="0"/>
              <a:t>《</a:t>
            </a:r>
            <a:r>
              <a:rPr lang="zh-CN" altLang="en-US" dirty="0"/>
              <a:t>你的名字</a:t>
            </a:r>
            <a:r>
              <a:rPr lang="en-US" altLang="zh-CN" dirty="0"/>
              <a:t>》</a:t>
            </a:r>
            <a:r>
              <a:rPr lang="zh-CN" altLang="en-US" dirty="0"/>
              <a:t>）；</a:t>
            </a:r>
          </a:p>
          <a:p>
            <a:pPr marL="0" indent="0">
              <a:buNone/>
            </a:pPr>
            <a:r>
              <a:rPr lang="en-US" altLang="zh-CN" dirty="0"/>
              <a:t>5.</a:t>
            </a:r>
            <a:r>
              <a:rPr lang="zh-CN" altLang="en-US" dirty="0"/>
              <a:t>铺垫太多，行文</a:t>
            </a:r>
            <a:r>
              <a:rPr lang="en-US" altLang="zh-CN" dirty="0"/>
              <a:t>400</a:t>
            </a:r>
            <a:r>
              <a:rPr lang="zh-CN" altLang="en-US" dirty="0"/>
              <a:t>字陌生的朋友才出现，还写题记！</a:t>
            </a:r>
          </a:p>
          <a:p>
            <a:pPr marL="0" indent="0">
              <a:buNone/>
            </a:pPr>
            <a:r>
              <a:rPr lang="en-US" altLang="zh-CN" dirty="0"/>
              <a:t>6.</a:t>
            </a:r>
            <a:r>
              <a:rPr lang="zh-CN" altLang="en-US" dirty="0"/>
              <a:t>点题时总有一个宏大的抒情，作文升华≠思品答题！</a:t>
            </a:r>
          </a:p>
          <a:p>
            <a:pPr marL="0" indent="0">
              <a:buNone/>
            </a:pPr>
            <a:r>
              <a:rPr lang="en-US" altLang="zh-CN" dirty="0"/>
              <a:t>7.</a:t>
            </a:r>
            <a:r>
              <a:rPr lang="zh-CN" altLang="en-US" dirty="0"/>
              <a:t>是否有背素材的嫌疑？</a:t>
            </a:r>
          </a:p>
          <a:p>
            <a:pPr marL="0" indent="0">
              <a:buNone/>
            </a:pPr>
            <a:r>
              <a:rPr lang="en-US" altLang="zh-CN" dirty="0"/>
              <a:t>8.</a:t>
            </a:r>
            <a:r>
              <a:rPr lang="zh-CN" altLang="en-US" dirty="0"/>
              <a:t>个别表述错误、语焉不详影响整体评分</a:t>
            </a:r>
            <a:r>
              <a:rPr lang="en-US" altLang="zh-CN" dirty="0"/>
              <a:t>;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4317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380E2CC-375B-40B9-9391-FEB71686E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482" y="109305"/>
            <a:ext cx="11982253" cy="663086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优点：</a:t>
            </a:r>
          </a:p>
          <a:p>
            <a:pPr marL="0" indent="0">
              <a:buNone/>
            </a:pPr>
            <a:r>
              <a:rPr lang="en-US" altLang="zh-CN" dirty="0"/>
              <a:t>1.</a:t>
            </a:r>
            <a:r>
              <a:rPr lang="zh-CN" altLang="en-US" dirty="0"/>
              <a:t>大部分能在完整记叙一件事的基础上，注重描写，适当抒情议论，文从字顺方面有进步。</a:t>
            </a:r>
          </a:p>
          <a:p>
            <a:pPr marL="0" indent="0">
              <a:buNone/>
            </a:pPr>
            <a:r>
              <a:rPr lang="en-US" altLang="zh-CN" dirty="0"/>
              <a:t>2.</a:t>
            </a:r>
            <a:r>
              <a:rPr lang="zh-CN" altLang="en-US" dirty="0"/>
              <a:t>有思想深度的文章比前几次多一些 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9368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380E2CC-375B-40B9-9391-FEB71686E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482" y="109305"/>
            <a:ext cx="11982253" cy="663086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zh-CN" altLang="en-US" dirty="0"/>
              <a:t>文</a:t>
            </a:r>
            <a:r>
              <a:rPr lang="en-US" altLang="zh-CN" dirty="0"/>
              <a:t>1</a:t>
            </a:r>
            <a:r>
              <a:rPr lang="zh-CN" altLang="en-US" dirty="0"/>
              <a:t>：陌生的朋友</a:t>
            </a:r>
          </a:p>
          <a:p>
            <a:pPr marL="0" indent="0">
              <a:buNone/>
            </a:pPr>
            <a:r>
              <a:rPr lang="zh-CN" altLang="en-US" dirty="0"/>
              <a:t>      时针转动着，“滴答”响了一声，在一片寂静里格外响亮。已经凌晨了。我望向窗外，深夜里紫色与黑色交织，染上了无边的天空，众人已经安眠，世界仿佛定格般宁静。而不远处那盏孤灯仍然亮着，让我心中布满了温暖，那是我陌生的朋友。</a:t>
            </a:r>
          </a:p>
          <a:p>
            <a:pPr marL="0" indent="0">
              <a:buNone/>
            </a:pPr>
            <a:r>
              <a:rPr lang="zh-CN" altLang="en-US" dirty="0"/>
              <a:t>      上了初三后，我渐渐习惯熬夜学习。每当时针转到十二点时，一种些许恐惧，孤独交杂的感情总会涌上心头，让我想要放弃。那天晚上，我打开窗帘，凝视夜景，却看到了那张股登载黑夜里闪耀，那是隔壁楼里的灯光。橘黄色的灯光里，我看到了一个人影在书桌上奋笔疾书，而那个人影，仿佛也看见了我。年少的热血，青春的张扬和努力，还有那长夜里的孤寂让我们通过两盏灯光相遇，此刻，长夜中的寂静见证，我们成为了朋友。</a:t>
            </a:r>
          </a:p>
          <a:p>
            <a:pPr marL="0" indent="0">
              <a:buNone/>
            </a:pPr>
            <a:r>
              <a:rPr lang="zh-CN" altLang="en-US" dirty="0"/>
              <a:t>       初三的日子辛苦而漫步，充斥在我心中的都是痛苦，迷茫。我总会趴在书桌上，眼泪不经落下，前路如同长夜孤寂般不可预知和苍凉。突然，那盏灯仿佛更亮了。我向那盏灯，温暖地闪耀。那个人影向我招了招手。一阵欣喜用上了我的心头，原来，我还有一个相伴的朋友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193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380E2CC-375B-40B9-9391-FEB71686E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482" y="109305"/>
            <a:ext cx="11982253" cy="663086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       我们通过两盏孤灯的方式，彼此鼓励，彼此努力，度过了无数个日日夜夜。那个朋友总是在我失意时向我招手，仿佛在激励我振作。而我们总是相约同一时间息掉孤灯，静静入眠。那份同行的温暖，总是萦绕在我的心头。</a:t>
            </a:r>
          </a:p>
          <a:p>
            <a:pPr marL="0" indent="0">
              <a:buNone/>
            </a:pPr>
            <a:r>
              <a:rPr lang="zh-CN" altLang="en-US" dirty="0"/>
              <a:t>      我从未知道他的姓名，模样，我无法得知他在为什么而努力，是高考，还是中考，或是更多更多？一想起他，我总是感到陌生，但一想起他，我又感到亲切。我们在黑暗上彼此鼓励，他在我心中早已不是一个具体的人物，而是那盏灯中烙印在我心中的温暖。</a:t>
            </a:r>
          </a:p>
          <a:p>
            <a:pPr marL="0" indent="0">
              <a:buNone/>
            </a:pPr>
            <a:r>
              <a:rPr lang="zh-CN" altLang="en-US" dirty="0"/>
              <a:t>      时针转灯着，“滴答”响了一声，在一片寂静中格外响亮。初夏的凉风吹进了我的心中，我望着那盏孤灯，想象他模糊的面影上那鼓励的微笑，回想我们相伴的青春。不久的未来我们都将收获属于自己的未来，但至少此刻，我们是陌生的朋友，一路未知，又一路同行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8277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380E2CC-375B-40B9-9391-FEB71686E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482" y="109305"/>
            <a:ext cx="11982253" cy="663086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zh-CN" altLang="en-US" dirty="0"/>
              <a:t>文</a:t>
            </a:r>
            <a:r>
              <a:rPr lang="en-US" altLang="zh-CN" dirty="0"/>
              <a:t>2</a:t>
            </a:r>
            <a:r>
              <a:rPr lang="zh-CN" altLang="en-US" dirty="0"/>
              <a:t>：陌生的朋友</a:t>
            </a:r>
          </a:p>
          <a:p>
            <a:pPr marL="0" indent="0">
              <a:buNone/>
            </a:pPr>
            <a:r>
              <a:rPr lang="zh-CN" altLang="en-US" dirty="0"/>
              <a:t>       要说对故乡的认识，我不如父母那般深刻，但也绝不陌生</a:t>
            </a:r>
            <a:r>
              <a:rPr lang="en-US" altLang="zh-CN" dirty="0"/>
              <a:t>——</a:t>
            </a:r>
            <a:r>
              <a:rPr lang="zh-CN" altLang="en-US" dirty="0"/>
              <a:t>我在那儿度过了我大半的童年。</a:t>
            </a:r>
          </a:p>
          <a:p>
            <a:pPr marL="0" indent="0">
              <a:buNone/>
            </a:pPr>
            <a:r>
              <a:rPr lang="zh-CN" altLang="en-US" dirty="0"/>
              <a:t>       由于学业，我许久未曾回乡了。今年寒假我与父母一同返乡，看着眼前满山的茶树，走过曲折回环的山路，我嗅到了一股混着茶香的红土，不过似乎还夹杂着别的味道，令我熟悉而陌生。我不禁对着远处的山喊道：“故乡，我的老朋友，你还好吗？”</a:t>
            </a:r>
          </a:p>
          <a:p>
            <a:pPr marL="0" indent="0">
              <a:buNone/>
            </a:pPr>
            <a:r>
              <a:rPr lang="zh-CN" altLang="en-US" dirty="0"/>
              <a:t>      到家了，我跳下车去寻找记忆里的田地与小溪。，儿时外婆总在那儿洗衣服，种菜。我跑着跑着，眼前的景象却让我陌生，我觉得我迷路了，可是我又怎么会迷路呢，田野不见了，被水泥淹没；小溪不见了，只剩下几颗杂草。躺在河床中望着远处云雾缭绕的山峰，我不住发问：“老朋友，我怎么就不认识你呢？”</a:t>
            </a:r>
          </a:p>
          <a:p>
            <a:pPr marL="0" indent="0">
              <a:buNone/>
            </a:pPr>
            <a:r>
              <a:rPr lang="zh-CN" altLang="en-US" dirty="0"/>
              <a:t>      吃完晚饭，我决定去散步，一路上我觉得故乡让我越来越陌生，往日的林间小径被拓宽，昔日晚上猫头鹰总会叫唤，让我不敢入睡。但今晚却鸦雀无声。我宁肯你多吓吓我，我也不要这安静。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59417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380E2CC-375B-40B9-9391-FEB71686E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482" y="109305"/>
            <a:ext cx="11982253" cy="66308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CN" altLang="en-US" dirty="0"/>
              <a:t>      继续往前走，一些记得那儿有一片竹林，又布满了岩石，不大好走。春冬时节，那儿便聚满人挖竹笋。我估摸着这种时候，冬笋也快冒头了，便加快脚步。可眼前的景象却让我怅恨了许久，岩石被铲没了，竹林也不见了，取而代之的是一条通往人家的、铺满石板的小道。走在石板上，我就没有感到有多么的舒服，往日的石块，即使硌脚却让人心里舒适。老朋友，你怎么了，怎让我如此陌生？</a:t>
            </a:r>
          </a:p>
          <a:p>
            <a:pPr marL="0" indent="0">
              <a:buNone/>
            </a:pPr>
            <a:r>
              <a:rPr lang="zh-CN" altLang="en-US" dirty="0"/>
              <a:t>      我跑起来，想离开这让我陌生的地方。我往山上跑去，跑进了茶园，跑到了比外公还年长的老茶树旁。它还是那般尽显老态，根系曲折缠绕；它还是那般敞开枝叶，将我拥入怀中。似是感到我内心的失落，它扬了扬手臂“哗哗”地安慰我。我站起身摘下一片茶叶，卷起来放入嘴中咀嚼，还好，还是那般苦涩；我又望向这无边的夜，还好，还是这样满天繁星。</a:t>
            </a:r>
          </a:p>
          <a:p>
            <a:pPr marL="0" indent="0">
              <a:buNone/>
            </a:pPr>
            <a:r>
              <a:rPr lang="zh-CN" altLang="en-US" dirty="0"/>
              <a:t>       故乡，我的朋友，时光流逝，你我虽渐行渐远，渐渐陌生，可心中的牵挂与情谊却是不变的。时代的进化虽改变了你的容颜，却动摇不了你的心。</a:t>
            </a:r>
          </a:p>
          <a:p>
            <a:pPr marL="0" indent="0">
              <a:buNone/>
            </a:pPr>
            <a:r>
              <a:rPr lang="zh-CN" altLang="en-US" dirty="0"/>
              <a:t>我已在老茶树干上望着这满天繁星，嗅着这熟悉而又陌生的味道，笑了，睡了。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8284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380E2CC-375B-40B9-9391-FEB71686E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482" y="109305"/>
            <a:ext cx="11982253" cy="663086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zh-CN" altLang="en-US" dirty="0"/>
              <a:t>文</a:t>
            </a:r>
            <a:r>
              <a:rPr lang="en-US" altLang="zh-CN" dirty="0"/>
              <a:t>3</a:t>
            </a:r>
            <a:r>
              <a:rPr lang="zh-CN" altLang="en-US" dirty="0"/>
              <a:t>：陌生的朋友</a:t>
            </a:r>
          </a:p>
          <a:p>
            <a:pPr marL="0" indent="0">
              <a:buNone/>
            </a:pPr>
            <a:r>
              <a:rPr lang="zh-CN" altLang="en-US" dirty="0"/>
              <a:t>       路灯把一团黄色的灯光洒在空中，这昏黄的灯光与燥热的空气，使我的心情更加烦躁，此时的我正走在回家的路上，我的内心充满着沮丧与不解。我认为自己为班级做出了很多贡献，有些贡献还并不为人所知，但耗费了我大量的精力，我却没有评上“班级奉献”的称号。我低下头沉思着，不时的踢一下地上的树叶。忽然一片形状奇怪的树叶吸引了我的目光。这片树叶有一点像羊蹄、马蹄，而且我好像在哪里见过它。但是不知道它的名字。</a:t>
            </a:r>
          </a:p>
          <a:p>
            <a:pPr marL="0" indent="0">
              <a:buNone/>
            </a:pPr>
            <a:r>
              <a:rPr lang="zh-CN" altLang="en-US" dirty="0"/>
              <a:t>       我抬头向上看，那是一棵开满红苞的花，长满了这种形状叶子的树，树干上的名牌上写着它的名字</a:t>
            </a:r>
            <a:r>
              <a:rPr lang="en-US" altLang="zh-CN" dirty="0"/>
              <a:t>——</a:t>
            </a:r>
            <a:r>
              <a:rPr lang="zh-CN" altLang="en-US" dirty="0"/>
              <a:t>红花羊蹄甲。这棵树勾起了我的回忆。小时候我家的小区里开满了这种树，我特别喜欢这种树，经常去捡它掉落的花和叶子。它的花是红色的，中间是几根嫩绿挺拔的花蕊，周围是</a:t>
            </a:r>
            <a:r>
              <a:rPr lang="en-US" altLang="zh-CN" dirty="0"/>
              <a:t>5</a:t>
            </a:r>
            <a:r>
              <a:rPr lang="zh-CN" altLang="en-US" dirty="0"/>
              <a:t>片花瓣。花瓣的颜色由内部的暗红色到外部的桃红色，非常鲜艳。花瓣上的细纹也很明显，它的叶子是它的一大特色，整片叶子，非常匀称，饱满，是一个羊蹄的形状，所以它有了红花羊蹄甲这个名字。如此美丽的树，凭借自身的独特被广泛地种植，而我小时候却无法得知它的名字。我去过很多公园都见过这种树，却没有一棵这种树上写有它的名字，我也问过很多人，没有一个人知道它的名字，这成为了小时候我心中的一大困惑。</a:t>
            </a:r>
          </a:p>
          <a:p>
            <a:pPr marL="0" indent="0">
              <a:buNone/>
            </a:pPr>
            <a:r>
              <a:rPr lang="zh-CN" altLang="en-US" dirty="0"/>
              <a:t>      这种树的名字一直困扰到我长大后，现在我才知道，可是这种树无怨无悔装扮着这繁华的城市，给人带来美丽的风景，默默地奉献着，却并不为人所知。我从回忆中走了出来，捡起一朵落花和一片落叶，这不正是一直陪伴我的陌生的朋友吗？其实我才知道他的名字，但是他教会了我奉献的本质，即使并不为人所知也要默默奉献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2051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380E2CC-375B-40B9-9391-FEB71686E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482" y="109305"/>
            <a:ext cx="11982253" cy="663086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zh-CN" altLang="en-US" dirty="0"/>
              <a:t>文</a:t>
            </a:r>
            <a:r>
              <a:rPr lang="en-US" altLang="zh-CN" dirty="0"/>
              <a:t>4</a:t>
            </a:r>
            <a:r>
              <a:rPr lang="zh-CN" altLang="en-US" dirty="0"/>
              <a:t>：陌生的朋友</a:t>
            </a:r>
          </a:p>
          <a:p>
            <a:pPr marL="0" indent="0">
              <a:buNone/>
            </a:pPr>
            <a:r>
              <a:rPr lang="zh-CN" altLang="en-US" dirty="0"/>
              <a:t>      世界如此循环往复，昼夜不停。每个人的心中都有对慢节奏的一份祈求，希望在内心所向，遇到自己陌生的朋友。</a:t>
            </a:r>
          </a:p>
          <a:p>
            <a:pPr marL="0" indent="0">
              <a:buNone/>
            </a:pPr>
            <a:r>
              <a:rPr lang="zh-CN" altLang="en-US" dirty="0"/>
              <a:t>      这是我成为志愿者的第一天，我身披红色的小马褂，内心期盼而紧张。成为志愿者，就能回馈社会吗？这些陌生人，会注意到我吗？我这样想着，内心有平添一份疑虑。</a:t>
            </a:r>
          </a:p>
          <a:p>
            <a:pPr marL="0" indent="0">
              <a:buNone/>
            </a:pPr>
            <a:r>
              <a:rPr lang="zh-CN" altLang="en-US" dirty="0"/>
              <a:t>   “今天，我们要为路上的行人赠送爱心早餐</a:t>
            </a:r>
            <a:r>
              <a:rPr lang="en-US" altLang="zh-CN" dirty="0"/>
              <a:t>……”</a:t>
            </a:r>
            <a:r>
              <a:rPr lang="zh-CN" altLang="en-US" dirty="0"/>
              <a:t>会长的声音想起，使我的内心蠢蠢欲动。终于，我们认识这座陌生而熟悉的城市了。</a:t>
            </a:r>
          </a:p>
          <a:p>
            <a:pPr marL="0" indent="0">
              <a:buNone/>
            </a:pPr>
            <a:r>
              <a:rPr lang="zh-CN" altLang="en-US" dirty="0"/>
              <a:t>      天河的街头，高楼林立，此时正是六点稍过，天气还有些寒冷。人们与太阳一般隐匿，迟迟不肯出来。在钢筋与混凝土的交纵错杂间，我站在街角，寻思着自己的做法。</a:t>
            </a:r>
          </a:p>
          <a:p>
            <a:pPr marL="0" indent="0">
              <a:buNone/>
            </a:pPr>
            <a:r>
              <a:rPr lang="zh-CN" altLang="en-US" dirty="0"/>
              <a:t>       阳光缓缓洒下，人群也渐渐变得繁密。老者、年轻人、男人、女人，都疾步从我面前走过，让我有些不知所措。我提着一杯杯温暖的紫薯粥，却迟迟不肯开始，无动于衷。我的内心早已热血沸腾，可是，我不敢面对这么多陌生的人，面对这陌生的社会，我不敢</a:t>
            </a:r>
            <a:r>
              <a:rPr lang="en-US" altLang="zh-CN" dirty="0"/>
              <a:t>…</a:t>
            </a:r>
          </a:p>
          <a:p>
            <a:pPr marL="0" indent="0">
              <a:buNone/>
            </a:pPr>
            <a:r>
              <a:rPr lang="zh-CN" altLang="en-US" dirty="0"/>
              <a:t>       望着同伴手中的安心早餐一杯杯递出，而我却如数家珍地保存，原封不动，内心不禁有些不甘。今天是认识这座城市我所陌生的一面的日子，我必须行动起来。我想。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933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380E2CC-375B-40B9-9391-FEB71686E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482" y="109305"/>
            <a:ext cx="11982253" cy="663086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zh-CN" altLang="en-US" dirty="0"/>
              <a:t>       这时，一位戴着眼镜，夹着皮包的叔叔从不远处大步向我走来。好，就是他了。我深吸一口气，整理了一遍衣着，摸着胸口的志愿者标志为自己打气。</a:t>
            </a:r>
          </a:p>
          <a:p>
            <a:pPr marL="0" indent="0">
              <a:buNone/>
            </a:pPr>
            <a:r>
              <a:rPr lang="zh-CN" altLang="en-US" dirty="0"/>
              <a:t>       三、二、一</a:t>
            </a:r>
            <a:r>
              <a:rPr lang="en-US" altLang="zh-CN" dirty="0"/>
              <a:t>……</a:t>
            </a:r>
            <a:r>
              <a:rPr lang="zh-CN" altLang="en-US" dirty="0"/>
              <a:t>那位陌生的叔叔走到了我的跟前，我叫一跨，手一递，便成功的将早餐送到了那位陌生的叔叔面前。“您的爱心早餐。”那位叔叔迟疑一会，点点头，嘴角扬起了微笑，接下一杯粥，又匆匆离去了。</a:t>
            </a:r>
          </a:p>
          <a:p>
            <a:pPr marL="0" indent="0">
              <a:buNone/>
            </a:pPr>
            <a:r>
              <a:rPr lang="zh-CN" altLang="en-US" dirty="0"/>
              <a:t>       一呼一吸，一递一收，前后不过十秒，可我的内心却有如释重负般的温暖。在我与他内心陌生的隔阂间，是这份微笑，让彼此有了温度，让彼此不再陌生。</a:t>
            </a:r>
          </a:p>
          <a:p>
            <a:pPr marL="0" indent="0">
              <a:buNone/>
            </a:pPr>
            <a:r>
              <a:rPr lang="zh-CN" altLang="en-US" dirty="0"/>
              <a:t>一杯、两杯、三杯</a:t>
            </a:r>
            <a:r>
              <a:rPr lang="en-US" altLang="zh-CN" dirty="0"/>
              <a:t>……</a:t>
            </a:r>
            <a:r>
              <a:rPr lang="zh-CN" altLang="en-US" dirty="0"/>
              <a:t>随着早餐的一杯杯递出，我的内心也逐渐放得更开了。我将这份早餐的温暖送给了不同的人。可毫不例外地，每个陌生人都如朋友一般接下来它。当然，也报以那消融隔阂的微笑。没想奥，与陌生人之间，也能收获这么多。每个陌生人，都成为了我陌生的朋友。</a:t>
            </a:r>
          </a:p>
          <a:p>
            <a:pPr marL="0" indent="0">
              <a:buNone/>
            </a:pPr>
            <a:r>
              <a:rPr lang="zh-CN" altLang="en-US" dirty="0"/>
              <a:t>       不同的人群，日日夜夜为了生活而奔波忙碌着，构成这快节奏的社会，着川流不息的人群。或许，每个人都渴望放下脚步，观察社会，在心之所向处，寻觅自己陌生的朋友。</a:t>
            </a:r>
          </a:p>
          <a:p>
            <a:pPr marL="0" indent="0">
              <a:buNone/>
            </a:pPr>
            <a:r>
              <a:rPr lang="zh-CN" altLang="en-US" dirty="0"/>
              <a:t>       或许，我们都愿遇到闹事中的宁静，自习观察，自习聆听，与陌生的朋友相遇，无言之中，只需有情。正因为这是人心所向，这座城市，才得以向阳而生。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0352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380E2CC-375B-40B9-9391-FEB71686E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482" y="109305"/>
            <a:ext cx="11982253" cy="6630860"/>
          </a:xfrm>
        </p:spPr>
        <p:txBody>
          <a:bodyPr/>
          <a:lstStyle/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4242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380E2CC-375B-40B9-9391-FEB71686E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482" y="109305"/>
            <a:ext cx="11982253" cy="6630860"/>
          </a:xfrm>
        </p:spPr>
        <p:txBody>
          <a:bodyPr/>
          <a:lstStyle/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0022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25450" y="60325"/>
            <a:ext cx="11476990" cy="71786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7.</a:t>
            </a:r>
            <a:r>
              <a:rPr lang="zh-CN" sz="36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此题没有附加分</a:t>
            </a:r>
          </a:p>
          <a:p>
            <a:pPr indent="0">
              <a:lnSpc>
                <a:spcPct val="120000"/>
              </a:lnSpc>
            </a:pPr>
            <a:r>
              <a:rPr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（1）</a:t>
            </a:r>
            <a:r>
              <a:rPr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r>
              <a:rPr 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</a:p>
          <a:p>
            <a:pPr indent="0">
              <a:lnSpc>
                <a:spcPct val="120000"/>
              </a:lnSpc>
            </a:pPr>
            <a:r>
              <a:rPr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A.见贤思齐焉  C． “欢喜”改为“喜欢”   </a:t>
            </a:r>
          </a:p>
          <a:p>
            <a:pPr indent="0">
              <a:lnSpc>
                <a:spcPct val="120000"/>
              </a:lnSpc>
            </a:pPr>
            <a:r>
              <a:rPr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E.雁—燕    F灸—炙</a:t>
            </a:r>
          </a:p>
          <a:p>
            <a:pPr indent="0">
              <a:lnSpc>
                <a:spcPct val="120000"/>
              </a:lnSpc>
            </a:pPr>
            <a:r>
              <a:rPr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（2）①域民不以封</a:t>
            </a:r>
            <a:r>
              <a:rPr sz="4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疆</a:t>
            </a:r>
            <a:r>
              <a:rPr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之界  ②</a:t>
            </a:r>
            <a:r>
              <a:rPr sz="4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决眦</a:t>
            </a:r>
            <a:r>
              <a:rPr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入归鸟  </a:t>
            </a:r>
          </a:p>
          <a:p>
            <a:pPr indent="0">
              <a:lnSpc>
                <a:spcPct val="120000"/>
              </a:lnSpc>
            </a:pPr>
            <a:r>
              <a:rPr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③屋舍</a:t>
            </a:r>
            <a:r>
              <a:rPr sz="4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俨</a:t>
            </a:r>
            <a:r>
              <a:rPr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然  ④好峰随处改  ⑤君问归期</a:t>
            </a:r>
            <a:r>
              <a:rPr sz="4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未</a:t>
            </a:r>
            <a:r>
              <a:rPr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有期 </a:t>
            </a:r>
          </a:p>
          <a:p>
            <a:pPr indent="0">
              <a:lnSpc>
                <a:spcPct val="120000"/>
              </a:lnSpc>
            </a:pPr>
            <a:r>
              <a:rPr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⑥塞上</a:t>
            </a:r>
            <a:r>
              <a:rPr sz="4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燕脂</a:t>
            </a:r>
            <a:r>
              <a:rPr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凝夜紫 </a:t>
            </a:r>
            <a:r>
              <a:rPr 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（红色为容易写错的字）</a:t>
            </a:r>
            <a:r>
              <a:rPr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</a:p>
          <a:p>
            <a:pPr indent="0">
              <a:lnSpc>
                <a:spcPct val="120000"/>
              </a:lnSpc>
            </a:pPr>
            <a:r>
              <a:rPr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（3）①东篱把酒黄昏后，有暗香盈袖；</a:t>
            </a:r>
          </a:p>
          <a:p>
            <a:pPr indent="0">
              <a:lnSpc>
                <a:spcPct val="120000"/>
              </a:lnSpc>
            </a:pPr>
            <a:r>
              <a:rPr sz="36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②持节云中，何日遣冯唐</a:t>
            </a:r>
          </a:p>
          <a:p>
            <a:pPr indent="0">
              <a:lnSpc>
                <a:spcPct val="120000"/>
              </a:lnSpc>
            </a:pPr>
            <a:endParaRPr sz="36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86105" y="541020"/>
            <a:ext cx="11019790" cy="57759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8.（1）</a:t>
            </a:r>
            <a:r>
              <a:rPr 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更：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重新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（2）</a:t>
            </a:r>
            <a:r>
              <a:rPr 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闻：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使……听到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（3）</a:t>
            </a:r>
            <a:r>
              <a:rPr 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空：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在空中</a:t>
            </a:r>
          </a:p>
          <a:p>
            <a:pPr indent="0">
              <a:lnSpc>
                <a:spcPct val="120000"/>
              </a:lnSpc>
            </a:pP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（4）</a:t>
            </a:r>
            <a:r>
              <a:rPr 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辟：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通“避”，躲避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（5）</a:t>
            </a:r>
            <a:r>
              <a:rPr 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堕：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坏，耽误。</a:t>
            </a:r>
          </a:p>
          <a:p>
            <a:pPr indent="0">
              <a:lnSpc>
                <a:spcPct val="120000"/>
              </a:lnSpc>
            </a:pP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9.（3分）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在 【 A.泉水/汲泉水；B.鱼/像鱼鳞似的；D.的/它  】</a:t>
            </a:r>
          </a:p>
          <a:p>
            <a:pPr indent="0">
              <a:lnSpc>
                <a:spcPct val="120000"/>
              </a:lnSpc>
            </a:pP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10.（3分）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【 “因仕途不得意而沉迷山水的消极的人生态度”有误，应为“虽仕途不得意却仍有兼济天下的积极的人生态度”】</a:t>
            </a:r>
          </a:p>
          <a:p>
            <a:pPr indent="0">
              <a:lnSpc>
                <a:spcPct val="120000"/>
              </a:lnSpc>
            </a:pP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11. （1）（2分）人们只知道</a:t>
            </a:r>
            <a:r>
              <a:rPr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跟着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太守游玩而快乐，</a:t>
            </a:r>
            <a:r>
              <a:rPr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却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不知道太守</a:t>
            </a:r>
            <a:r>
              <a:rPr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以游人的快乐为快乐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啊。（</a:t>
            </a:r>
            <a:r>
              <a:rPr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得分点</a:t>
            </a:r>
            <a:r>
              <a:rPr lang="en-US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:</a:t>
            </a:r>
            <a:r>
              <a:rPr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“从”“而”“乐其乐”</a:t>
            </a:r>
            <a:r>
              <a:rPr lang="zh-CN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，错一处扣</a:t>
            </a:r>
            <a:r>
              <a:rPr lang="en-US" altLang="zh-CN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  <a:p>
            <a:pPr indent="0">
              <a:lnSpc>
                <a:spcPct val="120000"/>
              </a:lnSpc>
            </a:pP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（2）（2分）（我这）</a:t>
            </a:r>
            <a:r>
              <a:rPr sz="2800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才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知道郊野之外</a:t>
            </a:r>
            <a:r>
              <a:rPr sz="2800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未尝没有春天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sz="2800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可是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住在城里的人却不知道</a:t>
            </a:r>
            <a:r>
              <a:rPr 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它）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啊！（</a:t>
            </a:r>
            <a:r>
              <a:rPr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得分点</a:t>
            </a:r>
            <a:r>
              <a:rPr lang="en-US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:</a:t>
            </a:r>
            <a:r>
              <a:rPr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“未始”“而”“城居者”</a:t>
            </a:r>
            <a:r>
              <a:rPr lang="zh-CN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，错一处扣</a:t>
            </a:r>
            <a:r>
              <a:rPr lang="en-US" altLang="zh-CN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800" b="1">
                <a:solidFill>
                  <a:schemeClr val="accent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25450" y="60325"/>
            <a:ext cx="10624185" cy="62941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13.</a:t>
            </a:r>
            <a:r>
              <a:rPr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   与原文对应的句子为：“骑楼开放大度、平等诚实的精神风格，</a:t>
            </a:r>
            <a:r>
              <a:rPr 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有</a:t>
            </a:r>
            <a:r>
              <a:rPr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利于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市民</a:t>
            </a:r>
            <a:r>
              <a:rPr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培养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自豪感和形成凝聚力。”从中可看出，</a:t>
            </a:r>
            <a:r>
              <a:rPr sz="24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市民自豪感凝聚力并不全由骑楼熏陶而成，骑楼只是诱因之一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</a:p>
          <a:p>
            <a:pPr indent="0">
              <a:lnSpc>
                <a:spcPct val="120000"/>
              </a:lnSpc>
            </a:pP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14.</a:t>
            </a:r>
            <a:r>
              <a:rPr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   </a:t>
            </a:r>
          </a:p>
          <a:p>
            <a:pPr indent="0">
              <a:lnSpc>
                <a:spcPct val="120000"/>
              </a:lnSpc>
            </a:pPr>
            <a:r>
              <a:rPr sz="24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A．“是开放城市思维方式的唯一体现”不准确，文中只说骑楼体现了“开放城市思维方式”，没有说“唯一”。此句是无中生有。</a:t>
            </a:r>
          </a:p>
          <a:p>
            <a:pPr indent="0">
              <a:lnSpc>
                <a:spcPct val="120000"/>
              </a:lnSpc>
            </a:pPr>
            <a:r>
              <a:rPr sz="24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C.时间错误，与原文“骑楼建筑在明清古城基础上兴起，广州古城封建城堡特征从此发生了实质性的转变”照应，表明广州骑楼在明清后才开始建设。</a:t>
            </a:r>
          </a:p>
          <a:p>
            <a:pPr indent="0">
              <a:lnSpc>
                <a:spcPct val="120000"/>
              </a:lnSpc>
            </a:pP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D.</a:t>
            </a:r>
            <a:r>
              <a:rPr sz="24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对象错误。与原文“骑楼屡遭损毁，面临诸多生存危机”照应，表明面临生存危机的是骑楼</a:t>
            </a:r>
            <a:r>
              <a:rPr lang="zh-CN" sz="24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，不是</a:t>
            </a:r>
            <a:r>
              <a:rPr lang="en-US" altLang="zh-CN" sz="24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4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居民</a:t>
            </a:r>
            <a:r>
              <a:rPr lang="en-US" altLang="zh-CN" sz="24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sz="24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</a:p>
          <a:p>
            <a:pPr indent="0">
              <a:lnSpc>
                <a:spcPct val="120000"/>
              </a:lnSpc>
            </a:pP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15.</a:t>
            </a:r>
            <a:r>
              <a:rPr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sz="2400" b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  此项推理的前提不对。“一个有文化资源和历史积淀的城市，就是一个美丽健康的城市”，文化资源和历史积淀只是美丽健康城市的必要条件。 </a:t>
            </a:r>
          </a:p>
          <a:p>
            <a:pPr indent="0">
              <a:lnSpc>
                <a:spcPct val="120000"/>
              </a:lnSpc>
            </a:pPr>
            <a:endParaRPr sz="2400" b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38150" y="46990"/>
            <a:ext cx="11476990" cy="61448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16.</a:t>
            </a:r>
            <a:r>
              <a:rPr 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分析句子含义</a:t>
            </a:r>
          </a:p>
          <a:p>
            <a:pPr indent="0">
              <a:lnSpc>
                <a:spcPct val="120000"/>
              </a:lnSpc>
            </a:pPr>
            <a:r>
              <a:rPr lang="zh-CN" sz="4000" b="1">
                <a:solidFill>
                  <a:srgbClr val="002060"/>
                </a:solidFill>
                <a:latin typeface="华文楷体" panose="02010600040101010101" charset="-122"/>
                <a:ea typeface="华文楷体" panose="02010600040101010101" charset="-122"/>
                <a:cs typeface="宋体" panose="02010600030101010101" pitchFamily="2" charset="-122"/>
              </a:rPr>
              <a:t>甚至文物部门的图章要比其他部门的小几毫米。</a:t>
            </a:r>
          </a:p>
          <a:p>
            <a:pPr indent="0">
              <a:lnSpc>
                <a:spcPct val="120000"/>
              </a:lnSpc>
            </a:pPr>
            <a:r>
              <a:rPr 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此句采用</a:t>
            </a:r>
            <a:r>
              <a:rPr 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对比</a:t>
            </a:r>
            <a:r>
              <a:rPr 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的手法（</a:t>
            </a:r>
            <a:r>
              <a:rPr 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作比较</a:t>
            </a:r>
            <a:r>
              <a:rPr 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），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一是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表层义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，即文物部门的</a:t>
            </a:r>
            <a:r>
              <a:rPr sz="32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图章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在</a:t>
            </a:r>
            <a:r>
              <a:rPr sz="32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尺寸上比其他部门的小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；二是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深层义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，即文物部门相对于其他部门，</a:t>
            </a:r>
            <a:r>
              <a:rPr sz="32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权力小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，难以履行保护文物的职能</a:t>
            </a:r>
            <a:r>
              <a:rPr 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（或者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2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政府对文物保护不重视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地方政府总是将经济指标放在第一位，遇事往往是</a:t>
            </a:r>
            <a:r>
              <a:rPr lang="zh-CN" altLang="en-US" sz="32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建设压倒文物保护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；三是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情感义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，含蓄表明作者</a:t>
            </a:r>
            <a:r>
              <a:rPr sz="32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对文物难以保护的不满</a:t>
            </a:r>
            <a:r>
              <a:rPr lang="zh-CN" sz="320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（讽刺、愤懑）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。（3分，每点1分）</a:t>
            </a:r>
          </a:p>
          <a:p>
            <a:pPr indent="0">
              <a:lnSpc>
                <a:spcPct val="120000"/>
              </a:lnSpc>
            </a:pPr>
            <a:r>
              <a:rPr lang="zh-CN"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说明：将</a:t>
            </a:r>
            <a:r>
              <a:rPr lang="en-US" altLang="zh-CN"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文物、文物部门</a:t>
            </a:r>
            <a:r>
              <a:rPr lang="en-US" altLang="zh-CN"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写成</a:t>
            </a:r>
            <a:r>
              <a:rPr lang="en-US" altLang="zh-CN"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文化、文化部门</a:t>
            </a:r>
            <a:r>
              <a:rPr lang="en-US" altLang="zh-CN"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不得分。</a:t>
            </a:r>
          </a:p>
          <a:p>
            <a:pPr indent="0">
              <a:lnSpc>
                <a:spcPct val="120000"/>
              </a:lnSpc>
            </a:pP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70230" y="333375"/>
            <a:ext cx="10274300" cy="6587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17.</a:t>
            </a:r>
            <a:r>
              <a:rPr 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参考答案</a:t>
            </a:r>
          </a:p>
          <a:p>
            <a:pPr indent="0">
              <a:lnSpc>
                <a:spcPct val="120000"/>
              </a:lnSpc>
            </a:pP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</a:t>
            </a:r>
            <a:r>
              <a:rPr 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对于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大拆大建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《岭南骑楼》一文的作者持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反对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态度，余秋雨持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赞成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态度。</a:t>
            </a:r>
          </a:p>
          <a:p>
            <a:pPr indent="0">
              <a:lnSpc>
                <a:spcPct val="120000"/>
              </a:lnSpc>
            </a:pP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因为两人对此问题的关注点不同，前者更多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关注文化遗产保护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，后者更多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关注市民生活质量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。（或者前者关注的是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保护有价值的文化遗产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，后者关注的是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拆除低劣的城市生态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。）</a:t>
            </a:r>
          </a:p>
          <a:p>
            <a:pPr indent="0">
              <a:lnSpc>
                <a:spcPct val="120000"/>
              </a:lnSpc>
            </a:pP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我的建议是：（1）政府应科学规划城市建设，避开骑楼集中地带；（2）投入必要资金，修缮危旧骑楼。（6分，每点1分，建议恰当即可，建议重复者只算一个采分点）</a:t>
            </a:r>
          </a:p>
          <a:p>
            <a:pPr indent="0">
              <a:lnSpc>
                <a:spcPct val="120000"/>
              </a:lnSpc>
            </a:pP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57505" y="577215"/>
            <a:ext cx="11065510" cy="45218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17.</a:t>
            </a:r>
            <a:r>
              <a:rPr 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说明：</a:t>
            </a: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、对</a:t>
            </a: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大拆大建</a:t>
            </a: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的态度，答对</a:t>
            </a: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拆骑楼</a:t>
            </a: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的态度不得分。表示态度的词要明确，比如</a:t>
            </a: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反对</a:t>
            </a: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/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不赞成、支持</a:t>
            </a: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/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赞同</a:t>
            </a: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。两人的态度要分开作答，笼统作答不能得全分。</a:t>
            </a:r>
          </a:p>
          <a:p>
            <a:pPr indent="0">
              <a:lnSpc>
                <a:spcPct val="120000"/>
              </a:lnSpc>
            </a:pP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</a:t>
            </a:r>
            <a:r>
              <a:rPr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《岭南骑楼》一文的作者</a:t>
            </a:r>
            <a:r>
              <a:rPr 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写成</a:t>
            </a: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白陈睿、陈睿</a:t>
            </a: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的，不得分。</a:t>
            </a:r>
          </a:p>
          <a:p>
            <a:pPr indent="0">
              <a:lnSpc>
                <a:spcPct val="120000"/>
              </a:lnSpc>
            </a:pP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、建议要从</a:t>
            </a: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保护骑楼</a:t>
            </a: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角度来提，写</a:t>
            </a: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拆除骑楼、与经济建设并重</a:t>
            </a: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不得分。建议要具体、合理，直接写</a:t>
            </a: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要加强保护</a:t>
            </a: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这类空话不得分。</a:t>
            </a:r>
          </a:p>
          <a:p>
            <a:pPr indent="0">
              <a:lnSpc>
                <a:spcPct val="120000"/>
              </a:lnSpc>
            </a:pPr>
            <a:r>
              <a:rPr lang="en-US" altLang="zh-CN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</a:t>
            </a:r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、关键字写错不得分。</a:t>
            </a:r>
          </a:p>
          <a:p>
            <a:pPr indent="0">
              <a:lnSpc>
                <a:spcPct val="12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提醒：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、认真审题，题目三问，有同学漏答。</a:t>
            </a:r>
          </a:p>
          <a:p>
            <a:pPr indent="0">
              <a:lnSpc>
                <a:spcPct val="120000"/>
              </a:lnSpc>
            </a:pP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、答题时集中精神，不要搞错对应关系。</a:t>
            </a:r>
          </a:p>
          <a:p>
            <a:pPr indent="0">
              <a:lnSpc>
                <a:spcPct val="120000"/>
              </a:lnSpc>
            </a:pP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、答案的表述要完整、规范、准确。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38150" y="46990"/>
            <a:ext cx="11476990" cy="6587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18.</a:t>
            </a:r>
          </a:p>
          <a:p>
            <a:pPr indent="0">
              <a:lnSpc>
                <a:spcPct val="120000"/>
              </a:lnSpc>
            </a:pP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①心宽体胖、五绺长须</a:t>
            </a:r>
            <a:r>
              <a:rPr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（1分）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的福相</a:t>
            </a:r>
            <a:r>
              <a:rPr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（1分）</a:t>
            </a:r>
          </a:p>
          <a:p>
            <a:pPr indent="0">
              <a:lnSpc>
                <a:spcPct val="120000"/>
              </a:lnSpc>
            </a:pP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②怒发冲冠、壮怀激烈，风波亭遇害时的悲壮</a:t>
            </a:r>
            <a:r>
              <a:rPr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(1分）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形象</a:t>
            </a:r>
            <a:r>
              <a:rPr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（1分）</a:t>
            </a:r>
          </a:p>
          <a:p>
            <a:pPr indent="0">
              <a:lnSpc>
                <a:spcPct val="120000"/>
              </a:lnSpc>
            </a:pP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③瘦瘦的思想者</a:t>
            </a:r>
            <a:r>
              <a:rPr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（1分）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，鞠躬尽瘁、呕心沥血的文弱儒将形象</a:t>
            </a:r>
            <a:r>
              <a:rPr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（1分）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</a:p>
          <a:p>
            <a:pPr indent="0">
              <a:lnSpc>
                <a:spcPct val="120000"/>
              </a:lnSpc>
            </a:pP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形象描绘的词语1分，判定是什么形象1分。</a:t>
            </a:r>
          </a:p>
          <a:p>
            <a:pPr indent="0">
              <a:lnSpc>
                <a:spcPct val="120000"/>
              </a:lnSpc>
            </a:pP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19．（3分）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景物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（环境、场面）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描写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（1分），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渲染大禹祭祀大典的盛大隆重气氛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（1分），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为下文大禹以一位帝王的形象出现做铺垫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（1分）。</a:t>
            </a:r>
          </a:p>
          <a:p>
            <a:pPr indent="0">
              <a:lnSpc>
                <a:spcPct val="120000"/>
              </a:lnSpc>
            </a:pP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判定描写1分，内容作用1分，结构作用1分。</a:t>
            </a:r>
          </a:p>
          <a:p>
            <a:pPr indent="0">
              <a:lnSpc>
                <a:spcPct val="120000"/>
              </a:lnSpc>
            </a:pPr>
            <a:endParaRPr sz="32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38150" y="46990"/>
            <a:ext cx="10714990" cy="57759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20.（3分） 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圣母的塑像不但外在概念化（或和其他菩萨一样都是衣冠楚楚，圆脸团团，统统都是福态模样）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（1分），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而且没有喜怒内心，是没有精神内涵的塑像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分）。</a:t>
            </a:r>
          </a:p>
          <a:p>
            <a:pPr indent="0">
              <a:lnSpc>
                <a:spcPct val="120000"/>
              </a:lnSpc>
            </a:pPr>
            <a:endParaRPr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21.示例：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作者用罗丹塑造加莱义民塑像与我国各地诸葛亮的塑像对比，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（2分）</a:t>
            </a:r>
            <a:r>
              <a: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突出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我国传统雕塑艺术失去了生活的悲壮、真实（1分），从而失去了打动人心</a:t>
            </a:r>
            <a:r>
              <a:rPr 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力量。</a:t>
            </a: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（1分）</a:t>
            </a:r>
          </a:p>
          <a:p>
            <a:pPr indent="0">
              <a:lnSpc>
                <a:spcPct val="120000"/>
              </a:lnSpc>
            </a:pPr>
            <a:r>
              <a:rPr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28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（本文对比的例子比比皆是，考生只需将二者的对比内容概括出来即可得两分。分析言之有理则可，例如突出我国传统雕塑艺术缺乏生活的真实，缺乏真实的情境再现，缺乏精神内涵的揭示等。）</a:t>
            </a:r>
          </a:p>
          <a:p>
            <a:pPr indent="0">
              <a:lnSpc>
                <a:spcPct val="120000"/>
              </a:lnSpc>
            </a:pPr>
            <a:endParaRPr sz="2800" b="1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38150" y="46990"/>
            <a:ext cx="11476990" cy="36347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22.（6分）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从文本可见，作者的艺术审美应该是追求真实，体现本色，再现真实情景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（1分），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刻画生动传神，有生活气息，揭示精神内涵等</a:t>
            </a:r>
            <a:r>
              <a:rPr sz="3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(考生能答出其中两点得2分）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。再能结合《九天九夜》内容有所分析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分），</a:t>
            </a:r>
            <a:r>
              <a:rPr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赞美战士们的刚毅坚强，责任与坚守的精神</a:t>
            </a: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（1分）即可。</a:t>
            </a:r>
          </a:p>
          <a:p>
            <a:pPr indent="0">
              <a:lnSpc>
                <a:spcPct val="120000"/>
              </a:lnSpc>
            </a:pPr>
            <a:r>
              <a:rPr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3200" b="1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这道题很多学生忽略了作者对雕塑艺术的理解。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4811</Words>
  <Application>Microsoft Office PowerPoint</Application>
  <PresentationFormat>宽屏</PresentationFormat>
  <Paragraphs>170</Paragraphs>
  <Slides>33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2" baseType="lpstr">
      <vt:lpstr>黑体</vt:lpstr>
      <vt:lpstr>华文楷体</vt:lpstr>
      <vt:lpstr>宋体</vt:lpstr>
      <vt:lpstr>微软雅黑</vt:lpstr>
      <vt:lpstr>微软雅黑 Light</vt:lpstr>
      <vt:lpstr>Arial</vt:lpstr>
      <vt:lpstr>Calibri</vt:lpstr>
      <vt:lpstr>Comic Sans MS</vt:lpstr>
      <vt:lpstr>Office 主题</vt:lpstr>
      <vt:lpstr>校二模试卷讲评</vt:lpstr>
      <vt:lpstr>PowerPoint 演示文稿</vt:lpstr>
      <vt:lpstr>PowerPoint 演示文稿</vt:lpstr>
      <vt:lpstr>PowerPoint 演示文稿</vt:lpstr>
      <vt:lpstr>班级评优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young</dc:creator>
  <cp:lastModifiedBy>胡 优优</cp:lastModifiedBy>
  <cp:revision>159</cp:revision>
  <dcterms:created xsi:type="dcterms:W3CDTF">2017-08-03T09:01:00Z</dcterms:created>
  <dcterms:modified xsi:type="dcterms:W3CDTF">2018-06-04T07:45:11Z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2052-10.1.0.7245</vt:lpwstr>
  </property>
</Properties>
</file>