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1" r:id="rId1"/>
  </p:sldMasterIdLst>
  <p:notesMasterIdLst>
    <p:notesMasterId r:id="rId20"/>
  </p:notesMasterIdLst>
  <p:sldIdLst>
    <p:sldId id="276" r:id="rId2"/>
    <p:sldId id="268" r:id="rId3"/>
    <p:sldId id="269" r:id="rId4"/>
    <p:sldId id="270" r:id="rId5"/>
    <p:sldId id="258" r:id="rId6"/>
    <p:sldId id="260" r:id="rId7"/>
    <p:sldId id="261" r:id="rId8"/>
    <p:sldId id="279" r:id="rId9"/>
    <p:sldId id="280" r:id="rId10"/>
    <p:sldId id="264" r:id="rId11"/>
    <p:sldId id="262" r:id="rId12"/>
    <p:sldId id="281" r:id="rId13"/>
    <p:sldId id="267" r:id="rId14"/>
    <p:sldId id="274" r:id="rId15"/>
    <p:sldId id="551" r:id="rId16"/>
    <p:sldId id="552" r:id="rId17"/>
    <p:sldId id="553" r:id="rId18"/>
    <p:sldId id="273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2" userDrawn="1">
          <p15:clr>
            <a:srgbClr val="A4A3A4"/>
          </p15:clr>
        </p15:guide>
        <p15:guide id="2" pos="387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756"/>
    <p:restoredTop sz="95687"/>
  </p:normalViewPr>
  <p:slideViewPr>
    <p:cSldViewPr showGuides="1">
      <p:cViewPr varScale="1">
        <p:scale>
          <a:sx n="103" d="100"/>
          <a:sy n="103" d="100"/>
        </p:scale>
        <p:origin x="656" y="176"/>
      </p:cViewPr>
      <p:guideLst>
        <p:guide orient="horz" pos="2152"/>
        <p:guide pos="387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页眉占位符 24577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endParaRPr lang="zh-CN" altLang="en-US" sz="1200" dirty="0"/>
          </a:p>
        </p:txBody>
      </p:sp>
      <p:sp>
        <p:nvSpPr>
          <p:cNvPr id="24579" name="日期占位符 24578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algn="r"/>
            <a:endParaRPr lang="zh-CN" altLang="en-US" sz="1200" dirty="0"/>
          </a:p>
        </p:txBody>
      </p:sp>
      <p:sp>
        <p:nvSpPr>
          <p:cNvPr id="24580" name="幻灯片图像占位符 24579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24581" name="文本占位符 24580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24582" name="页脚占位符 24581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/>
            <a:endParaRPr lang="zh-CN" altLang="en-US" sz="1200" dirty="0"/>
          </a:p>
        </p:txBody>
      </p:sp>
      <p:sp>
        <p:nvSpPr>
          <p:cNvPr id="24583" name="灯片编号占位符 24582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 dirty="0"/>
              <a:t>‹#›</a:t>
            </a:fld>
            <a:endParaRPr lang="zh-CN" altLang="en-US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lvl="0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pPr lvl="0" algn="r"/>
            <a:fld id="{9A0DB2DC-4C9A-4742-B13C-FB6460FD3503}" type="slidenum">
              <a:rPr lang="zh-CN" altLang="en-US" sz="1200" dirty="0"/>
              <a:t>1</a:t>
            </a:fld>
            <a:endParaRPr lang="zh-CN" altLang="en-US" sz="1200" dirty="0"/>
          </a:p>
        </p:txBody>
      </p:sp>
      <p:sp>
        <p:nvSpPr>
          <p:cNvPr id="28674" name="幻灯片图像占位符 28673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28675" name="文本占位符 2867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altLang="zh-CN" dirty="0"/>
              <a:t>www.czsx.com.cn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pPr lvl="0" algn="r"/>
            <a:fld id="{9A0DB2DC-4C9A-4742-B13C-FB6460FD3503}" type="slidenum">
              <a:rPr lang="zh-CN" altLang="en-US" sz="1200" dirty="0"/>
              <a:t>2</a:t>
            </a:fld>
            <a:endParaRPr lang="zh-CN" altLang="en-US" sz="1200" dirty="0"/>
          </a:p>
        </p:txBody>
      </p:sp>
      <p:sp>
        <p:nvSpPr>
          <p:cNvPr id="29698" name="幻灯片图像占位符 29697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29699" name="文本占位符 29698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altLang="zh-CN" dirty="0"/>
              <a:t>www.czsx.com.cn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pPr lvl="0" algn="r"/>
            <a:fld id="{9A0DB2DC-4C9A-4742-B13C-FB6460FD3503}" type="slidenum">
              <a:rPr lang="zh-CN" altLang="en-US" sz="1200" dirty="0"/>
              <a:t>3</a:t>
            </a:fld>
            <a:endParaRPr lang="zh-CN" altLang="en-US" sz="1200" dirty="0"/>
          </a:p>
        </p:txBody>
      </p:sp>
      <p:sp>
        <p:nvSpPr>
          <p:cNvPr id="30722" name="幻灯片图像占位符 3072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0723" name="文本占位符 3072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altLang="zh-CN" dirty="0"/>
              <a:t>www.czsx.com.cn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pPr lvl="0" algn="r"/>
            <a:fld id="{9A0DB2DC-4C9A-4742-B13C-FB6460FD3503}" type="slidenum">
              <a:rPr lang="zh-CN" altLang="en-US" sz="1200" dirty="0"/>
              <a:t>4</a:t>
            </a:fld>
            <a:endParaRPr lang="zh-CN" altLang="en-US" sz="1200" dirty="0"/>
          </a:p>
        </p:txBody>
      </p:sp>
      <p:sp>
        <p:nvSpPr>
          <p:cNvPr id="31746" name="幻灯片图像占位符 31745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1747" name="文本占位符 3174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altLang="zh-CN" dirty="0"/>
              <a:t>www.czsx.com.cn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pPr lvl="0" algn="r"/>
            <a:fld id="{9A0DB2DC-4C9A-4742-B13C-FB6460FD3503}" type="slidenum">
              <a:rPr lang="zh-CN" altLang="en-US" sz="1200" dirty="0"/>
              <a:t>5</a:t>
            </a:fld>
            <a:endParaRPr lang="zh-CN" altLang="en-US" sz="1200" dirty="0"/>
          </a:p>
        </p:txBody>
      </p:sp>
      <p:sp>
        <p:nvSpPr>
          <p:cNvPr id="32770" name="幻灯片图像占位符 32769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2771" name="文本占位符 32770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altLang="zh-CN" dirty="0"/>
              <a:t>www.czsx.com.cn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pPr lvl="0" algn="r"/>
            <a:fld id="{9A0DB2DC-4C9A-4742-B13C-FB6460FD3503}" type="slidenum">
              <a:rPr lang="zh-CN" altLang="en-US" sz="1200" dirty="0"/>
              <a:t>6</a:t>
            </a:fld>
            <a:endParaRPr lang="zh-CN" altLang="en-US" sz="1200" dirty="0"/>
          </a:p>
        </p:txBody>
      </p:sp>
      <p:sp>
        <p:nvSpPr>
          <p:cNvPr id="34818" name="幻灯片图像占位符 34817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4819" name="文本占位符 34818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altLang="zh-CN" dirty="0"/>
              <a:t>www.czsx.com.cn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pPr lvl="0" algn="r"/>
            <a:fld id="{9A0DB2DC-4C9A-4742-B13C-FB6460FD3503}" type="slidenum">
              <a:rPr lang="zh-CN" altLang="en-US" sz="1200" dirty="0"/>
              <a:t>7</a:t>
            </a:fld>
            <a:endParaRPr lang="zh-CN" altLang="en-US" sz="1200" dirty="0"/>
          </a:p>
        </p:txBody>
      </p:sp>
      <p:sp>
        <p:nvSpPr>
          <p:cNvPr id="35842" name="幻灯片图像占位符 3584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5843" name="文本占位符 3584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altLang="zh-CN" dirty="0"/>
              <a:t>www.czsx.com.cn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pPr lvl="0" algn="r"/>
            <a:fld id="{9A0DB2DC-4C9A-4742-B13C-FB6460FD3503}" type="slidenum">
              <a:rPr lang="zh-CN" altLang="en-US" sz="1200" dirty="0"/>
              <a:t>9</a:t>
            </a:fld>
            <a:endParaRPr lang="zh-CN" altLang="en-US" sz="1200" dirty="0"/>
          </a:p>
        </p:txBody>
      </p:sp>
      <p:sp>
        <p:nvSpPr>
          <p:cNvPr id="55298" name="幻灯片图像占位符 55297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55299" name="文本占位符 55298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altLang="zh-CN" dirty="0"/>
              <a:t>www.czsx.com.cn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pPr lvl="0" algn="r"/>
            <a:fld id="{9A0DB2DC-4C9A-4742-B13C-FB6460FD3503}" type="slidenum">
              <a:rPr lang="zh-CN" altLang="en-US" sz="1200" dirty="0"/>
              <a:t>10</a:t>
            </a:fld>
            <a:endParaRPr lang="zh-CN" altLang="en-US" sz="1200" dirty="0"/>
          </a:p>
        </p:txBody>
      </p:sp>
      <p:sp>
        <p:nvSpPr>
          <p:cNvPr id="39938" name="幻灯片图像占位符 39937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9939" name="文本占位符 39938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altLang="zh-CN" dirty="0"/>
              <a:t>www.czsx.com.cn</a:t>
            </a: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pPr lvl="0" algn="r"/>
            <a:fld id="{9A0DB2DC-4C9A-4742-B13C-FB6460FD3503}" type="slidenum">
              <a:rPr lang="zh-CN" altLang="en-US" sz="1200" dirty="0"/>
              <a:t>11</a:t>
            </a:fld>
            <a:endParaRPr lang="zh-CN" altLang="en-US" sz="1200" dirty="0"/>
          </a:p>
        </p:txBody>
      </p:sp>
      <p:sp>
        <p:nvSpPr>
          <p:cNvPr id="36866" name="幻灯片图像占位符 36865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6867" name="文本占位符 3686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altLang="zh-CN" dirty="0"/>
              <a:t>www.czsx.com.cn</a:t>
            </a: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pPr lvl="0" algn="r"/>
            <a:fld id="{9A0DB2DC-4C9A-4742-B13C-FB6460FD3503}" type="slidenum">
              <a:rPr lang="zh-CN" altLang="en-US" sz="1200" dirty="0"/>
              <a:t>12</a:t>
            </a:fld>
            <a:endParaRPr lang="zh-CN" altLang="en-US" sz="1200" dirty="0"/>
          </a:p>
        </p:txBody>
      </p:sp>
      <p:sp>
        <p:nvSpPr>
          <p:cNvPr id="57346" name="幻灯片图像占位符 57345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57347" name="文本占位符 5734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altLang="zh-CN" dirty="0"/>
              <a:t>www.czsx.com.cn</a:t>
            </a: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pPr lvl="0" algn="r"/>
            <a:fld id="{9A0DB2DC-4C9A-4742-B13C-FB6460FD3503}" type="slidenum">
              <a:rPr lang="zh-CN" altLang="en-US" sz="1200" dirty="0"/>
              <a:t>13</a:t>
            </a:fld>
            <a:endParaRPr lang="zh-CN" altLang="en-US" sz="1200" dirty="0"/>
          </a:p>
        </p:txBody>
      </p:sp>
      <p:sp>
        <p:nvSpPr>
          <p:cNvPr id="41986" name="幻灯片图像占位符 41985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41987" name="文本占位符 4198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altLang="zh-CN" dirty="0"/>
              <a:t>www.czsx.com.cn</a:t>
            </a: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pPr lvl="0" algn="r"/>
            <a:fld id="{9A0DB2DC-4C9A-4742-B13C-FB6460FD3503}" type="slidenum">
              <a:rPr lang="zh-CN" altLang="en-US" sz="1200" dirty="0"/>
              <a:t>14</a:t>
            </a:fld>
            <a:endParaRPr lang="zh-CN" altLang="en-US" sz="1200" dirty="0"/>
          </a:p>
        </p:txBody>
      </p:sp>
      <p:sp>
        <p:nvSpPr>
          <p:cNvPr id="25602" name="幻灯片图像占位符 2560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25603" name="文本占位符 2560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altLang="zh-CN" dirty="0"/>
              <a:t>www.czsx.com.cn</a:t>
            </a: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pPr lvl="0" algn="r"/>
            <a:fld id="{9A0DB2DC-4C9A-4742-B13C-FB6460FD3503}" type="slidenum">
              <a:rPr lang="zh-CN" altLang="en-US" sz="1200" dirty="0"/>
              <a:t>18</a:t>
            </a:fld>
            <a:endParaRPr lang="zh-CN" altLang="en-US" sz="1200" dirty="0"/>
          </a:p>
        </p:txBody>
      </p:sp>
      <p:sp>
        <p:nvSpPr>
          <p:cNvPr id="43010" name="幻灯片图像占位符 43009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43011" name="文本占位符 43010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altLang="zh-CN" dirty="0"/>
              <a:t>www.czsx.com.cn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smtClean="0">
                <a:latin typeface="Arial" panose="020B0604020202020204" pitchFamily="34" charset="0"/>
              </a:rPr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21360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smtClean="0">
                <a:latin typeface="Arial" panose="020B0604020202020204" pitchFamily="34" charset="0"/>
              </a:rPr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8109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smtClean="0">
                <a:latin typeface="Arial" panose="020B0604020202020204" pitchFamily="34" charset="0"/>
              </a:rPr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64956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smtClean="0">
                <a:latin typeface="Arial" panose="020B0604020202020204" pitchFamily="34" charset="0"/>
              </a:rPr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26410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smtClean="0">
                <a:latin typeface="Arial" panose="020B0604020202020204" pitchFamily="34" charset="0"/>
              </a:rPr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6206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smtClean="0">
                <a:latin typeface="Arial" panose="020B0604020202020204" pitchFamily="34" charset="0"/>
              </a:rPr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32268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smtClean="0">
                <a:latin typeface="Arial" panose="020B0604020202020204" pitchFamily="34" charset="0"/>
              </a:rPr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38918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smtClean="0">
                <a:latin typeface="Arial" panose="020B0604020202020204" pitchFamily="34" charset="0"/>
              </a:rPr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85139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smtClean="0">
                <a:latin typeface="Arial" panose="020B0604020202020204" pitchFamily="34" charset="0"/>
              </a:rPr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19201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smtClean="0">
                <a:latin typeface="Arial" panose="020B0604020202020204" pitchFamily="34" charset="0"/>
              </a:rPr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37147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smtClean="0">
                <a:latin typeface="Arial" panose="020B0604020202020204" pitchFamily="34" charset="0"/>
              </a:rPr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2936213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09600" y="274639"/>
            <a:ext cx="10972800" cy="5851525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97597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/>
            <a:fld id="{9A0DB2DC-4C9A-4742-B13C-FB6460FD3503}" type="slidenum">
              <a:rPr lang="zh-CN" altLang="en-US" smtClean="0">
                <a:latin typeface="Arial" panose="020B0604020202020204" pitchFamily="34" charset="0"/>
              </a:rPr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33229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7" Type="http://schemas.openxmlformats.org/officeDocument/2006/relationships/oleObject" Target="../embeddings/oleObject4.bin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2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emf"/><Relationship Id="rId3" Type="http://schemas.openxmlformats.org/officeDocument/2006/relationships/image" Target="../media/image3.emf"/><Relationship Id="rId7" Type="http://schemas.openxmlformats.org/officeDocument/2006/relationships/image" Target="../media/image7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image" Target="../media/image4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7" Type="http://schemas.openxmlformats.org/officeDocument/2006/relationships/image" Target="../media/image13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emf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emf"/><Relationship Id="rId3" Type="http://schemas.openxmlformats.org/officeDocument/2006/relationships/image" Target="../media/image15.emf"/><Relationship Id="rId7" Type="http://schemas.openxmlformats.org/officeDocument/2006/relationships/image" Target="../media/image19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emf"/><Relationship Id="rId5" Type="http://schemas.openxmlformats.org/officeDocument/2006/relationships/image" Target="../media/image17.emf"/><Relationship Id="rId4" Type="http://schemas.openxmlformats.org/officeDocument/2006/relationships/image" Target="../media/image16.emf"/><Relationship Id="rId9" Type="http://schemas.openxmlformats.org/officeDocument/2006/relationships/image" Target="../media/image3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emf"/><Relationship Id="rId5" Type="http://schemas.openxmlformats.org/officeDocument/2006/relationships/image" Target="../media/image24.emf"/><Relationship Id="rId4" Type="http://schemas.openxmlformats.org/officeDocument/2006/relationships/image" Target="../media/image23.e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emf"/><Relationship Id="rId3" Type="http://schemas.openxmlformats.org/officeDocument/2006/relationships/image" Target="../media/image26.emf"/><Relationship Id="rId7" Type="http://schemas.openxmlformats.org/officeDocument/2006/relationships/image" Target="../media/image30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emf"/><Relationship Id="rId5" Type="http://schemas.openxmlformats.org/officeDocument/2006/relationships/image" Target="../media/image28.emf"/><Relationship Id="rId4" Type="http://schemas.openxmlformats.org/officeDocument/2006/relationships/image" Target="../media/image27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3.e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emf"/><Relationship Id="rId3" Type="http://schemas.openxmlformats.org/officeDocument/2006/relationships/image" Target="../media/image34.emf"/><Relationship Id="rId7" Type="http://schemas.openxmlformats.org/officeDocument/2006/relationships/image" Target="../media/image38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emf"/><Relationship Id="rId5" Type="http://schemas.openxmlformats.org/officeDocument/2006/relationships/image" Target="../media/image36.emf"/><Relationship Id="rId4" Type="http://schemas.openxmlformats.org/officeDocument/2006/relationships/image" Target="../media/image35.emf"/><Relationship Id="rId9" Type="http://schemas.openxmlformats.org/officeDocument/2006/relationships/image" Target="../media/image40.em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emf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emf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矩形 27649"/>
          <p:cNvSpPr/>
          <p:nvPr/>
        </p:nvSpPr>
        <p:spPr>
          <a:xfrm>
            <a:off x="2209800" y="1066800"/>
            <a:ext cx="7772400" cy="1828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3600" b="1" i="1">
                <a:ln w="19050" cap="flat" cmpd="sng">
                  <a:solidFill>
                    <a:srgbClr val="FF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25.1.1  反比例函数的意义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文本框 17409"/>
          <p:cNvSpPr txBox="1"/>
          <p:nvPr/>
        </p:nvSpPr>
        <p:spPr>
          <a:xfrm>
            <a:off x="1847850" y="685800"/>
            <a:ext cx="8820150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>
                <a:latin typeface="楷体_GB2312" pitchFamily="49" charset="-122"/>
                <a:ea typeface="楷体_GB2312" pitchFamily="49" charset="-122"/>
              </a:rPr>
              <a:t>    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在下列实际问题中</a:t>
            </a:r>
            <a:r>
              <a:rPr lang="en-US" altLang="zh-CN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,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变量间的对应关系可用怎样的函数式表示</a:t>
            </a:r>
            <a:r>
              <a:rPr lang="en-US" altLang="zh-CN" sz="2800" b="1">
                <a:latin typeface="黑体" panose="02010609060101010101" pitchFamily="2" charset="-122"/>
                <a:ea typeface="黑体" panose="02010609060101010101" pitchFamily="2" charset="-122"/>
              </a:rPr>
              <a:t>?</a:t>
            </a:r>
          </a:p>
        </p:txBody>
      </p:sp>
      <p:sp>
        <p:nvSpPr>
          <p:cNvPr id="17411" name="文本框 17410"/>
          <p:cNvSpPr txBox="1"/>
          <p:nvPr/>
        </p:nvSpPr>
        <p:spPr>
          <a:xfrm>
            <a:off x="1828801" y="1600201"/>
            <a:ext cx="8101013" cy="1200329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宋体" panose="02010600030101010101" pitchFamily="2" charset="-122"/>
              </a:rPr>
              <a:t>    </a:t>
            </a:r>
            <a:r>
              <a:rPr lang="en-US" altLang="zh-CN" sz="2400" b="1">
                <a:latin typeface="宋体" panose="02010600030101010101" pitchFamily="2" charset="-122"/>
              </a:rPr>
              <a:t>(1)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一辆以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60km/h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匀速行驶的汽车，它行驶的距离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S(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单位：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km)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随时间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t(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单位：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h)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的变化而变化。</a:t>
            </a:r>
            <a:r>
              <a:rPr lang="zh-CN" altLang="en-US" sz="2400" b="1" dirty="0">
                <a:latin typeface="宋体" panose="02010600030101010101" pitchFamily="2" charset="-122"/>
              </a:rPr>
              <a:t> </a:t>
            </a:r>
            <a:br>
              <a:rPr lang="zh-CN" altLang="en-US" sz="2400" b="1" dirty="0">
                <a:latin typeface="宋体" panose="02010600030101010101" pitchFamily="2" charset="-122"/>
              </a:rPr>
            </a:br>
            <a:r>
              <a:rPr lang="zh-CN" altLang="en-US" sz="2400" b="1" dirty="0">
                <a:latin typeface="宋体" panose="02010600030101010101" pitchFamily="2" charset="-122"/>
              </a:rPr>
              <a:t>      </a:t>
            </a:r>
            <a:r>
              <a:rPr lang="en-US" altLang="zh-CN" sz="2400" b="1">
                <a:latin typeface="宋体" panose="02010600030101010101" pitchFamily="2" charset="-122"/>
              </a:rPr>
              <a:t>____________________</a:t>
            </a:r>
          </a:p>
        </p:txBody>
      </p:sp>
      <p:sp>
        <p:nvSpPr>
          <p:cNvPr id="17412" name="文本框 17411"/>
          <p:cNvSpPr txBox="1"/>
          <p:nvPr/>
        </p:nvSpPr>
        <p:spPr>
          <a:xfrm>
            <a:off x="1905001" y="2971800"/>
            <a:ext cx="8569325" cy="15696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宋体" panose="02010600030101010101" pitchFamily="2" charset="-122"/>
              </a:rPr>
              <a:t>    </a:t>
            </a:r>
            <a:r>
              <a:rPr lang="en-US" altLang="zh-CN" sz="2400" b="1">
                <a:latin typeface="宋体" panose="02010600030101010101" pitchFamily="2" charset="-122"/>
              </a:rPr>
              <a:t>(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2)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一辆汽车的油箱中现有汽油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50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升，如果不再加油，平均每千米耗油量为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0.1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升，油箱中剩余的油量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y(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单位：升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)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随行驶里程 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x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（单位：千米）的变化而变化。</a:t>
            </a:r>
            <a:b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</a:b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　　　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_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＿＿＿＿</a:t>
            </a:r>
            <a:r>
              <a:rPr lang="en-US" altLang="zh-CN" sz="2400" b="1">
                <a:latin typeface="黑体" panose="02010609060101010101" pitchFamily="2" charset="-122"/>
                <a:ea typeface="黑体" panose="02010609060101010101" pitchFamily="2" charset="-122"/>
              </a:rPr>
              <a:t>_________________</a:t>
            </a:r>
          </a:p>
        </p:txBody>
      </p:sp>
      <p:sp>
        <p:nvSpPr>
          <p:cNvPr id="17413" name="文本框 17412"/>
          <p:cNvSpPr txBox="1"/>
          <p:nvPr/>
        </p:nvSpPr>
        <p:spPr>
          <a:xfrm>
            <a:off x="1752601" y="4495800"/>
            <a:ext cx="8569325" cy="15696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宋体" panose="02010600030101010101" pitchFamily="2" charset="-122"/>
              </a:rPr>
              <a:t>    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(3)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京沪线铁路全程为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1463km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，某次列车的平均速度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v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（单位：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km/h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）随此次列车的全程运行时间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t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（单位：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h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）的变化而变化。</a:t>
            </a:r>
            <a:b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</a:br>
            <a:r>
              <a:rPr lang="zh-CN" altLang="en-US" sz="2400" b="1" dirty="0">
                <a:latin typeface="宋体" panose="02010600030101010101" pitchFamily="2" charset="-122"/>
              </a:rPr>
              <a:t>      </a:t>
            </a:r>
            <a:r>
              <a:rPr lang="en-US" altLang="zh-CN" sz="2400" b="1" dirty="0">
                <a:latin typeface="宋体" panose="02010600030101010101" pitchFamily="2" charset="-122"/>
              </a:rPr>
              <a:t>_________</a:t>
            </a:r>
            <a:r>
              <a:rPr lang="zh-CN" altLang="en-US" sz="2400" b="1" dirty="0">
                <a:latin typeface="宋体" panose="02010600030101010101" pitchFamily="2" charset="-122"/>
              </a:rPr>
              <a:t>＿＿＿</a:t>
            </a:r>
            <a:r>
              <a:rPr lang="en-US" altLang="zh-CN" sz="2400" b="1">
                <a:latin typeface="宋体" panose="02010600030101010101" pitchFamily="2" charset="-122"/>
              </a:rPr>
              <a:t>_________</a:t>
            </a:r>
          </a:p>
        </p:txBody>
      </p:sp>
      <p:sp>
        <p:nvSpPr>
          <p:cNvPr id="17414" name="文本框 17413"/>
          <p:cNvSpPr txBox="1"/>
          <p:nvPr/>
        </p:nvSpPr>
        <p:spPr>
          <a:xfrm>
            <a:off x="2819400" y="2286000"/>
            <a:ext cx="3455988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</a:rPr>
              <a:t>函数关系式为：</a:t>
            </a:r>
            <a:r>
              <a:rPr lang="en-US" altLang="zh-CN" sz="2400" b="1">
                <a:solidFill>
                  <a:srgbClr val="FF0000"/>
                </a:solidFill>
              </a:rPr>
              <a:t>S=60t </a:t>
            </a:r>
          </a:p>
        </p:txBody>
      </p:sp>
      <p:sp>
        <p:nvSpPr>
          <p:cNvPr id="17415" name="文本框 17414"/>
          <p:cNvSpPr txBox="1"/>
          <p:nvPr/>
        </p:nvSpPr>
        <p:spPr>
          <a:xfrm>
            <a:off x="2743201" y="4038600"/>
            <a:ext cx="39592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</a:rPr>
              <a:t>函数关系式为：</a:t>
            </a:r>
            <a:r>
              <a:rPr lang="en-US" altLang="zh-CN" sz="2400" b="1" dirty="0">
                <a:solidFill>
                  <a:srgbClr val="FF0000"/>
                </a:solidFill>
              </a:rPr>
              <a:t>y=50</a:t>
            </a:r>
            <a:r>
              <a:rPr lang="zh-CN" altLang="en-US" sz="2400" b="1" dirty="0">
                <a:solidFill>
                  <a:srgbClr val="FF0000"/>
                </a:solidFill>
              </a:rPr>
              <a:t>－</a:t>
            </a:r>
            <a:r>
              <a:rPr lang="en-US" altLang="zh-CN" sz="2400" b="1">
                <a:solidFill>
                  <a:srgbClr val="FF0000"/>
                </a:solidFill>
              </a:rPr>
              <a:t>0.1x</a:t>
            </a:r>
          </a:p>
        </p:txBody>
      </p:sp>
      <p:sp>
        <p:nvSpPr>
          <p:cNvPr id="17417" name="文本框 17416"/>
          <p:cNvSpPr txBox="1"/>
          <p:nvPr/>
        </p:nvSpPr>
        <p:spPr>
          <a:xfrm>
            <a:off x="2819401" y="5445125"/>
            <a:ext cx="39592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</a:rPr>
              <a:t>函数关系式为：</a:t>
            </a:r>
          </a:p>
        </p:txBody>
      </p:sp>
      <p:sp>
        <p:nvSpPr>
          <p:cNvPr id="17419" name="流程图: 可选过程 17418"/>
          <p:cNvSpPr/>
          <p:nvPr/>
        </p:nvSpPr>
        <p:spPr>
          <a:xfrm>
            <a:off x="1774826" y="71438"/>
            <a:ext cx="2720975" cy="620712"/>
          </a:xfrm>
          <a:prstGeom prst="flowChartAlternateProcess">
            <a:avLst/>
          </a:prstGeom>
          <a:gradFill rotWithShape="1">
            <a:gsLst>
              <a:gs pos="0">
                <a:schemeClr val="bg1"/>
              </a:gs>
              <a:gs pos="50000">
                <a:srgbClr val="99FF66"/>
              </a:gs>
              <a:gs pos="100000">
                <a:schemeClr val="bg1"/>
              </a:gs>
            </a:gsLst>
            <a:lin ang="2700000" scaled="1"/>
            <a:tileRect/>
          </a:gra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algn="ctr"/>
            <a:r>
              <a:rPr lang="zh-CN" altLang="en-US" sz="3200" b="1" dirty="0">
                <a:solidFill>
                  <a:srgbClr val="0000CC"/>
                </a:solidFill>
                <a:ea typeface="楷体_GB2312" pitchFamily="49" charset="-122"/>
              </a:rPr>
              <a:t>生活情景</a:t>
            </a:r>
          </a:p>
        </p:txBody>
      </p:sp>
      <p:graphicFrame>
        <p:nvGraphicFramePr>
          <p:cNvPr id="7173" name="对象 7172"/>
          <p:cNvGraphicFramePr/>
          <p:nvPr/>
        </p:nvGraphicFramePr>
        <p:xfrm>
          <a:off x="4856481" y="5136516"/>
          <a:ext cx="1845945" cy="9671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3" imgW="2082800" imgH="419100" progId="Equation.3">
                  <p:embed/>
                </p:oleObj>
              </mc:Choice>
              <mc:Fallback>
                <p:oleObj r:id="rId3" imgW="2082800" imgH="419100" progId="Equation.3">
                  <p:embed/>
                  <p:pic>
                    <p:nvPicPr>
                      <p:cNvPr id="0" name="图片 3086"/>
                      <p:cNvPicPr/>
                      <p:nvPr/>
                    </p:nvPicPr>
                    <p:blipFill>
                      <a:blip r:embed="rId4"/>
                      <a:srcRect r="73308"/>
                      <a:stretch>
                        <a:fillRect/>
                      </a:stretch>
                    </p:blipFill>
                    <p:spPr>
                      <a:xfrm>
                        <a:off x="4856481" y="5136516"/>
                        <a:ext cx="1845945" cy="96710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4" grpId="0"/>
      <p:bldP spid="17415" grpId="0"/>
      <p:bldP spid="17417" grpId="0"/>
      <p:bldP spid="17417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文本框 18433"/>
          <p:cNvSpPr txBox="1"/>
          <p:nvPr/>
        </p:nvSpPr>
        <p:spPr>
          <a:xfrm>
            <a:off x="1992314" y="5257801"/>
            <a:ext cx="8675687" cy="83099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/>
              <a:t>（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7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）圆的面积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S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随半径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r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的变化而变化。</a:t>
            </a:r>
            <a:b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</a:b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      </a:t>
            </a:r>
            <a:r>
              <a:rPr lang="en-US" altLang="zh-CN" sz="2400" b="1">
                <a:latin typeface="黑体" panose="02010609060101010101" pitchFamily="2" charset="-122"/>
                <a:ea typeface="黑体" panose="02010609060101010101" pitchFamily="2" charset="-122"/>
              </a:rPr>
              <a:t>____________________</a:t>
            </a:r>
          </a:p>
        </p:txBody>
      </p:sp>
      <p:sp>
        <p:nvSpPr>
          <p:cNvPr id="18435" name="文本框 18434"/>
          <p:cNvSpPr txBox="1"/>
          <p:nvPr/>
        </p:nvSpPr>
        <p:spPr>
          <a:xfrm>
            <a:off x="1776413" y="868363"/>
            <a:ext cx="8496300" cy="15696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/>
              <a:t>（</a:t>
            </a:r>
            <a:r>
              <a:rPr lang="en-US" altLang="zh-CN" sz="2400" b="1" dirty="0"/>
              <a:t>4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）某住宅小区要种植一个面积为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1000m</a:t>
            </a:r>
            <a:r>
              <a:rPr lang="en-US" altLang="zh-CN" sz="2400" b="1" baseline="30000" dirty="0"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的矩形草坪，草坪的长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y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（单位：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m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）随宽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x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（单位：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m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）的变化而变化。</a:t>
            </a:r>
            <a:b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</a:br>
            <a:b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</a:br>
            <a:r>
              <a:rPr lang="zh-CN" altLang="en-US" sz="2400" b="1" dirty="0"/>
              <a:t>      </a:t>
            </a:r>
            <a:r>
              <a:rPr lang="en-US" altLang="zh-CN" sz="2400" b="1" dirty="0"/>
              <a:t>_____________________</a:t>
            </a:r>
          </a:p>
        </p:txBody>
      </p:sp>
      <p:sp>
        <p:nvSpPr>
          <p:cNvPr id="18436" name="文本框 18435"/>
          <p:cNvSpPr txBox="1"/>
          <p:nvPr/>
        </p:nvSpPr>
        <p:spPr>
          <a:xfrm>
            <a:off x="1847850" y="2362200"/>
            <a:ext cx="8820150" cy="193899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/>
              <a:t>（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5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）已知北京市的总面积为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1.68×10</a:t>
            </a:r>
            <a:r>
              <a:rPr lang="en-US" altLang="zh-CN" sz="2400" b="1" baseline="30000" dirty="0">
                <a:latin typeface="黑体" panose="02010609060101010101" pitchFamily="2" charset="-122"/>
                <a:ea typeface="黑体" panose="02010609060101010101" pitchFamily="2" charset="-122"/>
              </a:rPr>
              <a:t>4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平方千米，人均占有的土地面积</a:t>
            </a:r>
            <a:r>
              <a:rPr lang="en-US" altLang="zh-CN" sz="2400" b="1" i="1" dirty="0">
                <a:latin typeface="Times New Roman" panose="02020603050405020304" pitchFamily="18" charset="0"/>
                <a:ea typeface="黑体" panose="02010609060101010101" pitchFamily="2" charset="-122"/>
                <a:cs typeface="Times New Roman" panose="02020603050405020304" pitchFamily="18" charset="0"/>
              </a:rPr>
              <a:t>s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（单位：平方千米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/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人）随全市总人口</a:t>
            </a:r>
            <a:r>
              <a:rPr lang="en-US" altLang="zh-CN" sz="2400" b="1" i="1" dirty="0">
                <a:latin typeface="Times New Roman" panose="02020603050405020304" pitchFamily="18" charset="0"/>
                <a:ea typeface="黑体" panose="02010609060101010101" pitchFamily="2" charset="-122"/>
                <a:cs typeface="Times New Roman" panose="02020603050405020304" pitchFamily="18" charset="0"/>
              </a:rPr>
              <a:t>n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（单位：人）的变化而变化。 </a:t>
            </a:r>
            <a:b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</a:br>
            <a:br>
              <a:rPr lang="zh-CN" altLang="en-US" sz="2400" b="1" dirty="0"/>
            </a:br>
            <a:r>
              <a:rPr lang="zh-CN" altLang="en-US" sz="2400" b="1" dirty="0"/>
              <a:t>      </a:t>
            </a:r>
            <a:r>
              <a:rPr lang="en-US" altLang="zh-CN" sz="2400" b="1" dirty="0"/>
              <a:t>______________________</a:t>
            </a:r>
          </a:p>
        </p:txBody>
      </p:sp>
      <p:sp>
        <p:nvSpPr>
          <p:cNvPr id="18437" name="文本框 18436"/>
          <p:cNvSpPr txBox="1"/>
          <p:nvPr/>
        </p:nvSpPr>
        <p:spPr>
          <a:xfrm>
            <a:off x="1919288" y="4343401"/>
            <a:ext cx="8748712" cy="83099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6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）正方形的面积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S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随边长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x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的变化而变化。</a:t>
            </a:r>
            <a:b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</a:b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      </a:t>
            </a:r>
            <a:r>
              <a:rPr lang="en-US" altLang="zh-CN" sz="2400" b="1">
                <a:latin typeface="黑体" panose="02010609060101010101" pitchFamily="2" charset="-122"/>
                <a:ea typeface="黑体" panose="02010609060101010101" pitchFamily="2" charset="-122"/>
              </a:rPr>
              <a:t>____________________</a:t>
            </a:r>
          </a:p>
        </p:txBody>
      </p:sp>
      <p:grpSp>
        <p:nvGrpSpPr>
          <p:cNvPr id="18438" name="组合 18437"/>
          <p:cNvGrpSpPr/>
          <p:nvPr/>
        </p:nvGrpSpPr>
        <p:grpSpPr>
          <a:xfrm>
            <a:off x="2279650" y="1709738"/>
            <a:ext cx="3455988" cy="476250"/>
            <a:chOff x="158" y="1344"/>
            <a:chExt cx="2177" cy="300"/>
          </a:xfrm>
        </p:grpSpPr>
        <p:sp>
          <p:nvSpPr>
            <p:cNvPr id="18439" name="文本框 18438"/>
            <p:cNvSpPr txBox="1"/>
            <p:nvPr/>
          </p:nvSpPr>
          <p:spPr>
            <a:xfrm>
              <a:off x="158" y="1344"/>
              <a:ext cx="2177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400" b="1" dirty="0">
                  <a:solidFill>
                    <a:srgbClr val="FF0000"/>
                  </a:solidFill>
                </a:rPr>
                <a:t>函数关系式为：</a:t>
              </a:r>
            </a:p>
          </p:txBody>
        </p:sp>
        <p:graphicFrame>
          <p:nvGraphicFramePr>
            <p:cNvPr id="18440" name="对象 18439"/>
            <p:cNvGraphicFramePr/>
            <p:nvPr/>
          </p:nvGraphicFramePr>
          <p:xfrm>
            <a:off x="1812" y="1382"/>
            <a:ext cx="139" cy="26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3" imgW="114300" imgH="215900" progId="Equation.3">
                    <p:embed/>
                  </p:oleObj>
                </mc:Choice>
                <mc:Fallback>
                  <p:oleObj r:id="rId3" imgW="114300" imgH="215900" progId="Equation.3">
                    <p:embed/>
                    <p:pic>
                      <p:nvPicPr>
                        <p:cNvPr id="0" name="图片 3076"/>
                        <p:cNvPicPr/>
                        <p:nvPr/>
                      </p:nvPicPr>
                      <p:blipFill>
                        <a:blip r:embed="rId4">
                          <a:clrChange>
                            <a:clrFrom>
                              <a:srgbClr val="000000"/>
                            </a:clrFrom>
                            <a:clrTo>
                              <a:srgbClr val="FF0000"/>
                            </a:clrTo>
                          </a:clrChange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1812" y="1382"/>
                          <a:ext cx="139" cy="262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8442" name="文本框 18441"/>
          <p:cNvSpPr txBox="1"/>
          <p:nvPr/>
        </p:nvSpPr>
        <p:spPr>
          <a:xfrm>
            <a:off x="2208531" y="3575050"/>
            <a:ext cx="345630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</a:rPr>
              <a:t>函数关系式为：</a:t>
            </a:r>
          </a:p>
        </p:txBody>
      </p:sp>
      <p:sp>
        <p:nvSpPr>
          <p:cNvPr id="18444" name="文本框 18443"/>
          <p:cNvSpPr txBox="1"/>
          <p:nvPr/>
        </p:nvSpPr>
        <p:spPr>
          <a:xfrm>
            <a:off x="2895600" y="4724400"/>
            <a:ext cx="3455988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</a:rPr>
              <a:t>函数关系式为：</a:t>
            </a:r>
            <a:r>
              <a:rPr lang="en-US" altLang="zh-CN" sz="2400" b="1">
                <a:solidFill>
                  <a:srgbClr val="FF0000"/>
                </a:solidFill>
              </a:rPr>
              <a:t>S=x</a:t>
            </a:r>
            <a:r>
              <a:rPr lang="en-US" altLang="zh-CN" sz="2400" b="1" baseline="3000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18445" name="文本框 18444"/>
          <p:cNvSpPr txBox="1"/>
          <p:nvPr/>
        </p:nvSpPr>
        <p:spPr>
          <a:xfrm>
            <a:off x="2971800" y="5562600"/>
            <a:ext cx="3455988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</a:rPr>
              <a:t>函数关系式为：</a:t>
            </a:r>
            <a:r>
              <a:rPr lang="en-US" altLang="zh-CN" sz="2400" b="1">
                <a:solidFill>
                  <a:srgbClr val="FF0000"/>
                </a:solidFill>
              </a:rPr>
              <a:t>S=πr</a:t>
            </a:r>
            <a:r>
              <a:rPr lang="en-US" altLang="zh-CN" sz="2400" b="1" baseline="3000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18446" name="流程图: 可选过程 18445"/>
          <p:cNvSpPr/>
          <p:nvPr/>
        </p:nvSpPr>
        <p:spPr>
          <a:xfrm>
            <a:off x="1774826" y="71438"/>
            <a:ext cx="2720975" cy="620712"/>
          </a:xfrm>
          <a:prstGeom prst="flowChartAlternateProcess">
            <a:avLst/>
          </a:prstGeom>
          <a:gradFill rotWithShape="1">
            <a:gsLst>
              <a:gs pos="0">
                <a:schemeClr val="bg1"/>
              </a:gs>
              <a:gs pos="50000">
                <a:srgbClr val="99FF66"/>
              </a:gs>
              <a:gs pos="100000">
                <a:schemeClr val="bg1"/>
              </a:gs>
            </a:gsLst>
            <a:lin ang="2700000" scaled="1"/>
            <a:tileRect/>
          </a:gra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algn="ctr"/>
            <a:r>
              <a:rPr lang="zh-CN" altLang="en-US" sz="3200" b="1" dirty="0">
                <a:solidFill>
                  <a:srgbClr val="0000CC"/>
                </a:solidFill>
                <a:ea typeface="楷体_GB2312" pitchFamily="49" charset="-122"/>
              </a:rPr>
              <a:t>生活情景</a:t>
            </a:r>
          </a:p>
        </p:txBody>
      </p:sp>
      <p:graphicFrame>
        <p:nvGraphicFramePr>
          <p:cNvPr id="7171" name="对象 7170"/>
          <p:cNvGraphicFramePr/>
          <p:nvPr/>
        </p:nvGraphicFramePr>
        <p:xfrm>
          <a:off x="4343401" y="3124200"/>
          <a:ext cx="1856105" cy="984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5" imgW="2082800" imgH="419100" progId="Equation.3">
                  <p:embed/>
                </p:oleObj>
              </mc:Choice>
              <mc:Fallback>
                <p:oleObj r:id="rId5" imgW="2082800" imgH="419100" progId="Equation.3">
                  <p:embed/>
                  <p:pic>
                    <p:nvPicPr>
                      <p:cNvPr id="0" name="图片 3085"/>
                      <p:cNvPicPr/>
                      <p:nvPr/>
                    </p:nvPicPr>
                    <p:blipFill>
                      <a:blip r:embed="rId6"/>
                      <a:srcRect l="59666"/>
                      <a:stretch>
                        <a:fillRect/>
                      </a:stretch>
                    </p:blipFill>
                    <p:spPr>
                      <a:xfrm>
                        <a:off x="4343401" y="3124200"/>
                        <a:ext cx="1856105" cy="9842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72" name="对象 7171"/>
          <p:cNvGraphicFramePr/>
          <p:nvPr/>
        </p:nvGraphicFramePr>
        <p:xfrm>
          <a:off x="4495800" y="1519555"/>
          <a:ext cx="1445260" cy="749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7" imgW="2082800" imgH="419100" progId="Equation.3">
                  <p:embed/>
                </p:oleObj>
              </mc:Choice>
              <mc:Fallback>
                <p:oleObj r:id="rId7" imgW="2082800" imgH="419100" progId="Equation.3">
                  <p:embed/>
                  <p:pic>
                    <p:nvPicPr>
                      <p:cNvPr id="0" name="图片 3084"/>
                      <p:cNvPicPr/>
                      <p:nvPr/>
                    </p:nvPicPr>
                    <p:blipFill>
                      <a:blip r:embed="rId6"/>
                      <a:srcRect l="29832" r="43474"/>
                      <a:stretch>
                        <a:fillRect/>
                      </a:stretch>
                    </p:blipFill>
                    <p:spPr>
                      <a:xfrm>
                        <a:off x="4495800" y="1519555"/>
                        <a:ext cx="1445260" cy="7493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84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84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42" grpId="0"/>
      <p:bldP spid="18442" grpId="1"/>
      <p:bldP spid="18444" grpId="0"/>
      <p:bldP spid="1844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81" name="文本框 19480"/>
          <p:cNvSpPr txBox="1"/>
          <p:nvPr/>
        </p:nvSpPr>
        <p:spPr>
          <a:xfrm>
            <a:off x="1847851" y="809565"/>
            <a:ext cx="7200900" cy="1200329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/>
              <a:t>①               ②                        ③                    ④</a:t>
            </a:r>
            <a:br>
              <a:rPr lang="en-US" altLang="zh-CN" sz="2400" b="1" dirty="0"/>
            </a:br>
            <a:br>
              <a:rPr lang="en-US" altLang="zh-CN" sz="2400" b="1" dirty="0"/>
            </a:br>
            <a:r>
              <a:rPr lang="en-US" altLang="zh-CN" sz="2400" b="1" dirty="0"/>
              <a:t>⑤                           ⑥               ⑦</a:t>
            </a:r>
          </a:p>
        </p:txBody>
      </p:sp>
      <p:sp>
        <p:nvSpPr>
          <p:cNvPr id="19458" name="文本框 19457"/>
          <p:cNvSpPr txBox="1"/>
          <p:nvPr/>
        </p:nvSpPr>
        <p:spPr>
          <a:xfrm>
            <a:off x="1964310" y="822325"/>
            <a:ext cx="80645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sz="2400" dirty="0"/>
          </a:p>
        </p:txBody>
      </p:sp>
      <p:sp>
        <p:nvSpPr>
          <p:cNvPr id="19459" name="矩形 19458"/>
          <p:cNvSpPr/>
          <p:nvPr/>
        </p:nvSpPr>
        <p:spPr>
          <a:xfrm>
            <a:off x="2202499" y="810419"/>
            <a:ext cx="1006475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</a:rPr>
              <a:t>S=60t</a:t>
            </a:r>
          </a:p>
        </p:txBody>
      </p:sp>
      <p:sp>
        <p:nvSpPr>
          <p:cNvPr id="19460" name="矩形 19459"/>
          <p:cNvSpPr/>
          <p:nvPr/>
        </p:nvSpPr>
        <p:spPr>
          <a:xfrm>
            <a:off x="3571941" y="784225"/>
            <a:ext cx="19558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</a:rPr>
              <a:t>y=50</a:t>
            </a:r>
            <a:r>
              <a:rPr lang="zh-CN" altLang="en-US" sz="2400" b="1" dirty="0">
                <a:solidFill>
                  <a:srgbClr val="FF0000"/>
                </a:solidFill>
              </a:rPr>
              <a:t>－</a:t>
            </a:r>
            <a:r>
              <a:rPr lang="en-US" altLang="zh-CN" sz="2400" b="1" dirty="0">
                <a:solidFill>
                  <a:srgbClr val="FF0000"/>
                </a:solidFill>
              </a:rPr>
              <a:t>0.1x</a:t>
            </a:r>
          </a:p>
        </p:txBody>
      </p:sp>
      <p:sp>
        <p:nvSpPr>
          <p:cNvPr id="19464" name="矩形 19463"/>
          <p:cNvSpPr/>
          <p:nvPr/>
        </p:nvSpPr>
        <p:spPr>
          <a:xfrm>
            <a:off x="4355529" y="1546225"/>
            <a:ext cx="847725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>
                <a:solidFill>
                  <a:srgbClr val="FF0000"/>
                </a:solidFill>
              </a:rPr>
              <a:t>S=x</a:t>
            </a:r>
            <a:r>
              <a:rPr lang="en-US" altLang="zh-CN" sz="2400" b="1" baseline="30000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19465" name="矩形 19464"/>
          <p:cNvSpPr/>
          <p:nvPr/>
        </p:nvSpPr>
        <p:spPr>
          <a:xfrm>
            <a:off x="5719605" y="1544637"/>
            <a:ext cx="13716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</a:rPr>
              <a:t>S=πr</a:t>
            </a:r>
            <a:r>
              <a:rPr lang="en-US" altLang="zh-CN" sz="2400" b="1" baseline="30000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19466" name="文本框 19465"/>
          <p:cNvSpPr txBox="1"/>
          <p:nvPr/>
        </p:nvSpPr>
        <p:spPr>
          <a:xfrm>
            <a:off x="1919289" y="1987550"/>
            <a:ext cx="8497887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ea typeface="楷体_GB2312" pitchFamily="49" charset="-122"/>
              </a:rPr>
              <a:t>在上面所列出函数中哪些是我们学过的函数？</a:t>
            </a:r>
          </a:p>
        </p:txBody>
      </p:sp>
      <p:sp>
        <p:nvSpPr>
          <p:cNvPr id="19467" name="矩形 19466"/>
          <p:cNvSpPr/>
          <p:nvPr/>
        </p:nvSpPr>
        <p:spPr>
          <a:xfrm>
            <a:off x="1631951" y="2790825"/>
            <a:ext cx="1279525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</a:rPr>
              <a:t>S=60t</a:t>
            </a:r>
          </a:p>
        </p:txBody>
      </p:sp>
      <p:sp>
        <p:nvSpPr>
          <p:cNvPr id="19468" name="文本框 19467"/>
          <p:cNvSpPr txBox="1"/>
          <p:nvPr/>
        </p:nvSpPr>
        <p:spPr>
          <a:xfrm>
            <a:off x="3792539" y="2779713"/>
            <a:ext cx="2232025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/>
              <a:t>正比例函数</a:t>
            </a:r>
          </a:p>
        </p:txBody>
      </p:sp>
      <p:sp>
        <p:nvSpPr>
          <p:cNvPr id="19469" name="文本框 19468"/>
          <p:cNvSpPr txBox="1"/>
          <p:nvPr/>
        </p:nvSpPr>
        <p:spPr>
          <a:xfrm>
            <a:off x="5880101" y="2765426"/>
            <a:ext cx="475297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/>
              <a:t>y=</a:t>
            </a:r>
            <a:r>
              <a:rPr lang="en-US" altLang="zh-CN" sz="2800" b="1" dirty="0" err="1"/>
              <a:t>kx</a:t>
            </a:r>
            <a:r>
              <a:rPr lang="en-US" altLang="zh-CN" sz="2800" b="1" dirty="0"/>
              <a:t> (k≠</a:t>
            </a:r>
            <a:r>
              <a:rPr lang="zh-CN" altLang="en-US" sz="2800" b="1" dirty="0"/>
              <a:t>０，</a:t>
            </a:r>
            <a:r>
              <a:rPr lang="en-US" altLang="zh-CN" sz="2800" b="1" dirty="0"/>
              <a:t>k</a:t>
            </a:r>
            <a:r>
              <a:rPr lang="zh-CN" altLang="en-US" sz="2800" b="1" dirty="0"/>
              <a:t>为常数）</a:t>
            </a:r>
          </a:p>
        </p:txBody>
      </p:sp>
      <p:sp>
        <p:nvSpPr>
          <p:cNvPr id="19470" name="矩形 19469"/>
          <p:cNvSpPr/>
          <p:nvPr/>
        </p:nvSpPr>
        <p:spPr>
          <a:xfrm>
            <a:off x="1631950" y="3441700"/>
            <a:ext cx="294005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</a:rPr>
              <a:t>y=50</a:t>
            </a:r>
            <a:r>
              <a:rPr lang="zh-CN" altLang="en-US" sz="3200" b="1" dirty="0">
                <a:solidFill>
                  <a:srgbClr val="FF0000"/>
                </a:solidFill>
              </a:rPr>
              <a:t>－</a:t>
            </a:r>
            <a:r>
              <a:rPr lang="zh-CN" altLang="en-US" dirty="0">
                <a:latin typeface="Arial" panose="020B0604020202020204" pitchFamily="34" charset="0"/>
              </a:rPr>
              <a:t> </a:t>
            </a:r>
            <a:r>
              <a:rPr lang="en-US" altLang="zh-CN" sz="3200" b="1">
                <a:solidFill>
                  <a:srgbClr val="FF0000"/>
                </a:solidFill>
              </a:rPr>
              <a:t>0.1x</a:t>
            </a:r>
          </a:p>
        </p:txBody>
      </p:sp>
      <p:sp>
        <p:nvSpPr>
          <p:cNvPr id="19471" name="文本框 19470"/>
          <p:cNvSpPr txBox="1"/>
          <p:nvPr/>
        </p:nvSpPr>
        <p:spPr>
          <a:xfrm>
            <a:off x="4151314" y="3441701"/>
            <a:ext cx="180022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/>
              <a:t>一次函数</a:t>
            </a:r>
          </a:p>
        </p:txBody>
      </p:sp>
      <p:sp>
        <p:nvSpPr>
          <p:cNvPr id="19472" name="文本框 19471"/>
          <p:cNvSpPr txBox="1"/>
          <p:nvPr/>
        </p:nvSpPr>
        <p:spPr>
          <a:xfrm>
            <a:off x="5880101" y="3414713"/>
            <a:ext cx="5184775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 err="1"/>
              <a:t>y=kx</a:t>
            </a:r>
            <a:r>
              <a:rPr lang="zh-CN" altLang="en-US" sz="2800" b="1" dirty="0"/>
              <a:t>＋</a:t>
            </a:r>
            <a:r>
              <a:rPr lang="en-US" altLang="zh-CN" sz="2800" b="1" dirty="0"/>
              <a:t>b (k≠</a:t>
            </a:r>
            <a:r>
              <a:rPr lang="zh-CN" altLang="en-US" sz="2800" b="1" dirty="0"/>
              <a:t>０，</a:t>
            </a:r>
            <a:r>
              <a:rPr lang="en-US" altLang="zh-CN" sz="2800" b="1" dirty="0" err="1"/>
              <a:t>k,b</a:t>
            </a:r>
            <a:r>
              <a:rPr lang="zh-CN" altLang="en-US" sz="2800" b="1" dirty="0"/>
              <a:t>为常数）</a:t>
            </a:r>
          </a:p>
        </p:txBody>
      </p:sp>
      <p:sp>
        <p:nvSpPr>
          <p:cNvPr id="19473" name="文本框 19472"/>
          <p:cNvSpPr txBox="1"/>
          <p:nvPr/>
        </p:nvSpPr>
        <p:spPr>
          <a:xfrm>
            <a:off x="1585911" y="4981515"/>
            <a:ext cx="8569325" cy="5232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>
                <a:ea typeface="楷体_GB2312" pitchFamily="49" charset="-122"/>
              </a:rPr>
              <a:t>    </a:t>
            </a:r>
            <a:r>
              <a:rPr lang="zh-CN" altLang="en-US" sz="2800" b="1" dirty="0">
                <a:ea typeface="楷体_GB2312" pitchFamily="49" charset="-122"/>
              </a:rPr>
              <a:t>剩下的</a:t>
            </a:r>
            <a:r>
              <a:rPr lang="en-US" altLang="zh-CN" sz="2800" b="1" dirty="0">
                <a:ea typeface="楷体_GB2312" pitchFamily="49" charset="-122"/>
              </a:rPr>
              <a:t>3</a:t>
            </a:r>
            <a:r>
              <a:rPr lang="zh-CN" altLang="en-US" sz="2800" b="1" dirty="0">
                <a:ea typeface="楷体_GB2312" pitchFamily="49" charset="-122"/>
              </a:rPr>
              <a:t>个函数有什么共同特征？</a:t>
            </a:r>
          </a:p>
        </p:txBody>
      </p:sp>
      <p:grpSp>
        <p:nvGrpSpPr>
          <p:cNvPr id="19478" name="组合 19477"/>
          <p:cNvGrpSpPr/>
          <p:nvPr/>
        </p:nvGrpSpPr>
        <p:grpSpPr>
          <a:xfrm>
            <a:off x="1631950" y="4087814"/>
            <a:ext cx="2617788" cy="585789"/>
            <a:chOff x="567" y="3884"/>
            <a:chExt cx="1649" cy="246"/>
          </a:xfrm>
        </p:grpSpPr>
        <p:sp>
          <p:nvSpPr>
            <p:cNvPr id="19479" name="矩形 19478"/>
            <p:cNvSpPr/>
            <p:nvPr/>
          </p:nvSpPr>
          <p:spPr>
            <a:xfrm>
              <a:off x="567" y="3884"/>
              <a:ext cx="575" cy="24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 dirty="0">
                  <a:solidFill>
                    <a:srgbClr val="FF0000"/>
                  </a:solidFill>
                </a:rPr>
                <a:t>S=x</a:t>
              </a:r>
              <a:r>
                <a:rPr lang="en-US" altLang="zh-CN" sz="3200" b="1" baseline="30000" dirty="0">
                  <a:solidFill>
                    <a:srgbClr val="FF0000"/>
                  </a:solidFill>
                </a:rPr>
                <a:t>2</a:t>
              </a:r>
            </a:p>
          </p:txBody>
        </p:sp>
        <p:sp>
          <p:nvSpPr>
            <p:cNvPr id="19480" name="矩形 19479"/>
            <p:cNvSpPr/>
            <p:nvPr/>
          </p:nvSpPr>
          <p:spPr>
            <a:xfrm>
              <a:off x="1519" y="3884"/>
              <a:ext cx="697" cy="24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sz="3200" b="1" dirty="0">
                  <a:solidFill>
                    <a:srgbClr val="FF0000"/>
                  </a:solidFill>
                </a:rPr>
                <a:t>S=πr</a:t>
              </a:r>
              <a:r>
                <a:rPr lang="en-US" altLang="zh-CN" sz="3200" b="1" baseline="30000" dirty="0">
                  <a:solidFill>
                    <a:srgbClr val="FF0000"/>
                  </a:solidFill>
                </a:rPr>
                <a:t>2</a:t>
              </a:r>
            </a:p>
          </p:txBody>
        </p:sp>
      </p:grpSp>
      <p:sp>
        <p:nvSpPr>
          <p:cNvPr id="19482" name="流程图: 可选过程 19481"/>
          <p:cNvSpPr/>
          <p:nvPr/>
        </p:nvSpPr>
        <p:spPr>
          <a:xfrm>
            <a:off x="1703388" y="57151"/>
            <a:ext cx="2640012" cy="620713"/>
          </a:xfrm>
          <a:prstGeom prst="flowChartAlternateProcess">
            <a:avLst/>
          </a:prstGeom>
          <a:gradFill rotWithShape="1">
            <a:gsLst>
              <a:gs pos="0">
                <a:schemeClr val="bg1"/>
              </a:gs>
              <a:gs pos="50000">
                <a:srgbClr val="99FF66"/>
              </a:gs>
              <a:gs pos="100000">
                <a:schemeClr val="bg1"/>
              </a:gs>
            </a:gsLst>
            <a:lin ang="2700000" scaled="1"/>
            <a:tileRect/>
          </a:gra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algn="ctr"/>
            <a:r>
              <a:rPr lang="zh-CN" altLang="en-US" sz="3200" b="1" dirty="0">
                <a:solidFill>
                  <a:srgbClr val="0000CC"/>
                </a:solidFill>
                <a:ea typeface="楷体_GB2312" pitchFamily="49" charset="-122"/>
              </a:rPr>
              <a:t>探求新知</a:t>
            </a: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3BBB529B-2AF5-1C66-162C-FF9A990117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47741" y="666689"/>
            <a:ext cx="1257300" cy="723900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EE4A0609-7272-4F54-DD41-575E3D07FC7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23582" y="575239"/>
            <a:ext cx="1257300" cy="762000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id="{81142DFD-514E-8DB1-CEAC-4AC0C687EEB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32039" y="1237480"/>
            <a:ext cx="1460500" cy="876300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id="{FF2C2357-308E-C492-EB79-C8CDAD4EFC0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14526" y="5654554"/>
            <a:ext cx="1257300" cy="723900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:a16="http://schemas.microsoft.com/office/drawing/2014/main" id="{B0114FDA-7A4E-D5E5-3542-076BAB6678C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37613" y="5594230"/>
            <a:ext cx="1371600" cy="762000"/>
          </a:xfrm>
          <a:prstGeom prst="rect">
            <a:avLst/>
          </a:prstGeom>
        </p:spPr>
      </p:pic>
      <p:pic>
        <p:nvPicPr>
          <p:cNvPr id="17" name="图片 16">
            <a:extLst>
              <a:ext uri="{FF2B5EF4-FFF2-40B4-BE49-F238E27FC236}">
                <a16:creationId xmlns:a16="http://schemas.microsoft.com/office/drawing/2014/main" id="{ED489E5E-866F-AA83-7D9A-9445B11848D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467512" y="5545077"/>
            <a:ext cx="1460500" cy="876300"/>
          </a:xfrm>
          <a:prstGeom prst="rect">
            <a:avLst/>
          </a:prstGeom>
        </p:spPr>
      </p:pic>
      <p:sp>
        <p:nvSpPr>
          <p:cNvPr id="18" name="文本框 17">
            <a:extLst>
              <a:ext uri="{FF2B5EF4-FFF2-40B4-BE49-F238E27FC236}">
                <a16:creationId xmlns:a16="http://schemas.microsoft.com/office/drawing/2014/main" id="{D6CB3A52-CD3C-893A-BEB5-31D22D569B3D}"/>
              </a:ext>
            </a:extLst>
          </p:cNvPr>
          <p:cNvSpPr txBox="1"/>
          <p:nvPr/>
        </p:nvSpPr>
        <p:spPr>
          <a:xfrm>
            <a:off x="4413566" y="4139346"/>
            <a:ext cx="180022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/>
              <a:t>二次函数</a:t>
            </a: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786BDAF9-32CB-CAA4-24BA-9F51CBDEBD4D}"/>
              </a:ext>
            </a:extLst>
          </p:cNvPr>
          <p:cNvSpPr txBox="1"/>
          <p:nvPr/>
        </p:nvSpPr>
        <p:spPr>
          <a:xfrm>
            <a:off x="6096000" y="4121152"/>
            <a:ext cx="5184775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/>
              <a:t>y=ax</a:t>
            </a:r>
            <a:r>
              <a:rPr lang="en-US" altLang="zh-CN" sz="2800" b="1" baseline="30000" dirty="0"/>
              <a:t>2</a:t>
            </a:r>
            <a:r>
              <a:rPr lang="zh-CN" altLang="en-US" sz="2800" b="1" dirty="0"/>
              <a:t>＋</a:t>
            </a:r>
            <a:r>
              <a:rPr lang="en-US" altLang="zh-CN" sz="2800" b="1" dirty="0" err="1"/>
              <a:t>bx+c</a:t>
            </a:r>
            <a:r>
              <a:rPr lang="en-US" altLang="zh-CN" sz="2800" b="1" dirty="0"/>
              <a:t> (a≠</a:t>
            </a:r>
            <a:r>
              <a:rPr lang="zh-CN" altLang="en-US" sz="2800" b="1" dirty="0"/>
              <a:t>０，</a:t>
            </a:r>
            <a:r>
              <a:rPr lang="en-US" altLang="zh-CN" sz="2800" b="1" dirty="0" err="1"/>
              <a:t>a,b,c</a:t>
            </a:r>
            <a:r>
              <a:rPr lang="zh-CN" altLang="en-US" sz="2800" b="1" dirty="0"/>
              <a:t>为常数）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9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9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9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9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9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9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19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7" grpId="0"/>
      <p:bldP spid="19468" grpId="0"/>
      <p:bldP spid="19469" grpId="0"/>
      <p:bldP spid="19470" grpId="0"/>
      <p:bldP spid="19471" grpId="0"/>
      <p:bldP spid="19472" grpId="0"/>
      <p:bldP spid="19473" grpId="0"/>
      <p:bldP spid="18" grpId="0"/>
      <p:bldP spid="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矩形 7169"/>
          <p:cNvSpPr>
            <a:spLocks noRot="1"/>
          </p:cNvSpPr>
          <p:nvPr/>
        </p:nvSpPr>
        <p:spPr>
          <a:xfrm>
            <a:off x="1193306" y="7840"/>
            <a:ext cx="8458200" cy="2514599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sz="280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sz="24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>
              <a:lnSpc>
                <a:spcPct val="80000"/>
              </a:lnSpc>
              <a:buNone/>
            </a:pPr>
            <a:r>
              <a:rPr lang="zh-CN" altLang="en-US" sz="3200" b="1" dirty="0">
                <a:solidFill>
                  <a:srgbClr val="0000FF"/>
                </a:solidFill>
                <a:ea typeface="楷体_GB2312" pitchFamily="49" charset="-122"/>
              </a:rPr>
              <a:t>函数关系式</a:t>
            </a:r>
            <a:endParaRPr lang="en-US" altLang="zh-CN" sz="3200" b="1" dirty="0">
              <a:solidFill>
                <a:srgbClr val="0000FF"/>
              </a:solidFill>
              <a:ea typeface="楷体_GB2312" pitchFamily="49" charset="-122"/>
            </a:endParaRPr>
          </a:p>
          <a:p>
            <a:pPr lvl="0">
              <a:lnSpc>
                <a:spcPct val="80000"/>
              </a:lnSpc>
              <a:buNone/>
            </a:pPr>
            <a:endParaRPr lang="en-US" altLang="zh-CN" sz="3200" b="1" dirty="0">
              <a:solidFill>
                <a:srgbClr val="0000FF"/>
              </a:solidFill>
              <a:ea typeface="楷体_GB2312" pitchFamily="49" charset="-122"/>
            </a:endParaRPr>
          </a:p>
          <a:p>
            <a:pPr lvl="0">
              <a:lnSpc>
                <a:spcPct val="80000"/>
              </a:lnSpc>
              <a:buNone/>
            </a:pPr>
            <a:endParaRPr lang="en-US" altLang="zh-CN" sz="3200" b="1" dirty="0">
              <a:solidFill>
                <a:srgbClr val="0000FF"/>
              </a:solidFill>
              <a:ea typeface="楷体_GB2312" pitchFamily="49" charset="-122"/>
            </a:endParaRPr>
          </a:p>
          <a:p>
            <a:pPr lvl="0">
              <a:lnSpc>
                <a:spcPct val="80000"/>
              </a:lnSpc>
              <a:buNone/>
            </a:pPr>
            <a:endParaRPr lang="en-US" altLang="zh-CN" sz="3200" b="1" dirty="0">
              <a:solidFill>
                <a:srgbClr val="0000FF"/>
              </a:solidFill>
              <a:ea typeface="楷体_GB2312" pitchFamily="49" charset="-122"/>
            </a:endParaRPr>
          </a:p>
          <a:p>
            <a:pPr lvl="0">
              <a:lnSpc>
                <a:spcPct val="80000"/>
              </a:lnSpc>
              <a:buNone/>
            </a:pPr>
            <a:r>
              <a:rPr lang="zh-CN" altLang="en-US" sz="3200" b="1" dirty="0">
                <a:ea typeface="楷体_GB2312" pitchFamily="49" charset="-122"/>
              </a:rPr>
              <a:t>具有什么共同特征？</a:t>
            </a:r>
          </a:p>
          <a:p>
            <a:pPr lvl="0">
              <a:lnSpc>
                <a:spcPct val="80000"/>
              </a:lnSpc>
              <a:buNone/>
            </a:pPr>
            <a:r>
              <a:rPr lang="zh-CN" altLang="en-US" sz="2000" b="1" dirty="0">
                <a:ea typeface="楷体_GB2312" pitchFamily="49" charset="-122"/>
              </a:rPr>
              <a:t>                                           </a:t>
            </a: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E8CB150C-A16F-D066-A2EB-69139974B0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7218" y="727767"/>
            <a:ext cx="1720368" cy="990515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48702081-51CF-9179-51EB-35D8CB9A9DA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23552" y="648522"/>
            <a:ext cx="1831873" cy="1017707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EB9ED2A6-647F-6C9C-EF0C-BFF230B5A5D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29888" y="565020"/>
            <a:ext cx="1954818" cy="1172891"/>
          </a:xfrm>
          <a:prstGeom prst="rect">
            <a:avLst/>
          </a:prstGeom>
        </p:spPr>
      </p:pic>
      <p:grpSp>
        <p:nvGrpSpPr>
          <p:cNvPr id="15" name="组合 14">
            <a:extLst>
              <a:ext uri="{FF2B5EF4-FFF2-40B4-BE49-F238E27FC236}">
                <a16:creationId xmlns:a16="http://schemas.microsoft.com/office/drawing/2014/main" id="{B89661F4-656B-4A7B-7FEF-F6C24CCEACA3}"/>
              </a:ext>
            </a:extLst>
          </p:cNvPr>
          <p:cNvGrpSpPr/>
          <p:nvPr/>
        </p:nvGrpSpPr>
        <p:grpSpPr>
          <a:xfrm>
            <a:off x="1000613" y="2353553"/>
            <a:ext cx="8077200" cy="912218"/>
            <a:chOff x="1000613" y="2353553"/>
            <a:chExt cx="8077200" cy="912218"/>
          </a:xfrm>
        </p:grpSpPr>
        <p:sp>
          <p:nvSpPr>
            <p:cNvPr id="7175" name="文本框 7174"/>
            <p:cNvSpPr txBox="1"/>
            <p:nvPr/>
          </p:nvSpPr>
          <p:spPr>
            <a:xfrm>
              <a:off x="1000613" y="2517275"/>
              <a:ext cx="8077200" cy="58477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 dirty="0"/>
                <a:t>  </a:t>
              </a:r>
              <a:r>
                <a:rPr lang="zh-CN" altLang="en-US" sz="3200" b="1" dirty="0"/>
                <a:t>具有                     的形式，其中 </a:t>
              </a:r>
              <a:r>
                <a:rPr lang="en-US" altLang="zh-CN" sz="3200" b="1" dirty="0"/>
                <a:t>k≠0</a:t>
              </a:r>
              <a:r>
                <a:rPr lang="zh-CN" altLang="en-US" sz="3200" b="1" dirty="0"/>
                <a:t>，</a:t>
              </a:r>
              <a:r>
                <a:rPr lang="en-US" altLang="zh-CN" sz="3200" b="1" dirty="0"/>
                <a:t>k</a:t>
              </a:r>
              <a:r>
                <a:rPr lang="zh-CN" altLang="en-US" sz="3200" b="1" dirty="0"/>
                <a:t>为常数</a:t>
              </a:r>
            </a:p>
          </p:txBody>
        </p:sp>
        <p:pic>
          <p:nvPicPr>
            <p:cNvPr id="7" name="图片 6">
              <a:extLst>
                <a:ext uri="{FF2B5EF4-FFF2-40B4-BE49-F238E27FC236}">
                  <a16:creationId xmlns:a16="http://schemas.microsoft.com/office/drawing/2014/main" id="{550C9F89-930F-A86E-BC49-8D55951D725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211729" y="2353553"/>
              <a:ext cx="1331345" cy="912218"/>
            </a:xfrm>
            <a:prstGeom prst="rect">
              <a:avLst/>
            </a:prstGeom>
          </p:spPr>
        </p:pic>
      </p:grpSp>
      <p:sp>
        <p:nvSpPr>
          <p:cNvPr id="11" name="云形标注 10">
            <a:extLst>
              <a:ext uri="{FF2B5EF4-FFF2-40B4-BE49-F238E27FC236}">
                <a16:creationId xmlns:a16="http://schemas.microsoft.com/office/drawing/2014/main" id="{4AE33981-64CB-D747-E0D8-4CD66D0058A0}"/>
              </a:ext>
            </a:extLst>
          </p:cNvPr>
          <p:cNvSpPr/>
          <p:nvPr/>
        </p:nvSpPr>
        <p:spPr>
          <a:xfrm>
            <a:off x="6620363" y="5738891"/>
            <a:ext cx="4876800" cy="968198"/>
          </a:xfrm>
          <a:prstGeom prst="cloudCallout">
            <a:avLst>
              <a:gd name="adj1" fmla="val -32343"/>
              <a:gd name="adj2" fmla="val -78398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algn="ctr"/>
            <a:r>
              <a:rPr lang="zh-CN" altLang="en-US" sz="20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反比例函数中自变量</a:t>
            </a:r>
            <a:r>
              <a:rPr lang="en-US" altLang="zh-CN" sz="2000" b="1" i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x</a:t>
            </a:r>
            <a:r>
              <a:rPr lang="zh-CN" altLang="en-US" sz="20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的取值范围是什么</a:t>
            </a:r>
            <a:r>
              <a:rPr lang="en-US" altLang="zh-CN" sz="20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?</a:t>
            </a:r>
          </a:p>
        </p:txBody>
      </p:sp>
      <p:grpSp>
        <p:nvGrpSpPr>
          <p:cNvPr id="14" name="组合 13">
            <a:extLst>
              <a:ext uri="{FF2B5EF4-FFF2-40B4-BE49-F238E27FC236}">
                <a16:creationId xmlns:a16="http://schemas.microsoft.com/office/drawing/2014/main" id="{39599405-AA36-03F4-A009-BDFE76D6C4A2}"/>
              </a:ext>
            </a:extLst>
          </p:cNvPr>
          <p:cNvGrpSpPr/>
          <p:nvPr/>
        </p:nvGrpSpPr>
        <p:grpSpPr>
          <a:xfrm>
            <a:off x="2038732" y="3584674"/>
            <a:ext cx="8233386" cy="1955215"/>
            <a:chOff x="1596414" y="3373485"/>
            <a:chExt cx="8233386" cy="1955215"/>
          </a:xfrm>
        </p:grpSpPr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id="{97032169-5CDF-6623-FB90-645F94C7EB27}"/>
                </a:ext>
              </a:extLst>
            </p:cNvPr>
            <p:cNvSpPr txBox="1"/>
            <p:nvPr/>
          </p:nvSpPr>
          <p:spPr>
            <a:xfrm>
              <a:off x="1596414" y="3373485"/>
              <a:ext cx="8233386" cy="1955215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accent6">
                  <a:lumMod val="50000"/>
                </a:schemeClr>
              </a:solidFill>
            </a:ln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  <a:spcBef>
                  <a:spcPct val="50000"/>
                </a:spcBef>
              </a:pPr>
              <a:r>
                <a:rPr lang="en-US" altLang="zh-CN" sz="2400" dirty="0">
                  <a:latin typeface="Times New Roman" panose="02020603050405020304" pitchFamily="18" charset="0"/>
                </a:rPr>
                <a:t>       </a:t>
              </a:r>
              <a:r>
                <a:rPr lang="zh-CN" altLang="en-US" sz="2800" dirty="0">
                  <a:latin typeface="隶书" panose="02010509060101010101" pitchFamily="49" charset="-122"/>
                  <a:ea typeface="隶书" panose="02010509060101010101" pitchFamily="49" charset="-122"/>
                </a:rPr>
                <a:t>一般地，如果变量 </a:t>
              </a:r>
              <a:r>
                <a:rPr lang="en-US" altLang="zh-CN" sz="2800" i="1" dirty="0">
                  <a:latin typeface="Times New Roman" panose="02020603050405020304" pitchFamily="18" charset="0"/>
                  <a:ea typeface="隶书" panose="02010509060101010101" pitchFamily="49" charset="-122"/>
                </a:rPr>
                <a:t>y </a:t>
              </a:r>
              <a:r>
                <a:rPr lang="zh-CN" altLang="en-US" sz="2800" dirty="0">
                  <a:latin typeface="隶书" panose="02010509060101010101" pitchFamily="49" charset="-122"/>
                  <a:ea typeface="隶书" panose="02010509060101010101" pitchFamily="49" charset="-122"/>
                </a:rPr>
                <a:t>和 </a:t>
              </a:r>
              <a:r>
                <a:rPr lang="en-US" altLang="zh-CN" sz="2800" i="1" dirty="0">
                  <a:latin typeface="Times New Roman" panose="02020603050405020304" pitchFamily="18" charset="0"/>
                  <a:ea typeface="隶书" panose="02010509060101010101" pitchFamily="49" charset="-122"/>
                </a:rPr>
                <a:t>x </a:t>
              </a:r>
              <a:r>
                <a:rPr lang="zh-CN" altLang="en-US" sz="2800" dirty="0">
                  <a:latin typeface="隶书" panose="02010509060101010101" pitchFamily="49" charset="-122"/>
                  <a:ea typeface="隶书" panose="02010509060101010101" pitchFamily="49" charset="-122"/>
                </a:rPr>
                <a:t>之间函数关系可以表示成           </a:t>
              </a:r>
              <a:r>
                <a:rPr lang="zh-CN" altLang="en-US" sz="2400" dirty="0">
                  <a:latin typeface="隶书" panose="02010509060101010101" pitchFamily="49" charset="-122"/>
                  <a:ea typeface="隶书" panose="02010509060101010101" pitchFamily="49" charset="-122"/>
                </a:rPr>
                <a:t>（</a:t>
              </a:r>
              <a:r>
                <a:rPr lang="en-US" altLang="zh-CN" sz="2800" i="1" dirty="0">
                  <a:solidFill>
                    <a:srgbClr val="A50021"/>
                  </a:solidFill>
                  <a:latin typeface="Times New Roman" panose="02020603050405020304" pitchFamily="18" charset="0"/>
                  <a:ea typeface="隶书" panose="02010509060101010101" pitchFamily="49" charset="-122"/>
                </a:rPr>
                <a:t>k</a:t>
              </a:r>
              <a:r>
                <a:rPr lang="zh-CN" altLang="en-US" sz="2800" dirty="0">
                  <a:solidFill>
                    <a:srgbClr val="990033"/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是常数</a:t>
              </a:r>
              <a:r>
                <a:rPr lang="en-US" altLang="zh-CN" sz="2800" dirty="0">
                  <a:solidFill>
                    <a:srgbClr val="990033"/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,</a:t>
              </a:r>
              <a:r>
                <a:rPr lang="zh-CN" altLang="en-US" sz="2800" dirty="0">
                  <a:solidFill>
                    <a:srgbClr val="990033"/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且</a:t>
              </a:r>
              <a:r>
                <a:rPr lang="en-US" altLang="zh-CN" sz="2800" i="1" dirty="0">
                  <a:solidFill>
                    <a:srgbClr val="A50021"/>
                  </a:solidFill>
                  <a:latin typeface="Times New Roman" panose="02020603050405020304" pitchFamily="18" charset="0"/>
                  <a:ea typeface="隶书" panose="02010509060101010101" pitchFamily="49" charset="-122"/>
                </a:rPr>
                <a:t>k</a:t>
              </a:r>
              <a:r>
                <a:rPr lang="en-US" altLang="zh-CN" sz="2800" i="1" dirty="0">
                  <a:solidFill>
                    <a:srgbClr val="990033"/>
                  </a:solidFill>
                  <a:latin typeface="Times New Roman" panose="02020603050405020304" pitchFamily="18" charset="0"/>
                  <a:ea typeface="隶书" panose="02010509060101010101" pitchFamily="49" charset="-122"/>
                </a:rPr>
                <a:t>≠ </a:t>
              </a:r>
              <a:r>
                <a:rPr lang="en-US" altLang="zh-CN" sz="2800" dirty="0">
                  <a:solidFill>
                    <a:srgbClr val="990033"/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0</a:t>
              </a:r>
              <a:r>
                <a:rPr lang="zh-CN" altLang="en-US" sz="2400" dirty="0">
                  <a:latin typeface="隶书" panose="02010509060101010101" pitchFamily="49" charset="-122"/>
                  <a:ea typeface="隶书" panose="02010509060101010101" pitchFamily="49" charset="-122"/>
                </a:rPr>
                <a:t>）</a:t>
              </a:r>
              <a:r>
                <a:rPr lang="zh-CN" altLang="en-US" sz="2800" dirty="0">
                  <a:latin typeface="隶书" panose="02010509060101010101" pitchFamily="49" charset="-122"/>
                  <a:ea typeface="隶书" panose="02010509060101010101" pitchFamily="49" charset="-122"/>
                </a:rPr>
                <a:t>的形式</a:t>
              </a:r>
              <a:r>
                <a:rPr lang="en-US" altLang="zh-CN" sz="2800" dirty="0">
                  <a:latin typeface="隶书" panose="02010509060101010101" pitchFamily="49" charset="-122"/>
                  <a:ea typeface="隶书" panose="02010509060101010101" pitchFamily="49" charset="-122"/>
                </a:rPr>
                <a:t>,</a:t>
              </a:r>
              <a:r>
                <a:rPr lang="zh-CN" altLang="en-US" sz="2800" dirty="0">
                  <a:latin typeface="隶书" panose="02010509060101010101" pitchFamily="49" charset="-122"/>
                  <a:ea typeface="隶书" panose="02010509060101010101" pitchFamily="49" charset="-122"/>
                </a:rPr>
                <a:t>则称 </a:t>
              </a:r>
              <a:r>
                <a:rPr lang="en-US" altLang="zh-CN" sz="2800" i="1" dirty="0">
                  <a:latin typeface="Times New Roman" panose="02020603050405020304" pitchFamily="18" charset="0"/>
                  <a:ea typeface="隶书" panose="02010509060101010101" pitchFamily="49" charset="-122"/>
                </a:rPr>
                <a:t>y</a:t>
              </a:r>
              <a:r>
                <a:rPr lang="en-US" altLang="zh-CN" sz="2800" i="1" dirty="0">
                  <a:solidFill>
                    <a:srgbClr val="FF0000"/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 </a:t>
              </a:r>
              <a:r>
                <a:rPr lang="zh-CN" altLang="en-US" sz="2800" dirty="0">
                  <a:latin typeface="隶书" panose="02010509060101010101" pitchFamily="49" charset="-122"/>
                  <a:ea typeface="隶书" panose="02010509060101010101" pitchFamily="49" charset="-122"/>
                </a:rPr>
                <a:t>是 </a:t>
              </a:r>
              <a:r>
                <a:rPr lang="en-US" altLang="zh-CN" sz="2800" i="1" dirty="0">
                  <a:latin typeface="Times New Roman" panose="02020603050405020304" pitchFamily="18" charset="0"/>
                  <a:ea typeface="隶书" panose="02010509060101010101" pitchFamily="49" charset="-122"/>
                </a:rPr>
                <a:t>x </a:t>
              </a:r>
              <a:r>
                <a:rPr lang="zh-CN" altLang="en-US" sz="2800" dirty="0">
                  <a:latin typeface="隶书" panose="02010509060101010101" pitchFamily="49" charset="-122"/>
                  <a:ea typeface="隶书" panose="02010509060101010101" pitchFamily="49" charset="-122"/>
                </a:rPr>
                <a:t>的</a:t>
              </a:r>
              <a:r>
                <a:rPr lang="zh-CN" altLang="en-US" sz="2800" dirty="0">
                  <a:solidFill>
                    <a:srgbClr val="990033"/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反比例函数</a:t>
              </a:r>
              <a:r>
                <a:rPr lang="en-US" altLang="zh-CN" sz="2400" dirty="0">
                  <a:solidFill>
                    <a:srgbClr val="990033"/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.</a:t>
              </a:r>
              <a:endParaRPr lang="en-US" altLang="zh-CN" sz="2800" dirty="0">
                <a:solidFill>
                  <a:srgbClr val="990033"/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  <p:pic>
          <p:nvPicPr>
            <p:cNvPr id="13" name="图片 12">
              <a:extLst>
                <a:ext uri="{FF2B5EF4-FFF2-40B4-BE49-F238E27FC236}">
                  <a16:creationId xmlns:a16="http://schemas.microsoft.com/office/drawing/2014/main" id="{747980DC-010B-3CE7-DD09-2DE73F51F59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2017218" y="3901042"/>
              <a:ext cx="1222986" cy="968197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矩形 9217"/>
          <p:cNvSpPr/>
          <p:nvPr/>
        </p:nvSpPr>
        <p:spPr>
          <a:xfrm>
            <a:off x="1676400" y="533401"/>
            <a:ext cx="63246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4000" b="1" dirty="0">
                <a:solidFill>
                  <a:srgbClr val="FF000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等价形式：</a:t>
            </a:r>
            <a:r>
              <a:rPr lang="zh-CN" altLang="en-US" sz="4000" b="1" dirty="0">
                <a:solidFill>
                  <a:srgbClr val="FF0000"/>
                </a:solidFill>
                <a:latin typeface="BatangChe" panose="02030609000101010101" pitchFamily="49" charset="-127"/>
                <a:ea typeface="BatangChe" panose="02030609000101010101" pitchFamily="49" charset="-127"/>
              </a:rPr>
              <a:t>（</a:t>
            </a:r>
            <a:r>
              <a:rPr lang="en-US" altLang="zh-CN" sz="4000" b="1" dirty="0">
                <a:solidFill>
                  <a:srgbClr val="FF0000"/>
                </a:solidFill>
                <a:latin typeface="BatangChe" panose="02030609000101010101" pitchFamily="49" charset="-127"/>
                <a:ea typeface="BatangChe" panose="02030609000101010101" pitchFamily="49" charset="-127"/>
              </a:rPr>
              <a:t>k ≠0</a:t>
            </a:r>
            <a:r>
              <a:rPr lang="zh-CN" altLang="en-US" sz="4000" b="1" dirty="0">
                <a:solidFill>
                  <a:srgbClr val="FF0000"/>
                </a:solidFill>
                <a:latin typeface="BatangChe" panose="02030609000101010101" pitchFamily="49" charset="-127"/>
                <a:ea typeface="BatangChe" panose="02030609000101010101" pitchFamily="49" charset="-127"/>
              </a:rPr>
              <a:t>）</a:t>
            </a:r>
            <a:endParaRPr lang="zh-CN" altLang="en-US" dirty="0">
              <a:solidFill>
                <a:srgbClr val="FF0000"/>
              </a:solidFill>
              <a:latin typeface="BatangChe" panose="02030609000101010101" pitchFamily="49" charset="-127"/>
              <a:ea typeface="BatangChe" panose="02030609000101010101" pitchFamily="49" charset="-127"/>
            </a:endParaRPr>
          </a:p>
        </p:txBody>
      </p:sp>
      <p:graphicFrame>
        <p:nvGraphicFramePr>
          <p:cNvPr id="9219" name="对象 9218"/>
          <p:cNvGraphicFramePr/>
          <p:nvPr/>
        </p:nvGraphicFramePr>
        <p:xfrm>
          <a:off x="1905001" y="1600200"/>
          <a:ext cx="1508125" cy="1600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3" imgW="393700" imgH="393700" progId="Equation.3">
                  <p:embed/>
                </p:oleObj>
              </mc:Choice>
              <mc:Fallback>
                <p:oleObj r:id="rId3" imgW="393700" imgH="393700" progId="Equation.3">
                  <p:embed/>
                  <p:pic>
                    <p:nvPicPr>
                      <p:cNvPr id="0" name="图片 309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905001" y="1600200"/>
                        <a:ext cx="1508125" cy="16002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20" name="左右箭头 9219"/>
          <p:cNvSpPr/>
          <p:nvPr/>
        </p:nvSpPr>
        <p:spPr>
          <a:xfrm>
            <a:off x="3429000" y="2209800"/>
            <a:ext cx="685800" cy="381000"/>
          </a:xfrm>
          <a:prstGeom prst="leftRightArrow">
            <a:avLst>
              <a:gd name="adj1" fmla="val 50000"/>
              <a:gd name="adj2" fmla="val 36000"/>
            </a:avLst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221" name="左右箭头 9220"/>
          <p:cNvSpPr/>
          <p:nvPr/>
        </p:nvSpPr>
        <p:spPr>
          <a:xfrm>
            <a:off x="6400800" y="2133600"/>
            <a:ext cx="685800" cy="381000"/>
          </a:xfrm>
          <a:prstGeom prst="leftRightArrow">
            <a:avLst>
              <a:gd name="adj1" fmla="val 50000"/>
              <a:gd name="adj2" fmla="val 36000"/>
            </a:avLst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222" name="左右箭头 9221"/>
          <p:cNvSpPr/>
          <p:nvPr/>
        </p:nvSpPr>
        <p:spPr>
          <a:xfrm>
            <a:off x="2209800" y="3505200"/>
            <a:ext cx="685800" cy="381000"/>
          </a:xfrm>
          <a:prstGeom prst="leftRightArrow">
            <a:avLst>
              <a:gd name="adj1" fmla="val 50000"/>
              <a:gd name="adj2" fmla="val 36000"/>
            </a:avLst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223" name="文本框 9222"/>
          <p:cNvSpPr txBox="1"/>
          <p:nvPr/>
        </p:nvSpPr>
        <p:spPr>
          <a:xfrm>
            <a:off x="4343400" y="1919288"/>
            <a:ext cx="2667000" cy="8239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800"/>
              <a:t>y=kx</a:t>
            </a:r>
            <a:r>
              <a:rPr lang="en-US" altLang="zh-CN" sz="4800" baseline="30000"/>
              <a:t>-1</a:t>
            </a:r>
            <a:endParaRPr lang="en-US" altLang="zh-CN" sz="4800"/>
          </a:p>
        </p:txBody>
      </p:sp>
      <p:sp>
        <p:nvSpPr>
          <p:cNvPr id="9224" name="文本框 9223"/>
          <p:cNvSpPr txBox="1"/>
          <p:nvPr/>
        </p:nvSpPr>
        <p:spPr>
          <a:xfrm>
            <a:off x="7315200" y="1843088"/>
            <a:ext cx="2057400" cy="8239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800" dirty="0" err="1"/>
              <a:t>xy</a:t>
            </a:r>
            <a:r>
              <a:rPr lang="en-US" altLang="zh-CN" sz="4800" dirty="0"/>
              <a:t>=k</a:t>
            </a:r>
          </a:p>
        </p:txBody>
      </p:sp>
      <p:sp>
        <p:nvSpPr>
          <p:cNvPr id="9225" name="文本框 9224"/>
          <p:cNvSpPr txBox="1"/>
          <p:nvPr/>
        </p:nvSpPr>
        <p:spPr>
          <a:xfrm>
            <a:off x="3124200" y="3276601"/>
            <a:ext cx="35814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>
                <a:latin typeface="BatangChe" panose="02030609000101010101" pitchFamily="49" charset="-127"/>
                <a:ea typeface="BatangChe" panose="02030609000101010101" pitchFamily="49" charset="-127"/>
              </a:rPr>
              <a:t>y</a:t>
            </a:r>
            <a:r>
              <a:rPr lang="zh-CN" altLang="en-US" sz="4000" b="1" dirty="0">
                <a:latin typeface="华文隶书" panose="02010800040101010101" pitchFamily="2" charset="-122"/>
                <a:ea typeface="华文隶书" panose="02010800040101010101" pitchFamily="2" charset="-122"/>
              </a:rPr>
              <a:t>与</a:t>
            </a:r>
            <a:r>
              <a:rPr lang="en-US" altLang="zh-CN" sz="4000" b="1">
                <a:latin typeface="BatangChe" panose="02030609000101010101" pitchFamily="49" charset="-127"/>
                <a:ea typeface="BatangChe" panose="02030609000101010101" pitchFamily="49" charset="-127"/>
              </a:rPr>
              <a:t>x</a:t>
            </a:r>
            <a:r>
              <a:rPr lang="zh-CN" altLang="en-US" sz="4000" b="1" dirty="0">
                <a:latin typeface="华文隶书" panose="02010800040101010101" pitchFamily="2" charset="-122"/>
                <a:ea typeface="华文隶书" panose="02010800040101010101" pitchFamily="2" charset="-122"/>
              </a:rPr>
              <a:t>成反比例</a:t>
            </a:r>
            <a:endParaRPr lang="zh-CN" altLang="en-US" sz="4000" b="1"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70" decel="100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770" decel="100000"/>
                                        <p:tgtEl>
                                          <p:spTgt spid="921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8" dur="77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0" dur="77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  <p:bldP spid="9223" grpId="0"/>
      <p:bldP spid="9224" grpId="0"/>
      <p:bldP spid="922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>
            <a:extLst>
              <a:ext uri="{FF2B5EF4-FFF2-40B4-BE49-F238E27FC236}">
                <a16:creationId xmlns:a16="http://schemas.microsoft.com/office/drawing/2014/main" id="{744C460D-258E-5B25-0AAB-14736F3AC43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71550" b="-287"/>
          <a:stretch/>
        </p:blipFill>
        <p:spPr>
          <a:xfrm>
            <a:off x="684281" y="1319846"/>
            <a:ext cx="1806139" cy="4621553"/>
          </a:xfrm>
          <a:prstGeom prst="rect">
            <a:avLst/>
          </a:prstGeom>
        </p:spPr>
      </p:pic>
      <p:sp>
        <p:nvSpPr>
          <p:cNvPr id="10242" name="矩形 10241"/>
          <p:cNvSpPr>
            <a:spLocks noRot="1"/>
          </p:cNvSpPr>
          <p:nvPr/>
        </p:nvSpPr>
        <p:spPr>
          <a:xfrm>
            <a:off x="1524000" y="1"/>
            <a:ext cx="9067800" cy="1312863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sz="280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sz="24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>
              <a:buNone/>
            </a:pPr>
            <a:r>
              <a:rPr lang="zh-CN" altLang="en-US" sz="3600" b="1" dirty="0">
                <a:latin typeface="楷体_GB2312" pitchFamily="49" charset="-122"/>
                <a:ea typeface="楷体_GB2312" pitchFamily="49" charset="-122"/>
              </a:rPr>
              <a:t>例</a:t>
            </a:r>
            <a:r>
              <a:rPr lang="en-US" altLang="zh-CN" sz="3600" b="1" dirty="0">
                <a:latin typeface="楷体_GB2312" pitchFamily="49" charset="-122"/>
                <a:ea typeface="楷体_GB2312" pitchFamily="49" charset="-122"/>
              </a:rPr>
              <a:t>1  </a:t>
            </a:r>
            <a:r>
              <a:rPr lang="zh-CN" altLang="en-US" sz="3600" b="1" dirty="0">
                <a:latin typeface="楷体_GB2312" pitchFamily="49" charset="-122"/>
                <a:ea typeface="楷体_GB2312" pitchFamily="49" charset="-122"/>
              </a:rPr>
              <a:t>下列关系式中的</a:t>
            </a:r>
            <a:r>
              <a:rPr lang="en-US" altLang="zh-CN" sz="3600" b="1" dirty="0">
                <a:latin typeface="楷体_GB2312" pitchFamily="49" charset="-122"/>
                <a:ea typeface="楷体_GB2312" pitchFamily="49" charset="-122"/>
              </a:rPr>
              <a:t>y</a:t>
            </a:r>
            <a:r>
              <a:rPr lang="zh-CN" altLang="en-US" sz="3600" b="1" dirty="0">
                <a:latin typeface="楷体_GB2312" pitchFamily="49" charset="-122"/>
                <a:ea typeface="楷体_GB2312" pitchFamily="49" charset="-122"/>
              </a:rPr>
              <a:t>是</a:t>
            </a:r>
            <a:r>
              <a:rPr lang="en-US" altLang="zh-CN" sz="3600" b="1" dirty="0">
                <a:latin typeface="楷体_GB2312" pitchFamily="49" charset="-122"/>
                <a:ea typeface="楷体_GB2312" pitchFamily="49" charset="-122"/>
              </a:rPr>
              <a:t>x</a:t>
            </a:r>
            <a:r>
              <a:rPr lang="zh-CN" altLang="en-US" sz="3600" b="1" dirty="0">
                <a:latin typeface="楷体_GB2312" pitchFamily="49" charset="-122"/>
                <a:ea typeface="楷体_GB2312" pitchFamily="49" charset="-122"/>
              </a:rPr>
              <a:t>的反比例函数吗？         如果是，比例系数</a:t>
            </a:r>
            <a:r>
              <a:rPr lang="en-US" altLang="zh-CN" sz="3600" b="1" dirty="0">
                <a:latin typeface="楷体_GB2312" pitchFamily="49" charset="-122"/>
                <a:ea typeface="楷体_GB2312" pitchFamily="49" charset="-122"/>
              </a:rPr>
              <a:t>k</a:t>
            </a:r>
            <a:r>
              <a:rPr lang="zh-CN" altLang="en-US" sz="3600" b="1" dirty="0">
                <a:latin typeface="楷体_GB2312" pitchFamily="49" charset="-122"/>
                <a:ea typeface="楷体_GB2312" pitchFamily="49" charset="-122"/>
              </a:rPr>
              <a:t>是多少？</a:t>
            </a:r>
          </a:p>
        </p:txBody>
      </p:sp>
      <p:sp>
        <p:nvSpPr>
          <p:cNvPr id="10247" name="文本框 10246"/>
          <p:cNvSpPr txBox="1"/>
          <p:nvPr/>
        </p:nvSpPr>
        <p:spPr>
          <a:xfrm>
            <a:off x="3252097" y="1674419"/>
            <a:ext cx="6172200" cy="4616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y</a:t>
            </a:r>
            <a:r>
              <a:rPr lang="zh-CN" altLang="en-US" sz="2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是</a:t>
            </a:r>
            <a:r>
              <a:rPr lang="en-US" altLang="zh-CN" sz="2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x</a:t>
            </a:r>
            <a:r>
              <a:rPr lang="zh-CN" altLang="en-US" sz="2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的反比例函数，比例系数</a:t>
            </a:r>
            <a:r>
              <a:rPr lang="en-US" altLang="zh-CN" sz="2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k=4</a:t>
            </a:r>
            <a:r>
              <a:rPr lang="zh-CN" altLang="en-US" sz="2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。</a:t>
            </a:r>
          </a:p>
        </p:txBody>
      </p:sp>
      <p:grpSp>
        <p:nvGrpSpPr>
          <p:cNvPr id="20" name="组合 19">
            <a:extLst>
              <a:ext uri="{FF2B5EF4-FFF2-40B4-BE49-F238E27FC236}">
                <a16:creationId xmlns:a16="http://schemas.microsoft.com/office/drawing/2014/main" id="{6F5B5382-2D77-0B31-0D3D-C62AF4B125C7}"/>
              </a:ext>
            </a:extLst>
          </p:cNvPr>
          <p:cNvGrpSpPr/>
          <p:nvPr/>
        </p:nvGrpSpPr>
        <p:grpSpPr>
          <a:xfrm>
            <a:off x="3195636" y="2578732"/>
            <a:ext cx="8996364" cy="761279"/>
            <a:chOff x="4571999" y="2405431"/>
            <a:chExt cx="7025732" cy="761279"/>
          </a:xfrm>
        </p:grpSpPr>
        <p:sp>
          <p:nvSpPr>
            <p:cNvPr id="10250" name="文本框 10249"/>
            <p:cNvSpPr txBox="1"/>
            <p:nvPr/>
          </p:nvSpPr>
          <p:spPr>
            <a:xfrm>
              <a:off x="4571999" y="2445030"/>
              <a:ext cx="7025731" cy="58105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2400" b="1" dirty="0">
                  <a:solidFill>
                    <a:srgbClr val="FF0000"/>
                  </a:solidFill>
                  <a:latin typeface="楷体_GB2312" pitchFamily="49" charset="-122"/>
                  <a:ea typeface="楷体_GB2312" pitchFamily="49" charset="-122"/>
                </a:rPr>
                <a:t>可以改写成                 </a:t>
              </a:r>
              <a:r>
                <a:rPr lang="en-US" altLang="zh-CN" sz="2400" b="1" dirty="0">
                  <a:solidFill>
                    <a:srgbClr val="FF0000"/>
                  </a:solidFill>
                  <a:latin typeface="楷体_GB2312" pitchFamily="49" charset="-122"/>
                  <a:ea typeface="楷体_GB2312" pitchFamily="49" charset="-122"/>
                </a:rPr>
                <a:t>  </a:t>
              </a:r>
              <a:r>
                <a:rPr lang="zh-CN" altLang="en-US" sz="2400" b="1" dirty="0">
                  <a:solidFill>
                    <a:srgbClr val="FF0000"/>
                  </a:solidFill>
                  <a:latin typeface="楷体_GB2312" pitchFamily="49" charset="-122"/>
                  <a:ea typeface="楷体_GB2312" pitchFamily="49" charset="-122"/>
                </a:rPr>
                <a:t>，所以</a:t>
              </a:r>
              <a:r>
                <a:rPr lang="en-US" altLang="zh-CN" sz="2400" b="1" dirty="0">
                  <a:solidFill>
                    <a:srgbClr val="FF0000"/>
                  </a:solidFill>
                  <a:latin typeface="楷体_GB2312" pitchFamily="49" charset="-122"/>
                  <a:ea typeface="楷体_GB2312" pitchFamily="49" charset="-122"/>
                </a:rPr>
                <a:t>y</a:t>
              </a:r>
              <a:r>
                <a:rPr lang="zh-CN" altLang="en-US" sz="2400" b="1" dirty="0">
                  <a:solidFill>
                    <a:srgbClr val="FF0000"/>
                  </a:solidFill>
                  <a:latin typeface="楷体_GB2312" pitchFamily="49" charset="-122"/>
                  <a:ea typeface="楷体_GB2312" pitchFamily="49" charset="-122"/>
                </a:rPr>
                <a:t>是</a:t>
              </a:r>
              <a:r>
                <a:rPr lang="en-US" altLang="zh-CN" sz="2400" b="1" dirty="0">
                  <a:solidFill>
                    <a:srgbClr val="FF0000"/>
                  </a:solidFill>
                  <a:latin typeface="楷体_GB2312" pitchFamily="49" charset="-122"/>
                  <a:ea typeface="楷体_GB2312" pitchFamily="49" charset="-122"/>
                </a:rPr>
                <a:t>x</a:t>
              </a:r>
              <a:r>
                <a:rPr lang="zh-CN" altLang="en-US" sz="2400" b="1" dirty="0">
                  <a:solidFill>
                    <a:srgbClr val="FF0000"/>
                  </a:solidFill>
                  <a:latin typeface="楷体_GB2312" pitchFamily="49" charset="-122"/>
                  <a:ea typeface="楷体_GB2312" pitchFamily="49" charset="-122"/>
                </a:rPr>
                <a:t>的反比例函数，比例系数</a:t>
              </a:r>
              <a:r>
                <a:rPr lang="en-US" altLang="zh-CN" sz="2400" b="1" dirty="0">
                  <a:solidFill>
                    <a:srgbClr val="FF0000"/>
                  </a:solidFill>
                  <a:latin typeface="楷体_GB2312" pitchFamily="49" charset="-122"/>
                  <a:ea typeface="楷体_GB2312" pitchFamily="49" charset="-122"/>
                </a:rPr>
                <a:t>k=       </a:t>
              </a:r>
            </a:p>
          </p:txBody>
        </p:sp>
        <p:pic>
          <p:nvPicPr>
            <p:cNvPr id="14" name="图片 13">
              <a:extLst>
                <a:ext uri="{FF2B5EF4-FFF2-40B4-BE49-F238E27FC236}">
                  <a16:creationId xmlns:a16="http://schemas.microsoft.com/office/drawing/2014/main" id="{0B7F1FEB-8912-131A-1106-276DE5065AB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787475" y="2445029"/>
              <a:ext cx="1541217" cy="721681"/>
            </a:xfrm>
            <a:prstGeom prst="rect">
              <a:avLst/>
            </a:prstGeom>
          </p:spPr>
        </p:pic>
        <p:pic>
          <p:nvPicPr>
            <p:cNvPr id="16" name="图片 15">
              <a:extLst>
                <a:ext uri="{FF2B5EF4-FFF2-40B4-BE49-F238E27FC236}">
                  <a16:creationId xmlns:a16="http://schemas.microsoft.com/office/drawing/2014/main" id="{CE331715-1AC0-0548-1043-F498E8D3468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1180632" y="2405431"/>
              <a:ext cx="417099" cy="685800"/>
            </a:xfrm>
            <a:prstGeom prst="rect">
              <a:avLst/>
            </a:prstGeom>
          </p:spPr>
        </p:pic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id="{5B109895-B33D-F965-C9A1-C76103E7A5DC}"/>
              </a:ext>
            </a:extLst>
          </p:cNvPr>
          <p:cNvGrpSpPr/>
          <p:nvPr/>
        </p:nvGrpSpPr>
        <p:grpSpPr>
          <a:xfrm>
            <a:off x="3252097" y="3513227"/>
            <a:ext cx="6972300" cy="736600"/>
            <a:chOff x="4000500" y="3645085"/>
            <a:chExt cx="6972300" cy="736600"/>
          </a:xfrm>
        </p:grpSpPr>
        <p:sp>
          <p:nvSpPr>
            <p:cNvPr id="10249" name="文本框 10248"/>
            <p:cNvSpPr txBox="1"/>
            <p:nvPr/>
          </p:nvSpPr>
          <p:spPr>
            <a:xfrm>
              <a:off x="4000500" y="3773596"/>
              <a:ext cx="6972300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r>
                <a:rPr lang="zh-CN" altLang="en-US" sz="2400" b="1" dirty="0">
                  <a:solidFill>
                    <a:srgbClr val="FF0000"/>
                  </a:solidFill>
                  <a:latin typeface="楷体_GB2312" pitchFamily="49" charset="-122"/>
                  <a:ea typeface="楷体_GB2312" pitchFamily="49" charset="-122"/>
                </a:rPr>
                <a:t>不具备         的形式，所以</a:t>
              </a:r>
              <a:r>
                <a:rPr lang="en-US" altLang="zh-CN" sz="2400" b="1" dirty="0">
                  <a:solidFill>
                    <a:srgbClr val="FF0000"/>
                  </a:solidFill>
                  <a:latin typeface="楷体_GB2312" pitchFamily="49" charset="-122"/>
                  <a:ea typeface="楷体_GB2312" pitchFamily="49" charset="-122"/>
                </a:rPr>
                <a:t>y</a:t>
              </a:r>
              <a:r>
                <a:rPr lang="zh-CN" altLang="en-US" sz="2400" b="1" dirty="0">
                  <a:solidFill>
                    <a:srgbClr val="FF0000"/>
                  </a:solidFill>
                  <a:latin typeface="楷体_GB2312" pitchFamily="49" charset="-122"/>
                  <a:ea typeface="楷体_GB2312" pitchFamily="49" charset="-122"/>
                </a:rPr>
                <a:t>不是</a:t>
              </a:r>
              <a:r>
                <a:rPr lang="en-US" altLang="zh-CN" sz="2400" b="1" dirty="0">
                  <a:solidFill>
                    <a:srgbClr val="FF0000"/>
                  </a:solidFill>
                  <a:latin typeface="楷体_GB2312" pitchFamily="49" charset="-122"/>
                  <a:ea typeface="楷体_GB2312" pitchFamily="49" charset="-122"/>
                </a:rPr>
                <a:t>x</a:t>
              </a:r>
              <a:r>
                <a:rPr lang="zh-CN" altLang="en-US" sz="2400" b="1" dirty="0">
                  <a:solidFill>
                    <a:srgbClr val="FF0000"/>
                  </a:solidFill>
                  <a:latin typeface="楷体_GB2312" pitchFamily="49" charset="-122"/>
                  <a:ea typeface="楷体_GB2312" pitchFamily="49" charset="-122"/>
                </a:rPr>
                <a:t>的反比例函数</a:t>
              </a:r>
              <a:r>
                <a:rPr lang="zh-CN" altLang="en-US" sz="2000" b="1" dirty="0">
                  <a:solidFill>
                    <a:srgbClr val="FF0000"/>
                  </a:solidFill>
                  <a:latin typeface="楷体_GB2312" pitchFamily="49" charset="-122"/>
                  <a:ea typeface="楷体_GB2312" pitchFamily="49" charset="-122"/>
                </a:rPr>
                <a:t>。</a:t>
              </a:r>
            </a:p>
          </p:txBody>
        </p:sp>
        <p:pic>
          <p:nvPicPr>
            <p:cNvPr id="18" name="图片 17">
              <a:extLst>
                <a:ext uri="{FF2B5EF4-FFF2-40B4-BE49-F238E27FC236}">
                  <a16:creationId xmlns:a16="http://schemas.microsoft.com/office/drawing/2014/main" id="{A1CA973C-7C67-164E-EA62-6DDC2836A8E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953000" y="3645085"/>
              <a:ext cx="762000" cy="736600"/>
            </a:xfrm>
            <a:prstGeom prst="rect">
              <a:avLst/>
            </a:prstGeom>
          </p:spPr>
        </p:pic>
      </p:grpSp>
      <p:grpSp>
        <p:nvGrpSpPr>
          <p:cNvPr id="23" name="组合 22">
            <a:extLst>
              <a:ext uri="{FF2B5EF4-FFF2-40B4-BE49-F238E27FC236}">
                <a16:creationId xmlns:a16="http://schemas.microsoft.com/office/drawing/2014/main" id="{AE0A91D4-37F9-2C3B-301E-7B1DDF7232DD}"/>
              </a:ext>
            </a:extLst>
          </p:cNvPr>
          <p:cNvGrpSpPr/>
          <p:nvPr/>
        </p:nvGrpSpPr>
        <p:grpSpPr>
          <a:xfrm>
            <a:off x="3252097" y="5350244"/>
            <a:ext cx="6972300" cy="736600"/>
            <a:chOff x="4000500" y="3645085"/>
            <a:chExt cx="6972300" cy="736600"/>
          </a:xfrm>
        </p:grpSpPr>
        <p:sp>
          <p:nvSpPr>
            <p:cNvPr id="24" name="文本框 23">
              <a:extLst>
                <a:ext uri="{FF2B5EF4-FFF2-40B4-BE49-F238E27FC236}">
                  <a16:creationId xmlns:a16="http://schemas.microsoft.com/office/drawing/2014/main" id="{0AE5FE8A-C47F-064B-A270-C7A48F0D9158}"/>
                </a:ext>
              </a:extLst>
            </p:cNvPr>
            <p:cNvSpPr txBox="1"/>
            <p:nvPr/>
          </p:nvSpPr>
          <p:spPr>
            <a:xfrm>
              <a:off x="4000500" y="3773596"/>
              <a:ext cx="6972300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r>
                <a:rPr lang="zh-CN" altLang="en-US" sz="2400" b="1" dirty="0">
                  <a:solidFill>
                    <a:srgbClr val="FF0000"/>
                  </a:solidFill>
                  <a:latin typeface="楷体_GB2312" pitchFamily="49" charset="-122"/>
                  <a:ea typeface="楷体_GB2312" pitchFamily="49" charset="-122"/>
                </a:rPr>
                <a:t>不具备         的形式，所以</a:t>
              </a:r>
              <a:r>
                <a:rPr lang="en-US" altLang="zh-CN" sz="2400" b="1" dirty="0">
                  <a:solidFill>
                    <a:srgbClr val="FF0000"/>
                  </a:solidFill>
                  <a:latin typeface="楷体_GB2312" pitchFamily="49" charset="-122"/>
                  <a:ea typeface="楷体_GB2312" pitchFamily="49" charset="-122"/>
                </a:rPr>
                <a:t>y</a:t>
              </a:r>
              <a:r>
                <a:rPr lang="zh-CN" altLang="en-US" sz="2400" b="1" dirty="0">
                  <a:solidFill>
                    <a:srgbClr val="FF0000"/>
                  </a:solidFill>
                  <a:latin typeface="楷体_GB2312" pitchFamily="49" charset="-122"/>
                  <a:ea typeface="楷体_GB2312" pitchFamily="49" charset="-122"/>
                </a:rPr>
                <a:t>不是</a:t>
              </a:r>
              <a:r>
                <a:rPr lang="en-US" altLang="zh-CN" sz="2400" b="1" dirty="0">
                  <a:solidFill>
                    <a:srgbClr val="FF0000"/>
                  </a:solidFill>
                  <a:latin typeface="楷体_GB2312" pitchFamily="49" charset="-122"/>
                  <a:ea typeface="楷体_GB2312" pitchFamily="49" charset="-122"/>
                </a:rPr>
                <a:t>x</a:t>
              </a:r>
              <a:r>
                <a:rPr lang="zh-CN" altLang="en-US" sz="2400" b="1" dirty="0">
                  <a:solidFill>
                    <a:srgbClr val="FF0000"/>
                  </a:solidFill>
                  <a:latin typeface="楷体_GB2312" pitchFamily="49" charset="-122"/>
                  <a:ea typeface="楷体_GB2312" pitchFamily="49" charset="-122"/>
                </a:rPr>
                <a:t>的反比例函数</a:t>
              </a:r>
              <a:r>
                <a:rPr lang="zh-CN" altLang="en-US" sz="2000" b="1" dirty="0">
                  <a:solidFill>
                    <a:srgbClr val="FF0000"/>
                  </a:solidFill>
                  <a:latin typeface="楷体_GB2312" pitchFamily="49" charset="-122"/>
                  <a:ea typeface="楷体_GB2312" pitchFamily="49" charset="-122"/>
                </a:rPr>
                <a:t>。</a:t>
              </a:r>
            </a:p>
          </p:txBody>
        </p:sp>
        <p:pic>
          <p:nvPicPr>
            <p:cNvPr id="25" name="图片 24">
              <a:extLst>
                <a:ext uri="{FF2B5EF4-FFF2-40B4-BE49-F238E27FC236}">
                  <a16:creationId xmlns:a16="http://schemas.microsoft.com/office/drawing/2014/main" id="{23D145E9-D86A-E101-9209-7D2B59933A9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4953000" y="3645085"/>
              <a:ext cx="762000" cy="736600"/>
            </a:xfrm>
            <a:prstGeom prst="rect">
              <a:avLst/>
            </a:prstGeom>
          </p:spPr>
        </p:pic>
      </p:grpSp>
      <p:grpSp>
        <p:nvGrpSpPr>
          <p:cNvPr id="28" name="组合 27">
            <a:extLst>
              <a:ext uri="{FF2B5EF4-FFF2-40B4-BE49-F238E27FC236}">
                <a16:creationId xmlns:a16="http://schemas.microsoft.com/office/drawing/2014/main" id="{CF48B637-63CB-A061-CCF6-B224F600F06A}"/>
              </a:ext>
            </a:extLst>
          </p:cNvPr>
          <p:cNvGrpSpPr/>
          <p:nvPr/>
        </p:nvGrpSpPr>
        <p:grpSpPr>
          <a:xfrm>
            <a:off x="3252097" y="4456439"/>
            <a:ext cx="8382000" cy="721404"/>
            <a:chOff x="4114800" y="4464050"/>
            <a:chExt cx="6400800" cy="721404"/>
          </a:xfrm>
        </p:grpSpPr>
        <p:sp>
          <p:nvSpPr>
            <p:cNvPr id="10243" name="文本框 10242"/>
            <p:cNvSpPr txBox="1"/>
            <p:nvPr/>
          </p:nvSpPr>
          <p:spPr>
            <a:xfrm>
              <a:off x="4114800" y="4464050"/>
              <a:ext cx="6400800" cy="58105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2400" b="1" dirty="0">
                  <a:solidFill>
                    <a:srgbClr val="FF0000"/>
                  </a:solidFill>
                  <a:latin typeface="楷体_GB2312" pitchFamily="49" charset="-122"/>
                  <a:ea typeface="楷体_GB2312" pitchFamily="49" charset="-122"/>
                </a:rPr>
                <a:t>可以改写成         ，所以</a:t>
              </a:r>
              <a:r>
                <a:rPr lang="en-US" altLang="zh-CN" sz="2400" b="1" dirty="0">
                  <a:solidFill>
                    <a:srgbClr val="FF0000"/>
                  </a:solidFill>
                  <a:latin typeface="楷体_GB2312" pitchFamily="49" charset="-122"/>
                  <a:ea typeface="楷体_GB2312" pitchFamily="49" charset="-122"/>
                </a:rPr>
                <a:t>y</a:t>
              </a:r>
              <a:r>
                <a:rPr lang="zh-CN" altLang="en-US" sz="2400" b="1" dirty="0">
                  <a:solidFill>
                    <a:srgbClr val="FF0000"/>
                  </a:solidFill>
                  <a:latin typeface="楷体_GB2312" pitchFamily="49" charset="-122"/>
                  <a:ea typeface="楷体_GB2312" pitchFamily="49" charset="-122"/>
                </a:rPr>
                <a:t>是</a:t>
              </a:r>
              <a:r>
                <a:rPr lang="en-US" altLang="zh-CN" sz="2400" b="1" dirty="0">
                  <a:solidFill>
                    <a:srgbClr val="FF0000"/>
                  </a:solidFill>
                  <a:latin typeface="楷体_GB2312" pitchFamily="49" charset="-122"/>
                  <a:ea typeface="楷体_GB2312" pitchFamily="49" charset="-122"/>
                </a:rPr>
                <a:t>x</a:t>
              </a:r>
              <a:r>
                <a:rPr lang="zh-CN" altLang="en-US" sz="2400" b="1" dirty="0">
                  <a:solidFill>
                    <a:srgbClr val="FF0000"/>
                  </a:solidFill>
                  <a:latin typeface="楷体_GB2312" pitchFamily="49" charset="-122"/>
                  <a:ea typeface="楷体_GB2312" pitchFamily="49" charset="-122"/>
                </a:rPr>
                <a:t>的反比例函数，比例系数</a:t>
              </a:r>
              <a:r>
                <a:rPr lang="en-US" altLang="zh-CN" sz="2400" b="1" dirty="0">
                  <a:solidFill>
                    <a:srgbClr val="FF0000"/>
                  </a:solidFill>
                  <a:latin typeface="楷体_GB2312" pitchFamily="49" charset="-122"/>
                  <a:ea typeface="楷体_GB2312" pitchFamily="49" charset="-122"/>
                </a:rPr>
                <a:t>k=1</a:t>
              </a:r>
              <a:endParaRPr lang="zh-CN" altLang="en-US" sz="2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endParaRPr>
            </a:p>
          </p:txBody>
        </p:sp>
        <p:pic>
          <p:nvPicPr>
            <p:cNvPr id="27" name="图片 26">
              <a:extLst>
                <a:ext uri="{FF2B5EF4-FFF2-40B4-BE49-F238E27FC236}">
                  <a16:creationId xmlns:a16="http://schemas.microsoft.com/office/drawing/2014/main" id="{F88DF266-7DF6-C4D8-35F3-7200E8871731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5293129" y="4474254"/>
              <a:ext cx="581892" cy="711200"/>
            </a:xfrm>
            <a:prstGeom prst="rect">
              <a:avLst/>
            </a:prstGeom>
          </p:spPr>
        </p:pic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文本框 1">
                <a:extLst>
                  <a:ext uri="{FF2B5EF4-FFF2-40B4-BE49-F238E27FC236}">
                    <a16:creationId xmlns:a16="http://schemas.microsoft.com/office/drawing/2014/main" id="{CF0EA428-2932-FE99-C906-523AD259517B}"/>
                  </a:ext>
                </a:extLst>
              </p:cNvPr>
              <p:cNvSpPr txBox="1"/>
              <p:nvPr/>
            </p:nvSpPr>
            <p:spPr>
              <a:xfrm>
                <a:off x="707403" y="6097951"/>
                <a:ext cx="2438400" cy="59048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r>
                  <a:rPr kumimoji="1" lang="en-US" altLang="zh-CN" sz="2400" b="0" dirty="0"/>
                  <a:t>(6)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kumimoji="1" lang="en-US" altLang="zh-CN" sz="2400" b="0" i="0" smtClean="0">
                        <a:latin typeface="Cambria Math" panose="02040503050406030204" pitchFamily="18" charset="0"/>
                      </a:rPr>
                      <m:t>y</m:t>
                    </m:r>
                    <m:r>
                      <a:rPr kumimoji="1" lang="en-US" altLang="zh-CN" sz="2400" b="0" i="0" smtClean="0">
                        <a:latin typeface="Cambria Math" panose="02040503050406030204" pitchFamily="18" charset="0"/>
                      </a:rPr>
                      <m:t>=−</m:t>
                    </m:r>
                    <m:f>
                      <m:fPr>
                        <m:ctrlPr>
                          <a:rPr kumimoji="1" lang="en-US" altLang="zh-CN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kumimoji="1" lang="en-US" altLang="zh-CN" sz="2400" b="0" i="1" smtClean="0">
                            <a:latin typeface="Cambria Math" panose="02040503050406030204" pitchFamily="18" charset="0"/>
                          </a:rPr>
                          <m:t>1−</m:t>
                        </m:r>
                        <m:rad>
                          <m:radPr>
                            <m:degHide m:val="on"/>
                            <m:ctrlPr>
                              <a:rPr kumimoji="1" lang="en-US" altLang="zh-CN" sz="2400" i="1"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kumimoji="1" lang="en-US" altLang="zh-CN" sz="24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e>
                        </m:rad>
                      </m:num>
                      <m:den>
                        <m:r>
                          <a:rPr kumimoji="1" lang="en-US" altLang="zh-CN" sz="24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den>
                    </m:f>
                  </m:oMath>
                </a14:m>
                <a:endParaRPr kumimoji="1" lang="zh-CN" altLang="en-US" sz="2400" dirty="0"/>
              </a:p>
            </p:txBody>
          </p:sp>
        </mc:Choice>
        <mc:Fallback xmlns="">
          <p:sp>
            <p:nvSpPr>
              <p:cNvPr id="2" name="文本框 1">
                <a:extLst>
                  <a:ext uri="{FF2B5EF4-FFF2-40B4-BE49-F238E27FC236}">
                    <a16:creationId xmlns:a16="http://schemas.microsoft.com/office/drawing/2014/main" id="{CF0EA428-2932-FE99-C906-523AD259517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7403" y="6097951"/>
                <a:ext cx="2438400" cy="590483"/>
              </a:xfrm>
              <a:prstGeom prst="rect">
                <a:avLst/>
              </a:prstGeom>
              <a:blipFill>
                <a:blip r:embed="rId9"/>
                <a:stretch>
                  <a:fillRect l="-7772" b="-1702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7" grpId="0"/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矩形 53249"/>
          <p:cNvSpPr/>
          <p:nvPr/>
        </p:nvSpPr>
        <p:spPr>
          <a:xfrm>
            <a:off x="1371600" y="622011"/>
            <a:ext cx="9448800" cy="584775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lstStyle/>
          <a:p>
            <a:r>
              <a:rPr lang="zh-CN" altLang="en-US" sz="3200" b="1" dirty="0">
                <a:solidFill>
                  <a:srgbClr val="FF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例</a:t>
            </a:r>
            <a:r>
              <a:rPr lang="en-US" altLang="zh-CN" sz="3200" b="1" dirty="0">
                <a:solidFill>
                  <a:srgbClr val="FF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zh-CN" altLang="en-US" sz="3200" b="1" dirty="0">
                <a:solidFill>
                  <a:srgbClr val="FF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、</a:t>
            </a:r>
            <a:r>
              <a:rPr lang="en-US" altLang="zh-CN" sz="3200" b="1" dirty="0">
                <a:latin typeface="宋体" panose="02010600030101010101" pitchFamily="2" charset="-122"/>
                <a:cs typeface="Times New Roman" panose="02020603050405020304" pitchFamily="18" charset="0"/>
              </a:rPr>
              <a:t>y</a:t>
            </a:r>
            <a:r>
              <a:rPr lang="zh-CN" altLang="en-US" sz="3200" b="1" dirty="0">
                <a:latin typeface="宋体" panose="02010600030101010101" pitchFamily="2" charset="-122"/>
                <a:cs typeface="Times New Roman" panose="02020603050405020304" pitchFamily="18" charset="0"/>
              </a:rPr>
              <a:t>是</a:t>
            </a:r>
            <a:r>
              <a:rPr lang="en-US" altLang="zh-CN" sz="3200" b="1" dirty="0">
                <a:latin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zh-CN" altLang="en-US" sz="3200" b="1" dirty="0">
                <a:latin typeface="宋体" panose="02010600030101010101" pitchFamily="2" charset="-122"/>
                <a:cs typeface="Times New Roman" panose="02020603050405020304" pitchFamily="18" charset="0"/>
              </a:rPr>
              <a:t>的反比例函数，下表给出了</a:t>
            </a:r>
            <a:r>
              <a:rPr lang="en-US" altLang="zh-CN" sz="3200" b="1" dirty="0">
                <a:latin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zh-CN" altLang="en-US" sz="3200" b="1" dirty="0">
                <a:latin typeface="宋体" panose="02010600030101010101" pitchFamily="2" charset="-122"/>
                <a:cs typeface="Times New Roman" panose="02020603050405020304" pitchFamily="18" charset="0"/>
              </a:rPr>
              <a:t>与</a:t>
            </a:r>
            <a:r>
              <a:rPr lang="en-US" altLang="zh-CN" sz="3200" b="1" dirty="0">
                <a:latin typeface="宋体" panose="02010600030101010101" pitchFamily="2" charset="-122"/>
                <a:cs typeface="Times New Roman" panose="02020603050405020304" pitchFamily="18" charset="0"/>
              </a:rPr>
              <a:t>y</a:t>
            </a:r>
            <a:r>
              <a:rPr lang="zh-CN" altLang="en-US" sz="3200" b="1" dirty="0">
                <a:latin typeface="宋体" panose="02010600030101010101" pitchFamily="2" charset="-122"/>
                <a:cs typeface="Times New Roman" panose="02020603050405020304" pitchFamily="18" charset="0"/>
              </a:rPr>
              <a:t>的一些值：</a:t>
            </a:r>
            <a:endParaRPr lang="zh-CN" altLang="en-US" sz="3200" b="1" dirty="0">
              <a:latin typeface="宋体" panose="02010600030101010101" pitchFamily="2" charset="-122"/>
              <a:ea typeface="Times New Roman" panose="02020603050405020304" pitchFamily="18" charset="0"/>
            </a:endParaRPr>
          </a:p>
        </p:txBody>
      </p:sp>
      <p:sp>
        <p:nvSpPr>
          <p:cNvPr id="53251" name="矩形 53250"/>
          <p:cNvSpPr/>
          <p:nvPr/>
        </p:nvSpPr>
        <p:spPr>
          <a:xfrm>
            <a:off x="2362201" y="1020763"/>
            <a:ext cx="684213" cy="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3252" name="矩形 53251"/>
          <p:cNvSpPr/>
          <p:nvPr/>
        </p:nvSpPr>
        <p:spPr>
          <a:xfrm>
            <a:off x="2362200" y="1020763"/>
            <a:ext cx="692150" cy="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graphicFrame>
        <p:nvGraphicFramePr>
          <p:cNvPr id="53253" name="表格 53252"/>
          <p:cNvGraphicFramePr/>
          <p:nvPr>
            <p:extLst>
              <p:ext uri="{D42A27DB-BD31-4B8C-83A1-F6EECF244321}">
                <p14:modId xmlns:p14="http://schemas.microsoft.com/office/powerpoint/2010/main" val="3650412227"/>
              </p:ext>
            </p:extLst>
          </p:nvPr>
        </p:nvGraphicFramePr>
        <p:xfrm>
          <a:off x="3548062" y="1192498"/>
          <a:ext cx="4452938" cy="1245902"/>
        </p:xfrm>
        <a:graphic>
          <a:graphicData uri="http://schemas.openxmlformats.org/drawingml/2006/table">
            <a:tbl>
              <a:tblPr/>
              <a:tblGrid>
                <a:gridCol w="6953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89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8901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001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794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714375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13335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 b="1"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x</a:t>
                      </a:r>
                      <a:endParaRPr lang="zh-CN" altLang="en-US" sz="2400" b="1"/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 b="1"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-1</a:t>
                      </a:r>
                      <a:endParaRPr lang="zh-CN" altLang="en-US" sz="2400" b="1"/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400" b="1" dirty="0"/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400" b="1" dirty="0"/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400" b="1" dirty="0"/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1527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13335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 b="1"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y</a:t>
                      </a:r>
                      <a:endParaRPr lang="zh-CN" altLang="en-US" sz="2400" b="1"/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400" b="1" dirty="0"/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26670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 b="1" dirty="0"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4</a:t>
                      </a:r>
                      <a:endParaRPr lang="zh-CN" altLang="en-US" sz="2400" b="1" dirty="0"/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400" b="1" dirty="0"/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13335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 b="1" dirty="0"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-2</a:t>
                      </a:r>
                      <a:endParaRPr lang="zh-CN" altLang="en-US" sz="2400" b="1" dirty="0"/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3273" name="矩形 53272"/>
          <p:cNvSpPr/>
          <p:nvPr/>
        </p:nvSpPr>
        <p:spPr>
          <a:xfrm>
            <a:off x="2161382" y="2416461"/>
            <a:ext cx="6878637" cy="94615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indent="266700"/>
            <a:r>
              <a:rPr lang="zh-CN" altLang="en-US" sz="2800" b="1" dirty="0">
                <a:latin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800" b="1" dirty="0">
                <a:latin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en-US" sz="2800" b="1" dirty="0">
                <a:latin typeface="宋体" panose="02010600030101010101" pitchFamily="2" charset="-122"/>
                <a:cs typeface="Times New Roman" panose="02020603050405020304" pitchFamily="18" charset="0"/>
              </a:rPr>
              <a:t>）写出这个反比例函数的表达式；</a:t>
            </a:r>
            <a:endParaRPr lang="zh-CN" altLang="en-US" sz="2800" b="1" dirty="0"/>
          </a:p>
          <a:p>
            <a:pPr indent="266700" eaLnBrk="0" hangingPunct="0"/>
            <a:r>
              <a:rPr lang="zh-CN" altLang="en-US" sz="2800" b="1" dirty="0">
                <a:latin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800" b="1" dirty="0">
                <a:latin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en-US" sz="2800" b="1" dirty="0">
                <a:latin typeface="宋体" panose="02010600030101010101" pitchFamily="2" charset="-122"/>
                <a:cs typeface="Times New Roman" panose="02020603050405020304" pitchFamily="18" charset="0"/>
              </a:rPr>
              <a:t>）根据函数表达式完成上表</a:t>
            </a:r>
            <a:r>
              <a:rPr lang="en-US" altLang="zh-CN" sz="2800" b="1" dirty="0">
                <a:latin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lang="en-US" altLang="zh-CN" sz="2800" b="1" dirty="0"/>
          </a:p>
        </p:txBody>
      </p:sp>
      <p:grpSp>
        <p:nvGrpSpPr>
          <p:cNvPr id="53274" name="组合 53273"/>
          <p:cNvGrpSpPr/>
          <p:nvPr/>
        </p:nvGrpSpPr>
        <p:grpSpPr>
          <a:xfrm>
            <a:off x="5149056" y="1101075"/>
            <a:ext cx="1066800" cy="888999"/>
            <a:chOff x="1392" y="2091"/>
            <a:chExt cx="672" cy="560"/>
          </a:xfrm>
        </p:grpSpPr>
        <p:grpSp>
          <p:nvGrpSpPr>
            <p:cNvPr id="53275" name="组合 53274"/>
            <p:cNvGrpSpPr/>
            <p:nvPr/>
          </p:nvGrpSpPr>
          <p:grpSpPr>
            <a:xfrm>
              <a:off x="1488" y="2091"/>
              <a:ext cx="576" cy="560"/>
              <a:chOff x="1488" y="2091"/>
              <a:chExt cx="576" cy="560"/>
            </a:xfrm>
          </p:grpSpPr>
          <p:sp>
            <p:nvSpPr>
              <p:cNvPr id="53276" name="文本框 53275"/>
              <p:cNvSpPr txBox="1"/>
              <p:nvPr/>
            </p:nvSpPr>
            <p:spPr>
              <a:xfrm>
                <a:off x="1488" y="2091"/>
                <a:ext cx="576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 b="1">
                    <a:solidFill>
                      <a:srgbClr val="FF0000"/>
                    </a:solidFill>
                  </a:rPr>
                  <a:t>   </a:t>
                </a:r>
                <a:r>
                  <a:rPr lang="en-US" altLang="zh-CN" sz="2800" b="1">
                    <a:latin typeface="Times New Roman" panose="02020603050405020304" pitchFamily="18" charset="0"/>
                  </a:rPr>
                  <a:t>1</a:t>
                </a:r>
              </a:p>
            </p:txBody>
          </p:sp>
          <p:sp>
            <p:nvSpPr>
              <p:cNvPr id="53277" name="文本框 53276"/>
              <p:cNvSpPr txBox="1"/>
              <p:nvPr/>
            </p:nvSpPr>
            <p:spPr>
              <a:xfrm>
                <a:off x="1617" y="2324"/>
                <a:ext cx="336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800" b="1">
                    <a:latin typeface="Times New Roman" panose="02020603050405020304" pitchFamily="18" charset="0"/>
                  </a:rPr>
                  <a:t>2</a:t>
                </a:r>
              </a:p>
            </p:txBody>
          </p:sp>
          <p:sp>
            <p:nvSpPr>
              <p:cNvPr id="53278" name="直接连接符 53277"/>
              <p:cNvSpPr/>
              <p:nvPr/>
            </p:nvSpPr>
            <p:spPr>
              <a:xfrm>
                <a:off x="1611" y="2380"/>
                <a:ext cx="288" cy="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53279" name="文本框 53278"/>
            <p:cNvSpPr txBox="1"/>
            <p:nvPr/>
          </p:nvSpPr>
          <p:spPr>
            <a:xfrm>
              <a:off x="1392" y="2179"/>
              <a:ext cx="336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 dirty="0">
                  <a:latin typeface="宋体" panose="02010600030101010101" pitchFamily="2" charset="-122"/>
                </a:rPr>
                <a:t>-</a:t>
              </a:r>
            </a:p>
          </p:txBody>
        </p:sp>
      </p:grpSp>
      <p:grpSp>
        <p:nvGrpSpPr>
          <p:cNvPr id="53280" name="组合 53279"/>
          <p:cNvGrpSpPr/>
          <p:nvPr/>
        </p:nvGrpSpPr>
        <p:grpSpPr>
          <a:xfrm>
            <a:off x="6215063" y="1112329"/>
            <a:ext cx="914400" cy="889001"/>
            <a:chOff x="1488" y="2091"/>
            <a:chExt cx="576" cy="560"/>
          </a:xfrm>
        </p:grpSpPr>
        <p:sp>
          <p:nvSpPr>
            <p:cNvPr id="53281" name="文本框 53280"/>
            <p:cNvSpPr txBox="1"/>
            <p:nvPr/>
          </p:nvSpPr>
          <p:spPr>
            <a:xfrm>
              <a:off x="1488" y="2091"/>
              <a:ext cx="576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 b="1">
                  <a:solidFill>
                    <a:srgbClr val="FF0000"/>
                  </a:solidFill>
                </a:rPr>
                <a:t>   </a:t>
              </a:r>
              <a:r>
                <a:rPr lang="en-US" altLang="zh-CN" sz="2800" b="1">
                  <a:latin typeface="Times New Roman" panose="02020603050405020304" pitchFamily="18" charset="0"/>
                </a:rPr>
                <a:t>1</a:t>
              </a:r>
            </a:p>
          </p:txBody>
        </p:sp>
        <p:sp>
          <p:nvSpPr>
            <p:cNvPr id="53282" name="文本框 53281"/>
            <p:cNvSpPr txBox="1"/>
            <p:nvPr/>
          </p:nvSpPr>
          <p:spPr>
            <a:xfrm>
              <a:off x="1617" y="2324"/>
              <a:ext cx="336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800" b="1" dirty="0">
                  <a:latin typeface="Times New Roman" panose="02020603050405020304" pitchFamily="18" charset="0"/>
                </a:rPr>
                <a:t>2</a:t>
              </a:r>
            </a:p>
          </p:txBody>
        </p:sp>
        <p:sp>
          <p:nvSpPr>
            <p:cNvPr id="53283" name="直接连接符 53282"/>
            <p:cNvSpPr/>
            <p:nvPr/>
          </p:nvSpPr>
          <p:spPr>
            <a:xfrm>
              <a:off x="1611" y="2380"/>
              <a:ext cx="288" cy="0"/>
            </a:xfrm>
            <a:prstGeom prst="line">
              <a:avLst/>
            </a:prstGeom>
            <a:ln w="190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53284" name="文本框 53283"/>
          <p:cNvSpPr txBox="1"/>
          <p:nvPr/>
        </p:nvSpPr>
        <p:spPr>
          <a:xfrm>
            <a:off x="4533107" y="1880393"/>
            <a:ext cx="6096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53285" name="文本框 53284"/>
          <p:cNvSpPr txBox="1"/>
          <p:nvPr/>
        </p:nvSpPr>
        <p:spPr>
          <a:xfrm>
            <a:off x="6419057" y="1898935"/>
            <a:ext cx="6096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FF0000"/>
                </a:solidFill>
              </a:rPr>
              <a:t>-4</a:t>
            </a:r>
          </a:p>
        </p:txBody>
      </p:sp>
      <p:sp>
        <p:nvSpPr>
          <p:cNvPr id="53286" name="文本框 53285"/>
          <p:cNvSpPr txBox="1"/>
          <p:nvPr/>
        </p:nvSpPr>
        <p:spPr>
          <a:xfrm>
            <a:off x="7359650" y="1258160"/>
            <a:ext cx="6096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53287" name="流程图: 可选过程 53286"/>
          <p:cNvSpPr/>
          <p:nvPr/>
        </p:nvSpPr>
        <p:spPr>
          <a:xfrm>
            <a:off x="1524000" y="0"/>
            <a:ext cx="2438400" cy="685800"/>
          </a:xfrm>
          <a:prstGeom prst="flowChartAlternateProcess">
            <a:avLst/>
          </a:prstGeom>
          <a:gradFill rotWithShape="1">
            <a:gsLst>
              <a:gs pos="0">
                <a:schemeClr val="bg1"/>
              </a:gs>
              <a:gs pos="50000">
                <a:srgbClr val="99FF66"/>
              </a:gs>
              <a:gs pos="100000">
                <a:schemeClr val="bg1"/>
              </a:gs>
            </a:gsLst>
            <a:lin ang="2700000" scaled="1"/>
            <a:tileRect/>
          </a:gra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algn="ctr"/>
            <a:r>
              <a:rPr lang="zh-CN" altLang="en-US" sz="3600" b="1" dirty="0">
                <a:solidFill>
                  <a:srgbClr val="0000CC"/>
                </a:solidFill>
                <a:ea typeface="楷体_GB2312" pitchFamily="49" charset="-122"/>
              </a:rPr>
              <a:t>例题欣赏</a:t>
            </a:r>
            <a:endParaRPr lang="zh-CN" altLang="en-US" sz="3600" b="1">
              <a:solidFill>
                <a:srgbClr val="0000CC"/>
              </a:solidFill>
              <a:ea typeface="楷体_GB2312" pitchFamily="49" charset="-122"/>
            </a:endParaRPr>
          </a:p>
        </p:txBody>
      </p:sp>
      <p:sp>
        <p:nvSpPr>
          <p:cNvPr id="53288" name="文本框 53287"/>
          <p:cNvSpPr txBox="1"/>
          <p:nvPr/>
        </p:nvSpPr>
        <p:spPr>
          <a:xfrm>
            <a:off x="9677401" y="1143000"/>
            <a:ext cx="792163" cy="5035550"/>
          </a:xfrm>
          <a:prstGeom prst="rect">
            <a:avLst/>
          </a:prstGeom>
          <a:gradFill rotWithShape="1">
            <a:gsLst>
              <a:gs pos="0">
                <a:srgbClr val="99FF33"/>
              </a:gs>
              <a:gs pos="50000">
                <a:schemeClr val="bg1"/>
              </a:gs>
              <a:gs pos="100000">
                <a:srgbClr val="99FF33"/>
              </a:gs>
            </a:gsLst>
            <a:lin ang="0" scaled="1"/>
            <a:tileRect/>
          </a:gradFill>
          <a:ln w="9525">
            <a:noFill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600" b="1" dirty="0">
                <a:ea typeface="楷体_GB2312" pitchFamily="49" charset="-122"/>
              </a:rPr>
              <a:t>魂牵梦绕</a:t>
            </a:r>
            <a:r>
              <a:rPr lang="zh-CN" altLang="en-US" sz="3600" b="1" dirty="0">
                <a:solidFill>
                  <a:srgbClr val="FF0000"/>
                </a:solidFill>
                <a:ea typeface="楷体_GB2312" pitchFamily="49" charset="-122"/>
              </a:rPr>
              <a:t>待定系数法</a:t>
            </a:r>
          </a:p>
        </p:txBody>
      </p:sp>
      <p:sp>
        <p:nvSpPr>
          <p:cNvPr id="53289" name="矩形 53288"/>
          <p:cNvSpPr>
            <a:spLocks noGrp="1"/>
          </p:cNvSpPr>
          <p:nvPr/>
        </p:nvSpPr>
        <p:spPr>
          <a:xfrm>
            <a:off x="2018507" y="3317876"/>
            <a:ext cx="5029200" cy="457200"/>
          </a:xfrm>
          <a:prstGeom prst="rect">
            <a:avLst/>
          </a:prstGeom>
          <a:noFill/>
          <a:ln w="12700">
            <a:noFill/>
          </a:ln>
        </p:spPr>
        <p:txBody>
          <a:bodyPr/>
          <a:lstStyle/>
          <a:p>
            <a:pPr eaLnBrk="0" hangingPunct="0">
              <a:buClr>
                <a:schemeClr val="tx2"/>
              </a:buClr>
              <a:buFont typeface="Wingdings" panose="05000000000000000000" pitchFamily="2" charset="2"/>
            </a:pPr>
            <a:r>
              <a:rPr lang="zh-CN" altLang="en-US" sz="3200" b="1" dirty="0">
                <a:latin typeface="SimSun" panose="02010600030101010101" pitchFamily="2" charset="-122"/>
                <a:ea typeface="SimSun" panose="02010600030101010101" pitchFamily="2" charset="-122"/>
              </a:rPr>
              <a:t>解</a:t>
            </a:r>
            <a:r>
              <a:rPr lang="en-US" altLang="zh-CN" sz="3200" b="1" dirty="0">
                <a:latin typeface="SimSun" panose="02010600030101010101" pitchFamily="2" charset="-122"/>
                <a:ea typeface="SimSun" panose="02010600030101010101" pitchFamily="2" charset="-122"/>
              </a:rPr>
              <a:t>:</a:t>
            </a:r>
            <a:r>
              <a:rPr lang="en-US" altLang="zh-CN" sz="3200" dirty="0">
                <a:latin typeface="SimSun" panose="02010600030101010101" pitchFamily="2" charset="-122"/>
                <a:ea typeface="SimSun" panose="02010600030101010101" pitchFamily="2" charset="-122"/>
              </a:rPr>
              <a:t>∵</a:t>
            </a:r>
            <a:r>
              <a:rPr lang="en-US" altLang="zh-CN" sz="3200" b="1" dirty="0">
                <a:latin typeface="SimSun" panose="02010600030101010101" pitchFamily="2" charset="-122"/>
                <a:ea typeface="SimSun" panose="02010600030101010101" pitchFamily="2" charset="-122"/>
              </a:rPr>
              <a:t> y</a:t>
            </a:r>
            <a:r>
              <a:rPr lang="zh-CN" altLang="en-US" sz="3200" b="1" dirty="0">
                <a:latin typeface="SimSun" panose="02010600030101010101" pitchFamily="2" charset="-122"/>
                <a:ea typeface="SimSun" panose="02010600030101010101" pitchFamily="2" charset="-122"/>
              </a:rPr>
              <a:t>是</a:t>
            </a:r>
            <a:r>
              <a:rPr lang="en-US" altLang="zh-CN" sz="3200" b="1" dirty="0">
                <a:latin typeface="SimSun" panose="02010600030101010101" pitchFamily="2" charset="-122"/>
                <a:ea typeface="SimSun" panose="02010600030101010101" pitchFamily="2" charset="-122"/>
              </a:rPr>
              <a:t>x</a:t>
            </a:r>
            <a:r>
              <a:rPr lang="zh-CN" altLang="en-US" sz="3200" b="1" dirty="0">
                <a:latin typeface="SimSun" panose="02010600030101010101" pitchFamily="2" charset="-122"/>
                <a:ea typeface="SimSun" panose="02010600030101010101" pitchFamily="2" charset="-122"/>
              </a:rPr>
              <a:t>的反比例函数</a:t>
            </a:r>
            <a:r>
              <a:rPr lang="en-US" altLang="zh-CN" sz="2800" dirty="0">
                <a:latin typeface="SimSun" panose="02010600030101010101" pitchFamily="2" charset="-122"/>
                <a:ea typeface="SimSun" panose="02010600030101010101" pitchFamily="2" charset="-122"/>
              </a:rPr>
              <a:t>,</a:t>
            </a:r>
          </a:p>
        </p:txBody>
      </p:sp>
      <p:pic>
        <p:nvPicPr>
          <p:cNvPr id="53292" name="图片 5329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2335" y="5087994"/>
            <a:ext cx="1160065" cy="93237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3293" name="图片 5329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8602" y="4567434"/>
            <a:ext cx="4360861" cy="600791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4C5F2813-D50D-BCBD-1A36-0EC9638077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43200" y="3708403"/>
            <a:ext cx="2603500" cy="952500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6414C6FA-72B9-9183-D50F-46A9323A968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16811" y="5257275"/>
            <a:ext cx="1684530" cy="572308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0941AA35-439C-7448-D597-584139AE9B0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84463" y="5943600"/>
            <a:ext cx="1447800" cy="914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3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3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3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32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3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" dur="500"/>
                                        <p:tgtEl>
                                          <p:spTgt spid="53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3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3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32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3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3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53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3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84" grpId="0"/>
      <p:bldP spid="53285" grpId="0"/>
      <p:bldP spid="53286" grpId="0"/>
      <p:bldP spid="53288" grpId="0" animBg="1"/>
      <p:bldP spid="5328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文本框 54273"/>
          <p:cNvSpPr txBox="1"/>
          <p:nvPr/>
        </p:nvSpPr>
        <p:spPr>
          <a:xfrm>
            <a:off x="2286000" y="685801"/>
            <a:ext cx="7924800" cy="2043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 sz="3200" dirty="0">
                <a:solidFill>
                  <a:srgbClr val="0000FF"/>
                </a:solidFill>
                <a:ea typeface="华文行楷" panose="02010800040101010101" pitchFamily="2" charset="-122"/>
              </a:rPr>
              <a:t>例</a:t>
            </a:r>
            <a:r>
              <a:rPr lang="en-US" altLang="zh-CN" sz="3200" dirty="0">
                <a:solidFill>
                  <a:srgbClr val="0000FF"/>
                </a:solidFill>
                <a:ea typeface="华文行楷" panose="02010800040101010101" pitchFamily="2" charset="-122"/>
              </a:rPr>
              <a:t>3.</a:t>
            </a:r>
            <a:r>
              <a:rPr lang="zh-CN" altLang="en-US" sz="3200" dirty="0">
                <a:solidFill>
                  <a:srgbClr val="0000FF"/>
                </a:solidFill>
                <a:ea typeface="华文行楷" panose="02010800040101010101" pitchFamily="2" charset="-122"/>
              </a:rPr>
              <a:t>已知</a:t>
            </a:r>
            <a:r>
              <a:rPr lang="en-US" altLang="zh-CN" sz="3200" dirty="0">
                <a:solidFill>
                  <a:srgbClr val="0000FF"/>
                </a:solidFill>
                <a:ea typeface="华文行楷" panose="02010800040101010101" pitchFamily="2" charset="-122"/>
              </a:rPr>
              <a:t>y</a:t>
            </a:r>
            <a:r>
              <a:rPr lang="zh-CN" altLang="en-US" sz="3200" dirty="0">
                <a:solidFill>
                  <a:srgbClr val="0000FF"/>
                </a:solidFill>
                <a:ea typeface="华文行楷" panose="02010800040101010101" pitchFamily="2" charset="-122"/>
              </a:rPr>
              <a:t>是</a:t>
            </a:r>
            <a:r>
              <a:rPr lang="en-US" altLang="zh-CN" sz="3200" dirty="0">
                <a:solidFill>
                  <a:srgbClr val="0000FF"/>
                </a:solidFill>
                <a:ea typeface="华文行楷" panose="02010800040101010101" pitchFamily="2" charset="-122"/>
              </a:rPr>
              <a:t>x</a:t>
            </a:r>
            <a:r>
              <a:rPr lang="zh-CN" altLang="en-US" sz="3200" dirty="0">
                <a:solidFill>
                  <a:srgbClr val="0000FF"/>
                </a:solidFill>
                <a:ea typeface="华文行楷" panose="02010800040101010101" pitchFamily="2" charset="-122"/>
              </a:rPr>
              <a:t>的反比例函数</a:t>
            </a:r>
            <a:r>
              <a:rPr lang="en-US" altLang="zh-CN" sz="3200" dirty="0">
                <a:solidFill>
                  <a:srgbClr val="0000FF"/>
                </a:solidFill>
                <a:ea typeface="华文行楷" panose="02010800040101010101" pitchFamily="2" charset="-122"/>
              </a:rPr>
              <a:t>,</a:t>
            </a:r>
            <a:r>
              <a:rPr lang="zh-CN" altLang="en-US" sz="3200" dirty="0">
                <a:solidFill>
                  <a:srgbClr val="0000FF"/>
                </a:solidFill>
                <a:ea typeface="华文行楷" panose="02010800040101010101" pitchFamily="2" charset="-122"/>
              </a:rPr>
              <a:t>当</a:t>
            </a:r>
            <a:r>
              <a:rPr lang="en-US" altLang="zh-CN" sz="3200" dirty="0">
                <a:solidFill>
                  <a:srgbClr val="0000FF"/>
                </a:solidFill>
                <a:ea typeface="华文行楷" panose="02010800040101010101" pitchFamily="2" charset="-122"/>
              </a:rPr>
              <a:t>x=2</a:t>
            </a:r>
            <a:r>
              <a:rPr lang="zh-CN" altLang="en-US" sz="3200" dirty="0">
                <a:solidFill>
                  <a:srgbClr val="0000FF"/>
                </a:solidFill>
                <a:ea typeface="华文行楷" panose="02010800040101010101" pitchFamily="2" charset="-122"/>
              </a:rPr>
              <a:t>时</a:t>
            </a:r>
            <a:r>
              <a:rPr lang="en-US" altLang="zh-CN" sz="3200" dirty="0">
                <a:solidFill>
                  <a:srgbClr val="0000FF"/>
                </a:solidFill>
                <a:ea typeface="华文行楷" panose="02010800040101010101" pitchFamily="2" charset="-122"/>
              </a:rPr>
              <a:t>,y=6.</a:t>
            </a:r>
          </a:p>
          <a:p>
            <a:pPr marL="342900" indent="-342900">
              <a:spcBef>
                <a:spcPct val="50000"/>
              </a:spcBef>
              <a:buAutoNum type="arabicParenBoth"/>
            </a:pPr>
            <a:r>
              <a:rPr lang="zh-CN" altLang="en-US" sz="3200" dirty="0">
                <a:solidFill>
                  <a:srgbClr val="0000FF"/>
                </a:solidFill>
                <a:ea typeface="华文行楷" panose="02010800040101010101" pitchFamily="2" charset="-122"/>
              </a:rPr>
              <a:t>写出</a:t>
            </a:r>
            <a:r>
              <a:rPr lang="en-US" altLang="zh-CN" sz="3200" dirty="0">
                <a:solidFill>
                  <a:srgbClr val="0000FF"/>
                </a:solidFill>
                <a:ea typeface="华文行楷" panose="02010800040101010101" pitchFamily="2" charset="-122"/>
              </a:rPr>
              <a:t>y</a:t>
            </a:r>
            <a:r>
              <a:rPr lang="zh-CN" altLang="en-US" sz="3200" dirty="0">
                <a:solidFill>
                  <a:srgbClr val="0000FF"/>
                </a:solidFill>
                <a:ea typeface="华文行楷" panose="02010800040101010101" pitchFamily="2" charset="-122"/>
              </a:rPr>
              <a:t>与</a:t>
            </a:r>
            <a:r>
              <a:rPr lang="en-US" altLang="zh-CN" sz="3200" dirty="0">
                <a:solidFill>
                  <a:srgbClr val="0000FF"/>
                </a:solidFill>
                <a:ea typeface="华文行楷" panose="02010800040101010101" pitchFamily="2" charset="-122"/>
              </a:rPr>
              <a:t>x</a:t>
            </a:r>
            <a:r>
              <a:rPr lang="zh-CN" altLang="en-US" sz="3200" dirty="0">
                <a:solidFill>
                  <a:srgbClr val="0000FF"/>
                </a:solidFill>
                <a:ea typeface="华文行楷" panose="02010800040101010101" pitchFamily="2" charset="-122"/>
              </a:rPr>
              <a:t>的函数关系式</a:t>
            </a:r>
            <a:r>
              <a:rPr lang="en-US" altLang="zh-CN" sz="3200" dirty="0">
                <a:solidFill>
                  <a:srgbClr val="0000FF"/>
                </a:solidFill>
                <a:ea typeface="华文行楷" panose="02010800040101010101" pitchFamily="2" charset="-122"/>
              </a:rPr>
              <a:t>:</a:t>
            </a:r>
          </a:p>
          <a:p>
            <a:pPr marL="342900" indent="-342900">
              <a:spcBef>
                <a:spcPct val="50000"/>
              </a:spcBef>
              <a:buAutoNum type="arabicParenBoth"/>
            </a:pPr>
            <a:r>
              <a:rPr lang="zh-CN" altLang="en-US" sz="3200" dirty="0">
                <a:solidFill>
                  <a:srgbClr val="0000FF"/>
                </a:solidFill>
                <a:ea typeface="华文行楷" panose="02010800040101010101" pitchFamily="2" charset="-122"/>
              </a:rPr>
              <a:t>求当</a:t>
            </a:r>
            <a:r>
              <a:rPr lang="en-US" altLang="zh-CN" sz="3200" dirty="0">
                <a:solidFill>
                  <a:srgbClr val="0000FF"/>
                </a:solidFill>
                <a:ea typeface="华文行楷" panose="02010800040101010101" pitchFamily="2" charset="-122"/>
              </a:rPr>
              <a:t>x=4</a:t>
            </a:r>
            <a:r>
              <a:rPr lang="zh-CN" altLang="en-US" sz="3200" dirty="0">
                <a:solidFill>
                  <a:srgbClr val="0000FF"/>
                </a:solidFill>
                <a:ea typeface="华文行楷" panose="02010800040101010101" pitchFamily="2" charset="-122"/>
              </a:rPr>
              <a:t>时</a:t>
            </a:r>
            <a:r>
              <a:rPr lang="en-US" altLang="zh-CN" sz="3200" dirty="0">
                <a:solidFill>
                  <a:srgbClr val="0000FF"/>
                </a:solidFill>
                <a:ea typeface="华文行楷" panose="02010800040101010101" pitchFamily="2" charset="-122"/>
              </a:rPr>
              <a:t>y</a:t>
            </a:r>
            <a:r>
              <a:rPr lang="zh-CN" altLang="en-US" sz="3200" dirty="0">
                <a:solidFill>
                  <a:srgbClr val="0000FF"/>
                </a:solidFill>
                <a:ea typeface="华文行楷" panose="02010800040101010101" pitchFamily="2" charset="-122"/>
              </a:rPr>
              <a:t>的值</a:t>
            </a:r>
            <a:r>
              <a:rPr lang="en-US" altLang="zh-CN" sz="3200" dirty="0">
                <a:solidFill>
                  <a:srgbClr val="0000FF"/>
                </a:solidFill>
                <a:ea typeface="华文行楷" panose="02010800040101010101" pitchFamily="2" charset="-122"/>
              </a:rPr>
              <a:t>.</a:t>
            </a:r>
          </a:p>
        </p:txBody>
      </p:sp>
      <p:sp>
        <p:nvSpPr>
          <p:cNvPr id="54277" name="文本框 54276"/>
          <p:cNvSpPr txBox="1"/>
          <p:nvPr/>
        </p:nvSpPr>
        <p:spPr>
          <a:xfrm>
            <a:off x="2809496" y="3337727"/>
            <a:ext cx="46482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/>
              <a:t>将</a:t>
            </a:r>
            <a:r>
              <a:rPr lang="en-US" altLang="zh-CN" sz="2400" b="1" dirty="0"/>
              <a:t>x=2 </a:t>
            </a:r>
            <a:r>
              <a:rPr lang="zh-CN" altLang="en-US" sz="2400" b="1" dirty="0"/>
              <a:t>，</a:t>
            </a:r>
            <a:r>
              <a:rPr lang="en-US" altLang="zh-CN" sz="2400" b="1" dirty="0"/>
              <a:t>y=6</a:t>
            </a:r>
            <a:r>
              <a:rPr lang="zh-CN" altLang="en-US" sz="2400" b="1" dirty="0"/>
              <a:t>代入，得</a:t>
            </a:r>
          </a:p>
        </p:txBody>
      </p:sp>
      <p:sp>
        <p:nvSpPr>
          <p:cNvPr id="54282" name="文本框 54281"/>
          <p:cNvSpPr txBox="1"/>
          <p:nvPr/>
        </p:nvSpPr>
        <p:spPr>
          <a:xfrm>
            <a:off x="1819275" y="5937857"/>
            <a:ext cx="46482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/>
              <a:t>⑵  </a:t>
            </a:r>
            <a:r>
              <a:rPr lang="zh-CN" altLang="en-US" sz="2400" b="1" dirty="0"/>
              <a:t>把 </a:t>
            </a:r>
            <a:r>
              <a:rPr lang="en-US" altLang="zh-CN" sz="2400" b="1" dirty="0"/>
              <a:t>x=4 </a:t>
            </a:r>
            <a:r>
              <a:rPr lang="zh-CN" altLang="en-US" sz="2400" b="1" dirty="0"/>
              <a:t>代入                      得 </a:t>
            </a:r>
          </a:p>
        </p:txBody>
      </p:sp>
      <p:sp>
        <p:nvSpPr>
          <p:cNvPr id="54285" name="流程图: 可选过程 54284"/>
          <p:cNvSpPr/>
          <p:nvPr/>
        </p:nvSpPr>
        <p:spPr>
          <a:xfrm>
            <a:off x="1524000" y="0"/>
            <a:ext cx="2438400" cy="685800"/>
          </a:xfrm>
          <a:prstGeom prst="flowChartAlternateProcess">
            <a:avLst/>
          </a:prstGeom>
          <a:gradFill rotWithShape="1">
            <a:gsLst>
              <a:gs pos="0">
                <a:schemeClr val="bg1"/>
              </a:gs>
              <a:gs pos="50000">
                <a:srgbClr val="99FF66"/>
              </a:gs>
              <a:gs pos="100000">
                <a:schemeClr val="bg1"/>
              </a:gs>
            </a:gsLst>
            <a:lin ang="2700000" scaled="1"/>
            <a:tileRect/>
          </a:gra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algn="ctr"/>
            <a:r>
              <a:rPr lang="zh-CN" altLang="en-US" sz="3600" b="1" dirty="0">
                <a:solidFill>
                  <a:srgbClr val="0000CC"/>
                </a:solidFill>
                <a:ea typeface="楷体_GB2312" pitchFamily="49" charset="-122"/>
              </a:rPr>
              <a:t>例题欣赏</a:t>
            </a:r>
            <a:endParaRPr lang="zh-CN" altLang="en-US" sz="3600" b="1">
              <a:solidFill>
                <a:srgbClr val="0000CC"/>
              </a:solidFill>
              <a:ea typeface="楷体_GB2312" pitchFamily="49" charset="-122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E68D37FC-20D3-0413-7870-D0A04A4A39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8800" y="2533618"/>
            <a:ext cx="2438400" cy="869982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1CBB77B9-2F3E-9FA5-36BA-61C2E8C1612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90849" y="3751184"/>
            <a:ext cx="981455" cy="911351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8E77B1ED-E680-AFBF-755C-13CB74B1932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67200" y="3963790"/>
            <a:ext cx="1495426" cy="536820"/>
          </a:xfrm>
          <a:prstGeom prst="rect">
            <a:avLst/>
          </a:prstGeom>
        </p:spPr>
      </p:pic>
      <p:grpSp>
        <p:nvGrpSpPr>
          <p:cNvPr id="13" name="组合 12">
            <a:extLst>
              <a:ext uri="{FF2B5EF4-FFF2-40B4-BE49-F238E27FC236}">
                <a16:creationId xmlns:a16="http://schemas.microsoft.com/office/drawing/2014/main" id="{F49C9A4F-3230-1E4E-6CAD-DD1AA7494D7C}"/>
              </a:ext>
            </a:extLst>
          </p:cNvPr>
          <p:cNvGrpSpPr/>
          <p:nvPr/>
        </p:nvGrpSpPr>
        <p:grpSpPr>
          <a:xfrm>
            <a:off x="2743200" y="4500610"/>
            <a:ext cx="4391025" cy="985838"/>
            <a:chOff x="2771775" y="3884612"/>
            <a:chExt cx="4391025" cy="985838"/>
          </a:xfrm>
        </p:grpSpPr>
        <p:sp>
          <p:nvSpPr>
            <p:cNvPr id="54280" name="文本框 54279"/>
            <p:cNvSpPr txBox="1"/>
            <p:nvPr/>
          </p:nvSpPr>
          <p:spPr>
            <a:xfrm>
              <a:off x="2771775" y="4063206"/>
              <a:ext cx="3581400" cy="57943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3200" b="1" dirty="0"/>
                <a:t>∵</a:t>
              </a:r>
              <a:r>
                <a:rPr lang="en-US" altLang="zh-CN" sz="2400" b="1" dirty="0"/>
                <a:t>y</a:t>
              </a:r>
              <a:r>
                <a:rPr lang="zh-CN" altLang="en-US" sz="2400" b="1" dirty="0"/>
                <a:t>与</a:t>
              </a:r>
              <a:r>
                <a:rPr lang="en-US" altLang="zh-CN" sz="2400" b="1" dirty="0"/>
                <a:t>x</a:t>
              </a:r>
              <a:r>
                <a:rPr lang="zh-CN" altLang="en-US" sz="2400" b="1" dirty="0"/>
                <a:t>的函数关系式为</a:t>
              </a:r>
            </a:p>
          </p:txBody>
        </p:sp>
        <p:pic>
          <p:nvPicPr>
            <p:cNvPr id="9" name="图片 8">
              <a:extLst>
                <a:ext uri="{FF2B5EF4-FFF2-40B4-BE49-F238E27FC236}">
                  <a16:creationId xmlns:a16="http://schemas.microsoft.com/office/drawing/2014/main" id="{08A3F819-E131-4FC1-B586-937D2F1920B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5791201" y="3884612"/>
              <a:ext cx="1371599" cy="985838"/>
            </a:xfrm>
            <a:prstGeom prst="rect">
              <a:avLst/>
            </a:prstGeom>
          </p:spPr>
        </p:pic>
      </p:grpSp>
      <p:pic>
        <p:nvPicPr>
          <p:cNvPr id="10" name="图片 9">
            <a:extLst>
              <a:ext uri="{FF2B5EF4-FFF2-40B4-BE49-F238E27FC236}">
                <a16:creationId xmlns:a16="http://schemas.microsoft.com/office/drawing/2014/main" id="{9645F3E7-B108-38C9-9B7C-61CD125F275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14764" y="5701070"/>
            <a:ext cx="1295399" cy="931069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1C34EF8C-9C7B-1C23-6335-7B82D7229BF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667375" y="5726474"/>
            <a:ext cx="1938338" cy="93131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42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42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42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4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8" dur="500"/>
                                        <p:tgtEl>
                                          <p:spTgt spid="54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4" grpId="0"/>
      <p:bldP spid="54277" grpId="0"/>
      <p:bldP spid="5428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文本框 13313"/>
          <p:cNvSpPr txBox="1"/>
          <p:nvPr/>
        </p:nvSpPr>
        <p:spPr>
          <a:xfrm>
            <a:off x="2057400" y="1752600"/>
            <a:ext cx="8280400" cy="3995738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>
            <a:spAutoFit/>
          </a:bodyPr>
          <a:lstStyle/>
          <a:p>
            <a:pPr marL="342900" indent="-342900"/>
            <a:r>
              <a:rPr lang="en-US" altLang="zh-CN" sz="2800" b="1" dirty="0"/>
              <a:t>1. </a:t>
            </a:r>
            <a:r>
              <a:rPr lang="zh-CN" altLang="en-US" sz="2800" b="1" dirty="0"/>
              <a:t>在下列函数中，</a:t>
            </a:r>
            <a:r>
              <a:rPr lang="en-US" altLang="zh-CN" sz="2800" b="1" dirty="0">
                <a:latin typeface="Times New Roman" panose="02020603050405020304" pitchFamily="18" charset="0"/>
              </a:rPr>
              <a:t>y</a:t>
            </a:r>
            <a:r>
              <a:rPr lang="zh-CN" altLang="en-US" sz="2800" b="1" dirty="0"/>
              <a:t>是</a:t>
            </a:r>
            <a:r>
              <a:rPr lang="en-US" altLang="zh-CN" sz="2800" b="1" dirty="0">
                <a:latin typeface="Times New Roman" panose="02020603050405020304" pitchFamily="18" charset="0"/>
              </a:rPr>
              <a:t>x</a:t>
            </a:r>
            <a:r>
              <a:rPr lang="zh-CN" altLang="en-US" sz="2800" b="1" dirty="0">
                <a:latin typeface="Times New Roman" panose="02020603050405020304" pitchFamily="18" charset="0"/>
              </a:rPr>
              <a:t>的</a:t>
            </a:r>
            <a:r>
              <a:rPr lang="zh-CN" altLang="en-US" sz="2800" b="1" dirty="0"/>
              <a:t>反比例函数的是（       ）</a:t>
            </a:r>
            <a:r>
              <a:rPr lang="zh-CN" altLang="en-US" sz="2800" b="1" u="sng" dirty="0"/>
              <a:t>                </a:t>
            </a:r>
            <a:endParaRPr lang="zh-CN" altLang="en-US" sz="2800" b="1" dirty="0"/>
          </a:p>
          <a:p>
            <a:pPr marL="342900" indent="-342900"/>
            <a:endParaRPr lang="zh-CN" altLang="en-US" sz="2800" b="1" dirty="0"/>
          </a:p>
          <a:p>
            <a:pPr marL="342900" indent="-342900"/>
            <a:r>
              <a:rPr lang="zh-CN" altLang="en-US" sz="2800" b="1" dirty="0"/>
              <a:t>    （</a:t>
            </a:r>
            <a:r>
              <a:rPr lang="en-US" altLang="zh-CN" sz="2800" b="1" dirty="0">
                <a:latin typeface="Times New Roman" panose="02020603050405020304" pitchFamily="18" charset="0"/>
              </a:rPr>
              <a:t>A</a:t>
            </a:r>
            <a:r>
              <a:rPr lang="zh-CN" altLang="en-US" sz="2800" b="1" dirty="0"/>
              <a:t>）                （</a:t>
            </a:r>
            <a:r>
              <a:rPr lang="en-US" altLang="zh-CN" sz="2800" b="1" dirty="0">
                <a:latin typeface="Times New Roman" panose="02020603050405020304" pitchFamily="18" charset="0"/>
              </a:rPr>
              <a:t>B</a:t>
            </a:r>
            <a:r>
              <a:rPr lang="zh-CN" altLang="en-US" sz="2800" b="1" dirty="0"/>
              <a:t>）             </a:t>
            </a:r>
            <a:r>
              <a:rPr lang="en-US" altLang="zh-CN" sz="2800" b="1" dirty="0">
                <a:latin typeface="Times New Roman" panose="02020603050405020304" pitchFamily="18" charset="0"/>
              </a:rPr>
              <a:t>+ 7</a:t>
            </a:r>
          </a:p>
          <a:p>
            <a:pPr marL="342900" indent="-342900"/>
            <a:endParaRPr lang="en-US" altLang="zh-CN" sz="2800" b="1" dirty="0"/>
          </a:p>
          <a:p>
            <a:pPr marL="342900" indent="-342900"/>
            <a:r>
              <a:rPr lang="en-US" altLang="zh-CN" sz="2800" b="1" dirty="0"/>
              <a:t>    </a:t>
            </a:r>
            <a:r>
              <a:rPr lang="zh-CN" altLang="en-US" sz="2800" b="1" dirty="0"/>
              <a:t>（</a:t>
            </a:r>
            <a:r>
              <a:rPr lang="en-US" altLang="zh-CN" sz="2800" b="1" dirty="0">
                <a:latin typeface="Times New Roman" panose="02020603050405020304" pitchFamily="18" charset="0"/>
              </a:rPr>
              <a:t>C</a:t>
            </a:r>
            <a:r>
              <a:rPr lang="zh-CN" altLang="en-US" sz="2800" b="1" dirty="0"/>
              <a:t>）</a:t>
            </a:r>
            <a:r>
              <a:rPr lang="en-US" altLang="zh-CN" sz="3200" b="1" dirty="0" err="1">
                <a:latin typeface="Times New Roman" panose="02020603050405020304" pitchFamily="18" charset="0"/>
              </a:rPr>
              <a:t>xy</a:t>
            </a:r>
            <a:r>
              <a:rPr lang="en-US" altLang="zh-CN" sz="3200" b="1" dirty="0">
                <a:latin typeface="Times New Roman" panose="02020603050405020304" pitchFamily="18" charset="0"/>
              </a:rPr>
              <a:t> = 5</a:t>
            </a:r>
            <a:r>
              <a:rPr lang="en-US" altLang="zh-CN" sz="2800" b="1" dirty="0"/>
              <a:t>   </a:t>
            </a:r>
            <a:r>
              <a:rPr lang="zh-CN" altLang="en-US" sz="2800" b="1" dirty="0"/>
              <a:t>（</a:t>
            </a:r>
            <a:r>
              <a:rPr lang="en-US" altLang="zh-CN" sz="2800" b="1" dirty="0">
                <a:latin typeface="Times New Roman" panose="02020603050405020304" pitchFamily="18" charset="0"/>
              </a:rPr>
              <a:t>D</a:t>
            </a:r>
            <a:r>
              <a:rPr lang="zh-CN" altLang="en-US" sz="2800" b="1" dirty="0"/>
              <a:t>）</a:t>
            </a:r>
          </a:p>
          <a:p>
            <a:pPr marL="342900" indent="-342900"/>
            <a:endParaRPr lang="zh-CN" altLang="en-US" sz="2800" b="1" dirty="0"/>
          </a:p>
          <a:p>
            <a:pPr marL="342900" indent="-342900"/>
            <a:r>
              <a:rPr lang="en-US" altLang="zh-CN" sz="2800" b="1" dirty="0"/>
              <a:t>2. </a:t>
            </a:r>
            <a:r>
              <a:rPr lang="zh-CN" altLang="en-US" sz="2800" b="1" dirty="0"/>
              <a:t>已知函数                 是正比例函数</a:t>
            </a:r>
            <a:r>
              <a:rPr lang="en-US" altLang="zh-CN" sz="2800" b="1" dirty="0"/>
              <a:t>,</a:t>
            </a:r>
            <a:r>
              <a:rPr lang="zh-CN" altLang="en-US" sz="2800" b="1" dirty="0"/>
              <a:t>则 </a:t>
            </a:r>
            <a:r>
              <a:rPr lang="en-US" altLang="zh-CN" sz="2800" b="1" dirty="0"/>
              <a:t>m =  ___  </a:t>
            </a:r>
            <a:r>
              <a:rPr lang="zh-CN" altLang="en-US" sz="2800" b="1" dirty="0"/>
              <a:t>；</a:t>
            </a:r>
          </a:p>
          <a:p>
            <a:pPr marL="342900" indent="-342900"/>
            <a:r>
              <a:rPr lang="zh-CN" altLang="en-US" sz="2800" b="1" dirty="0"/>
              <a:t>    </a:t>
            </a:r>
          </a:p>
          <a:p>
            <a:pPr marL="342900" indent="-342900"/>
            <a:r>
              <a:rPr lang="zh-CN" altLang="en-US" sz="2800" b="1" dirty="0"/>
              <a:t>    已知函数                     是反比例函数</a:t>
            </a:r>
            <a:r>
              <a:rPr lang="en-US" altLang="zh-CN" sz="2800" b="1" dirty="0"/>
              <a:t>,</a:t>
            </a:r>
            <a:r>
              <a:rPr lang="zh-CN" altLang="en-US" sz="2800" b="1" dirty="0"/>
              <a:t>则 </a:t>
            </a:r>
            <a:r>
              <a:rPr lang="en-US" altLang="zh-CN" sz="2800" b="1" dirty="0"/>
              <a:t>m =  ___ </a:t>
            </a:r>
            <a:r>
              <a:rPr lang="zh-CN" altLang="en-US" sz="2800" b="1" dirty="0"/>
              <a:t>。</a:t>
            </a:r>
          </a:p>
        </p:txBody>
      </p:sp>
      <p:grpSp>
        <p:nvGrpSpPr>
          <p:cNvPr id="13315" name="组合 13314"/>
          <p:cNvGrpSpPr/>
          <p:nvPr/>
        </p:nvGrpSpPr>
        <p:grpSpPr>
          <a:xfrm>
            <a:off x="3344864" y="2320925"/>
            <a:ext cx="3875087" cy="3487738"/>
            <a:chOff x="1147" y="1462"/>
            <a:chExt cx="2441" cy="2197"/>
          </a:xfrm>
        </p:grpSpPr>
        <p:sp>
          <p:nvSpPr>
            <p:cNvPr id="13316" name="直接连接符 13315"/>
            <p:cNvSpPr/>
            <p:nvPr/>
          </p:nvSpPr>
          <p:spPr>
            <a:xfrm>
              <a:off x="1583" y="1797"/>
              <a:ext cx="499" cy="0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grpSp>
          <p:nvGrpSpPr>
            <p:cNvPr id="13317" name="组合 13316"/>
            <p:cNvGrpSpPr/>
            <p:nvPr/>
          </p:nvGrpSpPr>
          <p:grpSpPr>
            <a:xfrm>
              <a:off x="1147" y="1498"/>
              <a:ext cx="1007" cy="603"/>
              <a:chOff x="1147" y="1498"/>
              <a:chExt cx="1007" cy="603"/>
            </a:xfrm>
          </p:grpSpPr>
          <p:sp>
            <p:nvSpPr>
              <p:cNvPr id="13318" name="文本框 13317"/>
              <p:cNvSpPr txBox="1"/>
              <p:nvPr/>
            </p:nvSpPr>
            <p:spPr>
              <a:xfrm>
                <a:off x="1147" y="1618"/>
                <a:ext cx="499" cy="3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3200" b="1">
                    <a:latin typeface="Times New Roman" panose="02020603050405020304" pitchFamily="18" charset="0"/>
                  </a:rPr>
                  <a:t>y =</a:t>
                </a:r>
              </a:p>
            </p:txBody>
          </p:sp>
          <p:sp>
            <p:nvSpPr>
              <p:cNvPr id="13319" name="文本框 13318"/>
              <p:cNvSpPr txBox="1"/>
              <p:nvPr/>
            </p:nvSpPr>
            <p:spPr>
              <a:xfrm>
                <a:off x="1717" y="1498"/>
                <a:ext cx="382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800" b="1">
                    <a:latin typeface="Times New Roman" panose="02020603050405020304" pitchFamily="18" charset="0"/>
                  </a:rPr>
                  <a:t>8</a:t>
                </a:r>
              </a:p>
            </p:txBody>
          </p:sp>
          <p:sp>
            <p:nvSpPr>
              <p:cNvPr id="13320" name="文本框 13319"/>
              <p:cNvSpPr txBox="1"/>
              <p:nvPr/>
            </p:nvSpPr>
            <p:spPr>
              <a:xfrm>
                <a:off x="1563" y="1736"/>
                <a:ext cx="591" cy="3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 b="1" dirty="0">
                    <a:latin typeface="Times New Roman" panose="02020603050405020304" pitchFamily="18" charset="0"/>
                  </a:rPr>
                  <a:t>X</a:t>
                </a:r>
                <a:r>
                  <a:rPr lang="en-US" altLang="zh-CN" sz="3200" b="1" dirty="0">
                    <a:latin typeface="Times New Roman" panose="02020603050405020304" pitchFamily="18" charset="0"/>
                  </a:rPr>
                  <a:t>+</a:t>
                </a:r>
                <a:r>
                  <a:rPr lang="en-US" altLang="zh-CN" sz="2800" b="1" dirty="0">
                    <a:latin typeface="Times New Roman" panose="02020603050405020304" pitchFamily="18" charset="0"/>
                  </a:rPr>
                  <a:t>5</a:t>
                </a:r>
              </a:p>
            </p:txBody>
          </p:sp>
        </p:grpSp>
        <p:grpSp>
          <p:nvGrpSpPr>
            <p:cNvPr id="13321" name="组合 13320"/>
            <p:cNvGrpSpPr/>
            <p:nvPr/>
          </p:nvGrpSpPr>
          <p:grpSpPr>
            <a:xfrm>
              <a:off x="2457" y="1462"/>
              <a:ext cx="780" cy="575"/>
              <a:chOff x="3892" y="773"/>
              <a:chExt cx="780" cy="575"/>
            </a:xfrm>
          </p:grpSpPr>
          <p:sp>
            <p:nvSpPr>
              <p:cNvPr id="13322" name="文本框 13321"/>
              <p:cNvSpPr txBox="1"/>
              <p:nvPr/>
            </p:nvSpPr>
            <p:spPr>
              <a:xfrm>
                <a:off x="3892" y="900"/>
                <a:ext cx="489" cy="3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3200" b="1" dirty="0">
                    <a:latin typeface="Times New Roman" panose="02020603050405020304" pitchFamily="18" charset="0"/>
                  </a:rPr>
                  <a:t>y =</a:t>
                </a:r>
              </a:p>
            </p:txBody>
          </p:sp>
          <p:sp>
            <p:nvSpPr>
              <p:cNvPr id="13323" name="直接连接符 13322"/>
              <p:cNvSpPr/>
              <p:nvPr/>
            </p:nvSpPr>
            <p:spPr>
              <a:xfrm>
                <a:off x="4346" y="1105"/>
                <a:ext cx="326" cy="0"/>
              </a:xfrm>
              <a:prstGeom prst="line">
                <a:avLst/>
              </a:prstGeom>
              <a:ln w="254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3324" name="文本框 13323"/>
              <p:cNvSpPr txBox="1"/>
              <p:nvPr/>
            </p:nvSpPr>
            <p:spPr>
              <a:xfrm>
                <a:off x="4385" y="983"/>
                <a:ext cx="272" cy="3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3200" b="1" dirty="0">
                    <a:latin typeface="Times New Roman" panose="02020603050405020304" pitchFamily="18" charset="0"/>
                  </a:rPr>
                  <a:t>x</a:t>
                </a:r>
              </a:p>
            </p:txBody>
          </p:sp>
          <p:sp>
            <p:nvSpPr>
              <p:cNvPr id="13325" name="文本框 13324"/>
              <p:cNvSpPr txBox="1"/>
              <p:nvPr/>
            </p:nvSpPr>
            <p:spPr>
              <a:xfrm>
                <a:off x="4383" y="773"/>
                <a:ext cx="272" cy="3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3200" b="1" dirty="0">
                    <a:latin typeface="Times New Roman" panose="02020603050405020304" pitchFamily="18" charset="0"/>
                  </a:rPr>
                  <a:t>3</a:t>
                </a:r>
              </a:p>
            </p:txBody>
          </p:sp>
        </p:grpSp>
        <p:sp>
          <p:nvSpPr>
            <p:cNvPr id="13326" name="文本框 13325"/>
            <p:cNvSpPr txBox="1"/>
            <p:nvPr/>
          </p:nvSpPr>
          <p:spPr>
            <a:xfrm>
              <a:off x="2762" y="2166"/>
              <a:ext cx="489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>
                  <a:latin typeface="Times New Roman" panose="02020603050405020304" pitchFamily="18" charset="0"/>
                </a:rPr>
                <a:t>y =</a:t>
              </a:r>
            </a:p>
          </p:txBody>
        </p:sp>
        <p:sp>
          <p:nvSpPr>
            <p:cNvPr id="13327" name="直接连接符 13326"/>
            <p:cNvSpPr/>
            <p:nvPr/>
          </p:nvSpPr>
          <p:spPr>
            <a:xfrm>
              <a:off x="3206" y="2348"/>
              <a:ext cx="326" cy="0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3328" name="文本框 13327"/>
            <p:cNvSpPr txBox="1"/>
            <p:nvPr/>
          </p:nvSpPr>
          <p:spPr>
            <a:xfrm>
              <a:off x="3237" y="2294"/>
              <a:ext cx="351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800" b="1">
                  <a:latin typeface="Times New Roman" panose="02020603050405020304" pitchFamily="18" charset="0"/>
                </a:rPr>
                <a:t>x</a:t>
              </a:r>
              <a:r>
                <a:rPr lang="en-US" altLang="zh-CN" sz="2800" b="1" baseline="30000">
                  <a:latin typeface="Times New Roman" panose="02020603050405020304" pitchFamily="18" charset="0"/>
                </a:rPr>
                <a:t>2</a:t>
              </a:r>
              <a:endParaRPr lang="en-US" altLang="zh-CN" sz="2800" b="1">
                <a:latin typeface="Times New Roman" panose="02020603050405020304" pitchFamily="18" charset="0"/>
              </a:endParaRPr>
            </a:p>
          </p:txBody>
        </p:sp>
        <p:sp>
          <p:nvSpPr>
            <p:cNvPr id="13329" name="文本框 13328"/>
            <p:cNvSpPr txBox="1"/>
            <p:nvPr/>
          </p:nvSpPr>
          <p:spPr>
            <a:xfrm>
              <a:off x="3253" y="2040"/>
              <a:ext cx="272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800" b="1">
                  <a:latin typeface="Times New Roman" panose="02020603050405020304" pitchFamily="18" charset="0"/>
                </a:rPr>
                <a:t>2</a:t>
              </a:r>
            </a:p>
          </p:txBody>
        </p:sp>
        <p:sp>
          <p:nvSpPr>
            <p:cNvPr id="13330" name="文本框 13329"/>
            <p:cNvSpPr txBox="1"/>
            <p:nvPr/>
          </p:nvSpPr>
          <p:spPr>
            <a:xfrm>
              <a:off x="1464" y="2727"/>
              <a:ext cx="1315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 dirty="0" err="1">
                  <a:solidFill>
                    <a:schemeClr val="tx2"/>
                  </a:solidFill>
                  <a:latin typeface="Times New Roman" panose="02020603050405020304" pitchFamily="18" charset="0"/>
                </a:rPr>
                <a:t>y = x</a:t>
              </a:r>
              <a:r>
                <a:rPr lang="en-US" altLang="zh-CN" sz="3200" b="1" baseline="30000" dirty="0" err="1">
                  <a:solidFill>
                    <a:schemeClr val="tx2"/>
                  </a:solidFill>
                  <a:latin typeface="Times New Roman" panose="02020603050405020304" pitchFamily="18" charset="0"/>
                </a:rPr>
                <a:t>m</a:t>
              </a:r>
              <a:r>
                <a:rPr lang="en-US" altLang="zh-CN" sz="3200" b="1" baseline="30000" dirty="0">
                  <a:solidFill>
                    <a:schemeClr val="tx2"/>
                  </a:solidFill>
                  <a:latin typeface="Times New Roman" panose="02020603050405020304" pitchFamily="18" charset="0"/>
                </a:rPr>
                <a:t> </a:t>
              </a:r>
              <a:r>
                <a:rPr lang="en-US" altLang="zh-CN" sz="3200" baseline="30000" dirty="0">
                  <a:solidFill>
                    <a:schemeClr val="tx2"/>
                  </a:solidFill>
                  <a:latin typeface="Times New Roman" panose="02020603050405020304" pitchFamily="18" charset="0"/>
                </a:rPr>
                <a:t>-</a:t>
              </a:r>
              <a:r>
                <a:rPr lang="en-US" altLang="zh-CN" sz="2800" baseline="30000" dirty="0">
                  <a:solidFill>
                    <a:schemeClr val="tx2"/>
                  </a:solidFill>
                  <a:latin typeface="Times New Roman" panose="02020603050405020304" pitchFamily="18" charset="0"/>
                </a:rPr>
                <a:t>7</a:t>
              </a:r>
              <a:endParaRPr lang="en-US" altLang="zh-CN" sz="2800" dirty="0">
                <a:solidFill>
                  <a:schemeClr val="tx2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3331" name="文本框 13330"/>
            <p:cNvSpPr txBox="1"/>
            <p:nvPr/>
          </p:nvSpPr>
          <p:spPr>
            <a:xfrm>
              <a:off x="1519" y="3294"/>
              <a:ext cx="1315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 dirty="0">
                  <a:solidFill>
                    <a:schemeClr val="tx2"/>
                  </a:solidFill>
                  <a:latin typeface="Times New Roman" panose="02020603050405020304" pitchFamily="18" charset="0"/>
                </a:rPr>
                <a:t>y = </a:t>
              </a:r>
              <a:r>
                <a:rPr lang="en-US" altLang="zh-CN" sz="2800" b="1" dirty="0">
                  <a:solidFill>
                    <a:schemeClr val="tx2"/>
                  </a:solidFill>
                  <a:latin typeface="Times New Roman" panose="02020603050405020304" pitchFamily="18" charset="0"/>
                </a:rPr>
                <a:t>3</a:t>
              </a:r>
              <a:r>
                <a:rPr lang="en-US" altLang="zh-CN" sz="3200" b="1" dirty="0">
                  <a:solidFill>
                    <a:schemeClr val="tx2"/>
                  </a:solidFill>
                  <a:latin typeface="Times New Roman" panose="02020603050405020304" pitchFamily="18" charset="0"/>
                </a:rPr>
                <a:t>x</a:t>
              </a:r>
              <a:r>
                <a:rPr lang="en-US" altLang="zh-CN" sz="3200" b="1" baseline="30000" dirty="0">
                  <a:solidFill>
                    <a:schemeClr val="tx2"/>
                  </a:solidFill>
                  <a:latin typeface="Times New Roman" panose="02020603050405020304" pitchFamily="18" charset="0"/>
                </a:rPr>
                <a:t>m </a:t>
              </a:r>
              <a:r>
                <a:rPr lang="en-US" altLang="zh-CN" sz="2800" b="1" baseline="30000" dirty="0">
                  <a:solidFill>
                    <a:schemeClr val="tx2"/>
                  </a:solidFill>
                  <a:latin typeface="Times New Roman" panose="02020603050405020304" pitchFamily="18" charset="0"/>
                </a:rPr>
                <a:t>-7</a:t>
              </a:r>
              <a:endParaRPr lang="en-US" altLang="zh-CN" sz="2800" b="1" dirty="0">
                <a:solidFill>
                  <a:schemeClr val="tx2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13332" name="文本框 13331"/>
          <p:cNvSpPr txBox="1"/>
          <p:nvPr/>
        </p:nvSpPr>
        <p:spPr>
          <a:xfrm>
            <a:off x="9067800" y="1744664"/>
            <a:ext cx="647700" cy="586957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3300"/>
                </a:solidFill>
                <a:latin typeface="Times New Roman" panose="02020603050405020304" pitchFamily="18" charset="0"/>
              </a:rPr>
              <a:t>C</a:t>
            </a:r>
          </a:p>
        </p:txBody>
      </p:sp>
      <p:sp>
        <p:nvSpPr>
          <p:cNvPr id="13333" name="文本框 13332"/>
          <p:cNvSpPr txBox="1"/>
          <p:nvPr/>
        </p:nvSpPr>
        <p:spPr>
          <a:xfrm>
            <a:off x="8687564" y="4329113"/>
            <a:ext cx="647700" cy="586957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8</a:t>
            </a:r>
          </a:p>
        </p:txBody>
      </p:sp>
      <p:sp>
        <p:nvSpPr>
          <p:cNvPr id="13334" name="文本框 13333"/>
          <p:cNvSpPr txBox="1"/>
          <p:nvPr/>
        </p:nvSpPr>
        <p:spPr>
          <a:xfrm>
            <a:off x="9038846" y="5087402"/>
            <a:ext cx="647700" cy="586957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6</a:t>
            </a:r>
          </a:p>
        </p:txBody>
      </p:sp>
      <p:grpSp>
        <p:nvGrpSpPr>
          <p:cNvPr id="4" name="组合 3">
            <a:extLst>
              <a:ext uri="{FF2B5EF4-FFF2-40B4-BE49-F238E27FC236}">
                <a16:creationId xmlns:a16="http://schemas.microsoft.com/office/drawing/2014/main" id="{E8D53BA2-4DE5-75E1-8ED6-C8EE2120C3E2}"/>
              </a:ext>
            </a:extLst>
          </p:cNvPr>
          <p:cNvGrpSpPr/>
          <p:nvPr/>
        </p:nvGrpSpPr>
        <p:grpSpPr>
          <a:xfrm>
            <a:off x="2032000" y="5935663"/>
            <a:ext cx="8305800" cy="574962"/>
            <a:chOff x="1782761" y="5737225"/>
            <a:chExt cx="8305800" cy="574962"/>
          </a:xfrm>
        </p:grpSpPr>
        <p:sp>
          <p:nvSpPr>
            <p:cNvPr id="13342" name="文本框 13341"/>
            <p:cNvSpPr txBox="1"/>
            <p:nvPr/>
          </p:nvSpPr>
          <p:spPr>
            <a:xfrm>
              <a:off x="1782761" y="5851812"/>
              <a:ext cx="8305800" cy="46037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 b="1" dirty="0">
                  <a:latin typeface="Tahoma" panose="020B0604030504040204" pitchFamily="34" charset="0"/>
                </a:rPr>
                <a:t>3.</a:t>
              </a:r>
              <a:r>
                <a:rPr lang="zh-CN" altLang="en-US" sz="2400" b="1" dirty="0">
                  <a:latin typeface="Tahoma" panose="020B0604030504040204" pitchFamily="34" charset="0"/>
                </a:rPr>
                <a:t>若</a:t>
              </a:r>
              <a:r>
                <a:rPr lang="en-US" altLang="zh-CN" sz="2400" b="1" dirty="0">
                  <a:latin typeface="Tahoma" panose="020B0604030504040204" pitchFamily="34" charset="0"/>
                </a:rPr>
                <a:t>y=</a:t>
              </a:r>
              <a:r>
                <a:rPr lang="zh-CN" altLang="en-US" sz="2400" b="1" dirty="0">
                  <a:latin typeface="Tahoma" panose="020B0604030504040204" pitchFamily="34" charset="0"/>
                </a:rPr>
                <a:t>（</a:t>
              </a:r>
              <a:r>
                <a:rPr lang="en-US" altLang="zh-CN" sz="2400" b="1" dirty="0">
                  <a:latin typeface="Tahoma" panose="020B0604030504040204" pitchFamily="34" charset="0"/>
                </a:rPr>
                <a:t>a+2</a:t>
              </a:r>
              <a:r>
                <a:rPr lang="zh-CN" altLang="en-US" sz="2400" b="1" dirty="0">
                  <a:latin typeface="Tahoma" panose="020B0604030504040204" pitchFamily="34" charset="0"/>
                </a:rPr>
                <a:t>）</a:t>
              </a:r>
              <a:r>
                <a:rPr lang="en-US" altLang="zh-CN" sz="2400" b="1" dirty="0">
                  <a:latin typeface="Tahoma" panose="020B0604030504040204" pitchFamily="34" charset="0"/>
                </a:rPr>
                <a:t>x </a:t>
              </a:r>
              <a:r>
                <a:rPr lang="en-US" altLang="zh-CN" sz="2400" b="1" baseline="30000" dirty="0">
                  <a:latin typeface="Tahoma" panose="020B0604030504040204" pitchFamily="34" charset="0"/>
                </a:rPr>
                <a:t>a   +2a-1</a:t>
              </a:r>
              <a:r>
                <a:rPr lang="zh-CN" altLang="en-US" sz="2400" b="1" dirty="0">
                  <a:latin typeface="Tahoma" panose="020B0604030504040204" pitchFamily="34" charset="0"/>
                </a:rPr>
                <a:t>为反比例函数关系式，则</a:t>
              </a:r>
              <a:r>
                <a:rPr lang="en-US" altLang="zh-CN" sz="2400" b="1" dirty="0">
                  <a:latin typeface="Tahoma" panose="020B0604030504040204" pitchFamily="34" charset="0"/>
                </a:rPr>
                <a:t>a=</a:t>
              </a:r>
              <a:r>
                <a:rPr lang="zh-CN" altLang="en-US" sz="2400" b="1" dirty="0">
                  <a:latin typeface="Tahoma" panose="020B0604030504040204" pitchFamily="34" charset="0"/>
                </a:rPr>
                <a:t>＿。</a:t>
              </a:r>
            </a:p>
          </p:txBody>
        </p:sp>
        <p:sp>
          <p:nvSpPr>
            <p:cNvPr id="2" name="文本框 1"/>
            <p:cNvSpPr txBox="1"/>
            <p:nvPr/>
          </p:nvSpPr>
          <p:spPr>
            <a:xfrm>
              <a:off x="4462145" y="5737225"/>
              <a:ext cx="481330" cy="3683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/>
                <a:t>2</a:t>
              </a:r>
            </a:p>
          </p:txBody>
        </p:sp>
      </p:grpSp>
      <p:pic>
        <p:nvPicPr>
          <p:cNvPr id="3" name="图片 2" descr="图片186">
            <a:extLst>
              <a:ext uri="{FF2B5EF4-FFF2-40B4-BE49-F238E27FC236}">
                <a16:creationId xmlns:a16="http://schemas.microsoft.com/office/drawing/2014/main" id="{41CCC581-7216-A83B-4F82-8BC026AB60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63280" y="577849"/>
            <a:ext cx="2544763" cy="7493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3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32" grpId="0"/>
      <p:bldP spid="13333" grpId="0"/>
      <p:bldP spid="13342" grpId="1"/>
      <p:bldP spid="2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文本框 11265"/>
          <p:cNvSpPr txBox="1"/>
          <p:nvPr/>
        </p:nvSpPr>
        <p:spPr>
          <a:xfrm>
            <a:off x="2051050" y="765175"/>
            <a:ext cx="184150" cy="9461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endParaRPr lang="en-US" altLang="zh-CN" sz="2800" b="1" dirty="0">
              <a:solidFill>
                <a:srgbClr val="D60093"/>
              </a:solidFill>
              <a:latin typeface="楷体_GB2312" pitchFamily="49" charset="-122"/>
              <a:ea typeface="楷体_GB2312" pitchFamily="49" charset="-122"/>
            </a:endParaRPr>
          </a:p>
          <a:p>
            <a:endParaRPr lang="en-US" altLang="zh-CN" sz="2800" b="1" dirty="0">
              <a:solidFill>
                <a:srgbClr val="D60093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1267" name="文本框 11266"/>
          <p:cNvSpPr txBox="1"/>
          <p:nvPr/>
        </p:nvSpPr>
        <p:spPr>
          <a:xfrm>
            <a:off x="2051050" y="1470273"/>
            <a:ext cx="8686800" cy="107721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3200" b="1" dirty="0">
                <a:latin typeface="SimSun" panose="02010600030101010101" pitchFamily="2" charset="-122"/>
                <a:ea typeface="SimSun" panose="02010600030101010101" pitchFamily="2" charset="-122"/>
              </a:rPr>
              <a:t>4</a:t>
            </a:r>
            <a:r>
              <a:rPr lang="zh-CN" altLang="en-US" sz="3200" b="1" dirty="0">
                <a:latin typeface="SimSun" panose="02010600030101010101" pitchFamily="2" charset="-122"/>
                <a:ea typeface="SimSun" panose="02010600030101010101" pitchFamily="2" charset="-122"/>
              </a:rPr>
              <a:t>、关系式</a:t>
            </a:r>
            <a:r>
              <a:rPr lang="en-US" altLang="zh-CN" sz="3200" b="1" dirty="0">
                <a:latin typeface="SimSun" panose="02010600030101010101" pitchFamily="2" charset="-122"/>
                <a:ea typeface="SimSun" panose="02010600030101010101" pitchFamily="2" charset="-122"/>
              </a:rPr>
              <a:t>xy+4=0</a:t>
            </a:r>
            <a:r>
              <a:rPr lang="zh-CN" altLang="en-US" sz="3200" b="1" dirty="0">
                <a:latin typeface="SimSun" panose="02010600030101010101" pitchFamily="2" charset="-122"/>
                <a:ea typeface="SimSun" panose="02010600030101010101" pitchFamily="2" charset="-122"/>
              </a:rPr>
              <a:t>中</a:t>
            </a:r>
            <a:r>
              <a:rPr lang="en-US" altLang="zh-CN" sz="3200" b="1" dirty="0">
                <a:latin typeface="SimSun" panose="02010600030101010101" pitchFamily="2" charset="-122"/>
                <a:ea typeface="SimSun" panose="02010600030101010101" pitchFamily="2" charset="-122"/>
              </a:rPr>
              <a:t>y</a:t>
            </a:r>
            <a:r>
              <a:rPr lang="zh-CN" altLang="en-US" sz="3200" b="1" dirty="0">
                <a:latin typeface="SimSun" panose="02010600030101010101" pitchFamily="2" charset="-122"/>
                <a:ea typeface="SimSun" panose="02010600030101010101" pitchFamily="2" charset="-122"/>
              </a:rPr>
              <a:t>是</a:t>
            </a:r>
            <a:r>
              <a:rPr lang="en-US" altLang="zh-CN" sz="3200" b="1" dirty="0">
                <a:latin typeface="SimSun" panose="02010600030101010101" pitchFamily="2" charset="-122"/>
                <a:ea typeface="SimSun" panose="02010600030101010101" pitchFamily="2" charset="-122"/>
              </a:rPr>
              <a:t>x</a:t>
            </a:r>
            <a:r>
              <a:rPr lang="zh-CN" altLang="en-US" sz="3200" b="1" dirty="0">
                <a:latin typeface="SimSun" panose="02010600030101010101" pitchFamily="2" charset="-122"/>
                <a:ea typeface="SimSun" panose="02010600030101010101" pitchFamily="2" charset="-122"/>
              </a:rPr>
              <a:t>的反比例函数吗</a:t>
            </a:r>
            <a:r>
              <a:rPr lang="en-US" altLang="zh-CN" sz="3200" b="1" dirty="0">
                <a:latin typeface="SimSun" panose="02010600030101010101" pitchFamily="2" charset="-122"/>
                <a:ea typeface="SimSun" panose="02010600030101010101" pitchFamily="2" charset="-122"/>
              </a:rPr>
              <a:t>?</a:t>
            </a:r>
            <a:r>
              <a:rPr lang="zh-CN" altLang="en-US" sz="3200" b="1" dirty="0">
                <a:latin typeface="SimSun" panose="02010600030101010101" pitchFamily="2" charset="-122"/>
                <a:ea typeface="SimSun" panose="02010600030101010101" pitchFamily="2" charset="-122"/>
              </a:rPr>
              <a:t>若是，比例系数</a:t>
            </a:r>
            <a:r>
              <a:rPr lang="en-US" altLang="zh-CN" sz="3200" b="1" dirty="0">
                <a:latin typeface="SimSun" panose="02010600030101010101" pitchFamily="2" charset="-122"/>
                <a:ea typeface="SimSun" panose="02010600030101010101" pitchFamily="2" charset="-122"/>
              </a:rPr>
              <a:t>k</a:t>
            </a:r>
            <a:r>
              <a:rPr lang="zh-CN" altLang="en-US" sz="3200" b="1" dirty="0">
                <a:latin typeface="SimSun" panose="02010600030101010101" pitchFamily="2" charset="-122"/>
                <a:ea typeface="SimSun" panose="02010600030101010101" pitchFamily="2" charset="-122"/>
              </a:rPr>
              <a:t>等于多少？若不是，请说明理由。</a:t>
            </a:r>
          </a:p>
        </p:txBody>
      </p:sp>
      <p:sp>
        <p:nvSpPr>
          <p:cNvPr id="11268" name="文本框 11267"/>
          <p:cNvSpPr txBox="1"/>
          <p:nvPr/>
        </p:nvSpPr>
        <p:spPr>
          <a:xfrm>
            <a:off x="2955130" y="2700140"/>
            <a:ext cx="5700713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4000" dirty="0">
                <a:latin typeface="SimSun" panose="02010600030101010101" pitchFamily="2" charset="-122"/>
                <a:ea typeface="SimSun" panose="02010600030101010101" pitchFamily="2" charset="-122"/>
              </a:rPr>
              <a:t>xy+4=0</a:t>
            </a:r>
            <a:r>
              <a:rPr lang="zh-CN" altLang="en-US" sz="4000" dirty="0">
                <a:latin typeface="SimSun" panose="02010600030101010101" pitchFamily="2" charset="-122"/>
                <a:ea typeface="SimSun" panose="02010600030101010101" pitchFamily="2" charset="-122"/>
              </a:rPr>
              <a:t>可以改写成</a:t>
            </a:r>
            <a:r>
              <a:rPr lang="zh-CN" altLang="en-US" sz="2800" dirty="0">
                <a:solidFill>
                  <a:srgbClr val="3333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        </a:t>
            </a:r>
          </a:p>
        </p:txBody>
      </p:sp>
      <p:sp>
        <p:nvSpPr>
          <p:cNvPr id="11276" name="文本框 11275"/>
          <p:cNvSpPr txBox="1"/>
          <p:nvPr/>
        </p:nvSpPr>
        <p:spPr>
          <a:xfrm>
            <a:off x="2955130" y="4421386"/>
            <a:ext cx="66294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4000" dirty="0">
                <a:latin typeface="SimSun" panose="02010600030101010101" pitchFamily="2" charset="-122"/>
                <a:ea typeface="SimSun" panose="02010600030101010101" pitchFamily="2" charset="-122"/>
              </a:rPr>
              <a:t>比例系数</a:t>
            </a:r>
            <a:r>
              <a:rPr lang="en-US" altLang="zh-CN" sz="4000" dirty="0">
                <a:latin typeface="SimSun" panose="02010600030101010101" pitchFamily="2" charset="-122"/>
                <a:ea typeface="SimSun" panose="02010600030101010101" pitchFamily="2" charset="-122"/>
              </a:rPr>
              <a:t>k</a:t>
            </a:r>
            <a:r>
              <a:rPr lang="zh-CN" altLang="en-US" sz="4000" dirty="0">
                <a:latin typeface="SimSun" panose="02010600030101010101" pitchFamily="2" charset="-122"/>
                <a:ea typeface="SimSun" panose="02010600030101010101" pitchFamily="2" charset="-122"/>
              </a:rPr>
              <a:t>等于－</a:t>
            </a:r>
            <a:r>
              <a:rPr lang="en-US" altLang="zh-CN" sz="4000" dirty="0">
                <a:latin typeface="SimSun" panose="02010600030101010101" pitchFamily="2" charset="-122"/>
                <a:ea typeface="SimSun" panose="02010600030101010101" pitchFamily="2" charset="-122"/>
              </a:rPr>
              <a:t>4</a:t>
            </a:r>
          </a:p>
        </p:txBody>
      </p:sp>
      <p:sp>
        <p:nvSpPr>
          <p:cNvPr id="11277" name="文本框 11276"/>
          <p:cNvSpPr txBox="1"/>
          <p:nvPr/>
        </p:nvSpPr>
        <p:spPr>
          <a:xfrm>
            <a:off x="2955130" y="3446661"/>
            <a:ext cx="67818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4000" dirty="0">
                <a:latin typeface="SimSun" panose="02010600030101010101" pitchFamily="2" charset="-122"/>
                <a:ea typeface="SimSun" panose="02010600030101010101" pitchFamily="2" charset="-122"/>
              </a:rPr>
              <a:t>所以</a:t>
            </a:r>
            <a:r>
              <a:rPr lang="en-US" altLang="zh-CN" sz="4000" dirty="0">
                <a:latin typeface="SimSun" panose="02010600030101010101" pitchFamily="2" charset="-122"/>
                <a:ea typeface="SimSun" panose="02010600030101010101" pitchFamily="2" charset="-122"/>
              </a:rPr>
              <a:t>y</a:t>
            </a:r>
            <a:r>
              <a:rPr lang="zh-CN" altLang="en-US" sz="4000" dirty="0">
                <a:latin typeface="SimSun" panose="02010600030101010101" pitchFamily="2" charset="-122"/>
                <a:ea typeface="SimSun" panose="02010600030101010101" pitchFamily="2" charset="-122"/>
              </a:rPr>
              <a:t>是</a:t>
            </a:r>
            <a:r>
              <a:rPr lang="en-US" altLang="zh-CN" sz="4000" dirty="0">
                <a:latin typeface="SimSun" panose="02010600030101010101" pitchFamily="2" charset="-122"/>
                <a:ea typeface="SimSun" panose="02010600030101010101" pitchFamily="2" charset="-122"/>
              </a:rPr>
              <a:t>x</a:t>
            </a:r>
            <a:r>
              <a:rPr lang="zh-CN" altLang="en-US" sz="4000" dirty="0">
                <a:latin typeface="SimSun" panose="02010600030101010101" pitchFamily="2" charset="-122"/>
                <a:ea typeface="SimSun" panose="02010600030101010101" pitchFamily="2" charset="-122"/>
              </a:rPr>
              <a:t>的反比例函数</a:t>
            </a:r>
          </a:p>
        </p:txBody>
      </p:sp>
      <p:pic>
        <p:nvPicPr>
          <p:cNvPr id="2" name="图片 1" descr="图片186">
            <a:extLst>
              <a:ext uri="{FF2B5EF4-FFF2-40B4-BE49-F238E27FC236}">
                <a16:creationId xmlns:a16="http://schemas.microsoft.com/office/drawing/2014/main" id="{248B2815-DC95-FF2C-AEA7-AB4BF7341D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63280" y="577849"/>
            <a:ext cx="2544763" cy="7493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0EB9CB28-4D75-E00A-79A2-83FAD29EBD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08043" y="2479477"/>
            <a:ext cx="1447800" cy="1143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"/>
                                        <p:tgtEl>
                                          <p:spTgt spid="11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11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/>
      <p:bldP spid="11276" grpId="0"/>
      <p:bldP spid="1127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文本框 56321"/>
          <p:cNvSpPr txBox="1"/>
          <p:nvPr/>
        </p:nvSpPr>
        <p:spPr>
          <a:xfrm>
            <a:off x="1524001" y="609600"/>
            <a:ext cx="8385629" cy="181588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 b="1" dirty="0"/>
              <a:t>5</a:t>
            </a:r>
            <a:r>
              <a:rPr lang="zh-CN" altLang="en-US" sz="2800" b="1" dirty="0"/>
              <a:t>、已知函数 </a:t>
            </a:r>
            <a:r>
              <a:rPr lang="en-US" altLang="zh-CN" sz="2800" b="1"/>
              <a:t>y = y</a:t>
            </a:r>
            <a:r>
              <a:rPr lang="en-US" altLang="zh-CN" sz="2800" b="1" baseline="-25000"/>
              <a:t>1</a:t>
            </a:r>
            <a:r>
              <a:rPr lang="en-US" altLang="zh-CN" sz="2800" b="1"/>
              <a:t> + y</a:t>
            </a:r>
            <a:r>
              <a:rPr lang="en-US" altLang="zh-CN" sz="2800" b="1" baseline="-25000"/>
              <a:t>2</a:t>
            </a:r>
            <a:r>
              <a:rPr lang="zh-CN" altLang="en-US" sz="2800" b="1" dirty="0"/>
              <a:t>，</a:t>
            </a:r>
            <a:r>
              <a:rPr lang="en-US" altLang="zh-CN" sz="2800" b="1">
                <a:solidFill>
                  <a:srgbClr val="FF0066"/>
                </a:solidFill>
              </a:rPr>
              <a:t>y</a:t>
            </a:r>
            <a:r>
              <a:rPr lang="en-US" altLang="zh-CN" sz="2800" b="1" baseline="-25000">
                <a:solidFill>
                  <a:srgbClr val="FF0066"/>
                </a:solidFill>
              </a:rPr>
              <a:t>1</a:t>
            </a:r>
            <a:r>
              <a:rPr lang="zh-CN" altLang="en-US" sz="2800" b="1" dirty="0">
                <a:solidFill>
                  <a:srgbClr val="FF0066"/>
                </a:solidFill>
              </a:rPr>
              <a:t>与</a:t>
            </a:r>
            <a:r>
              <a:rPr lang="en-US" altLang="zh-CN" sz="2800" b="1" dirty="0">
                <a:solidFill>
                  <a:srgbClr val="FF0066"/>
                </a:solidFill>
              </a:rPr>
              <a:t>x </a:t>
            </a:r>
            <a:r>
              <a:rPr lang="zh-CN" altLang="en-US" sz="2800" b="1" dirty="0">
                <a:solidFill>
                  <a:srgbClr val="FF0066"/>
                </a:solidFill>
              </a:rPr>
              <a:t>成正比例</a:t>
            </a:r>
            <a:r>
              <a:rPr lang="zh-CN" altLang="en-US" sz="2800" b="1" dirty="0"/>
              <a:t>，</a:t>
            </a:r>
            <a:r>
              <a:rPr lang="en-US" altLang="zh-CN" sz="2800" b="1">
                <a:solidFill>
                  <a:srgbClr val="0000FF"/>
                </a:solidFill>
              </a:rPr>
              <a:t>y</a:t>
            </a:r>
            <a:r>
              <a:rPr lang="en-US" altLang="zh-CN" sz="2800" b="1" baseline="-25000">
                <a:solidFill>
                  <a:srgbClr val="0000FF"/>
                </a:solidFill>
              </a:rPr>
              <a:t>2</a:t>
            </a:r>
            <a:r>
              <a:rPr lang="zh-CN" altLang="en-US" sz="2800" b="1" dirty="0">
                <a:solidFill>
                  <a:srgbClr val="0000FF"/>
                </a:solidFill>
              </a:rPr>
              <a:t>与</a:t>
            </a:r>
            <a:r>
              <a:rPr lang="en-US" altLang="zh-CN" sz="2800" b="1" dirty="0">
                <a:solidFill>
                  <a:srgbClr val="0000FF"/>
                </a:solidFill>
              </a:rPr>
              <a:t>x</a:t>
            </a:r>
            <a:r>
              <a:rPr lang="zh-CN" altLang="en-US" sz="2800" b="1" dirty="0">
                <a:solidFill>
                  <a:srgbClr val="0000FF"/>
                </a:solidFill>
              </a:rPr>
              <a:t>成</a:t>
            </a:r>
          </a:p>
          <a:p>
            <a:r>
              <a:rPr lang="zh-CN" altLang="en-US" sz="2800" b="1" dirty="0">
                <a:solidFill>
                  <a:srgbClr val="0000FF"/>
                </a:solidFill>
              </a:rPr>
              <a:t>反比例</a:t>
            </a:r>
            <a:r>
              <a:rPr lang="zh-CN" altLang="en-US" sz="2800" b="1" dirty="0"/>
              <a:t>，且当</a:t>
            </a:r>
            <a:r>
              <a:rPr lang="en-US" altLang="zh-CN" sz="2800" b="1" dirty="0"/>
              <a:t>x=1</a:t>
            </a:r>
            <a:r>
              <a:rPr lang="zh-CN" altLang="en-US" sz="2800" b="1" dirty="0"/>
              <a:t>时，</a:t>
            </a:r>
            <a:r>
              <a:rPr lang="en-US" altLang="zh-CN" sz="2800" b="1" dirty="0"/>
              <a:t>y=4</a:t>
            </a:r>
            <a:r>
              <a:rPr lang="zh-CN" altLang="en-US" sz="2800" b="1" dirty="0"/>
              <a:t>；当</a:t>
            </a:r>
            <a:r>
              <a:rPr lang="en-US" altLang="zh-CN" sz="2800" b="1" dirty="0"/>
              <a:t>x=2</a:t>
            </a:r>
            <a:r>
              <a:rPr lang="zh-CN" altLang="en-US" sz="2800" b="1" dirty="0"/>
              <a:t>时，</a:t>
            </a:r>
            <a:r>
              <a:rPr lang="en-US" altLang="zh-CN" sz="2800" b="1" dirty="0"/>
              <a:t>y=5</a:t>
            </a:r>
            <a:r>
              <a:rPr lang="zh-CN" altLang="en-US" sz="2800" b="1" dirty="0"/>
              <a:t>。</a:t>
            </a:r>
          </a:p>
          <a:p>
            <a:r>
              <a:rPr lang="en-US" altLang="zh-CN" sz="2800" b="1" dirty="0"/>
              <a:t>(1)</a:t>
            </a:r>
            <a:r>
              <a:rPr lang="zh-CN" altLang="en-US" sz="2800" b="1" dirty="0"/>
              <a:t>求</a:t>
            </a:r>
            <a:r>
              <a:rPr lang="en-US" altLang="zh-CN" sz="2800" b="1" dirty="0"/>
              <a:t>y</a:t>
            </a:r>
            <a:r>
              <a:rPr lang="zh-CN" altLang="en-US" sz="2800" b="1" dirty="0"/>
              <a:t>与</a:t>
            </a:r>
            <a:r>
              <a:rPr lang="en-US" altLang="zh-CN" sz="2800" b="1" dirty="0"/>
              <a:t>x</a:t>
            </a:r>
            <a:r>
              <a:rPr lang="zh-CN" altLang="en-US" sz="2800" b="1" dirty="0"/>
              <a:t>的函数关系式；</a:t>
            </a:r>
          </a:p>
          <a:p>
            <a:r>
              <a:rPr lang="en-US" altLang="zh-CN" sz="2800" b="1" dirty="0"/>
              <a:t>(2)</a:t>
            </a:r>
            <a:r>
              <a:rPr lang="zh-CN" altLang="en-US" sz="2800" b="1" dirty="0"/>
              <a:t>当</a:t>
            </a:r>
            <a:r>
              <a:rPr lang="en-US" altLang="zh-CN" sz="2800" b="1" dirty="0"/>
              <a:t>x=4</a:t>
            </a:r>
            <a:r>
              <a:rPr lang="zh-CN" altLang="en-US" sz="2800" b="1" dirty="0"/>
              <a:t>时，</a:t>
            </a:r>
            <a:r>
              <a:rPr lang="en-US" altLang="zh-CN" sz="2800" b="1" dirty="0"/>
              <a:t>y </a:t>
            </a:r>
            <a:r>
              <a:rPr lang="zh-CN" altLang="en-US" sz="2800" b="1" dirty="0"/>
              <a:t>的值。</a:t>
            </a:r>
            <a:r>
              <a:rPr lang="zh-CN" altLang="en-US" sz="2800" b="1"/>
              <a:t>  </a:t>
            </a:r>
          </a:p>
        </p:txBody>
      </p:sp>
      <p:sp>
        <p:nvSpPr>
          <p:cNvPr id="56323" name="文本框 56322"/>
          <p:cNvSpPr txBox="1"/>
          <p:nvPr/>
        </p:nvSpPr>
        <p:spPr>
          <a:xfrm>
            <a:off x="5410201" y="1600201"/>
            <a:ext cx="5040313" cy="1200329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仿宋_GB2312" pitchFamily="49" charset="-122"/>
                <a:ea typeface="仿宋_GB2312" pitchFamily="49" charset="-122"/>
              </a:rPr>
              <a:t>方法：先分别设</a:t>
            </a:r>
            <a:r>
              <a:rPr lang="en-US" altLang="zh-CN" sz="2400" b="1">
                <a:solidFill>
                  <a:srgbClr val="FF0000"/>
                </a:solidFill>
                <a:latin typeface="仿宋_GB2312" pitchFamily="49" charset="-122"/>
                <a:ea typeface="仿宋_GB2312" pitchFamily="49" charset="-122"/>
              </a:rPr>
              <a:t>y</a:t>
            </a:r>
            <a:r>
              <a:rPr lang="en-US" altLang="zh-CN" sz="2400" b="1" baseline="-25000">
                <a:solidFill>
                  <a:srgbClr val="FF0000"/>
                </a:solidFill>
                <a:latin typeface="仿宋_GB2312" pitchFamily="49" charset="-122"/>
                <a:ea typeface="仿宋_GB2312" pitchFamily="49" charset="-122"/>
              </a:rPr>
              <a:t>1</a:t>
            </a:r>
            <a:r>
              <a:rPr lang="en-US" altLang="zh-CN" sz="2400" b="1">
                <a:solidFill>
                  <a:srgbClr val="FF0000"/>
                </a:solidFill>
                <a:latin typeface="仿宋_GB2312" pitchFamily="49" charset="-122"/>
                <a:ea typeface="仿宋_GB2312" pitchFamily="49" charset="-122"/>
              </a:rPr>
              <a:t>,y</a:t>
            </a:r>
            <a:r>
              <a:rPr lang="en-US" altLang="zh-CN" sz="2400" b="1" baseline="-25000">
                <a:solidFill>
                  <a:srgbClr val="FF0000"/>
                </a:solidFill>
                <a:latin typeface="仿宋_GB2312" pitchFamily="49" charset="-122"/>
                <a:ea typeface="仿宋_GB2312" pitchFamily="49" charset="-122"/>
              </a:rPr>
              <a:t>2</a:t>
            </a:r>
            <a:r>
              <a:rPr lang="zh-CN" altLang="en-US" sz="2400" b="1" dirty="0">
                <a:solidFill>
                  <a:srgbClr val="FF0000"/>
                </a:solidFill>
                <a:latin typeface="仿宋_GB2312" pitchFamily="49" charset="-122"/>
                <a:ea typeface="仿宋_GB2312" pitchFamily="49" charset="-122"/>
              </a:rPr>
              <a:t>与</a:t>
            </a:r>
            <a:r>
              <a:rPr lang="en-US" altLang="zh-CN" sz="2400" b="1" dirty="0">
                <a:solidFill>
                  <a:srgbClr val="FF0000"/>
                </a:solidFill>
                <a:latin typeface="仿宋_GB2312" pitchFamily="49" charset="-122"/>
                <a:ea typeface="仿宋_GB2312" pitchFamily="49" charset="-122"/>
              </a:rPr>
              <a:t>x</a:t>
            </a:r>
            <a:r>
              <a:rPr lang="zh-CN" altLang="en-US" sz="2400" b="1" dirty="0">
                <a:solidFill>
                  <a:srgbClr val="FF0000"/>
                </a:solidFill>
                <a:latin typeface="仿宋_GB2312" pitchFamily="49" charset="-122"/>
                <a:ea typeface="仿宋_GB2312" pitchFamily="49" charset="-122"/>
              </a:rPr>
              <a:t>的关系式，将两组值代入所设的函数关系式中，求出函数的值。</a:t>
            </a:r>
            <a:endParaRPr lang="zh-CN" altLang="en-US" sz="2400" b="1">
              <a:solidFill>
                <a:srgbClr val="FF0000"/>
              </a:solidFill>
              <a:latin typeface="仿宋_GB2312" pitchFamily="49" charset="-122"/>
              <a:ea typeface="仿宋_GB2312" pitchFamily="49" charset="-122"/>
            </a:endParaRPr>
          </a:p>
        </p:txBody>
      </p:sp>
      <p:sp>
        <p:nvSpPr>
          <p:cNvPr id="56331" name="矩形 56330"/>
          <p:cNvSpPr/>
          <p:nvPr/>
        </p:nvSpPr>
        <p:spPr>
          <a:xfrm>
            <a:off x="1774826" y="3789363"/>
            <a:ext cx="4322763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en-US" b="1" dirty="0">
                <a:latin typeface="Arial" panose="020B0604020202020204" pitchFamily="34" charset="0"/>
              </a:rPr>
              <a:t>∵</a:t>
            </a:r>
            <a:r>
              <a:rPr lang="en-US" altLang="zh-CN" sz="2400" b="1" dirty="0"/>
              <a:t>x=1</a:t>
            </a:r>
            <a:r>
              <a:rPr lang="zh-CN" altLang="en-US" sz="2400" b="1" dirty="0"/>
              <a:t>时，</a:t>
            </a:r>
            <a:r>
              <a:rPr lang="en-US" altLang="zh-CN" sz="2400" b="1" dirty="0"/>
              <a:t>y=4</a:t>
            </a:r>
            <a:r>
              <a:rPr lang="zh-CN" altLang="en-US" sz="2400" b="1" dirty="0"/>
              <a:t>；</a:t>
            </a:r>
            <a:r>
              <a:rPr lang="en-US" altLang="zh-CN" sz="2400" b="1" dirty="0"/>
              <a:t>x=2</a:t>
            </a:r>
            <a:r>
              <a:rPr lang="zh-CN" altLang="en-US" sz="2400" b="1" dirty="0"/>
              <a:t>时，</a:t>
            </a:r>
            <a:r>
              <a:rPr lang="en-US" altLang="zh-CN" sz="2400" b="1" dirty="0"/>
              <a:t>y=5</a:t>
            </a:r>
            <a:r>
              <a:rPr lang="zh-CN" altLang="en-US" sz="2400" b="1" dirty="0"/>
              <a:t>，</a:t>
            </a:r>
          </a:p>
        </p:txBody>
      </p:sp>
      <p:sp>
        <p:nvSpPr>
          <p:cNvPr id="56337" name="直接连接符 56336"/>
          <p:cNvSpPr/>
          <p:nvPr/>
        </p:nvSpPr>
        <p:spPr>
          <a:xfrm>
            <a:off x="6781800" y="2819400"/>
            <a:ext cx="76200" cy="33528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56341" name="流程图: 可选过程 56340"/>
          <p:cNvSpPr/>
          <p:nvPr/>
        </p:nvSpPr>
        <p:spPr>
          <a:xfrm>
            <a:off x="1524000" y="0"/>
            <a:ext cx="2286000" cy="685800"/>
          </a:xfrm>
          <a:prstGeom prst="flowChartAlternateProcess">
            <a:avLst/>
          </a:prstGeom>
          <a:gradFill rotWithShape="1">
            <a:gsLst>
              <a:gs pos="0">
                <a:schemeClr val="bg1"/>
              </a:gs>
              <a:gs pos="50000">
                <a:srgbClr val="99FF66"/>
              </a:gs>
              <a:gs pos="100000">
                <a:schemeClr val="bg1"/>
              </a:gs>
            </a:gsLst>
            <a:lin ang="2700000" scaled="1"/>
            <a:tileRect/>
          </a:gra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algn="ctr"/>
            <a:r>
              <a:rPr lang="zh-CN" altLang="en-US" sz="3600" b="1" dirty="0">
                <a:solidFill>
                  <a:srgbClr val="0000CC"/>
                </a:solidFill>
                <a:ea typeface="楷体_GB2312" pitchFamily="49" charset="-122"/>
              </a:rPr>
              <a:t>超越思维</a:t>
            </a:r>
            <a:endParaRPr lang="zh-CN" altLang="en-US" sz="3600" b="1">
              <a:solidFill>
                <a:srgbClr val="0000CC"/>
              </a:solidFill>
              <a:ea typeface="楷体_GB2312" pitchFamily="49" charset="-122"/>
            </a:endParaRPr>
          </a:p>
        </p:txBody>
      </p:sp>
      <p:grpSp>
        <p:nvGrpSpPr>
          <p:cNvPr id="20" name="组合 19">
            <a:extLst>
              <a:ext uri="{FF2B5EF4-FFF2-40B4-BE49-F238E27FC236}">
                <a16:creationId xmlns:a16="http://schemas.microsoft.com/office/drawing/2014/main" id="{E5ABB1B7-1726-A89F-421F-E16B0BECFF5C}"/>
              </a:ext>
            </a:extLst>
          </p:cNvPr>
          <p:cNvGrpSpPr/>
          <p:nvPr/>
        </p:nvGrpSpPr>
        <p:grpSpPr>
          <a:xfrm>
            <a:off x="1438275" y="2415110"/>
            <a:ext cx="2701925" cy="470945"/>
            <a:chOff x="1438275" y="2415110"/>
            <a:chExt cx="2701925" cy="470945"/>
          </a:xfrm>
        </p:grpSpPr>
        <p:sp>
          <p:nvSpPr>
            <p:cNvPr id="56325" name="文本框 56324"/>
            <p:cNvSpPr txBox="1"/>
            <p:nvPr/>
          </p:nvSpPr>
          <p:spPr>
            <a:xfrm>
              <a:off x="1438275" y="2420938"/>
              <a:ext cx="2701925" cy="45720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zh-CN" altLang="en-US" sz="2400" b="1" dirty="0"/>
                <a:t>解</a:t>
              </a:r>
              <a:r>
                <a:rPr lang="en-US" altLang="zh-CN" sz="2400" b="1">
                  <a:sym typeface="Wingdings" panose="05000000000000000000" pitchFamily="2" charset="2"/>
                </a:rPr>
                <a:t>:(1)</a:t>
              </a:r>
              <a:r>
                <a:rPr lang="zh-CN" altLang="en-US" sz="2400" b="1" dirty="0"/>
                <a:t>设                </a:t>
              </a:r>
              <a:r>
                <a:rPr lang="en-US" altLang="zh-CN" sz="2400" b="1"/>
                <a:t>,</a:t>
              </a:r>
            </a:p>
          </p:txBody>
        </p:sp>
        <p:pic>
          <p:nvPicPr>
            <p:cNvPr id="5" name="图片 4">
              <a:extLst>
                <a:ext uri="{FF2B5EF4-FFF2-40B4-BE49-F238E27FC236}">
                  <a16:creationId xmlns:a16="http://schemas.microsoft.com/office/drawing/2014/main" id="{09948A04-1E40-D71C-C289-41696FD78BB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488408" y="2415110"/>
              <a:ext cx="1139030" cy="470945"/>
            </a:xfrm>
            <a:prstGeom prst="rect">
              <a:avLst/>
            </a:prstGeom>
          </p:spPr>
        </p:pic>
      </p:grpSp>
      <p:pic>
        <p:nvPicPr>
          <p:cNvPr id="7" name="图片 6">
            <a:extLst>
              <a:ext uri="{FF2B5EF4-FFF2-40B4-BE49-F238E27FC236}">
                <a16:creationId xmlns:a16="http://schemas.microsoft.com/office/drawing/2014/main" id="{9F3805D8-2178-7884-F3FA-A29D289CB8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84999" y="2179638"/>
            <a:ext cx="1146582" cy="882868"/>
          </a:xfrm>
          <a:prstGeom prst="rect">
            <a:avLst/>
          </a:prstGeom>
        </p:spPr>
      </p:pic>
      <p:grpSp>
        <p:nvGrpSpPr>
          <p:cNvPr id="10" name="组合 9">
            <a:extLst>
              <a:ext uri="{FF2B5EF4-FFF2-40B4-BE49-F238E27FC236}">
                <a16:creationId xmlns:a16="http://schemas.microsoft.com/office/drawing/2014/main" id="{B5BF7C32-5BA1-AE61-C74D-D0B839B90F65}"/>
              </a:ext>
            </a:extLst>
          </p:cNvPr>
          <p:cNvGrpSpPr/>
          <p:nvPr/>
        </p:nvGrpSpPr>
        <p:grpSpPr>
          <a:xfrm>
            <a:off x="2188035" y="2927216"/>
            <a:ext cx="2040192" cy="803148"/>
            <a:chOff x="2232025" y="3013055"/>
            <a:chExt cx="2040192" cy="803148"/>
          </a:xfrm>
        </p:grpSpPr>
        <p:sp>
          <p:nvSpPr>
            <p:cNvPr id="56329" name="文本框 56328"/>
            <p:cNvSpPr txBox="1"/>
            <p:nvPr/>
          </p:nvSpPr>
          <p:spPr>
            <a:xfrm>
              <a:off x="2232025" y="3205163"/>
              <a:ext cx="490538" cy="45720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zh-CN" altLang="en-US" sz="2400" b="1" dirty="0"/>
                <a:t>则</a:t>
              </a:r>
            </a:p>
          </p:txBody>
        </p:sp>
        <p:pic>
          <p:nvPicPr>
            <p:cNvPr id="9" name="图片 8">
              <a:extLst>
                <a:ext uri="{FF2B5EF4-FFF2-40B4-BE49-F238E27FC236}">
                  <a16:creationId xmlns:a16="http://schemas.microsoft.com/office/drawing/2014/main" id="{9DE829AD-6311-E5F6-BEF0-6AF8D9DC873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676923" y="3013055"/>
              <a:ext cx="1595294" cy="803148"/>
            </a:xfrm>
            <a:prstGeom prst="rect">
              <a:avLst/>
            </a:prstGeom>
          </p:spPr>
        </p:pic>
      </p:grpSp>
      <p:pic>
        <p:nvPicPr>
          <p:cNvPr id="12" name="图片 11">
            <a:extLst>
              <a:ext uri="{FF2B5EF4-FFF2-40B4-BE49-F238E27FC236}">
                <a16:creationId xmlns:a16="http://schemas.microsoft.com/office/drawing/2014/main" id="{A8621AAD-3FC3-EE36-5753-5E23F81B562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28800" y="4326901"/>
            <a:ext cx="1730690" cy="1190538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:a16="http://schemas.microsoft.com/office/drawing/2014/main" id="{C9E5A4BC-6ABA-3AC6-5C2C-311F7264E67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10000" y="4355224"/>
            <a:ext cx="1447800" cy="1041400"/>
          </a:xfrm>
          <a:prstGeom prst="rect">
            <a:avLst/>
          </a:prstGeom>
        </p:spPr>
      </p:pic>
      <p:grpSp>
        <p:nvGrpSpPr>
          <p:cNvPr id="17" name="组合 16">
            <a:extLst>
              <a:ext uri="{FF2B5EF4-FFF2-40B4-BE49-F238E27FC236}">
                <a16:creationId xmlns:a16="http://schemas.microsoft.com/office/drawing/2014/main" id="{8DA2054F-9BB4-18CC-8FBD-C3F32B93E6CB}"/>
              </a:ext>
            </a:extLst>
          </p:cNvPr>
          <p:cNvGrpSpPr/>
          <p:nvPr/>
        </p:nvGrpSpPr>
        <p:grpSpPr>
          <a:xfrm>
            <a:off x="1828800" y="5346058"/>
            <a:ext cx="4610895" cy="927100"/>
            <a:chOff x="1828800" y="5346058"/>
            <a:chExt cx="4610895" cy="927100"/>
          </a:xfrm>
        </p:grpSpPr>
        <p:sp>
          <p:nvSpPr>
            <p:cNvPr id="56335" name="文本框 56334"/>
            <p:cNvSpPr txBox="1"/>
            <p:nvPr/>
          </p:nvSpPr>
          <p:spPr>
            <a:xfrm>
              <a:off x="1828800" y="5626100"/>
              <a:ext cx="3281363" cy="45720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sz="2400" b="1" dirty="0"/>
                <a:t>∴y</a:t>
              </a:r>
              <a:r>
                <a:rPr lang="zh-CN" altLang="en-US" sz="2400" b="1" dirty="0"/>
                <a:t>与</a:t>
              </a:r>
              <a:r>
                <a:rPr lang="en-US" altLang="zh-CN" sz="2400" b="1" dirty="0"/>
                <a:t>x</a:t>
              </a:r>
              <a:r>
                <a:rPr lang="zh-CN" altLang="en-US" sz="2400" b="1" dirty="0"/>
                <a:t>的函数关系式为</a:t>
              </a:r>
            </a:p>
          </p:txBody>
        </p:sp>
        <p:pic>
          <p:nvPicPr>
            <p:cNvPr id="16" name="图片 15">
              <a:extLst>
                <a:ext uri="{FF2B5EF4-FFF2-40B4-BE49-F238E27FC236}">
                  <a16:creationId xmlns:a16="http://schemas.microsoft.com/office/drawing/2014/main" id="{CC013EC9-500A-8FF9-C668-E160AE28845C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4814095" y="5346058"/>
              <a:ext cx="1625600" cy="927100"/>
            </a:xfrm>
            <a:prstGeom prst="rect">
              <a:avLst/>
            </a:prstGeom>
          </p:spPr>
        </p:pic>
      </p:grpSp>
      <p:grpSp>
        <p:nvGrpSpPr>
          <p:cNvPr id="21" name="组合 20">
            <a:extLst>
              <a:ext uri="{FF2B5EF4-FFF2-40B4-BE49-F238E27FC236}">
                <a16:creationId xmlns:a16="http://schemas.microsoft.com/office/drawing/2014/main" id="{6EE22568-5D5C-1588-B154-6EDC78E0E4AB}"/>
              </a:ext>
            </a:extLst>
          </p:cNvPr>
          <p:cNvGrpSpPr/>
          <p:nvPr/>
        </p:nvGrpSpPr>
        <p:grpSpPr>
          <a:xfrm>
            <a:off x="7104064" y="3429001"/>
            <a:ext cx="3487452" cy="1361450"/>
            <a:chOff x="7104064" y="3429001"/>
            <a:chExt cx="3487452" cy="1361450"/>
          </a:xfrm>
        </p:grpSpPr>
        <p:sp>
          <p:nvSpPr>
            <p:cNvPr id="56339" name="文本框 56338"/>
            <p:cNvSpPr txBox="1"/>
            <p:nvPr/>
          </p:nvSpPr>
          <p:spPr>
            <a:xfrm>
              <a:off x="7104064" y="3429001"/>
              <a:ext cx="2403475" cy="45720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zh-CN" altLang="en-US" sz="2400" b="1" dirty="0"/>
                <a:t>（</a:t>
              </a:r>
              <a:r>
                <a:rPr lang="en-US" altLang="zh-CN" sz="2400" b="1" dirty="0"/>
                <a:t>2</a:t>
              </a:r>
              <a:r>
                <a:rPr lang="zh-CN" altLang="en-US" sz="2400" b="1" dirty="0"/>
                <a:t>）当</a:t>
              </a:r>
              <a:r>
                <a:rPr lang="en-US" altLang="zh-CN" sz="2400" b="1" dirty="0"/>
                <a:t>x=4</a:t>
              </a:r>
              <a:r>
                <a:rPr lang="zh-CN" altLang="en-US" sz="2400" b="1" dirty="0"/>
                <a:t>时，</a:t>
              </a:r>
            </a:p>
          </p:txBody>
        </p:sp>
        <p:pic>
          <p:nvPicPr>
            <p:cNvPr id="19" name="图片 18">
              <a:extLst>
                <a:ext uri="{FF2B5EF4-FFF2-40B4-BE49-F238E27FC236}">
                  <a16:creationId xmlns:a16="http://schemas.microsoft.com/office/drawing/2014/main" id="{37AFBF4E-DBBA-242D-D47C-F07D2AA18E0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7911816" y="3863351"/>
              <a:ext cx="2679700" cy="927100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6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6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3" grpId="0"/>
      <p:bldP spid="5633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文本占位符 16385"/>
          <p:cNvSpPr>
            <a:spLocks noGrp="1"/>
          </p:cNvSpPr>
          <p:nvPr>
            <p:ph idx="1"/>
          </p:nvPr>
        </p:nvSpPr>
        <p:spPr>
          <a:xfrm>
            <a:off x="1953420" y="185957"/>
            <a:ext cx="8333580" cy="1524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altLang="zh-CN" sz="3200" dirty="0">
                <a:latin typeface="楷体_GB2312" pitchFamily="49" charset="-122"/>
                <a:ea typeface="楷体_GB2312" pitchFamily="49" charset="-122"/>
              </a:rPr>
              <a:t>6.</a:t>
            </a:r>
            <a:r>
              <a:rPr lang="zh-CN" altLang="en-US" sz="3200" dirty="0">
                <a:latin typeface="楷体_GB2312" pitchFamily="49" charset="-122"/>
                <a:ea typeface="楷体_GB2312" pitchFamily="49" charset="-122"/>
              </a:rPr>
              <a:t>当</a:t>
            </a:r>
            <a:r>
              <a:rPr lang="en-US" altLang="zh-CN" sz="3200" dirty="0">
                <a:latin typeface="楷体_GB2312" pitchFamily="49" charset="-122"/>
                <a:ea typeface="楷体_GB2312" pitchFamily="49" charset="-122"/>
              </a:rPr>
              <a:t>m</a:t>
            </a:r>
            <a:r>
              <a:rPr lang="zh-CN" altLang="en-US" sz="3200" dirty="0">
                <a:latin typeface="楷体_GB2312" pitchFamily="49" charset="-122"/>
                <a:ea typeface="楷体_GB2312" pitchFamily="49" charset="-122"/>
              </a:rPr>
              <a:t>＝</a:t>
            </a:r>
            <a:r>
              <a:rPr lang="zh-CN" altLang="en-US" sz="3200" u="sng" dirty="0">
                <a:latin typeface="楷体_GB2312" pitchFamily="49" charset="-122"/>
                <a:ea typeface="楷体_GB2312" pitchFamily="49" charset="-122"/>
              </a:rPr>
              <a:t>  </a:t>
            </a:r>
            <a:r>
              <a:rPr lang="zh-CN" altLang="en-US" sz="3200" dirty="0">
                <a:latin typeface="楷体_GB2312" pitchFamily="49" charset="-122"/>
                <a:ea typeface="楷体_GB2312" pitchFamily="49" charset="-122"/>
              </a:rPr>
              <a:t>时，关于</a:t>
            </a:r>
            <a:r>
              <a:rPr lang="en-US" altLang="zh-CN" sz="3200" dirty="0">
                <a:latin typeface="楷体_GB2312" pitchFamily="49" charset="-122"/>
                <a:ea typeface="楷体_GB2312" pitchFamily="49" charset="-122"/>
              </a:rPr>
              <a:t>x</a:t>
            </a:r>
            <a:r>
              <a:rPr lang="zh-CN" altLang="en-US" sz="3200" dirty="0">
                <a:latin typeface="楷体_GB2312" pitchFamily="49" charset="-122"/>
                <a:ea typeface="楷体_GB2312" pitchFamily="49" charset="-122"/>
              </a:rPr>
              <a:t>的函数</a:t>
            </a:r>
            <a:r>
              <a:rPr lang="en-US" altLang="zh-CN" sz="3200" dirty="0">
                <a:latin typeface="楷体_GB2312" pitchFamily="49" charset="-122"/>
                <a:ea typeface="楷体_GB2312" pitchFamily="49" charset="-122"/>
              </a:rPr>
              <a:t>y=(m+1)x</a:t>
            </a:r>
            <a:r>
              <a:rPr lang="en-US" altLang="zh-CN" sz="3200" baseline="30000" dirty="0">
                <a:latin typeface="楷体_GB2312" pitchFamily="49" charset="-122"/>
                <a:ea typeface="楷体_GB2312" pitchFamily="49" charset="-122"/>
              </a:rPr>
              <a:t>m</a:t>
            </a:r>
            <a:r>
              <a:rPr lang="en-US" altLang="zh-CN" sz="3200" baseline="62000" dirty="0"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en-US" altLang="zh-CN" sz="3200" baseline="30000" dirty="0">
                <a:latin typeface="楷体_GB2312" pitchFamily="49" charset="-122"/>
                <a:ea typeface="楷体_GB2312" pitchFamily="49" charset="-122"/>
              </a:rPr>
              <a:t>-2</a:t>
            </a:r>
            <a:r>
              <a:rPr lang="zh-CN" altLang="en-US" sz="3200" dirty="0">
                <a:latin typeface="楷体_GB2312" pitchFamily="49" charset="-122"/>
                <a:ea typeface="楷体_GB2312" pitchFamily="49" charset="-122"/>
              </a:rPr>
              <a:t>是反比例函数？</a:t>
            </a:r>
          </a:p>
          <a:p>
            <a:pPr>
              <a:buNone/>
            </a:pPr>
            <a:endParaRPr lang="zh-CN" altLang="en-US" sz="3200" dirty="0">
              <a:solidFill>
                <a:srgbClr val="D60093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6387" name="文本框 16386"/>
          <p:cNvSpPr txBox="1"/>
          <p:nvPr/>
        </p:nvSpPr>
        <p:spPr>
          <a:xfrm>
            <a:off x="1524000" y="1371601"/>
            <a:ext cx="1112838" cy="581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</a:rPr>
              <a:t>分析</a:t>
            </a:r>
            <a:r>
              <a:rPr lang="en-US" altLang="zh-CN" sz="3200">
                <a:solidFill>
                  <a:srgbClr val="FF0000"/>
                </a:solidFill>
              </a:rPr>
              <a:t>:</a:t>
            </a:r>
          </a:p>
        </p:txBody>
      </p:sp>
      <p:sp>
        <p:nvSpPr>
          <p:cNvPr id="16388" name="文本框 16387"/>
          <p:cNvSpPr txBox="1"/>
          <p:nvPr/>
        </p:nvSpPr>
        <p:spPr>
          <a:xfrm>
            <a:off x="2919017" y="1163637"/>
            <a:ext cx="1403350" cy="15557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9600" dirty="0">
                <a:solidFill>
                  <a:srgbClr val="3333FF"/>
                </a:solidFill>
              </a:rPr>
              <a:t>｛</a:t>
            </a:r>
          </a:p>
        </p:txBody>
      </p:sp>
      <p:sp>
        <p:nvSpPr>
          <p:cNvPr id="16389" name="文本框 16388"/>
          <p:cNvSpPr txBox="1"/>
          <p:nvPr/>
        </p:nvSpPr>
        <p:spPr>
          <a:xfrm>
            <a:off x="4069955" y="1238251"/>
            <a:ext cx="1873250" cy="646331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600" b="1" dirty="0">
                <a:solidFill>
                  <a:srgbClr val="3333FF"/>
                </a:solidFill>
                <a:latin typeface="宋体" panose="02010600030101010101" pitchFamily="2" charset="-122"/>
              </a:rPr>
              <a:t>m</a:t>
            </a:r>
            <a:r>
              <a:rPr lang="en-US" altLang="zh-CN" sz="3600" b="1" baseline="30000" dirty="0">
                <a:solidFill>
                  <a:srgbClr val="3333FF"/>
                </a:solidFill>
                <a:latin typeface="宋体" panose="02010600030101010101" pitchFamily="2" charset="-122"/>
              </a:rPr>
              <a:t>2</a:t>
            </a:r>
            <a:r>
              <a:rPr lang="en-US" altLang="zh-CN" sz="3600" b="1" dirty="0">
                <a:solidFill>
                  <a:srgbClr val="3333FF"/>
                </a:solidFill>
                <a:latin typeface="宋体" panose="02010600030101010101" pitchFamily="2" charset="-122"/>
              </a:rPr>
              <a:t>-2=-1</a:t>
            </a:r>
          </a:p>
        </p:txBody>
      </p:sp>
      <p:sp>
        <p:nvSpPr>
          <p:cNvPr id="16390" name="文本框 16389"/>
          <p:cNvSpPr txBox="1"/>
          <p:nvPr/>
        </p:nvSpPr>
        <p:spPr>
          <a:xfrm>
            <a:off x="4103293" y="2154237"/>
            <a:ext cx="180022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600" b="1" dirty="0">
                <a:solidFill>
                  <a:srgbClr val="3333FF"/>
                </a:solidFill>
                <a:latin typeface="宋体" panose="02010600030101010101" pitchFamily="2" charset="-122"/>
              </a:rPr>
              <a:t>m+1≠0</a:t>
            </a:r>
          </a:p>
        </p:txBody>
      </p:sp>
      <p:sp>
        <p:nvSpPr>
          <p:cNvPr id="16391" name="文本框 16390"/>
          <p:cNvSpPr txBox="1"/>
          <p:nvPr/>
        </p:nvSpPr>
        <p:spPr>
          <a:xfrm>
            <a:off x="6402388" y="1355725"/>
            <a:ext cx="1403350" cy="15557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9600" dirty="0">
                <a:solidFill>
                  <a:srgbClr val="3333FF"/>
                </a:solidFill>
              </a:rPr>
              <a:t>｛</a:t>
            </a:r>
          </a:p>
        </p:txBody>
      </p:sp>
      <p:sp>
        <p:nvSpPr>
          <p:cNvPr id="16392" name="文本框 16391"/>
          <p:cNvSpPr txBox="1"/>
          <p:nvPr/>
        </p:nvSpPr>
        <p:spPr>
          <a:xfrm>
            <a:off x="6525420" y="1782762"/>
            <a:ext cx="796925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200" b="1" dirty="0">
                <a:solidFill>
                  <a:srgbClr val="3333FF"/>
                </a:solidFill>
                <a:latin typeface="宋体" panose="02010600030101010101" pitchFamily="2" charset="-122"/>
              </a:rPr>
              <a:t>即 </a:t>
            </a:r>
          </a:p>
        </p:txBody>
      </p:sp>
      <p:sp>
        <p:nvSpPr>
          <p:cNvPr id="16393" name="文本框 16392"/>
          <p:cNvSpPr txBox="1"/>
          <p:nvPr/>
        </p:nvSpPr>
        <p:spPr>
          <a:xfrm>
            <a:off x="7550152" y="1355725"/>
            <a:ext cx="1900237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600" b="1">
                <a:solidFill>
                  <a:srgbClr val="3333FF"/>
                </a:solidFill>
                <a:latin typeface="宋体" panose="02010600030101010101" pitchFamily="2" charset="-122"/>
              </a:rPr>
              <a:t>m=±1</a:t>
            </a:r>
          </a:p>
        </p:txBody>
      </p:sp>
      <p:sp>
        <p:nvSpPr>
          <p:cNvPr id="16394" name="文本框 16393"/>
          <p:cNvSpPr txBox="1"/>
          <p:nvPr/>
        </p:nvSpPr>
        <p:spPr>
          <a:xfrm>
            <a:off x="7588252" y="2097089"/>
            <a:ext cx="1785937" cy="6429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600" b="1">
                <a:solidFill>
                  <a:srgbClr val="3333FF"/>
                </a:solidFill>
                <a:latin typeface="宋体" panose="02010600030101010101" pitchFamily="2" charset="-122"/>
              </a:rPr>
              <a:t>m≠-1</a:t>
            </a:r>
          </a:p>
        </p:txBody>
      </p:sp>
      <p:sp>
        <p:nvSpPr>
          <p:cNvPr id="16395" name="文本框 16394"/>
          <p:cNvSpPr txBox="1"/>
          <p:nvPr/>
        </p:nvSpPr>
        <p:spPr>
          <a:xfrm>
            <a:off x="5097463" y="3046413"/>
            <a:ext cx="184150" cy="3667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endParaRPr dirty="0">
              <a:latin typeface="Arial" panose="020B0604020202020204" pitchFamily="34" charset="0"/>
            </a:endParaRPr>
          </a:p>
        </p:txBody>
      </p:sp>
      <p:sp>
        <p:nvSpPr>
          <p:cNvPr id="16396" name="文本框 16395"/>
          <p:cNvSpPr txBox="1"/>
          <p:nvPr/>
        </p:nvSpPr>
        <p:spPr>
          <a:xfrm>
            <a:off x="3429000" y="0"/>
            <a:ext cx="414338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3600" b="1">
                <a:solidFill>
                  <a:srgbClr val="FF0000"/>
                </a:solidFill>
                <a:latin typeface="宋体" panose="02010600030101010101" pitchFamily="2" charset="-122"/>
              </a:rPr>
              <a:t>1</a:t>
            </a:r>
          </a:p>
        </p:txBody>
      </p:sp>
      <p:sp>
        <p:nvSpPr>
          <p:cNvPr id="16404" name="文本框 16403"/>
          <p:cNvSpPr txBox="1"/>
          <p:nvPr/>
        </p:nvSpPr>
        <p:spPr>
          <a:xfrm>
            <a:off x="1953420" y="2974755"/>
            <a:ext cx="8763000" cy="17399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>
                <a:latin typeface="黑体" panose="02010609060101010101" pitchFamily="2" charset="-122"/>
                <a:ea typeface="黑体" panose="02010609060101010101" pitchFamily="2" charset="-122"/>
              </a:rPr>
              <a:t>7.</a:t>
            </a:r>
            <a:r>
              <a:rPr lang="zh-CN" altLang="en-US" sz="3600" dirty="0">
                <a:latin typeface="黑体" panose="02010609060101010101" pitchFamily="2" charset="-122"/>
                <a:ea typeface="黑体" panose="02010609060101010101" pitchFamily="2" charset="-122"/>
              </a:rPr>
              <a:t>已知</a:t>
            </a:r>
            <a:r>
              <a:rPr lang="en-US" altLang="zh-CN" sz="3600">
                <a:latin typeface="黑体" panose="02010609060101010101" pitchFamily="2" charset="-122"/>
                <a:ea typeface="黑体" panose="02010609060101010101" pitchFamily="2" charset="-122"/>
              </a:rPr>
              <a:t>y=y</a:t>
            </a:r>
            <a:r>
              <a:rPr lang="en-US" altLang="zh-CN" sz="3600" baseline="-25000"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en-US" altLang="zh-CN" sz="3600">
                <a:latin typeface="黑体" panose="02010609060101010101" pitchFamily="2" charset="-122"/>
                <a:ea typeface="黑体" panose="02010609060101010101" pitchFamily="2" charset="-122"/>
              </a:rPr>
              <a:t>+y</a:t>
            </a:r>
            <a:r>
              <a:rPr lang="en-US" altLang="zh-CN" sz="3600" baseline="-25000"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en-US" altLang="zh-CN" sz="3600">
                <a:latin typeface="黑体" panose="02010609060101010101" pitchFamily="2" charset="-122"/>
                <a:ea typeface="黑体" panose="02010609060101010101" pitchFamily="2" charset="-122"/>
              </a:rPr>
              <a:t>,y</a:t>
            </a:r>
            <a:r>
              <a:rPr lang="en-US" altLang="zh-CN" sz="3600" baseline="-25000"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3600" dirty="0">
                <a:latin typeface="黑体" panose="02010609060101010101" pitchFamily="2" charset="-122"/>
                <a:ea typeface="黑体" panose="02010609060101010101" pitchFamily="2" charset="-122"/>
              </a:rPr>
              <a:t>与</a:t>
            </a:r>
            <a:r>
              <a:rPr lang="en-US" altLang="zh-CN" sz="3600" dirty="0">
                <a:latin typeface="黑体" panose="02010609060101010101" pitchFamily="2" charset="-122"/>
                <a:ea typeface="黑体" panose="02010609060101010101" pitchFamily="2" charset="-122"/>
              </a:rPr>
              <a:t>x-1</a:t>
            </a:r>
            <a:r>
              <a:rPr lang="zh-CN" altLang="en-US" sz="3600" dirty="0">
                <a:latin typeface="黑体" panose="02010609060101010101" pitchFamily="2" charset="-122"/>
                <a:ea typeface="黑体" panose="02010609060101010101" pitchFamily="2" charset="-122"/>
              </a:rPr>
              <a:t>成正比例</a:t>
            </a:r>
            <a:r>
              <a:rPr lang="en-US" altLang="zh-CN" sz="3600">
                <a:latin typeface="黑体" panose="02010609060101010101" pitchFamily="2" charset="-122"/>
                <a:ea typeface="黑体" panose="02010609060101010101" pitchFamily="2" charset="-122"/>
              </a:rPr>
              <a:t>,y</a:t>
            </a:r>
            <a:r>
              <a:rPr lang="en-US" altLang="zh-CN" sz="3600" baseline="-25000"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zh-CN" altLang="en-US" sz="3600" dirty="0">
                <a:latin typeface="黑体" panose="02010609060101010101" pitchFamily="2" charset="-122"/>
                <a:ea typeface="黑体" panose="02010609060101010101" pitchFamily="2" charset="-122"/>
              </a:rPr>
              <a:t>与</a:t>
            </a:r>
            <a:r>
              <a:rPr lang="en-US" altLang="zh-CN" sz="3600" dirty="0">
                <a:latin typeface="黑体" panose="02010609060101010101" pitchFamily="2" charset="-122"/>
                <a:ea typeface="黑体" panose="02010609060101010101" pitchFamily="2" charset="-122"/>
              </a:rPr>
              <a:t>x</a:t>
            </a:r>
            <a:r>
              <a:rPr lang="zh-CN" altLang="en-US" sz="3600" dirty="0">
                <a:latin typeface="黑体" panose="02010609060101010101" pitchFamily="2" charset="-122"/>
                <a:ea typeface="黑体" panose="02010609060101010101" pitchFamily="2" charset="-122"/>
              </a:rPr>
              <a:t>成反比例</a:t>
            </a:r>
            <a:r>
              <a:rPr lang="en-US" altLang="zh-CN" sz="3600" dirty="0">
                <a:latin typeface="黑体" panose="02010609060101010101" pitchFamily="2" charset="-122"/>
                <a:ea typeface="黑体" panose="02010609060101010101" pitchFamily="2" charset="-122"/>
              </a:rPr>
              <a:t>,</a:t>
            </a:r>
            <a:r>
              <a:rPr lang="zh-CN" altLang="en-US" sz="3600" dirty="0">
                <a:latin typeface="黑体" panose="02010609060101010101" pitchFamily="2" charset="-122"/>
                <a:ea typeface="黑体" panose="02010609060101010101" pitchFamily="2" charset="-122"/>
              </a:rPr>
              <a:t>且当</a:t>
            </a:r>
            <a:r>
              <a:rPr lang="en-US" altLang="zh-CN" sz="3600" dirty="0">
                <a:latin typeface="黑体" panose="02010609060101010101" pitchFamily="2" charset="-122"/>
                <a:ea typeface="黑体" panose="02010609060101010101" pitchFamily="2" charset="-122"/>
              </a:rPr>
              <a:t>x=2</a:t>
            </a:r>
            <a:r>
              <a:rPr lang="zh-CN" altLang="en-US" sz="3600" dirty="0">
                <a:latin typeface="黑体" panose="02010609060101010101" pitchFamily="2" charset="-122"/>
                <a:ea typeface="黑体" panose="02010609060101010101" pitchFamily="2" charset="-122"/>
              </a:rPr>
              <a:t>时</a:t>
            </a:r>
            <a:r>
              <a:rPr lang="en-US" altLang="zh-CN" sz="3600" dirty="0">
                <a:latin typeface="黑体" panose="02010609060101010101" pitchFamily="2" charset="-122"/>
                <a:ea typeface="黑体" panose="02010609060101010101" pitchFamily="2" charset="-122"/>
              </a:rPr>
              <a:t>y=4;x=3</a:t>
            </a:r>
            <a:r>
              <a:rPr lang="zh-CN" altLang="en-US" sz="3600" dirty="0">
                <a:latin typeface="黑体" panose="02010609060101010101" pitchFamily="2" charset="-122"/>
                <a:ea typeface="黑体" panose="02010609060101010101" pitchFamily="2" charset="-122"/>
              </a:rPr>
              <a:t>时</a:t>
            </a:r>
            <a:r>
              <a:rPr lang="en-US" altLang="zh-CN" sz="3600" dirty="0">
                <a:latin typeface="黑体" panose="02010609060101010101" pitchFamily="2" charset="-122"/>
                <a:ea typeface="黑体" panose="02010609060101010101" pitchFamily="2" charset="-122"/>
              </a:rPr>
              <a:t>,y=6.</a:t>
            </a:r>
            <a:r>
              <a:rPr lang="zh-CN" altLang="en-US" sz="3600" dirty="0">
                <a:latin typeface="黑体" panose="02010609060101010101" pitchFamily="2" charset="-122"/>
                <a:ea typeface="黑体" panose="02010609060101010101" pitchFamily="2" charset="-122"/>
              </a:rPr>
              <a:t>求</a:t>
            </a:r>
            <a:r>
              <a:rPr lang="en-US" altLang="zh-CN" sz="3600" dirty="0">
                <a:latin typeface="黑体" panose="02010609060101010101" pitchFamily="2" charset="-122"/>
                <a:ea typeface="黑体" panose="02010609060101010101" pitchFamily="2" charset="-122"/>
              </a:rPr>
              <a:t>x=4</a:t>
            </a:r>
            <a:r>
              <a:rPr lang="zh-CN" altLang="en-US" sz="3600" dirty="0">
                <a:latin typeface="黑体" panose="02010609060101010101" pitchFamily="2" charset="-122"/>
                <a:ea typeface="黑体" panose="02010609060101010101" pitchFamily="2" charset="-122"/>
              </a:rPr>
              <a:t>时</a:t>
            </a:r>
            <a:r>
              <a:rPr lang="en-US" altLang="zh-CN" sz="3600" dirty="0">
                <a:latin typeface="黑体" panose="02010609060101010101" pitchFamily="2" charset="-122"/>
                <a:ea typeface="黑体" panose="02010609060101010101" pitchFamily="2" charset="-122"/>
              </a:rPr>
              <a:t>,y</a:t>
            </a:r>
            <a:r>
              <a:rPr lang="zh-CN" altLang="en-US" sz="3600" dirty="0">
                <a:latin typeface="黑体" panose="02010609060101010101" pitchFamily="2" charset="-122"/>
                <a:ea typeface="黑体" panose="02010609060101010101" pitchFamily="2" charset="-122"/>
              </a:rPr>
              <a:t>的值</a:t>
            </a:r>
            <a:r>
              <a:rPr lang="en-US" altLang="zh-CN" sz="3600">
                <a:latin typeface="黑体" panose="02010609060101010101" pitchFamily="2" charset="-122"/>
                <a:ea typeface="黑体" panose="02010609060101010101" pitchFamily="2" charset="-122"/>
              </a:rPr>
              <a:t>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70" decel="100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770" decel="100000"/>
                                        <p:tgtEl>
                                          <p:spTgt spid="1638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0" dur="77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2" dur="77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6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/>
      <p:bldP spid="16388" grpId="0"/>
      <p:bldP spid="16389" grpId="0"/>
      <p:bldP spid="16390" grpId="0"/>
      <p:bldP spid="16391" grpId="0"/>
      <p:bldP spid="16392" grpId="0"/>
      <p:bldP spid="16393" grpId="0"/>
      <p:bldP spid="16394" grpId="0"/>
      <p:bldP spid="1639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矩形 23553"/>
          <p:cNvSpPr/>
          <p:nvPr/>
        </p:nvSpPr>
        <p:spPr>
          <a:xfrm>
            <a:off x="4937125" y="87154"/>
            <a:ext cx="1981200" cy="609600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100000"/>
              </a:avLst>
            </a:prstTxWarp>
            <a:normAutofit lnSpcReduction="10000"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zh-CN" altLang="en-US" sz="3600" dirty="0"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宋体" panose="02010600030101010101" pitchFamily="2" charset="-122"/>
              </a:rPr>
              <a:t>反思小结</a:t>
            </a:r>
          </a:p>
        </p:txBody>
      </p:sp>
      <p:grpSp>
        <p:nvGrpSpPr>
          <p:cNvPr id="23555" name="组合 23554"/>
          <p:cNvGrpSpPr/>
          <p:nvPr/>
        </p:nvGrpSpPr>
        <p:grpSpPr>
          <a:xfrm>
            <a:off x="1524000" y="1125538"/>
            <a:ext cx="9829800" cy="2052637"/>
            <a:chOff x="0" y="672"/>
            <a:chExt cx="6192" cy="1293"/>
          </a:xfrm>
        </p:grpSpPr>
        <p:sp>
          <p:nvSpPr>
            <p:cNvPr id="23556" name="文本框 23555"/>
            <p:cNvSpPr txBox="1"/>
            <p:nvPr/>
          </p:nvSpPr>
          <p:spPr>
            <a:xfrm>
              <a:off x="0" y="672"/>
              <a:ext cx="6192" cy="11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>
                <a:lnSpc>
                  <a:spcPct val="110000"/>
                </a:lnSpc>
                <a:spcBef>
                  <a:spcPct val="50000"/>
                </a:spcBef>
              </a:pPr>
              <a:r>
                <a:rPr lang="zh-CN" altLang="en-US" sz="3000" b="1" dirty="0"/>
                <a:t>根据题中所给的函数关系设解析式；再利用已知中所给的</a:t>
              </a:r>
              <a:r>
                <a:rPr lang="en-US" altLang="zh-CN" sz="3000" b="1" i="1" dirty="0"/>
                <a:t>x</a:t>
              </a:r>
              <a:r>
                <a:rPr lang="zh-CN" altLang="en-US" sz="3000" b="1" i="1" dirty="0"/>
                <a:t>、</a:t>
              </a:r>
              <a:r>
                <a:rPr lang="en-US" altLang="zh-CN" sz="3000" b="1" i="1" dirty="0"/>
                <a:t>y</a:t>
              </a:r>
              <a:r>
                <a:rPr lang="zh-CN" altLang="en-US" sz="3000" b="1" dirty="0"/>
                <a:t>的值求出系数值，这种方法叫待定系数法。</a:t>
              </a:r>
              <a:r>
                <a:rPr lang="zh-CN" altLang="en-US" sz="4000" dirty="0"/>
                <a:t> </a:t>
              </a:r>
              <a:endParaRPr lang="en-US" altLang="zh-CN" sz="4000" dirty="0"/>
            </a:p>
            <a:p>
              <a:pPr>
                <a:lnSpc>
                  <a:spcPct val="110000"/>
                </a:lnSpc>
                <a:spcBef>
                  <a:spcPct val="50000"/>
                </a:spcBef>
              </a:pPr>
              <a:r>
                <a:rPr lang="zh-CN" altLang="en-US" sz="2400" b="1" dirty="0"/>
                <a:t>若</a:t>
              </a:r>
              <a:r>
                <a:rPr lang="en-US" altLang="zh-CN" sz="2400" b="1" i="1" dirty="0"/>
                <a:t>y</a:t>
              </a:r>
              <a:r>
                <a:rPr lang="zh-CN" altLang="en-US" sz="2400" b="1" dirty="0"/>
                <a:t>是</a:t>
              </a:r>
              <a:r>
                <a:rPr lang="en-US" altLang="zh-CN" sz="2400" b="1" i="1" dirty="0"/>
                <a:t>x</a:t>
              </a:r>
              <a:r>
                <a:rPr lang="zh-CN" altLang="en-US" sz="2400" b="1" dirty="0"/>
                <a:t>的反比例函数，设</a:t>
              </a:r>
              <a:r>
                <a:rPr lang="en-US" altLang="zh-CN" sz="2400" b="1" i="1" dirty="0"/>
                <a:t>y</a:t>
              </a:r>
              <a:r>
                <a:rPr lang="en-US" altLang="zh-CN" sz="2400" b="1" dirty="0"/>
                <a:t>=    </a:t>
              </a:r>
              <a:r>
                <a:rPr lang="zh-CN" altLang="en-US" sz="2400" b="1" dirty="0"/>
                <a:t>（</a:t>
              </a:r>
              <a:r>
                <a:rPr lang="en-US" altLang="zh-CN" sz="2400" b="1" i="1" dirty="0"/>
                <a:t>k</a:t>
              </a:r>
              <a:r>
                <a:rPr lang="zh-CN" altLang="en-US" sz="2400" b="1" dirty="0"/>
                <a:t>为常数 </a:t>
              </a:r>
              <a:r>
                <a:rPr lang="en-US" altLang="zh-CN" sz="2400" b="1" i="1" dirty="0"/>
                <a:t>k</a:t>
              </a:r>
              <a:r>
                <a:rPr lang="en-US" altLang="zh-CN" sz="2400" b="1" dirty="0"/>
                <a:t>≠0</a:t>
              </a:r>
              <a:r>
                <a:rPr lang="zh-CN" altLang="en-US" sz="2400" b="1" dirty="0"/>
                <a:t>）</a:t>
              </a:r>
              <a:endParaRPr lang="zh-CN" altLang="en-US" sz="4000" dirty="0"/>
            </a:p>
          </p:txBody>
        </p:sp>
        <p:grpSp>
          <p:nvGrpSpPr>
            <p:cNvPr id="23557" name="组合 23556"/>
            <p:cNvGrpSpPr/>
            <p:nvPr/>
          </p:nvGrpSpPr>
          <p:grpSpPr>
            <a:xfrm>
              <a:off x="2334" y="1382"/>
              <a:ext cx="354" cy="583"/>
              <a:chOff x="5214" y="1397"/>
              <a:chExt cx="354" cy="583"/>
            </a:xfrm>
          </p:grpSpPr>
          <p:sp>
            <p:nvSpPr>
              <p:cNvPr id="23558" name="文本框 23557"/>
              <p:cNvSpPr txBox="1"/>
              <p:nvPr/>
            </p:nvSpPr>
            <p:spPr>
              <a:xfrm>
                <a:off x="5232" y="1615"/>
                <a:ext cx="336" cy="3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3200" b="1">
                    <a:ea typeface="华文新魏" panose="02010800040101010101" pitchFamily="2" charset="-122"/>
                  </a:rPr>
                  <a:t>x</a:t>
                </a:r>
              </a:p>
            </p:txBody>
          </p:sp>
          <p:sp>
            <p:nvSpPr>
              <p:cNvPr id="23559" name="文本框 23558"/>
              <p:cNvSpPr txBox="1"/>
              <p:nvPr/>
            </p:nvSpPr>
            <p:spPr>
              <a:xfrm>
                <a:off x="5214" y="1397"/>
                <a:ext cx="258" cy="3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lstStyle/>
              <a:p>
                <a:r>
                  <a:rPr lang="en-US" altLang="zh-CN" sz="3200" b="1" i="1" dirty="0">
                    <a:ea typeface="华文新魏" panose="02010800040101010101" pitchFamily="2" charset="-122"/>
                  </a:rPr>
                  <a:t>k</a:t>
                </a:r>
              </a:p>
            </p:txBody>
          </p:sp>
          <p:sp>
            <p:nvSpPr>
              <p:cNvPr id="23560" name="直接连接符 23559"/>
              <p:cNvSpPr/>
              <p:nvPr/>
            </p:nvSpPr>
            <p:spPr>
              <a:xfrm>
                <a:off x="5232" y="1711"/>
                <a:ext cx="240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</p:grpSp>
      <p:grpSp>
        <p:nvGrpSpPr>
          <p:cNvPr id="23561" name="组合 23560"/>
          <p:cNvGrpSpPr/>
          <p:nvPr/>
        </p:nvGrpSpPr>
        <p:grpSpPr>
          <a:xfrm>
            <a:off x="1566862" y="4004469"/>
            <a:ext cx="5081588" cy="609600"/>
            <a:chOff x="0" y="2928"/>
            <a:chExt cx="3360" cy="384"/>
          </a:xfrm>
        </p:grpSpPr>
        <p:sp>
          <p:nvSpPr>
            <p:cNvPr id="23562" name="文本框 23561"/>
            <p:cNvSpPr txBox="1"/>
            <p:nvPr/>
          </p:nvSpPr>
          <p:spPr>
            <a:xfrm>
              <a:off x="0" y="2985"/>
              <a:ext cx="3360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800" b="1" dirty="0">
                  <a:solidFill>
                    <a:srgbClr val="00FF00"/>
                  </a:solidFill>
                  <a:latin typeface="华文新魏" panose="02010800040101010101" pitchFamily="2" charset="-122"/>
                  <a:ea typeface="华文新魏" panose="02010800040101010101" pitchFamily="2" charset="-122"/>
                </a:rPr>
                <a:t>变式二</a:t>
              </a:r>
              <a:r>
                <a:rPr lang="zh-CN" altLang="en-US" sz="2800" b="1" dirty="0">
                  <a:latin typeface="华文新魏" panose="02010800040101010101" pitchFamily="2" charset="-122"/>
                  <a:ea typeface="华文新魏" panose="02010800040101010101" pitchFamily="2" charset="-122"/>
                </a:rPr>
                <a:t>：</a:t>
              </a:r>
              <a:r>
                <a:rPr lang="zh-CN" altLang="en-US" sz="2800" b="1" dirty="0">
                  <a:solidFill>
                    <a:srgbClr val="FF3300"/>
                  </a:solidFill>
                  <a:latin typeface="华文新魏" panose="02010800040101010101" pitchFamily="2" charset="-122"/>
                  <a:ea typeface="华文新魏" panose="02010800040101010101" pitchFamily="2" charset="-122"/>
                </a:rPr>
                <a:t>若</a:t>
              </a:r>
              <a:r>
                <a:rPr lang="en-US" altLang="zh-CN" sz="2800" b="1" i="1" dirty="0">
                  <a:solidFill>
                    <a:srgbClr val="FF3300"/>
                  </a:solidFill>
                  <a:latin typeface="华文新魏" panose="02010800040101010101" pitchFamily="2" charset="-122"/>
                  <a:ea typeface="华文新魏" panose="02010800040101010101" pitchFamily="2" charset="-122"/>
                </a:rPr>
                <a:t>y</a:t>
              </a:r>
              <a:r>
                <a:rPr lang="zh-CN" altLang="en-US" sz="2800" b="1" dirty="0">
                  <a:solidFill>
                    <a:srgbClr val="FF3300"/>
                  </a:solidFill>
                  <a:latin typeface="华文新魏" panose="02010800040101010101" pitchFamily="2" charset="-122"/>
                  <a:ea typeface="华文新魏" panose="02010800040101010101" pitchFamily="2" charset="-122"/>
                </a:rPr>
                <a:t>与</a:t>
              </a:r>
              <a:r>
                <a:rPr lang="en-US" altLang="zh-CN" sz="2800" b="1" i="1" dirty="0">
                  <a:solidFill>
                    <a:srgbClr val="FF3300"/>
                  </a:solidFill>
                  <a:latin typeface="华文新魏" panose="02010800040101010101" pitchFamily="2" charset="-122"/>
                  <a:ea typeface="华文新魏" panose="02010800040101010101" pitchFamily="2" charset="-122"/>
                </a:rPr>
                <a:t>x </a:t>
              </a:r>
              <a:r>
                <a:rPr lang="zh-CN" altLang="en-US" sz="2800" b="1" dirty="0">
                  <a:solidFill>
                    <a:srgbClr val="FF3300"/>
                  </a:solidFill>
                  <a:latin typeface="华文新魏" panose="02010800040101010101" pitchFamily="2" charset="-122"/>
                  <a:ea typeface="华文新魏" panose="02010800040101010101" pitchFamily="2" charset="-122"/>
                </a:rPr>
                <a:t>成反比例，则</a:t>
              </a:r>
              <a:r>
                <a:rPr lang="zh-CN" altLang="en-US" dirty="0">
                  <a:solidFill>
                    <a:srgbClr val="FF3300"/>
                  </a:solidFill>
                  <a:latin typeface="Arial" panose="020B0604020202020204" pitchFamily="34" charset="0"/>
                </a:rPr>
                <a:t> </a:t>
              </a:r>
            </a:p>
          </p:txBody>
        </p:sp>
        <p:sp>
          <p:nvSpPr>
            <p:cNvPr id="23563" name="文本框 23562"/>
            <p:cNvSpPr txBox="1"/>
            <p:nvPr/>
          </p:nvSpPr>
          <p:spPr>
            <a:xfrm>
              <a:off x="1632" y="2928"/>
              <a:ext cx="192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>
                  <a:solidFill>
                    <a:srgbClr val="FF3300"/>
                  </a:solidFill>
                  <a:latin typeface="Arial" panose="020B0604020202020204" pitchFamily="34" charset="0"/>
                </a:rPr>
                <a:t>2</a:t>
              </a:r>
            </a:p>
          </p:txBody>
        </p:sp>
      </p:grpSp>
      <p:sp>
        <p:nvSpPr>
          <p:cNvPr id="23564" name="文本框 23563"/>
          <p:cNvSpPr txBox="1"/>
          <p:nvPr/>
        </p:nvSpPr>
        <p:spPr>
          <a:xfrm>
            <a:off x="1566862" y="3212307"/>
            <a:ext cx="48768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FF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变式一</a:t>
            </a:r>
            <a:r>
              <a:rPr lang="zh-CN" altLang="en-US" sz="28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：</a:t>
            </a:r>
            <a:r>
              <a:rPr lang="zh-CN" altLang="en-US" sz="2800" b="1" dirty="0">
                <a:solidFill>
                  <a:srgbClr val="FF33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若</a:t>
            </a:r>
            <a:r>
              <a:rPr lang="en-US" altLang="zh-CN" sz="2800" b="1" i="1">
                <a:solidFill>
                  <a:srgbClr val="FF33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y</a:t>
            </a:r>
            <a:r>
              <a:rPr lang="zh-CN" altLang="en-US" sz="2800" b="1" dirty="0">
                <a:solidFill>
                  <a:srgbClr val="FF33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与</a:t>
            </a:r>
            <a:r>
              <a:rPr lang="en-US" altLang="zh-CN" sz="2800" b="1" i="1">
                <a:solidFill>
                  <a:srgbClr val="FF33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x</a:t>
            </a:r>
            <a:r>
              <a:rPr lang="zh-CN" altLang="en-US" sz="2800" b="1" dirty="0">
                <a:solidFill>
                  <a:srgbClr val="FF33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成反比例，则</a:t>
            </a:r>
            <a:r>
              <a:rPr lang="zh-CN" altLang="en-US" dirty="0">
                <a:solidFill>
                  <a:srgbClr val="FF3300"/>
                </a:solidFill>
                <a:latin typeface="Arial" panose="020B0604020202020204" pitchFamily="34" charset="0"/>
              </a:rPr>
              <a:t> </a:t>
            </a:r>
          </a:p>
        </p:txBody>
      </p:sp>
      <p:grpSp>
        <p:nvGrpSpPr>
          <p:cNvPr id="23565" name="组合 23564"/>
          <p:cNvGrpSpPr/>
          <p:nvPr/>
        </p:nvGrpSpPr>
        <p:grpSpPr>
          <a:xfrm>
            <a:off x="6210300" y="2924969"/>
            <a:ext cx="4805362" cy="1008062"/>
            <a:chOff x="2925" y="2251"/>
            <a:chExt cx="3027" cy="635"/>
          </a:xfrm>
        </p:grpSpPr>
        <p:sp>
          <p:nvSpPr>
            <p:cNvPr id="23566" name="文本框 23565"/>
            <p:cNvSpPr txBox="1"/>
            <p:nvPr/>
          </p:nvSpPr>
          <p:spPr>
            <a:xfrm>
              <a:off x="2925" y="2432"/>
              <a:ext cx="3027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800" b="1" dirty="0">
                  <a:solidFill>
                    <a:srgbClr val="FF3300"/>
                  </a:solidFill>
                </a:rPr>
                <a:t>设</a:t>
              </a:r>
              <a:r>
                <a:rPr lang="en-US" altLang="zh-CN" sz="2800" b="1" i="1" dirty="0">
                  <a:solidFill>
                    <a:srgbClr val="FF3300"/>
                  </a:solidFill>
                </a:rPr>
                <a:t>y</a:t>
              </a:r>
              <a:r>
                <a:rPr lang="en-US" altLang="zh-CN" sz="2800" b="1" dirty="0">
                  <a:solidFill>
                    <a:srgbClr val="FF3300"/>
                  </a:solidFill>
                </a:rPr>
                <a:t>=    </a:t>
              </a:r>
              <a:r>
                <a:rPr lang="zh-CN" altLang="en-US" sz="2800" b="1" dirty="0">
                  <a:solidFill>
                    <a:srgbClr val="FF3300"/>
                  </a:solidFill>
                </a:rPr>
                <a:t>（</a:t>
              </a:r>
              <a:r>
                <a:rPr lang="en-US" altLang="zh-CN" sz="2800" b="1" i="1" dirty="0">
                  <a:solidFill>
                    <a:srgbClr val="FF3300"/>
                  </a:solidFill>
                </a:rPr>
                <a:t>k</a:t>
              </a:r>
              <a:r>
                <a:rPr lang="zh-CN" altLang="en-US" sz="2800" b="1" dirty="0">
                  <a:solidFill>
                    <a:srgbClr val="FF3300"/>
                  </a:solidFill>
                </a:rPr>
                <a:t>为常数，</a:t>
              </a:r>
              <a:r>
                <a:rPr lang="en-US" altLang="zh-CN" sz="2800" b="1" i="1" dirty="0">
                  <a:solidFill>
                    <a:srgbClr val="FF3300"/>
                  </a:solidFill>
                </a:rPr>
                <a:t>k</a:t>
              </a:r>
              <a:r>
                <a:rPr lang="en-US" altLang="zh-CN" sz="2800" b="1" dirty="0">
                  <a:solidFill>
                    <a:srgbClr val="FF3300"/>
                  </a:solidFill>
                </a:rPr>
                <a:t>≠0</a:t>
              </a:r>
              <a:r>
                <a:rPr lang="zh-CN" altLang="en-US" sz="2800" b="1" dirty="0">
                  <a:solidFill>
                    <a:srgbClr val="FF3300"/>
                  </a:solidFill>
                </a:rPr>
                <a:t>）</a:t>
              </a:r>
              <a:r>
                <a:rPr lang="zh-CN" altLang="en-US" dirty="0">
                  <a:solidFill>
                    <a:srgbClr val="FFFF00"/>
                  </a:solidFill>
                  <a:latin typeface="Arial" panose="020B0604020202020204" pitchFamily="34" charset="0"/>
                </a:rPr>
                <a:t> </a:t>
              </a:r>
            </a:p>
          </p:txBody>
        </p:sp>
        <p:grpSp>
          <p:nvGrpSpPr>
            <p:cNvPr id="23567" name="组合 23566"/>
            <p:cNvGrpSpPr/>
            <p:nvPr/>
          </p:nvGrpSpPr>
          <p:grpSpPr>
            <a:xfrm>
              <a:off x="3497" y="2251"/>
              <a:ext cx="336" cy="635"/>
              <a:chOff x="3515" y="2341"/>
              <a:chExt cx="336" cy="635"/>
            </a:xfrm>
          </p:grpSpPr>
          <p:sp>
            <p:nvSpPr>
              <p:cNvPr id="23568" name="文本框 23567"/>
              <p:cNvSpPr txBox="1"/>
              <p:nvPr/>
            </p:nvSpPr>
            <p:spPr>
              <a:xfrm>
                <a:off x="3515" y="2611"/>
                <a:ext cx="336" cy="3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3200" b="1" i="1" dirty="0">
                    <a:solidFill>
                      <a:srgbClr val="3333FF"/>
                    </a:solidFill>
                    <a:latin typeface="华文新魏" panose="02010800040101010101" pitchFamily="2" charset="-122"/>
                    <a:ea typeface="华文新魏" panose="02010800040101010101" pitchFamily="2" charset="-122"/>
                  </a:rPr>
                  <a:t>x</a:t>
                </a:r>
              </a:p>
            </p:txBody>
          </p:sp>
          <p:sp>
            <p:nvSpPr>
              <p:cNvPr id="23569" name="文本框 23568"/>
              <p:cNvSpPr txBox="1"/>
              <p:nvPr/>
            </p:nvSpPr>
            <p:spPr>
              <a:xfrm>
                <a:off x="3515" y="2341"/>
                <a:ext cx="247" cy="36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lstStyle/>
              <a:p>
                <a:r>
                  <a:rPr lang="en-US" altLang="zh-CN" sz="3200" b="1" i="1">
                    <a:solidFill>
                      <a:srgbClr val="3333FF"/>
                    </a:solidFill>
                    <a:latin typeface="华文新魏" panose="02010800040101010101" pitchFamily="2" charset="-122"/>
                    <a:ea typeface="华文新魏" panose="02010800040101010101" pitchFamily="2" charset="-122"/>
                  </a:rPr>
                  <a:t>k</a:t>
                </a:r>
              </a:p>
            </p:txBody>
          </p:sp>
          <p:sp>
            <p:nvSpPr>
              <p:cNvPr id="23570" name="直接连接符 23569"/>
              <p:cNvSpPr/>
              <p:nvPr/>
            </p:nvSpPr>
            <p:spPr>
              <a:xfrm>
                <a:off x="3515" y="2704"/>
                <a:ext cx="288" cy="0"/>
              </a:xfrm>
              <a:prstGeom prst="line">
                <a:avLst/>
              </a:prstGeom>
              <a:ln w="9525" cap="flat" cmpd="sng">
                <a:solidFill>
                  <a:srgbClr val="3333FF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</p:grpSp>
      <p:grpSp>
        <p:nvGrpSpPr>
          <p:cNvPr id="23571" name="组合 23570"/>
          <p:cNvGrpSpPr/>
          <p:nvPr/>
        </p:nvGrpSpPr>
        <p:grpSpPr>
          <a:xfrm>
            <a:off x="6286001" y="3873503"/>
            <a:ext cx="4800600" cy="1030288"/>
            <a:chOff x="2971" y="2840"/>
            <a:chExt cx="3024" cy="649"/>
          </a:xfrm>
        </p:grpSpPr>
        <p:grpSp>
          <p:nvGrpSpPr>
            <p:cNvPr id="23572" name="组合 23571"/>
            <p:cNvGrpSpPr/>
            <p:nvPr/>
          </p:nvGrpSpPr>
          <p:grpSpPr>
            <a:xfrm>
              <a:off x="2971" y="2840"/>
              <a:ext cx="3024" cy="649"/>
              <a:chOff x="2976" y="2352"/>
              <a:chExt cx="3024" cy="649"/>
            </a:xfrm>
          </p:grpSpPr>
          <p:sp>
            <p:nvSpPr>
              <p:cNvPr id="23573" name="文本框 23572"/>
              <p:cNvSpPr txBox="1"/>
              <p:nvPr/>
            </p:nvSpPr>
            <p:spPr>
              <a:xfrm>
                <a:off x="2976" y="2496"/>
                <a:ext cx="3024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2800" b="1" dirty="0">
                    <a:solidFill>
                      <a:srgbClr val="FF3300"/>
                    </a:solidFill>
                  </a:rPr>
                  <a:t>设</a:t>
                </a:r>
                <a:r>
                  <a:rPr lang="en-US" altLang="zh-CN" sz="2800" b="1" i="1" dirty="0">
                    <a:solidFill>
                      <a:srgbClr val="FF3300"/>
                    </a:solidFill>
                  </a:rPr>
                  <a:t>y</a:t>
                </a:r>
                <a:r>
                  <a:rPr lang="en-US" altLang="zh-CN" sz="2800" b="1" dirty="0">
                    <a:solidFill>
                      <a:srgbClr val="FF3300"/>
                    </a:solidFill>
                  </a:rPr>
                  <a:t>=    </a:t>
                </a:r>
                <a:r>
                  <a:rPr lang="zh-CN" altLang="en-US" sz="2800" b="1" dirty="0">
                    <a:solidFill>
                      <a:srgbClr val="FF3300"/>
                    </a:solidFill>
                  </a:rPr>
                  <a:t>    （</a:t>
                </a:r>
                <a:r>
                  <a:rPr lang="en-US" altLang="zh-CN" sz="2800" b="1" i="1" dirty="0">
                    <a:solidFill>
                      <a:srgbClr val="FF3300"/>
                    </a:solidFill>
                  </a:rPr>
                  <a:t>k</a:t>
                </a:r>
                <a:r>
                  <a:rPr lang="zh-CN" altLang="en-US" sz="2800" b="1" dirty="0">
                    <a:solidFill>
                      <a:srgbClr val="FF3300"/>
                    </a:solidFill>
                  </a:rPr>
                  <a:t>为常数，</a:t>
                </a:r>
                <a:r>
                  <a:rPr lang="en-US" altLang="zh-CN" sz="2800" b="1" i="1" dirty="0">
                    <a:solidFill>
                      <a:srgbClr val="FF3300"/>
                    </a:solidFill>
                  </a:rPr>
                  <a:t>k</a:t>
                </a:r>
                <a:r>
                  <a:rPr lang="en-US" altLang="zh-CN" sz="2800" b="1" dirty="0">
                    <a:solidFill>
                      <a:srgbClr val="FF3300"/>
                    </a:solidFill>
                  </a:rPr>
                  <a:t>≠0</a:t>
                </a:r>
                <a:r>
                  <a:rPr lang="zh-CN" altLang="en-US" sz="2800" b="1" dirty="0">
                    <a:solidFill>
                      <a:srgbClr val="FF3300"/>
                    </a:solidFill>
                  </a:rPr>
                  <a:t>）</a:t>
                </a:r>
                <a:r>
                  <a:rPr lang="zh-CN" altLang="en-US" dirty="0">
                    <a:latin typeface="Arial" panose="020B0604020202020204" pitchFamily="34" charset="0"/>
                  </a:rPr>
                  <a:t> </a:t>
                </a:r>
              </a:p>
            </p:txBody>
          </p:sp>
          <p:grpSp>
            <p:nvGrpSpPr>
              <p:cNvPr id="23574" name="组合 23573"/>
              <p:cNvGrpSpPr/>
              <p:nvPr/>
            </p:nvGrpSpPr>
            <p:grpSpPr>
              <a:xfrm>
                <a:off x="3541" y="2352"/>
                <a:ext cx="336" cy="649"/>
                <a:chOff x="2725" y="3168"/>
                <a:chExt cx="336" cy="649"/>
              </a:xfrm>
            </p:grpSpPr>
            <p:sp>
              <p:nvSpPr>
                <p:cNvPr id="23575" name="文本框 23574"/>
                <p:cNvSpPr txBox="1"/>
                <p:nvPr/>
              </p:nvSpPr>
              <p:spPr>
                <a:xfrm>
                  <a:off x="2725" y="3452"/>
                  <a:ext cx="336" cy="365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altLang="zh-CN" sz="3200" b="1" i="1" dirty="0">
                      <a:solidFill>
                        <a:srgbClr val="3333FF"/>
                      </a:solidFill>
                      <a:latin typeface="华文新魏" panose="02010800040101010101" pitchFamily="2" charset="-122"/>
                      <a:ea typeface="华文新魏" panose="02010800040101010101" pitchFamily="2" charset="-122"/>
                    </a:rPr>
                    <a:t>x</a:t>
                  </a:r>
                </a:p>
              </p:txBody>
            </p:sp>
            <p:sp>
              <p:nvSpPr>
                <p:cNvPr id="23576" name="文本框 23575"/>
                <p:cNvSpPr txBox="1"/>
                <p:nvPr/>
              </p:nvSpPr>
              <p:spPr>
                <a:xfrm>
                  <a:off x="2778" y="3168"/>
                  <a:ext cx="247" cy="36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>
                  <a:spAutoFit/>
                </a:bodyPr>
                <a:lstStyle/>
                <a:p>
                  <a:r>
                    <a:rPr lang="en-US" altLang="zh-CN" sz="3200" b="1" i="1" dirty="0">
                      <a:solidFill>
                        <a:srgbClr val="3333FF"/>
                      </a:solidFill>
                      <a:latin typeface="华文新魏" panose="02010800040101010101" pitchFamily="2" charset="-122"/>
                      <a:ea typeface="华文新魏" panose="02010800040101010101" pitchFamily="2" charset="-122"/>
                    </a:rPr>
                    <a:t>k</a:t>
                  </a:r>
                </a:p>
              </p:txBody>
            </p:sp>
            <p:sp>
              <p:nvSpPr>
                <p:cNvPr id="23577" name="直接连接符 23576"/>
                <p:cNvSpPr/>
                <p:nvPr/>
              </p:nvSpPr>
              <p:spPr>
                <a:xfrm>
                  <a:off x="2736" y="3504"/>
                  <a:ext cx="288" cy="0"/>
                </a:xfrm>
                <a:prstGeom prst="line">
                  <a:avLst/>
                </a:prstGeom>
                <a:ln w="9525" cap="flat" cmpd="sng">
                  <a:solidFill>
                    <a:srgbClr val="3333FF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</p:grpSp>
        <p:sp>
          <p:nvSpPr>
            <p:cNvPr id="23578" name="文本框 23577"/>
            <p:cNvSpPr txBox="1"/>
            <p:nvPr/>
          </p:nvSpPr>
          <p:spPr>
            <a:xfrm>
              <a:off x="3728" y="3135"/>
              <a:ext cx="196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dirty="0">
                  <a:solidFill>
                    <a:srgbClr val="3333FF"/>
                  </a:solidFill>
                  <a:latin typeface="Arial" panose="020B0604020202020204" pitchFamily="34" charset="0"/>
                </a:rPr>
                <a:t>2</a:t>
              </a:r>
            </a:p>
          </p:txBody>
        </p:sp>
      </p:grpSp>
      <p:sp>
        <p:nvSpPr>
          <p:cNvPr id="23579" name="文本框 23578"/>
          <p:cNvSpPr txBox="1"/>
          <p:nvPr/>
        </p:nvSpPr>
        <p:spPr>
          <a:xfrm>
            <a:off x="1549399" y="4915219"/>
            <a:ext cx="53340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FF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变式三</a:t>
            </a:r>
            <a:r>
              <a:rPr lang="zh-CN" altLang="en-US" sz="24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：</a:t>
            </a:r>
            <a:r>
              <a:rPr lang="en-US" altLang="zh-CN" sz="2400" b="1" dirty="0">
                <a:solidFill>
                  <a:srgbClr val="FF33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y</a:t>
            </a:r>
            <a:r>
              <a:rPr lang="zh-CN" altLang="en-US" sz="2400" b="1" dirty="0">
                <a:solidFill>
                  <a:srgbClr val="FF33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与</a:t>
            </a:r>
            <a:r>
              <a:rPr lang="en-US" altLang="zh-CN" sz="2400" b="1" dirty="0">
                <a:solidFill>
                  <a:srgbClr val="FF33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(x+3)</a:t>
            </a:r>
            <a:r>
              <a:rPr lang="zh-CN" altLang="en-US" sz="2400" b="1" dirty="0">
                <a:solidFill>
                  <a:srgbClr val="FF33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成反比例，则</a:t>
            </a:r>
            <a:r>
              <a:rPr lang="zh-CN" altLang="en-US" dirty="0">
                <a:solidFill>
                  <a:srgbClr val="FF3300"/>
                </a:solidFill>
                <a:latin typeface="Arial" panose="020B0604020202020204" pitchFamily="34" charset="0"/>
              </a:rPr>
              <a:t> </a:t>
            </a:r>
          </a:p>
        </p:txBody>
      </p:sp>
      <p:grpSp>
        <p:nvGrpSpPr>
          <p:cNvPr id="23580" name="组合 23579"/>
          <p:cNvGrpSpPr/>
          <p:nvPr/>
        </p:nvGrpSpPr>
        <p:grpSpPr>
          <a:xfrm>
            <a:off x="5791200" y="4668362"/>
            <a:ext cx="5105400" cy="950913"/>
            <a:chOff x="2699" y="3294"/>
            <a:chExt cx="3216" cy="599"/>
          </a:xfrm>
        </p:grpSpPr>
        <p:grpSp>
          <p:nvGrpSpPr>
            <p:cNvPr id="23581" name="组合 23580"/>
            <p:cNvGrpSpPr/>
            <p:nvPr/>
          </p:nvGrpSpPr>
          <p:grpSpPr>
            <a:xfrm>
              <a:off x="2699" y="3294"/>
              <a:ext cx="3216" cy="599"/>
              <a:chOff x="2699" y="3294"/>
              <a:chExt cx="3216" cy="599"/>
            </a:xfrm>
          </p:grpSpPr>
          <p:sp>
            <p:nvSpPr>
              <p:cNvPr id="23582" name="文本框 23581"/>
              <p:cNvSpPr txBox="1"/>
              <p:nvPr/>
            </p:nvSpPr>
            <p:spPr>
              <a:xfrm>
                <a:off x="2699" y="3440"/>
                <a:ext cx="3216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2800" b="1" dirty="0">
                    <a:solidFill>
                      <a:srgbClr val="FF3300"/>
                    </a:solidFill>
                  </a:rPr>
                  <a:t>设</a:t>
                </a:r>
                <a:r>
                  <a:rPr lang="en-US" altLang="zh-CN" sz="2800" b="1" i="1" dirty="0">
                    <a:solidFill>
                      <a:srgbClr val="FF3300"/>
                    </a:solidFill>
                  </a:rPr>
                  <a:t>y</a:t>
                </a:r>
                <a:r>
                  <a:rPr lang="en-US" altLang="zh-CN" sz="2800" b="1" dirty="0">
                    <a:solidFill>
                      <a:srgbClr val="FF3300"/>
                    </a:solidFill>
                  </a:rPr>
                  <a:t>=</a:t>
                </a:r>
                <a:r>
                  <a:rPr lang="en-US" altLang="zh-CN" sz="2800" b="1" dirty="0">
                    <a:solidFill>
                      <a:srgbClr val="FFFF00"/>
                    </a:solidFill>
                  </a:rPr>
                  <a:t>        </a:t>
                </a:r>
                <a:r>
                  <a:rPr lang="zh-CN" altLang="en-US" sz="2800" b="1" dirty="0">
                    <a:solidFill>
                      <a:srgbClr val="FFFF00"/>
                    </a:solidFill>
                  </a:rPr>
                  <a:t>   </a:t>
                </a:r>
                <a:r>
                  <a:rPr lang="zh-CN" altLang="en-US" sz="2800" b="1" dirty="0">
                    <a:solidFill>
                      <a:srgbClr val="FF0000"/>
                    </a:solidFill>
                  </a:rPr>
                  <a:t>（</a:t>
                </a:r>
                <a:r>
                  <a:rPr lang="en-US" altLang="zh-CN" sz="2800" b="1" i="1" dirty="0">
                    <a:solidFill>
                      <a:srgbClr val="FF3300"/>
                    </a:solidFill>
                  </a:rPr>
                  <a:t>k</a:t>
                </a:r>
                <a:r>
                  <a:rPr lang="zh-CN" altLang="en-US" sz="2800" b="1" dirty="0">
                    <a:solidFill>
                      <a:srgbClr val="FF3300"/>
                    </a:solidFill>
                  </a:rPr>
                  <a:t>为常数，</a:t>
                </a:r>
                <a:r>
                  <a:rPr lang="en-US" altLang="zh-CN" sz="2800" b="1" i="1" dirty="0">
                    <a:solidFill>
                      <a:srgbClr val="FF3300"/>
                    </a:solidFill>
                  </a:rPr>
                  <a:t>k</a:t>
                </a:r>
                <a:r>
                  <a:rPr lang="en-US" altLang="zh-CN" sz="2800" b="1" dirty="0">
                    <a:solidFill>
                      <a:srgbClr val="FF3300"/>
                    </a:solidFill>
                  </a:rPr>
                  <a:t>≠0</a:t>
                </a:r>
                <a:r>
                  <a:rPr lang="zh-CN" altLang="en-US" sz="2800" b="1" dirty="0">
                    <a:solidFill>
                      <a:srgbClr val="FF3300"/>
                    </a:solidFill>
                  </a:rPr>
                  <a:t>）</a:t>
                </a:r>
                <a:r>
                  <a:rPr lang="zh-CN" altLang="en-US" dirty="0">
                    <a:solidFill>
                      <a:srgbClr val="FFFF00"/>
                    </a:solidFill>
                    <a:latin typeface="Arial" panose="020B0604020202020204" pitchFamily="34" charset="0"/>
                  </a:rPr>
                  <a:t> </a:t>
                </a:r>
              </a:p>
            </p:txBody>
          </p:sp>
          <p:sp>
            <p:nvSpPr>
              <p:cNvPr id="23583" name="文本框 23582"/>
              <p:cNvSpPr txBox="1"/>
              <p:nvPr/>
            </p:nvSpPr>
            <p:spPr>
              <a:xfrm>
                <a:off x="3288" y="3566"/>
                <a:ext cx="672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800" b="1" i="1" dirty="0">
                    <a:solidFill>
                      <a:srgbClr val="3333FF"/>
                    </a:solidFill>
                    <a:latin typeface="华文新魏" panose="02010800040101010101" pitchFamily="2" charset="-122"/>
                    <a:ea typeface="华文新魏" panose="02010800040101010101" pitchFamily="2" charset="-122"/>
                  </a:rPr>
                  <a:t>x</a:t>
                </a:r>
                <a:r>
                  <a:rPr lang="en-US" altLang="zh-CN" sz="2800" b="1" dirty="0">
                    <a:solidFill>
                      <a:srgbClr val="3333FF"/>
                    </a:solidFill>
                    <a:latin typeface="华文新魏" panose="02010800040101010101" pitchFamily="2" charset="-122"/>
                    <a:ea typeface="华文新魏" panose="02010800040101010101" pitchFamily="2" charset="-122"/>
                  </a:rPr>
                  <a:t>+3</a:t>
                </a:r>
              </a:p>
            </p:txBody>
          </p:sp>
          <p:sp>
            <p:nvSpPr>
              <p:cNvPr id="23584" name="文本框 23583"/>
              <p:cNvSpPr txBox="1"/>
              <p:nvPr/>
            </p:nvSpPr>
            <p:spPr>
              <a:xfrm>
                <a:off x="3419" y="3294"/>
                <a:ext cx="245" cy="3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lstStyle/>
              <a:p>
                <a:r>
                  <a:rPr lang="en-US" altLang="zh-CN" sz="3200" b="1" i="1" dirty="0">
                    <a:solidFill>
                      <a:srgbClr val="3333FF"/>
                    </a:solidFill>
                    <a:latin typeface="华文新魏" panose="02010800040101010101" pitchFamily="2" charset="-122"/>
                    <a:ea typeface="华文新魏" panose="02010800040101010101" pitchFamily="2" charset="-122"/>
                  </a:rPr>
                  <a:t>k</a:t>
                </a:r>
              </a:p>
            </p:txBody>
          </p:sp>
        </p:grpSp>
        <p:sp>
          <p:nvSpPr>
            <p:cNvPr id="23585" name="直接连接符 23584"/>
            <p:cNvSpPr/>
            <p:nvPr/>
          </p:nvSpPr>
          <p:spPr>
            <a:xfrm>
              <a:off x="3334" y="3657"/>
              <a:ext cx="480" cy="0"/>
            </a:xfrm>
            <a:prstGeom prst="line">
              <a:avLst/>
            </a:prstGeom>
            <a:ln w="9525" cap="flat" cmpd="sng">
              <a:solidFill>
                <a:srgbClr val="3333FF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2" name="文本框 1">
            <a:extLst>
              <a:ext uri="{FF2B5EF4-FFF2-40B4-BE49-F238E27FC236}">
                <a16:creationId xmlns:a16="http://schemas.microsoft.com/office/drawing/2014/main" id="{DEEA5E2F-453E-F480-010E-DD9B0B5123BE}"/>
              </a:ext>
            </a:extLst>
          </p:cNvPr>
          <p:cNvSpPr txBox="1"/>
          <p:nvPr/>
        </p:nvSpPr>
        <p:spPr>
          <a:xfrm>
            <a:off x="1597342" y="5955827"/>
            <a:ext cx="53340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FF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变式四</a:t>
            </a:r>
            <a:r>
              <a:rPr lang="zh-CN" altLang="en-US" sz="24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：</a:t>
            </a:r>
            <a:r>
              <a:rPr lang="en-US" altLang="zh-CN" sz="2400" b="1" dirty="0">
                <a:solidFill>
                  <a:srgbClr val="FF33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y+1</a:t>
            </a:r>
            <a:r>
              <a:rPr lang="zh-CN" altLang="en-US" sz="2400" b="1" dirty="0">
                <a:solidFill>
                  <a:srgbClr val="FF33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与</a:t>
            </a:r>
            <a:r>
              <a:rPr lang="en-US" altLang="zh-CN" sz="2400" b="1" dirty="0">
                <a:solidFill>
                  <a:srgbClr val="FF33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2x</a:t>
            </a:r>
            <a:r>
              <a:rPr lang="zh-CN" altLang="en-US" sz="2400" b="1" dirty="0">
                <a:solidFill>
                  <a:srgbClr val="FF33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成反比例，则</a:t>
            </a:r>
            <a:r>
              <a:rPr lang="zh-CN" altLang="en-US" dirty="0">
                <a:solidFill>
                  <a:srgbClr val="FF3300"/>
                </a:solidFill>
                <a:latin typeface="Arial" panose="020B0604020202020204" pitchFamily="34" charset="0"/>
              </a:rPr>
              <a:t> </a:t>
            </a:r>
          </a:p>
        </p:txBody>
      </p:sp>
      <p:grpSp>
        <p:nvGrpSpPr>
          <p:cNvPr id="3" name="组合 2">
            <a:extLst>
              <a:ext uri="{FF2B5EF4-FFF2-40B4-BE49-F238E27FC236}">
                <a16:creationId xmlns:a16="http://schemas.microsoft.com/office/drawing/2014/main" id="{31E3A93D-F7BF-0679-C135-26DA72E5CE73}"/>
              </a:ext>
            </a:extLst>
          </p:cNvPr>
          <p:cNvGrpSpPr/>
          <p:nvPr/>
        </p:nvGrpSpPr>
        <p:grpSpPr>
          <a:xfrm>
            <a:off x="5910262" y="5617248"/>
            <a:ext cx="5105400" cy="1089026"/>
            <a:chOff x="2699" y="3244"/>
            <a:chExt cx="3216" cy="686"/>
          </a:xfrm>
        </p:grpSpPr>
        <p:grpSp>
          <p:nvGrpSpPr>
            <p:cNvPr id="4" name="组合 3">
              <a:extLst>
                <a:ext uri="{FF2B5EF4-FFF2-40B4-BE49-F238E27FC236}">
                  <a16:creationId xmlns:a16="http://schemas.microsoft.com/office/drawing/2014/main" id="{DE72CB75-9719-C3A1-98AE-D051166829EF}"/>
                </a:ext>
              </a:extLst>
            </p:cNvPr>
            <p:cNvGrpSpPr/>
            <p:nvPr/>
          </p:nvGrpSpPr>
          <p:grpSpPr>
            <a:xfrm>
              <a:off x="2699" y="3244"/>
              <a:ext cx="3216" cy="686"/>
              <a:chOff x="2699" y="3244"/>
              <a:chExt cx="3216" cy="686"/>
            </a:xfrm>
          </p:grpSpPr>
          <p:sp>
            <p:nvSpPr>
              <p:cNvPr id="6" name="文本框 5">
                <a:extLst>
                  <a:ext uri="{FF2B5EF4-FFF2-40B4-BE49-F238E27FC236}">
                    <a16:creationId xmlns:a16="http://schemas.microsoft.com/office/drawing/2014/main" id="{3D49C9BA-D28F-F127-C006-0EA290D2C807}"/>
                  </a:ext>
                </a:extLst>
              </p:cNvPr>
              <p:cNvSpPr txBox="1"/>
              <p:nvPr/>
            </p:nvSpPr>
            <p:spPr>
              <a:xfrm>
                <a:off x="2699" y="3440"/>
                <a:ext cx="3216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2800" b="1" dirty="0">
                    <a:solidFill>
                      <a:srgbClr val="FF3300"/>
                    </a:solidFill>
                  </a:rPr>
                  <a:t>设</a:t>
                </a:r>
                <a:r>
                  <a:rPr lang="en-US" altLang="zh-CN" sz="2800" b="1" i="1" dirty="0">
                    <a:solidFill>
                      <a:srgbClr val="FF3300"/>
                    </a:solidFill>
                  </a:rPr>
                  <a:t>y</a:t>
                </a:r>
                <a:r>
                  <a:rPr lang="en-US" altLang="zh-CN" sz="2800" b="1" dirty="0">
                    <a:solidFill>
                      <a:srgbClr val="FF3300"/>
                    </a:solidFill>
                  </a:rPr>
                  <a:t>+1=</a:t>
                </a:r>
                <a:r>
                  <a:rPr lang="en-US" altLang="zh-CN" sz="2800" b="1" dirty="0">
                    <a:solidFill>
                      <a:srgbClr val="FFFF00"/>
                    </a:solidFill>
                  </a:rPr>
                  <a:t>        </a:t>
                </a:r>
                <a:r>
                  <a:rPr lang="zh-CN" altLang="en-US" sz="2800" b="1" dirty="0">
                    <a:solidFill>
                      <a:srgbClr val="FFFF00"/>
                    </a:solidFill>
                  </a:rPr>
                  <a:t>   </a:t>
                </a:r>
                <a:r>
                  <a:rPr lang="zh-CN" altLang="en-US" sz="2800" b="1" dirty="0">
                    <a:solidFill>
                      <a:srgbClr val="FF0000"/>
                    </a:solidFill>
                  </a:rPr>
                  <a:t>（</a:t>
                </a:r>
                <a:r>
                  <a:rPr lang="en-US" altLang="zh-CN" sz="2800" b="1" i="1" dirty="0">
                    <a:solidFill>
                      <a:srgbClr val="FF3300"/>
                    </a:solidFill>
                  </a:rPr>
                  <a:t>k</a:t>
                </a:r>
                <a:r>
                  <a:rPr lang="zh-CN" altLang="en-US" sz="2800" b="1" dirty="0">
                    <a:solidFill>
                      <a:srgbClr val="FF3300"/>
                    </a:solidFill>
                  </a:rPr>
                  <a:t>为常数，</a:t>
                </a:r>
                <a:r>
                  <a:rPr lang="en-US" altLang="zh-CN" sz="2800" b="1" i="1" dirty="0">
                    <a:solidFill>
                      <a:srgbClr val="FF3300"/>
                    </a:solidFill>
                  </a:rPr>
                  <a:t>k</a:t>
                </a:r>
                <a:r>
                  <a:rPr lang="en-US" altLang="zh-CN" sz="2800" b="1" dirty="0">
                    <a:solidFill>
                      <a:srgbClr val="FF3300"/>
                    </a:solidFill>
                  </a:rPr>
                  <a:t>≠0</a:t>
                </a:r>
                <a:r>
                  <a:rPr lang="zh-CN" altLang="en-US" sz="2800" b="1" dirty="0">
                    <a:solidFill>
                      <a:srgbClr val="FF3300"/>
                    </a:solidFill>
                  </a:rPr>
                  <a:t>）</a:t>
                </a:r>
                <a:r>
                  <a:rPr lang="zh-CN" altLang="en-US" dirty="0">
                    <a:solidFill>
                      <a:srgbClr val="FFFF00"/>
                    </a:solidFill>
                    <a:latin typeface="Arial" panose="020B0604020202020204" pitchFamily="34" charset="0"/>
                  </a:rPr>
                  <a:t> </a:t>
                </a:r>
              </a:p>
            </p:txBody>
          </p:sp>
          <p:sp>
            <p:nvSpPr>
              <p:cNvPr id="7" name="文本框 6">
                <a:extLst>
                  <a:ext uri="{FF2B5EF4-FFF2-40B4-BE49-F238E27FC236}">
                    <a16:creationId xmlns:a16="http://schemas.microsoft.com/office/drawing/2014/main" id="{6329DC5C-50E7-99E1-40B4-36BE0E7D0CC0}"/>
                  </a:ext>
                </a:extLst>
              </p:cNvPr>
              <p:cNvSpPr txBox="1"/>
              <p:nvPr/>
            </p:nvSpPr>
            <p:spPr>
              <a:xfrm>
                <a:off x="3540" y="3603"/>
                <a:ext cx="672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800" b="1" dirty="0">
                    <a:solidFill>
                      <a:srgbClr val="3333FF"/>
                    </a:solidFill>
                    <a:latin typeface="华文新魏" panose="02010800040101010101" pitchFamily="2" charset="-122"/>
                    <a:ea typeface="华文新魏" panose="02010800040101010101" pitchFamily="2" charset="-122"/>
                  </a:rPr>
                  <a:t>2</a:t>
                </a:r>
                <a:r>
                  <a:rPr lang="en-US" altLang="zh-CN" sz="2800" b="1" i="1" dirty="0">
                    <a:solidFill>
                      <a:srgbClr val="3333FF"/>
                    </a:solidFill>
                    <a:latin typeface="华文新魏" panose="02010800040101010101" pitchFamily="2" charset="-122"/>
                    <a:ea typeface="华文新魏" panose="02010800040101010101" pitchFamily="2" charset="-122"/>
                  </a:rPr>
                  <a:t>x</a:t>
                </a:r>
                <a:endParaRPr lang="en-US" altLang="zh-CN" sz="2800" b="1" dirty="0">
                  <a:solidFill>
                    <a:srgbClr val="3333FF"/>
                  </a:solidFill>
                  <a:latin typeface="华文新魏" panose="02010800040101010101" pitchFamily="2" charset="-122"/>
                  <a:ea typeface="华文新魏" panose="02010800040101010101" pitchFamily="2" charset="-122"/>
                </a:endParaRPr>
              </a:p>
            </p:txBody>
          </p:sp>
          <p:sp>
            <p:nvSpPr>
              <p:cNvPr id="8" name="文本框 7">
                <a:extLst>
                  <a:ext uri="{FF2B5EF4-FFF2-40B4-BE49-F238E27FC236}">
                    <a16:creationId xmlns:a16="http://schemas.microsoft.com/office/drawing/2014/main" id="{EA525225-4459-26E6-4507-B50E0ABD1C7D}"/>
                  </a:ext>
                </a:extLst>
              </p:cNvPr>
              <p:cNvSpPr txBox="1"/>
              <p:nvPr/>
            </p:nvSpPr>
            <p:spPr>
              <a:xfrm>
                <a:off x="3574" y="3244"/>
                <a:ext cx="245" cy="3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lstStyle/>
              <a:p>
                <a:r>
                  <a:rPr lang="en-US" altLang="zh-CN" sz="3200" b="1" i="1" dirty="0">
                    <a:solidFill>
                      <a:srgbClr val="3333FF"/>
                    </a:solidFill>
                    <a:latin typeface="华文新魏" panose="02010800040101010101" pitchFamily="2" charset="-122"/>
                    <a:ea typeface="华文新魏" panose="02010800040101010101" pitchFamily="2" charset="-122"/>
                  </a:rPr>
                  <a:t>k</a:t>
                </a:r>
              </a:p>
            </p:txBody>
          </p:sp>
        </p:grpSp>
        <p:sp>
          <p:nvSpPr>
            <p:cNvPr id="5" name="直接连接符 23584">
              <a:extLst>
                <a:ext uri="{FF2B5EF4-FFF2-40B4-BE49-F238E27FC236}">
                  <a16:creationId xmlns:a16="http://schemas.microsoft.com/office/drawing/2014/main" id="{94E8721A-9E3A-93A1-4D7C-63A670074024}"/>
                </a:ext>
              </a:extLst>
            </p:cNvPr>
            <p:cNvSpPr/>
            <p:nvPr/>
          </p:nvSpPr>
          <p:spPr>
            <a:xfrm>
              <a:off x="3489" y="3607"/>
              <a:ext cx="480" cy="0"/>
            </a:xfrm>
            <a:prstGeom prst="line">
              <a:avLst/>
            </a:prstGeom>
            <a:ln w="9525" cap="flat" cmpd="sng">
              <a:solidFill>
                <a:srgbClr val="3333FF"/>
              </a:solidFill>
              <a:prstDash val="solid"/>
              <a:headEnd type="none" w="med" len="med"/>
              <a:tailEnd type="none" w="med" len="med"/>
            </a:ln>
          </p:spPr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10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23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9" dur="500"/>
                                        <p:tgtEl>
                                          <p:spTgt spid="235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23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23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0" dur="500"/>
                                        <p:tgtEl>
                                          <p:spTgt spid="23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64" grpId="0"/>
      <p:bldP spid="23579" grpId="0"/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图片 16">
            <a:extLst>
              <a:ext uri="{FF2B5EF4-FFF2-40B4-BE49-F238E27FC236}">
                <a16:creationId xmlns:a16="http://schemas.microsoft.com/office/drawing/2014/main" id="{6B2DFB61-C467-2621-80F9-5ED179B317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0725" y="1545398"/>
            <a:ext cx="8268116" cy="24637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CustomShape 1">
            <a:extLst>
              <a:ext uri="{FF2B5EF4-FFF2-40B4-BE49-F238E27FC236}">
                <a16:creationId xmlns:a16="http://schemas.microsoft.com/office/drawing/2014/main" id="{5837190B-FAFC-0791-DC2A-B19AB062EB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30387" y="2417569"/>
            <a:ext cx="7365705" cy="7209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8669" tIns="44335" rIns="88669" bIns="44335">
            <a:spAutoFit/>
          </a:bodyPr>
          <a:lstStyle>
            <a:lvl1pPr defTabSz="898525">
              <a:defRPr sz="25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  <a:lvl2pPr marL="742950" indent="-285750" defTabSz="898525">
              <a:defRPr sz="25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2pPr>
            <a:lvl3pPr marL="1143000" indent="-228600" defTabSz="898525">
              <a:defRPr sz="25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3pPr>
            <a:lvl4pPr marL="1600200" indent="-228600" defTabSz="898525">
              <a:defRPr sz="25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4pPr>
            <a:lvl5pPr marL="2057400" indent="-228600" defTabSz="898525">
              <a:defRPr sz="25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5pPr>
            <a:lvl6pPr marL="2514600" indent="-228600" defTabSz="898525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6pPr>
            <a:lvl7pPr marL="2971800" indent="-228600" defTabSz="898525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7pPr>
            <a:lvl8pPr marL="3429000" indent="-228600" defTabSz="898525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8pPr>
            <a:lvl9pPr marL="3886200" indent="-228600" defTabSz="898525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r>
              <a:rPr lang="zh-CN" altLang="en-US" sz="3509" b="1">
                <a:solidFill>
                  <a:schemeClr val="bg1"/>
                </a:solidFill>
                <a:ea typeface="DejaVu Sans"/>
              </a:rPr>
              <a:t>基础夯实  与几何有关的概率问题</a:t>
            </a:r>
            <a:endParaRPr lang="en-US" altLang="zh-CN" sz="3509" b="1">
              <a:solidFill>
                <a:schemeClr val="bg1"/>
              </a:solidFill>
              <a:ea typeface="DejaVu Sans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DFC4462B-45D0-4F62-E24C-513771C44151}"/>
              </a:ext>
            </a:extLst>
          </p:cNvPr>
          <p:cNvSpPr txBox="1"/>
          <p:nvPr/>
        </p:nvSpPr>
        <p:spPr>
          <a:xfrm>
            <a:off x="5000263" y="4710896"/>
            <a:ext cx="19351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dirty="0">
                <a:solidFill>
                  <a:srgbClr val="FF0000"/>
                </a:solidFill>
              </a:rPr>
              <a:t>《</a:t>
            </a:r>
            <a:r>
              <a:rPr kumimoji="1" lang="zh-CN" altLang="en-US" dirty="0">
                <a:solidFill>
                  <a:srgbClr val="FF0000"/>
                </a:solidFill>
              </a:rPr>
              <a:t>勤学早</a:t>
            </a:r>
            <a:r>
              <a:rPr kumimoji="1" lang="en-US" altLang="zh-CN" dirty="0">
                <a:solidFill>
                  <a:srgbClr val="FF0000"/>
                </a:solidFill>
              </a:rPr>
              <a:t>》148</a:t>
            </a:r>
            <a:r>
              <a:rPr kumimoji="1" lang="zh-CN" altLang="en-US" dirty="0">
                <a:solidFill>
                  <a:srgbClr val="FF0000"/>
                </a:solidFill>
              </a:rPr>
              <a:t>页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 additive="repl">
                                        <p:cTn id="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 additive="repl">
                                        <p:cTn id="1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OP176">
            <a:extLst>
              <a:ext uri="{FF2B5EF4-FFF2-40B4-BE49-F238E27FC236}">
                <a16:creationId xmlns:a16="http://schemas.microsoft.com/office/drawing/2014/main" id="{483F8D45-63FE-91A0-894A-4AE37BED78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6414" y="3084553"/>
            <a:ext cx="3582292" cy="28088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26C54385-D743-A93E-D9B9-AFDFBF44D7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6665" y="469722"/>
            <a:ext cx="10557077" cy="5229662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AB107">
            <a:extLst>
              <a:ext uri="{FF2B5EF4-FFF2-40B4-BE49-F238E27FC236}">
                <a16:creationId xmlns:a16="http://schemas.microsoft.com/office/drawing/2014/main" id="{4DCF7A0B-2E35-21D7-D701-E6361C6CAF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0965" y="3818286"/>
            <a:ext cx="3179300" cy="245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74E9C218-BFC7-D827-EF68-29EAAB0FA3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0139" y="166493"/>
            <a:ext cx="10603376" cy="5186564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流程图: 可选过程 22529"/>
          <p:cNvSpPr/>
          <p:nvPr/>
        </p:nvSpPr>
        <p:spPr>
          <a:xfrm>
            <a:off x="1847850" y="188914"/>
            <a:ext cx="2495550" cy="619125"/>
          </a:xfrm>
          <a:prstGeom prst="flowChartAlternateProcess">
            <a:avLst/>
          </a:prstGeom>
          <a:gradFill rotWithShape="1">
            <a:gsLst>
              <a:gs pos="0">
                <a:schemeClr val="bg1"/>
              </a:gs>
              <a:gs pos="50000">
                <a:srgbClr val="99FF66"/>
              </a:gs>
              <a:gs pos="100000">
                <a:schemeClr val="bg1"/>
              </a:gs>
            </a:gsLst>
            <a:lin ang="2700000" scaled="1"/>
            <a:tileRect/>
          </a:gra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algn="ctr"/>
            <a:r>
              <a:rPr lang="zh-CN" altLang="en-US" sz="4000" b="1" dirty="0">
                <a:solidFill>
                  <a:srgbClr val="0000CC"/>
                </a:solidFill>
                <a:ea typeface="楷体_GB2312" pitchFamily="49" charset="-122"/>
              </a:rPr>
              <a:t>小  结</a:t>
            </a:r>
          </a:p>
        </p:txBody>
      </p:sp>
      <p:sp>
        <p:nvSpPr>
          <p:cNvPr id="22535" name="文本框 22534"/>
          <p:cNvSpPr txBox="1"/>
          <p:nvPr/>
        </p:nvSpPr>
        <p:spPr>
          <a:xfrm>
            <a:off x="1919289" y="3284538"/>
            <a:ext cx="7921625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dirty="0">
              <a:latin typeface="Arial" panose="020B0604020202020204" pitchFamily="34" charset="0"/>
            </a:endParaRPr>
          </a:p>
        </p:txBody>
      </p:sp>
      <p:sp>
        <p:nvSpPr>
          <p:cNvPr id="22536" name="文本框 22535"/>
          <p:cNvSpPr txBox="1"/>
          <p:nvPr/>
        </p:nvSpPr>
        <p:spPr>
          <a:xfrm>
            <a:off x="1558925" y="2924175"/>
            <a:ext cx="9361488" cy="4889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600" b="1" dirty="0">
                <a:ea typeface="楷体_GB2312" pitchFamily="49" charset="-122"/>
              </a:rPr>
              <a:t>２、</a:t>
            </a:r>
            <a:r>
              <a:rPr lang="zh-CN" altLang="en-US" sz="2600" b="1" dirty="0">
                <a:solidFill>
                  <a:srgbClr val="FF0000"/>
                </a:solidFill>
                <a:ea typeface="楷体_GB2312" pitchFamily="49" charset="-122"/>
              </a:rPr>
              <a:t>列表法</a:t>
            </a:r>
            <a:r>
              <a:rPr lang="zh-CN" altLang="en-US" sz="2600" b="1" dirty="0">
                <a:solidFill>
                  <a:srgbClr val="0000FF"/>
                </a:solidFill>
                <a:ea typeface="楷体_GB2312" pitchFamily="49" charset="-122"/>
              </a:rPr>
              <a:t>和</a:t>
            </a:r>
            <a:r>
              <a:rPr lang="zh-CN" altLang="en-US" sz="2600" b="1" dirty="0">
                <a:solidFill>
                  <a:srgbClr val="FF0000"/>
                </a:solidFill>
                <a:ea typeface="楷体_GB2312" pitchFamily="49" charset="-122"/>
              </a:rPr>
              <a:t>解析法</a:t>
            </a:r>
            <a:r>
              <a:rPr lang="zh-CN" altLang="en-US" sz="2600" b="1" dirty="0">
                <a:solidFill>
                  <a:srgbClr val="0000FF"/>
                </a:solidFill>
                <a:ea typeface="楷体_GB2312" pitchFamily="49" charset="-122"/>
              </a:rPr>
              <a:t>都能用来表示两个变量之间的函数关系。</a:t>
            </a:r>
          </a:p>
        </p:txBody>
      </p:sp>
      <p:sp>
        <p:nvSpPr>
          <p:cNvPr id="22537" name="文本框 22536"/>
          <p:cNvSpPr txBox="1"/>
          <p:nvPr/>
        </p:nvSpPr>
        <p:spPr>
          <a:xfrm>
            <a:off x="1774825" y="3429001"/>
            <a:ext cx="316865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/>
              <a:t>二、方法</a:t>
            </a:r>
          </a:p>
        </p:txBody>
      </p:sp>
      <p:sp>
        <p:nvSpPr>
          <p:cNvPr id="22538" name="矩形 22537"/>
          <p:cNvSpPr/>
          <p:nvPr/>
        </p:nvSpPr>
        <p:spPr>
          <a:xfrm>
            <a:off x="1774825" y="981076"/>
            <a:ext cx="2376488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/>
              <a:t>一、知识点</a:t>
            </a:r>
          </a:p>
        </p:txBody>
      </p:sp>
      <p:sp>
        <p:nvSpPr>
          <p:cNvPr id="22539" name="文本框 22538"/>
          <p:cNvSpPr txBox="1"/>
          <p:nvPr/>
        </p:nvSpPr>
        <p:spPr>
          <a:xfrm>
            <a:off x="1847851" y="4005263"/>
            <a:ext cx="7993063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/>
              <a:t>１、</a:t>
            </a:r>
            <a:r>
              <a:rPr lang="zh-CN" altLang="en-US" sz="2400" b="1" dirty="0">
                <a:solidFill>
                  <a:srgbClr val="0000CC"/>
                </a:solidFill>
              </a:rPr>
              <a:t>待定系数法</a:t>
            </a:r>
          </a:p>
        </p:txBody>
      </p:sp>
      <p:sp>
        <p:nvSpPr>
          <p:cNvPr id="22540" name="文本框 22539"/>
          <p:cNvSpPr txBox="1"/>
          <p:nvPr/>
        </p:nvSpPr>
        <p:spPr>
          <a:xfrm>
            <a:off x="1847851" y="4508500"/>
            <a:ext cx="518477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/>
              <a:t>２、</a:t>
            </a:r>
            <a:r>
              <a:rPr lang="zh-CN" altLang="en-US" sz="2400" b="1" dirty="0">
                <a:solidFill>
                  <a:srgbClr val="0000CC"/>
                </a:solidFill>
              </a:rPr>
              <a:t>类比学习法</a:t>
            </a:r>
          </a:p>
        </p:txBody>
      </p:sp>
      <p:sp>
        <p:nvSpPr>
          <p:cNvPr id="22541" name="文本框 22540"/>
          <p:cNvSpPr txBox="1"/>
          <p:nvPr/>
        </p:nvSpPr>
        <p:spPr>
          <a:xfrm>
            <a:off x="1774825" y="5013326"/>
            <a:ext cx="316865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/>
              <a:t>三、数学思想</a:t>
            </a:r>
          </a:p>
        </p:txBody>
      </p:sp>
      <p:sp>
        <p:nvSpPr>
          <p:cNvPr id="22542" name="文本框 22541"/>
          <p:cNvSpPr txBox="1"/>
          <p:nvPr/>
        </p:nvSpPr>
        <p:spPr>
          <a:xfrm>
            <a:off x="1919288" y="5516563"/>
            <a:ext cx="7993062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/>
              <a:t>１、</a:t>
            </a:r>
            <a:r>
              <a:rPr lang="zh-CN" altLang="en-US" sz="2400" b="1" dirty="0">
                <a:solidFill>
                  <a:srgbClr val="0000CC"/>
                </a:solidFill>
              </a:rPr>
              <a:t>转化思想</a:t>
            </a:r>
          </a:p>
        </p:txBody>
      </p:sp>
      <p:sp>
        <p:nvSpPr>
          <p:cNvPr id="22543" name="文本框 22542"/>
          <p:cNvSpPr txBox="1"/>
          <p:nvPr/>
        </p:nvSpPr>
        <p:spPr>
          <a:xfrm>
            <a:off x="1919289" y="6019800"/>
            <a:ext cx="518477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/>
              <a:t>２、</a:t>
            </a:r>
            <a:r>
              <a:rPr lang="zh-CN" altLang="en-US" sz="2400" b="1" dirty="0">
                <a:solidFill>
                  <a:srgbClr val="0000CC"/>
                </a:solidFill>
              </a:rPr>
              <a:t>整体思想</a:t>
            </a:r>
          </a:p>
        </p:txBody>
      </p:sp>
      <p:grpSp>
        <p:nvGrpSpPr>
          <p:cNvPr id="6" name="组合 5">
            <a:extLst>
              <a:ext uri="{FF2B5EF4-FFF2-40B4-BE49-F238E27FC236}">
                <a16:creationId xmlns:a16="http://schemas.microsoft.com/office/drawing/2014/main" id="{B94C57AF-6A24-FCD6-0A45-92D12F7D7761}"/>
              </a:ext>
            </a:extLst>
          </p:cNvPr>
          <p:cNvGrpSpPr/>
          <p:nvPr/>
        </p:nvGrpSpPr>
        <p:grpSpPr>
          <a:xfrm>
            <a:off x="1630364" y="1356519"/>
            <a:ext cx="9361487" cy="1452977"/>
            <a:chOff x="1630364" y="1356519"/>
            <a:chExt cx="9361487" cy="1452977"/>
          </a:xfrm>
        </p:grpSpPr>
        <p:sp>
          <p:nvSpPr>
            <p:cNvPr id="22532" name="文本框 22531"/>
            <p:cNvSpPr txBox="1"/>
            <p:nvPr/>
          </p:nvSpPr>
          <p:spPr>
            <a:xfrm>
              <a:off x="1630364" y="1631951"/>
              <a:ext cx="9361487" cy="101600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400" b="1" dirty="0"/>
                <a:t>１、反比例函数的意义：若</a:t>
              </a:r>
              <a:r>
                <a:rPr lang="en-US" altLang="zh-CN" sz="2400" b="1" dirty="0"/>
                <a:t>y</a:t>
              </a:r>
              <a:r>
                <a:rPr lang="zh-CN" altLang="en-US" sz="2400" b="1" dirty="0"/>
                <a:t>是</a:t>
              </a:r>
              <a:r>
                <a:rPr lang="en-US" altLang="zh-CN" sz="2400" b="1" dirty="0"/>
                <a:t>x</a:t>
              </a:r>
              <a:r>
                <a:rPr lang="zh-CN" altLang="en-US" sz="2400" b="1" dirty="0"/>
                <a:t>的反比例函数，则　　　　　　；</a:t>
              </a:r>
            </a:p>
            <a:p>
              <a:pPr>
                <a:spcBef>
                  <a:spcPct val="50000"/>
                </a:spcBef>
              </a:pPr>
              <a:r>
                <a:rPr lang="zh-CN" altLang="en-US" sz="2400" b="1" dirty="0"/>
                <a:t>若　　　　　　，则</a:t>
              </a:r>
              <a:r>
                <a:rPr lang="en-US" altLang="zh-CN" sz="2400" b="1" dirty="0"/>
                <a:t>y</a:t>
              </a:r>
              <a:r>
                <a:rPr lang="zh-CN" altLang="en-US" sz="2400" b="1" dirty="0"/>
                <a:t>是</a:t>
              </a:r>
              <a:r>
                <a:rPr lang="en-US" altLang="zh-CN" sz="2400" b="1" dirty="0"/>
                <a:t>x</a:t>
              </a:r>
              <a:r>
                <a:rPr lang="zh-CN" altLang="en-US" sz="2400" b="1" dirty="0"/>
                <a:t>的反比例函数。　　</a:t>
              </a:r>
            </a:p>
          </p:txBody>
        </p:sp>
        <p:pic>
          <p:nvPicPr>
            <p:cNvPr id="3" name="图片 2">
              <a:extLst>
                <a:ext uri="{FF2B5EF4-FFF2-40B4-BE49-F238E27FC236}">
                  <a16:creationId xmlns:a16="http://schemas.microsoft.com/office/drawing/2014/main" id="{91EBF577-16CA-7A72-D3FE-F274C30A7EC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048669" y="1933196"/>
              <a:ext cx="1828800" cy="876300"/>
            </a:xfrm>
            <a:prstGeom prst="rect">
              <a:avLst/>
            </a:prstGeom>
          </p:spPr>
        </p:pic>
        <p:pic>
          <p:nvPicPr>
            <p:cNvPr id="5" name="图片 4">
              <a:extLst>
                <a:ext uri="{FF2B5EF4-FFF2-40B4-BE49-F238E27FC236}">
                  <a16:creationId xmlns:a16="http://schemas.microsoft.com/office/drawing/2014/main" id="{48EE3C05-54F6-B155-8755-3FACE724096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458200" y="1356519"/>
              <a:ext cx="1828800" cy="876300"/>
            </a:xfrm>
            <a:prstGeom prst="rect">
              <a:avLst/>
            </a:prstGeom>
          </p:spPr>
        </p:pic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2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2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2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2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2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2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6" grpId="0"/>
      <p:bldP spid="22537" grpId="0"/>
      <p:bldP spid="22538" grpId="0"/>
      <p:bldP spid="22539" grpId="0"/>
      <p:bldP spid="22540" grpId="0"/>
      <p:bldP spid="22541" grpId="0"/>
      <p:bldP spid="22542" grpId="0"/>
      <p:bldP spid="22543" grpId="0"/>
    </p:bldLst>
  </p:timing>
</p:sld>
</file>

<file path=ppt/theme/theme1.xml><?xml version="1.0" encoding="utf-8"?>
<a:theme xmlns:a="http://schemas.openxmlformats.org/drawingml/2006/main" name="默认设计模板">
  <a:themeElements>
    <a:clrScheme name="Office 主题​​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​​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152</TotalTime>
  <Words>1621</Words>
  <Application>Microsoft Macintosh PowerPoint</Application>
  <PresentationFormat>宽屏</PresentationFormat>
  <Paragraphs>197</Paragraphs>
  <Slides>18</Slides>
  <Notes>14</Notes>
  <HiddenSlides>0</HiddenSlides>
  <MMClips>0</MMClips>
  <ScaleCrop>false</ScaleCrop>
  <HeadingPairs>
    <vt:vector size="8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36" baseType="lpstr">
      <vt:lpstr>仿宋_GB2312</vt:lpstr>
      <vt:lpstr>黑体</vt:lpstr>
      <vt:lpstr>华文隶书</vt:lpstr>
      <vt:lpstr>华文新魏</vt:lpstr>
      <vt:lpstr>楷体_GB2312</vt:lpstr>
      <vt:lpstr>隶书</vt:lpstr>
      <vt:lpstr>宋体</vt:lpstr>
      <vt:lpstr>宋体</vt:lpstr>
      <vt:lpstr>BatangChe</vt:lpstr>
      <vt:lpstr>Arial</vt:lpstr>
      <vt:lpstr>Calibri</vt:lpstr>
      <vt:lpstr>Calibri Light</vt:lpstr>
      <vt:lpstr>Cambria Math</vt:lpstr>
      <vt:lpstr>Tahoma</vt:lpstr>
      <vt:lpstr>Times New Roman</vt:lpstr>
      <vt:lpstr>Wingdings</vt:lpstr>
      <vt:lpstr>默认设计模板</vt:lpstr>
      <vt:lpstr>Equation.3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www.czsx.com.cn</dc:title>
  <dc:creator>www.czsx.com.cn</dc:creator>
  <dc:description>www.czsx.com.cn</dc:description>
  <cp:lastModifiedBy>Microsoft Office User</cp:lastModifiedBy>
  <cp:revision>49</cp:revision>
  <dcterms:created xsi:type="dcterms:W3CDTF">2019-12-17T08:54:00Z</dcterms:created>
  <dcterms:modified xsi:type="dcterms:W3CDTF">2022-11-27T13:41:51Z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  <property fmtid="{D5CDD505-2E9C-101B-9397-08002B2CF9AE}" pid="3" name="KSOProductBuildVer">
    <vt:lpwstr>2052-11.1.0.9305</vt:lpwstr>
  </property>
</Properties>
</file>