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1"/>
  </p:handoutMasterIdLst>
  <p:sldIdLst>
    <p:sldId id="256" r:id="rId3"/>
    <p:sldId id="402" r:id="rId5"/>
    <p:sldId id="414" r:id="rId6"/>
    <p:sldId id="423" r:id="rId7"/>
    <p:sldId id="424" r:id="rId8"/>
    <p:sldId id="415" r:id="rId9"/>
    <p:sldId id="425" r:id="rId10"/>
    <p:sldId id="426" r:id="rId11"/>
    <p:sldId id="427" r:id="rId12"/>
    <p:sldId id="428" r:id="rId13"/>
    <p:sldId id="429" r:id="rId14"/>
    <p:sldId id="432" r:id="rId15"/>
    <p:sldId id="433" r:id="rId16"/>
    <p:sldId id="434" r:id="rId17"/>
    <p:sldId id="435" r:id="rId18"/>
    <p:sldId id="436" r:id="rId19"/>
    <p:sldId id="431" r:id="rId20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58" y="-90"/>
      </p:cViewPr>
      <p:guideLst>
        <p:guide orient="horz" pos="217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gs" Target="tags/tag69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64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zh-CN" dirty="0">
                <a:sym typeface="+mn-ea"/>
              </a:rPr>
              <a:t>让</a:t>
            </a:r>
            <a:r>
              <a:rPr lang="zh-CN" altLang="zh-CN" dirty="0" smtClean="0">
                <a:sym typeface="+mn-ea"/>
              </a:rPr>
              <a:t>机器</a:t>
            </a:r>
            <a:r>
              <a:rPr lang="zh-CN" altLang="en-US" dirty="0" smtClean="0">
                <a:sym typeface="+mn-ea"/>
              </a:rPr>
              <a:t>重复工作</a:t>
            </a:r>
            <a:endParaRPr lang="en-US" altLang="zh-CN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69882" y="3724910"/>
            <a:ext cx="10852237" cy="950984"/>
          </a:xfrm>
        </p:spPr>
        <p:txBody>
          <a:bodyPr/>
          <a:lstStyle/>
          <a:p>
            <a:r>
              <a:rPr lang="zh-CN" altLang="zh-CN" dirty="0"/>
              <a:t>循环结构</a:t>
            </a:r>
            <a:endParaRPr lang="zh-CN" altLang="zh-CN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83734" y="843915"/>
            <a:ext cx="9889066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“</a:t>
            </a:r>
            <a:r>
              <a:rPr lang="zh-CN" altLang="en-US" sz="5400" dirty="0" smtClean="0"/>
              <a:t>我很帅</a:t>
            </a:r>
            <a:r>
              <a:rPr lang="en-US" altLang="zh-CN" sz="5400" dirty="0" smtClean="0"/>
              <a:t>!”</a:t>
            </a:r>
            <a:r>
              <a:rPr lang="zh-CN" altLang="en-US" sz="5400" dirty="0" smtClean="0"/>
              <a:t>*</a:t>
            </a:r>
            <a:r>
              <a:rPr lang="en-US" altLang="zh-CN" sz="5400" dirty="0" smtClean="0"/>
              <a:t>100</a:t>
            </a:r>
            <a:endParaRPr lang="en-US" altLang="zh-CN" sz="5400" dirty="0" smtClean="0"/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zh-CN" altLang="en-US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i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3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/>
              <a:t>   </a:t>
            </a:r>
            <a:r>
              <a:rPr lang="en-US" altLang="zh-CN" sz="4000" dirty="0" smtClean="0"/>
              <a:t>print(“</a:t>
            </a:r>
            <a:r>
              <a:rPr lang="zh-CN" altLang="en-US" sz="4000" dirty="0" smtClean="0">
                <a:sym typeface="+mn-ea"/>
              </a:rPr>
              <a:t>我很帅</a:t>
            </a:r>
            <a:r>
              <a:rPr lang="en-US" altLang="zh-CN" sz="4000" dirty="0" smtClean="0">
                <a:sym typeface="+mn-ea"/>
              </a:rPr>
              <a:t>!</a:t>
            </a:r>
            <a:r>
              <a:rPr lang="en-US" altLang="zh-CN" sz="4000" dirty="0" smtClean="0"/>
              <a:t>”)</a:t>
            </a:r>
            <a:endParaRPr lang="zh-CN" altLang="en-US" sz="4000" dirty="0"/>
          </a:p>
        </p:txBody>
      </p:sp>
      <p:sp>
        <p:nvSpPr>
          <p:cNvPr id="3" name="文本框 1"/>
          <p:cNvSpPr txBox="1"/>
          <p:nvPr/>
        </p:nvSpPr>
        <p:spPr>
          <a:xfrm>
            <a:off x="1078090" y="3784670"/>
            <a:ext cx="9889066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</a:t>
            </a:r>
            <a:r>
              <a:rPr lang="zh-CN" altLang="en-US" sz="5400" dirty="0" smtClean="0"/>
              <a:t> </a:t>
            </a:r>
            <a:r>
              <a:rPr lang="zh-CN" altLang="en-US" sz="4000" dirty="0" smtClean="0">
                <a:solidFill>
                  <a:srgbClr val="FF0000"/>
                </a:solidFill>
              </a:rPr>
              <a:t>循环变量  </a:t>
            </a:r>
            <a:r>
              <a:rPr lang="en-US" altLang="zh-CN" sz="5400" dirty="0" smtClean="0"/>
              <a:t>in  range(</a:t>
            </a:r>
            <a:r>
              <a:rPr lang="zh-CN" altLang="en-US" sz="4000" dirty="0" smtClean="0">
                <a:solidFill>
                  <a:srgbClr val="FF0000"/>
                </a:solidFill>
              </a:rPr>
              <a:t>循环次数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r>
              <a:rPr lang="en-US" altLang="zh-CN" sz="5400" dirty="0" smtClean="0">
                <a:solidFill>
                  <a:schemeClr val="tx1"/>
                </a:solidFill>
              </a:rPr>
              <a:t>&lt;</a:t>
            </a:r>
            <a:r>
              <a:rPr lang="zh-CN" altLang="en-US" sz="5400" dirty="0" smtClean="0">
                <a:solidFill>
                  <a:schemeClr val="tx1"/>
                </a:solidFill>
              </a:rPr>
              <a:t>语句块</a:t>
            </a:r>
            <a:r>
              <a:rPr lang="en-US" altLang="zh-CN" sz="5400" dirty="0" smtClean="0">
                <a:solidFill>
                  <a:schemeClr val="tx1"/>
                </a:solidFill>
              </a:rPr>
              <a:t>&gt;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61157" y="731026"/>
            <a:ext cx="9889066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3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/>
              <a:t>   </a:t>
            </a:r>
            <a:r>
              <a:rPr lang="en-US" altLang="zh-CN" sz="4000" dirty="0" smtClean="0"/>
              <a:t>print(i)</a:t>
            </a:r>
            <a:endParaRPr lang="zh-CN" altLang="en-US" sz="4000" dirty="0"/>
          </a:p>
        </p:txBody>
      </p:sp>
      <p:sp>
        <p:nvSpPr>
          <p:cNvPr id="3" name="文本框 1"/>
          <p:cNvSpPr txBox="1"/>
          <p:nvPr/>
        </p:nvSpPr>
        <p:spPr>
          <a:xfrm>
            <a:off x="1078090" y="3784670"/>
            <a:ext cx="9889066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</a:t>
            </a:r>
            <a:r>
              <a:rPr lang="zh-CN" altLang="en-US" sz="5400" dirty="0" smtClean="0"/>
              <a:t> </a:t>
            </a:r>
            <a:r>
              <a:rPr lang="zh-CN" altLang="en-US" sz="4000" dirty="0" smtClean="0">
                <a:solidFill>
                  <a:srgbClr val="FF0000"/>
                </a:solidFill>
              </a:rPr>
              <a:t>循环变量  </a:t>
            </a:r>
            <a:r>
              <a:rPr lang="en-US" altLang="zh-CN" sz="5400" dirty="0" smtClean="0"/>
              <a:t>in  range(</a:t>
            </a:r>
            <a:r>
              <a:rPr lang="zh-CN" altLang="en-US" sz="4000" dirty="0" smtClean="0">
                <a:solidFill>
                  <a:srgbClr val="FF0000"/>
                </a:solidFill>
              </a:rPr>
              <a:t>循环次数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r>
              <a:rPr lang="en-US" altLang="zh-CN" sz="5400" dirty="0" smtClean="0">
                <a:solidFill>
                  <a:schemeClr val="tx1"/>
                </a:solidFill>
              </a:rPr>
              <a:t>&lt;</a:t>
            </a:r>
            <a:r>
              <a:rPr lang="zh-CN" altLang="en-US" sz="5400" dirty="0" smtClean="0">
                <a:solidFill>
                  <a:schemeClr val="tx1"/>
                </a:solidFill>
              </a:rPr>
              <a:t>语句块</a:t>
            </a:r>
            <a:r>
              <a:rPr lang="en-US" altLang="zh-CN" sz="5400" dirty="0" smtClean="0">
                <a:solidFill>
                  <a:schemeClr val="tx1"/>
                </a:solidFill>
              </a:rPr>
              <a:t>&gt;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0042" y="731026"/>
            <a:ext cx="9889066" cy="486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10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en-US" altLang="zh-CN" sz="5400" dirty="0" smtClean="0">
                <a:sym typeface="+mn-ea"/>
              </a:rPr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  <a:sym typeface="+mn-ea"/>
              </a:rPr>
              <a:t>i</a:t>
            </a:r>
            <a:r>
              <a:rPr lang="en-US" altLang="zh-CN" sz="5400" dirty="0" smtClean="0">
                <a:sym typeface="+mn-ea"/>
              </a:rPr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  <a:sym typeface="+mn-ea"/>
              </a:rPr>
              <a:t>1,10</a:t>
            </a:r>
            <a:r>
              <a:rPr lang="en-US" altLang="zh-CN" sz="5400" dirty="0" smtClean="0">
                <a:sym typeface="+mn-ea"/>
              </a:rPr>
              <a:t>):</a:t>
            </a:r>
            <a:endParaRPr lang="en-US" altLang="zh-CN" sz="5400" dirty="0" smtClean="0">
              <a:sym typeface="+mn-ea"/>
            </a:endParaRPr>
          </a:p>
          <a:p>
            <a:r>
              <a:rPr lang="en-US" altLang="zh-CN" sz="5400" dirty="0" smtClean="0">
                <a:sym typeface="+mn-ea"/>
              </a:rPr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  <a:sym typeface="+mn-ea"/>
              </a:rPr>
              <a:t>i</a:t>
            </a:r>
            <a:r>
              <a:rPr lang="en-US" altLang="zh-CN" sz="5400" dirty="0" smtClean="0">
                <a:sym typeface="+mn-ea"/>
              </a:rPr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  <a:sym typeface="+mn-ea"/>
              </a:rPr>
              <a:t>1,10,2</a:t>
            </a:r>
            <a:r>
              <a:rPr lang="en-US" altLang="zh-CN" sz="5400" dirty="0" smtClean="0">
                <a:sym typeface="+mn-ea"/>
              </a:rPr>
              <a:t>):</a:t>
            </a:r>
            <a:endParaRPr lang="en-US" altLang="zh-CN" sz="5400" dirty="0" smtClean="0">
              <a:sym typeface="+mn-ea"/>
            </a:endParaRPr>
          </a:p>
          <a:p>
            <a:r>
              <a:rPr lang="en-US" altLang="zh-CN" sz="5400" dirty="0" smtClean="0">
                <a:sym typeface="+mn-ea"/>
              </a:rPr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  <a:sym typeface="+mn-ea"/>
              </a:rPr>
              <a:t>i</a:t>
            </a:r>
            <a:r>
              <a:rPr lang="en-US" altLang="zh-CN" sz="5400" dirty="0" smtClean="0">
                <a:sym typeface="+mn-ea"/>
              </a:rPr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  <a:sym typeface="+mn-ea"/>
              </a:rPr>
              <a:t>3,10,3</a:t>
            </a:r>
            <a:r>
              <a:rPr lang="en-US" altLang="zh-CN" sz="5400" dirty="0" smtClean="0">
                <a:sym typeface="+mn-ea"/>
              </a:rPr>
              <a:t>):</a:t>
            </a:r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95023" y="584261"/>
            <a:ext cx="98890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range(a , b , c 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5400000">
            <a:off x="5181601" y="1817501"/>
            <a:ext cx="1072444" cy="5305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81689" y="2720612"/>
            <a:ext cx="12618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开始值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344355" y="2077145"/>
            <a:ext cx="1038578" cy="1128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25822" y="2737545"/>
            <a:ext cx="902811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终值</a:t>
            </a:r>
            <a:endParaRPr lang="zh-CN" altLang="en-US" sz="2800" dirty="0"/>
          </a:p>
        </p:txBody>
      </p:sp>
      <p:cxnSp>
        <p:nvCxnSpPr>
          <p:cNvPr id="9" name="直接箭头连接符 8"/>
          <p:cNvCxnSpPr/>
          <p:nvPr/>
        </p:nvCxnSpPr>
        <p:spPr>
          <a:xfrm rot="16200000" flipH="1">
            <a:off x="7682091" y="1721548"/>
            <a:ext cx="1061154" cy="6660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46622" y="2748834"/>
            <a:ext cx="2339102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公差（间隔）</a:t>
            </a:r>
            <a:endParaRPr lang="zh-CN" altLang="en-US" sz="2800" dirty="0"/>
          </a:p>
        </p:txBody>
      </p:sp>
      <p:sp>
        <p:nvSpPr>
          <p:cNvPr id="15" name="文本框 1"/>
          <p:cNvSpPr txBox="1"/>
          <p:nvPr/>
        </p:nvSpPr>
        <p:spPr>
          <a:xfrm>
            <a:off x="818446" y="3716926"/>
            <a:ext cx="9889066" cy="1322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创建一个从整数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开始，公差是整数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，最后一个数字</a:t>
            </a:r>
            <a:r>
              <a:rPr lang="zh-CN" altLang="en-US" sz="4000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4000" dirty="0" smtClean="0">
                <a:solidFill>
                  <a:srgbClr val="FF0000"/>
                </a:solidFill>
              </a:rPr>
              <a:t>(</a:t>
            </a:r>
            <a:r>
              <a:rPr lang="zh-CN" altLang="zh-CN" sz="4000" b="1" dirty="0" smtClean="0">
                <a:solidFill>
                  <a:srgbClr val="FF0000"/>
                </a:solidFill>
              </a:rPr>
              <a:t>小于</a:t>
            </a:r>
            <a:r>
              <a:rPr lang="en-US" altLang="zh-CN" sz="4000" dirty="0" smtClean="0">
                <a:solidFill>
                  <a:srgbClr val="FF0000"/>
                </a:solidFill>
              </a:rPr>
              <a:t>)</a:t>
            </a:r>
            <a:r>
              <a:rPr lang="zh-CN" altLang="en-US" sz="4000" dirty="0" smtClean="0">
                <a:solidFill>
                  <a:srgbClr val="FF0000"/>
                </a:solidFill>
              </a:rPr>
              <a:t>整数</a:t>
            </a:r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r>
              <a:rPr lang="zh-CN" altLang="en-US" sz="4000" dirty="0" smtClean="0">
                <a:solidFill>
                  <a:schemeClr val="tx1"/>
                </a:solidFill>
              </a:rPr>
              <a:t>的数的序列。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824091" y="5440859"/>
            <a:ext cx="9889066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0</a:t>
            </a:r>
            <a:r>
              <a:rPr lang="zh-CN" altLang="en-US" sz="4000" dirty="0" smtClean="0">
                <a:solidFill>
                  <a:schemeClr val="tx1"/>
                </a:solidFill>
              </a:rPr>
              <a:t> ， 可以省略。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1 </a:t>
            </a:r>
            <a:r>
              <a:rPr lang="zh-CN" altLang="en-US" sz="4000" dirty="0" smtClean="0">
                <a:solidFill>
                  <a:schemeClr val="tx1"/>
                </a:solidFill>
              </a:rPr>
              <a:t>，  </a:t>
            </a:r>
            <a:r>
              <a:rPr lang="zh-CN" altLang="en-US" sz="4000" dirty="0" smtClean="0">
                <a:solidFill>
                  <a:schemeClr val="tx1"/>
                </a:solidFill>
              </a:rPr>
              <a:t>可以省略</a:t>
            </a:r>
            <a:r>
              <a:rPr lang="zh-CN" altLang="en-US" sz="4000" dirty="0" smtClean="0">
                <a:solidFill>
                  <a:schemeClr val="tx1"/>
                </a:solidFill>
              </a:rPr>
              <a:t>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0042" y="731026"/>
            <a:ext cx="9889066" cy="6092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dirty="0" smtClean="0"/>
              <a:t>输出</a:t>
            </a:r>
            <a:r>
              <a:rPr lang="en-US" altLang="zh-CN" sz="4000" dirty="0" smtClean="0"/>
              <a:t>2~200</a:t>
            </a:r>
            <a:r>
              <a:rPr lang="zh-CN" altLang="zh-CN" sz="4000" dirty="0" smtClean="0"/>
              <a:t>之间所有偶数，包括</a:t>
            </a:r>
            <a:r>
              <a:rPr lang="en-US" altLang="zh-CN" sz="4000" dirty="0" smtClean="0"/>
              <a:t>2</a:t>
            </a:r>
            <a:r>
              <a:rPr lang="zh-CN" altLang="en-US" sz="4000" dirty="0" smtClean="0"/>
              <a:t>和</a:t>
            </a:r>
            <a:r>
              <a:rPr lang="en-US" altLang="zh-CN" sz="4000" dirty="0" smtClean="0"/>
              <a:t>200</a:t>
            </a:r>
            <a:r>
              <a:rPr lang="zh-CN" altLang="en-US" sz="4000" dirty="0" smtClean="0"/>
              <a:t>。</a:t>
            </a:r>
            <a:endParaRPr lang="en-US" altLang="zh-CN" sz="5400" dirty="0" smtClean="0"/>
          </a:p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2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200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2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ym typeface="+mn-ea"/>
            </a:endParaRPr>
          </a:p>
          <a:p>
            <a:r>
              <a:rPr lang="zh-CN" altLang="zh-CN" sz="4000" dirty="0" smtClean="0">
                <a:sym typeface="+mn-ea"/>
              </a:rPr>
              <a:t>输出</a:t>
            </a:r>
            <a:r>
              <a:rPr lang="en-US" altLang="zh-CN" sz="4000" dirty="0" smtClean="0">
                <a:sym typeface="+mn-ea"/>
              </a:rPr>
              <a:t>0</a:t>
            </a:r>
            <a:r>
              <a:rPr lang="zh-CN" altLang="zh-CN" sz="4000" dirty="0" smtClean="0">
                <a:sym typeface="+mn-ea"/>
              </a:rPr>
              <a:t>~</a:t>
            </a:r>
            <a:r>
              <a:rPr lang="en-US" altLang="zh-CN" sz="4000" dirty="0" smtClean="0">
                <a:sym typeface="+mn-ea"/>
              </a:rPr>
              <a:t>10</a:t>
            </a:r>
            <a:r>
              <a:rPr lang="zh-CN" altLang="zh-CN" sz="4000" dirty="0" smtClean="0">
                <a:sym typeface="+mn-ea"/>
              </a:rPr>
              <a:t>00之间所有</a:t>
            </a:r>
            <a:r>
              <a:rPr lang="en-US" altLang="zh-CN" sz="4000" dirty="0" smtClean="0">
                <a:sym typeface="+mn-ea"/>
              </a:rPr>
              <a:t>3</a:t>
            </a:r>
            <a:r>
              <a:rPr lang="zh-CN" altLang="en-US" sz="4000" dirty="0" smtClean="0">
                <a:sym typeface="+mn-ea"/>
              </a:rPr>
              <a:t>的倍数</a:t>
            </a:r>
            <a:r>
              <a:rPr lang="zh-CN" altLang="zh-CN" sz="4000" dirty="0" smtClean="0">
                <a:sym typeface="+mn-ea"/>
              </a:rPr>
              <a:t>。</a:t>
            </a:r>
            <a:endParaRPr lang="en-US" altLang="zh-CN" sz="5400" dirty="0" smtClean="0">
              <a:sym typeface="+mn-ea"/>
            </a:endParaRPr>
          </a:p>
          <a:p>
            <a:r>
              <a:rPr lang="en-US" altLang="zh-CN" sz="5400" dirty="0" smtClean="0">
                <a:sym typeface="+mn-ea"/>
              </a:rPr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  <a:sym typeface="+mn-ea"/>
              </a:rPr>
              <a:t>i</a:t>
            </a:r>
            <a:r>
              <a:rPr lang="en-US" altLang="zh-CN" sz="5400" dirty="0" smtClean="0">
                <a:sym typeface="+mn-ea"/>
              </a:rPr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  <a:sym typeface="+mn-ea"/>
              </a:rPr>
              <a:t>0</a:t>
            </a:r>
            <a:r>
              <a:rPr lang="en-US" altLang="zh-CN" sz="5400" dirty="0" smtClean="0">
                <a:solidFill>
                  <a:srgbClr val="FF0000"/>
                </a:solidFill>
                <a:sym typeface="+mn-ea"/>
              </a:rPr>
              <a:t>,1000,3</a:t>
            </a:r>
            <a:r>
              <a:rPr lang="en-US" altLang="zh-CN" sz="5400" dirty="0" smtClean="0">
                <a:sym typeface="+mn-ea"/>
              </a:rPr>
              <a:t>):</a:t>
            </a:r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0042" y="731026"/>
            <a:ext cx="9889066" cy="6092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dirty="0" smtClean="0"/>
              <a:t>输出</a:t>
            </a:r>
            <a:r>
              <a:rPr lang="en-US" altLang="zh-CN" sz="4000" dirty="0" smtClean="0"/>
              <a:t>1~10</a:t>
            </a:r>
            <a:r>
              <a:rPr lang="zh-CN" altLang="zh-CN" sz="4000" dirty="0" smtClean="0"/>
              <a:t>之间所有数的和，包括</a:t>
            </a:r>
            <a:r>
              <a:rPr lang="en-US" altLang="zh-CN" sz="4000" dirty="0" smtClean="0"/>
              <a:t>1</a:t>
            </a:r>
            <a:r>
              <a:rPr lang="zh-CN" altLang="en-US" sz="4000" dirty="0" smtClean="0"/>
              <a:t>和</a:t>
            </a:r>
            <a:r>
              <a:rPr lang="en-US" altLang="zh-CN" sz="4000" dirty="0" smtClean="0"/>
              <a:t>10</a:t>
            </a:r>
            <a:r>
              <a:rPr lang="zh-CN" altLang="en-US" sz="4000" dirty="0" smtClean="0"/>
              <a:t>。</a:t>
            </a:r>
            <a:endParaRPr lang="zh-CN" altLang="en-US" sz="4000" dirty="0" smtClean="0"/>
          </a:p>
          <a:p>
            <a:r>
              <a:rPr lang="zh-CN" altLang="en-US" sz="4000" dirty="0" smtClean="0"/>
              <a:t>即：求</a:t>
            </a:r>
            <a:r>
              <a:rPr lang="en-US" altLang="zh-CN" sz="4000" dirty="0" smtClean="0"/>
              <a:t>1+2+3+4+……+10</a:t>
            </a:r>
            <a:r>
              <a:rPr lang="zh-CN" altLang="zh-CN" sz="4000" dirty="0" smtClean="0"/>
              <a:t>的值。</a:t>
            </a:r>
            <a:endParaRPr lang="zh-CN" altLang="en-US" sz="4000" dirty="0" smtClean="0"/>
          </a:p>
          <a:p>
            <a:endParaRPr lang="en-US" altLang="zh-CN" sz="5400" dirty="0" smtClean="0"/>
          </a:p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1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11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1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0042" y="731026"/>
            <a:ext cx="9889066" cy="6092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dirty="0" smtClean="0"/>
              <a:t>输出</a:t>
            </a:r>
            <a:r>
              <a:rPr lang="en-US" altLang="zh-CN" sz="4000" dirty="0" smtClean="0"/>
              <a:t>0~1000</a:t>
            </a:r>
            <a:r>
              <a:rPr lang="zh-CN" altLang="zh-CN" sz="4000" dirty="0" smtClean="0"/>
              <a:t>之间所有</a:t>
            </a:r>
            <a:r>
              <a:rPr lang="en-US" altLang="zh-CN" sz="4000" dirty="0" smtClean="0">
                <a:sym typeface="+mn-ea"/>
              </a:rPr>
              <a:t>3</a:t>
            </a:r>
            <a:r>
              <a:rPr lang="zh-CN" altLang="en-US" sz="4000" dirty="0" smtClean="0">
                <a:sym typeface="+mn-ea"/>
              </a:rPr>
              <a:t>的倍数</a:t>
            </a:r>
            <a:r>
              <a:rPr lang="zh-CN" altLang="zh-CN" sz="4000" dirty="0" smtClean="0"/>
              <a:t>的和</a:t>
            </a:r>
            <a:endParaRPr lang="zh-CN" altLang="zh-CN" sz="4000" dirty="0" smtClean="0"/>
          </a:p>
          <a:p>
            <a:r>
              <a:rPr lang="zh-CN" altLang="en-US" sz="4000" dirty="0" smtClean="0"/>
              <a:t>即：求</a:t>
            </a:r>
            <a:r>
              <a:rPr lang="en-US" altLang="zh-CN" sz="4000" dirty="0" smtClean="0"/>
              <a:t>3</a:t>
            </a:r>
            <a:r>
              <a:rPr lang="en-US" altLang="zh-CN" sz="4000" dirty="0" smtClean="0"/>
              <a:t>+6+9+……+999</a:t>
            </a:r>
            <a:r>
              <a:rPr lang="zh-CN" altLang="zh-CN" sz="4000" dirty="0" smtClean="0"/>
              <a:t>的值。</a:t>
            </a:r>
            <a:endParaRPr lang="zh-CN" altLang="en-US" sz="4000" dirty="0" smtClean="0"/>
          </a:p>
          <a:p>
            <a:endParaRPr lang="en-US" altLang="zh-CN" sz="5400" dirty="0" smtClean="0"/>
          </a:p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3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1000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3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0042" y="731026"/>
            <a:ext cx="9889066" cy="6092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dirty="0" smtClean="0"/>
              <a:t>输出</a:t>
            </a:r>
            <a:r>
              <a:rPr lang="en-US" altLang="zh-CN" sz="4000" dirty="0" smtClean="0"/>
              <a:t>1~5</a:t>
            </a:r>
            <a:r>
              <a:rPr lang="zh-CN" altLang="zh-CN" sz="4000" dirty="0" smtClean="0"/>
              <a:t>之间所有数的</a:t>
            </a:r>
            <a:r>
              <a:rPr lang="zh-CN" altLang="zh-CN" sz="4000" dirty="0" smtClean="0">
                <a:solidFill>
                  <a:srgbClr val="FF0000"/>
                </a:solidFill>
              </a:rPr>
              <a:t>积</a:t>
            </a:r>
            <a:r>
              <a:rPr lang="zh-CN" altLang="zh-CN" sz="4000" dirty="0" smtClean="0"/>
              <a:t>，包括</a:t>
            </a:r>
            <a:r>
              <a:rPr lang="en-US" altLang="zh-CN" sz="4000" dirty="0" smtClean="0"/>
              <a:t>1</a:t>
            </a:r>
            <a:r>
              <a:rPr lang="zh-CN" altLang="en-US" sz="4000" dirty="0" smtClean="0"/>
              <a:t>和</a:t>
            </a:r>
            <a:r>
              <a:rPr lang="en-US" altLang="zh-CN" sz="4000" dirty="0" smtClean="0"/>
              <a:t>5</a:t>
            </a:r>
            <a:r>
              <a:rPr lang="zh-CN" altLang="en-US" sz="4000" dirty="0" smtClean="0"/>
              <a:t>。</a:t>
            </a:r>
            <a:endParaRPr lang="zh-CN" altLang="en-US" sz="4000" dirty="0" smtClean="0"/>
          </a:p>
          <a:p>
            <a:r>
              <a:rPr lang="zh-CN" altLang="en-US" sz="4000" dirty="0" smtClean="0"/>
              <a:t>即：求</a:t>
            </a:r>
            <a:r>
              <a:rPr lang="en-US" altLang="zh-CN" sz="4000" dirty="0" smtClean="0"/>
              <a:t>1*2*3*4*5</a:t>
            </a:r>
            <a:r>
              <a:rPr lang="zh-CN" altLang="zh-CN" sz="4000" dirty="0" smtClean="0"/>
              <a:t>的值。</a:t>
            </a:r>
            <a:endParaRPr lang="zh-CN" altLang="en-US" sz="4000" dirty="0" smtClean="0"/>
          </a:p>
          <a:p>
            <a:endParaRPr lang="en-US" altLang="zh-CN" sz="5400" dirty="0" smtClean="0"/>
          </a:p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1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6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1</a:t>
            </a:r>
            <a:r>
              <a:rPr lang="en-US" altLang="zh-CN" sz="5400" dirty="0" smtClean="0"/>
              <a:t>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95023" y="584261"/>
            <a:ext cx="98890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/>
              <a:t>i</a:t>
            </a:r>
            <a:r>
              <a:rPr lang="en-US" altLang="zh-CN" sz="5400" dirty="0" smtClean="0"/>
              <a:t>  in  range(a , b , c 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5400000">
            <a:off x="5181601" y="1817501"/>
            <a:ext cx="1072444" cy="5305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81689" y="2720612"/>
            <a:ext cx="12618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开始值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344355" y="2077145"/>
            <a:ext cx="1038578" cy="1128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25822" y="2737545"/>
            <a:ext cx="902811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终值</a:t>
            </a:r>
            <a:endParaRPr lang="zh-CN" altLang="en-US" sz="2800" dirty="0"/>
          </a:p>
        </p:txBody>
      </p:sp>
      <p:cxnSp>
        <p:nvCxnSpPr>
          <p:cNvPr id="9" name="直接箭头连接符 8"/>
          <p:cNvCxnSpPr/>
          <p:nvPr/>
        </p:nvCxnSpPr>
        <p:spPr>
          <a:xfrm rot="16200000" flipH="1">
            <a:off x="7682091" y="1721548"/>
            <a:ext cx="1061154" cy="6660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46622" y="2748834"/>
            <a:ext cx="2339102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公差（间隔）</a:t>
            </a:r>
            <a:endParaRPr lang="zh-CN" altLang="en-US" sz="2800" dirty="0"/>
          </a:p>
        </p:txBody>
      </p:sp>
      <p:sp>
        <p:nvSpPr>
          <p:cNvPr id="15" name="文本框 1"/>
          <p:cNvSpPr txBox="1"/>
          <p:nvPr/>
        </p:nvSpPr>
        <p:spPr>
          <a:xfrm>
            <a:off x="818446" y="3716926"/>
            <a:ext cx="9889066" cy="1322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创建一个从整数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开始，公差是整数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，最后一个数字</a:t>
            </a:r>
            <a:r>
              <a:rPr lang="zh-CN" altLang="en-US" sz="4000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4000" dirty="0" smtClean="0">
                <a:solidFill>
                  <a:srgbClr val="FF0000"/>
                </a:solidFill>
              </a:rPr>
              <a:t>(</a:t>
            </a:r>
            <a:r>
              <a:rPr lang="zh-CN" altLang="zh-CN" sz="4000" b="1" dirty="0" smtClean="0">
                <a:solidFill>
                  <a:srgbClr val="FF0000"/>
                </a:solidFill>
              </a:rPr>
              <a:t>小于</a:t>
            </a:r>
            <a:r>
              <a:rPr lang="en-US" altLang="zh-CN" sz="4000" dirty="0" smtClean="0">
                <a:solidFill>
                  <a:srgbClr val="FF0000"/>
                </a:solidFill>
              </a:rPr>
              <a:t>)</a:t>
            </a:r>
            <a:r>
              <a:rPr lang="zh-CN" altLang="en-US" sz="4000" dirty="0" smtClean="0">
                <a:solidFill>
                  <a:srgbClr val="FF0000"/>
                </a:solidFill>
              </a:rPr>
              <a:t>整数</a:t>
            </a:r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r>
              <a:rPr lang="zh-CN" altLang="en-US" sz="4000" dirty="0" smtClean="0">
                <a:solidFill>
                  <a:schemeClr val="tx1"/>
                </a:solidFill>
              </a:rPr>
              <a:t>的数的序列。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824091" y="5440859"/>
            <a:ext cx="9889066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0</a:t>
            </a:r>
            <a:r>
              <a:rPr lang="zh-CN" altLang="en-US" sz="4000" dirty="0" smtClean="0">
                <a:solidFill>
                  <a:schemeClr val="tx1"/>
                </a:solidFill>
              </a:rPr>
              <a:t> ， 可以省略。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1 </a:t>
            </a:r>
            <a:r>
              <a:rPr lang="zh-CN" altLang="en-US" sz="4000" dirty="0" smtClean="0">
                <a:solidFill>
                  <a:schemeClr val="tx1"/>
                </a:solidFill>
              </a:rPr>
              <a:t>，  </a:t>
            </a:r>
            <a:r>
              <a:rPr lang="zh-CN" altLang="en-US" sz="4000" dirty="0" smtClean="0">
                <a:solidFill>
                  <a:schemeClr val="tx1"/>
                </a:solidFill>
              </a:rPr>
              <a:t>可以省略</a:t>
            </a:r>
            <a:r>
              <a:rPr lang="zh-CN" altLang="en-US" sz="4000" dirty="0" smtClean="0">
                <a:solidFill>
                  <a:schemeClr val="tx1"/>
                </a:solidFill>
              </a:rPr>
              <a:t>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ChangeAspect="1"/>
          </p:cNvGraphicFramePr>
          <p:nvPr>
            <p:ph idx="1"/>
          </p:nvPr>
        </p:nvGraphicFramePr>
        <p:xfrm>
          <a:off x="1097280" y="1885950"/>
          <a:ext cx="9997440" cy="3281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1" imgW="5076190" imgH="1666240" progId="StaticMetafile">
                  <p:embed/>
                </p:oleObj>
              </mc:Choice>
              <mc:Fallback>
                <p:oleObj name="" r:id="rId1" imgW="5076190" imgH="1666240" progId="StaticMetafile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7280" y="1885950"/>
                        <a:ext cx="9997440" cy="3281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4000"/>
              <a:t>for i in range(3):把（  ）以依次赋值给循环变量i</a:t>
            </a:r>
            <a:endParaRPr lang="zh-CN" altLang="en-US" sz="4000"/>
          </a:p>
          <a:p>
            <a:r>
              <a:rPr lang="zh-CN" altLang="en-US" sz="4000"/>
              <a:t>  A、1，2，3          B、0，1，2，3</a:t>
            </a:r>
            <a:endParaRPr lang="zh-CN" altLang="en-US" sz="4000"/>
          </a:p>
          <a:p>
            <a:r>
              <a:rPr lang="zh-CN" altLang="en-US" sz="4000"/>
              <a:t>  C、0，1，2          D、1，2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sz="4000">
                <a:sym typeface="+mn-ea"/>
              </a:rPr>
              <a:t>下列循环结构用法错误的是：</a:t>
            </a:r>
            <a:br>
              <a:rPr sz="4000">
                <a:sym typeface="+mn-ea"/>
              </a:rPr>
            </a:br>
            <a:r>
              <a:rPr sz="4000">
                <a:sym typeface="+mn-ea"/>
              </a:rPr>
              <a:t>A. for count in range(20)：</a:t>
            </a:r>
            <a:br>
              <a:rPr sz="4000">
                <a:sym typeface="+mn-ea"/>
              </a:rPr>
            </a:br>
            <a:r>
              <a:rPr sz="4000">
                <a:sym typeface="+mn-ea"/>
              </a:rPr>
              <a:t>B. for i in range(0,10)：</a:t>
            </a:r>
            <a:br>
              <a:rPr sz="4000">
                <a:sym typeface="+mn-ea"/>
              </a:rPr>
            </a:br>
            <a:r>
              <a:rPr sz="4000">
                <a:sym typeface="+mn-ea"/>
              </a:rPr>
              <a:t>C. for i in range(10,0,-2)：</a:t>
            </a:r>
            <a:br>
              <a:rPr sz="4000">
                <a:sym typeface="+mn-ea"/>
              </a:rPr>
            </a:br>
            <a:r>
              <a:rPr sz="4000">
                <a:sym typeface="+mn-ea"/>
              </a:rPr>
              <a:t>D. for a in range(15)</a:t>
            </a:r>
            <a:endParaRPr lang="zh-CN" altLang="en-US" sz="4000"/>
          </a:p>
          <a:p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4000"/>
              <a:t>在range(a,b,c)函数中，c的值为负数时，表示for循环变量可以按（ ）的方式来循环</a:t>
            </a:r>
            <a:endParaRPr lang="zh-CN" altLang="en-US" sz="4000"/>
          </a:p>
          <a:p>
            <a:r>
              <a:rPr lang="zh-CN" altLang="en-US" sz="4000"/>
              <a:t>A、递减        B、递增 </a:t>
            </a:r>
            <a:endParaRPr lang="zh-CN" altLang="en-US" sz="4000"/>
          </a:p>
          <a:p>
            <a:r>
              <a:rPr lang="zh-CN" altLang="en-US" sz="4000"/>
              <a:t>C、成倍增      D、成倍减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4000"/>
              <a:t>下列程序能循环执行多少次？（    ）</a:t>
            </a:r>
            <a:endParaRPr lang="zh-CN" altLang="en-US" sz="4000"/>
          </a:p>
          <a:p>
            <a:r>
              <a:rPr lang="zh-CN" altLang="en-US" sz="4000"/>
              <a:t>for i in range(1,10,2):</a:t>
            </a:r>
            <a:endParaRPr lang="zh-CN" altLang="en-US" sz="4000"/>
          </a:p>
          <a:p>
            <a:r>
              <a:rPr lang="zh-CN" altLang="en-US" sz="4000"/>
              <a:t>    print(i)</a:t>
            </a:r>
            <a:endParaRPr lang="zh-CN" altLang="en-US" sz="4000"/>
          </a:p>
          <a:p>
            <a:r>
              <a:rPr lang="zh-CN" altLang="en-US" sz="4000"/>
              <a:t>A、3      B、5     </a:t>
            </a:r>
            <a:endParaRPr lang="zh-CN" altLang="en-US" sz="4000"/>
          </a:p>
          <a:p>
            <a:r>
              <a:rPr lang="zh-CN" altLang="en-US" sz="4000"/>
              <a:t>C、4      D、6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PP_MARK_KEY" val="8b975adf-e302-4f1b-b53d-856f33cdd0b5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1118</Words>
  <Application>WPS 演示</Application>
  <PresentationFormat>自定义</PresentationFormat>
  <Paragraphs>109</Paragraphs>
  <Slides>17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4" baseType="lpstr">
      <vt:lpstr>Arial</vt:lpstr>
      <vt:lpstr>宋体</vt:lpstr>
      <vt:lpstr>Wingdings</vt:lpstr>
      <vt:lpstr>微软雅黑</vt:lpstr>
      <vt:lpstr>Arial Unicode MS</vt:lpstr>
      <vt:lpstr>Office 主题​​</vt:lpstr>
      <vt:lpstr>StaticMetafile</vt:lpstr>
      <vt:lpstr>循环结构1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>Administrator</dc:creator>
  <cp:lastModifiedBy>Administrator</cp:lastModifiedBy>
  <cp:revision>63</cp:revision>
  <dcterms:created xsi:type="dcterms:W3CDTF">2022-02-28T08:38:00Z</dcterms:created>
  <dcterms:modified xsi:type="dcterms:W3CDTF">2022-06-27T03:20:59Z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9DE83355F75545549AA6F02FF50C4570</vt:lpwstr>
  </property>
</Properties>
</file>