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256" r:id="rId2"/>
    <p:sldId id="299" r:id="rId3"/>
    <p:sldId id="290" r:id="rId4"/>
    <p:sldId id="349" r:id="rId5"/>
    <p:sldId id="321" r:id="rId6"/>
    <p:sldId id="325" r:id="rId7"/>
    <p:sldId id="304" r:id="rId8"/>
    <p:sldId id="326" r:id="rId9"/>
    <p:sldId id="327" r:id="rId10"/>
    <p:sldId id="320" r:id="rId11"/>
    <p:sldId id="303" r:id="rId12"/>
    <p:sldId id="305" r:id="rId13"/>
    <p:sldId id="341" r:id="rId14"/>
    <p:sldId id="344" r:id="rId15"/>
    <p:sldId id="345" r:id="rId16"/>
    <p:sldId id="346" r:id="rId17"/>
    <p:sldId id="347" r:id="rId18"/>
    <p:sldId id="348" r:id="rId19"/>
    <p:sldId id="342" r:id="rId20"/>
    <p:sldId id="343" r:id="rId21"/>
    <p:sldId id="328" r:id="rId22"/>
    <p:sldId id="329" r:id="rId23"/>
    <p:sldId id="330" r:id="rId24"/>
    <p:sldId id="331" r:id="rId25"/>
    <p:sldId id="332" r:id="rId26"/>
    <p:sldId id="333" r:id="rId27"/>
    <p:sldId id="334" r:id="rId28"/>
    <p:sldId id="335" r:id="rId29"/>
    <p:sldId id="336" r:id="rId30"/>
    <p:sldId id="337" r:id="rId31"/>
    <p:sldId id="338" r:id="rId32"/>
    <p:sldId id="339" r:id="rId33"/>
    <p:sldId id="340" r:id="rId3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8ED"/>
    <a:srgbClr val="92B5C2"/>
    <a:srgbClr val="C7B98A"/>
    <a:srgbClr val="78AF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3" autoAdjust="0"/>
    <p:restoredTop sz="83979" autoAdjust="0"/>
  </p:normalViewPr>
  <p:slideViewPr>
    <p:cSldViewPr snapToGrid="0">
      <p:cViewPr varScale="1">
        <p:scale>
          <a:sx n="56" d="100"/>
          <a:sy n="56" d="100"/>
        </p:scale>
        <p:origin x="124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5" d="100"/>
        <a:sy n="5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ABDC0C-CEFB-49CE-B73D-7D8C46270DF7}" type="datetimeFigureOut">
              <a:rPr lang="zh-CN" altLang="en-US" smtClean="0"/>
              <a:t>2017/11/26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CFA6B3-2B12-4C3D-8BFA-21002E8677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577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42166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为什么是“孔雀”？为什么向东南飞？有一种说法是：</a:t>
            </a:r>
            <a:endParaRPr lang="en-US" altLang="zh-CN" dirty="0"/>
          </a:p>
          <a:p>
            <a:r>
              <a:rPr lang="zh-CN" altLang="en-US" dirty="0"/>
              <a:t>不管何种题目，总之，我们知道，这是一个悲伤的爱情故事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298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主人公是谁？发生了什么？为何写这首诗？</a:t>
            </a:r>
            <a:r>
              <a:rPr lang="en-US" altLang="zh-CN" dirty="0"/>
              <a:t>——</a:t>
            </a:r>
            <a:r>
              <a:rPr lang="zh-CN" altLang="en-US" dirty="0"/>
              <a:t>时人为二人殉情而感伤动情，</a:t>
            </a:r>
            <a:r>
              <a:rPr lang="zh-CN" altLang="en-US" b="1" dirty="0"/>
              <a:t>悲伤彷徨</a:t>
            </a:r>
            <a:r>
              <a:rPr lang="zh-CN" altLang="en-US" dirty="0"/>
              <a:t>的基调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061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8A3554-0430-45DB-BDFE-3C446509E54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781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焦仲卿与刘兰芝的爱情是怎么样的？用一些词语来概括，找原文中的片段</a:t>
            </a:r>
            <a:r>
              <a:rPr lang="en-US" altLang="zh-CN" dirty="0"/>
              <a:t>【</a:t>
            </a:r>
            <a:r>
              <a:rPr lang="zh-CN" altLang="en-US" dirty="0"/>
              <a:t>齐读相关片段</a:t>
            </a:r>
            <a:r>
              <a:rPr lang="en-US" altLang="zh-CN" dirty="0"/>
              <a:t>】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板书</a:t>
            </a:r>
            <a:r>
              <a:rPr lang="en-US" altLang="zh-CN" dirty="0"/>
              <a:t>】</a:t>
            </a:r>
            <a:r>
              <a:rPr lang="zh-CN" altLang="en-US" dirty="0"/>
              <a:t>兰芝与仲卿的爱情：伉俪情深 至死不渝       </a:t>
            </a:r>
            <a:endParaRPr lang="en-US" altLang="zh-CN" dirty="0"/>
          </a:p>
          <a:p>
            <a:r>
              <a:rPr lang="zh-CN" altLang="en-US" b="1" dirty="0"/>
              <a:t>刘兰芝：忠于爱情</a:t>
            </a:r>
            <a:endParaRPr lang="en-US" altLang="zh-CN" b="1" dirty="0"/>
          </a:p>
          <a:p>
            <a:r>
              <a:rPr lang="zh-CN" altLang="en-US" b="1" dirty="0"/>
              <a:t>焦仲卿：忠于爱情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949156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这样和和美美、伉俪情深的爱情，为何最终以死来成全？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板书人物性格特点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这两人有何共性？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人：需要表达自我真实的情感   而这里需要服从权威、社会规范      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面对他人的强力拆散，二人对自己的爱情有没有维护或反抗过？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8345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8336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兰芝离开是什么样的姿态？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——【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板书性格特点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在那个时代，无论你如何反抗，有一点是逃离不了的，就是社会制度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8781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73808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二人至死不渝的爱情，让人叹服。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21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故事的结局是二人殉情，但最终的最终，他们合葬了，两家和解了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581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大约跟我们总是相信善恶终有报，向往和平，追求稳定，避免冲突，渴望家庭生活的幸福和安宁，等等，这些心态相关。</a:t>
            </a:r>
          </a:p>
          <a:p>
            <a:r>
              <a:rPr lang="zh-CN" altLang="en-US" dirty="0"/>
              <a:t>大家还可以去思考一下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8799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我们体会到</a:t>
            </a:r>
            <a:r>
              <a:rPr lang="en-US" altLang="zh-CN" dirty="0"/>
              <a:t>《</a:t>
            </a:r>
            <a:r>
              <a:rPr lang="zh-CN" altLang="en-US" dirty="0"/>
              <a:t>静女</a:t>
            </a:r>
            <a:r>
              <a:rPr lang="en-US" altLang="zh-CN" dirty="0"/>
              <a:t>》</a:t>
            </a:r>
            <a:r>
              <a:rPr lang="zh-CN" altLang="en-US" dirty="0"/>
              <a:t>里热恋时的甜蜜，我们同情氓里面的女子爱情梦破灭时的凄惨遭遇，我们感叹焦刘为爱葬身的伟大，似乎爱情有很多模样，哪一面才是它真实的模样？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564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79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有人说，小波的爱“像冬日里挂在树梢的冰棱，赤裸裸毫不掩饰，却又如此纯净，让人无法拒绝。”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9703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51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079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有人说，小波的爱“像冬日里挂在树梢的冰棱，赤裸裸毫不掩饰，却又如此纯净，让人无法拒绝。”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84041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真正的爱情跟身高、外貌、年龄、金钱、地位、家世有绝对关系吗？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CFA6B3-2B12-4C3D-8BFA-21002E86771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16148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/>
              <a:t>模板来自于 </a:t>
            </a:r>
            <a:r>
              <a:rPr lang="en-US" altLang="zh-CN"/>
              <a:t>http://www.ypppt.com</a:t>
            </a:r>
            <a:endParaRPr lang="zh-CN" altLang="en-US" dirty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ED1824-6DB2-4029-B0DF-1D3CDCF11CD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5314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696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3305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0170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7699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168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7554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0961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3123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1376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3026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8A3554-0430-45DB-BDFE-3C446509E54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93601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用自己的语言把该故事复述一下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8A3554-0430-45DB-BDFE-3C446509E54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6321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176464"/>
            <a:ext cx="12192000" cy="6681536"/>
          </a:xfrm>
          <a:prstGeom prst="rect">
            <a:avLst/>
          </a:prstGeom>
          <a:gradFill>
            <a:gsLst>
              <a:gs pos="0">
                <a:srgbClr val="F0F8ED">
                  <a:alpha val="0"/>
                </a:srgbClr>
              </a:gs>
              <a:gs pos="100000">
                <a:srgbClr val="F0F8E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5713" y="381168"/>
            <a:ext cx="10515600" cy="35677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2017/11/26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3452091" y="2501644"/>
            <a:ext cx="5558559" cy="958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4" tIns="45702" rIns="91404" bIns="45702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48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孔雀东南飞（并序）</a:t>
            </a:r>
          </a:p>
        </p:txBody>
      </p:sp>
      <p:sp>
        <p:nvSpPr>
          <p:cNvPr id="11" name="矩形 4">
            <a:extLst>
              <a:ext uri="{FF2B5EF4-FFF2-40B4-BE49-F238E27FC236}">
                <a16:creationId xmlns:a16="http://schemas.microsoft.com/office/drawing/2014/main" id="{725B366D-1D4A-4AE2-B0C7-C245A4A4BB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8515" y="3550880"/>
            <a:ext cx="4194969" cy="648896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我国古代汉民族最长的叙事诗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4">
            <a:extLst>
              <a:ext uri="{FF2B5EF4-FFF2-40B4-BE49-F238E27FC236}">
                <a16:creationId xmlns:a16="http://schemas.microsoft.com/office/drawing/2014/main" id="{1AAAD1F6-DB4D-4DAB-B08F-478FA66FD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1170" y="3283855"/>
            <a:ext cx="8709660" cy="741229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与原题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古诗为焦仲卿妻作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相比，此题目有何特点？</a:t>
            </a:r>
          </a:p>
        </p:txBody>
      </p:sp>
      <p:sp>
        <p:nvSpPr>
          <p:cNvPr id="11" name="矩形 5">
            <a:extLst>
              <a:ext uri="{FF2B5EF4-FFF2-40B4-BE49-F238E27FC236}">
                <a16:creationId xmlns:a16="http://schemas.microsoft.com/office/drawing/2014/main" id="{6ECD49E5-9293-4029-9ADA-D900FBA1E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8655" y="4302455"/>
            <a:ext cx="10443368" cy="1387559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更富有诗意，汉代诗歌常以鸿鹄等鸟类徘徊比喻夫妻别离，天各一方，诗中也以此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起兴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，引起下面的故事，意蕴深厚。</a:t>
            </a:r>
          </a:p>
        </p:txBody>
      </p:sp>
      <p:sp>
        <p:nvSpPr>
          <p:cNvPr id="5" name="矩形 5">
            <a:extLst>
              <a:ext uri="{FF2B5EF4-FFF2-40B4-BE49-F238E27FC236}">
                <a16:creationId xmlns:a16="http://schemas.microsoft.com/office/drawing/2014/main" id="{B0932D91-4C00-4B17-BACA-FA9616EB6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495" y="1167987"/>
            <a:ext cx="10443367" cy="1387559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kern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据说，孔雀是有灵性的鸟，能够选择自己的终生伴侣，相守一生。“东南”，刘家正好位于焦家的东南方向。</a:t>
            </a:r>
          </a:p>
        </p:txBody>
      </p:sp>
      <p:sp>
        <p:nvSpPr>
          <p:cNvPr id="6" name="矩形 4">
            <a:extLst>
              <a:ext uri="{FF2B5EF4-FFF2-40B4-BE49-F238E27FC236}">
                <a16:creationId xmlns:a16="http://schemas.microsoft.com/office/drawing/2014/main" id="{ED211980-5C22-430E-9BEE-3F6C797FFD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0220" y="203792"/>
            <a:ext cx="9052559" cy="741229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孔雀东南飞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：为何是“孔雀”？为何向“东南”飞？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0719278-19DE-406D-ADD1-00E30EF0814A}"/>
              </a:ext>
            </a:extLst>
          </p:cNvPr>
          <p:cNvSpPr/>
          <p:nvPr/>
        </p:nvSpPr>
        <p:spPr>
          <a:xfrm>
            <a:off x="8948142" y="1964311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（虚义）</a:t>
            </a:r>
          </a:p>
        </p:txBody>
      </p:sp>
    </p:spTree>
    <p:extLst>
      <p:ext uri="{BB962C8B-B14F-4D97-AF65-F5344CB8AC3E}">
        <p14:creationId xmlns:p14="http://schemas.microsoft.com/office/powerpoint/2010/main" val="187288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ldLvl="0"/>
      <p:bldP spid="5" grpId="0" bldLvl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C:\Users\Administrator\Desktop\春天\007-01.png">
            <a:extLst>
              <a:ext uri="{FF2B5EF4-FFF2-40B4-BE49-F238E27FC236}">
                <a16:creationId xmlns:a16="http://schemas.microsoft.com/office/drawing/2014/main" id="{BCBFE639-354A-46D2-9185-C7E041792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58574">
            <a:off x="109758" y="4316340"/>
            <a:ext cx="2128129" cy="2867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矩形 3">
            <a:extLst>
              <a:ext uri="{FF2B5EF4-FFF2-40B4-BE49-F238E27FC236}">
                <a16:creationId xmlns:a16="http://schemas.microsoft.com/office/drawing/2014/main" id="{027C62BB-F7E5-46A0-A4CF-793BA8BEA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3822" y="1485900"/>
            <a:ext cx="3741964" cy="640240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小序有何作用？</a:t>
            </a:r>
          </a:p>
        </p:txBody>
      </p:sp>
      <p:sp>
        <p:nvSpPr>
          <p:cNvPr id="35" name="矩形 4">
            <a:extLst>
              <a:ext uri="{FF2B5EF4-FFF2-40B4-BE49-F238E27FC236}">
                <a16:creationId xmlns:a16="http://schemas.microsoft.com/office/drawing/2014/main" id="{334DA7E0-F2FC-4755-988D-BC22E87FA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0475" y="2492375"/>
            <a:ext cx="10186458" cy="1387559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写明时间、地点、人物、事情起因、经过、结果，写作的缘由，为整首诗奠定了一种情感基调。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矩形 3">
            <a:extLst>
              <a:ext uri="{FF2B5EF4-FFF2-40B4-BE49-F238E27FC236}">
                <a16:creationId xmlns:a16="http://schemas.microsoft.com/office/drawing/2014/main" id="{A7DCE496-C02B-4426-85AB-629017E1D8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211" y="1119393"/>
            <a:ext cx="11512675" cy="440377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汉末建安中，庐江府小吏焦仲卿妻刘氏，为仲卿母所遣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自誓不嫁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其家逼之，乃投水而死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仲卿闻之，亦自缢于庭树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时人伤之，为诗云尔</a:t>
            </a:r>
          </a:p>
        </p:txBody>
      </p:sp>
      <p:sp>
        <p:nvSpPr>
          <p:cNvPr id="7" name="矩形 3">
            <a:extLst>
              <a:ext uri="{FF2B5EF4-FFF2-40B4-BE49-F238E27FC236}">
                <a16:creationId xmlns:a16="http://schemas.microsoft.com/office/drawing/2014/main" id="{F1DA875C-3F45-4C13-82C3-EFBC21CFC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60571" y="1243397"/>
            <a:ext cx="2260077" cy="640240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1-10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段）</a:t>
            </a:r>
          </a:p>
        </p:txBody>
      </p:sp>
      <p:sp>
        <p:nvSpPr>
          <p:cNvPr id="8" name="矩形 3">
            <a:extLst>
              <a:ext uri="{FF2B5EF4-FFF2-40B4-BE49-F238E27FC236}">
                <a16:creationId xmlns:a16="http://schemas.microsoft.com/office/drawing/2014/main" id="{43F06635-F6C5-49C0-BEAE-DCA4B8B95D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3584" y="2111279"/>
            <a:ext cx="3741964" cy="640240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11-12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段）</a:t>
            </a: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A2495F2A-0403-4534-93D0-4DBD556F5B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1652" y="2967304"/>
            <a:ext cx="2498758" cy="640240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13-30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段）</a:t>
            </a:r>
          </a:p>
        </p:txBody>
      </p:sp>
      <p:sp>
        <p:nvSpPr>
          <p:cNvPr id="10" name="矩形 3">
            <a:extLst>
              <a:ext uri="{FF2B5EF4-FFF2-40B4-BE49-F238E27FC236}">
                <a16:creationId xmlns:a16="http://schemas.microsoft.com/office/drawing/2014/main" id="{66FF45C1-08EC-4184-9894-692E0D289E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6169" y="3854158"/>
            <a:ext cx="2498758" cy="640240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段）</a:t>
            </a:r>
          </a:p>
        </p:txBody>
      </p:sp>
      <p:sp>
        <p:nvSpPr>
          <p:cNvPr id="11" name="矩形 3">
            <a:extLst>
              <a:ext uri="{FF2B5EF4-FFF2-40B4-BE49-F238E27FC236}">
                <a16:creationId xmlns:a16="http://schemas.microsoft.com/office/drawing/2014/main" id="{BAFC141B-250F-4DAD-9F8D-0A7A71D30A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9063" y="4694089"/>
            <a:ext cx="2498758" cy="640240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段）</a:t>
            </a:r>
          </a:p>
        </p:txBody>
      </p:sp>
    </p:spTree>
    <p:extLst>
      <p:ext uri="{BB962C8B-B14F-4D97-AF65-F5344CB8AC3E}">
        <p14:creationId xmlns:p14="http://schemas.microsoft.com/office/powerpoint/2010/main" val="218386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E1708727-B0E3-4F38-9FDA-B591E42049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503" y="2294643"/>
            <a:ext cx="1366838" cy="1930337"/>
          </a:xfrm>
          <a:prstGeom prst="rect">
            <a:avLst/>
          </a:prstGeom>
          <a:noFill/>
          <a:ln>
            <a:solidFill>
              <a:srgbClr val="00B050"/>
            </a:solidFill>
          </a:ln>
          <a:extLst/>
        </p:spPr>
        <p:txBody>
          <a:bodyPr anchor="ctr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兰芝与仲卿的爱情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207AA451-5718-4F9C-93F9-6EF1FBF98D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1982" y="681258"/>
            <a:ext cx="7049000" cy="1384995"/>
          </a:xfrm>
          <a:prstGeom prst="rect">
            <a:avLst/>
          </a:prstGeom>
          <a:noFill/>
          <a:ln>
            <a:solidFill>
              <a:srgbClr val="00B050"/>
            </a:solidFill>
          </a:ln>
          <a:extLst/>
        </p:spPr>
        <p:txBody>
          <a:bodyPr wrap="square" anchor="ctr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仲卿求母失败后，与兰芝的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临别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，反映了两人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浓厚深切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的感情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EEF8F5A-4C71-4BB0-B3F5-84E92D4EA1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1980" y="2567316"/>
            <a:ext cx="7049002" cy="1384995"/>
          </a:xfrm>
          <a:prstGeom prst="rect">
            <a:avLst/>
          </a:prstGeom>
          <a:noFill/>
          <a:ln>
            <a:solidFill>
              <a:srgbClr val="00B050"/>
            </a:solidFill>
          </a:ln>
          <a:extLst/>
        </p:spPr>
        <p:txBody>
          <a:bodyPr wrap="square" anchor="ctr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兰芝辞别婆婆后，与仲卿的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话别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，抒写了他们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真挚坚定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的感情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6F30A7F-54E6-4BC0-8554-F80B1B0EB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1981" y="4382053"/>
            <a:ext cx="7049001" cy="1384995"/>
          </a:xfrm>
          <a:prstGeom prst="rect">
            <a:avLst/>
          </a:prstGeom>
          <a:noFill/>
          <a:ln>
            <a:solidFill>
              <a:srgbClr val="00B050"/>
            </a:solidFill>
          </a:ln>
          <a:extLst/>
        </p:spPr>
        <p:txBody>
          <a:bodyPr wrap="square" anchor="ctr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兰芝拒婚后，与仲卿的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诀别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，刻画了他们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生死相依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的感情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A3FA966-2C6E-4D95-BD81-B0974B8FA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14621" y="2567316"/>
            <a:ext cx="1695575" cy="1384995"/>
          </a:xfrm>
          <a:prstGeom prst="rect">
            <a:avLst/>
          </a:prstGeom>
          <a:noFill/>
          <a:ln>
            <a:solidFill>
              <a:srgbClr val="00B050"/>
            </a:solidFill>
          </a:ln>
          <a:extLst/>
        </p:spPr>
        <p:txBody>
          <a:bodyPr wrap="square" anchor="ctr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伉俪情深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kern="0" dirty="0">
                <a:solidFill>
                  <a:srgbClr val="FF0000"/>
                </a:solidFill>
              </a:rPr>
              <a:t>至死不渝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6051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66837AFC-0D0A-47D6-A75A-63C69C812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0054" y="1551720"/>
            <a:ext cx="29561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u="sng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蛮横无理的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婆婆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：</a:t>
            </a:r>
            <a:endParaRPr kumimoji="0" lang="zh-CN" altLang="zh-CN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8E9AAF-E7B7-4A3B-AB3F-5C1A95292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8478" y="361321"/>
            <a:ext cx="5665532" cy="738664"/>
          </a:xfrm>
          <a:prstGeom prst="rect">
            <a:avLst/>
          </a:prstGeom>
          <a:noFill/>
          <a:ln>
            <a:solidFill>
              <a:srgbClr val="00B050"/>
            </a:solidFill>
          </a:ln>
          <a:extLst/>
        </p:spPr>
        <p:txBody>
          <a:bodyPr wrap="square" anchor="ctr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焦仲卿、</a:t>
            </a:r>
            <a:r>
              <a:rPr lang="zh-CN" altLang="en-US" kern="0" dirty="0">
                <a:solidFill>
                  <a:schemeClr val="tx1"/>
                </a:solidFill>
              </a:rPr>
              <a:t>刘兰芝的爱情遭遇的阻力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754E1938-C1EA-4B80-AFCC-8D46A437A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9752" y="1574707"/>
            <a:ext cx="16253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宋体" panose="02010600030101010101" pitchFamily="2" charset="-122"/>
              </a:rPr>
              <a:t>故意刁难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0B0B25E2-5419-48A6-A9D7-2E170E331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0054" y="2733086"/>
            <a:ext cx="29561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u="sng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独断无知的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母亲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：</a:t>
            </a:r>
            <a:endParaRPr kumimoji="0" lang="zh-CN" altLang="zh-CN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Text Box 2">
            <a:extLst>
              <a:ext uri="{FF2B5EF4-FFF2-40B4-BE49-F238E27FC236}">
                <a16:creationId xmlns:a16="http://schemas.microsoft.com/office/drawing/2014/main" id="{7E85FFFD-95C7-4423-85C8-6E5207279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5966" y="1585364"/>
            <a:ext cx="16417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宋体" panose="02010600030101010101" pitchFamily="2" charset="-122"/>
              </a:rPr>
              <a:t>任意驱使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Text Box 2">
            <a:extLst>
              <a:ext uri="{FF2B5EF4-FFF2-40B4-BE49-F238E27FC236}">
                <a16:creationId xmlns:a16="http://schemas.microsoft.com/office/drawing/2014/main" id="{377F05AE-5EB3-409C-B8E2-7692F9EE38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9170" y="1559818"/>
            <a:ext cx="1967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宋体" panose="02010600030101010101" pitchFamily="2" charset="-122"/>
              </a:rPr>
              <a:t>歪曲事实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Text Box 2">
            <a:extLst>
              <a:ext uri="{FF2B5EF4-FFF2-40B4-BE49-F238E27FC236}">
                <a16:creationId xmlns:a16="http://schemas.microsoft.com/office/drawing/2014/main" id="{9FA0DAF1-6AC7-497F-9B1D-C289B856F0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9752" y="2737661"/>
            <a:ext cx="16253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宋体" panose="02010600030101010101" pitchFamily="2" charset="-122"/>
              </a:rPr>
              <a:t>强行另娶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Text Box 2">
            <a:extLst>
              <a:ext uri="{FF2B5EF4-FFF2-40B4-BE49-F238E27FC236}">
                <a16:creationId xmlns:a16="http://schemas.microsoft.com/office/drawing/2014/main" id="{B11FC7E7-B0CF-46E0-9716-42A2293789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2381" y="2737661"/>
            <a:ext cx="16253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宋体" panose="02010600030101010101" pitchFamily="2" charset="-122"/>
              </a:rPr>
              <a:t>只重外在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Text Box 2">
            <a:extLst>
              <a:ext uri="{FF2B5EF4-FFF2-40B4-BE49-F238E27FC236}">
                <a16:creationId xmlns:a16="http://schemas.microsoft.com/office/drawing/2014/main" id="{9E980BB5-9E5F-4F5C-8F5C-7893254A2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5010" y="2726517"/>
            <a:ext cx="16253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sym typeface="宋体" panose="02010600030101010101" pitchFamily="2" charset="-122"/>
              </a:rPr>
              <a:t>忽视内在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B39AD1ED-3A83-4F9E-9B03-BA576B249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355" y="3805829"/>
            <a:ext cx="2871535" cy="630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冷酷无情的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兄长</a:t>
            </a:r>
            <a:r>
              <a:rPr kumimoji="0" lang="zh-CN" altLang="en-US" sz="2800" b="1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：</a:t>
            </a:r>
          </a:p>
        </p:txBody>
      </p:sp>
      <p:sp>
        <p:nvSpPr>
          <p:cNvPr id="20" name="Text Box 10">
            <a:extLst>
              <a:ext uri="{FF2B5EF4-FFF2-40B4-BE49-F238E27FC236}">
                <a16:creationId xmlns:a16="http://schemas.microsoft.com/office/drawing/2014/main" id="{6B058AF1-6914-4AD4-AE6E-7F0EC3D6CB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8185" y="5223486"/>
            <a:ext cx="977567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封建家长制：“权威”，专制，忽略作为一个“人”的需求</a:t>
            </a:r>
          </a:p>
        </p:txBody>
      </p:sp>
      <p:sp>
        <p:nvSpPr>
          <p:cNvPr id="21" name="Text Box 10">
            <a:extLst>
              <a:ext uri="{FF2B5EF4-FFF2-40B4-BE49-F238E27FC236}">
                <a16:creationId xmlns:a16="http://schemas.microsoft.com/office/drawing/2014/main" id="{F484FB8D-157D-4DB5-B031-DDFCA3988C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9752" y="3805829"/>
            <a:ext cx="33635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只重</a:t>
            </a:r>
            <a:r>
              <a:rPr lang="zh-CN" altLang="en-US" kern="0" noProof="0" dirty="0">
                <a:solidFill>
                  <a:schemeClr val="tx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物质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 不顾人情</a:t>
            </a:r>
          </a:p>
        </p:txBody>
      </p:sp>
    </p:spTree>
    <p:extLst>
      <p:ext uri="{BB962C8B-B14F-4D97-AF65-F5344CB8AC3E}">
        <p14:creationId xmlns:p14="http://schemas.microsoft.com/office/powerpoint/2010/main" val="338218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66837AFC-0D0A-47D6-A75A-63C69C812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2122" y="1644871"/>
            <a:ext cx="304133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1.</a:t>
            </a:r>
            <a:r>
              <a:rPr lang="zh-CN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家长权威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：孝顺，</a:t>
            </a:r>
            <a:endParaRPr lang="zh-CN" altLang="zh-CN" sz="2800" b="1" dirty="0">
              <a:solidFill>
                <a:srgbClr val="000000"/>
              </a:solidFill>
              <a:latin typeface="宋体" panose="02010600030101010101" pitchFamily="2" charset="-122"/>
              <a:ea typeface="楷体_GB2312" charset="-122"/>
              <a:sym typeface="宋体" panose="02010600030101010101" pitchFamily="2" charset="-122"/>
            </a:endParaRP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A9B8D6F0-F53D-411F-A793-8747908568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946" y="2535766"/>
            <a:ext cx="84961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楷体_GB2312" charset="-122"/>
                <a:ea typeface="楷体_GB2312" charset="-122"/>
                <a:sym typeface="宋体" panose="02010600030101010101" pitchFamily="2" charset="-122"/>
              </a:rPr>
              <a:t>《礼记•内则》：子甚宜其妻，父母不说（悦），出。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E515940E-DFB5-43C9-B5DE-16AB5648F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6356" y="1644871"/>
            <a:ext cx="31686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2800" b="1" u="sng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天下无不是之父母</a:t>
            </a: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BFC22985-F09D-46C6-90C3-7D503E1B08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6422" y="3861011"/>
            <a:ext cx="755988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再娶再嫁都不会受人指责：有一定自由度</a:t>
            </a:r>
            <a:endParaRPr lang="zh-CN" altLang="zh-CN" sz="2800" b="1" dirty="0">
              <a:solidFill>
                <a:srgbClr val="000000"/>
              </a:solidFill>
              <a:latin typeface="宋体" panose="02010600030101010101" pitchFamily="2" charset="-122"/>
              <a:ea typeface="楷体_GB2312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566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utoUpdateAnimBg="0"/>
      <p:bldP spid="6" grpId="0" bldLvl="0" autoUpdateAnimBg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66837AFC-0D0A-47D6-A75A-63C69C812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340" y="980614"/>
            <a:ext cx="256214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  <a:sym typeface="宋体" panose="02010600030101010101" pitchFamily="2" charset="-122"/>
              </a:rPr>
              <a:t>刘兰芝的维护：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754E1938-C1EA-4B80-AFCC-8D46A437A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8478" y="1750359"/>
            <a:ext cx="42499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不堪驱使，选择离开</a:t>
            </a:r>
            <a:endParaRPr lang="zh-CN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5" name="Text Box 2">
            <a:extLst>
              <a:ext uri="{FF2B5EF4-FFF2-40B4-BE49-F238E27FC236}">
                <a16:creationId xmlns:a16="http://schemas.microsoft.com/office/drawing/2014/main" id="{377F05AE-5EB3-409C-B8E2-7692F9EE38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8478" y="2425864"/>
            <a:ext cx="43973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主动离开，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走得有尊严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6" name="Text Box 2">
            <a:extLst>
              <a:ext uri="{FF2B5EF4-FFF2-40B4-BE49-F238E27FC236}">
                <a16:creationId xmlns:a16="http://schemas.microsoft.com/office/drawing/2014/main" id="{9FA0DAF1-6AC7-497F-9B1D-C289B856F0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1372" y="3167390"/>
            <a:ext cx="348256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不图富贵、勇敢坚定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1" name="Text Box 10">
            <a:extLst>
              <a:ext uri="{FF2B5EF4-FFF2-40B4-BE49-F238E27FC236}">
                <a16:creationId xmlns:a16="http://schemas.microsoft.com/office/drawing/2014/main" id="{F484FB8D-157D-4DB5-B031-DDFCA3988C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9550" y="2318142"/>
            <a:ext cx="362439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 不卑不亢、有教养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22" name="Text Box 2">
            <a:extLst>
              <a:ext uri="{FF2B5EF4-FFF2-40B4-BE49-F238E27FC236}">
                <a16:creationId xmlns:a16="http://schemas.microsoft.com/office/drawing/2014/main" id="{1259072E-55FC-44C6-B7A7-EB11AC51E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532" y="1713042"/>
            <a:ext cx="39432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才貌双全（婆婆不懂）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" name="Text Box 10">
            <a:extLst>
              <a:ext uri="{FF2B5EF4-FFF2-40B4-BE49-F238E27FC236}">
                <a16:creationId xmlns:a16="http://schemas.microsoft.com/office/drawing/2014/main" id="{0A125670-09E2-4D22-AAC7-23E7C1D0C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7100" y="4352613"/>
            <a:ext cx="1069684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kern="0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兰芝外柔内刚，执着追求爱情与自由，是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美的化身，这首诗也是对美的一种赞颂与追求，以及对美的毁灭的遗憾与惋惜。</a:t>
            </a:r>
          </a:p>
        </p:txBody>
      </p:sp>
      <p:sp>
        <p:nvSpPr>
          <p:cNvPr id="17" name="Text Box 2">
            <a:extLst>
              <a:ext uri="{FF2B5EF4-FFF2-40B4-BE49-F238E27FC236}">
                <a16:creationId xmlns:a16="http://schemas.microsoft.com/office/drawing/2014/main" id="{558239FF-C87C-46A6-954D-2BAFB7E4C1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8478" y="980614"/>
            <a:ext cx="43028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你工作忙，我守好后方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" name="Text Box 2">
            <a:extLst>
              <a:ext uri="{FF2B5EF4-FFF2-40B4-BE49-F238E27FC236}">
                <a16:creationId xmlns:a16="http://schemas.microsoft.com/office/drawing/2014/main" id="{E72D9804-985F-4369-905F-8DA4741344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532" y="985563"/>
            <a:ext cx="367306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宋体" panose="02010600030101010101" pitchFamily="2" charset="-122"/>
              </a:rPr>
              <a:t>温柔贤惠、顺从隐忍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6" name="Text Box 2">
            <a:extLst>
              <a:ext uri="{FF2B5EF4-FFF2-40B4-BE49-F238E27FC236}">
                <a16:creationId xmlns:a16="http://schemas.microsoft.com/office/drawing/2014/main" id="{57A9B9B8-ECAA-49C8-85D9-87350747CD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339" y="1719278"/>
            <a:ext cx="256214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  <a:sym typeface="宋体" panose="02010600030101010101" pitchFamily="2" charset="-122"/>
              </a:rPr>
              <a:t>刘兰芝的反抗：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7" name="Text Box 2">
            <a:extLst>
              <a:ext uri="{FF2B5EF4-FFF2-40B4-BE49-F238E27FC236}">
                <a16:creationId xmlns:a16="http://schemas.microsoft.com/office/drawing/2014/main" id="{B446D70C-630C-497A-A00C-A485F700B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8478" y="3176611"/>
            <a:ext cx="43973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两次拒婚，为爱赴死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921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5" grpId="0"/>
      <p:bldP spid="16" grpId="0"/>
      <p:bldP spid="21" grpId="0"/>
      <p:bldP spid="22" grpId="0"/>
      <p:bldP spid="23" grpId="0"/>
      <p:bldP spid="17" grpId="0"/>
      <p:bldP spid="18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2">
            <a:extLst>
              <a:ext uri="{FF2B5EF4-FFF2-40B4-BE49-F238E27FC236}">
                <a16:creationId xmlns:a16="http://schemas.microsoft.com/office/drawing/2014/main" id="{0B0B25E2-5419-48A6-A9D7-2E170E331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4440" y="1242224"/>
            <a:ext cx="29561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  <a:sym typeface="宋体" panose="02010600030101010101" pitchFamily="2" charset="-122"/>
              </a:rPr>
              <a:t>焦仲卿的反抗：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B39AD1ED-3A83-4F9E-9B03-BA576B249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9600" y="2297224"/>
            <a:ext cx="16510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询问原因</a:t>
            </a:r>
          </a:p>
        </p:txBody>
      </p:sp>
      <p:sp>
        <p:nvSpPr>
          <p:cNvPr id="25" name="Text Box 10">
            <a:extLst>
              <a:ext uri="{FF2B5EF4-FFF2-40B4-BE49-F238E27FC236}">
                <a16:creationId xmlns:a16="http://schemas.microsoft.com/office/drawing/2014/main" id="{6B6400BC-34EF-48D0-A478-A8EE5D72A6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600" y="3567668"/>
            <a:ext cx="601438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有抗争精神但也有怯弱的一面</a:t>
            </a:r>
          </a:p>
        </p:txBody>
      </p:sp>
      <p:sp>
        <p:nvSpPr>
          <p:cNvPr id="28" name="Text Box 10">
            <a:extLst>
              <a:ext uri="{FF2B5EF4-FFF2-40B4-BE49-F238E27FC236}">
                <a16:creationId xmlns:a16="http://schemas.microsoft.com/office/drawing/2014/main" id="{BF01E32D-C94D-4671-B334-6A7220BF8C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8600" y="2297224"/>
            <a:ext cx="187712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-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沉默无声</a:t>
            </a: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32B0FA84-FBE5-46CF-BA31-767A851764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600" y="2297224"/>
            <a:ext cx="187712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-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表明决心</a:t>
            </a:r>
          </a:p>
        </p:txBody>
      </p:sp>
      <p:sp>
        <p:nvSpPr>
          <p:cNvPr id="30" name="Text Box 10">
            <a:extLst>
              <a:ext uri="{FF2B5EF4-FFF2-40B4-BE49-F238E27FC236}">
                <a16:creationId xmlns:a16="http://schemas.microsoft.com/office/drawing/2014/main" id="{E3158579-3A29-471C-B9FB-695262200E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2297224"/>
            <a:ext cx="187712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-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送走兰芝</a:t>
            </a:r>
          </a:p>
        </p:txBody>
      </p:sp>
      <p:sp>
        <p:nvSpPr>
          <p:cNvPr id="31" name="Text Box 10">
            <a:extLst>
              <a:ext uri="{FF2B5EF4-FFF2-40B4-BE49-F238E27FC236}">
                <a16:creationId xmlns:a16="http://schemas.microsoft.com/office/drawing/2014/main" id="{8C1F15AB-6DB3-4B05-AB41-6B7C358A9E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64600" y="2297224"/>
            <a:ext cx="187712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-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无奈赴死</a:t>
            </a:r>
          </a:p>
        </p:txBody>
      </p:sp>
    </p:spTree>
    <p:extLst>
      <p:ext uri="{BB962C8B-B14F-4D97-AF65-F5344CB8AC3E}">
        <p14:creationId xmlns:p14="http://schemas.microsoft.com/office/powerpoint/2010/main" val="130201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22621D66-8D12-48C6-9752-85FAE24B7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" y="1287617"/>
            <a:ext cx="11475720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小结：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kern="0" dirty="0">
                <a:solidFill>
                  <a:schemeClr val="tx1"/>
                </a:solidFill>
              </a:rPr>
              <a:t>    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这首诗以时间为顺序，按两条线索来布局故事，一是焦刘的爱情故事；</a:t>
            </a:r>
            <a:r>
              <a:rPr lang="zh-CN" altLang="en-US" kern="0" dirty="0">
                <a:solidFill>
                  <a:schemeClr val="tx1"/>
                </a:solidFill>
              </a:rPr>
              <a:t>二是家庭矛盾冲突即长辈的干预压制与二人的反抗。</a:t>
            </a:r>
            <a:endParaRPr lang="en-US" altLang="zh-CN" kern="0" dirty="0">
              <a:solidFill>
                <a:schemeClr val="tx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kern="0" dirty="0">
                <a:solidFill>
                  <a:schemeClr val="tx1"/>
                </a:solidFill>
              </a:rPr>
              <a:t>这个爱情悲剧的诞生，原因在于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角色错位，有的人是越位干涉了他人的需求，有的人是压缩了自己的需求。</a:t>
            </a:r>
          </a:p>
        </p:txBody>
      </p:sp>
    </p:spTree>
    <p:extLst>
      <p:ext uri="{BB962C8B-B14F-4D97-AF65-F5344CB8AC3E}">
        <p14:creationId xmlns:p14="http://schemas.microsoft.com/office/powerpoint/2010/main" val="161254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5BA6BD1F-7F02-49C0-BD0F-6B1F49CD7C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694" y="1645838"/>
            <a:ext cx="10715876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官方总结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这首诗揭露了封建礼教破坏男女青年幸福生活的罪恶，歌颂了刘兰芝、焦仲卿的忠贞爱情和反抗精神，表达了广大劳动人民争取婚姻自由的美好愿望。</a:t>
            </a:r>
          </a:p>
        </p:txBody>
      </p:sp>
    </p:spTree>
    <p:extLst>
      <p:ext uri="{BB962C8B-B14F-4D97-AF65-F5344CB8AC3E}">
        <p14:creationId xmlns:p14="http://schemas.microsoft.com/office/powerpoint/2010/main" val="314008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>
            <a:extLst>
              <a:ext uri="{FF2B5EF4-FFF2-40B4-BE49-F238E27FC236}">
                <a16:creationId xmlns:a16="http://schemas.microsoft.com/office/drawing/2014/main" id="{2A6FB307-F936-42FC-8A15-FDA77BB2AC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6306" y="829203"/>
            <a:ext cx="345598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u="sng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真正的结局：合葬。</a:t>
            </a:r>
            <a:endParaRPr lang="zh-CN" altLang="en-US" sz="2800" b="1" u="sng" dirty="0">
              <a:solidFill>
                <a:srgbClr val="000000"/>
              </a:solidFill>
              <a:ea typeface="楷体_GB2312" charset="-122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11FA3BE0-3BB3-4472-81AC-B4956C5E8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710" y="2200802"/>
            <a:ext cx="11155679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indent="-45720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梁祝殉情，但最后也双双化蝶；</a:t>
            </a:r>
            <a:endParaRPr lang="en-US" altLang="zh-CN" sz="2800" b="1" kern="100" dirty="0"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  <a:p>
            <a:pPr marL="457200" indent="-45720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窦娥</a:t>
            </a:r>
            <a:r>
              <a:rPr lang="zh-CN" altLang="en-US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枉死</a:t>
            </a:r>
            <a:r>
              <a:rPr lang="zh-CN" altLang="zh-CN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，但结局还是还了她一个清白；</a:t>
            </a:r>
            <a:endParaRPr lang="en-US" altLang="zh-CN" sz="2800" b="1" kern="100" dirty="0"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  <a:p>
            <a:pPr marL="457200" indent="-45720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孟姜女为丈夫哭倒长城，最终投海，但还能唤动虾兵蟹将复仇</a:t>
            </a:r>
            <a:r>
              <a:rPr lang="zh-CN" altLang="en-US" sz="2800" b="1" kern="100" dirty="0"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；</a:t>
            </a:r>
            <a:endParaRPr lang="en-US" altLang="zh-CN" sz="2800" b="1" kern="100" dirty="0"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  <a:p>
            <a:pPr marL="457200" indent="-45720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2800" b="1" kern="100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牛郎织女有银河相隔，但每年七夕还能在鹊桥相会。</a:t>
            </a:r>
            <a:endParaRPr lang="en-US" altLang="zh-CN" sz="2800" b="1" kern="1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  <a:p>
            <a:pPr marL="457200" indent="-45720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2800" b="1" kern="100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……</a:t>
            </a:r>
            <a:endParaRPr lang="zh-CN" altLang="en-US" sz="2800" b="1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1BEBF5F8-6BFB-476D-8BDE-870607ADBA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2294" y="829202"/>
            <a:ext cx="4343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另一种方式的团圆</a:t>
            </a:r>
            <a:endParaRPr lang="zh-CN" altLang="en-US" sz="2800" b="1" dirty="0">
              <a:solidFill>
                <a:srgbClr val="000000"/>
              </a:solidFill>
              <a:ea typeface="楷体_GB2312" charset="-122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BDDE7535-A21D-4E33-9F46-EBAFFF746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2294" y="1515002"/>
            <a:ext cx="4343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楷体_GB2312" charset="-122"/>
                <a:sym typeface="宋体" panose="02010600030101010101" pitchFamily="2" charset="-122"/>
              </a:rPr>
              <a:t>另一种方式的喜剧</a:t>
            </a:r>
            <a:endParaRPr lang="zh-CN" altLang="en-US" sz="2800" b="1" dirty="0">
              <a:solidFill>
                <a:srgbClr val="000000"/>
              </a:solidFill>
              <a:ea typeface="楷体_GB231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132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utoUpdateAnimBg="0"/>
      <p:bldP spid="9" grpId="0" bldLvl="0" autoUpdateAnimBg="0"/>
      <p:bldP spid="5" grpId="0" bldLvl="0" autoUpdateAnimBg="0"/>
      <p:bldP spid="6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66837AFC-0D0A-47D6-A75A-63C69C812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1278" y="958429"/>
            <a:ext cx="59656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楷体_GB2312" charset="-122"/>
                <a:cs typeface="+mn-cs"/>
                <a:sym typeface="宋体" panose="02010600030101010101" pitchFamily="2" charset="-122"/>
              </a:rPr>
              <a:t>你被谁的爱情故事触动过？为什么？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楷体_GB231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E07B4BEF-C39E-4BDE-86AA-E637657DF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7704" y="3167390"/>
            <a:ext cx="31686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王小波与李银河</a:t>
            </a:r>
            <a:endParaRPr kumimoji="0" lang="zh-CN" altLang="zh-CN" sz="2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3DF2437-87D1-4FCE-988F-3AECE6ECE3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654" y="1690008"/>
            <a:ext cx="3466919" cy="489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0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>
            <a:extLst>
              <a:ext uri="{FF2B5EF4-FFF2-40B4-BE49-F238E27FC236}">
                <a16:creationId xmlns:a16="http://schemas.microsoft.com/office/drawing/2014/main" id="{970EAFC0-1D6E-456D-84B4-7992B50E9E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272" y="1993013"/>
            <a:ext cx="583474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    第一次见面，李银河心想：他长得真够难看的。</a:t>
            </a:r>
            <a:endParaRPr kumimoji="0" lang="en-US" altLang="zh-CN" sz="2800" b="1" i="0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   小波却她心生爱意。</a:t>
            </a:r>
            <a:endParaRPr kumimoji="0" lang="zh-CN" altLang="zh-CN" sz="2800" b="1" i="0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D4684F33-C6DC-4127-A7F0-38EDAF337E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852" y="968174"/>
            <a:ext cx="5466826" cy="452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90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">
            <a:extLst>
              <a:ext uri="{FF2B5EF4-FFF2-40B4-BE49-F238E27FC236}">
                <a16:creationId xmlns:a16="http://schemas.microsoft.com/office/drawing/2014/main" id="{E07B4BEF-C39E-4BDE-86AA-E637657DF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0529" y="1874727"/>
            <a:ext cx="715221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小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波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与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李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银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河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970EAFC0-1D6E-456D-84B4-7992B50E9E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272" y="1993013"/>
            <a:ext cx="5834743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    第二次见面，小波问银河：你有男朋友吗？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银河摇头。</a:t>
            </a:r>
            <a:endParaRPr lang="en-US" altLang="zh-CN" sz="2800" b="1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小波说：你看我怎么样？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58F1996-B600-48BB-8B57-6ABB5302A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272" y="425448"/>
            <a:ext cx="4318000" cy="600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69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">
            <a:extLst>
              <a:ext uri="{FF2B5EF4-FFF2-40B4-BE49-F238E27FC236}">
                <a16:creationId xmlns:a16="http://schemas.microsoft.com/office/drawing/2014/main" id="{E07B4BEF-C39E-4BDE-86AA-E637657DF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35097" y="111239"/>
            <a:ext cx="715221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小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波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与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李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银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河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970EAFC0-1D6E-456D-84B4-7992B50E9E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3354" y="3429000"/>
            <a:ext cx="867336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    于是他们恋爱了。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    </a:t>
            </a: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很快，银河提出了分手。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因为觉得长得实在太难看了。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但是小波用幽默、才华和真心“收服”了银河。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1F5751D-1C5A-464F-B4C7-1EE68E091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285" y="244924"/>
            <a:ext cx="6531429" cy="284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04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>
            <a:extLst>
              <a:ext uri="{FF2B5EF4-FFF2-40B4-BE49-F238E27FC236}">
                <a16:creationId xmlns:a16="http://schemas.microsoft.com/office/drawing/2014/main" id="{970EAFC0-1D6E-456D-84B4-7992B50E9E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471" y="327388"/>
            <a:ext cx="11004022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    小波在五线谱本子上给银河写情书，而银河的回信就写在空白处。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婚后，银河去美国留学，小波陪读。两人省吃俭用游遍美国与欧洲。</a:t>
            </a:r>
            <a:endParaRPr lang="en-US" altLang="zh-CN" sz="2800" b="1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  <a:sym typeface="宋体" panose="02010600030101010101" pitchFamily="2" charset="-122"/>
            </a:endParaRPr>
          </a:p>
          <a:p>
            <a:pPr lvl="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   彼此欣赏对方的才华，支持对方的事业。</a:t>
            </a:r>
          </a:p>
          <a:p>
            <a:pPr lvl="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   银河鼓励小波写作，坚信他是一个文学天才。</a:t>
            </a:r>
          </a:p>
          <a:p>
            <a:pPr lvl="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   小波帮助银河素材、采访、整理稿件，搞社会学的研究，还一起写了社会学专著。</a:t>
            </a:r>
            <a:endParaRPr lang="en-US" altLang="zh-CN" sz="2800" b="1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  <a:sym typeface="宋体" panose="02010600030101010101" pitchFamily="2" charset="-122"/>
            </a:endParaRPr>
          </a:p>
          <a:p>
            <a:pPr lvl="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小波去世后，银河为他整理遗稿、宣传作品，使得一个文学天才为世人所知。</a:t>
            </a:r>
          </a:p>
        </p:txBody>
      </p:sp>
    </p:spTree>
    <p:extLst>
      <p:ext uri="{BB962C8B-B14F-4D97-AF65-F5344CB8AC3E}">
        <p14:creationId xmlns:p14="http://schemas.microsoft.com/office/powerpoint/2010/main" val="40290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>
            <a:extLst>
              <a:ext uri="{FF2B5EF4-FFF2-40B4-BE49-F238E27FC236}">
                <a16:creationId xmlns:a16="http://schemas.microsoft.com/office/drawing/2014/main" id="{970EAFC0-1D6E-456D-84B4-7992B50E9E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74345"/>
            <a:ext cx="12192000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爱你就像爱生命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》</a:t>
            </a:r>
          </a:p>
          <a:p>
            <a:pPr marL="457200" lvl="0" indent="-45720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你想知道我对你的爱情是什么吗 </a:t>
            </a: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?</a:t>
            </a: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就是从心底里喜欢你，觉得你的一举一动都很亲切，不高兴你比喜欢我更喜欢别人 。你要是喜欢别人我会哭，但是还是喜欢你 。</a:t>
            </a:r>
            <a:endParaRPr lang="en-US" altLang="zh-CN" sz="2800" b="1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  <a:sym typeface="宋体" panose="02010600030101010101" pitchFamily="2" charset="-122"/>
            </a:endParaRPr>
          </a:p>
          <a:p>
            <a:pPr marL="457200" lvl="0" indent="-45720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不管我本人多么平庸，我总觉得对你的爱很美。</a:t>
            </a: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</a:t>
            </a:r>
          </a:p>
          <a:p>
            <a:pPr marL="457200" lvl="0" indent="-45720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我很讨厌我自己不温不凉的思虑过度，也许我是个坏人，不过我只要你吻我一下就会变好呢。</a:t>
            </a: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  </a:t>
            </a:r>
          </a:p>
          <a:p>
            <a:pPr marL="457200" lvl="0" indent="-457200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宋体" panose="02010600030101010101" pitchFamily="2" charset="-122"/>
              </a:rPr>
              <a:t>告诉你，一想到你，我这张丑脸上就泛起微笑。还有在我安静的时候，你就从我内心深处浮现，就好像阿芙罗蒂从浪花里浮现一样。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428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2">
            <a:extLst>
              <a:ext uri="{FF2B5EF4-FFF2-40B4-BE49-F238E27FC236}">
                <a16:creationId xmlns:a16="http://schemas.microsoft.com/office/drawing/2014/main" id="{D8C72260-5797-46DF-A996-89714E8E96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3210" y="1757340"/>
            <a:ext cx="71289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楷体_GB2312" charset="-122"/>
                <a:cs typeface="+mn-cs"/>
                <a:sym typeface="宋体" panose="02010600030101010101" pitchFamily="2" charset="-122"/>
              </a:rPr>
              <a:t>真正的爱情大概有以下特质：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楷体_GB231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72BAE4F2-68E7-426C-9EA0-141B9479E0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100" y="5653920"/>
            <a:ext cx="71289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楷体_GB2312" charset="-122"/>
                <a:cs typeface="+mn-cs"/>
                <a:sym typeface="宋体" panose="02010600030101010101" pitchFamily="2" charset="-122"/>
              </a:rPr>
              <a:t>精神世界是对等的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楷体_GB231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BD117FFE-E0B1-4120-A70C-64686CE243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100" y="3631118"/>
            <a:ext cx="71289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楷体_GB2312" charset="-122"/>
                <a:cs typeface="+mn-cs"/>
                <a:sym typeface="宋体" panose="02010600030101010101" pitchFamily="2" charset="-122"/>
              </a:rPr>
              <a:t>甘愿为对方付出，且对方懂得你的付出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楷体_GB231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4" name="Text Box 2">
            <a:extLst>
              <a:ext uri="{FF2B5EF4-FFF2-40B4-BE49-F238E27FC236}">
                <a16:creationId xmlns:a16="http://schemas.microsoft.com/office/drawing/2014/main" id="{E5AD4FE5-67DD-4D65-BCD6-722A77F84B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100" y="4634443"/>
            <a:ext cx="71289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楷体_GB2312" charset="-122"/>
                <a:cs typeface="+mn-cs"/>
                <a:sym typeface="宋体" panose="02010600030101010101" pitchFamily="2" charset="-122"/>
              </a:rPr>
              <a:t>和对方在一起之后人格越来越完善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楷体_GB231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C66B13B8-4028-474A-9357-37E85ABDD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100" y="2606236"/>
            <a:ext cx="71289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楷体_GB2312" charset="-122"/>
                <a:cs typeface="+mn-cs"/>
                <a:sym typeface="宋体" panose="02010600030101010101" pitchFamily="2" charset="-122"/>
              </a:rPr>
              <a:t>欣赏对方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楷体_GB2312" charset="-122"/>
              <a:cs typeface="+mn-cs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722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581830" y="3921022"/>
            <a:ext cx="6906409" cy="169277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80B8616E-07C7-4ABA-8EF3-096843B6C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4650" y="2850108"/>
            <a:ext cx="712893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楷体_GB2312" charset="-122"/>
                <a:cs typeface="+mn-cs"/>
                <a:sym typeface="宋体" panose="02010600030101010101" pitchFamily="2" charset="-122"/>
              </a:rPr>
              <a:t>唯一性、至死不渝，让人感受到作为一个人的美好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楷体_GB231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B96653F2-B606-4818-AA8B-5AD3652CC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4650" y="1980653"/>
            <a:ext cx="71289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楷体_GB2312" charset="-122"/>
                <a:cs typeface="+mn-cs"/>
                <a:sym typeface="宋体" panose="02010600030101010101" pitchFamily="2" charset="-122"/>
              </a:rPr>
              <a:t>爱情的动人之处就在于：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楷体_GB2312" charset="-122"/>
              <a:cs typeface="+mn-cs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614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8"/>
          <p:cNvSpPr txBox="1">
            <a:spLocks noChangeArrowheads="1"/>
          </p:cNvSpPr>
          <p:nvPr/>
        </p:nvSpPr>
        <p:spPr bwMode="auto">
          <a:xfrm>
            <a:off x="3688174" y="2728139"/>
            <a:ext cx="481565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宋体" panose="02010600030101010101" pitchFamily="2" charset="-122"/>
                <a:cs typeface="+mn-cs"/>
              </a:rPr>
              <a:t>文言字词练习</a:t>
            </a:r>
          </a:p>
        </p:txBody>
      </p:sp>
    </p:spTree>
    <p:extLst>
      <p:ext uri="{BB962C8B-B14F-4D97-AF65-F5344CB8AC3E}">
        <p14:creationId xmlns:p14="http://schemas.microsoft.com/office/powerpoint/2010/main" val="27686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0">
            <a:extLst>
              <a:ext uri="{FF2B5EF4-FFF2-40B4-BE49-F238E27FC236}">
                <a16:creationId xmlns:a16="http://schemas.microsoft.com/office/drawing/2014/main" id="{E2369F24-2721-43A6-A8FF-F7AA1CC863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122" y="1608137"/>
            <a:ext cx="9278937" cy="364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自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缢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） 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箜篌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     ） 公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姥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）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伶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俜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） 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葳蕤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   ） 绣腰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襦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）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玳瑁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    ） 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纨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）素    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珰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）   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磐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）石   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拊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）掌   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窈窕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     ）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踯躅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   ）  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赍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）钱   </a:t>
            </a:r>
            <a:r>
              <a:rPr kumimoji="0" lang="zh-CN" altLang="en-US" sz="28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鲑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    ）珍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</a:t>
            </a:r>
          </a:p>
        </p:txBody>
      </p:sp>
      <p:sp>
        <p:nvSpPr>
          <p:cNvPr id="3" name="Text Box 30">
            <a:extLst>
              <a:ext uri="{FF2B5EF4-FFF2-40B4-BE49-F238E27FC236}">
                <a16:creationId xmlns:a16="http://schemas.microsoft.com/office/drawing/2014/main" id="{8822E25C-73CA-4AC3-84D5-B0F63CB634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0696" y="4495800"/>
            <a:ext cx="177641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xié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CC00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B4E73BE-6601-4DD5-AEA9-83FBC0342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3533" y="1639887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yì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CAA04DD5-F4E8-43C0-A476-8F1ABD8D7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0158" y="1608137"/>
            <a:ext cx="2524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kōn</a:t>
            </a:r>
            <a:r>
              <a:rPr kumimoji="0" lang="en-US" alt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ɡ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hóu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A393E2F4-6ADE-442D-A6AA-56008B971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6433" y="1628775"/>
            <a:ext cx="10810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mǔ</a:t>
            </a:r>
            <a:endParaRPr kumimoji="0" lang="zh-CN" altLang="en-US" sz="28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17">
            <a:extLst>
              <a:ext uri="{FF2B5EF4-FFF2-40B4-BE49-F238E27FC236}">
                <a16:creationId xmlns:a16="http://schemas.microsoft.com/office/drawing/2014/main" id="{C69B30B2-2F5D-4097-9171-B8214C7C09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5421" y="2339975"/>
            <a:ext cx="167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pīn</a:t>
            </a:r>
            <a:r>
              <a:rPr kumimoji="0" lang="en-US" altLang="en-US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ɡ</a:t>
            </a:r>
            <a:endParaRPr kumimoji="0" lang="zh-CN" altLang="en-US" sz="28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19">
            <a:extLst>
              <a:ext uri="{FF2B5EF4-FFF2-40B4-BE49-F238E27FC236}">
                <a16:creationId xmlns:a16="http://schemas.microsoft.com/office/drawing/2014/main" id="{E2888D97-BA41-45B0-A886-C67CA6AED8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0158" y="2371725"/>
            <a:ext cx="22034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wēi ruí</a:t>
            </a:r>
            <a:endParaRPr kumimoji="0" lang="zh-CN" altLang="en-US" sz="28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C13BDA4A-33A6-48C7-8C6F-3B0E0923F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6433" y="2362200"/>
            <a:ext cx="12969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rú</a:t>
            </a:r>
            <a:endParaRPr kumimoji="0" lang="zh-CN" altLang="en-US" sz="28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23">
            <a:extLst>
              <a:ext uri="{FF2B5EF4-FFF2-40B4-BE49-F238E27FC236}">
                <a16:creationId xmlns:a16="http://schemas.microsoft.com/office/drawing/2014/main" id="{292EA51F-A72F-40F4-9295-CB03F2A70C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7808" y="3092450"/>
            <a:ext cx="24399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dài mào</a:t>
            </a:r>
            <a:endParaRPr kumimoji="0" lang="zh-CN" altLang="en-US" sz="28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Rectangle 25">
            <a:extLst>
              <a:ext uri="{FF2B5EF4-FFF2-40B4-BE49-F238E27FC236}">
                <a16:creationId xmlns:a16="http://schemas.microsoft.com/office/drawing/2014/main" id="{7A54C173-B71D-4F81-AD1C-447B3EE533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9882" y="3125786"/>
            <a:ext cx="1981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wán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Rectangle 27">
            <a:extLst>
              <a:ext uri="{FF2B5EF4-FFF2-40B4-BE49-F238E27FC236}">
                <a16:creationId xmlns:a16="http://schemas.microsoft.com/office/drawing/2014/main" id="{B938918C-BBC6-4D2F-BC8F-640E75CD0F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0696" y="3116263"/>
            <a:ext cx="23542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dān</a:t>
            </a:r>
            <a:r>
              <a:rPr kumimoji="0" lang="en-US" alt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ɡ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Rectangle 29">
            <a:extLst>
              <a:ext uri="{FF2B5EF4-FFF2-40B4-BE49-F238E27FC236}">
                <a16:creationId xmlns:a16="http://schemas.microsoft.com/office/drawing/2014/main" id="{DEB44821-3619-4AF4-A2B0-3760CBC53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3956" y="3860800"/>
            <a:ext cx="13557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pán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14AEDE44-D3EE-4851-BD59-E4F19C4036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6924" y="3879848"/>
            <a:ext cx="1200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fǔ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33">
            <a:extLst>
              <a:ext uri="{FF2B5EF4-FFF2-40B4-BE49-F238E27FC236}">
                <a16:creationId xmlns:a16="http://schemas.microsoft.com/office/drawing/2014/main" id="{C07981C6-E4F4-4683-B00E-AB9249BE0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1133" y="3833812"/>
            <a:ext cx="22971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yǎo tiǎo</a:t>
            </a:r>
            <a:endParaRPr kumimoji="0" lang="zh-CN" altLang="en-US" sz="28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Rectangle 35">
            <a:extLst>
              <a:ext uri="{FF2B5EF4-FFF2-40B4-BE49-F238E27FC236}">
                <a16:creationId xmlns:a16="http://schemas.microsoft.com/office/drawing/2014/main" id="{0F1D1FE0-D50A-4223-972C-D984AFD8A9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5421" y="4595811"/>
            <a:ext cx="2300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zhí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zhú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Rectangle 37">
            <a:extLst>
              <a:ext uri="{FF2B5EF4-FFF2-40B4-BE49-F238E27FC236}">
                <a16:creationId xmlns:a16="http://schemas.microsoft.com/office/drawing/2014/main" id="{5C674C0C-BF52-44E8-8705-3C8000BB94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0799" y="4591998"/>
            <a:ext cx="117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jī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Text Box 3">
            <a:extLst>
              <a:ext uri="{FF2B5EF4-FFF2-40B4-BE49-F238E27FC236}">
                <a16:creationId xmlns:a16="http://schemas.microsoft.com/office/drawing/2014/main" id="{3F817DB4-98FD-4CBB-AA11-3216496C2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8639" y="606424"/>
            <a:ext cx="25193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一、字音</a:t>
            </a:r>
          </a:p>
        </p:txBody>
      </p:sp>
    </p:spTree>
    <p:extLst>
      <p:ext uri="{BB962C8B-B14F-4D97-AF65-F5344CB8AC3E}">
        <p14:creationId xmlns:p14="http://schemas.microsoft.com/office/powerpoint/2010/main" val="325899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>
            <a:extLst>
              <a:ext uri="{FF2B5EF4-FFF2-40B4-BE49-F238E27FC236}">
                <a16:creationId xmlns:a16="http://schemas.microsoft.com/office/drawing/2014/main" id="{AECA7505-36A2-4475-B2CD-52D5E8005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6108" y="1382183"/>
            <a:ext cx="25193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二、通假字</a:t>
            </a:r>
          </a:p>
        </p:txBody>
      </p:sp>
      <p:sp>
        <p:nvSpPr>
          <p:cNvPr id="3" name="Text Box 30">
            <a:extLst>
              <a:ext uri="{FF2B5EF4-FFF2-40B4-BE49-F238E27FC236}">
                <a16:creationId xmlns:a16="http://schemas.microsoft.com/office/drawing/2014/main" id="{ED823AF4-B81B-49B3-8B28-F706EBDB9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6258" y="2083858"/>
            <a:ext cx="379095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箱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六七十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蒲苇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如丝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马悲哀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 Box 31">
            <a:extLst>
              <a:ext uri="{FF2B5EF4-FFF2-40B4-BE49-F238E27FC236}">
                <a16:creationId xmlns:a16="http://schemas.microsoft.com/office/drawing/2014/main" id="{2B4A8A89-04C9-49E1-8070-D8A7810396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2212445"/>
            <a:ext cx="7319962" cy="565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（帘：通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，女子梳妆用的镜匣）</a:t>
            </a:r>
          </a:p>
        </p:txBody>
      </p:sp>
      <p:sp>
        <p:nvSpPr>
          <p:cNvPr id="5" name="Text Box 31">
            <a:extLst>
              <a:ext uri="{FF2B5EF4-FFF2-40B4-BE49-F238E27FC236}">
                <a16:creationId xmlns:a16="http://schemas.microsoft.com/office/drawing/2014/main" id="{083F6783-2497-4E24-ABF4-2B937B55EC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2906636"/>
            <a:ext cx="7319962" cy="565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（纫：通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，柔软而结实）</a:t>
            </a:r>
          </a:p>
        </p:txBody>
      </p:sp>
      <p:sp>
        <p:nvSpPr>
          <p:cNvPr id="6" name="Text Box 31">
            <a:extLst>
              <a:ext uri="{FF2B5EF4-FFF2-40B4-BE49-F238E27FC236}">
                <a16:creationId xmlns:a16="http://schemas.microsoft.com/office/drawing/2014/main" id="{056BC9D5-38DA-49D5-BDD2-C266B9091B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3630195"/>
            <a:ext cx="7319962" cy="565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（藏：通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，脏腑）</a:t>
            </a:r>
          </a:p>
        </p:txBody>
      </p:sp>
    </p:spTree>
    <p:extLst>
      <p:ext uri="{BB962C8B-B14F-4D97-AF65-F5344CB8AC3E}">
        <p14:creationId xmlns:p14="http://schemas.microsoft.com/office/powerpoint/2010/main" val="315101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63040357-D494-4FC1-9F62-82A907D993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5362" y="495300"/>
            <a:ext cx="37814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三、古今异义</a:t>
            </a:r>
          </a:p>
        </p:txBody>
      </p:sp>
      <p:graphicFrame>
        <p:nvGraphicFramePr>
          <p:cNvPr id="3" name="Group 3">
            <a:extLst>
              <a:ext uri="{FF2B5EF4-FFF2-40B4-BE49-F238E27FC236}">
                <a16:creationId xmlns:a16="http://schemas.microsoft.com/office/drawing/2014/main" id="{895C3D70-09BE-4979-83B6-7374C91B42AE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884361" y="1214968"/>
          <a:ext cx="8324852" cy="43052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2312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7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464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5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文中语句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古义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今义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9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可怜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体无比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49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守节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情不移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49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汝岂得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自由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49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本自无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教训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anchor="ctr" anchorCtr="1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6" marB="45726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ctangle 45">
            <a:extLst>
              <a:ext uri="{FF2B5EF4-FFF2-40B4-BE49-F238E27FC236}">
                <a16:creationId xmlns:a16="http://schemas.microsoft.com/office/drawing/2014/main" id="{BD76566F-4102-4E51-8BAA-BC44EA3BF4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5624" y="2014539"/>
            <a:ext cx="29940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值得可怜和同情</a:t>
            </a:r>
          </a:p>
        </p:txBody>
      </p:sp>
      <p:sp>
        <p:nvSpPr>
          <p:cNvPr id="5" name="Rectangle 46">
            <a:extLst>
              <a:ext uri="{FF2B5EF4-FFF2-40B4-BE49-F238E27FC236}">
                <a16:creationId xmlns:a16="http://schemas.microsoft.com/office/drawing/2014/main" id="{073312F7-3C0A-4131-956D-417CCAAC60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8463" y="2001308"/>
            <a:ext cx="21891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可爱</a:t>
            </a:r>
          </a:p>
        </p:txBody>
      </p:sp>
      <p:sp>
        <p:nvSpPr>
          <p:cNvPr id="6" name="Rectangle 47">
            <a:extLst>
              <a:ext uri="{FF2B5EF4-FFF2-40B4-BE49-F238E27FC236}">
                <a16:creationId xmlns:a16="http://schemas.microsoft.com/office/drawing/2014/main" id="{14FD767B-FFB6-4A92-BA7F-2412D97D0D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6074" y="2893486"/>
            <a:ext cx="2749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遵守府里的规则</a:t>
            </a:r>
          </a:p>
        </p:txBody>
      </p:sp>
      <p:sp>
        <p:nvSpPr>
          <p:cNvPr id="7" name="Rectangle 48">
            <a:extLst>
              <a:ext uri="{FF2B5EF4-FFF2-40B4-BE49-F238E27FC236}">
                <a16:creationId xmlns:a16="http://schemas.microsoft.com/office/drawing/2014/main" id="{BE9242C4-C821-4046-BFFC-54CAA61C5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3112" y="2920410"/>
            <a:ext cx="29543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妇女不改变节操</a:t>
            </a:r>
          </a:p>
        </p:txBody>
      </p:sp>
      <p:sp>
        <p:nvSpPr>
          <p:cNvPr id="8" name="Rectangle 49">
            <a:extLst>
              <a:ext uri="{FF2B5EF4-FFF2-40B4-BE49-F238E27FC236}">
                <a16:creationId xmlns:a16="http://schemas.microsoft.com/office/drawing/2014/main" id="{DF482999-0A68-4C82-83C1-979436BAF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3700" y="3880785"/>
            <a:ext cx="3648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不受拘束；不受限制</a:t>
            </a:r>
          </a:p>
        </p:txBody>
      </p:sp>
      <p:sp>
        <p:nvSpPr>
          <p:cNvPr id="9" name="Rectangle 50">
            <a:extLst>
              <a:ext uri="{FF2B5EF4-FFF2-40B4-BE49-F238E27FC236}">
                <a16:creationId xmlns:a16="http://schemas.microsoft.com/office/drawing/2014/main" id="{5CB0C704-BFF7-49C3-A61C-6611E7E24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8950" y="3840986"/>
            <a:ext cx="20081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自作主张</a:t>
            </a:r>
          </a:p>
        </p:txBody>
      </p:sp>
      <p:sp>
        <p:nvSpPr>
          <p:cNvPr id="10" name="Rectangle 51">
            <a:extLst>
              <a:ext uri="{FF2B5EF4-FFF2-40B4-BE49-F238E27FC236}">
                <a16:creationId xmlns:a16="http://schemas.microsoft.com/office/drawing/2014/main" id="{E0E5C01F-284B-4046-8E57-1FCFB6205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9312" y="4784380"/>
            <a:ext cx="15351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教养</a:t>
            </a:r>
          </a:p>
        </p:txBody>
      </p:sp>
      <p:sp>
        <p:nvSpPr>
          <p:cNvPr id="11" name="Rectangle 52">
            <a:extLst>
              <a:ext uri="{FF2B5EF4-FFF2-40B4-BE49-F238E27FC236}">
                <a16:creationId xmlns:a16="http://schemas.microsoft.com/office/drawing/2014/main" id="{A40C9BB3-EE3B-45B2-AB9C-D5BA7FFA5D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918" y="4835668"/>
            <a:ext cx="35147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从失败中取得的知识</a:t>
            </a:r>
          </a:p>
        </p:txBody>
      </p:sp>
    </p:spTree>
    <p:extLst>
      <p:ext uri="{BB962C8B-B14F-4D97-AF65-F5344CB8AC3E}">
        <p14:creationId xmlns:p14="http://schemas.microsoft.com/office/powerpoint/2010/main" val="60483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6">
            <a:extLst>
              <a:ext uri="{FF2B5EF4-FFF2-40B4-BE49-F238E27FC236}">
                <a16:creationId xmlns:a16="http://schemas.microsoft.com/office/drawing/2014/main" id="{7034F0B5-B68B-42E3-A93D-3AA7FFCBBD73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124868" y="1617584"/>
          <a:ext cx="7942263" cy="3622831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254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48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13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533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文中语句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古义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今义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0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感君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区区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怀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anchor="ctr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u="none" strike="noStrike" cap="none" normalizeH="0" baseline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0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自可断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来信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anchor="ctr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0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处分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适兄意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anchor="ctr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u="none" strike="noStrike" cap="none" normalizeH="0" baseline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9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便利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此月内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anchor="ctr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Rectangle 53">
            <a:extLst>
              <a:ext uri="{FF2B5EF4-FFF2-40B4-BE49-F238E27FC236}">
                <a16:creationId xmlns:a16="http://schemas.microsoft.com/office/drawing/2014/main" id="{3D0162B6-D98E-4A07-AD19-A2903F38A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8769" y="2162253"/>
            <a:ext cx="3408362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（数量）少；（人或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事物）不重要</a:t>
            </a:r>
          </a:p>
        </p:txBody>
      </p:sp>
      <p:sp>
        <p:nvSpPr>
          <p:cNvPr id="4" name="Rectangle 54">
            <a:extLst>
              <a:ext uri="{FF2B5EF4-FFF2-40B4-BE49-F238E27FC236}">
                <a16:creationId xmlns:a16="http://schemas.microsoft.com/office/drawing/2014/main" id="{E4AC2C26-CF55-4058-9544-233A4D864A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3869" y="3178253"/>
            <a:ext cx="2867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寄来的书信</a:t>
            </a:r>
          </a:p>
        </p:txBody>
      </p:sp>
      <p:sp>
        <p:nvSpPr>
          <p:cNvPr id="5" name="Rectangle 55">
            <a:extLst>
              <a:ext uri="{FF2B5EF4-FFF2-40B4-BE49-F238E27FC236}">
                <a16:creationId xmlns:a16="http://schemas.microsoft.com/office/drawing/2014/main" id="{98683915-AE3B-48C6-8974-FCB0BD59B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5119" y="3727528"/>
            <a:ext cx="323691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对犯错的人按情节</a:t>
            </a: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做出处罚</a:t>
            </a:r>
          </a:p>
        </p:txBody>
      </p:sp>
      <p:sp>
        <p:nvSpPr>
          <p:cNvPr id="6" name="Rectangle 56">
            <a:extLst>
              <a:ext uri="{FF2B5EF4-FFF2-40B4-BE49-F238E27FC236}">
                <a16:creationId xmlns:a16="http://schemas.microsoft.com/office/drawing/2014/main" id="{596BE57F-D194-4028-A65F-30E8CFDD8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22344" y="4721303"/>
            <a:ext cx="17160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方便</a:t>
            </a:r>
          </a:p>
        </p:txBody>
      </p:sp>
      <p:sp>
        <p:nvSpPr>
          <p:cNvPr id="7" name="Rectangle 57">
            <a:extLst>
              <a:ext uri="{FF2B5EF4-FFF2-40B4-BE49-F238E27FC236}">
                <a16:creationId xmlns:a16="http://schemas.microsoft.com/office/drawing/2014/main" id="{20147FAF-2675-416A-96B3-5441060A04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6119" y="4710190"/>
            <a:ext cx="187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吉利</a:t>
            </a:r>
          </a:p>
        </p:txBody>
      </p:sp>
      <p:sp>
        <p:nvSpPr>
          <p:cNvPr id="8" name="Rectangle 58">
            <a:extLst>
              <a:ext uri="{FF2B5EF4-FFF2-40B4-BE49-F238E27FC236}">
                <a16:creationId xmlns:a16="http://schemas.microsoft.com/office/drawing/2014/main" id="{B5290C90-78B3-47DE-BA0C-C6E9557F2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4856" y="3940253"/>
            <a:ext cx="1911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处理安排</a:t>
            </a:r>
          </a:p>
        </p:txBody>
      </p:sp>
      <p:sp>
        <p:nvSpPr>
          <p:cNvPr id="9" name="Rectangle 59">
            <a:extLst>
              <a:ext uri="{FF2B5EF4-FFF2-40B4-BE49-F238E27FC236}">
                <a16:creationId xmlns:a16="http://schemas.microsoft.com/office/drawing/2014/main" id="{D5EBEBE2-5ACE-4E98-9812-EF21B4C5EF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3106" y="3157615"/>
            <a:ext cx="24114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来做媒的人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10" name="Rectangle 60">
            <a:extLst>
              <a:ext uri="{FF2B5EF4-FFF2-40B4-BE49-F238E27FC236}">
                <a16:creationId xmlns:a16="http://schemas.microsoft.com/office/drawing/2014/main" id="{576870FD-B416-43C4-A294-CCA9314D5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2644" y="2352753"/>
            <a:ext cx="18526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情真意挚</a:t>
            </a:r>
          </a:p>
        </p:txBody>
      </p:sp>
    </p:spTree>
    <p:extLst>
      <p:ext uri="{BB962C8B-B14F-4D97-AF65-F5344CB8AC3E}">
        <p14:creationId xmlns:p14="http://schemas.microsoft.com/office/powerpoint/2010/main" val="15605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9">
            <a:extLst>
              <a:ext uri="{FF2B5EF4-FFF2-40B4-BE49-F238E27FC236}">
                <a16:creationId xmlns:a16="http://schemas.microsoft.com/office/drawing/2014/main" id="{9FAD86D4-6404-439F-B8BB-E872EFEEE007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167996" y="1990196"/>
          <a:ext cx="7966075" cy="3098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330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35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47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孔雀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东南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飞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7" marB="45727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47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勤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心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养公姥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7" marB="45727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47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手巾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掩口啼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7" marB="45727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47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卿当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日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胜贵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7" marB="45727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T="45727" marB="45727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 Box 57">
            <a:extLst>
              <a:ext uri="{FF2B5EF4-FFF2-40B4-BE49-F238E27FC236}">
                <a16:creationId xmlns:a16="http://schemas.microsoft.com/office/drawing/2014/main" id="{4EFC2B61-E626-4791-AE90-DBF782F9F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0533" y="1139296"/>
            <a:ext cx="29622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四、词类活用</a:t>
            </a:r>
          </a:p>
        </p:txBody>
      </p:sp>
      <p:sp>
        <p:nvSpPr>
          <p:cNvPr id="4" name="Rectangle 36">
            <a:extLst>
              <a:ext uri="{FF2B5EF4-FFF2-40B4-BE49-F238E27FC236}">
                <a16:creationId xmlns:a16="http://schemas.microsoft.com/office/drawing/2014/main" id="{823A71CA-2C58-47D3-B190-875985D52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5583" y="1977496"/>
            <a:ext cx="586740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6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东南：方位名词作状语，向东南</a:t>
            </a:r>
          </a:p>
        </p:txBody>
      </p:sp>
      <p:sp>
        <p:nvSpPr>
          <p:cNvPr id="5" name="Rectangle 37">
            <a:extLst>
              <a:ext uri="{FF2B5EF4-FFF2-40B4-BE49-F238E27FC236}">
                <a16:creationId xmlns:a16="http://schemas.microsoft.com/office/drawing/2014/main" id="{BAD0E6D7-CAC4-4F61-BD31-CC4710B30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9558" y="2737908"/>
            <a:ext cx="4970463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6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心：名词作状语，用心</a:t>
            </a:r>
          </a:p>
        </p:txBody>
      </p:sp>
      <p:sp>
        <p:nvSpPr>
          <p:cNvPr id="6" name="Rectangle 38">
            <a:extLst>
              <a:ext uri="{FF2B5EF4-FFF2-40B4-BE49-F238E27FC236}">
                <a16:creationId xmlns:a16="http://schemas.microsoft.com/office/drawing/2014/main" id="{1DA1BDB7-6F04-4C6A-8002-98F94FE859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271" y="3582458"/>
            <a:ext cx="567213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6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手巾：名词作状语，用手巾</a:t>
            </a:r>
          </a:p>
        </p:txBody>
      </p:sp>
      <p:sp>
        <p:nvSpPr>
          <p:cNvPr id="7" name="Rectangle 39">
            <a:extLst>
              <a:ext uri="{FF2B5EF4-FFF2-40B4-BE49-F238E27FC236}">
                <a16:creationId xmlns:a16="http://schemas.microsoft.com/office/drawing/2014/main" id="{474A37A2-7608-43DC-9C09-F4074BCB73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1621" y="4320646"/>
            <a:ext cx="55149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6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日：名词作状语，一天天地</a:t>
            </a:r>
          </a:p>
        </p:txBody>
      </p:sp>
    </p:spTree>
    <p:extLst>
      <p:ext uri="{BB962C8B-B14F-4D97-AF65-F5344CB8AC3E}">
        <p14:creationId xmlns:p14="http://schemas.microsoft.com/office/powerpoint/2010/main" val="62038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57">
            <a:extLst>
              <a:ext uri="{FF2B5EF4-FFF2-40B4-BE49-F238E27FC236}">
                <a16:creationId xmlns:a16="http://schemas.microsoft.com/office/drawing/2014/main" id="{F1FD484C-61BF-4C2E-9EA6-CEAA06151FFB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531939" y="1059774"/>
          <a:ext cx="9415991" cy="475456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67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48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47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槌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床便大怒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61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逆以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煎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我怀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30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足以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荣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汝身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906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便</a:t>
                      </a: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利</a:t>
                      </a:r>
                      <a:r>
                        <a:rPr kumimoji="0" lang="zh-CN" altLang="en-US" sz="2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此月内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angle 36">
            <a:extLst>
              <a:ext uri="{FF2B5EF4-FFF2-40B4-BE49-F238E27FC236}">
                <a16:creationId xmlns:a16="http://schemas.microsoft.com/office/drawing/2014/main" id="{B7DDC7B2-CE21-4EA1-9021-7F28C5D8CE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2586" y="1199654"/>
            <a:ext cx="50784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槌：名词活用为动词，敲击</a:t>
            </a:r>
          </a:p>
        </p:txBody>
      </p:sp>
      <p:sp>
        <p:nvSpPr>
          <p:cNvPr id="4" name="Rectangle 37">
            <a:extLst>
              <a:ext uri="{FF2B5EF4-FFF2-40B4-BE49-F238E27FC236}">
                <a16:creationId xmlns:a16="http://schemas.microsoft.com/office/drawing/2014/main" id="{C9E59BA7-BEED-4FA2-A35F-91E18BA0F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2587" y="2244387"/>
            <a:ext cx="6620932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煎：动词的使动用法，使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像受煎熬</a:t>
            </a:r>
          </a:p>
        </p:txBody>
      </p:sp>
      <p:sp>
        <p:nvSpPr>
          <p:cNvPr id="5" name="Rectangle 38">
            <a:extLst>
              <a:ext uri="{FF2B5EF4-FFF2-40B4-BE49-F238E27FC236}">
                <a16:creationId xmlns:a16="http://schemas.microsoft.com/office/drawing/2014/main" id="{DB60DEAB-CBAD-488A-9F72-86477B76B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2586" y="3437056"/>
            <a:ext cx="6467475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荣：形容词的使动用法，使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受荣华</a:t>
            </a:r>
          </a:p>
        </p:txBody>
      </p:sp>
      <p:sp>
        <p:nvSpPr>
          <p:cNvPr id="6" name="Rectangle 39">
            <a:extLst>
              <a:ext uri="{FF2B5EF4-FFF2-40B4-BE49-F238E27FC236}">
                <a16:creationId xmlns:a16="http://schemas.microsoft.com/office/drawing/2014/main" id="{211001EC-5882-4130-BB69-331E620C4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2586" y="4939856"/>
            <a:ext cx="62981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利：形容词的意动用法，以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楷体_GB2312" pitchFamily="49" charset="-122"/>
                <a:cs typeface="+mn-cs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为利</a:t>
            </a:r>
          </a:p>
        </p:txBody>
      </p:sp>
    </p:spTree>
    <p:extLst>
      <p:ext uri="{BB962C8B-B14F-4D97-AF65-F5344CB8AC3E}">
        <p14:creationId xmlns:p14="http://schemas.microsoft.com/office/powerpoint/2010/main" val="72957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6A2202C-B110-4281-9E3B-3D35AD88C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9646" y="1614487"/>
            <a:ext cx="8229600" cy="36607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为仲卿母所遣（                                            ）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十七为君妇（                                                 ）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为诗云尔   （                                              ）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非为织作迟（                                             ）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阿母为汝求（                                             ）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始尔未为久（                                            ）	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慎勿为妇死（                                           ）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3" name="Text Box 57">
            <a:extLst>
              <a:ext uri="{FF2B5EF4-FFF2-40B4-BE49-F238E27FC236}">
                <a16:creationId xmlns:a16="http://schemas.microsoft.com/office/drawing/2014/main" id="{F39328F1-2F5C-4AAE-BC6A-3FCBCD5058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4808" y="700087"/>
            <a:ext cx="41862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五、一词多义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6FE49EC9-D7FD-4F6E-AFEE-23EB10523A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8596" y="3119437"/>
            <a:ext cx="8921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为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4EAB863-94FD-445B-8228-91C6AE3DDE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4071" y="1598612"/>
            <a:ext cx="5097462" cy="366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被，介词，读</a:t>
            </a: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wéi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做，成为，动词，读</a:t>
            </a: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wéi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作，写，动词，读</a:t>
            </a: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wéi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是，动词，读</a:t>
            </a: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wéi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替，给，介词，读</a:t>
            </a: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wèi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算，算作，动词，读</a:t>
            </a: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wéi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	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为了，连词，读</a:t>
            </a:r>
            <a:r>
              <a:rPr kumimoji="0" lang="en-US" altLang="zh-CN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wèi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</a:p>
        </p:txBody>
      </p:sp>
      <p:sp>
        <p:nvSpPr>
          <p:cNvPr id="6" name="AutoShape 7">
            <a:extLst>
              <a:ext uri="{FF2B5EF4-FFF2-40B4-BE49-F238E27FC236}">
                <a16:creationId xmlns:a16="http://schemas.microsoft.com/office/drawing/2014/main" id="{1EDD0817-144E-472E-922C-F55AA7891B37}"/>
              </a:ext>
            </a:extLst>
          </p:cNvPr>
          <p:cNvSpPr>
            <a:spLocks/>
          </p:cNvSpPr>
          <p:nvPr/>
        </p:nvSpPr>
        <p:spPr bwMode="auto">
          <a:xfrm>
            <a:off x="2444221" y="1831975"/>
            <a:ext cx="163512" cy="3232150"/>
          </a:xfrm>
          <a:prstGeom prst="leftBrace">
            <a:avLst>
              <a:gd name="adj1" fmla="val 164725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337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>
            <a:extLst>
              <a:ext uri="{FF2B5EF4-FFF2-40B4-BE49-F238E27FC236}">
                <a16:creationId xmlns:a16="http://schemas.microsoft.com/office/drawing/2014/main" id="{573BE84A-D1DA-46D1-AB55-4795309879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8533" y="3010693"/>
            <a:ext cx="11969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相</a:t>
            </a:r>
          </a:p>
        </p:txBody>
      </p:sp>
      <p:sp>
        <p:nvSpPr>
          <p:cNvPr id="8" name="AutoShape 6">
            <a:extLst>
              <a:ext uri="{FF2B5EF4-FFF2-40B4-BE49-F238E27FC236}">
                <a16:creationId xmlns:a16="http://schemas.microsoft.com/office/drawing/2014/main" id="{858E99A9-F1D9-4B55-BD1B-0D673095E1E9}"/>
              </a:ext>
            </a:extLst>
          </p:cNvPr>
          <p:cNvSpPr>
            <a:spLocks/>
          </p:cNvSpPr>
          <p:nvPr/>
        </p:nvSpPr>
        <p:spPr bwMode="auto">
          <a:xfrm>
            <a:off x="1936221" y="756443"/>
            <a:ext cx="263525" cy="5143500"/>
          </a:xfrm>
          <a:prstGeom prst="leftBrace">
            <a:avLst>
              <a:gd name="adj1" fmla="val 162651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8E163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9295445D-B943-45BE-8BAC-FB5D9F47B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5458" y="740568"/>
            <a:ext cx="8851900" cy="535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相见常日稀（                                                          ）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儿已薄禄相（                                                          ）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誓不相隔卿（                                                          ）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及时相遣归（                                                          ）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好自相扶将（                                                          ）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还必相迎取（                                                          ）       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会不相从许（                                                          ）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登即相许和（                                                          ）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F61635E4-9E91-454E-B321-9C49AA31E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4933" y="753268"/>
            <a:ext cx="5472113" cy="535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互相，表示双方互相对待的关系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福相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动作偏指一方，不译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“我”偏指一方，指兰芝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“老人家”偏指一方，指焦母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“你”偏指一方，指兰芝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“你”偏指一方，指仲卿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“他”偏指一方，指媒人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94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72F4E46E-BD5A-4993-B890-74E5584A0B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0647" y="1636183"/>
            <a:ext cx="11017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谢</a:t>
            </a:r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891FA1CC-5934-488F-BAB5-542418212356}"/>
              </a:ext>
            </a:extLst>
          </p:cNvPr>
          <p:cNvSpPr>
            <a:spLocks/>
          </p:cNvSpPr>
          <p:nvPr/>
        </p:nvSpPr>
        <p:spPr bwMode="auto">
          <a:xfrm>
            <a:off x="3722159" y="1191683"/>
            <a:ext cx="287338" cy="1590675"/>
          </a:xfrm>
          <a:prstGeom prst="leftBrace">
            <a:avLst>
              <a:gd name="adj1" fmla="val 4613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8E163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63E0A305-8BB5-4EF2-B5FB-846EB85AB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1247" y="1067858"/>
            <a:ext cx="5872162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谢家来贵门（                         ）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阿母谢媒人（                         ）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多谢后世人（                         ）     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8DB7A1CA-5BF1-4847-BE3B-2B704D08F2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0597" y="1032933"/>
            <a:ext cx="2378075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辞别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谢绝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告诉</a:t>
            </a: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3AEB3C66-B220-4CBA-BFB4-B0F7DA19A5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409" y="3801533"/>
            <a:ext cx="5872163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始适还家门（                                 ）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处分适兄意（                                 ）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适得府君书（                                 ）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538C0DA4-28AA-4129-A17E-CA8BDA3F64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6197" y="4417483"/>
            <a:ext cx="10255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适 </a:t>
            </a:r>
          </a:p>
        </p:txBody>
      </p:sp>
      <p:sp>
        <p:nvSpPr>
          <p:cNvPr id="8" name="AutoShape 9">
            <a:extLst>
              <a:ext uri="{FF2B5EF4-FFF2-40B4-BE49-F238E27FC236}">
                <a16:creationId xmlns:a16="http://schemas.microsoft.com/office/drawing/2014/main" id="{F6A90269-E51E-4D89-AB26-6E1C3E8FFDB9}"/>
              </a:ext>
            </a:extLst>
          </p:cNvPr>
          <p:cNvSpPr>
            <a:spLocks/>
          </p:cNvSpPr>
          <p:nvPr/>
        </p:nvSpPr>
        <p:spPr bwMode="auto">
          <a:xfrm>
            <a:off x="3725334" y="3914246"/>
            <a:ext cx="287338" cy="1590675"/>
          </a:xfrm>
          <a:prstGeom prst="leftBrace">
            <a:avLst>
              <a:gd name="adj1" fmla="val 4613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8E163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D1452CBE-8F73-4172-A20D-D962D4FEE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1559" y="3744383"/>
            <a:ext cx="2378075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出嫁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适合、依照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刚才</a:t>
            </a:r>
          </a:p>
        </p:txBody>
      </p:sp>
    </p:spTree>
    <p:extLst>
      <p:ext uri="{BB962C8B-B14F-4D97-AF65-F5344CB8AC3E}">
        <p14:creationId xmlns:p14="http://schemas.microsoft.com/office/powerpoint/2010/main" val="27933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>
            <a:extLst>
              <a:ext uri="{FF2B5EF4-FFF2-40B4-BE49-F238E27FC236}">
                <a16:creationId xmlns:a16="http://schemas.microsoft.com/office/drawing/2014/main" id="{B663A66D-6D15-41F2-97A3-651EE97653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5175" y="1441979"/>
            <a:ext cx="10461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遣</a:t>
            </a:r>
          </a:p>
        </p:txBody>
      </p:sp>
      <p:sp>
        <p:nvSpPr>
          <p:cNvPr id="8" name="AutoShape 3">
            <a:extLst>
              <a:ext uri="{FF2B5EF4-FFF2-40B4-BE49-F238E27FC236}">
                <a16:creationId xmlns:a16="http://schemas.microsoft.com/office/drawing/2014/main" id="{A5D5DF2B-93D9-460E-AC84-1B5D1D8C4720}"/>
              </a:ext>
            </a:extLst>
          </p:cNvPr>
          <p:cNvSpPr>
            <a:spLocks/>
          </p:cNvSpPr>
          <p:nvPr/>
        </p:nvSpPr>
        <p:spPr bwMode="auto">
          <a:xfrm>
            <a:off x="2597150" y="908579"/>
            <a:ext cx="212725" cy="1554162"/>
          </a:xfrm>
          <a:prstGeom prst="leftBrace">
            <a:avLst>
              <a:gd name="adj1" fmla="val 6088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53935ED7-3390-40F7-B0E0-B1E977A32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0350" y="832379"/>
            <a:ext cx="7500938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为仲卿母所遣（                                                ）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县令遣媒来（                                                    ）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十七遣汝嫁（                                                    ）   </a:t>
            </a:r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C26ED6E7-72E2-499E-9DBD-934AD0FDF3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0988" y="800629"/>
            <a:ext cx="5472112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被夫家休掉，返回娘家</a:t>
            </a:r>
            <a:endParaRPr kumimoji="1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派</a:t>
            </a:r>
            <a:endParaRPr kumimoji="1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送 </a:t>
            </a:r>
          </a:p>
        </p:txBody>
      </p:sp>
      <p:sp>
        <p:nvSpPr>
          <p:cNvPr id="11" name="Text Box 6">
            <a:extLst>
              <a:ext uri="{FF2B5EF4-FFF2-40B4-BE49-F238E27FC236}">
                <a16:creationId xmlns:a16="http://schemas.microsoft.com/office/drawing/2014/main" id="{64E5DDB4-BBDE-4A74-9A40-CFF525D6B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888" y="3445404"/>
            <a:ext cx="7500937" cy="244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何不作衣裳（                                              ）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昼夜勤作息（                                             ）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君当作磐石（                                            ）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故作不良计（                                              ）   </a:t>
            </a:r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9834081A-1A11-4623-A5A0-EE14E5C47D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2475" y="4361391"/>
            <a:ext cx="9477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作</a:t>
            </a:r>
          </a:p>
        </p:txBody>
      </p:sp>
      <p:sp>
        <p:nvSpPr>
          <p:cNvPr id="13" name="AutoShape 9">
            <a:extLst>
              <a:ext uri="{FF2B5EF4-FFF2-40B4-BE49-F238E27FC236}">
                <a16:creationId xmlns:a16="http://schemas.microsoft.com/office/drawing/2014/main" id="{AA3C64DE-0779-4C20-AA01-876EE2BF68DA}"/>
              </a:ext>
            </a:extLst>
          </p:cNvPr>
          <p:cNvSpPr>
            <a:spLocks/>
          </p:cNvSpPr>
          <p:nvPr/>
        </p:nvSpPr>
        <p:spPr bwMode="auto">
          <a:xfrm>
            <a:off x="2613025" y="3667654"/>
            <a:ext cx="150813" cy="2005012"/>
          </a:xfrm>
          <a:prstGeom prst="leftBrace">
            <a:avLst>
              <a:gd name="adj1" fmla="val 110789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Text Box 10">
            <a:extLst>
              <a:ext uri="{FF2B5EF4-FFF2-40B4-BE49-F238E27FC236}">
                <a16:creationId xmlns:a16="http://schemas.microsoft.com/office/drawing/2014/main" id="{98BD0F31-26CD-43C2-8E66-3633083A1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4750" y="3443816"/>
            <a:ext cx="4632325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制造，制作，动词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劳作，名词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做，成为，动词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做出，动词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29090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BAFCF958-974C-4A54-A6DB-1E0B168AA5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3075" y="341842"/>
            <a:ext cx="870585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　　六、文化常识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初七和下九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初七，即七夕，又称女儿节、乞巧节，指农历七月七日，旧时妇女在这天晚上乞巧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用针做各种游戏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87EBF1F4-6967-4463-9D89-6A4BB321E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3075" y="3621617"/>
            <a:ext cx="8705850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下九，古人以农历每月的二十九为上九，初九为中九，十九为下九；在汉代，每月十九日是妇女欢聚的日子。</a:t>
            </a:r>
          </a:p>
        </p:txBody>
      </p:sp>
    </p:spTree>
    <p:extLst>
      <p:ext uri="{BB962C8B-B14F-4D97-AF65-F5344CB8AC3E}">
        <p14:creationId xmlns:p14="http://schemas.microsoft.com/office/powerpoint/2010/main" val="1481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>
            <a:extLst>
              <a:ext uri="{FF2B5EF4-FFF2-40B4-BE49-F238E27FC236}">
                <a16:creationId xmlns:a16="http://schemas.microsoft.com/office/drawing/2014/main" id="{957406ED-0E35-4DED-8A44-A1F063759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70756"/>
            <a:ext cx="178064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19-21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时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2AAFD30-BAC9-4A3F-99E7-46B6DB1685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7161" y="589511"/>
            <a:ext cx="21336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奄奄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黄昏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后</a:t>
            </a: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00032244-4A9E-4036-B17A-22E98785D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399" y="1599161"/>
            <a:ext cx="21336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寂寂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人定</a:t>
            </a:r>
            <a:r>
              <a:rPr kumimoji="0" lang="zh-CN" altLang="en-US" sz="28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初</a:t>
            </a:r>
          </a:p>
        </p:txBody>
      </p:sp>
      <p:sp>
        <p:nvSpPr>
          <p:cNvPr id="7" name="TextBox 2">
            <a:extLst>
              <a:ext uri="{FF2B5EF4-FFF2-40B4-BE49-F238E27FC236}">
                <a16:creationId xmlns:a16="http://schemas.microsoft.com/office/drawing/2014/main" id="{A87F1F2D-C106-4077-8806-A31CD5A82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5999" y="1599161"/>
            <a:ext cx="1780647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21-23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时</a:t>
            </a:r>
          </a:p>
        </p:txBody>
      </p:sp>
      <p:graphicFrame>
        <p:nvGraphicFramePr>
          <p:cNvPr id="8" name="Group 72">
            <a:extLst>
              <a:ext uri="{FF2B5EF4-FFF2-40B4-BE49-F238E27FC236}">
                <a16:creationId xmlns:a16="http://schemas.microsoft.com/office/drawing/2014/main" id="{51A3215F-1AB6-476B-9C3B-C94EA1434B2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2825786"/>
          <a:ext cx="12191998" cy="3118487"/>
        </p:xfrm>
        <a:graphic>
          <a:graphicData uri="http://schemas.openxmlformats.org/drawingml/2006/table">
            <a:tbl>
              <a:tblPr/>
              <a:tblGrid>
                <a:gridCol w="897422">
                  <a:extLst>
                    <a:ext uri="{9D8B030D-6E8A-4147-A177-3AD203B41FA5}">
                      <a16:colId xmlns:a16="http://schemas.microsoft.com/office/drawing/2014/main" val="1362349733"/>
                    </a:ext>
                  </a:extLst>
                </a:gridCol>
                <a:gridCol w="921676">
                  <a:extLst>
                    <a:ext uri="{9D8B030D-6E8A-4147-A177-3AD203B41FA5}">
                      <a16:colId xmlns:a16="http://schemas.microsoft.com/office/drawing/2014/main" val="2597811427"/>
                    </a:ext>
                  </a:extLst>
                </a:gridCol>
                <a:gridCol w="827849">
                  <a:extLst>
                    <a:ext uri="{9D8B030D-6E8A-4147-A177-3AD203B41FA5}">
                      <a16:colId xmlns:a16="http://schemas.microsoft.com/office/drawing/2014/main" val="2259545588"/>
                    </a:ext>
                  </a:extLst>
                </a:gridCol>
                <a:gridCol w="962527">
                  <a:extLst>
                    <a:ext uri="{9D8B030D-6E8A-4147-A177-3AD203B41FA5}">
                      <a16:colId xmlns:a16="http://schemas.microsoft.com/office/drawing/2014/main" val="1699238412"/>
                    </a:ext>
                  </a:extLst>
                </a:gridCol>
                <a:gridCol w="962526">
                  <a:extLst>
                    <a:ext uri="{9D8B030D-6E8A-4147-A177-3AD203B41FA5}">
                      <a16:colId xmlns:a16="http://schemas.microsoft.com/office/drawing/2014/main" val="4195757487"/>
                    </a:ext>
                  </a:extLst>
                </a:gridCol>
                <a:gridCol w="1010653">
                  <a:extLst>
                    <a:ext uri="{9D8B030D-6E8A-4147-A177-3AD203B41FA5}">
                      <a16:colId xmlns:a16="http://schemas.microsoft.com/office/drawing/2014/main" val="1692403625"/>
                    </a:ext>
                  </a:extLst>
                </a:gridCol>
                <a:gridCol w="1034715">
                  <a:extLst>
                    <a:ext uri="{9D8B030D-6E8A-4147-A177-3AD203B41FA5}">
                      <a16:colId xmlns:a16="http://schemas.microsoft.com/office/drawing/2014/main" val="1964679645"/>
                    </a:ext>
                  </a:extLst>
                </a:gridCol>
                <a:gridCol w="1022685">
                  <a:extLst>
                    <a:ext uri="{9D8B030D-6E8A-4147-A177-3AD203B41FA5}">
                      <a16:colId xmlns:a16="http://schemas.microsoft.com/office/drawing/2014/main" val="1534450769"/>
                    </a:ext>
                  </a:extLst>
                </a:gridCol>
                <a:gridCol w="1058779">
                  <a:extLst>
                    <a:ext uri="{9D8B030D-6E8A-4147-A177-3AD203B41FA5}">
                      <a16:colId xmlns:a16="http://schemas.microsoft.com/office/drawing/2014/main" val="1627158349"/>
                    </a:ext>
                  </a:extLst>
                </a:gridCol>
                <a:gridCol w="1034715">
                  <a:extLst>
                    <a:ext uri="{9D8B030D-6E8A-4147-A177-3AD203B41FA5}">
                      <a16:colId xmlns:a16="http://schemas.microsoft.com/office/drawing/2014/main" val="1895390246"/>
                    </a:ext>
                  </a:extLst>
                </a:gridCol>
                <a:gridCol w="818148">
                  <a:extLst>
                    <a:ext uri="{9D8B030D-6E8A-4147-A177-3AD203B41FA5}">
                      <a16:colId xmlns:a16="http://schemas.microsoft.com/office/drawing/2014/main" val="3894917554"/>
                    </a:ext>
                  </a:extLst>
                </a:gridCol>
                <a:gridCol w="962526">
                  <a:extLst>
                    <a:ext uri="{9D8B030D-6E8A-4147-A177-3AD203B41FA5}">
                      <a16:colId xmlns:a16="http://schemas.microsoft.com/office/drawing/2014/main" val="3839784476"/>
                    </a:ext>
                  </a:extLst>
                </a:gridCol>
                <a:gridCol w="677777">
                  <a:extLst>
                    <a:ext uri="{9D8B030D-6E8A-4147-A177-3AD203B41FA5}">
                      <a16:colId xmlns:a16="http://schemas.microsoft.com/office/drawing/2014/main" val="810240627"/>
                    </a:ext>
                  </a:extLst>
                </a:gridCol>
              </a:tblGrid>
              <a:tr h="82232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时代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白昼</a:t>
                      </a:r>
                    </a:p>
                  </a:txBody>
                  <a:tcPr marT="45721" marB="45721" anchor="ctr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夜晚</a:t>
                      </a:r>
                    </a:p>
                  </a:txBody>
                  <a:tcPr marT="45721" marB="45721" anchor="ctr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3719929"/>
                  </a:ext>
                </a:extLst>
              </a:tr>
              <a:tr h="82232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周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日出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食时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隅中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中日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日昃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哺时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日入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黄昏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人定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夜半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鸡鸣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平旦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7876248"/>
                  </a:ext>
                </a:extLst>
              </a:tr>
              <a:tr h="6508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汉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卯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辰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巳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午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未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申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酉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戌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亥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子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丑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寅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9077241"/>
                  </a:ext>
                </a:extLst>
              </a:tr>
              <a:tr h="82232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现代</a:t>
                      </a: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5-7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7-9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9-11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11-13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13-15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15-17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17-19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19-21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21-23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23-1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1-3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3-5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721" marB="45721" anchor="ctr" anchorCtr="1" horzOverflow="overflow">
                    <a:lnL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7245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568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自定义 677">
      <a:dk1>
        <a:sysClr val="windowText" lastClr="000000"/>
      </a:dk1>
      <a:lt1>
        <a:sysClr val="window" lastClr="FFFFFF"/>
      </a:lt1>
      <a:dk2>
        <a:srgbClr val="78AF74"/>
      </a:dk2>
      <a:lt2>
        <a:srgbClr val="E7E6E6"/>
      </a:lt2>
      <a:accent1>
        <a:srgbClr val="92B5C2"/>
      </a:accent1>
      <a:accent2>
        <a:srgbClr val="78AF74"/>
      </a:accent2>
      <a:accent3>
        <a:srgbClr val="92B5C2"/>
      </a:accent3>
      <a:accent4>
        <a:srgbClr val="78AF74"/>
      </a:accent4>
      <a:accent5>
        <a:srgbClr val="92B5C2"/>
      </a:accent5>
      <a:accent6>
        <a:srgbClr val="78AF74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1872</TotalTime>
  <Words>2330</Words>
  <Application>Microsoft Office PowerPoint</Application>
  <PresentationFormat>宽屏</PresentationFormat>
  <Paragraphs>335</Paragraphs>
  <Slides>33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9" baseType="lpstr">
      <vt:lpstr>方正姚体</vt:lpstr>
      <vt:lpstr>黑体</vt:lpstr>
      <vt:lpstr>华文仿宋</vt:lpstr>
      <vt:lpstr>华文行楷</vt:lpstr>
      <vt:lpstr>楷体</vt:lpstr>
      <vt:lpstr>楷体_GB2312</vt:lpstr>
      <vt:lpstr>宋体</vt:lpstr>
      <vt:lpstr>微软雅黑</vt:lpstr>
      <vt:lpstr>幼圆</vt:lpstr>
      <vt:lpstr>Agency FB</vt:lpstr>
      <vt:lpstr>Arial</vt:lpstr>
      <vt:lpstr>Arial Black</vt:lpstr>
      <vt:lpstr>Calibri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zhao</cp:lastModifiedBy>
  <cp:revision>85</cp:revision>
  <dcterms:created xsi:type="dcterms:W3CDTF">2015-05-05T08:02:00Z</dcterms:created>
  <dcterms:modified xsi:type="dcterms:W3CDTF">2017-11-26T11:41:13Z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