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4" r:id="rId4"/>
    <p:sldId id="265" r:id="rId5"/>
    <p:sldId id="259" r:id="rId6"/>
    <p:sldId id="266" r:id="rId7"/>
    <p:sldId id="267" r:id="rId8"/>
    <p:sldId id="260" r:id="rId9"/>
    <p:sldId id="271" r:id="rId10"/>
    <p:sldId id="268" r:id="rId11"/>
    <p:sldId id="261" r:id="rId12"/>
    <p:sldId id="270" r:id="rId13"/>
    <p:sldId id="262" r:id="rId14"/>
    <p:sldId id="272" r:id="rId15"/>
    <p:sldId id="273" r:id="rId16"/>
    <p:sldId id="269" r:id="rId1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1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05C2C11-4DD7-4BC6-B70D-D76DC13512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A34C0197-54C6-4B78-8A24-83E6F4897D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48BAC09-6301-41AA-A6AC-3C2AD6FEF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11F44-4949-42B4-9B95-20CE056F8C79}" type="datetimeFigureOut">
              <a:rPr lang="zh-CN" altLang="en-US" smtClean="0"/>
              <a:t>2021/2/25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09DD115-B5BE-4E90-B994-5E2820C75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C916307-AE7F-4323-B8A2-1FBF967A4C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F7B7C-FB49-4B60-AE2B-2F508463BD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59091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C3C4B81-5172-432B-B95F-421A1B072C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2C18AC6-D461-4D0F-9447-15DF7AC79D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41ABD9D-C2F5-43FD-9876-D92C36B35F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11F44-4949-42B4-9B95-20CE056F8C79}" type="datetimeFigureOut">
              <a:rPr lang="zh-CN" altLang="en-US" smtClean="0"/>
              <a:t>2021/2/25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C9AB95C-A493-4018-BC9A-18AF7FB05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B7BB649-2249-461E-97F6-F07BD93C32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F7B7C-FB49-4B60-AE2B-2F508463BD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08941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49F6606-468E-481D-9F59-81E5FC5BFF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DAE1174-7CFB-46A4-BEF0-C9A9B1C4C1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F99E9B6-057A-4AC4-909B-741A3F0217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11F44-4949-42B4-9B95-20CE056F8C79}" type="datetimeFigureOut">
              <a:rPr lang="zh-CN" altLang="en-US" smtClean="0"/>
              <a:t>2021/2/25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E98DFC0-544B-4D7C-85C2-200C40F5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568A503-9C3F-4C07-9481-F1A2C1774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F7B7C-FB49-4B60-AE2B-2F508463BD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2884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602715C-2E3F-4BD0-ADBF-6BF3DA183C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C2D1B1B-54BC-451E-8478-11C04226FD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8991729E-910A-4F51-8974-A3882EE48F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35EFD90-1301-49DB-B88D-5A8BB3364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11F44-4949-42B4-9B95-20CE056F8C79}" type="datetimeFigureOut">
              <a:rPr lang="zh-CN" altLang="en-US" smtClean="0"/>
              <a:t>2021/2/25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990BBB3-BD53-48B1-B874-B5573F19E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7DDEE8A-95EC-4354-80A4-3E78F0A35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F7B7C-FB49-4B60-AE2B-2F508463BD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5917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F0D5B73-A36A-4517-9B30-5A7CD96F51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9DBC983-77D3-4415-8655-02F0BF949A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0FD1F48-193E-4102-94BC-024525A212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9BB7D393-3FBF-4300-9B2A-ED043B66AE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29D0CD7F-BD22-4152-A73D-E76E56E2C5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975D19BE-8ED3-4FB5-A7F2-DD837802E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11F44-4949-42B4-9B95-20CE056F8C79}" type="datetimeFigureOut">
              <a:rPr lang="zh-CN" altLang="en-US" smtClean="0"/>
              <a:t>2021/2/25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3DA57A9F-B0D0-4CA6-BBA2-67EDA1B20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6CB60E46-8168-4963-A641-3531277BC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F7B7C-FB49-4B60-AE2B-2F508463BD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446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C05E5D1-5574-4C8F-BCEB-7EB4045B5F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D35FC559-F38B-47C3-A501-399DA37E7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11F44-4949-42B4-9B95-20CE056F8C79}" type="datetimeFigureOut">
              <a:rPr lang="zh-CN" altLang="en-US" smtClean="0"/>
              <a:t>2021/2/25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0FFB7B26-77CD-403B-BAFF-8D81948176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0588935E-5D37-4593-8AB5-CF0F07A14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F7B7C-FB49-4B60-AE2B-2F508463BD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34101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FDFAFF61-E270-418E-AF2C-B483434705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11F44-4949-42B4-9B95-20CE056F8C79}" type="datetimeFigureOut">
              <a:rPr lang="zh-CN" altLang="en-US" smtClean="0"/>
              <a:t>2021/2/25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C05190B6-033D-45CF-98F0-192AE2733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6F0ADF1-E5EA-4D60-ABCB-63C6DE7FF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F7B7C-FB49-4B60-AE2B-2F508463BD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8766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C33570E-FA6F-474F-8CAA-E6AE8661BE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7831C4F-AF18-44C8-BAB6-8E2E17D226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9188B828-BF90-468A-8C63-E2D397A13E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2DF4525-96D9-4710-87C2-2BB7BE052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11F44-4949-42B4-9B95-20CE056F8C79}" type="datetimeFigureOut">
              <a:rPr lang="zh-CN" altLang="en-US" smtClean="0"/>
              <a:t>2021/2/25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5326ACB-FADF-4246-BED4-BAB7DD1E3A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8DC80B7-9FC7-4AF1-A2DF-5DC8FED01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F7B7C-FB49-4B60-AE2B-2F508463BD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56480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26778EA-4B83-4DED-AE05-CE88ADB6A9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40F916B4-BF0D-4FC0-ADE3-6A5E8E3641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BF61C1C-C155-4160-9593-B6713703B3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6271252-E02D-4593-B118-784607E0C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11F44-4949-42B4-9B95-20CE056F8C79}" type="datetimeFigureOut">
              <a:rPr lang="zh-CN" altLang="en-US" smtClean="0"/>
              <a:t>2021/2/25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E58FA1F-BBA1-448F-835E-0EC484ECF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5DC291A-25F4-4E38-B8D4-656BDACE31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F7B7C-FB49-4B60-AE2B-2F508463BD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3759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D7E63B1-F359-400E-9D1B-DDB1F9B6DD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A0FDF95-3224-480D-A5FA-0DFAA15E85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415411F-74D8-498B-81BD-97CFE55FF5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11F44-4949-42B4-9B95-20CE056F8C79}" type="datetimeFigureOut">
              <a:rPr lang="zh-CN" altLang="en-US" smtClean="0"/>
              <a:t>2021/2/25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7751CB8-5FF4-4630-8BC3-187B7EED40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6639B1D-B97D-47CD-9E87-5179CFB577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F7B7C-FB49-4B60-AE2B-2F508463BD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4123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B6C8F176-DBE1-41FA-8ED9-79D27897F0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6CB8EB4A-F05B-488E-811C-C75F039C10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7E4C5A4-9FF8-484E-A56B-B85EB37D5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11F44-4949-42B4-9B95-20CE056F8C79}" type="datetimeFigureOut">
              <a:rPr lang="zh-CN" altLang="en-US" smtClean="0"/>
              <a:t>2021/2/25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CF42878-E57B-43DC-83AE-C1CC139C3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EA24062-52A3-490E-BFBC-3716C0E51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F7B7C-FB49-4B60-AE2B-2F508463BD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4868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15212393-FF9F-4EB1-B709-9F94BD0DBE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FA87294-0F04-4CF5-A384-B241D42330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FC03C44-5AF6-4214-963D-FCA215C070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411F44-4949-42B4-9B95-20CE056F8C79}" type="datetimeFigureOut">
              <a:rPr lang="zh-CN" altLang="en-US" smtClean="0"/>
              <a:t>2021/2/25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48168AF-7468-4F7D-AEAF-4B33348CBE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92483BE-A94B-4E2C-9317-1193BC94A6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5F7B7C-FB49-4B60-AE2B-2F508463BD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3980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1F88CA4-E464-435C-ABB9-00F4DB1185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金太阳联考讲评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8733B368-DED1-4A19-8210-28B5E8D24E8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dirty="0"/>
              <a:t>2021</a:t>
            </a:r>
            <a:r>
              <a:rPr lang="zh-CN" altLang="en-US" dirty="0"/>
              <a:t>年</a:t>
            </a:r>
            <a:r>
              <a:rPr lang="en-US" altLang="zh-CN" dirty="0"/>
              <a:t>2</a:t>
            </a:r>
            <a:r>
              <a:rPr lang="zh-CN" altLang="en-US" dirty="0"/>
              <a:t>月</a:t>
            </a:r>
            <a:r>
              <a:rPr lang="en-US" altLang="zh-CN" dirty="0"/>
              <a:t>25</a:t>
            </a:r>
            <a:r>
              <a:rPr lang="zh-CN" altLang="en-US" dirty="0"/>
              <a:t>日</a:t>
            </a:r>
          </a:p>
        </p:txBody>
      </p:sp>
    </p:spTree>
    <p:extLst>
      <p:ext uri="{BB962C8B-B14F-4D97-AF65-F5344CB8AC3E}">
        <p14:creationId xmlns:p14="http://schemas.microsoft.com/office/powerpoint/2010/main" val="6656687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5382A4FE-01CA-480F-87D5-E02E47AC42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05" t="37082" b="22567"/>
          <a:stretch/>
        </p:blipFill>
        <p:spPr>
          <a:xfrm>
            <a:off x="0" y="0"/>
            <a:ext cx="9929004" cy="6878872"/>
          </a:xfr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id="{23EB9498-3C29-4BC4-9E3D-409D636F4651}"/>
              </a:ext>
            </a:extLst>
          </p:cNvPr>
          <p:cNvGrpSpPr/>
          <p:nvPr/>
        </p:nvGrpSpPr>
        <p:grpSpPr>
          <a:xfrm>
            <a:off x="7151298" y="3519577"/>
            <a:ext cx="569344" cy="769267"/>
            <a:chOff x="7151298" y="3519577"/>
            <a:chExt cx="569344" cy="769267"/>
          </a:xfrm>
        </p:grpSpPr>
        <p:cxnSp>
          <p:nvCxnSpPr>
            <p:cNvPr id="9" name="直接箭头连接符 8">
              <a:extLst>
                <a:ext uri="{FF2B5EF4-FFF2-40B4-BE49-F238E27FC236}">
                  <a16:creationId xmlns:a16="http://schemas.microsoft.com/office/drawing/2014/main" id="{9D30162C-55F5-4C6B-B16D-02005AA744EE}"/>
                </a:ext>
              </a:extLst>
            </p:cNvPr>
            <p:cNvCxnSpPr/>
            <p:nvPr/>
          </p:nvCxnSpPr>
          <p:spPr>
            <a:xfrm flipH="1">
              <a:off x="7151298" y="3519577"/>
              <a:ext cx="569344" cy="57797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FA74EC5E-D565-4BED-93CE-CCE563294F56}"/>
                </a:ext>
              </a:extLst>
            </p:cNvPr>
            <p:cNvSpPr txBox="1"/>
            <p:nvPr/>
          </p:nvSpPr>
          <p:spPr>
            <a:xfrm>
              <a:off x="7315199" y="3919512"/>
              <a:ext cx="25879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</a:t>
              </a:r>
              <a:endParaRPr lang="zh-CN" alt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C9F5456F-1618-4602-9F64-96D79332A99D}"/>
              </a:ext>
            </a:extLst>
          </p:cNvPr>
          <p:cNvGrpSpPr/>
          <p:nvPr/>
        </p:nvGrpSpPr>
        <p:grpSpPr>
          <a:xfrm rot="18954973">
            <a:off x="8228673" y="3609283"/>
            <a:ext cx="569344" cy="769267"/>
            <a:chOff x="7151298" y="3519577"/>
            <a:chExt cx="569344" cy="769267"/>
          </a:xfrm>
        </p:grpSpPr>
        <p:cxnSp>
          <p:nvCxnSpPr>
            <p:cNvPr id="13" name="直接箭头连接符 12">
              <a:extLst>
                <a:ext uri="{FF2B5EF4-FFF2-40B4-BE49-F238E27FC236}">
                  <a16:creationId xmlns:a16="http://schemas.microsoft.com/office/drawing/2014/main" id="{F53893E4-DF3D-4B4C-83B6-ADF5D405D71D}"/>
                </a:ext>
              </a:extLst>
            </p:cNvPr>
            <p:cNvCxnSpPr/>
            <p:nvPr/>
          </p:nvCxnSpPr>
          <p:spPr>
            <a:xfrm flipH="1">
              <a:off x="7151298" y="3519577"/>
              <a:ext cx="569344" cy="57797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id="{0C39DE57-76A3-40E9-9888-A995FC05F8B1}"/>
                </a:ext>
              </a:extLst>
            </p:cNvPr>
            <p:cNvSpPr txBox="1"/>
            <p:nvPr/>
          </p:nvSpPr>
          <p:spPr>
            <a:xfrm>
              <a:off x="7315199" y="3919512"/>
              <a:ext cx="25879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</a:t>
              </a:r>
              <a:endParaRPr lang="zh-CN" alt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5" name="文本框 14">
            <a:extLst>
              <a:ext uri="{FF2B5EF4-FFF2-40B4-BE49-F238E27FC236}">
                <a16:creationId xmlns:a16="http://schemas.microsoft.com/office/drawing/2014/main" id="{F26D2980-A99B-475E-B55C-F317FF6485D8}"/>
              </a:ext>
            </a:extLst>
          </p:cNvPr>
          <p:cNvSpPr txBox="1"/>
          <p:nvPr/>
        </p:nvSpPr>
        <p:spPr>
          <a:xfrm>
            <a:off x="1932805" y="2884047"/>
            <a:ext cx="1616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rgbClr val="0070C0"/>
                </a:solidFill>
              </a:rPr>
              <a:t>矢量性</a:t>
            </a:r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A3562CD0-6E92-4594-8E4F-6554E2F6177F}"/>
              </a:ext>
            </a:extLst>
          </p:cNvPr>
          <p:cNvGrpSpPr/>
          <p:nvPr/>
        </p:nvGrpSpPr>
        <p:grpSpPr>
          <a:xfrm>
            <a:off x="7521677" y="0"/>
            <a:ext cx="4670323" cy="2546555"/>
            <a:chOff x="4542503" y="1927123"/>
            <a:chExt cx="4670323" cy="2546555"/>
          </a:xfrm>
        </p:grpSpPr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E6618677-2B61-463F-93FD-6633E09D7D54}"/>
                </a:ext>
              </a:extLst>
            </p:cNvPr>
            <p:cNvSpPr/>
            <p:nvPr/>
          </p:nvSpPr>
          <p:spPr>
            <a:xfrm>
              <a:off x="4542503" y="1927123"/>
              <a:ext cx="4670323" cy="2546555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id="{09E35AAD-71A8-4754-969E-2A7D554FDD77}"/>
                </a:ext>
              </a:extLst>
            </p:cNvPr>
            <p:cNvSpPr txBox="1"/>
            <p:nvPr/>
          </p:nvSpPr>
          <p:spPr>
            <a:xfrm>
              <a:off x="4686520" y="2046238"/>
              <a:ext cx="4382288" cy="230832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</a:rPr>
                <a:t>七个基本单位：</a:t>
              </a:r>
              <a:endParaRPr lang="en-US" altLang="zh-CN" sz="2400" dirty="0">
                <a:solidFill>
                  <a:schemeClr val="bg1"/>
                </a:solidFill>
              </a:endParaRPr>
            </a:p>
            <a:p>
              <a:r>
                <a:rPr lang="zh-CN" altLang="en-US" sz="2400" dirty="0">
                  <a:solidFill>
                    <a:schemeClr val="bg1"/>
                  </a:solidFill>
                </a:rPr>
                <a:t>长度</a:t>
              </a:r>
              <a:r>
                <a:rPr lang="en-US" altLang="zh-CN" sz="2400" dirty="0">
                  <a:solidFill>
                    <a:schemeClr val="bg1"/>
                  </a:solidFill>
                </a:rPr>
                <a:t>m</a:t>
              </a:r>
              <a:r>
                <a:rPr lang="zh-CN" altLang="en-US" sz="2400" dirty="0">
                  <a:solidFill>
                    <a:schemeClr val="bg1"/>
                  </a:solidFill>
                </a:rPr>
                <a:t>，时间</a:t>
              </a:r>
              <a:r>
                <a:rPr lang="en-US" altLang="zh-CN" sz="2400" dirty="0">
                  <a:solidFill>
                    <a:schemeClr val="bg1"/>
                  </a:solidFill>
                </a:rPr>
                <a:t>s</a:t>
              </a:r>
              <a:r>
                <a:rPr lang="zh-CN" altLang="en-US" sz="2400" dirty="0">
                  <a:solidFill>
                    <a:schemeClr val="bg1"/>
                  </a:solidFill>
                </a:rPr>
                <a:t>，质量</a:t>
              </a:r>
              <a:r>
                <a:rPr lang="en-US" altLang="zh-CN" sz="2400" dirty="0">
                  <a:solidFill>
                    <a:schemeClr val="bg1"/>
                  </a:solidFill>
                </a:rPr>
                <a:t>kg</a:t>
              </a:r>
              <a:r>
                <a:rPr lang="zh-CN" altLang="en-US" sz="2400" dirty="0">
                  <a:solidFill>
                    <a:schemeClr val="bg1"/>
                  </a:solidFill>
                </a:rPr>
                <a:t>，</a:t>
              </a:r>
              <a:endParaRPr lang="en-US" altLang="zh-CN" sz="2400" dirty="0">
                <a:solidFill>
                  <a:schemeClr val="bg1"/>
                </a:solidFill>
              </a:endParaRPr>
            </a:p>
            <a:p>
              <a:r>
                <a:rPr lang="zh-CN" altLang="en-US" sz="2400" dirty="0">
                  <a:solidFill>
                    <a:schemeClr val="bg1"/>
                  </a:solidFill>
                </a:rPr>
                <a:t>热力学温度（开尔文温度）</a:t>
              </a:r>
              <a:r>
                <a:rPr lang="en-US" altLang="zh-CN" sz="2400" dirty="0">
                  <a:solidFill>
                    <a:schemeClr val="bg1"/>
                  </a:solidFill>
                </a:rPr>
                <a:t>K</a:t>
              </a:r>
              <a:r>
                <a:rPr lang="zh-CN" altLang="en-US" sz="2400" dirty="0">
                  <a:solidFill>
                    <a:schemeClr val="bg1"/>
                  </a:solidFill>
                </a:rPr>
                <a:t>，</a:t>
              </a:r>
              <a:endParaRPr lang="en-US" altLang="zh-CN" sz="2400" dirty="0">
                <a:solidFill>
                  <a:schemeClr val="bg1"/>
                </a:solidFill>
              </a:endParaRPr>
            </a:p>
            <a:p>
              <a:r>
                <a:rPr lang="zh-CN" altLang="en-US" sz="2400" dirty="0">
                  <a:solidFill>
                    <a:schemeClr val="bg1"/>
                  </a:solidFill>
                </a:rPr>
                <a:t>电流</a:t>
              </a:r>
              <a:r>
                <a:rPr lang="en-US" altLang="zh-CN" sz="2400" dirty="0">
                  <a:solidFill>
                    <a:schemeClr val="bg1"/>
                  </a:solidFill>
                </a:rPr>
                <a:t>A</a:t>
              </a:r>
              <a:r>
                <a:rPr lang="zh-CN" altLang="en-US" sz="2400" dirty="0">
                  <a:solidFill>
                    <a:schemeClr val="bg1"/>
                  </a:solidFill>
                </a:rPr>
                <a:t>，</a:t>
              </a:r>
              <a:endParaRPr lang="en-US" altLang="zh-CN" sz="2400" dirty="0">
                <a:solidFill>
                  <a:schemeClr val="bg1"/>
                </a:solidFill>
              </a:endParaRPr>
            </a:p>
            <a:p>
              <a:r>
                <a:rPr lang="zh-CN" altLang="en-US" sz="2400" dirty="0">
                  <a:solidFill>
                    <a:schemeClr val="bg1"/>
                  </a:solidFill>
                </a:rPr>
                <a:t>光强度</a:t>
              </a:r>
              <a:r>
                <a:rPr lang="en-US" altLang="zh-CN" sz="2400" dirty="0">
                  <a:solidFill>
                    <a:schemeClr val="bg1"/>
                  </a:solidFill>
                </a:rPr>
                <a:t>cd</a:t>
              </a:r>
              <a:r>
                <a:rPr lang="zh-CN" altLang="en-US" sz="2400" dirty="0">
                  <a:solidFill>
                    <a:schemeClr val="bg1"/>
                  </a:solidFill>
                </a:rPr>
                <a:t>（坎德拉），</a:t>
              </a:r>
              <a:endParaRPr lang="en-US" altLang="zh-CN" sz="2400" dirty="0">
                <a:solidFill>
                  <a:schemeClr val="bg1"/>
                </a:solidFill>
              </a:endParaRPr>
            </a:p>
            <a:p>
              <a:r>
                <a:rPr lang="zh-CN" altLang="en-US" sz="2400" dirty="0">
                  <a:solidFill>
                    <a:schemeClr val="bg1"/>
                  </a:solidFill>
                </a:rPr>
                <a:t>物质的量</a:t>
              </a:r>
              <a:r>
                <a:rPr lang="en-US" altLang="zh-CN" sz="2400" dirty="0">
                  <a:solidFill>
                    <a:schemeClr val="bg1"/>
                  </a:solidFill>
                </a:rPr>
                <a:t>mol</a:t>
              </a:r>
              <a:endParaRPr lang="zh-CN" altLang="en-US" sz="2400" dirty="0">
                <a:solidFill>
                  <a:schemeClr val="bg1"/>
                </a:solidFill>
              </a:endParaRPr>
            </a:p>
          </p:txBody>
        </p:sp>
      </p:grpSp>
      <p:sp>
        <p:nvSpPr>
          <p:cNvPr id="18" name="文本框 17">
            <a:extLst>
              <a:ext uri="{FF2B5EF4-FFF2-40B4-BE49-F238E27FC236}">
                <a16:creationId xmlns:a16="http://schemas.microsoft.com/office/drawing/2014/main" id="{F27D50CF-B0D5-4B34-A659-4857CA441419}"/>
              </a:ext>
            </a:extLst>
          </p:cNvPr>
          <p:cNvSpPr txBox="1"/>
          <p:nvPr/>
        </p:nvSpPr>
        <p:spPr>
          <a:xfrm>
            <a:off x="3208397" y="3208603"/>
            <a:ext cx="1616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rgbClr val="0070C0"/>
                </a:solidFill>
              </a:rPr>
              <a:t>矢量性？！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256F360C-E9EF-494E-AB44-C1BD7CCA0D34}"/>
              </a:ext>
            </a:extLst>
          </p:cNvPr>
          <p:cNvSpPr txBox="1"/>
          <p:nvPr/>
        </p:nvSpPr>
        <p:spPr>
          <a:xfrm>
            <a:off x="1793659" y="3994824"/>
            <a:ext cx="1616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rgbClr val="0070C0"/>
                </a:solidFill>
              </a:rPr>
              <a:t>矢量性</a:t>
            </a:r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58266A6C-D291-428F-805B-5ECA466FF001}"/>
              </a:ext>
            </a:extLst>
          </p:cNvPr>
          <p:cNvGrpSpPr/>
          <p:nvPr/>
        </p:nvGrpSpPr>
        <p:grpSpPr>
          <a:xfrm>
            <a:off x="7720642" y="3519576"/>
            <a:ext cx="716594" cy="958557"/>
            <a:chOff x="7196132" y="3330287"/>
            <a:chExt cx="716594" cy="958557"/>
          </a:xfrm>
        </p:grpSpPr>
        <p:cxnSp>
          <p:nvCxnSpPr>
            <p:cNvPr id="21" name="直接箭头连接符 20">
              <a:extLst>
                <a:ext uri="{FF2B5EF4-FFF2-40B4-BE49-F238E27FC236}">
                  <a16:creationId xmlns:a16="http://schemas.microsoft.com/office/drawing/2014/main" id="{B5DF9D83-4AC3-4216-9807-0C9D7A89CFAE}"/>
                </a:ext>
              </a:extLst>
            </p:cNvPr>
            <p:cNvCxnSpPr>
              <a:cxnSpLocks/>
            </p:cNvCxnSpPr>
            <p:nvPr/>
          </p:nvCxnSpPr>
          <p:spPr>
            <a:xfrm>
              <a:off x="7196132" y="3330287"/>
              <a:ext cx="0" cy="809507"/>
            </a:xfrm>
            <a:prstGeom prst="straightConnector1">
              <a:avLst/>
            </a:prstGeom>
            <a:ln w="28575"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id="{FB4D4F32-81A4-41A8-882D-18187FE5F4F0}"/>
                </a:ext>
              </a:extLst>
            </p:cNvPr>
            <p:cNvSpPr txBox="1"/>
            <p:nvPr/>
          </p:nvSpPr>
          <p:spPr>
            <a:xfrm>
              <a:off x="7315199" y="3919512"/>
              <a:ext cx="5975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mg</a:t>
              </a:r>
              <a:endParaRPr lang="zh-CN" alt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9472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97F501A7-550F-4D8B-8C94-5AA4B19A8A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" t="4268" r="23269" b="87878"/>
          <a:stretch/>
        </p:blipFill>
        <p:spPr>
          <a:xfrm>
            <a:off x="-2" y="-1"/>
            <a:ext cx="12220119" cy="1820173"/>
          </a:xfr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CED203A6-ED1B-42B3-8FC1-AA9FEBF107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20172"/>
            <a:ext cx="6717104" cy="5037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文本框 1">
                <a:extLst>
                  <a:ext uri="{FF2B5EF4-FFF2-40B4-BE49-F238E27FC236}">
                    <a16:creationId xmlns:a16="http://schemas.microsoft.com/office/drawing/2014/main" id="{941211BF-4500-4621-8A6C-7406CCD7A266}"/>
                  </a:ext>
                </a:extLst>
              </p:cNvPr>
              <p:cNvSpPr txBox="1"/>
              <p:nvPr/>
            </p:nvSpPr>
            <p:spPr>
              <a:xfrm>
                <a:off x="7099541" y="2044460"/>
                <a:ext cx="200995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</m:ctrlPr>
                        </m:sSubPr>
                        <m:e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𝐸</m:t>
                          </m:r>
                        </m:e>
                        <m:sub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𝑚</m:t>
                          </m:r>
                        </m:sub>
                      </m:sSub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=</m:t>
                      </m:r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𝑛𝐵𝑆</m:t>
                      </m:r>
                      <m:r>
                        <a:rPr lang="zh-CN" altLang="en-US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𝜔</m:t>
                      </m:r>
                    </m:oMath>
                  </m:oMathPara>
                </a14:m>
                <a:endParaRPr lang="zh-CN" altLang="en-US" sz="2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2" name="文本框 1">
                <a:extLst>
                  <a:ext uri="{FF2B5EF4-FFF2-40B4-BE49-F238E27FC236}">
                    <a16:creationId xmlns:a16="http://schemas.microsoft.com/office/drawing/2014/main" id="{941211BF-4500-4621-8A6C-7406CCD7A2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99541" y="2044460"/>
                <a:ext cx="2009954" cy="46166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矩形 3">
            <a:extLst>
              <a:ext uri="{FF2B5EF4-FFF2-40B4-BE49-F238E27FC236}">
                <a16:creationId xmlns:a16="http://schemas.microsoft.com/office/drawing/2014/main" id="{A6EAE476-C39B-409B-9A5F-3E204F7D8ABA}"/>
              </a:ext>
            </a:extLst>
          </p:cNvPr>
          <p:cNvSpPr/>
          <p:nvPr/>
        </p:nvSpPr>
        <p:spPr>
          <a:xfrm>
            <a:off x="1664898" y="1820172"/>
            <a:ext cx="1656272" cy="30365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6B704996-6943-4843-BAA0-AA8E9DA12383}"/>
              </a:ext>
            </a:extLst>
          </p:cNvPr>
          <p:cNvSpPr/>
          <p:nvPr/>
        </p:nvSpPr>
        <p:spPr>
          <a:xfrm>
            <a:off x="4991819" y="1820172"/>
            <a:ext cx="1656272" cy="30365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9D0C8186-63E8-4955-AEFA-766011436931}"/>
                  </a:ext>
                </a:extLst>
              </p:cNvPr>
              <p:cNvSpPr txBox="1"/>
              <p:nvPr/>
            </p:nvSpPr>
            <p:spPr>
              <a:xfrm>
                <a:off x="7099541" y="2499580"/>
                <a:ext cx="200995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</m:ctrlPr>
                        </m:sSubPr>
                        <m:e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𝐸</m:t>
                          </m:r>
                        </m:e>
                        <m:sub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𝑚</m:t>
                          </m:r>
                        </m:sub>
                      </m:sSub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=</m:t>
                      </m:r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𝑛</m:t>
                      </m:r>
                      <m:r>
                        <m:rPr>
                          <m:sty m:val="p"/>
                        </m:rPr>
                        <a:rPr lang="el-GR" altLang="zh-CN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Φ</m:t>
                      </m:r>
                      <m:r>
                        <a:rPr lang="zh-CN" altLang="en-US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𝜔</m:t>
                      </m:r>
                    </m:oMath>
                  </m:oMathPara>
                </a14:m>
                <a:endParaRPr lang="zh-CN" altLang="en-US" sz="2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9D0C8186-63E8-4955-AEFA-7660114369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99541" y="2499580"/>
                <a:ext cx="2009954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文本框 5">
                <a:extLst>
                  <a:ext uri="{FF2B5EF4-FFF2-40B4-BE49-F238E27FC236}">
                    <a16:creationId xmlns:a16="http://schemas.microsoft.com/office/drawing/2014/main" id="{94B65ACA-9776-40B6-9D31-B17E9F6DFC5C}"/>
                  </a:ext>
                </a:extLst>
              </p:cNvPr>
              <p:cNvSpPr txBox="1"/>
              <p:nvPr/>
            </p:nvSpPr>
            <p:spPr>
              <a:xfrm>
                <a:off x="7177548" y="3224981"/>
                <a:ext cx="4562168" cy="24537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交变电流的必备知识：</a:t>
                </a:r>
                <a:r>
                  <a:rPr lang="en-US" altLang="zh-CN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1.</a:t>
                </a:r>
                <a14:m>
                  <m:oMath xmlns:m="http://schemas.openxmlformats.org/officeDocument/2006/math">
                    <m:r>
                      <a:rPr lang="zh-CN" altLang="en-US" sz="2400" i="1" dirty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最大值</m:t>
                    </m:r>
                    <m:r>
                      <a:rPr lang="zh-CN" altLang="en-US" sz="2400" i="1" dirty="0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：</m:t>
                    </m:r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𝐸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𝑚</m:t>
                        </m:r>
                      </m:sub>
                    </m:sSub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=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𝑛𝐵𝑆</m:t>
                    </m:r>
                    <m:r>
                      <a:rPr lang="zh-CN" altLang="en-US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𝜔</m:t>
                    </m:r>
                  </m:oMath>
                </a14:m>
                <a:endPara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en-US" altLang="zh-CN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2.</a:t>
                </a:r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瞬时值：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400" b="0" i="0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E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=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𝑛𝐵𝑆</m:t>
                    </m:r>
                    <m:r>
                      <a:rPr lang="zh-CN" altLang="en-US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𝜔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𝑠𝑖𝑛</m:t>
                    </m:r>
                    <m:r>
                      <a:rPr lang="zh-CN" altLang="en-US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𝜔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𝑡</m:t>
                    </m:r>
                  </m:oMath>
                </a14:m>
                <a:endPara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en-US" altLang="zh-CN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3.</a:t>
                </a:r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平均值：</a:t>
                </a:r>
                <a14:m>
                  <m:oMath xmlns:m="http://schemas.openxmlformats.org/officeDocument/2006/math"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𝑞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=</m:t>
                    </m:r>
                    <m:acc>
                      <m:accPr>
                        <m:chr m:val="̅"/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acc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𝐼</m:t>
                        </m:r>
                      </m:e>
                    </m:acc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𝑡</m:t>
                    </m:r>
                  </m:oMath>
                </a14:m>
                <a:endPara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en-US" altLang="zh-CN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4.</a:t>
                </a:r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有效值：</a:t>
                </a:r>
                <a14:m>
                  <m:oMath xmlns:m="http://schemas.openxmlformats.org/officeDocument/2006/math"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𝑄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=</m:t>
                    </m:r>
                    <m:sSubSup>
                      <m:sSubSup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sSubSup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𝐼</m:t>
                        </m:r>
                      </m:e>
                      <m:sub>
                        <m:r>
                          <a:rPr lang="zh-CN" altLang="en-US" sz="2400" i="1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有</m:t>
                        </m:r>
                      </m:sub>
                      <m:sup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2</m:t>
                        </m:r>
                      </m:sup>
                    </m:sSubSup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𝑅𝑇</m:t>
                    </m:r>
                  </m:oMath>
                </a14:m>
                <a:endPara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en-US" altLang="zh-CN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5.E=0</a:t>
                </a:r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时，</a:t>
                </a:r>
                <a:r>
                  <a:rPr lang="el-GR" altLang="zh-CN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Φ</a:t>
                </a:r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最大，</a:t>
                </a:r>
                <a:r>
                  <a:rPr lang="en-US" altLang="zh-CN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E</a:t>
                </a:r>
                <a:r>
                  <a:rPr lang="en-US" altLang="zh-CN" sz="2400" baseline="-250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MAX</a:t>
                </a:r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时</a:t>
                </a:r>
                <a:r>
                  <a:rPr lang="el-GR" altLang="zh-CN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Φ</a:t>
                </a:r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最小</a:t>
                </a:r>
              </a:p>
            </p:txBody>
          </p:sp>
        </mc:Choice>
        <mc:Fallback xmlns="">
          <p:sp>
            <p:nvSpPr>
              <p:cNvPr id="6" name="文本框 5">
                <a:extLst>
                  <a:ext uri="{FF2B5EF4-FFF2-40B4-BE49-F238E27FC236}">
                    <a16:creationId xmlns:a16="http://schemas.microsoft.com/office/drawing/2014/main" id="{94B65ACA-9776-40B6-9D31-B17E9F6DFC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77548" y="3224981"/>
                <a:ext cx="4562168" cy="2453749"/>
              </a:xfrm>
              <a:prstGeom prst="rect">
                <a:avLst/>
              </a:prstGeom>
              <a:blipFill>
                <a:blip r:embed="rId6"/>
                <a:stretch>
                  <a:fillRect l="-2003" t="-1985" b="-446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89135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7" grpId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内容占位符 4">
            <a:extLst>
              <a:ext uri="{FF2B5EF4-FFF2-40B4-BE49-F238E27FC236}">
                <a16:creationId xmlns:a16="http://schemas.microsoft.com/office/drawing/2014/main" id="{889CC7AF-A8AF-4CF5-AD3F-EE0D01A2F65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" t="12031" r="23269" b="75272"/>
          <a:stretch/>
        </p:blipFill>
        <p:spPr>
          <a:xfrm>
            <a:off x="0" y="0"/>
            <a:ext cx="12192000" cy="2935760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A122EC2B-3BCA-46E7-9C14-5CE1B08B73AC}"/>
              </a:ext>
            </a:extLst>
          </p:cNvPr>
          <p:cNvSpPr txBox="1"/>
          <p:nvPr/>
        </p:nvSpPr>
        <p:spPr>
          <a:xfrm>
            <a:off x="157316" y="3013501"/>
            <a:ext cx="44441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考点：万有引力与重力的关系（星球表面时，相等）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7871733D-AF80-469C-A785-ACE576605E8A}"/>
              </a:ext>
            </a:extLst>
          </p:cNvPr>
          <p:cNvSpPr/>
          <p:nvPr/>
        </p:nvSpPr>
        <p:spPr>
          <a:xfrm>
            <a:off x="1150374" y="1307690"/>
            <a:ext cx="629265" cy="412955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7EC01388-6454-42CE-8C3B-FAF671DDD2AF}"/>
                  </a:ext>
                </a:extLst>
              </p:cNvPr>
              <p:cNvSpPr txBox="1"/>
              <p:nvPr/>
            </p:nvSpPr>
            <p:spPr>
              <a:xfrm>
                <a:off x="157316" y="3922239"/>
                <a:ext cx="1927123" cy="7813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𝐺</m:t>
                      </m:r>
                      <m:f>
                        <m:f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𝑀𝑚</m:t>
                          </m:r>
                        </m:num>
                        <m:den>
                          <m:sSup>
                            <m:sSupPr>
                              <m:ctrlPr>
                                <a:rPr lang="en-US" altLang="zh-CN" sz="2400" b="0" i="1" smtClean="0"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</a:rPr>
                              </m:ctrlPr>
                            </m:sSupPr>
                            <m:e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</a:rPr>
                                <m:t>𝑅</m:t>
                              </m:r>
                            </m:e>
                            <m:sup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=</m:t>
                      </m:r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𝑚𝑔</m:t>
                      </m:r>
                    </m:oMath>
                  </m:oMathPara>
                </a14:m>
                <a:endParaRPr lang="zh-CN" altLang="en-US" sz="2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7EC01388-6454-42CE-8C3B-FAF671DDD2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316" y="3922239"/>
                <a:ext cx="1927123" cy="78136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文本框 8">
                <a:extLst>
                  <a:ext uri="{FF2B5EF4-FFF2-40B4-BE49-F238E27FC236}">
                    <a16:creationId xmlns:a16="http://schemas.microsoft.com/office/drawing/2014/main" id="{8A79B62B-2A26-4981-AED9-0A11C4B8D0C9}"/>
                  </a:ext>
                </a:extLst>
              </p:cNvPr>
              <p:cNvSpPr txBox="1"/>
              <p:nvPr/>
            </p:nvSpPr>
            <p:spPr>
              <a:xfrm>
                <a:off x="2099188" y="3922239"/>
                <a:ext cx="2502308" cy="13233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𝐺</m:t>
                      </m:r>
                      <m:f>
                        <m:f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en-US" altLang="zh-CN" sz="2400" b="0" i="1" smtClean="0"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</a:rPr>
                              </m:ctrlPr>
                            </m:fPr>
                            <m:num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</a:rPr>
                                <m:t>10</m:t>
                              </m:r>
                            </m:den>
                          </m:f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𝑀𝑚</m:t>
                          </m:r>
                        </m:num>
                        <m:den>
                          <m:sSup>
                            <m:sSupPr>
                              <m:ctrlPr>
                                <a:rPr lang="en-US" altLang="zh-CN" sz="2400" b="0" i="1" smtClean="0"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</a:rPr>
                              </m:ctrlPr>
                            </m:sSupPr>
                            <m:e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</a:rPr>
                                <m:t>(</m:t>
                              </m:r>
                              <m:f>
                                <m:fPr>
                                  <m:ctrlPr>
                                    <a:rPr lang="en-US" altLang="zh-CN" sz="2400" b="0" i="1" smtClean="0"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zh-CN" sz="2400" b="0" i="1" smtClean="0"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altLang="zh-CN" sz="2400" b="0" i="1" smtClean="0"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</a:rPr>
                                <m:t>𝑅</m:t>
                              </m:r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=</m:t>
                      </m:r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𝑚</m:t>
                      </m:r>
                      <m:sSup>
                        <m:sSup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</m:ctrlPr>
                        </m:sSupPr>
                        <m:e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𝑔</m:t>
                          </m:r>
                        </m:e>
                        <m:sup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/</m:t>
                          </m:r>
                        </m:sup>
                      </m:sSup>
                    </m:oMath>
                  </m:oMathPara>
                </a14:m>
                <a:endParaRPr lang="zh-CN" altLang="en-US" sz="2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9" name="文本框 8">
                <a:extLst>
                  <a:ext uri="{FF2B5EF4-FFF2-40B4-BE49-F238E27FC236}">
                    <a16:creationId xmlns:a16="http://schemas.microsoft.com/office/drawing/2014/main" id="{8A79B62B-2A26-4981-AED9-0A11C4B8D0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9188" y="3922239"/>
                <a:ext cx="2502308" cy="132331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文本框 9">
                <a:extLst>
                  <a:ext uri="{FF2B5EF4-FFF2-40B4-BE49-F238E27FC236}">
                    <a16:creationId xmlns:a16="http://schemas.microsoft.com/office/drawing/2014/main" id="{4D6EDB6C-5668-4BBD-B36C-0046231FDCAE}"/>
                  </a:ext>
                </a:extLst>
              </p:cNvPr>
              <p:cNvSpPr txBox="1"/>
              <p:nvPr/>
            </p:nvSpPr>
            <p:spPr>
              <a:xfrm>
                <a:off x="157315" y="5067697"/>
                <a:ext cx="1435511" cy="7813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𝐺</m:t>
                      </m:r>
                      <m:f>
                        <m:f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𝑀</m:t>
                          </m:r>
                        </m:num>
                        <m:den>
                          <m:sSup>
                            <m:sSupPr>
                              <m:ctrlPr>
                                <a:rPr lang="en-US" altLang="zh-CN" sz="2400" b="0" i="1" smtClean="0"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</a:rPr>
                              </m:ctrlPr>
                            </m:sSupPr>
                            <m:e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</a:rPr>
                                <m:t>𝑅</m:t>
                              </m:r>
                            </m:e>
                            <m:sup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=</m:t>
                      </m:r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𝑔</m:t>
                      </m:r>
                    </m:oMath>
                  </m:oMathPara>
                </a14:m>
                <a:endParaRPr lang="zh-CN" altLang="en-US" sz="2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10" name="文本框 9">
                <a:extLst>
                  <a:ext uri="{FF2B5EF4-FFF2-40B4-BE49-F238E27FC236}">
                    <a16:creationId xmlns:a16="http://schemas.microsoft.com/office/drawing/2014/main" id="{4D6EDB6C-5668-4BBD-B36C-0046231FDC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315" y="5067697"/>
                <a:ext cx="1435511" cy="78136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文本框 10">
                <a:extLst>
                  <a:ext uri="{FF2B5EF4-FFF2-40B4-BE49-F238E27FC236}">
                    <a16:creationId xmlns:a16="http://schemas.microsoft.com/office/drawing/2014/main" id="{1770DEBC-A078-4E3B-8F71-D6029C3829FD}"/>
                  </a:ext>
                </a:extLst>
              </p:cNvPr>
              <p:cNvSpPr txBox="1"/>
              <p:nvPr/>
            </p:nvSpPr>
            <p:spPr>
              <a:xfrm>
                <a:off x="1956621" y="5245550"/>
                <a:ext cx="2502308" cy="786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2</m:t>
                          </m:r>
                        </m:num>
                        <m:den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5</m:t>
                          </m:r>
                        </m:den>
                      </m:f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𝐺</m:t>
                      </m:r>
                      <m:f>
                        <m:f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𝑀</m:t>
                          </m:r>
                        </m:num>
                        <m:den>
                          <m:sSup>
                            <m:sSupPr>
                              <m:ctrlPr>
                                <a:rPr lang="en-US" altLang="zh-CN" sz="2400" b="0" i="1" smtClean="0"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</a:rPr>
                              </m:ctrlPr>
                            </m:sSupPr>
                            <m:e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</a:rPr>
                                <m:t>𝑅</m:t>
                              </m:r>
                            </m:e>
                            <m:sup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=</m:t>
                      </m:r>
                      <m:sSup>
                        <m:sSup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</m:ctrlPr>
                        </m:sSupPr>
                        <m:e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𝑔</m:t>
                          </m:r>
                        </m:e>
                        <m:sup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/</m:t>
                          </m:r>
                        </m:sup>
                      </m:sSup>
                    </m:oMath>
                  </m:oMathPara>
                </a14:m>
                <a:endParaRPr lang="zh-CN" altLang="en-US" sz="2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11" name="文本框 10">
                <a:extLst>
                  <a:ext uri="{FF2B5EF4-FFF2-40B4-BE49-F238E27FC236}">
                    <a16:creationId xmlns:a16="http://schemas.microsoft.com/office/drawing/2014/main" id="{1770DEBC-A078-4E3B-8F71-D6029C3829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6621" y="5245550"/>
                <a:ext cx="2502308" cy="78617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文本框 11">
                <a:extLst>
                  <a:ext uri="{FF2B5EF4-FFF2-40B4-BE49-F238E27FC236}">
                    <a16:creationId xmlns:a16="http://schemas.microsoft.com/office/drawing/2014/main" id="{A3CEBB59-914D-4B2E-B8AA-CC11C321967C}"/>
                  </a:ext>
                </a:extLst>
              </p:cNvPr>
              <p:cNvSpPr txBox="1"/>
              <p:nvPr/>
            </p:nvSpPr>
            <p:spPr>
              <a:xfrm>
                <a:off x="875070" y="5926806"/>
                <a:ext cx="1435511" cy="786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2</m:t>
                          </m:r>
                        </m:num>
                        <m:den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5</m:t>
                          </m:r>
                        </m:den>
                      </m:f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𝑔</m:t>
                      </m:r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=</m:t>
                      </m:r>
                      <m:sSup>
                        <m:sSup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</m:ctrlPr>
                        </m:sSupPr>
                        <m:e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𝑔</m:t>
                          </m:r>
                        </m:e>
                        <m:sup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</a:rPr>
                            <m:t>/</m:t>
                          </m:r>
                        </m:sup>
                      </m:sSup>
                    </m:oMath>
                  </m:oMathPara>
                </a14:m>
                <a:endParaRPr lang="zh-CN" altLang="en-US" sz="2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12" name="文本框 11">
                <a:extLst>
                  <a:ext uri="{FF2B5EF4-FFF2-40B4-BE49-F238E27FC236}">
                    <a16:creationId xmlns:a16="http://schemas.microsoft.com/office/drawing/2014/main" id="{A3CEBB59-914D-4B2E-B8AA-CC11C321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5070" y="5926806"/>
                <a:ext cx="1435511" cy="78617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文本框 12">
                <a:extLst>
                  <a:ext uri="{FF2B5EF4-FFF2-40B4-BE49-F238E27FC236}">
                    <a16:creationId xmlns:a16="http://schemas.microsoft.com/office/drawing/2014/main" id="{FAA06832-E1BA-4EA9-A7A6-ADCBC6CE4F35}"/>
                  </a:ext>
                </a:extLst>
              </p:cNvPr>
              <p:cNvSpPr txBox="1"/>
              <p:nvPr/>
            </p:nvSpPr>
            <p:spPr>
              <a:xfrm>
                <a:off x="4881716" y="3020417"/>
                <a:ext cx="2453149" cy="6587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地球上：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400" b="0" i="0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t</m:t>
                    </m:r>
                    <m:r>
                      <a:rPr lang="en-US" altLang="zh-CN" sz="2400" b="0" i="0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=</m:t>
                    </m:r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2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𝑣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𝑔</m:t>
                        </m:r>
                      </m:den>
                    </m:f>
                  </m:oMath>
                </a14:m>
                <a:endParaRPr lang="zh-CN" altLang="en-US" sz="2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13" name="文本框 12">
                <a:extLst>
                  <a:ext uri="{FF2B5EF4-FFF2-40B4-BE49-F238E27FC236}">
                    <a16:creationId xmlns:a16="http://schemas.microsoft.com/office/drawing/2014/main" id="{FAA06832-E1BA-4EA9-A7A6-ADCBC6CE4F3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1716" y="3020417"/>
                <a:ext cx="2453149" cy="658770"/>
              </a:xfrm>
              <a:prstGeom prst="rect">
                <a:avLst/>
              </a:prstGeom>
              <a:blipFill>
                <a:blip r:embed="rId8"/>
                <a:stretch>
                  <a:fillRect l="-398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矩形 13">
            <a:extLst>
              <a:ext uri="{FF2B5EF4-FFF2-40B4-BE49-F238E27FC236}">
                <a16:creationId xmlns:a16="http://schemas.microsoft.com/office/drawing/2014/main" id="{0150A7F3-FAC3-48DE-AF08-9B17B7BA5217}"/>
              </a:ext>
            </a:extLst>
          </p:cNvPr>
          <p:cNvSpPr/>
          <p:nvPr/>
        </p:nvSpPr>
        <p:spPr>
          <a:xfrm>
            <a:off x="4881716" y="1307690"/>
            <a:ext cx="629265" cy="412955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B92C8D9C-9E51-4155-9A43-5EB82CAD8F39}"/>
              </a:ext>
            </a:extLst>
          </p:cNvPr>
          <p:cNvSpPr/>
          <p:nvPr/>
        </p:nvSpPr>
        <p:spPr>
          <a:xfrm>
            <a:off x="7369278" y="1307690"/>
            <a:ext cx="629265" cy="412955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FAEABB89-3DBE-47D0-9E8E-FC22C9182A66}"/>
              </a:ext>
            </a:extLst>
          </p:cNvPr>
          <p:cNvSpPr/>
          <p:nvPr/>
        </p:nvSpPr>
        <p:spPr>
          <a:xfrm>
            <a:off x="6577780" y="1794386"/>
            <a:ext cx="2379407" cy="412955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3679540B-CA11-48CB-A94D-CC7D630D331A}"/>
                  </a:ext>
                </a:extLst>
              </p:cNvPr>
              <p:cNvSpPr txBox="1"/>
              <p:nvPr/>
            </p:nvSpPr>
            <p:spPr>
              <a:xfrm>
                <a:off x="4869425" y="3844498"/>
                <a:ext cx="2863648" cy="7600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火星上：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400" b="0" i="0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t</m:t>
                    </m:r>
                    <m:r>
                      <a:rPr lang="en-US" altLang="zh-CN" sz="2400" b="0" i="0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=</m:t>
                    </m:r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2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𝑣</m:t>
                        </m:r>
                      </m:num>
                      <m:den>
                        <m:f>
                          <m:fPr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</m:ctrlPr>
                          </m:fPr>
                          <m:num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2</m:t>
                            </m:r>
                          </m:num>
                          <m:den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5</m:t>
                            </m:r>
                          </m:den>
                        </m:f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𝑔</m:t>
                        </m:r>
                      </m:den>
                    </m:f>
                  </m:oMath>
                </a14:m>
                <a:r>
                  <a:rPr lang="en-US" altLang="zh-CN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=</a:t>
                </a:r>
                <a:r>
                  <a:rPr lang="en-US" altLang="zh-CN" sz="2400" dirty="0">
                    <a:ea typeface="宋体" panose="02010600030101010101" pitchFamily="2" charset="-122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5</m:t>
                        </m:r>
                        <m:r>
                          <a:rPr lang="en-US" altLang="zh-CN" sz="2400" i="1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𝑣</m:t>
                        </m:r>
                      </m:num>
                      <m:den>
                        <m:r>
                          <a:rPr lang="en-US" altLang="zh-CN" sz="2400" i="1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𝑔</m:t>
                        </m:r>
                      </m:den>
                    </m:f>
                  </m:oMath>
                </a14:m>
                <a:endParaRPr lang="zh-CN" altLang="en-US" sz="2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3679540B-CA11-48CB-A94D-CC7D630D33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9425" y="3844498"/>
                <a:ext cx="2863648" cy="760080"/>
              </a:xfrm>
              <a:prstGeom prst="rect">
                <a:avLst/>
              </a:prstGeom>
              <a:blipFill>
                <a:blip r:embed="rId9"/>
                <a:stretch>
                  <a:fillRect l="-340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文本框 17">
            <a:extLst>
              <a:ext uri="{FF2B5EF4-FFF2-40B4-BE49-F238E27FC236}">
                <a16:creationId xmlns:a16="http://schemas.microsoft.com/office/drawing/2014/main" id="{E4306042-8F45-4008-84D2-06164178DBB5}"/>
              </a:ext>
            </a:extLst>
          </p:cNvPr>
          <p:cNvSpPr txBox="1"/>
          <p:nvPr/>
        </p:nvSpPr>
        <p:spPr>
          <a:xfrm>
            <a:off x="6301249" y="4836864"/>
            <a:ext cx="3746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没有常态的考卫星类问题</a:t>
            </a:r>
          </a:p>
        </p:txBody>
      </p:sp>
    </p:spTree>
    <p:extLst>
      <p:ext uri="{BB962C8B-B14F-4D97-AF65-F5344CB8AC3E}">
        <p14:creationId xmlns:p14="http://schemas.microsoft.com/office/powerpoint/2010/main" val="3708432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/>
      <p:bldP spid="9" grpId="0"/>
      <p:bldP spid="10" grpId="0"/>
      <p:bldP spid="11" grpId="0"/>
      <p:bldP spid="12" grpId="0"/>
      <p:bldP spid="13" grpId="0"/>
      <p:bldP spid="14" grpId="0" animBg="1"/>
      <p:bldP spid="15" grpId="0" animBg="1"/>
      <p:bldP spid="16" grpId="0" animBg="1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97F501A7-550F-4D8B-8C94-5AA4B19A8A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" t="25268" r="23269" b="51853"/>
          <a:stretch/>
        </p:blipFill>
        <p:spPr>
          <a:xfrm>
            <a:off x="0" y="0"/>
            <a:ext cx="7836310" cy="3399829"/>
          </a:xfr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E1D2C64B-D0A3-4310-9B42-1A6EF6D81973}"/>
              </a:ext>
            </a:extLst>
          </p:cNvPr>
          <p:cNvSpPr txBox="1"/>
          <p:nvPr/>
        </p:nvSpPr>
        <p:spPr>
          <a:xfrm>
            <a:off x="1612490" y="1339200"/>
            <a:ext cx="38837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几个必须掌握的仪器：</a:t>
            </a:r>
            <a:endParaRPr lang="en-US" altLang="zh-CN" sz="24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r>
              <a:rPr lang="zh-CN" altLang="en-US" sz="24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质谱仪、回旋加速器、速度选择器、云室、霍尔器件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65391A7-D869-4781-AB80-B0774E8255E8}"/>
              </a:ext>
            </a:extLst>
          </p:cNvPr>
          <p:cNvSpPr txBox="1"/>
          <p:nvPr/>
        </p:nvSpPr>
        <p:spPr>
          <a:xfrm>
            <a:off x="1612490" y="2539529"/>
            <a:ext cx="3883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微元法：情景构建，建模</a:t>
            </a:r>
          </a:p>
        </p:txBody>
      </p:sp>
      <p:sp>
        <p:nvSpPr>
          <p:cNvPr id="3" name="思想气泡: 云 2">
            <a:extLst>
              <a:ext uri="{FF2B5EF4-FFF2-40B4-BE49-F238E27FC236}">
                <a16:creationId xmlns:a16="http://schemas.microsoft.com/office/drawing/2014/main" id="{8C6231A8-EB99-4AA3-98D8-2770CCB42F35}"/>
              </a:ext>
            </a:extLst>
          </p:cNvPr>
          <p:cNvSpPr/>
          <p:nvPr/>
        </p:nvSpPr>
        <p:spPr>
          <a:xfrm>
            <a:off x="3554361" y="2943445"/>
            <a:ext cx="2389239" cy="796413"/>
          </a:xfrm>
          <a:prstGeom prst="cloudCallout">
            <a:avLst>
              <a:gd name="adj1" fmla="val 2469"/>
              <a:gd name="adj2" fmla="val -11651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不熟悉的回去翻全品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AD6DF9D3-3906-4D55-BA87-54D6312B0D5D}"/>
              </a:ext>
            </a:extLst>
          </p:cNvPr>
          <p:cNvGrpSpPr/>
          <p:nvPr/>
        </p:nvGrpSpPr>
        <p:grpSpPr>
          <a:xfrm>
            <a:off x="6577779" y="1938297"/>
            <a:ext cx="823205" cy="994096"/>
            <a:chOff x="6558115" y="1799303"/>
            <a:chExt cx="823205" cy="994096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0B279076-A176-476D-9CE2-A94D7550AFBD}"/>
                </a:ext>
              </a:extLst>
            </p:cNvPr>
            <p:cNvSpPr/>
            <p:nvPr/>
          </p:nvSpPr>
          <p:spPr>
            <a:xfrm>
              <a:off x="6558115" y="1799303"/>
              <a:ext cx="137655" cy="1573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+</a:t>
              </a:r>
              <a:endParaRPr lang="zh-CN" altLang="en-US" dirty="0"/>
            </a:p>
          </p:txBody>
        </p: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id="{EB714997-D217-4302-A7A3-41B060180D2C}"/>
                </a:ext>
              </a:extLst>
            </p:cNvPr>
            <p:cNvGrpSpPr/>
            <p:nvPr/>
          </p:nvGrpSpPr>
          <p:grpSpPr>
            <a:xfrm>
              <a:off x="6626942" y="1956619"/>
              <a:ext cx="754378" cy="836780"/>
              <a:chOff x="6617602" y="1933581"/>
              <a:chExt cx="754378" cy="836780"/>
            </a:xfrm>
          </p:grpSpPr>
          <p:cxnSp>
            <p:nvCxnSpPr>
              <p:cNvPr id="8" name="直接箭头连接符 7">
                <a:extLst>
                  <a:ext uri="{FF2B5EF4-FFF2-40B4-BE49-F238E27FC236}">
                    <a16:creationId xmlns:a16="http://schemas.microsoft.com/office/drawing/2014/main" id="{93805E45-0FF9-45A7-9F38-4E8A9635BB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617602" y="1933581"/>
                <a:ext cx="0" cy="605948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文本框 9">
                <a:extLst>
                  <a:ext uri="{FF2B5EF4-FFF2-40B4-BE49-F238E27FC236}">
                    <a16:creationId xmlns:a16="http://schemas.microsoft.com/office/drawing/2014/main" id="{EA09A413-041B-4414-9996-66C0D86AAF52}"/>
                  </a:ext>
                </a:extLst>
              </p:cNvPr>
              <p:cNvSpPr txBox="1"/>
              <p:nvPr/>
            </p:nvSpPr>
            <p:spPr>
              <a:xfrm>
                <a:off x="6617602" y="2308696"/>
                <a:ext cx="75437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US" altLang="zh-CN" sz="2400" dirty="0" err="1">
                    <a:solidFill>
                      <a:schemeClr val="bg1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qvB</a:t>
                </a:r>
                <a:endParaRPr lang="zh-CN" altLang="en-US" sz="2400" dirty="0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981BFB25-9CEC-4450-B616-B991F8AA41D9}"/>
              </a:ext>
            </a:extLst>
          </p:cNvPr>
          <p:cNvGrpSpPr/>
          <p:nvPr/>
        </p:nvGrpSpPr>
        <p:grpSpPr>
          <a:xfrm>
            <a:off x="6578276" y="842531"/>
            <a:ext cx="789648" cy="1037371"/>
            <a:chOff x="6558115" y="919248"/>
            <a:chExt cx="789648" cy="1037371"/>
          </a:xfrm>
        </p:grpSpPr>
        <p:sp>
          <p:nvSpPr>
            <p:cNvPr id="14" name="椭圆 13">
              <a:extLst>
                <a:ext uri="{FF2B5EF4-FFF2-40B4-BE49-F238E27FC236}">
                  <a16:creationId xmlns:a16="http://schemas.microsoft.com/office/drawing/2014/main" id="{2D6511AB-F6E7-47A8-A4D0-1C8401AC6C9E}"/>
                </a:ext>
              </a:extLst>
            </p:cNvPr>
            <p:cNvSpPr/>
            <p:nvPr/>
          </p:nvSpPr>
          <p:spPr>
            <a:xfrm>
              <a:off x="6558115" y="1799303"/>
              <a:ext cx="137655" cy="1573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-</a:t>
              </a:r>
              <a:endParaRPr lang="zh-CN" altLang="en-US" dirty="0"/>
            </a:p>
          </p:txBody>
        </p: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1F04A916-43F8-495B-A284-63B3041EEEF3}"/>
                </a:ext>
              </a:extLst>
            </p:cNvPr>
            <p:cNvGrpSpPr/>
            <p:nvPr/>
          </p:nvGrpSpPr>
          <p:grpSpPr>
            <a:xfrm>
              <a:off x="6593385" y="919248"/>
              <a:ext cx="754378" cy="880055"/>
              <a:chOff x="6584045" y="896210"/>
              <a:chExt cx="754378" cy="880055"/>
            </a:xfrm>
          </p:grpSpPr>
          <p:cxnSp>
            <p:nvCxnSpPr>
              <p:cNvPr id="16" name="直接箭头连接符 15">
                <a:extLst>
                  <a:ext uri="{FF2B5EF4-FFF2-40B4-BE49-F238E27FC236}">
                    <a16:creationId xmlns:a16="http://schemas.microsoft.com/office/drawing/2014/main" id="{FD64FDB6-B535-42E3-BC49-0DF58BE6434D}"/>
                  </a:ext>
                </a:extLst>
              </p:cNvPr>
              <p:cNvCxnSpPr>
                <a:cxnSpLocks/>
                <a:stCxn id="14" idx="0"/>
              </p:cNvCxnSpPr>
              <p:nvPr/>
            </p:nvCxnSpPr>
            <p:spPr>
              <a:xfrm flipV="1">
                <a:off x="6617603" y="1175155"/>
                <a:ext cx="0" cy="60111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567B62B6-4E59-46A8-9988-B15A2FA240E6}"/>
                  </a:ext>
                </a:extLst>
              </p:cNvPr>
              <p:cNvSpPr txBox="1"/>
              <p:nvPr/>
            </p:nvSpPr>
            <p:spPr>
              <a:xfrm>
                <a:off x="6584045" y="896210"/>
                <a:ext cx="75437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US" altLang="zh-CN" sz="2400" dirty="0" err="1">
                    <a:solidFill>
                      <a:schemeClr val="bg1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qvB</a:t>
                </a:r>
                <a:endParaRPr lang="zh-CN" altLang="en-US" sz="2400" dirty="0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id="{1EE39BAF-D5EA-4626-995E-8BB46615C8FD}"/>
              </a:ext>
            </a:extLst>
          </p:cNvPr>
          <p:cNvGrpSpPr/>
          <p:nvPr/>
        </p:nvGrpSpPr>
        <p:grpSpPr>
          <a:xfrm>
            <a:off x="6371794" y="1553788"/>
            <a:ext cx="137655" cy="652228"/>
            <a:chOff x="6371794" y="1553788"/>
            <a:chExt cx="137655" cy="652228"/>
          </a:xfrm>
        </p:grpSpPr>
        <p:grpSp>
          <p:nvGrpSpPr>
            <p:cNvPr id="36" name="组合 35">
              <a:extLst>
                <a:ext uri="{FF2B5EF4-FFF2-40B4-BE49-F238E27FC236}">
                  <a16:creationId xmlns:a16="http://schemas.microsoft.com/office/drawing/2014/main" id="{480C8512-E61A-4B84-ACC6-88FDDF45D1AC}"/>
                </a:ext>
              </a:extLst>
            </p:cNvPr>
            <p:cNvGrpSpPr/>
            <p:nvPr/>
          </p:nvGrpSpPr>
          <p:grpSpPr>
            <a:xfrm>
              <a:off x="6371794" y="1553788"/>
              <a:ext cx="137655" cy="652228"/>
              <a:chOff x="8534400" y="1780513"/>
              <a:chExt cx="137655" cy="652228"/>
            </a:xfrm>
          </p:grpSpPr>
          <p:sp>
            <p:nvSpPr>
              <p:cNvPr id="31" name="椭圆 30">
                <a:extLst>
                  <a:ext uri="{FF2B5EF4-FFF2-40B4-BE49-F238E27FC236}">
                    <a16:creationId xmlns:a16="http://schemas.microsoft.com/office/drawing/2014/main" id="{6D1A7175-557A-49AB-80B4-0E8A0F43926E}"/>
                  </a:ext>
                </a:extLst>
              </p:cNvPr>
              <p:cNvSpPr/>
              <p:nvPr/>
            </p:nvSpPr>
            <p:spPr>
              <a:xfrm>
                <a:off x="8534400" y="2275425"/>
                <a:ext cx="137655" cy="157316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/>
                  <a:t>+</a:t>
                </a:r>
                <a:endParaRPr lang="zh-CN" altLang="en-US" dirty="0"/>
              </a:p>
            </p:txBody>
          </p:sp>
          <p:sp>
            <p:nvSpPr>
              <p:cNvPr id="35" name="椭圆 34">
                <a:extLst>
                  <a:ext uri="{FF2B5EF4-FFF2-40B4-BE49-F238E27FC236}">
                    <a16:creationId xmlns:a16="http://schemas.microsoft.com/office/drawing/2014/main" id="{289CDCE6-BE3A-40B9-A1C2-A85D082F60B7}"/>
                  </a:ext>
                </a:extLst>
              </p:cNvPr>
              <p:cNvSpPr/>
              <p:nvPr/>
            </p:nvSpPr>
            <p:spPr>
              <a:xfrm>
                <a:off x="8534400" y="1780513"/>
                <a:ext cx="137655" cy="157316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/>
                  <a:t>-</a:t>
                </a:r>
                <a:endParaRPr lang="zh-CN" altLang="en-US" dirty="0"/>
              </a:p>
            </p:txBody>
          </p:sp>
        </p:grpSp>
        <p:cxnSp>
          <p:nvCxnSpPr>
            <p:cNvPr id="41" name="直接箭头连接符 40">
              <a:extLst>
                <a:ext uri="{FF2B5EF4-FFF2-40B4-BE49-F238E27FC236}">
                  <a16:creationId xmlns:a16="http://schemas.microsoft.com/office/drawing/2014/main" id="{2D54A829-6B77-432D-8FB7-5E5C5190118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440621" y="1663285"/>
              <a:ext cx="0" cy="494912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id="{F2BDDF59-415F-48D5-93BE-31FA3028A421}"/>
              </a:ext>
            </a:extLst>
          </p:cNvPr>
          <p:cNvGrpSpPr/>
          <p:nvPr/>
        </p:nvGrpSpPr>
        <p:grpSpPr>
          <a:xfrm>
            <a:off x="6096000" y="1553788"/>
            <a:ext cx="137655" cy="652228"/>
            <a:chOff x="6371794" y="1553788"/>
            <a:chExt cx="137655" cy="652228"/>
          </a:xfrm>
        </p:grpSpPr>
        <p:grpSp>
          <p:nvGrpSpPr>
            <p:cNvPr id="45" name="组合 44">
              <a:extLst>
                <a:ext uri="{FF2B5EF4-FFF2-40B4-BE49-F238E27FC236}">
                  <a16:creationId xmlns:a16="http://schemas.microsoft.com/office/drawing/2014/main" id="{371A2407-9439-4CAE-B648-199FA99C5C61}"/>
                </a:ext>
              </a:extLst>
            </p:cNvPr>
            <p:cNvGrpSpPr/>
            <p:nvPr/>
          </p:nvGrpSpPr>
          <p:grpSpPr>
            <a:xfrm>
              <a:off x="6371794" y="1553788"/>
              <a:ext cx="137655" cy="652228"/>
              <a:chOff x="8534400" y="1780513"/>
              <a:chExt cx="137655" cy="652228"/>
            </a:xfrm>
          </p:grpSpPr>
          <p:sp>
            <p:nvSpPr>
              <p:cNvPr id="47" name="椭圆 46">
                <a:extLst>
                  <a:ext uri="{FF2B5EF4-FFF2-40B4-BE49-F238E27FC236}">
                    <a16:creationId xmlns:a16="http://schemas.microsoft.com/office/drawing/2014/main" id="{8E32EC0E-E075-4690-AB0F-29706781BBDF}"/>
                  </a:ext>
                </a:extLst>
              </p:cNvPr>
              <p:cNvSpPr/>
              <p:nvPr/>
            </p:nvSpPr>
            <p:spPr>
              <a:xfrm>
                <a:off x="8534400" y="2275425"/>
                <a:ext cx="137655" cy="157316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/>
                  <a:t>+</a:t>
                </a:r>
                <a:endParaRPr lang="zh-CN" altLang="en-US" dirty="0"/>
              </a:p>
            </p:txBody>
          </p:sp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255F217D-A86F-46CA-A4FC-344B81F99357}"/>
                  </a:ext>
                </a:extLst>
              </p:cNvPr>
              <p:cNvSpPr/>
              <p:nvPr/>
            </p:nvSpPr>
            <p:spPr>
              <a:xfrm>
                <a:off x="8534400" y="1780513"/>
                <a:ext cx="137655" cy="157316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/>
                  <a:t>-</a:t>
                </a:r>
                <a:endParaRPr lang="zh-CN" altLang="en-US" dirty="0"/>
              </a:p>
            </p:txBody>
          </p:sp>
        </p:grpSp>
        <p:cxnSp>
          <p:nvCxnSpPr>
            <p:cNvPr id="46" name="直接箭头连接符 45">
              <a:extLst>
                <a:ext uri="{FF2B5EF4-FFF2-40B4-BE49-F238E27FC236}">
                  <a16:creationId xmlns:a16="http://schemas.microsoft.com/office/drawing/2014/main" id="{760BE316-897D-4080-BA6A-BA49FD0E9DD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440621" y="1663285"/>
              <a:ext cx="0" cy="494912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组合 48">
            <a:extLst>
              <a:ext uri="{FF2B5EF4-FFF2-40B4-BE49-F238E27FC236}">
                <a16:creationId xmlns:a16="http://schemas.microsoft.com/office/drawing/2014/main" id="{39A099E9-8FD9-4EFF-A64E-D89B695946D8}"/>
              </a:ext>
            </a:extLst>
          </p:cNvPr>
          <p:cNvGrpSpPr/>
          <p:nvPr/>
        </p:nvGrpSpPr>
        <p:grpSpPr>
          <a:xfrm>
            <a:off x="5855848" y="1553788"/>
            <a:ext cx="137655" cy="652228"/>
            <a:chOff x="6371794" y="1553788"/>
            <a:chExt cx="137655" cy="652228"/>
          </a:xfrm>
        </p:grpSpPr>
        <p:grpSp>
          <p:nvGrpSpPr>
            <p:cNvPr id="50" name="组合 49">
              <a:extLst>
                <a:ext uri="{FF2B5EF4-FFF2-40B4-BE49-F238E27FC236}">
                  <a16:creationId xmlns:a16="http://schemas.microsoft.com/office/drawing/2014/main" id="{BDB85004-8369-4EFD-95A4-C42C213913D5}"/>
                </a:ext>
              </a:extLst>
            </p:cNvPr>
            <p:cNvGrpSpPr/>
            <p:nvPr/>
          </p:nvGrpSpPr>
          <p:grpSpPr>
            <a:xfrm>
              <a:off x="6371794" y="1553788"/>
              <a:ext cx="137655" cy="652228"/>
              <a:chOff x="8534400" y="1780513"/>
              <a:chExt cx="137655" cy="652228"/>
            </a:xfrm>
          </p:grpSpPr>
          <p:sp>
            <p:nvSpPr>
              <p:cNvPr id="52" name="椭圆 51">
                <a:extLst>
                  <a:ext uri="{FF2B5EF4-FFF2-40B4-BE49-F238E27FC236}">
                    <a16:creationId xmlns:a16="http://schemas.microsoft.com/office/drawing/2014/main" id="{DF1913D5-1F2F-4CFB-9F33-35B5D0EBBFB1}"/>
                  </a:ext>
                </a:extLst>
              </p:cNvPr>
              <p:cNvSpPr/>
              <p:nvPr/>
            </p:nvSpPr>
            <p:spPr>
              <a:xfrm>
                <a:off x="8534400" y="2275425"/>
                <a:ext cx="137655" cy="157316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/>
                  <a:t>+</a:t>
                </a:r>
                <a:endParaRPr lang="zh-CN" altLang="en-US" dirty="0"/>
              </a:p>
            </p:txBody>
          </p:sp>
          <p:sp>
            <p:nvSpPr>
              <p:cNvPr id="53" name="椭圆 52">
                <a:extLst>
                  <a:ext uri="{FF2B5EF4-FFF2-40B4-BE49-F238E27FC236}">
                    <a16:creationId xmlns:a16="http://schemas.microsoft.com/office/drawing/2014/main" id="{A2BD81EF-A858-4014-8055-3126BD69528A}"/>
                  </a:ext>
                </a:extLst>
              </p:cNvPr>
              <p:cNvSpPr/>
              <p:nvPr/>
            </p:nvSpPr>
            <p:spPr>
              <a:xfrm>
                <a:off x="8534400" y="1780513"/>
                <a:ext cx="137655" cy="157316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/>
                  <a:t>-</a:t>
                </a:r>
                <a:endParaRPr lang="zh-CN" altLang="en-US" dirty="0"/>
              </a:p>
            </p:txBody>
          </p:sp>
        </p:grpSp>
        <p:cxnSp>
          <p:nvCxnSpPr>
            <p:cNvPr id="51" name="直接箭头连接符 50">
              <a:extLst>
                <a:ext uri="{FF2B5EF4-FFF2-40B4-BE49-F238E27FC236}">
                  <a16:creationId xmlns:a16="http://schemas.microsoft.com/office/drawing/2014/main" id="{8FC578B4-900B-4064-830C-3EE0C533EA5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440621" y="1663285"/>
              <a:ext cx="0" cy="494912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组合 53">
            <a:extLst>
              <a:ext uri="{FF2B5EF4-FFF2-40B4-BE49-F238E27FC236}">
                <a16:creationId xmlns:a16="http://schemas.microsoft.com/office/drawing/2014/main" id="{F638A538-46AF-4D41-AD93-B4CF760CE1FC}"/>
              </a:ext>
            </a:extLst>
          </p:cNvPr>
          <p:cNvGrpSpPr/>
          <p:nvPr/>
        </p:nvGrpSpPr>
        <p:grpSpPr>
          <a:xfrm>
            <a:off x="6795690" y="1832083"/>
            <a:ext cx="823205" cy="994096"/>
            <a:chOff x="6558115" y="1799303"/>
            <a:chExt cx="823205" cy="994096"/>
          </a:xfrm>
        </p:grpSpPr>
        <p:sp>
          <p:nvSpPr>
            <p:cNvPr id="55" name="椭圆 54">
              <a:extLst>
                <a:ext uri="{FF2B5EF4-FFF2-40B4-BE49-F238E27FC236}">
                  <a16:creationId xmlns:a16="http://schemas.microsoft.com/office/drawing/2014/main" id="{30DBCDB1-52BF-4511-A843-769E39D8CEDC}"/>
                </a:ext>
              </a:extLst>
            </p:cNvPr>
            <p:cNvSpPr/>
            <p:nvPr/>
          </p:nvSpPr>
          <p:spPr>
            <a:xfrm>
              <a:off x="6558115" y="1799303"/>
              <a:ext cx="137655" cy="1573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+</a:t>
              </a:r>
              <a:endParaRPr lang="zh-CN" altLang="en-US" dirty="0"/>
            </a:p>
          </p:txBody>
        </p:sp>
        <p:grpSp>
          <p:nvGrpSpPr>
            <p:cNvPr id="56" name="组合 55">
              <a:extLst>
                <a:ext uri="{FF2B5EF4-FFF2-40B4-BE49-F238E27FC236}">
                  <a16:creationId xmlns:a16="http://schemas.microsoft.com/office/drawing/2014/main" id="{51FB867A-64EE-45CC-BDE4-5010514F8B6B}"/>
                </a:ext>
              </a:extLst>
            </p:cNvPr>
            <p:cNvGrpSpPr/>
            <p:nvPr/>
          </p:nvGrpSpPr>
          <p:grpSpPr>
            <a:xfrm>
              <a:off x="6626942" y="1956619"/>
              <a:ext cx="754378" cy="836780"/>
              <a:chOff x="6617602" y="1933581"/>
              <a:chExt cx="754378" cy="836780"/>
            </a:xfrm>
          </p:grpSpPr>
          <p:cxnSp>
            <p:nvCxnSpPr>
              <p:cNvPr id="57" name="直接箭头连接符 56">
                <a:extLst>
                  <a:ext uri="{FF2B5EF4-FFF2-40B4-BE49-F238E27FC236}">
                    <a16:creationId xmlns:a16="http://schemas.microsoft.com/office/drawing/2014/main" id="{BF01791A-2E41-446D-9E96-95CDC9EF9C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617602" y="1933581"/>
                <a:ext cx="0" cy="605948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8" name="文本框 57">
                <a:extLst>
                  <a:ext uri="{FF2B5EF4-FFF2-40B4-BE49-F238E27FC236}">
                    <a16:creationId xmlns:a16="http://schemas.microsoft.com/office/drawing/2014/main" id="{5873B823-0E3E-44FA-91F9-A123F310F474}"/>
                  </a:ext>
                </a:extLst>
              </p:cNvPr>
              <p:cNvSpPr txBox="1"/>
              <p:nvPr/>
            </p:nvSpPr>
            <p:spPr>
              <a:xfrm>
                <a:off x="6617602" y="2308696"/>
                <a:ext cx="75437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US" altLang="zh-CN" sz="2400" dirty="0" err="1">
                    <a:solidFill>
                      <a:schemeClr val="bg1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qvB</a:t>
                </a:r>
                <a:endParaRPr lang="zh-CN" altLang="en-US" sz="2400" dirty="0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61" name="组合 60">
            <a:extLst>
              <a:ext uri="{FF2B5EF4-FFF2-40B4-BE49-F238E27FC236}">
                <a16:creationId xmlns:a16="http://schemas.microsoft.com/office/drawing/2014/main" id="{AE54C50B-1F8B-46C7-85CE-4B4247B1FE70}"/>
              </a:ext>
            </a:extLst>
          </p:cNvPr>
          <p:cNvGrpSpPr/>
          <p:nvPr/>
        </p:nvGrpSpPr>
        <p:grpSpPr>
          <a:xfrm>
            <a:off x="6864517" y="1179577"/>
            <a:ext cx="794698" cy="654535"/>
            <a:chOff x="6864517" y="1179577"/>
            <a:chExt cx="794698" cy="654535"/>
          </a:xfrm>
        </p:grpSpPr>
        <p:cxnSp>
          <p:nvCxnSpPr>
            <p:cNvPr id="59" name="直接箭头连接符 58">
              <a:extLst>
                <a:ext uri="{FF2B5EF4-FFF2-40B4-BE49-F238E27FC236}">
                  <a16:creationId xmlns:a16="http://schemas.microsoft.com/office/drawing/2014/main" id="{BC242839-DC27-4092-9CFD-752F7E72626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864517" y="1339200"/>
              <a:ext cx="0" cy="494912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文本框 59">
              <a:extLst>
                <a:ext uri="{FF2B5EF4-FFF2-40B4-BE49-F238E27FC236}">
                  <a16:creationId xmlns:a16="http://schemas.microsoft.com/office/drawing/2014/main" id="{0589979E-7B14-4BAB-BAC8-06E87767CC71}"/>
                </a:ext>
              </a:extLst>
            </p:cNvPr>
            <p:cNvSpPr txBox="1"/>
            <p:nvPr/>
          </p:nvSpPr>
          <p:spPr>
            <a:xfrm>
              <a:off x="6904837" y="1179577"/>
              <a:ext cx="7543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altLang="zh-CN" sz="2400" dirty="0" err="1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qE</a:t>
              </a:r>
              <a:endParaRPr lang="zh-CN" altLang="en-US" sz="24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62" name="文本框 61">
            <a:extLst>
              <a:ext uri="{FF2B5EF4-FFF2-40B4-BE49-F238E27FC236}">
                <a16:creationId xmlns:a16="http://schemas.microsoft.com/office/drawing/2014/main" id="{70E59D8F-C8C3-4CD1-AF87-D58A280399F2}"/>
              </a:ext>
            </a:extLst>
          </p:cNvPr>
          <p:cNvSpPr txBox="1"/>
          <p:nvPr/>
        </p:nvSpPr>
        <p:spPr>
          <a:xfrm>
            <a:off x="648929" y="3824748"/>
            <a:ext cx="41197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i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qE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2400" i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qvB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时，粒子直线飞出。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速度选择器</a:t>
            </a: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id="{8F0B4310-743A-4E9E-A366-13E4594F5737}"/>
              </a:ext>
            </a:extLst>
          </p:cNvPr>
          <p:cNvSpPr txBox="1"/>
          <p:nvPr/>
        </p:nvSpPr>
        <p:spPr>
          <a:xfrm>
            <a:off x="663677" y="4600158"/>
            <a:ext cx="27972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E=</a:t>
            </a:r>
            <a:r>
              <a:rPr lang="en-US" altLang="zh-CN" sz="2400" i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vB</a:t>
            </a:r>
            <a:r>
              <a:rPr lang="zh-CN" altLang="en-US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U=Ed=</a:t>
            </a:r>
            <a:r>
              <a:rPr lang="en-US" altLang="zh-CN" sz="2400" i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dvB</a:t>
            </a:r>
            <a:endParaRPr lang="zh-CN" altLang="en-US" sz="2400" i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75" name="组合 74">
            <a:extLst>
              <a:ext uri="{FF2B5EF4-FFF2-40B4-BE49-F238E27FC236}">
                <a16:creationId xmlns:a16="http://schemas.microsoft.com/office/drawing/2014/main" id="{2BC65FE0-A59B-4F0E-9CC8-300C78A6E58A}"/>
              </a:ext>
            </a:extLst>
          </p:cNvPr>
          <p:cNvGrpSpPr/>
          <p:nvPr/>
        </p:nvGrpSpPr>
        <p:grpSpPr>
          <a:xfrm>
            <a:off x="5309419" y="4148052"/>
            <a:ext cx="3421628" cy="1190073"/>
            <a:chOff x="5309419" y="4148053"/>
            <a:chExt cx="2949678" cy="913770"/>
          </a:xfrm>
        </p:grpSpPr>
        <p:sp>
          <p:nvSpPr>
            <p:cNvPr id="64" name="矩形 63">
              <a:extLst>
                <a:ext uri="{FF2B5EF4-FFF2-40B4-BE49-F238E27FC236}">
                  <a16:creationId xmlns:a16="http://schemas.microsoft.com/office/drawing/2014/main" id="{55E586EA-6001-4FDA-BFDF-310150931727}"/>
                </a:ext>
              </a:extLst>
            </p:cNvPr>
            <p:cNvSpPr/>
            <p:nvPr/>
          </p:nvSpPr>
          <p:spPr>
            <a:xfrm>
              <a:off x="5309419" y="4326194"/>
              <a:ext cx="2949678" cy="606650"/>
            </a:xfrm>
            <a:prstGeom prst="rect">
              <a:avLst/>
            </a:prstGeom>
            <a:noFill/>
            <a:ln w="285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椭圆 64">
              <a:extLst>
                <a:ext uri="{FF2B5EF4-FFF2-40B4-BE49-F238E27FC236}">
                  <a16:creationId xmlns:a16="http://schemas.microsoft.com/office/drawing/2014/main" id="{A5477935-B139-4E4E-B89D-CDCFE406A414}"/>
                </a:ext>
              </a:extLst>
            </p:cNvPr>
            <p:cNvSpPr/>
            <p:nvPr/>
          </p:nvSpPr>
          <p:spPr>
            <a:xfrm>
              <a:off x="5461819" y="4823347"/>
              <a:ext cx="260555" cy="23847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+</a:t>
              </a:r>
              <a:endParaRPr lang="zh-CN" altLang="en-US" dirty="0"/>
            </a:p>
          </p:txBody>
        </p:sp>
        <p:sp>
          <p:nvSpPr>
            <p:cNvPr id="66" name="椭圆 65">
              <a:extLst>
                <a:ext uri="{FF2B5EF4-FFF2-40B4-BE49-F238E27FC236}">
                  <a16:creationId xmlns:a16="http://schemas.microsoft.com/office/drawing/2014/main" id="{9B3EDCCA-A389-450C-B190-92FD649530FA}"/>
                </a:ext>
              </a:extLst>
            </p:cNvPr>
            <p:cNvSpPr/>
            <p:nvPr/>
          </p:nvSpPr>
          <p:spPr>
            <a:xfrm>
              <a:off x="5461818" y="4197215"/>
              <a:ext cx="260555" cy="26060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-</a:t>
              </a:r>
              <a:endParaRPr lang="zh-CN" altLang="en-US" dirty="0"/>
            </a:p>
          </p:txBody>
        </p:sp>
        <p:sp>
          <p:nvSpPr>
            <p:cNvPr id="69" name="椭圆 68">
              <a:extLst>
                <a:ext uri="{FF2B5EF4-FFF2-40B4-BE49-F238E27FC236}">
                  <a16:creationId xmlns:a16="http://schemas.microsoft.com/office/drawing/2014/main" id="{6E259AF0-E23F-4A9D-83F7-C0DE2F7F7CA8}"/>
                </a:ext>
              </a:extLst>
            </p:cNvPr>
            <p:cNvSpPr/>
            <p:nvPr/>
          </p:nvSpPr>
          <p:spPr>
            <a:xfrm>
              <a:off x="6926827" y="4774185"/>
              <a:ext cx="260555" cy="23847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+</a:t>
              </a:r>
              <a:endParaRPr lang="zh-CN" altLang="en-US" dirty="0"/>
            </a:p>
          </p:txBody>
        </p:sp>
        <p:sp>
          <p:nvSpPr>
            <p:cNvPr id="70" name="椭圆 69">
              <a:extLst>
                <a:ext uri="{FF2B5EF4-FFF2-40B4-BE49-F238E27FC236}">
                  <a16:creationId xmlns:a16="http://schemas.microsoft.com/office/drawing/2014/main" id="{0605CAC4-9DDF-4EC8-B2CD-23E8EF7F1589}"/>
                </a:ext>
              </a:extLst>
            </p:cNvPr>
            <p:cNvSpPr/>
            <p:nvPr/>
          </p:nvSpPr>
          <p:spPr>
            <a:xfrm>
              <a:off x="6926826" y="4148053"/>
              <a:ext cx="260555" cy="26060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-</a:t>
              </a:r>
              <a:endParaRPr lang="zh-CN" altLang="en-US" dirty="0"/>
            </a:p>
          </p:txBody>
        </p:sp>
        <p:sp>
          <p:nvSpPr>
            <p:cNvPr id="71" name="椭圆 70">
              <a:extLst>
                <a:ext uri="{FF2B5EF4-FFF2-40B4-BE49-F238E27FC236}">
                  <a16:creationId xmlns:a16="http://schemas.microsoft.com/office/drawing/2014/main" id="{E4DBBB98-E08F-489D-8513-02F0F1A2A172}"/>
                </a:ext>
              </a:extLst>
            </p:cNvPr>
            <p:cNvSpPr/>
            <p:nvPr/>
          </p:nvSpPr>
          <p:spPr>
            <a:xfrm>
              <a:off x="7806816" y="4788927"/>
              <a:ext cx="260555" cy="23847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+</a:t>
              </a:r>
              <a:endParaRPr lang="zh-CN" altLang="en-US" dirty="0"/>
            </a:p>
          </p:txBody>
        </p:sp>
        <p:sp>
          <p:nvSpPr>
            <p:cNvPr id="72" name="椭圆 71">
              <a:extLst>
                <a:ext uri="{FF2B5EF4-FFF2-40B4-BE49-F238E27FC236}">
                  <a16:creationId xmlns:a16="http://schemas.microsoft.com/office/drawing/2014/main" id="{4B001EE5-B63B-4450-AEB4-690B990ECCA2}"/>
                </a:ext>
              </a:extLst>
            </p:cNvPr>
            <p:cNvSpPr/>
            <p:nvPr/>
          </p:nvSpPr>
          <p:spPr>
            <a:xfrm>
              <a:off x="7806815" y="4162795"/>
              <a:ext cx="260555" cy="26060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-</a:t>
              </a:r>
              <a:endParaRPr lang="zh-CN" altLang="en-US" dirty="0"/>
            </a:p>
          </p:txBody>
        </p:sp>
        <p:sp>
          <p:nvSpPr>
            <p:cNvPr id="73" name="椭圆 72">
              <a:extLst>
                <a:ext uri="{FF2B5EF4-FFF2-40B4-BE49-F238E27FC236}">
                  <a16:creationId xmlns:a16="http://schemas.microsoft.com/office/drawing/2014/main" id="{DE3BAA54-D8D1-488E-B190-0AA93F5232EE}"/>
                </a:ext>
              </a:extLst>
            </p:cNvPr>
            <p:cNvSpPr/>
            <p:nvPr/>
          </p:nvSpPr>
          <p:spPr>
            <a:xfrm>
              <a:off x="6125502" y="4798764"/>
              <a:ext cx="260555" cy="23847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+</a:t>
              </a:r>
              <a:endParaRPr lang="zh-CN" altLang="en-US" dirty="0"/>
            </a:p>
          </p:txBody>
        </p:sp>
        <p:sp>
          <p:nvSpPr>
            <p:cNvPr id="74" name="椭圆 73">
              <a:extLst>
                <a:ext uri="{FF2B5EF4-FFF2-40B4-BE49-F238E27FC236}">
                  <a16:creationId xmlns:a16="http://schemas.microsoft.com/office/drawing/2014/main" id="{42C616C6-6D23-48F3-9994-5241F94C71FC}"/>
                </a:ext>
              </a:extLst>
            </p:cNvPr>
            <p:cNvSpPr/>
            <p:nvPr/>
          </p:nvSpPr>
          <p:spPr>
            <a:xfrm>
              <a:off x="6125501" y="4172632"/>
              <a:ext cx="260555" cy="26060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-</a:t>
              </a:r>
              <a:endParaRPr lang="zh-CN" altLang="en-US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77" name="文本框 76">
                <a:extLst>
                  <a:ext uri="{FF2B5EF4-FFF2-40B4-BE49-F238E27FC236}">
                    <a16:creationId xmlns:a16="http://schemas.microsoft.com/office/drawing/2014/main" id="{44002A7B-F821-42EB-AD72-81BBE9280B50}"/>
                  </a:ext>
                </a:extLst>
              </p:cNvPr>
              <p:cNvSpPr txBox="1"/>
              <p:nvPr/>
            </p:nvSpPr>
            <p:spPr>
              <a:xfrm>
                <a:off x="640174" y="5161546"/>
                <a:ext cx="1729400" cy="622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Q=</a:t>
                </a:r>
                <a14:m>
                  <m:oMath xmlns:m="http://schemas.openxmlformats.org/officeDocument/2006/math">
                    <m:r>
                      <a:rPr lang="zh-CN" altLang="en-US" sz="2400" i="1" smtClean="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𝜋</m:t>
                    </m:r>
                    <m:sSup>
                      <m:sSup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(</m:t>
                        </m:r>
                        <m:f>
                          <m:fPr>
                            <m:ctrlP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𝑑</m:t>
                            </m:r>
                          </m:num>
                          <m:den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𝑣</m:t>
                    </m:r>
                  </m:oMath>
                </a14:m>
                <a:endParaRPr lang="zh-CN" altLang="en-US" sz="2400" i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7" name="文本框 76">
                <a:extLst>
                  <a:ext uri="{FF2B5EF4-FFF2-40B4-BE49-F238E27FC236}">
                    <a16:creationId xmlns:a16="http://schemas.microsoft.com/office/drawing/2014/main" id="{44002A7B-F821-42EB-AD72-81BBE9280B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0174" y="5161546"/>
                <a:ext cx="1729400" cy="622286"/>
              </a:xfrm>
              <a:prstGeom prst="rect">
                <a:avLst/>
              </a:prstGeom>
              <a:blipFill>
                <a:blip r:embed="rId3"/>
                <a:stretch>
                  <a:fillRect l="-5282" b="-882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8" name="文本框 77">
                <a:extLst>
                  <a:ext uri="{FF2B5EF4-FFF2-40B4-BE49-F238E27FC236}">
                    <a16:creationId xmlns:a16="http://schemas.microsoft.com/office/drawing/2014/main" id="{62F1D70D-AB5B-4CB7-99E0-D8DA08946251}"/>
                  </a:ext>
                </a:extLst>
              </p:cNvPr>
              <p:cNvSpPr txBox="1"/>
              <p:nvPr/>
            </p:nvSpPr>
            <p:spPr>
              <a:xfrm>
                <a:off x="640174" y="5753395"/>
                <a:ext cx="1473762" cy="786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m:t>𝑣</m:t>
                      </m:r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  <m:t>4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  <m:t>𝑄</m:t>
                          </m:r>
                        </m:num>
                        <m:den>
                          <m:r>
                            <a:rPr lang="zh-CN" altLang="en-US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  <m:t>𝜋</m:t>
                          </m:r>
                          <m:sSup>
                            <m:sSupPr>
                              <m:ctrlPr>
                                <a:rPr lang="en-US" altLang="zh-CN" sz="2400" b="0" i="1" smtClean="0"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Times New Roman" panose="020206030504050203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zh-CN" altLang="en-US" sz="2400" i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8" name="文本框 77">
                <a:extLst>
                  <a:ext uri="{FF2B5EF4-FFF2-40B4-BE49-F238E27FC236}">
                    <a16:creationId xmlns:a16="http://schemas.microsoft.com/office/drawing/2014/main" id="{62F1D70D-AB5B-4CB7-99E0-D8DA08946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0174" y="5753395"/>
                <a:ext cx="1473762" cy="78617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81730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 animBg="1"/>
      <p:bldP spid="62" grpId="0"/>
      <p:bldP spid="63" grpId="0"/>
      <p:bldP spid="77" grpId="0"/>
      <p:bldP spid="7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97F501A7-550F-4D8B-8C94-5AA4B19A8A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" t="48036" r="23269" b="39806"/>
          <a:stretch/>
        </p:blipFill>
        <p:spPr>
          <a:xfrm>
            <a:off x="0" y="0"/>
            <a:ext cx="12192000" cy="2810884"/>
          </a:xfrm>
        </p:spPr>
      </p:pic>
      <p:sp>
        <p:nvSpPr>
          <p:cNvPr id="2" name="等腰三角形 1">
            <a:extLst>
              <a:ext uri="{FF2B5EF4-FFF2-40B4-BE49-F238E27FC236}">
                <a16:creationId xmlns:a16="http://schemas.microsoft.com/office/drawing/2014/main" id="{1B013233-83F9-432E-8017-B4B2316D377A}"/>
              </a:ext>
            </a:extLst>
          </p:cNvPr>
          <p:cNvSpPr/>
          <p:nvPr/>
        </p:nvSpPr>
        <p:spPr>
          <a:xfrm rot="16200000">
            <a:off x="8721213" y="2535580"/>
            <a:ext cx="983226" cy="160265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CBDF73B9-0AD3-43C9-8A9D-2482BAAB162B}"/>
              </a:ext>
            </a:extLst>
          </p:cNvPr>
          <p:cNvSpPr/>
          <p:nvPr/>
        </p:nvSpPr>
        <p:spPr>
          <a:xfrm>
            <a:off x="9733935" y="3028335"/>
            <a:ext cx="698091" cy="57027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标注: 线形 3">
            <a:extLst>
              <a:ext uri="{FF2B5EF4-FFF2-40B4-BE49-F238E27FC236}">
                <a16:creationId xmlns:a16="http://schemas.microsoft.com/office/drawing/2014/main" id="{E8A1F660-7E49-455A-B300-DEC0AB8E5B35}"/>
              </a:ext>
            </a:extLst>
          </p:cNvPr>
          <p:cNvSpPr/>
          <p:nvPr/>
        </p:nvSpPr>
        <p:spPr>
          <a:xfrm>
            <a:off x="9011264" y="2045110"/>
            <a:ext cx="811162" cy="285135"/>
          </a:xfrm>
          <a:prstGeom prst="borderCallout1">
            <a:avLst>
              <a:gd name="adj1" fmla="val 18750"/>
              <a:gd name="adj2" fmla="val -8333"/>
              <a:gd name="adj3" fmla="val 388363"/>
              <a:gd name="adj4" fmla="val -2613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/>
              <a:t>乌贼</a:t>
            </a:r>
          </a:p>
        </p:txBody>
      </p:sp>
      <p:sp>
        <p:nvSpPr>
          <p:cNvPr id="6" name="标注: 线形 5">
            <a:extLst>
              <a:ext uri="{FF2B5EF4-FFF2-40B4-BE49-F238E27FC236}">
                <a16:creationId xmlns:a16="http://schemas.microsoft.com/office/drawing/2014/main" id="{B9762AB2-12BD-4A6E-8F92-1F77307DB348}"/>
              </a:ext>
            </a:extLst>
          </p:cNvPr>
          <p:cNvSpPr/>
          <p:nvPr/>
        </p:nvSpPr>
        <p:spPr>
          <a:xfrm>
            <a:off x="10461523" y="2045109"/>
            <a:ext cx="1386348" cy="285135"/>
          </a:xfrm>
          <a:prstGeom prst="borderCallout1">
            <a:avLst>
              <a:gd name="adj1" fmla="val 18750"/>
              <a:gd name="adj2" fmla="val -8333"/>
              <a:gd name="adj3" fmla="val 388363"/>
              <a:gd name="adj4" fmla="val -2613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喷出去的水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E9D82CA6-3AF0-483E-A2B5-6A37B1E08FE8}"/>
              </a:ext>
            </a:extLst>
          </p:cNvPr>
          <p:cNvSpPr/>
          <p:nvPr/>
        </p:nvSpPr>
        <p:spPr>
          <a:xfrm>
            <a:off x="10225548" y="78658"/>
            <a:ext cx="629265" cy="412955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E9233A61-58C7-42E9-AF24-E231CBA3DBC8}"/>
              </a:ext>
            </a:extLst>
          </p:cNvPr>
          <p:cNvSpPr txBox="1"/>
          <p:nvPr/>
        </p:nvSpPr>
        <p:spPr>
          <a:xfrm>
            <a:off x="653845" y="2967335"/>
            <a:ext cx="6405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0=0.9*2-0.1*v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动量守恒，对象两个构成的系统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6824B390-37D1-4167-A840-04997639A9B6}"/>
              </a:ext>
            </a:extLst>
          </p:cNvPr>
          <p:cNvSpPr txBox="1"/>
          <p:nvPr/>
        </p:nvSpPr>
        <p:spPr>
          <a:xfrm>
            <a:off x="653844" y="3507658"/>
            <a:ext cx="51373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I=0.9*2-0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动量定理，对象乌贼</a:t>
            </a:r>
            <a:endParaRPr lang="en-US" altLang="zh-CN" sz="2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814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97F501A7-550F-4D8B-8C94-5AA4B19A8A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" t="64504" r="23269" b="21018"/>
          <a:stretch/>
        </p:blipFill>
        <p:spPr>
          <a:xfrm>
            <a:off x="0" y="-1"/>
            <a:ext cx="12192000" cy="3347505"/>
          </a:xfrm>
        </p:spPr>
      </p:pic>
      <p:pic>
        <p:nvPicPr>
          <p:cNvPr id="3" name="内容占位符 4">
            <a:extLst>
              <a:ext uri="{FF2B5EF4-FFF2-40B4-BE49-F238E27FC236}">
                <a16:creationId xmlns:a16="http://schemas.microsoft.com/office/drawing/2014/main" id="{08660BE9-13D3-4BC7-AE0E-0407F4ED2DD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02" r="25445" b="91007"/>
          <a:stretch/>
        </p:blipFill>
        <p:spPr>
          <a:xfrm>
            <a:off x="0" y="3347504"/>
            <a:ext cx="12136695" cy="105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9005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B93F67CE-1F2D-4F82-B66A-3C504398FD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02" r="25445" b="17490"/>
          <a:stretch/>
        </p:blipFill>
        <p:spPr>
          <a:xfrm>
            <a:off x="0" y="0"/>
            <a:ext cx="4627219" cy="6858000"/>
          </a:xfrm>
        </p:spPr>
      </p:pic>
    </p:spTree>
    <p:extLst>
      <p:ext uri="{BB962C8B-B14F-4D97-AF65-F5344CB8AC3E}">
        <p14:creationId xmlns:p14="http://schemas.microsoft.com/office/powerpoint/2010/main" val="25982556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B93F67CE-1F2D-4F82-B66A-3C504398FD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80" r="25445" b="59315"/>
          <a:stretch/>
        </p:blipFill>
        <p:spPr>
          <a:xfrm>
            <a:off x="0" y="0"/>
            <a:ext cx="9225337" cy="3116826"/>
          </a:xfr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19179669-6D7D-4B35-8998-A4B549EF6070}"/>
              </a:ext>
            </a:extLst>
          </p:cNvPr>
          <p:cNvSpPr/>
          <p:nvPr/>
        </p:nvSpPr>
        <p:spPr>
          <a:xfrm>
            <a:off x="747251" y="3409336"/>
            <a:ext cx="1681317" cy="9438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至少得会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排除法吧！</a:t>
            </a:r>
          </a:p>
        </p:txBody>
      </p:sp>
    </p:spTree>
    <p:extLst>
      <p:ext uri="{BB962C8B-B14F-4D97-AF65-F5344CB8AC3E}">
        <p14:creationId xmlns:p14="http://schemas.microsoft.com/office/powerpoint/2010/main" val="26756597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B93F67CE-1F2D-4F82-B66A-3C504398FD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875" r="25445" b="24864"/>
          <a:stretch/>
        </p:blipFill>
        <p:spPr>
          <a:xfrm>
            <a:off x="0" y="0"/>
            <a:ext cx="8308258" cy="3824748"/>
          </a:xfr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97CC360F-BD10-4E4C-8E75-1A7CFBA67CC5}"/>
              </a:ext>
            </a:extLst>
          </p:cNvPr>
          <p:cNvSpPr/>
          <p:nvPr/>
        </p:nvSpPr>
        <p:spPr>
          <a:xfrm rot="1106792">
            <a:off x="1671487" y="1012720"/>
            <a:ext cx="45719" cy="2359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700697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961564B9-226C-4844-B8C9-4D8EB794A3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0" t="4411" r="21746" b="64217"/>
          <a:stretch/>
        </p:blipFill>
        <p:spPr>
          <a:xfrm>
            <a:off x="9826" y="673508"/>
            <a:ext cx="6508750" cy="3952568"/>
          </a:xfrm>
        </p:spPr>
      </p:pic>
      <p:pic>
        <p:nvPicPr>
          <p:cNvPr id="3" name="内容占位符 4">
            <a:extLst>
              <a:ext uri="{FF2B5EF4-FFF2-40B4-BE49-F238E27FC236}">
                <a16:creationId xmlns:a16="http://schemas.microsoft.com/office/drawing/2014/main" id="{F1E8FFCE-E93D-4786-8ABF-7010AA91946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727" r="25445" b="19897"/>
          <a:stretch/>
        </p:blipFill>
        <p:spPr>
          <a:xfrm>
            <a:off x="9826" y="9655"/>
            <a:ext cx="6508750" cy="66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9726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961564B9-226C-4844-B8C9-4D8EB794A3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0" t="36173" r="21746" b="41156"/>
          <a:stretch/>
        </p:blipFill>
        <p:spPr>
          <a:xfrm>
            <a:off x="0" y="0"/>
            <a:ext cx="9679104" cy="4247535"/>
          </a:xfr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38A9B2B3-9E4E-4CB4-BAA2-B72104EA40C3}"/>
              </a:ext>
            </a:extLst>
          </p:cNvPr>
          <p:cNvSpPr/>
          <p:nvPr/>
        </p:nvSpPr>
        <p:spPr>
          <a:xfrm>
            <a:off x="825909" y="2841523"/>
            <a:ext cx="3038167" cy="7275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套路，不得分会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…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6FD5220-B954-47B1-94E1-F09D73857D2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9650" y="2152650"/>
            <a:ext cx="2436556" cy="255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0262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CA6DA335-AA0A-4A72-BAF8-93354808B8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6" t="3371" r="22594" b="66079"/>
          <a:stretch/>
        </p:blipFill>
        <p:spPr>
          <a:xfrm>
            <a:off x="-1" y="0"/>
            <a:ext cx="8292353" cy="4822091"/>
          </a:xfr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B8A8D0DC-053F-4D1A-AE81-580A480410F8}"/>
              </a:ext>
            </a:extLst>
          </p:cNvPr>
          <p:cNvSpPr/>
          <p:nvPr/>
        </p:nvSpPr>
        <p:spPr>
          <a:xfrm>
            <a:off x="251014" y="3312459"/>
            <a:ext cx="2725270" cy="8202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广东卷大题解法：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运动分为三个阶段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45A2398E-D799-4FC1-A63F-8C621255B717}"/>
              </a:ext>
            </a:extLst>
          </p:cNvPr>
          <p:cNvGrpSpPr/>
          <p:nvPr/>
        </p:nvGrpSpPr>
        <p:grpSpPr>
          <a:xfrm>
            <a:off x="8645479" y="0"/>
            <a:ext cx="2685909" cy="2434661"/>
            <a:chOff x="8645479" y="0"/>
            <a:chExt cx="3500902" cy="3403008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id="{DD6FEED8-4291-4D4A-89E3-B0674699FC6B}"/>
                </a:ext>
              </a:extLst>
            </p:cNvPr>
            <p:cNvGrpSpPr/>
            <p:nvPr/>
          </p:nvGrpSpPr>
          <p:grpSpPr>
            <a:xfrm>
              <a:off x="8645479" y="0"/>
              <a:ext cx="2499875" cy="3403008"/>
              <a:chOff x="9021997" y="334080"/>
              <a:chExt cx="2499875" cy="3403008"/>
            </a:xfrm>
          </p:grpSpPr>
          <p:grpSp>
            <p:nvGrpSpPr>
              <p:cNvPr id="4" name="组合 3">
                <a:extLst>
                  <a:ext uri="{FF2B5EF4-FFF2-40B4-BE49-F238E27FC236}">
                    <a16:creationId xmlns:a16="http://schemas.microsoft.com/office/drawing/2014/main" id="{9ACF860C-BC09-45E0-9695-EB934CEE5BFE}"/>
                  </a:ext>
                </a:extLst>
              </p:cNvPr>
              <p:cNvGrpSpPr/>
              <p:nvPr/>
            </p:nvGrpSpPr>
            <p:grpSpPr>
              <a:xfrm>
                <a:off x="9700446" y="1749474"/>
                <a:ext cx="1046347" cy="1987614"/>
                <a:chOff x="845574" y="2713703"/>
                <a:chExt cx="1046347" cy="1987614"/>
              </a:xfrm>
            </p:grpSpPr>
            <p:cxnSp>
              <p:nvCxnSpPr>
                <p:cNvPr id="6" name="直接箭头连接符 5">
                  <a:extLst>
                    <a:ext uri="{FF2B5EF4-FFF2-40B4-BE49-F238E27FC236}">
                      <a16:creationId xmlns:a16="http://schemas.microsoft.com/office/drawing/2014/main" id="{C3BCC9FA-1B96-4C48-BB11-5E073D7A57F6}"/>
                    </a:ext>
                  </a:extLst>
                </p:cNvPr>
                <p:cNvCxnSpPr/>
                <p:nvPr/>
              </p:nvCxnSpPr>
              <p:spPr>
                <a:xfrm>
                  <a:off x="845574" y="2713703"/>
                  <a:ext cx="0" cy="1573162"/>
                </a:xfrm>
                <a:prstGeom prst="straightConnector1">
                  <a:avLst/>
                </a:prstGeom>
                <a:ln w="28575">
                  <a:tailEnd type="triangle"/>
                </a:ln>
              </p:spPr>
              <p:style>
                <a:lnRef idx="1">
                  <a:schemeClr val="accent4"/>
                </a:lnRef>
                <a:fillRef idx="0">
                  <a:schemeClr val="accent4"/>
                </a:fillRef>
                <a:effectRef idx="0">
                  <a:schemeClr val="accent4"/>
                </a:effectRef>
                <a:fontRef idx="minor">
                  <a:schemeClr val="tx1"/>
                </a:fontRef>
              </p:style>
            </p:cxnSp>
            <p:sp>
              <p:nvSpPr>
                <p:cNvPr id="7" name="文本框 6">
                  <a:extLst>
                    <a:ext uri="{FF2B5EF4-FFF2-40B4-BE49-F238E27FC236}">
                      <a16:creationId xmlns:a16="http://schemas.microsoft.com/office/drawing/2014/main" id="{0E1FC1EC-F66E-4FE1-AF70-C0682AE564AF}"/>
                    </a:ext>
                  </a:extLst>
                </p:cNvPr>
                <p:cNvSpPr txBox="1"/>
                <p:nvPr/>
              </p:nvSpPr>
              <p:spPr>
                <a:xfrm>
                  <a:off x="919317" y="4056032"/>
                  <a:ext cx="972604" cy="64528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400" i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mg</a:t>
                  </a:r>
                  <a:endParaRPr lang="zh-CN" altLang="en-US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8" name="组合 7">
                <a:extLst>
                  <a:ext uri="{FF2B5EF4-FFF2-40B4-BE49-F238E27FC236}">
                    <a16:creationId xmlns:a16="http://schemas.microsoft.com/office/drawing/2014/main" id="{4E4088D4-48D4-45D5-AAAB-310334FE0D82}"/>
                  </a:ext>
                </a:extLst>
              </p:cNvPr>
              <p:cNvGrpSpPr/>
              <p:nvPr/>
            </p:nvGrpSpPr>
            <p:grpSpPr>
              <a:xfrm>
                <a:off x="9700448" y="334080"/>
                <a:ext cx="1821424" cy="1415394"/>
                <a:chOff x="-280627" y="1932859"/>
                <a:chExt cx="1821424" cy="1415394"/>
              </a:xfrm>
            </p:grpSpPr>
            <p:cxnSp>
              <p:nvCxnSpPr>
                <p:cNvPr id="9" name="直接箭头连接符 8">
                  <a:extLst>
                    <a:ext uri="{FF2B5EF4-FFF2-40B4-BE49-F238E27FC236}">
                      <a16:creationId xmlns:a16="http://schemas.microsoft.com/office/drawing/2014/main" id="{27620E40-5452-4B15-9356-6711CBAFF0B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-280627" y="2339994"/>
                  <a:ext cx="1398637" cy="1008259"/>
                </a:xfrm>
                <a:prstGeom prst="straightConnector1">
                  <a:avLst/>
                </a:prstGeom>
                <a:ln w="28575">
                  <a:tailEnd type="triangle"/>
                </a:ln>
              </p:spPr>
              <p:style>
                <a:lnRef idx="1">
                  <a:schemeClr val="accent4"/>
                </a:lnRef>
                <a:fillRef idx="0">
                  <a:schemeClr val="accent4"/>
                </a:fillRef>
                <a:effectRef idx="0">
                  <a:schemeClr val="accent4"/>
                </a:effectRef>
                <a:fontRef idx="minor">
                  <a:schemeClr val="tx1"/>
                </a:fontRef>
              </p:style>
            </p:cxnSp>
            <p:sp>
              <p:nvSpPr>
                <p:cNvPr id="10" name="文本框 9">
                  <a:extLst>
                    <a:ext uri="{FF2B5EF4-FFF2-40B4-BE49-F238E27FC236}">
                      <a16:creationId xmlns:a16="http://schemas.microsoft.com/office/drawing/2014/main" id="{71024C77-644A-41BD-94EF-B3A6205FA07F}"/>
                    </a:ext>
                  </a:extLst>
                </p:cNvPr>
                <p:cNvSpPr txBox="1"/>
                <p:nvPr/>
              </p:nvSpPr>
              <p:spPr>
                <a:xfrm>
                  <a:off x="1118010" y="1932859"/>
                  <a:ext cx="422787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400" i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F</a:t>
                  </a:r>
                  <a:endParaRPr lang="zh-CN" altLang="en-US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14" name="组合 13">
                <a:extLst>
                  <a:ext uri="{FF2B5EF4-FFF2-40B4-BE49-F238E27FC236}">
                    <a16:creationId xmlns:a16="http://schemas.microsoft.com/office/drawing/2014/main" id="{2795B6D7-2CBF-4D99-8534-8D7D30CFC572}"/>
                  </a:ext>
                </a:extLst>
              </p:cNvPr>
              <p:cNvGrpSpPr/>
              <p:nvPr/>
            </p:nvGrpSpPr>
            <p:grpSpPr>
              <a:xfrm>
                <a:off x="9021997" y="577684"/>
                <a:ext cx="678448" cy="1171790"/>
                <a:chOff x="-4470839" y="1752422"/>
                <a:chExt cx="678448" cy="1171790"/>
              </a:xfrm>
            </p:grpSpPr>
            <p:cxnSp>
              <p:nvCxnSpPr>
                <p:cNvPr id="15" name="直接箭头连接符 14">
                  <a:extLst>
                    <a:ext uri="{FF2B5EF4-FFF2-40B4-BE49-F238E27FC236}">
                      <a16:creationId xmlns:a16="http://schemas.microsoft.com/office/drawing/2014/main" id="{6FA7E5E2-C741-48B8-A08A-392D25C85D3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-4470839" y="2075121"/>
                  <a:ext cx="678448" cy="849091"/>
                </a:xfrm>
                <a:prstGeom prst="straightConnector1">
                  <a:avLst/>
                </a:prstGeom>
                <a:ln w="28575">
                  <a:tailEnd type="triangle"/>
                </a:ln>
              </p:spPr>
              <p:style>
                <a:lnRef idx="1">
                  <a:schemeClr val="accent4"/>
                </a:lnRef>
                <a:fillRef idx="0">
                  <a:schemeClr val="accent4"/>
                </a:fillRef>
                <a:effectRef idx="0">
                  <a:schemeClr val="accent4"/>
                </a:effectRef>
                <a:fontRef idx="minor">
                  <a:schemeClr val="tx1"/>
                </a:fontRef>
              </p:style>
            </p:cxnSp>
            <p:sp>
              <p:nvSpPr>
                <p:cNvPr id="16" name="文本框 15">
                  <a:extLst>
                    <a:ext uri="{FF2B5EF4-FFF2-40B4-BE49-F238E27FC236}">
                      <a16:creationId xmlns:a16="http://schemas.microsoft.com/office/drawing/2014/main" id="{86EBAD82-7F4B-41B3-97B1-69C1F2F0344E}"/>
                    </a:ext>
                  </a:extLst>
                </p:cNvPr>
                <p:cNvSpPr txBox="1"/>
                <p:nvPr/>
              </p:nvSpPr>
              <p:spPr>
                <a:xfrm>
                  <a:off x="-4388457" y="1752422"/>
                  <a:ext cx="346564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400" i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N</a:t>
                  </a:r>
                  <a:endParaRPr lang="zh-CN" altLang="en-US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</p:grp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id="{4F209874-7F0A-42F7-B9EB-86137EE1FE7C}"/>
                </a:ext>
              </a:extLst>
            </p:cNvPr>
            <p:cNvSpPr txBox="1"/>
            <p:nvPr/>
          </p:nvSpPr>
          <p:spPr>
            <a:xfrm>
              <a:off x="10452119" y="868801"/>
              <a:ext cx="1694262" cy="11615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过程</a:t>
              </a:r>
              <a:r>
                <a: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1</a:t>
              </a:r>
            </a:p>
            <a:p>
              <a:pPr algn="l"/>
              <a:r>
                <a:rPr lang="zh-CN" altLang="en-US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从</a:t>
              </a:r>
              <a:r>
                <a: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0</a:t>
              </a:r>
              <a:r>
                <a:rPr lang="zh-CN" altLang="en-US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匀加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07711F66-8C5C-40FD-8123-DF7DBEC2FB97}"/>
              </a:ext>
            </a:extLst>
          </p:cNvPr>
          <p:cNvGrpSpPr/>
          <p:nvPr/>
        </p:nvGrpSpPr>
        <p:grpSpPr>
          <a:xfrm>
            <a:off x="8449100" y="2369836"/>
            <a:ext cx="2209882" cy="2346493"/>
            <a:chOff x="8451686" y="243604"/>
            <a:chExt cx="2765212" cy="3129921"/>
          </a:xfrm>
        </p:grpSpPr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AD9EEB81-85AE-4714-AEC4-7F1F1EE62778}"/>
                </a:ext>
              </a:extLst>
            </p:cNvPr>
            <p:cNvGrpSpPr/>
            <p:nvPr/>
          </p:nvGrpSpPr>
          <p:grpSpPr>
            <a:xfrm>
              <a:off x="8451686" y="243604"/>
              <a:ext cx="2239730" cy="3129921"/>
              <a:chOff x="8828204" y="577684"/>
              <a:chExt cx="2239730" cy="3129921"/>
            </a:xfrm>
          </p:grpSpPr>
          <p:grpSp>
            <p:nvGrpSpPr>
              <p:cNvPr id="22" name="组合 21">
                <a:extLst>
                  <a:ext uri="{FF2B5EF4-FFF2-40B4-BE49-F238E27FC236}">
                    <a16:creationId xmlns:a16="http://schemas.microsoft.com/office/drawing/2014/main" id="{BAA457FF-4B86-4236-AF2D-95A192246811}"/>
                  </a:ext>
                </a:extLst>
              </p:cNvPr>
              <p:cNvGrpSpPr/>
              <p:nvPr/>
            </p:nvGrpSpPr>
            <p:grpSpPr>
              <a:xfrm>
                <a:off x="9700446" y="1749474"/>
                <a:ext cx="1367488" cy="1958131"/>
                <a:chOff x="845574" y="2713703"/>
                <a:chExt cx="1367488" cy="1958131"/>
              </a:xfrm>
            </p:grpSpPr>
            <p:cxnSp>
              <p:nvCxnSpPr>
                <p:cNvPr id="29" name="直接箭头连接符 28">
                  <a:extLst>
                    <a:ext uri="{FF2B5EF4-FFF2-40B4-BE49-F238E27FC236}">
                      <a16:creationId xmlns:a16="http://schemas.microsoft.com/office/drawing/2014/main" id="{AACF4733-6B68-4438-922B-B3DEB159E2F2}"/>
                    </a:ext>
                  </a:extLst>
                </p:cNvPr>
                <p:cNvCxnSpPr/>
                <p:nvPr/>
              </p:nvCxnSpPr>
              <p:spPr>
                <a:xfrm>
                  <a:off x="845574" y="2713703"/>
                  <a:ext cx="0" cy="1573162"/>
                </a:xfrm>
                <a:prstGeom prst="straightConnector1">
                  <a:avLst/>
                </a:prstGeom>
                <a:ln w="28575">
                  <a:tailEnd type="triangle"/>
                </a:ln>
              </p:spPr>
              <p:style>
                <a:lnRef idx="1">
                  <a:schemeClr val="accent4"/>
                </a:lnRef>
                <a:fillRef idx="0">
                  <a:schemeClr val="accent4"/>
                </a:fillRef>
                <a:effectRef idx="0">
                  <a:schemeClr val="accent4"/>
                </a:effectRef>
                <a:fontRef idx="minor">
                  <a:schemeClr val="tx1"/>
                </a:fontRef>
              </p:style>
            </p:cxnSp>
            <p:sp>
              <p:nvSpPr>
                <p:cNvPr id="30" name="文本框 29">
                  <a:extLst>
                    <a:ext uri="{FF2B5EF4-FFF2-40B4-BE49-F238E27FC236}">
                      <a16:creationId xmlns:a16="http://schemas.microsoft.com/office/drawing/2014/main" id="{4E216F01-E75A-4301-A718-3D693E441ADF}"/>
                    </a:ext>
                  </a:extLst>
                </p:cNvPr>
                <p:cNvSpPr txBox="1"/>
                <p:nvPr/>
              </p:nvSpPr>
              <p:spPr>
                <a:xfrm>
                  <a:off x="919317" y="4056032"/>
                  <a:ext cx="1293745" cy="61580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400" i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mg</a:t>
                  </a:r>
                  <a:endParaRPr lang="zh-CN" altLang="en-US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23" name="组合 22">
                <a:extLst>
                  <a:ext uri="{FF2B5EF4-FFF2-40B4-BE49-F238E27FC236}">
                    <a16:creationId xmlns:a16="http://schemas.microsoft.com/office/drawing/2014/main" id="{7E85306E-87D5-4A4A-9CF5-05346CF20FEB}"/>
                  </a:ext>
                </a:extLst>
              </p:cNvPr>
              <p:cNvGrpSpPr/>
              <p:nvPr/>
            </p:nvGrpSpPr>
            <p:grpSpPr>
              <a:xfrm>
                <a:off x="8828204" y="1749475"/>
                <a:ext cx="1138731" cy="1042033"/>
                <a:chOff x="-1152871" y="3348254"/>
                <a:chExt cx="1138731" cy="1042033"/>
              </a:xfrm>
            </p:grpSpPr>
            <p:cxnSp>
              <p:nvCxnSpPr>
                <p:cNvPr id="27" name="直接箭头连接符 26">
                  <a:extLst>
                    <a:ext uri="{FF2B5EF4-FFF2-40B4-BE49-F238E27FC236}">
                      <a16:creationId xmlns:a16="http://schemas.microsoft.com/office/drawing/2014/main" id="{3C81613C-A851-4968-9082-8143F3832B2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-1109018" y="3348254"/>
                  <a:ext cx="828391" cy="485617"/>
                </a:xfrm>
                <a:prstGeom prst="straightConnector1">
                  <a:avLst/>
                </a:prstGeom>
                <a:ln w="28575">
                  <a:tailEnd type="triangle"/>
                </a:ln>
              </p:spPr>
              <p:style>
                <a:lnRef idx="1">
                  <a:schemeClr val="accent4"/>
                </a:lnRef>
                <a:fillRef idx="0">
                  <a:schemeClr val="accent4"/>
                </a:fillRef>
                <a:effectRef idx="0">
                  <a:schemeClr val="accent4"/>
                </a:effectRef>
                <a:fontRef idx="minor">
                  <a:schemeClr val="tx1"/>
                </a:fontRef>
              </p:style>
            </p:cxnSp>
            <p:sp>
              <p:nvSpPr>
                <p:cNvPr id="28" name="文本框 27">
                  <a:extLst>
                    <a:ext uri="{FF2B5EF4-FFF2-40B4-BE49-F238E27FC236}">
                      <a16:creationId xmlns:a16="http://schemas.microsoft.com/office/drawing/2014/main" id="{F3F7719C-1C2E-43FE-A2D1-0D2FEA69D954}"/>
                    </a:ext>
                  </a:extLst>
                </p:cNvPr>
                <p:cNvSpPr txBox="1"/>
                <p:nvPr/>
              </p:nvSpPr>
              <p:spPr>
                <a:xfrm>
                  <a:off x="-1152871" y="3774485"/>
                  <a:ext cx="1138731" cy="61580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400" i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F</a:t>
                  </a:r>
                  <a:r>
                    <a:rPr lang="zh-CN" altLang="en-US" sz="2400" baseline="-250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安</a:t>
                  </a:r>
                </a:p>
              </p:txBody>
            </p:sp>
          </p:grpSp>
          <p:grpSp>
            <p:nvGrpSpPr>
              <p:cNvPr id="24" name="组合 23">
                <a:extLst>
                  <a:ext uri="{FF2B5EF4-FFF2-40B4-BE49-F238E27FC236}">
                    <a16:creationId xmlns:a16="http://schemas.microsoft.com/office/drawing/2014/main" id="{12D11C1B-67A2-4A72-AB2D-E1C7CC2CACB9}"/>
                  </a:ext>
                </a:extLst>
              </p:cNvPr>
              <p:cNvGrpSpPr/>
              <p:nvPr/>
            </p:nvGrpSpPr>
            <p:grpSpPr>
              <a:xfrm>
                <a:off x="9021997" y="577684"/>
                <a:ext cx="678448" cy="1171790"/>
                <a:chOff x="-4470839" y="1752422"/>
                <a:chExt cx="678448" cy="1171790"/>
              </a:xfrm>
            </p:grpSpPr>
            <p:cxnSp>
              <p:nvCxnSpPr>
                <p:cNvPr id="25" name="直接箭头连接符 24">
                  <a:extLst>
                    <a:ext uri="{FF2B5EF4-FFF2-40B4-BE49-F238E27FC236}">
                      <a16:creationId xmlns:a16="http://schemas.microsoft.com/office/drawing/2014/main" id="{D53A05C9-BA5E-4378-A185-AFDDD666C92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-4470839" y="2075121"/>
                  <a:ext cx="678448" cy="849091"/>
                </a:xfrm>
                <a:prstGeom prst="straightConnector1">
                  <a:avLst/>
                </a:prstGeom>
                <a:ln w="28575">
                  <a:tailEnd type="triangle"/>
                </a:ln>
              </p:spPr>
              <p:style>
                <a:lnRef idx="1">
                  <a:schemeClr val="accent4"/>
                </a:lnRef>
                <a:fillRef idx="0">
                  <a:schemeClr val="accent4"/>
                </a:fillRef>
                <a:effectRef idx="0">
                  <a:schemeClr val="accent4"/>
                </a:effectRef>
                <a:fontRef idx="minor">
                  <a:schemeClr val="tx1"/>
                </a:fontRef>
              </p:style>
            </p:cxnSp>
            <p:sp>
              <p:nvSpPr>
                <p:cNvPr id="26" name="文本框 25">
                  <a:extLst>
                    <a:ext uri="{FF2B5EF4-FFF2-40B4-BE49-F238E27FC236}">
                      <a16:creationId xmlns:a16="http://schemas.microsoft.com/office/drawing/2014/main" id="{DE28032A-3FBA-4562-AB0D-D7625E32234C}"/>
                    </a:ext>
                  </a:extLst>
                </p:cNvPr>
                <p:cNvSpPr txBox="1"/>
                <p:nvPr/>
              </p:nvSpPr>
              <p:spPr>
                <a:xfrm>
                  <a:off x="-4388457" y="1752422"/>
                  <a:ext cx="346564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400" i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N</a:t>
                  </a:r>
                  <a:endParaRPr lang="zh-CN" altLang="en-US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</p:grp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id="{05799996-7700-43A5-A60A-71DD74E54646}"/>
                </a:ext>
              </a:extLst>
            </p:cNvPr>
            <p:cNvSpPr txBox="1"/>
            <p:nvPr/>
          </p:nvSpPr>
          <p:spPr>
            <a:xfrm>
              <a:off x="9590417" y="1149406"/>
              <a:ext cx="1626481" cy="6158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过程</a:t>
              </a:r>
              <a:r>
                <a: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2</a:t>
              </a:r>
              <a:endPara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id="{44EA7361-386C-4253-845C-8E13E8478762}"/>
              </a:ext>
            </a:extLst>
          </p:cNvPr>
          <p:cNvGrpSpPr/>
          <p:nvPr/>
        </p:nvGrpSpPr>
        <p:grpSpPr>
          <a:xfrm>
            <a:off x="10190780" y="4373609"/>
            <a:ext cx="2055008" cy="2346493"/>
            <a:chOff x="8645479" y="243604"/>
            <a:chExt cx="2571419" cy="3129921"/>
          </a:xfrm>
        </p:grpSpPr>
        <p:grpSp>
          <p:nvGrpSpPr>
            <p:cNvPr id="33" name="组合 32">
              <a:extLst>
                <a:ext uri="{FF2B5EF4-FFF2-40B4-BE49-F238E27FC236}">
                  <a16:creationId xmlns:a16="http://schemas.microsoft.com/office/drawing/2014/main" id="{B0B33787-5E3B-43BC-89FB-5BEBF107BFB4}"/>
                </a:ext>
              </a:extLst>
            </p:cNvPr>
            <p:cNvGrpSpPr/>
            <p:nvPr/>
          </p:nvGrpSpPr>
          <p:grpSpPr>
            <a:xfrm>
              <a:off x="8645479" y="243604"/>
              <a:ext cx="2045937" cy="3129921"/>
              <a:chOff x="9021997" y="577684"/>
              <a:chExt cx="2045937" cy="3129921"/>
            </a:xfrm>
          </p:grpSpPr>
          <p:grpSp>
            <p:nvGrpSpPr>
              <p:cNvPr id="35" name="组合 34">
                <a:extLst>
                  <a:ext uri="{FF2B5EF4-FFF2-40B4-BE49-F238E27FC236}">
                    <a16:creationId xmlns:a16="http://schemas.microsoft.com/office/drawing/2014/main" id="{08B1E093-DCA2-47CE-8ECA-2C6D9C406128}"/>
                  </a:ext>
                </a:extLst>
              </p:cNvPr>
              <p:cNvGrpSpPr/>
              <p:nvPr/>
            </p:nvGrpSpPr>
            <p:grpSpPr>
              <a:xfrm>
                <a:off x="9700446" y="1749474"/>
                <a:ext cx="1367488" cy="1958131"/>
                <a:chOff x="845574" y="2713703"/>
                <a:chExt cx="1367488" cy="1958131"/>
              </a:xfrm>
            </p:grpSpPr>
            <p:cxnSp>
              <p:nvCxnSpPr>
                <p:cNvPr id="42" name="直接箭头连接符 41">
                  <a:extLst>
                    <a:ext uri="{FF2B5EF4-FFF2-40B4-BE49-F238E27FC236}">
                      <a16:creationId xmlns:a16="http://schemas.microsoft.com/office/drawing/2014/main" id="{3A8C0BFF-0481-4F3B-A957-3922E72194CD}"/>
                    </a:ext>
                  </a:extLst>
                </p:cNvPr>
                <p:cNvCxnSpPr/>
                <p:nvPr/>
              </p:nvCxnSpPr>
              <p:spPr>
                <a:xfrm>
                  <a:off x="845574" y="2713703"/>
                  <a:ext cx="0" cy="1573162"/>
                </a:xfrm>
                <a:prstGeom prst="straightConnector1">
                  <a:avLst/>
                </a:prstGeom>
                <a:ln w="28575">
                  <a:tailEnd type="triangle"/>
                </a:ln>
              </p:spPr>
              <p:style>
                <a:lnRef idx="1">
                  <a:schemeClr val="accent4"/>
                </a:lnRef>
                <a:fillRef idx="0">
                  <a:schemeClr val="accent4"/>
                </a:fillRef>
                <a:effectRef idx="0">
                  <a:schemeClr val="accent4"/>
                </a:effectRef>
                <a:fontRef idx="minor">
                  <a:schemeClr val="tx1"/>
                </a:fontRef>
              </p:style>
            </p:cxnSp>
            <p:sp>
              <p:nvSpPr>
                <p:cNvPr id="43" name="文本框 42">
                  <a:extLst>
                    <a:ext uri="{FF2B5EF4-FFF2-40B4-BE49-F238E27FC236}">
                      <a16:creationId xmlns:a16="http://schemas.microsoft.com/office/drawing/2014/main" id="{BE3F5A2B-1036-469E-B5FE-5EB30EC19945}"/>
                    </a:ext>
                  </a:extLst>
                </p:cNvPr>
                <p:cNvSpPr txBox="1"/>
                <p:nvPr/>
              </p:nvSpPr>
              <p:spPr>
                <a:xfrm>
                  <a:off x="919317" y="4056032"/>
                  <a:ext cx="1293745" cy="61580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400" i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mg</a:t>
                  </a:r>
                  <a:endParaRPr lang="zh-CN" altLang="en-US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37" name="组合 36">
                <a:extLst>
                  <a:ext uri="{FF2B5EF4-FFF2-40B4-BE49-F238E27FC236}">
                    <a16:creationId xmlns:a16="http://schemas.microsoft.com/office/drawing/2014/main" id="{D7855290-CA88-4348-ABBC-EA0B4655E915}"/>
                  </a:ext>
                </a:extLst>
              </p:cNvPr>
              <p:cNvGrpSpPr/>
              <p:nvPr/>
            </p:nvGrpSpPr>
            <p:grpSpPr>
              <a:xfrm>
                <a:off x="9021997" y="577684"/>
                <a:ext cx="678448" cy="1171790"/>
                <a:chOff x="-4470839" y="1752422"/>
                <a:chExt cx="678448" cy="1171790"/>
              </a:xfrm>
            </p:grpSpPr>
            <p:cxnSp>
              <p:nvCxnSpPr>
                <p:cNvPr id="38" name="直接箭头连接符 37">
                  <a:extLst>
                    <a:ext uri="{FF2B5EF4-FFF2-40B4-BE49-F238E27FC236}">
                      <a16:creationId xmlns:a16="http://schemas.microsoft.com/office/drawing/2014/main" id="{22BABD8A-22F7-4B40-B506-D938D2B73EE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-4470839" y="2075121"/>
                  <a:ext cx="678448" cy="849091"/>
                </a:xfrm>
                <a:prstGeom prst="straightConnector1">
                  <a:avLst/>
                </a:prstGeom>
                <a:ln w="28575">
                  <a:tailEnd type="triangle"/>
                </a:ln>
              </p:spPr>
              <p:style>
                <a:lnRef idx="1">
                  <a:schemeClr val="accent4"/>
                </a:lnRef>
                <a:fillRef idx="0">
                  <a:schemeClr val="accent4"/>
                </a:fillRef>
                <a:effectRef idx="0">
                  <a:schemeClr val="accent4"/>
                </a:effectRef>
                <a:fontRef idx="minor">
                  <a:schemeClr val="tx1"/>
                </a:fontRef>
              </p:style>
            </p:cxnSp>
            <p:sp>
              <p:nvSpPr>
                <p:cNvPr id="39" name="文本框 38">
                  <a:extLst>
                    <a:ext uri="{FF2B5EF4-FFF2-40B4-BE49-F238E27FC236}">
                      <a16:creationId xmlns:a16="http://schemas.microsoft.com/office/drawing/2014/main" id="{572F7423-9744-4DF7-9AFB-48E8ECDB6538}"/>
                    </a:ext>
                  </a:extLst>
                </p:cNvPr>
                <p:cNvSpPr txBox="1"/>
                <p:nvPr/>
              </p:nvSpPr>
              <p:spPr>
                <a:xfrm>
                  <a:off x="-4388457" y="1752422"/>
                  <a:ext cx="346564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400" i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N</a:t>
                  </a:r>
                  <a:endParaRPr lang="zh-CN" altLang="en-US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</p:grpSp>
        <p:sp>
          <p:nvSpPr>
            <p:cNvPr id="34" name="文本框 33">
              <a:extLst>
                <a:ext uri="{FF2B5EF4-FFF2-40B4-BE49-F238E27FC236}">
                  <a16:creationId xmlns:a16="http://schemas.microsoft.com/office/drawing/2014/main" id="{57B277D8-0690-4198-AF23-8FF015409B2F}"/>
                </a:ext>
              </a:extLst>
            </p:cNvPr>
            <p:cNvSpPr txBox="1"/>
            <p:nvPr/>
          </p:nvSpPr>
          <p:spPr>
            <a:xfrm>
              <a:off x="9590417" y="1149406"/>
              <a:ext cx="1626481" cy="1108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过程</a:t>
              </a:r>
              <a:r>
                <a: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3</a:t>
              </a:r>
            </a:p>
            <a:p>
              <a:pPr algn="l"/>
              <a:r>
                <a:rPr lang="zh-CN" altLang="en-US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匀减到</a:t>
              </a:r>
              <a:r>
                <a: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0</a:t>
              </a:r>
              <a:endPara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92086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2078B40-1C69-404D-AFDF-15672B643C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-3173"/>
            <a:ext cx="12192000" cy="5507502"/>
          </a:xfrm>
        </p:spPr>
        <p:txBody>
          <a:bodyPr>
            <a:normAutofit/>
          </a:bodyPr>
          <a:lstStyle/>
          <a:p>
            <a:pPr algn="l" fontAlgn="ctr">
              <a:lnSpc>
                <a:spcPct val="150000"/>
              </a:lnSpc>
            </a:pP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．如图所示，</a:t>
            </a:r>
            <a:r>
              <a:rPr lang="en-US" altLang="zh-CN" sz="2400" b="1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MN</a:t>
            </a: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400" b="1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PQ</a:t>
            </a: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两条足够长平行的光滑金属轨道与水平面成</a:t>
            </a:r>
            <a:r>
              <a:rPr lang="en-US" altLang="zh-CN" sz="2400" b="1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θ</a:t>
            </a: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=30°</a:t>
            </a: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角固定，导轨间距</a:t>
            </a:r>
            <a:r>
              <a:rPr lang="en-US" altLang="zh-CN" sz="2400" b="1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L</a:t>
            </a: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=0.5m</a:t>
            </a: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sz="2400" b="1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400" b="1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接入最大阻值为</a:t>
            </a: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10Ω</a:t>
            </a: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的滑动变阻器</a:t>
            </a:r>
            <a:r>
              <a:rPr lang="en-US" altLang="zh-CN" sz="2400" b="1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，导轨所在空间存在匀强磁场，磁场方向垂直于轨道平面向上，磁感应强度</a:t>
            </a:r>
            <a:r>
              <a:rPr lang="en-US" altLang="zh-CN" sz="2400" b="1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=2.0T</a:t>
            </a: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。质量为</a:t>
            </a:r>
            <a:r>
              <a:rPr lang="en-US" altLang="zh-CN" sz="2400" b="1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=0.5kg</a:t>
            </a: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的金属杆</a:t>
            </a:r>
            <a:r>
              <a:rPr lang="en-US" altLang="zh-CN" sz="2400" b="1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ab</a:t>
            </a: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水平放置在轨道上，其接入电路的阻值为</a:t>
            </a:r>
            <a:r>
              <a:rPr lang="en-US" altLang="zh-CN" sz="2400" b="1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=1.0Ω</a:t>
            </a: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。现从静止释放杆</a:t>
            </a:r>
            <a:r>
              <a:rPr lang="en-US" altLang="zh-CN" sz="2400" b="1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ab</a:t>
            </a: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，已知重力加速度</a:t>
            </a:r>
            <a:r>
              <a:rPr lang="en-US" altLang="zh-CN" sz="2400" b="1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g</a:t>
            </a: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取</a:t>
            </a: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10m/s</a:t>
            </a:r>
            <a:r>
              <a:rPr lang="en-US" altLang="zh-CN" sz="2400" b="1" kern="100" baseline="300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，轨道足够长且电阻不计，忽略空气阻力。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l" fontAlgn="ctr">
              <a:lnSpc>
                <a:spcPct val="150000"/>
              </a:lnSpc>
            </a:pP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当滑动变阻器</a:t>
            </a:r>
            <a:r>
              <a:rPr lang="en-US" altLang="zh-CN" sz="2400" b="1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调整到</a:t>
            </a: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4Ω</a:t>
            </a: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时，求导体棒下滑的最大速度；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l" fontAlgn="ctr">
              <a:lnSpc>
                <a:spcPct val="150000"/>
              </a:lnSpc>
            </a:pP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当滑动变阻器</a:t>
            </a:r>
            <a:r>
              <a:rPr lang="en-US" altLang="zh-CN" sz="2400" b="1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调整到</a:t>
            </a: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9Ω</a:t>
            </a: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时，金属杆自静止下滑</a:t>
            </a:r>
            <a:r>
              <a:rPr lang="en-US" altLang="zh-CN" sz="2400" b="1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=250m</a:t>
            </a: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时已经开始匀速下滑，求下滑</a:t>
            </a: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250m</a:t>
            </a: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所用时间</a:t>
            </a:r>
            <a:r>
              <a:rPr lang="en-US" altLang="zh-CN" sz="2400" b="1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4" name="图片 3" descr="figure">
            <a:extLst>
              <a:ext uri="{FF2B5EF4-FFF2-40B4-BE49-F238E27FC236}">
                <a16:creationId xmlns:a16="http://schemas.microsoft.com/office/drawing/2014/main" id="{2EF81C4D-D6B5-404A-B597-C6B78317B3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130989" y="4187918"/>
            <a:ext cx="3838575" cy="2463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9302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>
            <a:extLst>
              <a:ext uri="{FF2B5EF4-FFF2-40B4-BE49-F238E27FC236}">
                <a16:creationId xmlns:a16="http://schemas.microsoft.com/office/drawing/2014/main" id="{5CE287BF-5A86-4A8E-B7A7-771253AFD38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422"/>
          <a:stretch/>
        </p:blipFill>
        <p:spPr>
          <a:xfrm>
            <a:off x="0" y="0"/>
            <a:ext cx="85103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955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CA6DA335-AA0A-4A72-BAF8-93354808B8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0" t="46044" r="22594" b="21197"/>
          <a:stretch/>
        </p:blipFill>
        <p:spPr>
          <a:xfrm>
            <a:off x="215660" y="0"/>
            <a:ext cx="10506974" cy="6861519"/>
          </a:xfrm>
        </p:spPr>
      </p:pic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85EFE848-6F71-4171-A649-86E10C33C420}"/>
              </a:ext>
            </a:extLst>
          </p:cNvPr>
          <p:cNvCxnSpPr/>
          <p:nvPr/>
        </p:nvCxnSpPr>
        <p:spPr>
          <a:xfrm flipV="1">
            <a:off x="9014604" y="189781"/>
            <a:ext cx="560717" cy="112143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600517DF-C26E-4220-8026-F6C987D60469}"/>
              </a:ext>
            </a:extLst>
          </p:cNvPr>
          <p:cNvCxnSpPr>
            <a:cxnSpLocks/>
          </p:cNvCxnSpPr>
          <p:nvPr/>
        </p:nvCxnSpPr>
        <p:spPr>
          <a:xfrm flipV="1">
            <a:off x="9014604" y="342181"/>
            <a:ext cx="713117" cy="96903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B4B77FCD-8C3B-43AA-84DF-5121E71A7F4C}"/>
              </a:ext>
            </a:extLst>
          </p:cNvPr>
          <p:cNvCxnSpPr>
            <a:cxnSpLocks/>
          </p:cNvCxnSpPr>
          <p:nvPr/>
        </p:nvCxnSpPr>
        <p:spPr>
          <a:xfrm flipV="1">
            <a:off x="9014604" y="481781"/>
            <a:ext cx="994635" cy="82943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D84CB48C-6E02-423E-96EB-9B3BF456FDEE}"/>
              </a:ext>
            </a:extLst>
          </p:cNvPr>
          <p:cNvCxnSpPr>
            <a:cxnSpLocks/>
          </p:cNvCxnSpPr>
          <p:nvPr/>
        </p:nvCxnSpPr>
        <p:spPr>
          <a:xfrm flipV="1">
            <a:off x="9014604" y="896498"/>
            <a:ext cx="1368261" cy="41471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>
            <a:extLst>
              <a:ext uri="{FF2B5EF4-FFF2-40B4-BE49-F238E27FC236}">
                <a16:creationId xmlns:a16="http://schemas.microsoft.com/office/drawing/2014/main" id="{3C6A9A9A-D800-4441-BCD2-2EC71F416046}"/>
              </a:ext>
            </a:extLst>
          </p:cNvPr>
          <p:cNvSpPr/>
          <p:nvPr/>
        </p:nvSpPr>
        <p:spPr>
          <a:xfrm>
            <a:off x="2094271" y="1641987"/>
            <a:ext cx="2526890" cy="5014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写出必要的方程</a:t>
            </a:r>
          </a:p>
        </p:txBody>
      </p:sp>
    </p:spTree>
    <p:extLst>
      <p:ext uri="{BB962C8B-B14F-4D97-AF65-F5344CB8AC3E}">
        <p14:creationId xmlns:p14="http://schemas.microsoft.com/office/powerpoint/2010/main" val="3217056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400" dirty="0" smtClean="0">
            <a:latin typeface="宋体" panose="02010600030101010101" pitchFamily="2" charset="-122"/>
            <a:ea typeface="宋体" panose="02010600030101010101" pitchFamily="2" charset="-122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l">
          <a:defRPr sz="2400" dirty="0" smtClean="0">
            <a:latin typeface="宋体" panose="02010600030101010101" pitchFamily="2" charset="-122"/>
            <a:ea typeface="宋体" panose="02010600030101010101" pitchFamily="2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501</Words>
  <Application>Microsoft Office PowerPoint</Application>
  <PresentationFormat>宽屏</PresentationFormat>
  <Paragraphs>86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4" baseType="lpstr">
      <vt:lpstr>等线</vt:lpstr>
      <vt:lpstr>等线 Light</vt:lpstr>
      <vt:lpstr>楷体</vt:lpstr>
      <vt:lpstr>宋体</vt:lpstr>
      <vt:lpstr>Arial</vt:lpstr>
      <vt:lpstr>Cambria Math</vt:lpstr>
      <vt:lpstr>Times New Roman</vt:lpstr>
      <vt:lpstr>Office 主题​​</vt:lpstr>
      <vt:lpstr>金太阳联考讲评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金太阳联考讲评</dc:title>
  <dc:creator>Administrator</dc:creator>
  <cp:lastModifiedBy>彭 矗</cp:lastModifiedBy>
  <cp:revision>20</cp:revision>
  <dcterms:created xsi:type="dcterms:W3CDTF">2021-02-23T02:37:46Z</dcterms:created>
  <dcterms:modified xsi:type="dcterms:W3CDTF">2021-02-25T00:05:08Z</dcterms:modified>
</cp:coreProperties>
</file>