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</p:sldMasterIdLst>
  <p:notesMasterIdLst>
    <p:notesMasterId r:id="rId34"/>
  </p:notesMasterIdLst>
  <p:sldIdLst>
    <p:sldId id="317" r:id="rId2"/>
    <p:sldId id="316" r:id="rId3"/>
    <p:sldId id="318" r:id="rId4"/>
    <p:sldId id="320" r:id="rId5"/>
    <p:sldId id="276" r:id="rId6"/>
    <p:sldId id="309" r:id="rId7"/>
    <p:sldId id="257" r:id="rId8"/>
    <p:sldId id="283" r:id="rId9"/>
    <p:sldId id="284" r:id="rId10"/>
    <p:sldId id="285" r:id="rId11"/>
    <p:sldId id="263" r:id="rId12"/>
    <p:sldId id="304" r:id="rId13"/>
    <p:sldId id="313" r:id="rId14"/>
    <p:sldId id="321" r:id="rId15"/>
    <p:sldId id="291" r:id="rId16"/>
    <p:sldId id="266" r:id="rId17"/>
    <p:sldId id="260" r:id="rId18"/>
    <p:sldId id="293" r:id="rId19"/>
    <p:sldId id="294" r:id="rId20"/>
    <p:sldId id="262" r:id="rId21"/>
    <p:sldId id="322" r:id="rId22"/>
    <p:sldId id="324" r:id="rId23"/>
    <p:sldId id="327" r:id="rId24"/>
    <p:sldId id="328" r:id="rId25"/>
    <p:sldId id="329" r:id="rId26"/>
    <p:sldId id="319" r:id="rId27"/>
    <p:sldId id="265" r:id="rId28"/>
    <p:sldId id="295" r:id="rId29"/>
    <p:sldId id="297" r:id="rId30"/>
    <p:sldId id="299" r:id="rId31"/>
    <p:sldId id="300" r:id="rId32"/>
    <p:sldId id="330" r:id="rId33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000FF"/>
    <a:srgbClr val="FF0000"/>
    <a:srgbClr val="6600CC"/>
    <a:srgbClr val="6600FF"/>
    <a:srgbClr val="669900"/>
    <a:srgbClr val="000000"/>
    <a:srgbClr val="CC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828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1" sz="1200" b="0">
                <a:latin typeface="Times New Roman" pitchFamily="18" charset="0"/>
              </a:defRPr>
            </a:lvl1pPr>
          </a:lstStyle>
          <a:p>
            <a:endParaRPr lang="en-US" altLang="zh-CN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1" sz="1200" b="0">
                <a:latin typeface="Times New Roman" pitchFamily="18" charset="0"/>
              </a:defRPr>
            </a:lvl1pPr>
          </a:lstStyle>
          <a:p>
            <a:endParaRPr lang="en-US" altLang="zh-CN"/>
          </a:p>
        </p:txBody>
      </p:sp>
      <p:sp>
        <p:nvSpPr>
          <p:cNvPr id="686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686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686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1" sz="1200" b="0">
                <a:latin typeface="Times New Roman" pitchFamily="18" charset="0"/>
              </a:defRPr>
            </a:lvl1pPr>
          </a:lstStyle>
          <a:p>
            <a:endParaRPr lang="en-US" altLang="zh-CN"/>
          </a:p>
        </p:txBody>
      </p:sp>
      <p:sp>
        <p:nvSpPr>
          <p:cNvPr id="686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1" sz="1200" b="0">
                <a:latin typeface="Times New Roman" pitchFamily="18" charset="0"/>
              </a:defRPr>
            </a:lvl1pPr>
          </a:lstStyle>
          <a:p>
            <a:fld id="{3BCA79C6-9839-4F8A-9BC9-D5BA51FE1DB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408FF94-218B-4A15-B997-85892538ABED}" type="slidenum">
              <a:rPr lang="en-US" altLang="zh-CN"/>
              <a:pPr/>
              <a:t>23</a:t>
            </a:fld>
            <a:endParaRPr lang="en-US" altLang="zh-CN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zh-CN" altLang="zh-CN" smtClean="0">
              <a:ea typeface="宋体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F7C8042-AD1B-4172-BF57-909476ADD7A2}" type="slidenum">
              <a:rPr lang="en-US" altLang="zh-CN"/>
              <a:pPr/>
              <a:t>32</a:t>
            </a:fld>
            <a:endParaRPr lang="en-US" altLang="zh-CN"/>
          </a:p>
        </p:txBody>
      </p:sp>
      <p:sp>
        <p:nvSpPr>
          <p:cNvPr id="942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6802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76803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zh-CN" altLang="zh-CN" b="0">
                <a:latin typeface="Times New Roman" pitchFamily="18" charset="0"/>
              </a:endParaRPr>
            </a:p>
          </p:txBody>
        </p:sp>
        <p:sp>
          <p:nvSpPr>
            <p:cNvPr id="76804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zh-CN" b="0">
                <a:latin typeface="Times New Roman" pitchFamily="18" charset="0"/>
              </a:endParaRPr>
            </a:p>
          </p:txBody>
        </p:sp>
        <p:grpSp>
          <p:nvGrpSpPr>
            <p:cNvPr id="76805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76806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zh-CN" b="0">
                  <a:latin typeface="Times New Roman" pitchFamily="18" charset="0"/>
                </a:endParaRPr>
              </a:p>
            </p:txBody>
          </p:sp>
          <p:sp>
            <p:nvSpPr>
              <p:cNvPr id="76807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zh-CN" b="0">
                  <a:latin typeface="Times New Roman" pitchFamily="18" charset="0"/>
                </a:endParaRPr>
              </a:p>
            </p:txBody>
          </p:sp>
          <p:sp>
            <p:nvSpPr>
              <p:cNvPr id="76808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zh-CN" b="0">
                  <a:latin typeface="Times New Roman" pitchFamily="18" charset="0"/>
                </a:endParaRPr>
              </a:p>
            </p:txBody>
          </p:sp>
          <p:sp>
            <p:nvSpPr>
              <p:cNvPr id="76809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zh-CN" b="0">
                  <a:latin typeface="Times New Roman" pitchFamily="18" charset="0"/>
                </a:endParaRPr>
              </a:p>
            </p:txBody>
          </p:sp>
          <p:sp>
            <p:nvSpPr>
              <p:cNvPr id="76810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zh-CN" b="0">
                  <a:latin typeface="Times New Roman" pitchFamily="18" charset="0"/>
                </a:endParaRPr>
              </a:p>
            </p:txBody>
          </p:sp>
          <p:sp>
            <p:nvSpPr>
              <p:cNvPr id="76811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zh-CN" b="0">
                  <a:latin typeface="Times New Roman" pitchFamily="18" charset="0"/>
                </a:endParaRPr>
              </a:p>
            </p:txBody>
          </p:sp>
          <p:sp>
            <p:nvSpPr>
              <p:cNvPr id="76812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zh-CN" b="0">
                  <a:latin typeface="Times New Roman" pitchFamily="18" charset="0"/>
                </a:endParaRPr>
              </a:p>
            </p:txBody>
          </p:sp>
          <p:sp>
            <p:nvSpPr>
              <p:cNvPr id="76813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zh-CN" b="0">
                  <a:latin typeface="Times New Roman" pitchFamily="18" charset="0"/>
                </a:endParaRPr>
              </a:p>
            </p:txBody>
          </p:sp>
          <p:sp>
            <p:nvSpPr>
              <p:cNvPr id="76814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zh-CN" b="0">
                  <a:latin typeface="Times New Roman" pitchFamily="18" charset="0"/>
                </a:endParaRPr>
              </a:p>
            </p:txBody>
          </p:sp>
          <p:sp>
            <p:nvSpPr>
              <p:cNvPr id="76815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zh-CN" b="0">
                  <a:latin typeface="Times New Roman" pitchFamily="18" charset="0"/>
                </a:endParaRPr>
              </a:p>
            </p:txBody>
          </p:sp>
        </p:grpSp>
      </p:grpSp>
      <p:sp>
        <p:nvSpPr>
          <p:cNvPr id="76816" name="Rectangle 16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6817" name="Rectangle 17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6818" name="Rectangle 18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313C9665-62A1-4DB7-9CDA-084A38AE607C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76819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76820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zh-CN" altLang="en-US"/>
              <a:t>单击此处编辑母版副标题样式</a:t>
            </a:r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68B7D6D-EEE4-4980-9AC3-A6131CF3A3B0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D9B048D-2788-4278-88CA-03146BC3ABC4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DE493B5-D587-4550-8E0A-E473BDFAFA23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B9EDBD6-54ED-401E-83D7-2D3CA4DA32A8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9" name="日期占位符 8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C535C0A-61B6-4F4E-92CC-922D158425D3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脚占位符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6B239D0-EC21-42E3-8155-18F4EA59744F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F3C7BD7-0D38-4DBF-A72A-F88C68F08307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1AD47D0-0324-4F0F-B8B3-DA3D5F987EFF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C3C6B1F-D6C9-468B-AC36-8DCB0C55DED9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031A46C-A649-48A1-91EA-FAF950DCD2D4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981200"/>
            <a:ext cx="8229600" cy="38862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A2182F45-54BF-456B-8726-B63F1856D9F4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0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6B0D178C-F838-401A-9F45-E86FACCA824D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 b="0"/>
            </a:lvl1pPr>
          </a:lstStyle>
          <a:p>
            <a:endParaRPr lang="en-US" altLang="zh-CN"/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 Black" pitchFamily="34" charset="0"/>
              </a:defRPr>
            </a:lvl1pPr>
          </a:lstStyle>
          <a:p>
            <a:fld id="{68F6E126-3EFF-4F10-B3DE-64E2EA15EB63}" type="slidenum">
              <a:rPr lang="en-US" altLang="zh-CN"/>
              <a:pPr/>
              <a:t>‹#›</a:t>
            </a:fld>
            <a:endParaRPr lang="en-US" altLang="zh-CN"/>
          </a:p>
        </p:txBody>
      </p:sp>
      <p:grpSp>
        <p:nvGrpSpPr>
          <p:cNvPr id="75780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75781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zh-CN" altLang="zh-CN" b="0">
                <a:latin typeface="Times New Roman" pitchFamily="18" charset="0"/>
              </a:endParaRPr>
            </a:p>
          </p:txBody>
        </p:sp>
        <p:sp>
          <p:nvSpPr>
            <p:cNvPr id="75782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zh-CN" b="0">
                <a:latin typeface="Times New Roman" pitchFamily="18" charset="0"/>
              </a:endParaRPr>
            </a:p>
          </p:txBody>
        </p:sp>
        <p:sp>
          <p:nvSpPr>
            <p:cNvPr id="75783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zh-CN" sz="1800" b="0">
                <a:solidFill>
                  <a:schemeClr val="hlink"/>
                </a:solidFill>
              </a:endParaRPr>
            </a:p>
          </p:txBody>
        </p:sp>
        <p:sp>
          <p:nvSpPr>
            <p:cNvPr id="75784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zh-CN" sz="1800" b="0">
                <a:solidFill>
                  <a:schemeClr val="hlink"/>
                </a:solidFill>
              </a:endParaRPr>
            </a:p>
          </p:txBody>
        </p:sp>
        <p:sp>
          <p:nvSpPr>
            <p:cNvPr id="75785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zh-CN" sz="1800" b="0">
                <a:solidFill>
                  <a:schemeClr val="accent2"/>
                </a:solidFill>
              </a:endParaRPr>
            </a:p>
          </p:txBody>
        </p:sp>
        <p:sp>
          <p:nvSpPr>
            <p:cNvPr id="75786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zh-CN" sz="1800" b="0">
                <a:solidFill>
                  <a:schemeClr val="hlink"/>
                </a:solidFill>
              </a:endParaRPr>
            </a:p>
          </p:txBody>
        </p:sp>
        <p:sp>
          <p:nvSpPr>
            <p:cNvPr id="75787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zh-CN" b="0">
                <a:latin typeface="Times New Roman" pitchFamily="18" charset="0"/>
              </a:endParaRPr>
            </a:p>
          </p:txBody>
        </p:sp>
        <p:sp>
          <p:nvSpPr>
            <p:cNvPr id="75788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zh-CN" sz="1800" b="0">
                <a:solidFill>
                  <a:schemeClr val="accent2"/>
                </a:solidFill>
              </a:endParaRPr>
            </a:p>
          </p:txBody>
        </p:sp>
        <p:sp>
          <p:nvSpPr>
            <p:cNvPr id="75789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zh-CN" sz="1800" b="0">
                <a:solidFill>
                  <a:schemeClr val="accent2"/>
                </a:solidFill>
              </a:endParaRPr>
            </a:p>
          </p:txBody>
        </p:sp>
      </p:grpSp>
      <p:sp>
        <p:nvSpPr>
          <p:cNvPr id="75790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75791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75792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/>
            </a:lvl1pPr>
          </a:lstStyle>
          <a:p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69" r:id="rId12"/>
    <p:sldLayoutId id="2147483670" r:id="rId13"/>
  </p:sldLayoutIdLst>
  <p:transition spd="slow"/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../../../&#20061;&#24180;&#32423;&#21270;&#23398;&#23454;&#39564;/&#20061;&#24180;&#32423;&#21270;&#23398;&#19979;&#20876;&#23454;&#39564;/&#31532;&#20843;&#21333;&#20803;%20&#37329;&#23646;&#19982;&#37329;&#23646;&#26448;&#26009;/&#21512;&#37329;&#19982;&#32431;&#37329;&#23646;&#30340;&#20809;&#27901;&#12289;&#39068;&#33394;&#12289;&#30828;&#24230;&#30340;&#23545;&#27604;.rm" TargetMode="Externa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>
            <a:spLocks/>
          </p:cNvSpPr>
          <p:nvPr/>
        </p:nvSpPr>
        <p:spPr bwMode="auto">
          <a:xfrm>
            <a:off x="1839913" y="6051550"/>
            <a:ext cx="914400" cy="609600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50870"/>
              <a:gd name="adj5" fmla="val -87759"/>
              <a:gd name="adj6" fmla="val -94968"/>
            </a:avLst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ctr">
              <a:spcBef>
                <a:spcPct val="20000"/>
              </a:spcBef>
              <a:buFontTx/>
              <a:buChar char="•"/>
            </a:pPr>
            <a:endParaRPr lang="zh-CN" altLang="zh-CN" sz="3600">
              <a:latin typeface="黑体" pitchFamily="49" charset="-122"/>
            </a:endParaRPr>
          </a:p>
        </p:txBody>
      </p:sp>
      <p:sp>
        <p:nvSpPr>
          <p:cNvPr id="5" name="WordArt 5"/>
          <p:cNvSpPr>
            <a:spLocks noChangeArrowheads="1" noChangeShapeType="1" noTextEdit="1"/>
          </p:cNvSpPr>
          <p:nvPr/>
        </p:nvSpPr>
        <p:spPr bwMode="auto">
          <a:xfrm>
            <a:off x="1643042" y="636574"/>
            <a:ext cx="6192838" cy="7921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54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</a:t>
            </a:r>
            <a:r>
              <a:rPr lang="en-US" altLang="zh-CN" sz="54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1 </a:t>
            </a:r>
            <a:r>
              <a:rPr lang="zh-CN" altLang="en-US" sz="54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金属材料</a:t>
            </a:r>
          </a:p>
        </p:txBody>
      </p:sp>
      <p:pic>
        <p:nvPicPr>
          <p:cNvPr id="6" name="图片 5" descr="1H4255944-0.jpg"/>
          <p:cNvPicPr>
            <a:picLocks noChangeAspect="1"/>
          </p:cNvPicPr>
          <p:nvPr/>
        </p:nvPicPr>
        <p:blipFill>
          <a:blip r:embed="rId2"/>
          <a:srcRect l="3151" t="7194" r="3361" b="20863"/>
          <a:stretch>
            <a:fillRect/>
          </a:stretch>
        </p:blipFill>
        <p:spPr>
          <a:xfrm>
            <a:off x="2000232" y="4674726"/>
            <a:ext cx="4857784" cy="2183274"/>
          </a:xfrm>
          <a:prstGeom prst="rect">
            <a:avLst/>
          </a:prstGeom>
        </p:spPr>
      </p:pic>
      <p:pic>
        <p:nvPicPr>
          <p:cNvPr id="7" name="图片 6" descr="人民币硬币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1090" y="1643050"/>
            <a:ext cx="3810000" cy="2867025"/>
          </a:xfrm>
          <a:prstGeom prst="rect">
            <a:avLst/>
          </a:prstGeom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1538" y="1643050"/>
            <a:ext cx="2581773" cy="2910752"/>
          </a:xfrm>
          <a:prstGeom prst="rect">
            <a:avLst/>
          </a:prstGeom>
          <a:noFill/>
          <a:ln w="9525" cap="flat" cmpd="sng">
            <a:noFill/>
            <a:prstDash val="solid"/>
            <a:miter lim="800000"/>
            <a:headEnd type="none" w="med" len="med"/>
            <a:tailEnd type="none" w="med" len="med"/>
          </a:ln>
          <a:effectLst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10268903_46747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1142984"/>
            <a:ext cx="3657600" cy="4762500"/>
          </a:xfrm>
          <a:prstGeom prst="rect">
            <a:avLst/>
          </a:prstGeom>
        </p:spPr>
      </p:pic>
      <p:pic>
        <p:nvPicPr>
          <p:cNvPr id="6" name="图片 5" descr="火炬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3372" y="1500174"/>
            <a:ext cx="4786346" cy="396309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00034" y="6143644"/>
            <a:ext cx="36433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2008</a:t>
            </a:r>
            <a:r>
              <a:rPr lang="zh-CN" altLang="en-US" dirty="0" smtClean="0"/>
              <a:t>年北京奥运会火炬</a:t>
            </a:r>
            <a:endParaRPr lang="zh-CN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4929190" y="5572140"/>
            <a:ext cx="38576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2010</a:t>
            </a:r>
            <a:r>
              <a:rPr lang="zh-CN" altLang="en-US" dirty="0" smtClean="0"/>
              <a:t>年广州亚运会火炬</a:t>
            </a:r>
            <a:endParaRPr lang="zh-CN" altLang="en-US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785794"/>
            <a:ext cx="88408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/>
              <a:t>【</a:t>
            </a:r>
            <a:r>
              <a:rPr lang="zh-CN" altLang="en-US" sz="2800" dirty="0" smtClean="0"/>
              <a:t>提问</a:t>
            </a:r>
            <a:r>
              <a:rPr lang="en-US" altLang="zh-CN" sz="2800" dirty="0" smtClean="0"/>
              <a:t>】</a:t>
            </a:r>
            <a:r>
              <a:rPr lang="zh-CN" altLang="en-US" sz="2800" dirty="0" smtClean="0"/>
              <a:t>你在日常生活中接触到的金属制品还有哪些？</a:t>
            </a:r>
            <a:endParaRPr lang="zh-CN" altLang="en-US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1643042" y="1500174"/>
            <a:ext cx="52341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rgbClr val="0000FF"/>
                </a:solidFill>
              </a:rPr>
              <a:t>它们</a:t>
            </a:r>
            <a:r>
              <a:rPr lang="zh-CN" altLang="en-US" sz="2800" dirty="0" smtClean="0">
                <a:solidFill>
                  <a:srgbClr val="FF0000"/>
                </a:solidFill>
              </a:rPr>
              <a:t>主要</a:t>
            </a:r>
            <a:r>
              <a:rPr lang="zh-CN" altLang="en-US" sz="2800" dirty="0" smtClean="0">
                <a:solidFill>
                  <a:srgbClr val="0000FF"/>
                </a:solidFill>
              </a:rPr>
              <a:t>是用什么金属制成的？</a:t>
            </a:r>
            <a:endParaRPr lang="zh-CN" altLang="en-US" sz="2800" dirty="0">
              <a:solidFill>
                <a:srgbClr val="0000FF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43042" y="2143116"/>
            <a:ext cx="1428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FF0000"/>
                </a:solidFill>
              </a:rPr>
              <a:t>铁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71736" y="2143116"/>
            <a:ext cx="1347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FF0000"/>
                </a:solidFill>
              </a:rPr>
              <a:t>、铜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786182" y="2143116"/>
            <a:ext cx="16240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FF0000"/>
                </a:solidFill>
              </a:rPr>
              <a:t>、铝等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571472" y="3357562"/>
            <a:ext cx="3143272" cy="2961995"/>
            <a:chOff x="571472" y="3357562"/>
            <a:chExt cx="3143272" cy="2961995"/>
          </a:xfrm>
        </p:grpSpPr>
        <p:pic>
          <p:nvPicPr>
            <p:cNvPr id="7" name="图片 6" descr="untitled.bmp"/>
            <p:cNvPicPr>
              <a:picLocks noChangeAspect="1"/>
            </p:cNvPicPr>
            <p:nvPr/>
          </p:nvPicPr>
          <p:blipFill>
            <a:blip r:embed="rId2"/>
            <a:srcRect l="9374" t="18750" r="8125" b="23124"/>
            <a:stretch>
              <a:fillRect/>
            </a:stretch>
          </p:blipFill>
          <p:spPr>
            <a:xfrm>
              <a:off x="571472" y="3357562"/>
              <a:ext cx="3143272" cy="2214578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785786" y="5857892"/>
              <a:ext cx="192882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/>
                <a:t>24K</a:t>
              </a:r>
              <a:r>
                <a:rPr lang="zh-CN" altLang="en-US" dirty="0" smtClean="0"/>
                <a:t>金算盘</a:t>
              </a:r>
              <a:endParaRPr lang="zh-CN" altLang="en-US" dirty="0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929058" y="2714620"/>
            <a:ext cx="1785950" cy="3604937"/>
            <a:chOff x="3929058" y="2714620"/>
            <a:chExt cx="1785950" cy="3604937"/>
          </a:xfrm>
        </p:grpSpPr>
        <p:pic>
          <p:nvPicPr>
            <p:cNvPr id="8" name="图片 7" descr="金钥匙.jpg"/>
            <p:cNvPicPr>
              <a:picLocks noChangeAspect="1"/>
            </p:cNvPicPr>
            <p:nvPr/>
          </p:nvPicPr>
          <p:blipFill>
            <a:blip r:embed="rId3"/>
            <a:srcRect l="26042" t="5208" r="27083" b="3125"/>
            <a:stretch>
              <a:fillRect/>
            </a:stretch>
          </p:blipFill>
          <p:spPr>
            <a:xfrm>
              <a:off x="4000496" y="2714620"/>
              <a:ext cx="1643886" cy="3214710"/>
            </a:xfrm>
            <a:prstGeom prst="rect">
              <a:avLst/>
            </a:prstGeom>
          </p:spPr>
        </p:pic>
        <p:sp>
          <p:nvSpPr>
            <p:cNvPr id="10" name="TextBox 9"/>
            <p:cNvSpPr txBox="1"/>
            <p:nvPr/>
          </p:nvSpPr>
          <p:spPr>
            <a:xfrm>
              <a:off x="3929058" y="5857892"/>
              <a:ext cx="178595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/>
                <a:t>24K</a:t>
              </a:r>
              <a:r>
                <a:rPr lang="zh-CN" altLang="en-US" dirty="0" smtClean="0"/>
                <a:t>金钥匙</a:t>
              </a:r>
              <a:endParaRPr lang="zh-CN" altLang="en-US" dirty="0"/>
            </a:p>
          </p:txBody>
        </p:sp>
      </p:grpSp>
      <p:pic>
        <p:nvPicPr>
          <p:cNvPr id="11" name="图片 10" descr="金马桶.jpg"/>
          <p:cNvPicPr>
            <a:picLocks noChangeAspect="1"/>
          </p:cNvPicPr>
          <p:nvPr/>
        </p:nvPicPr>
        <p:blipFill>
          <a:blip r:embed="rId4" cstate="print"/>
          <a:srcRect l="5367" t="3125" r="3972" b="3125"/>
          <a:stretch>
            <a:fillRect/>
          </a:stretch>
        </p:blipFill>
        <p:spPr>
          <a:xfrm>
            <a:off x="6357950" y="2857496"/>
            <a:ext cx="2218547" cy="3071834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WordArt 5"/>
          <p:cNvSpPr>
            <a:spLocks noChangeArrowheads="1" noChangeShapeType="1" noTextEdit="1"/>
          </p:cNvSpPr>
          <p:nvPr/>
        </p:nvSpPr>
        <p:spPr bwMode="auto">
          <a:xfrm>
            <a:off x="1643042" y="636574"/>
            <a:ext cx="6192838" cy="7921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54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</a:t>
            </a:r>
            <a:r>
              <a:rPr lang="en-US" altLang="zh-CN" sz="54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1 </a:t>
            </a:r>
            <a:r>
              <a:rPr lang="zh-CN" altLang="en-US" sz="54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金属材料</a:t>
            </a:r>
          </a:p>
        </p:txBody>
      </p:sp>
      <p:sp>
        <p:nvSpPr>
          <p:cNvPr id="6" name="矩形 5"/>
          <p:cNvSpPr/>
          <p:nvPr/>
        </p:nvSpPr>
        <p:spPr>
          <a:xfrm>
            <a:off x="990212" y="2214554"/>
            <a:ext cx="30003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sz="2800" dirty="0" smtClean="0">
                <a:solidFill>
                  <a:schemeClr val="accent5">
                    <a:lumMod val="10000"/>
                  </a:schemeClr>
                </a:solidFill>
              </a:rPr>
              <a:t>人类历史的发展</a:t>
            </a:r>
            <a:endParaRPr kumimoji="1" lang="en-US" altLang="zh-CN" sz="2800" dirty="0" smtClean="0">
              <a:solidFill>
                <a:schemeClr val="accent5">
                  <a:lumMod val="10000"/>
                </a:schemeClr>
              </a:solidFill>
            </a:endParaRPr>
          </a:p>
        </p:txBody>
      </p:sp>
      <p:sp>
        <p:nvSpPr>
          <p:cNvPr id="7" name="左大括号 6"/>
          <p:cNvSpPr/>
          <p:nvPr/>
        </p:nvSpPr>
        <p:spPr bwMode="auto">
          <a:xfrm rot="5400000">
            <a:off x="1990344" y="1827432"/>
            <a:ext cx="571504" cy="2428892"/>
          </a:xfrm>
          <a:prstGeom prst="leftBrace">
            <a:avLst/>
          </a:prstGeom>
          <a:ln>
            <a:solidFill>
              <a:srgbClr val="006600"/>
            </a:solidFill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800" b="1" i="0" u="none" strike="noStrike" cap="none" normalizeH="0" baseline="0" dirty="0" smtClean="0">
              <a:ln>
                <a:solidFill>
                  <a:srgbClr val="0000FF"/>
                </a:solidFill>
              </a:ln>
              <a:noFill/>
              <a:effectLst/>
              <a:latin typeface="Arial" charset="0"/>
              <a:ea typeface="宋体" pitchFamily="2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14348" y="3399068"/>
            <a:ext cx="615553" cy="186365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dirty="0" smtClean="0"/>
              <a:t>①</a:t>
            </a:r>
            <a:r>
              <a:rPr kumimoji="1" lang="zh-CN" altLang="en-US" sz="2800" dirty="0" smtClean="0">
                <a:solidFill>
                  <a:srgbClr val="FF0000"/>
                </a:solidFill>
                <a:latin typeface="+mn-ea"/>
              </a:rPr>
              <a:t>石器时代</a:t>
            </a:r>
            <a:endParaRPr lang="zh-CN" altLang="en-US" sz="2800" dirty="0"/>
          </a:p>
        </p:txBody>
      </p:sp>
      <p:sp>
        <p:nvSpPr>
          <p:cNvPr id="15" name="TextBox 14"/>
          <p:cNvSpPr txBox="1"/>
          <p:nvPr/>
        </p:nvSpPr>
        <p:spPr>
          <a:xfrm>
            <a:off x="1500166" y="3399068"/>
            <a:ext cx="615553" cy="2217915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dirty="0" smtClean="0"/>
              <a:t>②</a:t>
            </a:r>
            <a:r>
              <a:rPr kumimoji="1" lang="zh-CN" altLang="en-US" sz="2800" dirty="0" smtClean="0">
                <a:solidFill>
                  <a:srgbClr val="FF0000"/>
                </a:solidFill>
                <a:latin typeface="+mn-ea"/>
              </a:rPr>
              <a:t>青铜器时代</a:t>
            </a:r>
            <a:endParaRPr lang="zh-CN" altLang="en-US" sz="2800" dirty="0"/>
          </a:p>
        </p:txBody>
      </p:sp>
      <p:sp>
        <p:nvSpPr>
          <p:cNvPr id="16" name="TextBox 15"/>
          <p:cNvSpPr txBox="1"/>
          <p:nvPr/>
        </p:nvSpPr>
        <p:spPr>
          <a:xfrm>
            <a:off x="2303489" y="3399068"/>
            <a:ext cx="615553" cy="186365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dirty="0" smtClean="0"/>
              <a:t>③</a:t>
            </a:r>
            <a:r>
              <a:rPr kumimoji="1" lang="zh-CN" altLang="en-US" sz="2800" dirty="0" smtClean="0">
                <a:solidFill>
                  <a:srgbClr val="FF0000"/>
                </a:solidFill>
                <a:latin typeface="+mn-ea"/>
              </a:rPr>
              <a:t>铁器时代</a:t>
            </a:r>
            <a:endParaRPr lang="zh-CN" altLang="en-US" sz="2800" dirty="0"/>
          </a:p>
        </p:txBody>
      </p:sp>
      <p:sp>
        <p:nvSpPr>
          <p:cNvPr id="17" name="TextBox 16"/>
          <p:cNvSpPr txBox="1"/>
          <p:nvPr/>
        </p:nvSpPr>
        <p:spPr>
          <a:xfrm>
            <a:off x="3089306" y="3399068"/>
            <a:ext cx="615553" cy="2217915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dirty="0" smtClean="0"/>
              <a:t>④</a:t>
            </a:r>
            <a:r>
              <a:rPr kumimoji="1" lang="zh-CN" altLang="en-US" sz="2800" dirty="0" smtClean="0">
                <a:solidFill>
                  <a:srgbClr val="FF0000"/>
                </a:solidFill>
                <a:latin typeface="+mn-ea"/>
              </a:rPr>
              <a:t>高分子时代</a:t>
            </a:r>
            <a:endParaRPr lang="zh-CN" altLang="en-US" sz="2800" dirty="0"/>
          </a:p>
        </p:txBody>
      </p:sp>
      <p:sp>
        <p:nvSpPr>
          <p:cNvPr id="20" name="矩形 19"/>
          <p:cNvSpPr/>
          <p:nvPr/>
        </p:nvSpPr>
        <p:spPr>
          <a:xfrm>
            <a:off x="5500691" y="2214554"/>
            <a:ext cx="18573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sz="2800" dirty="0" smtClean="0">
                <a:solidFill>
                  <a:schemeClr val="accent5">
                    <a:lumMod val="10000"/>
                  </a:schemeClr>
                </a:solidFill>
              </a:rPr>
              <a:t>化学材料</a:t>
            </a:r>
            <a:endParaRPr kumimoji="1" lang="en-US" altLang="zh-CN" sz="2800" dirty="0" smtClean="0">
              <a:solidFill>
                <a:schemeClr val="accent5">
                  <a:lumMod val="10000"/>
                </a:schemeClr>
              </a:solidFill>
            </a:endParaRPr>
          </a:p>
        </p:txBody>
      </p:sp>
      <p:sp>
        <p:nvSpPr>
          <p:cNvPr id="21" name="左大括号 20"/>
          <p:cNvSpPr/>
          <p:nvPr/>
        </p:nvSpPr>
        <p:spPr bwMode="auto">
          <a:xfrm rot="5400000">
            <a:off x="6072195" y="1827432"/>
            <a:ext cx="571504" cy="2428892"/>
          </a:xfrm>
          <a:prstGeom prst="leftBrace">
            <a:avLst/>
          </a:prstGeom>
          <a:ln>
            <a:solidFill>
              <a:srgbClr val="006600"/>
            </a:solidFill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800" b="1" i="0" u="none" strike="noStrike" cap="none" normalizeH="0" baseline="0" dirty="0" smtClean="0">
              <a:ln>
                <a:solidFill>
                  <a:srgbClr val="0000FF"/>
                </a:solidFill>
              </a:ln>
              <a:noFill/>
              <a:effectLst/>
              <a:latin typeface="Arial" charset="0"/>
              <a:ea typeface="宋体" pitchFamily="2" charset="-12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796199" y="3399068"/>
            <a:ext cx="615553" cy="186365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dirty="0" smtClean="0"/>
              <a:t>①</a:t>
            </a:r>
            <a:r>
              <a:rPr kumimoji="1" lang="zh-CN" altLang="en-US" sz="2800" dirty="0" smtClean="0">
                <a:solidFill>
                  <a:srgbClr val="0000FF"/>
                </a:solidFill>
              </a:rPr>
              <a:t>金属材料</a:t>
            </a:r>
            <a:endParaRPr lang="zh-CN" altLang="en-US" sz="2800" dirty="0">
              <a:solidFill>
                <a:srgbClr val="0000FF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582017" y="3399068"/>
            <a:ext cx="615553" cy="2217915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dirty="0" smtClean="0"/>
              <a:t>②</a:t>
            </a:r>
            <a:r>
              <a:rPr kumimoji="1" lang="zh-CN" altLang="en-US" sz="2800" dirty="0" smtClean="0">
                <a:solidFill>
                  <a:srgbClr val="FF0000"/>
                </a:solidFill>
              </a:rPr>
              <a:t>非金属材料</a:t>
            </a:r>
            <a:endParaRPr lang="zh-CN" altLang="en-US" sz="2800" dirty="0"/>
          </a:p>
        </p:txBody>
      </p:sp>
      <p:sp>
        <p:nvSpPr>
          <p:cNvPr id="24" name="TextBox 23"/>
          <p:cNvSpPr txBox="1"/>
          <p:nvPr/>
        </p:nvSpPr>
        <p:spPr>
          <a:xfrm>
            <a:off x="6385340" y="3399068"/>
            <a:ext cx="615553" cy="292644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dirty="0" smtClean="0"/>
              <a:t>③</a:t>
            </a:r>
            <a:r>
              <a:rPr kumimoji="1" lang="zh-CN" altLang="en-US" sz="2800" dirty="0" smtClean="0">
                <a:solidFill>
                  <a:srgbClr val="FF0000"/>
                </a:solidFill>
              </a:rPr>
              <a:t>有机高分子材料</a:t>
            </a:r>
            <a:endParaRPr lang="zh-CN" altLang="en-US" sz="2800" dirty="0"/>
          </a:p>
        </p:txBody>
      </p:sp>
      <p:sp>
        <p:nvSpPr>
          <p:cNvPr id="25" name="TextBox 24"/>
          <p:cNvSpPr txBox="1"/>
          <p:nvPr/>
        </p:nvSpPr>
        <p:spPr>
          <a:xfrm>
            <a:off x="7171157" y="3399068"/>
            <a:ext cx="615553" cy="186365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dirty="0" smtClean="0"/>
              <a:t>④</a:t>
            </a:r>
            <a:r>
              <a:rPr kumimoji="1" lang="zh-CN" altLang="en-US" sz="2800" dirty="0" smtClean="0">
                <a:solidFill>
                  <a:srgbClr val="FF0000"/>
                </a:solidFill>
              </a:rPr>
              <a:t>复合材料</a:t>
            </a:r>
            <a:endParaRPr lang="zh-CN" altLang="en-US" sz="28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Text Box 3"/>
          <p:cNvSpPr txBox="1">
            <a:spLocks noChangeArrowheads="1"/>
          </p:cNvSpPr>
          <p:nvPr/>
        </p:nvSpPr>
        <p:spPr bwMode="auto">
          <a:xfrm>
            <a:off x="396874" y="1685925"/>
            <a:ext cx="40322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dirty="0">
                <a:latin typeface="宋体" pitchFamily="2" charset="-122"/>
              </a:rPr>
              <a:t>一、几种重要的金属</a:t>
            </a:r>
          </a:p>
        </p:txBody>
      </p:sp>
      <p:sp>
        <p:nvSpPr>
          <p:cNvPr id="56324" name="Text Box 4"/>
          <p:cNvSpPr txBox="1">
            <a:spLocks noChangeArrowheads="1"/>
          </p:cNvSpPr>
          <p:nvPr/>
        </p:nvSpPr>
        <p:spPr bwMode="auto">
          <a:xfrm>
            <a:off x="877630" y="2285992"/>
            <a:ext cx="35274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dirty="0">
                <a:latin typeface="宋体" pitchFamily="2" charset="-122"/>
              </a:rPr>
              <a:t>1</a:t>
            </a:r>
            <a:r>
              <a:rPr kumimoji="1" lang="zh-CN" altLang="en-US" sz="2800" dirty="0">
                <a:latin typeface="宋体" pitchFamily="2" charset="-122"/>
              </a:rPr>
              <a:t>、金属材料 </a:t>
            </a:r>
          </a:p>
        </p:txBody>
      </p:sp>
      <p:sp>
        <p:nvSpPr>
          <p:cNvPr id="56325" name="Text Box 5"/>
          <p:cNvSpPr txBox="1">
            <a:spLocks noChangeArrowheads="1"/>
          </p:cNvSpPr>
          <p:nvPr/>
        </p:nvSpPr>
        <p:spPr bwMode="auto">
          <a:xfrm>
            <a:off x="7541982" y="2214554"/>
            <a:ext cx="122396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dirty="0">
                <a:solidFill>
                  <a:srgbClr val="FF0000"/>
                </a:solidFill>
                <a:latin typeface="宋体" pitchFamily="2" charset="-122"/>
              </a:rPr>
              <a:t>合金</a:t>
            </a:r>
          </a:p>
        </p:txBody>
      </p:sp>
      <p:sp>
        <p:nvSpPr>
          <p:cNvPr id="56326" name="Text Box 6"/>
          <p:cNvSpPr txBox="1">
            <a:spLocks noChangeArrowheads="1"/>
          </p:cNvSpPr>
          <p:nvPr/>
        </p:nvSpPr>
        <p:spPr bwMode="auto">
          <a:xfrm>
            <a:off x="857224" y="2886074"/>
            <a:ext cx="55435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dirty="0">
                <a:latin typeface="宋体" pitchFamily="2" charset="-122"/>
              </a:rPr>
              <a:t>2</a:t>
            </a:r>
            <a:r>
              <a:rPr kumimoji="1" lang="zh-CN" altLang="en-US" sz="2800" dirty="0">
                <a:latin typeface="宋体" pitchFamily="2" charset="-122"/>
              </a:rPr>
              <a:t>、生活中几种重要的金属：</a:t>
            </a:r>
          </a:p>
        </p:txBody>
      </p:sp>
      <p:sp>
        <p:nvSpPr>
          <p:cNvPr id="56329" name="Rectangle 9"/>
          <p:cNvSpPr>
            <a:spLocks noChangeArrowheads="1"/>
          </p:cNvSpPr>
          <p:nvPr/>
        </p:nvSpPr>
        <p:spPr bwMode="auto">
          <a:xfrm>
            <a:off x="4336789" y="2214554"/>
            <a:ext cx="158591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dirty="0">
                <a:solidFill>
                  <a:srgbClr val="FF0000"/>
                </a:solidFill>
              </a:rPr>
              <a:t>纯金属</a:t>
            </a:r>
          </a:p>
        </p:txBody>
      </p:sp>
      <p:sp>
        <p:nvSpPr>
          <p:cNvPr id="56332" name="Text Box 12"/>
          <p:cNvSpPr txBox="1">
            <a:spLocks noChangeArrowheads="1"/>
          </p:cNvSpPr>
          <p:nvPr/>
        </p:nvSpPr>
        <p:spPr bwMode="auto">
          <a:xfrm>
            <a:off x="142844" y="3429000"/>
            <a:ext cx="799147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800" dirty="0"/>
              <a:t>【</a:t>
            </a:r>
            <a:r>
              <a:rPr lang="zh-CN" altLang="en-US" sz="2800" dirty="0"/>
              <a:t>思考</a:t>
            </a:r>
            <a:r>
              <a:rPr lang="en-US" altLang="zh-CN" sz="2800" dirty="0"/>
              <a:t>1】</a:t>
            </a:r>
            <a:r>
              <a:rPr lang="zh-CN" altLang="en-US" sz="2800" dirty="0"/>
              <a:t>为什么</a:t>
            </a:r>
            <a:r>
              <a:rPr lang="zh-CN" altLang="en-US" sz="2800" dirty="0">
                <a:solidFill>
                  <a:srgbClr val="FF0000"/>
                </a:solidFill>
              </a:rPr>
              <a:t>利用比铜和铁晚得多</a:t>
            </a:r>
            <a:r>
              <a:rPr lang="zh-CN" altLang="en-US" sz="2800" dirty="0">
                <a:solidFill>
                  <a:srgbClr val="0000FF"/>
                </a:solidFill>
              </a:rPr>
              <a:t>的铝</a:t>
            </a:r>
            <a:r>
              <a:rPr lang="zh-CN" altLang="en-US" sz="2800" dirty="0"/>
              <a:t>，在</a:t>
            </a:r>
            <a:r>
              <a:rPr lang="zh-CN" altLang="en-US" sz="2800" dirty="0" smtClean="0"/>
              <a:t>现</a:t>
            </a:r>
            <a:endParaRPr lang="en-US" altLang="zh-CN" sz="2800" dirty="0" smtClean="0"/>
          </a:p>
          <a:p>
            <a:r>
              <a:rPr lang="en-US" altLang="zh-CN" sz="2800" dirty="0" smtClean="0"/>
              <a:t>                 </a:t>
            </a:r>
            <a:r>
              <a:rPr lang="zh-CN" altLang="en-US" sz="2800" dirty="0" smtClean="0"/>
              <a:t>今世界上的</a:t>
            </a:r>
            <a:r>
              <a:rPr lang="zh-CN" altLang="en-US" sz="2800" dirty="0"/>
              <a:t>年产量却能排名第二？</a:t>
            </a:r>
          </a:p>
        </p:txBody>
      </p:sp>
      <p:sp>
        <p:nvSpPr>
          <p:cNvPr id="56333" name="Text Box 13"/>
          <p:cNvSpPr txBox="1">
            <a:spLocks noChangeArrowheads="1"/>
          </p:cNvSpPr>
          <p:nvPr/>
        </p:nvSpPr>
        <p:spPr bwMode="auto">
          <a:xfrm>
            <a:off x="1857356" y="4357694"/>
            <a:ext cx="32147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rgbClr val="0000FF"/>
                </a:solidFill>
              </a:rPr>
              <a:t>1</a:t>
            </a:r>
            <a:r>
              <a:rPr lang="zh-CN" altLang="en-US" sz="2800" dirty="0" smtClean="0">
                <a:solidFill>
                  <a:srgbClr val="0000FF"/>
                </a:solidFill>
              </a:rPr>
              <a:t>、铝</a:t>
            </a:r>
            <a:r>
              <a:rPr lang="zh-CN" altLang="en-US" sz="2800" dirty="0">
                <a:solidFill>
                  <a:srgbClr val="0000FF"/>
                </a:solidFill>
              </a:rPr>
              <a:t>具有密度</a:t>
            </a:r>
            <a:r>
              <a:rPr lang="zh-CN" altLang="en-US" sz="2800" dirty="0" smtClean="0">
                <a:solidFill>
                  <a:srgbClr val="0000FF"/>
                </a:solidFill>
              </a:rPr>
              <a:t>小</a:t>
            </a:r>
            <a:endParaRPr lang="zh-CN" altLang="en-US" sz="2800" dirty="0"/>
          </a:p>
        </p:txBody>
      </p:sp>
      <p:grpSp>
        <p:nvGrpSpPr>
          <p:cNvPr id="16" name="组合 15"/>
          <p:cNvGrpSpPr/>
          <p:nvPr/>
        </p:nvGrpSpPr>
        <p:grpSpPr>
          <a:xfrm>
            <a:off x="5334025" y="2886074"/>
            <a:ext cx="2809875" cy="537508"/>
            <a:chOff x="4603723" y="3028950"/>
            <a:chExt cx="2809875" cy="537508"/>
          </a:xfrm>
        </p:grpSpPr>
        <p:sp>
          <p:nvSpPr>
            <p:cNvPr id="56327" name="Text Box 7"/>
            <p:cNvSpPr txBox="1">
              <a:spLocks noChangeArrowheads="1"/>
            </p:cNvSpPr>
            <p:nvPr/>
          </p:nvSpPr>
          <p:spPr bwMode="auto">
            <a:xfrm>
              <a:off x="4603723" y="3028950"/>
              <a:ext cx="865187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800" dirty="0">
                  <a:solidFill>
                    <a:srgbClr val="0000FF"/>
                  </a:solidFill>
                  <a:latin typeface="宋体" pitchFamily="2" charset="-122"/>
                </a:rPr>
                <a:t>铜</a:t>
              </a:r>
            </a:p>
          </p:txBody>
        </p:sp>
        <p:sp>
          <p:nvSpPr>
            <p:cNvPr id="56334" name="Text Box 14"/>
            <p:cNvSpPr txBox="1">
              <a:spLocks noChangeArrowheads="1"/>
            </p:cNvSpPr>
            <p:nvPr/>
          </p:nvSpPr>
          <p:spPr bwMode="auto">
            <a:xfrm>
              <a:off x="5108548" y="3043238"/>
              <a:ext cx="2305050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800" dirty="0">
                  <a:solidFill>
                    <a:srgbClr val="0000FF"/>
                  </a:solidFill>
                  <a:latin typeface="宋体" pitchFamily="2" charset="-122"/>
                </a:rPr>
                <a:t>、铁</a:t>
              </a:r>
            </a:p>
          </p:txBody>
        </p:sp>
        <p:sp>
          <p:nvSpPr>
            <p:cNvPr id="56335" name="Text Box 15"/>
            <p:cNvSpPr txBox="1">
              <a:spLocks noChangeArrowheads="1"/>
            </p:cNvSpPr>
            <p:nvPr/>
          </p:nvSpPr>
          <p:spPr bwMode="auto">
            <a:xfrm>
              <a:off x="6043585" y="3043238"/>
              <a:ext cx="1295400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800" dirty="0">
                  <a:solidFill>
                    <a:srgbClr val="0000FF"/>
                  </a:solidFill>
                  <a:latin typeface="宋体" pitchFamily="2" charset="-122"/>
                </a:rPr>
                <a:t>、铝</a:t>
              </a:r>
            </a:p>
          </p:txBody>
        </p:sp>
      </p:grpSp>
      <p:sp>
        <p:nvSpPr>
          <p:cNvPr id="14" name="WordArt 5"/>
          <p:cNvSpPr>
            <a:spLocks noChangeArrowheads="1" noChangeShapeType="1" noTextEdit="1"/>
          </p:cNvSpPr>
          <p:nvPr/>
        </p:nvSpPr>
        <p:spPr bwMode="auto">
          <a:xfrm>
            <a:off x="1643042" y="636574"/>
            <a:ext cx="6192838" cy="7921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54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</a:t>
            </a:r>
            <a:r>
              <a:rPr lang="en-US" altLang="zh-CN" sz="54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1 </a:t>
            </a:r>
            <a:r>
              <a:rPr lang="zh-CN" altLang="en-US" sz="54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金属材料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979467" y="2285992"/>
            <a:ext cx="59502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：包括</a:t>
            </a:r>
            <a:r>
              <a:rPr lang="en-US" altLang="zh-CN" sz="2800" dirty="0" smtClean="0"/>
              <a:t>________</a:t>
            </a:r>
            <a:r>
              <a:rPr lang="zh-CN" altLang="en-US" sz="2800" dirty="0" smtClean="0"/>
              <a:t>以及它们的</a:t>
            </a:r>
            <a:r>
              <a:rPr lang="en-US" altLang="zh-CN" sz="2800" dirty="0" smtClean="0"/>
              <a:t>_____</a:t>
            </a:r>
            <a:r>
              <a:rPr lang="zh-CN" altLang="en-US" sz="2800" dirty="0" smtClean="0"/>
              <a:t>。</a:t>
            </a:r>
            <a:endParaRPr lang="zh-CN" altLang="en-US" sz="2800" dirty="0"/>
          </a:p>
        </p:txBody>
      </p:sp>
      <p:sp>
        <p:nvSpPr>
          <p:cNvPr id="17" name="Text Box 13"/>
          <p:cNvSpPr txBox="1">
            <a:spLocks noChangeArrowheads="1"/>
          </p:cNvSpPr>
          <p:nvPr/>
        </p:nvSpPr>
        <p:spPr bwMode="auto">
          <a:xfrm>
            <a:off x="1857356" y="4857760"/>
            <a:ext cx="35719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rgbClr val="0000FF"/>
                </a:solidFill>
              </a:rPr>
              <a:t>2</a:t>
            </a:r>
            <a:r>
              <a:rPr lang="zh-CN" altLang="en-US" sz="2800" dirty="0" smtClean="0">
                <a:solidFill>
                  <a:srgbClr val="0000FF"/>
                </a:solidFill>
              </a:rPr>
              <a:t>、铝抗腐蚀性能好</a:t>
            </a:r>
            <a:endParaRPr lang="zh-CN" altLang="en-US" sz="2800" dirty="0"/>
          </a:p>
        </p:txBody>
      </p:sp>
      <p:sp>
        <p:nvSpPr>
          <p:cNvPr id="18" name="Text Box 13"/>
          <p:cNvSpPr txBox="1">
            <a:spLocks noChangeArrowheads="1"/>
          </p:cNvSpPr>
          <p:nvPr/>
        </p:nvSpPr>
        <p:spPr bwMode="auto">
          <a:xfrm>
            <a:off x="1857356" y="5360085"/>
            <a:ext cx="714376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rgbClr val="0000FF"/>
                </a:solidFill>
              </a:rPr>
              <a:t>3</a:t>
            </a:r>
            <a:r>
              <a:rPr lang="zh-CN" altLang="en-US" sz="2800" dirty="0" smtClean="0">
                <a:solidFill>
                  <a:srgbClr val="0000FF"/>
                </a:solidFill>
              </a:rPr>
              <a:t>、改进了铝的冶炼方法，降低了成本</a:t>
            </a:r>
            <a:r>
              <a:rPr lang="zh-CN" altLang="en-US" sz="2800" dirty="0" smtClean="0">
                <a:solidFill>
                  <a:srgbClr val="FF0000"/>
                </a:solidFill>
              </a:rPr>
              <a:t>（</a:t>
            </a:r>
            <a:r>
              <a:rPr lang="en-US" altLang="zh-CN" sz="2800" dirty="0" smtClean="0">
                <a:solidFill>
                  <a:srgbClr val="FF0000"/>
                </a:solidFill>
              </a:rPr>
              <a:t>P</a:t>
            </a:r>
            <a:r>
              <a:rPr lang="en-US" altLang="zh-CN" sz="2800" baseline="-25000" dirty="0" smtClean="0">
                <a:solidFill>
                  <a:srgbClr val="FF0000"/>
                </a:solidFill>
              </a:rPr>
              <a:t>9</a:t>
            </a:r>
            <a:r>
              <a:rPr lang="zh-CN" altLang="en-US" sz="2800" dirty="0" smtClean="0">
                <a:solidFill>
                  <a:srgbClr val="FF0000"/>
                </a:solidFill>
              </a:rPr>
              <a:t>）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2538858" y="5857892"/>
            <a:ext cx="3704860" cy="714380"/>
            <a:chOff x="2538858" y="5857892"/>
            <a:chExt cx="3704860" cy="714380"/>
          </a:xfrm>
        </p:grpSpPr>
        <p:sp>
          <p:nvSpPr>
            <p:cNvPr id="19" name="TextBox 18"/>
            <p:cNvSpPr txBox="1"/>
            <p:nvPr/>
          </p:nvSpPr>
          <p:spPr>
            <a:xfrm>
              <a:off x="2538858" y="6110607"/>
              <a:ext cx="370486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/>
                <a:t>2Al</a:t>
              </a:r>
              <a:r>
                <a:rPr lang="en-US" altLang="zh-CN" baseline="-25000" dirty="0" smtClean="0"/>
                <a:t>2</a:t>
              </a:r>
              <a:r>
                <a:rPr lang="en-US" altLang="zh-CN" dirty="0" smtClean="0"/>
                <a:t>O</a:t>
              </a:r>
              <a:r>
                <a:rPr lang="en-US" altLang="zh-CN" baseline="-25000" dirty="0" smtClean="0"/>
                <a:t>3</a:t>
              </a:r>
              <a:r>
                <a:rPr lang="en-US" altLang="zh-CN" dirty="0" smtClean="0"/>
                <a:t> ===== 4Al + 3O</a:t>
              </a:r>
              <a:r>
                <a:rPr lang="en-US" altLang="zh-CN" baseline="-25000" dirty="0" smtClean="0"/>
                <a:t>2</a:t>
              </a:r>
              <a:r>
                <a:rPr lang="en-US" altLang="zh-CN" dirty="0" smtClean="0">
                  <a:latin typeface="Times New Roman"/>
                  <a:cs typeface="Times New Roman"/>
                </a:rPr>
                <a:t>↑</a:t>
              </a:r>
              <a:endParaRPr lang="zh-CN" altLang="en-US" dirty="0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3625699" y="5857892"/>
              <a:ext cx="80342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rgbClr val="FF0000"/>
                  </a:solidFill>
                </a:rPr>
                <a:t>电解</a:t>
              </a:r>
              <a:endParaRPr lang="zh-CN" altLang="en-US" dirty="0">
                <a:solidFill>
                  <a:srgbClr val="FF0000"/>
                </a:solidFill>
              </a:endParaRPr>
            </a:p>
          </p:txBody>
        </p:sp>
      </p:grpSp>
      <p:sp>
        <p:nvSpPr>
          <p:cNvPr id="22" name="TextBox 21"/>
          <p:cNvSpPr txBox="1"/>
          <p:nvPr/>
        </p:nvSpPr>
        <p:spPr>
          <a:xfrm>
            <a:off x="3571868" y="6357958"/>
            <a:ext cx="11128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00FF"/>
                </a:solidFill>
              </a:rPr>
              <a:t>冰晶石</a:t>
            </a:r>
            <a:endParaRPr lang="zh-CN" altLang="en-US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6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56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56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56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56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5" grpId="0"/>
      <p:bldP spid="56326" grpId="0"/>
      <p:bldP spid="56329" grpId="0"/>
      <p:bldP spid="56332" grpId="0"/>
      <p:bldP spid="56333" grpId="0"/>
      <p:bldP spid="17" grpId="0"/>
      <p:bldP spid="18" grpId="0"/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Text Box 2"/>
          <p:cNvSpPr txBox="1">
            <a:spLocks noChangeArrowheads="1"/>
          </p:cNvSpPr>
          <p:nvPr/>
        </p:nvSpPr>
        <p:spPr bwMode="auto">
          <a:xfrm>
            <a:off x="214282" y="549275"/>
            <a:ext cx="885370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2800" dirty="0">
                <a:latin typeface="+mn-ea"/>
                <a:ea typeface="+mn-ea"/>
              </a:rPr>
              <a:t>【</a:t>
            </a:r>
            <a:r>
              <a:rPr kumimoji="1" lang="zh-CN" altLang="en-US" sz="2800" dirty="0">
                <a:latin typeface="+mn-ea"/>
                <a:ea typeface="+mn-ea"/>
              </a:rPr>
              <a:t>思考</a:t>
            </a:r>
            <a:r>
              <a:rPr kumimoji="1" lang="en-US" altLang="zh-CN" sz="2800" dirty="0">
                <a:latin typeface="+mn-ea"/>
                <a:ea typeface="+mn-ea"/>
              </a:rPr>
              <a:t>2】</a:t>
            </a:r>
            <a:r>
              <a:rPr kumimoji="1" lang="zh-CN" altLang="en-US" sz="2800" dirty="0">
                <a:latin typeface="+mn-ea"/>
                <a:ea typeface="+mn-ea"/>
              </a:rPr>
              <a:t>金属在生活中的</a:t>
            </a:r>
            <a:r>
              <a:rPr lang="zh-CN" altLang="en-US" sz="2800" dirty="0" smtClean="0">
                <a:solidFill>
                  <a:srgbClr val="0000FF"/>
                </a:solidFill>
                <a:latin typeface="+mn-ea"/>
                <a:ea typeface="+mn-ea"/>
              </a:rPr>
              <a:t>应用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（即用途）</a:t>
            </a:r>
            <a:r>
              <a:rPr lang="zh-CN" altLang="en-US" sz="2800" dirty="0" smtClean="0">
                <a:solidFill>
                  <a:srgbClr val="0000FF"/>
                </a:solidFill>
                <a:latin typeface="+mn-ea"/>
                <a:ea typeface="+mn-ea"/>
              </a:rPr>
              <a:t>非常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广泛</a:t>
            </a:r>
            <a:r>
              <a:rPr lang="zh-CN" altLang="en-US" sz="2800" dirty="0" smtClean="0">
                <a:latin typeface="+mn-ea"/>
                <a:ea typeface="+mn-ea"/>
              </a:rPr>
              <a:t>，</a:t>
            </a:r>
            <a:endParaRPr lang="en-US" altLang="zh-CN" sz="2800" dirty="0" smtClean="0">
              <a:latin typeface="+mn-ea"/>
              <a:ea typeface="+mn-ea"/>
            </a:endParaRPr>
          </a:p>
          <a:p>
            <a:r>
              <a:rPr lang="en-US" altLang="zh-CN" sz="2800" dirty="0" smtClean="0">
                <a:latin typeface="+mn-ea"/>
                <a:ea typeface="+mn-ea"/>
              </a:rPr>
              <a:t>         </a:t>
            </a:r>
            <a:r>
              <a:rPr lang="zh-CN" altLang="en-US" sz="2800" dirty="0" smtClean="0">
                <a:latin typeface="+mn-ea"/>
                <a:ea typeface="+mn-ea"/>
              </a:rPr>
              <a:t>你</a:t>
            </a:r>
            <a:r>
              <a:rPr lang="zh-CN" altLang="en-US" sz="2800" dirty="0">
                <a:latin typeface="+mn-ea"/>
                <a:ea typeface="+mn-ea"/>
              </a:rPr>
              <a:t>知道</a:t>
            </a:r>
            <a:r>
              <a:rPr lang="zh-CN" altLang="en-US" sz="2800" dirty="0" smtClean="0">
                <a:latin typeface="+mn-ea"/>
                <a:ea typeface="+mn-ea"/>
              </a:rPr>
              <a:t>它们</a:t>
            </a:r>
            <a:r>
              <a:rPr kumimoji="1" lang="zh-CN" altLang="en-US" sz="2800" dirty="0" smtClean="0">
                <a:latin typeface="+mn-ea"/>
                <a:ea typeface="+mn-ea"/>
              </a:rPr>
              <a:t>有哪些</a:t>
            </a:r>
            <a:r>
              <a:rPr kumimoji="1"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共同物理性质</a:t>
            </a:r>
            <a:r>
              <a:rPr kumimoji="1" lang="zh-CN" altLang="en-US" sz="2800" dirty="0">
                <a:latin typeface="+mn-ea"/>
                <a:ea typeface="+mn-ea"/>
              </a:rPr>
              <a:t>吗？</a:t>
            </a:r>
          </a:p>
        </p:txBody>
      </p:sp>
      <p:sp>
        <p:nvSpPr>
          <p:cNvPr id="106499" name="Text Box 3"/>
          <p:cNvSpPr txBox="1">
            <a:spLocks noChangeArrowheads="1"/>
          </p:cNvSpPr>
          <p:nvPr/>
        </p:nvSpPr>
        <p:spPr bwMode="auto">
          <a:xfrm>
            <a:off x="214282" y="1500174"/>
            <a:ext cx="856516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/>
              <a:t>【</a:t>
            </a:r>
            <a:r>
              <a:rPr lang="zh-CN" altLang="en-US" sz="2800" dirty="0"/>
              <a:t>指导阅读</a:t>
            </a:r>
            <a:r>
              <a:rPr lang="en-US" altLang="zh-CN" sz="2800" dirty="0"/>
              <a:t>】</a:t>
            </a:r>
            <a:r>
              <a:rPr lang="zh-CN" altLang="en-US" sz="2800" dirty="0"/>
              <a:t>请阅读教材</a:t>
            </a:r>
            <a:r>
              <a:rPr lang="en-US" altLang="zh-CN" sz="2800" dirty="0"/>
              <a:t>P</a:t>
            </a:r>
            <a:r>
              <a:rPr lang="en-US" altLang="zh-CN" sz="2800" baseline="-25000" dirty="0"/>
              <a:t>3</a:t>
            </a:r>
            <a:r>
              <a:rPr lang="en-US" altLang="zh-CN" sz="2800" dirty="0"/>
              <a:t> </a:t>
            </a:r>
            <a:r>
              <a:rPr lang="zh-CN" altLang="en-US" sz="2800" dirty="0"/>
              <a:t>图</a:t>
            </a:r>
            <a:r>
              <a:rPr lang="en-US" altLang="zh-CN" sz="2800" dirty="0"/>
              <a:t>8-3 </a:t>
            </a:r>
            <a:r>
              <a:rPr lang="zh-CN" altLang="en-US" sz="2800" dirty="0"/>
              <a:t>和第</a:t>
            </a:r>
            <a:r>
              <a:rPr lang="en-US" altLang="zh-CN" sz="2800" dirty="0"/>
              <a:t>1</a:t>
            </a:r>
            <a:r>
              <a:rPr lang="zh-CN" altLang="en-US" sz="2800" dirty="0"/>
              <a:t>自然段，</a:t>
            </a:r>
            <a:r>
              <a:rPr lang="zh-CN" altLang="en-US" sz="2800" dirty="0" smtClean="0"/>
              <a:t>归</a:t>
            </a:r>
            <a:endParaRPr lang="en-US" altLang="zh-CN" sz="2800" dirty="0" smtClean="0"/>
          </a:p>
          <a:p>
            <a:r>
              <a:rPr lang="en-US" altLang="zh-CN" sz="2800" dirty="0" smtClean="0"/>
              <a:t>               </a:t>
            </a:r>
            <a:r>
              <a:rPr lang="zh-CN" altLang="en-US" sz="2800" dirty="0" smtClean="0"/>
              <a:t>纳出金属</a:t>
            </a:r>
            <a:r>
              <a:rPr lang="zh-CN" altLang="en-US" sz="2800" dirty="0"/>
              <a:t>具有的一些物理性质</a:t>
            </a:r>
            <a:r>
              <a:rPr lang="zh-CN" altLang="en-US" sz="2800" dirty="0">
                <a:solidFill>
                  <a:srgbClr val="FF0000"/>
                </a:solidFill>
              </a:rPr>
              <a:t>（共性）</a:t>
            </a:r>
            <a:r>
              <a:rPr lang="zh-CN" altLang="en-US" sz="2800" dirty="0"/>
              <a:t>。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1039816" y="2695599"/>
            <a:ext cx="7532712" cy="3590921"/>
            <a:chOff x="1039816" y="2428868"/>
            <a:chExt cx="7532712" cy="3590921"/>
          </a:xfrm>
        </p:grpSpPr>
        <p:pic>
          <p:nvPicPr>
            <p:cNvPr id="106519" name="Picture 23" descr="8-3-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039816" y="2616193"/>
              <a:ext cx="1772217" cy="1551363"/>
            </a:xfrm>
            <a:prstGeom prst="rect">
              <a:avLst/>
            </a:prstGeom>
            <a:noFill/>
          </p:spPr>
        </p:pic>
        <p:pic>
          <p:nvPicPr>
            <p:cNvPr id="106520" name="Picture 24" descr="8-3-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630616" y="2428868"/>
              <a:ext cx="1894764" cy="1683337"/>
            </a:xfrm>
            <a:prstGeom prst="rect">
              <a:avLst/>
            </a:prstGeom>
            <a:noFill/>
          </p:spPr>
        </p:pic>
        <p:pic>
          <p:nvPicPr>
            <p:cNvPr id="106521" name="Picture 25" descr="8-3-3"/>
            <p:cNvPicPr>
              <a:picLocks noChangeAspect="1" noChangeArrowheads="1"/>
            </p:cNvPicPr>
            <p:nvPr/>
          </p:nvPicPr>
          <p:blipFill>
            <a:blip r:embed="rId4" cstate="print"/>
            <a:srcRect t="7086"/>
            <a:stretch>
              <a:fillRect/>
            </a:stretch>
          </p:blipFill>
          <p:spPr bwMode="auto">
            <a:xfrm>
              <a:off x="6583367" y="2573331"/>
              <a:ext cx="1613310" cy="1589070"/>
            </a:xfrm>
            <a:prstGeom prst="rect">
              <a:avLst/>
            </a:prstGeom>
            <a:noFill/>
          </p:spPr>
        </p:pic>
        <p:pic>
          <p:nvPicPr>
            <p:cNvPr id="106522" name="Picture 26" descr="8-3-4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039817" y="4683102"/>
              <a:ext cx="2076564" cy="1329163"/>
            </a:xfrm>
            <a:prstGeom prst="rect">
              <a:avLst/>
            </a:prstGeom>
            <a:noFill/>
          </p:spPr>
        </p:pic>
        <p:pic>
          <p:nvPicPr>
            <p:cNvPr id="106523" name="Picture 27" descr="8-3-5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3552828" y="4381156"/>
              <a:ext cx="2079668" cy="1638633"/>
            </a:xfrm>
            <a:prstGeom prst="rect">
              <a:avLst/>
            </a:prstGeom>
            <a:noFill/>
          </p:spPr>
        </p:pic>
        <p:pic>
          <p:nvPicPr>
            <p:cNvPr id="106524" name="Picture 28" descr="8-3-6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6438904" y="4513702"/>
              <a:ext cx="2133624" cy="1506087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6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49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Box 2"/>
          <p:cNvSpPr txBox="1">
            <a:spLocks noChangeArrowheads="1"/>
          </p:cNvSpPr>
          <p:nvPr/>
        </p:nvSpPr>
        <p:spPr bwMode="auto">
          <a:xfrm>
            <a:off x="214282" y="549275"/>
            <a:ext cx="885370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2800" dirty="0">
                <a:latin typeface="+mn-ea"/>
                <a:ea typeface="+mn-ea"/>
              </a:rPr>
              <a:t>【</a:t>
            </a:r>
            <a:r>
              <a:rPr kumimoji="1" lang="zh-CN" altLang="en-US" sz="2800" dirty="0">
                <a:latin typeface="+mn-ea"/>
                <a:ea typeface="+mn-ea"/>
              </a:rPr>
              <a:t>思考</a:t>
            </a:r>
            <a:r>
              <a:rPr kumimoji="1" lang="en-US" altLang="zh-CN" sz="2800" dirty="0">
                <a:latin typeface="+mn-ea"/>
                <a:ea typeface="+mn-ea"/>
              </a:rPr>
              <a:t>2】</a:t>
            </a:r>
            <a:r>
              <a:rPr kumimoji="1" lang="zh-CN" altLang="en-US" sz="2800" dirty="0">
                <a:latin typeface="+mn-ea"/>
                <a:ea typeface="+mn-ea"/>
              </a:rPr>
              <a:t>金属在生活中的</a:t>
            </a:r>
            <a:r>
              <a:rPr lang="zh-CN" altLang="en-US" sz="2800" dirty="0" smtClean="0">
                <a:solidFill>
                  <a:srgbClr val="0000FF"/>
                </a:solidFill>
                <a:latin typeface="+mn-ea"/>
                <a:ea typeface="+mn-ea"/>
              </a:rPr>
              <a:t>应用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（即用途）</a:t>
            </a:r>
            <a:r>
              <a:rPr lang="zh-CN" altLang="en-US" sz="2800" dirty="0" smtClean="0">
                <a:solidFill>
                  <a:srgbClr val="0000FF"/>
                </a:solidFill>
                <a:latin typeface="+mn-ea"/>
                <a:ea typeface="+mn-ea"/>
              </a:rPr>
              <a:t>非常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广泛</a:t>
            </a:r>
            <a:r>
              <a:rPr lang="zh-CN" altLang="en-US" sz="2800" dirty="0" smtClean="0">
                <a:latin typeface="+mn-ea"/>
                <a:ea typeface="+mn-ea"/>
              </a:rPr>
              <a:t>，</a:t>
            </a:r>
            <a:endParaRPr lang="en-US" altLang="zh-CN" sz="2800" dirty="0" smtClean="0">
              <a:latin typeface="+mn-ea"/>
              <a:ea typeface="+mn-ea"/>
            </a:endParaRPr>
          </a:p>
          <a:p>
            <a:r>
              <a:rPr lang="en-US" altLang="zh-CN" sz="2800" dirty="0" smtClean="0">
                <a:latin typeface="+mn-ea"/>
                <a:ea typeface="+mn-ea"/>
              </a:rPr>
              <a:t>         </a:t>
            </a:r>
            <a:r>
              <a:rPr lang="zh-CN" altLang="en-US" sz="2800" dirty="0" smtClean="0">
                <a:latin typeface="+mn-ea"/>
                <a:ea typeface="+mn-ea"/>
              </a:rPr>
              <a:t>你</a:t>
            </a:r>
            <a:r>
              <a:rPr lang="zh-CN" altLang="en-US" sz="2800" dirty="0">
                <a:latin typeface="+mn-ea"/>
                <a:ea typeface="+mn-ea"/>
              </a:rPr>
              <a:t>知道</a:t>
            </a:r>
            <a:r>
              <a:rPr lang="zh-CN" altLang="en-US" sz="2800" dirty="0" smtClean="0">
                <a:latin typeface="+mn-ea"/>
                <a:ea typeface="+mn-ea"/>
              </a:rPr>
              <a:t>它们</a:t>
            </a:r>
            <a:r>
              <a:rPr kumimoji="1" lang="zh-CN" altLang="en-US" sz="2800" dirty="0" smtClean="0">
                <a:latin typeface="+mn-ea"/>
                <a:ea typeface="+mn-ea"/>
              </a:rPr>
              <a:t>有哪些</a:t>
            </a:r>
            <a:r>
              <a:rPr kumimoji="1"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共同物理性质</a:t>
            </a:r>
            <a:r>
              <a:rPr kumimoji="1" lang="zh-CN" altLang="en-US" sz="2800" dirty="0">
                <a:latin typeface="+mn-ea"/>
                <a:ea typeface="+mn-ea"/>
              </a:rPr>
              <a:t>吗？</a:t>
            </a:r>
          </a:p>
        </p:txBody>
      </p:sp>
      <p:sp>
        <p:nvSpPr>
          <p:cNvPr id="36" name="Rectangle 40"/>
          <p:cNvSpPr>
            <a:spLocks noChangeArrowheads="1"/>
          </p:cNvSpPr>
          <p:nvPr/>
        </p:nvSpPr>
        <p:spPr bwMode="auto">
          <a:xfrm>
            <a:off x="428596" y="1617650"/>
            <a:ext cx="80073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宋体" pitchFamily="2" charset="-122"/>
              </a:rPr>
              <a:t>(1)</a:t>
            </a:r>
            <a:r>
              <a:rPr lang="zh-CN" altLang="en-US" sz="2800" dirty="0">
                <a:latin typeface="宋体" pitchFamily="2" charset="-122"/>
              </a:rPr>
              <a:t>常温下大多数金属为</a:t>
            </a:r>
            <a:r>
              <a:rPr lang="en-US" altLang="zh-CN" sz="2800" dirty="0">
                <a:latin typeface="宋体" pitchFamily="2" charset="-122"/>
              </a:rPr>
              <a:t>_____</a:t>
            </a:r>
            <a:r>
              <a:rPr lang="zh-CN" altLang="en-US" sz="2800" dirty="0">
                <a:latin typeface="宋体" pitchFamily="2" charset="-122"/>
              </a:rPr>
              <a:t>体（</a:t>
            </a:r>
            <a:r>
              <a:rPr lang="zh-CN" altLang="en-US" sz="2800" u="sng" dirty="0">
                <a:latin typeface="宋体" pitchFamily="2" charset="-122"/>
              </a:rPr>
              <a:t>    </a:t>
            </a:r>
            <a:r>
              <a:rPr lang="zh-CN" altLang="en-US" sz="2800" dirty="0">
                <a:latin typeface="宋体" pitchFamily="2" charset="-122"/>
              </a:rPr>
              <a:t>为液体）。</a:t>
            </a:r>
          </a:p>
        </p:txBody>
      </p:sp>
      <p:sp>
        <p:nvSpPr>
          <p:cNvPr id="37" name="Text Box 43"/>
          <p:cNvSpPr txBox="1">
            <a:spLocks noChangeArrowheads="1"/>
          </p:cNvSpPr>
          <p:nvPr/>
        </p:nvSpPr>
        <p:spPr bwMode="auto">
          <a:xfrm>
            <a:off x="4416396" y="1624000"/>
            <a:ext cx="7905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</a:rPr>
              <a:t>固</a:t>
            </a:r>
          </a:p>
        </p:txBody>
      </p:sp>
      <p:sp>
        <p:nvSpPr>
          <p:cNvPr id="38" name="Rectangle 44"/>
          <p:cNvSpPr>
            <a:spLocks noChangeArrowheads="1"/>
          </p:cNvSpPr>
          <p:nvPr/>
        </p:nvSpPr>
        <p:spPr bwMode="auto">
          <a:xfrm>
            <a:off x="5889596" y="1571612"/>
            <a:ext cx="54133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rgbClr val="0000FF"/>
                </a:solidFill>
              </a:rPr>
              <a:t>汞</a:t>
            </a:r>
          </a:p>
        </p:txBody>
      </p:sp>
      <p:sp>
        <p:nvSpPr>
          <p:cNvPr id="39" name="Rectangle 41"/>
          <p:cNvSpPr>
            <a:spLocks noChangeArrowheads="1"/>
          </p:cNvSpPr>
          <p:nvPr/>
        </p:nvSpPr>
        <p:spPr bwMode="auto">
          <a:xfrm>
            <a:off x="428596" y="2330442"/>
            <a:ext cx="56959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latin typeface="宋体" pitchFamily="2" charset="-122"/>
              </a:rPr>
              <a:t>(2)</a:t>
            </a:r>
            <a:r>
              <a:rPr lang="zh-CN" altLang="en-US" sz="2800">
                <a:latin typeface="宋体" pitchFamily="2" charset="-122"/>
              </a:rPr>
              <a:t>大多数金属的颜色为</a:t>
            </a:r>
            <a:r>
              <a:rPr lang="en-US" altLang="zh-CN" sz="2800">
                <a:latin typeface="宋体" pitchFamily="2" charset="-122"/>
              </a:rPr>
              <a:t>______</a:t>
            </a:r>
            <a:r>
              <a:rPr lang="zh-CN" altLang="en-US" sz="2800">
                <a:latin typeface="宋体" pitchFamily="2" charset="-122"/>
              </a:rPr>
              <a:t>色；</a:t>
            </a:r>
          </a:p>
        </p:txBody>
      </p:sp>
      <p:sp>
        <p:nvSpPr>
          <p:cNvPr id="40" name="Rectangle 42"/>
          <p:cNvSpPr>
            <a:spLocks noChangeArrowheads="1"/>
          </p:cNvSpPr>
          <p:nvPr/>
        </p:nvSpPr>
        <p:spPr bwMode="auto">
          <a:xfrm>
            <a:off x="966759" y="2932105"/>
            <a:ext cx="73374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宋体" pitchFamily="2" charset="-122"/>
              </a:rPr>
              <a:t>但铜为</a:t>
            </a:r>
            <a:r>
              <a:rPr lang="zh-CN" altLang="en-US" sz="2800" u="sng" dirty="0">
                <a:latin typeface="宋体" pitchFamily="2" charset="-122"/>
              </a:rPr>
              <a:t>     </a:t>
            </a:r>
            <a:r>
              <a:rPr lang="zh-CN" altLang="en-US" sz="2800" dirty="0">
                <a:latin typeface="宋体" pitchFamily="2" charset="-122"/>
              </a:rPr>
              <a:t>色，金为</a:t>
            </a:r>
            <a:r>
              <a:rPr lang="zh-CN" altLang="en-US" sz="2800" u="sng" dirty="0">
                <a:latin typeface="宋体" pitchFamily="2" charset="-122"/>
              </a:rPr>
              <a:t>    </a:t>
            </a:r>
            <a:r>
              <a:rPr lang="zh-CN" altLang="en-US" sz="2800" dirty="0">
                <a:latin typeface="宋体" pitchFamily="2" charset="-122"/>
              </a:rPr>
              <a:t>色，</a:t>
            </a:r>
            <a:r>
              <a:rPr lang="zh-CN" altLang="en-US" sz="2800" dirty="0">
                <a:solidFill>
                  <a:srgbClr val="006600"/>
                </a:solidFill>
                <a:latin typeface="宋体" pitchFamily="2" charset="-122"/>
              </a:rPr>
              <a:t>铁粉为</a:t>
            </a:r>
            <a:r>
              <a:rPr lang="zh-CN" altLang="en-US" sz="2800" u="sng" dirty="0">
                <a:solidFill>
                  <a:srgbClr val="006600"/>
                </a:solidFill>
                <a:latin typeface="宋体" pitchFamily="2" charset="-122"/>
              </a:rPr>
              <a:t>   </a:t>
            </a:r>
            <a:r>
              <a:rPr lang="zh-CN" altLang="en-US" sz="2800" dirty="0">
                <a:solidFill>
                  <a:srgbClr val="006600"/>
                </a:solidFill>
                <a:latin typeface="宋体" pitchFamily="2" charset="-122"/>
              </a:rPr>
              <a:t>色。</a:t>
            </a:r>
          </a:p>
        </p:txBody>
      </p:sp>
      <p:sp>
        <p:nvSpPr>
          <p:cNvPr id="41" name="Text Box 45"/>
          <p:cNvSpPr txBox="1">
            <a:spLocks noChangeArrowheads="1"/>
          </p:cNvSpPr>
          <p:nvPr/>
        </p:nvSpPr>
        <p:spPr bwMode="auto">
          <a:xfrm>
            <a:off x="4435457" y="2285992"/>
            <a:ext cx="12969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0000FF"/>
                </a:solidFill>
              </a:rPr>
              <a:t>银</a:t>
            </a:r>
            <a:r>
              <a:rPr lang="zh-CN" altLang="en-US" sz="2800" dirty="0">
                <a:solidFill>
                  <a:srgbClr val="FF0000"/>
                </a:solidFill>
              </a:rPr>
              <a:t>白</a:t>
            </a:r>
          </a:p>
        </p:txBody>
      </p:sp>
      <p:sp>
        <p:nvSpPr>
          <p:cNvPr id="42" name="Text Box 46"/>
          <p:cNvSpPr txBox="1">
            <a:spLocks noChangeArrowheads="1"/>
          </p:cNvSpPr>
          <p:nvPr/>
        </p:nvSpPr>
        <p:spPr bwMode="auto">
          <a:xfrm>
            <a:off x="2144684" y="2914643"/>
            <a:ext cx="122396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</a:rPr>
              <a:t>紫红</a:t>
            </a:r>
          </a:p>
        </p:txBody>
      </p:sp>
      <p:sp>
        <p:nvSpPr>
          <p:cNvPr id="43" name="Text Box 47"/>
          <p:cNvSpPr txBox="1">
            <a:spLocks noChangeArrowheads="1"/>
          </p:cNvSpPr>
          <p:nvPr/>
        </p:nvSpPr>
        <p:spPr bwMode="auto">
          <a:xfrm>
            <a:off x="4522759" y="2917818"/>
            <a:ext cx="7905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</a:rPr>
              <a:t>黄</a:t>
            </a:r>
          </a:p>
        </p:txBody>
      </p:sp>
      <p:sp>
        <p:nvSpPr>
          <p:cNvPr id="44" name="Text Box 48"/>
          <p:cNvSpPr txBox="1">
            <a:spLocks noChangeArrowheads="1"/>
          </p:cNvSpPr>
          <p:nvPr/>
        </p:nvSpPr>
        <p:spPr bwMode="auto">
          <a:xfrm>
            <a:off x="6942133" y="2914643"/>
            <a:ext cx="7905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</a:rPr>
              <a:t>黑</a:t>
            </a:r>
          </a:p>
        </p:txBody>
      </p:sp>
      <p:sp>
        <p:nvSpPr>
          <p:cNvPr id="45" name="Text Box 17"/>
          <p:cNvSpPr txBox="1">
            <a:spLocks noChangeArrowheads="1"/>
          </p:cNvSpPr>
          <p:nvPr/>
        </p:nvSpPr>
        <p:spPr bwMode="auto">
          <a:xfrm>
            <a:off x="428596" y="4892663"/>
            <a:ext cx="2640035" cy="56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10000"/>
              </a:lnSpc>
            </a:pPr>
            <a:r>
              <a:rPr lang="en-US" altLang="zh-CN" sz="2800" dirty="0">
                <a:latin typeface="宋体" charset="-122"/>
              </a:rPr>
              <a:t>(5)</a:t>
            </a:r>
            <a:r>
              <a:rPr lang="zh-CN" altLang="en-US" sz="2800" dirty="0">
                <a:latin typeface="宋体" charset="-122"/>
              </a:rPr>
              <a:t>能够弯曲，</a:t>
            </a:r>
          </a:p>
        </p:txBody>
      </p:sp>
      <p:sp>
        <p:nvSpPr>
          <p:cNvPr id="46" name="Rectangle 23"/>
          <p:cNvSpPr>
            <a:spLocks noChangeArrowheads="1"/>
          </p:cNvSpPr>
          <p:nvPr/>
        </p:nvSpPr>
        <p:spPr bwMode="auto">
          <a:xfrm>
            <a:off x="428596" y="3571876"/>
            <a:ext cx="470353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2800" dirty="0">
                <a:latin typeface="宋体" charset="-122"/>
              </a:rPr>
              <a:t>(3)</a:t>
            </a:r>
            <a:r>
              <a:rPr lang="zh-CN" altLang="en-US" sz="2800" dirty="0">
                <a:latin typeface="宋体" charset="-122"/>
              </a:rPr>
              <a:t>都能导</a:t>
            </a:r>
            <a:r>
              <a:rPr lang="en-US" altLang="zh-CN" sz="2800" dirty="0">
                <a:latin typeface="宋体" charset="-122"/>
              </a:rPr>
              <a:t>_____</a:t>
            </a:r>
            <a:r>
              <a:rPr lang="zh-CN" altLang="en-US" sz="2800" dirty="0">
                <a:latin typeface="宋体" charset="-122"/>
              </a:rPr>
              <a:t>、导</a:t>
            </a:r>
            <a:r>
              <a:rPr lang="en-US" altLang="zh-CN" sz="2800" dirty="0">
                <a:latin typeface="宋体" charset="-122"/>
              </a:rPr>
              <a:t>_____</a:t>
            </a:r>
            <a:r>
              <a:rPr lang="zh-CN" altLang="en-US" sz="2800" dirty="0">
                <a:latin typeface="宋体" charset="-122"/>
              </a:rPr>
              <a:t>。</a:t>
            </a:r>
          </a:p>
        </p:txBody>
      </p:sp>
      <p:sp>
        <p:nvSpPr>
          <p:cNvPr id="47" name="Rectangle 24"/>
          <p:cNvSpPr>
            <a:spLocks noChangeArrowheads="1"/>
          </p:cNvSpPr>
          <p:nvPr/>
        </p:nvSpPr>
        <p:spPr bwMode="auto">
          <a:xfrm>
            <a:off x="428596" y="4214818"/>
            <a:ext cx="469551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2800" dirty="0">
                <a:latin typeface="宋体" charset="-122"/>
              </a:rPr>
              <a:t>(4)</a:t>
            </a:r>
            <a:r>
              <a:rPr lang="zh-CN" altLang="en-US" sz="2800" dirty="0">
                <a:latin typeface="宋体" charset="-122"/>
              </a:rPr>
              <a:t>可以</a:t>
            </a:r>
            <a:r>
              <a:rPr lang="zh-CN" altLang="en-US" sz="2800" dirty="0">
                <a:solidFill>
                  <a:srgbClr val="0000FF"/>
                </a:solidFill>
                <a:latin typeface="宋体" charset="-122"/>
              </a:rPr>
              <a:t>压成薄片</a:t>
            </a:r>
            <a:r>
              <a:rPr lang="zh-CN" altLang="en-US" sz="2800" dirty="0">
                <a:latin typeface="宋体" charset="-122"/>
              </a:rPr>
              <a:t>或</a:t>
            </a:r>
            <a:r>
              <a:rPr lang="zh-CN" altLang="en-US" sz="2800" dirty="0">
                <a:solidFill>
                  <a:srgbClr val="0000FF"/>
                </a:solidFill>
                <a:latin typeface="宋体" charset="-122"/>
              </a:rPr>
              <a:t>拉成丝，</a:t>
            </a:r>
          </a:p>
        </p:txBody>
      </p:sp>
      <p:sp>
        <p:nvSpPr>
          <p:cNvPr id="48" name="Text Box 25">
            <a:extLst>
              <a:ext uri="{FF2B5EF4-FFF2-40B4-BE49-F238E27FC236}">
                <a16:creationId xmlns="" xmlns:a16="http://schemas.microsoft.com/office/drawing/2014/main" id="{CDD14968-1C5A-422E-BD21-3CA783F87B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14612" y="4906044"/>
            <a:ext cx="46799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  <a:defRPr/>
            </a:pPr>
            <a:r>
              <a:rPr lang="zh-CN" altLang="en-US" sz="2800" dirty="0">
                <a:solidFill>
                  <a:schemeClr val="bg2">
                    <a:lumMod val="60000"/>
                    <a:lumOff val="40000"/>
                  </a:schemeClr>
                </a:solidFill>
              </a:rPr>
              <a:t>有韧性，有可塑性。</a:t>
            </a:r>
          </a:p>
        </p:txBody>
      </p:sp>
      <p:sp>
        <p:nvSpPr>
          <p:cNvPr id="49" name="Text Box 32"/>
          <p:cNvSpPr txBox="1">
            <a:spLocks noChangeArrowheads="1"/>
          </p:cNvSpPr>
          <p:nvPr/>
        </p:nvSpPr>
        <p:spPr bwMode="auto">
          <a:xfrm>
            <a:off x="2336802" y="3548722"/>
            <a:ext cx="7207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</a:rPr>
              <a:t>电</a:t>
            </a:r>
          </a:p>
        </p:txBody>
      </p:sp>
      <p:sp>
        <p:nvSpPr>
          <p:cNvPr id="50" name="Text Box 33"/>
          <p:cNvSpPr txBox="1">
            <a:spLocks noChangeArrowheads="1"/>
          </p:cNvSpPr>
          <p:nvPr/>
        </p:nvSpPr>
        <p:spPr bwMode="auto">
          <a:xfrm>
            <a:off x="4064004" y="3548722"/>
            <a:ext cx="115093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</a:rPr>
              <a:t>热</a:t>
            </a:r>
          </a:p>
        </p:txBody>
      </p:sp>
      <p:sp>
        <p:nvSpPr>
          <p:cNvPr id="51" name="Rectangle 37"/>
          <p:cNvSpPr>
            <a:spLocks noChangeArrowheads="1"/>
          </p:cNvSpPr>
          <p:nvPr/>
        </p:nvSpPr>
        <p:spPr bwMode="auto">
          <a:xfrm>
            <a:off x="4929190" y="4191664"/>
            <a:ext cx="22193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800" dirty="0">
                <a:latin typeface="宋体" charset="-122"/>
              </a:rPr>
              <a:t>即：</a:t>
            </a:r>
            <a:r>
              <a:rPr lang="zh-CN" altLang="en-US" sz="2800" dirty="0">
                <a:solidFill>
                  <a:srgbClr val="FF0000"/>
                </a:solidFill>
                <a:latin typeface="宋体" charset="-122"/>
              </a:rPr>
              <a:t>延展性。</a:t>
            </a:r>
          </a:p>
        </p:txBody>
      </p:sp>
      <p:sp>
        <p:nvSpPr>
          <p:cNvPr id="52" name="Text Box 18"/>
          <p:cNvSpPr txBox="1">
            <a:spLocks noChangeArrowheads="1"/>
          </p:cNvSpPr>
          <p:nvPr/>
        </p:nvSpPr>
        <p:spPr bwMode="auto">
          <a:xfrm>
            <a:off x="752478" y="5500702"/>
            <a:ext cx="7748612" cy="954107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Clr>
                <a:schemeClr val="bg2"/>
              </a:buClr>
              <a:buSzPct val="75000"/>
            </a:pPr>
            <a:r>
              <a:rPr lang="en-US" altLang="zh-CN" sz="2800" dirty="0" smtClean="0">
                <a:solidFill>
                  <a:schemeClr val="bg1"/>
                </a:solidFill>
              </a:rPr>
              <a:t>**</a:t>
            </a:r>
            <a:r>
              <a:rPr lang="zh-CN" altLang="en-US" sz="2800" dirty="0" smtClean="0">
                <a:solidFill>
                  <a:schemeClr val="bg1"/>
                </a:solidFill>
              </a:rPr>
              <a:t>金属的导电性</a:t>
            </a:r>
            <a:r>
              <a:rPr lang="zh-CN" altLang="en-US" sz="2800" dirty="0">
                <a:solidFill>
                  <a:schemeClr val="bg1"/>
                </a:solidFill>
              </a:rPr>
              <a:t>、导热性、密度、熔点、硬度</a:t>
            </a:r>
            <a:r>
              <a:rPr lang="zh-CN" altLang="en-US" sz="2800" dirty="0" smtClean="0">
                <a:solidFill>
                  <a:schemeClr val="bg1"/>
                </a:solidFill>
              </a:rPr>
              <a:t>等存在较大的差异 </a:t>
            </a:r>
            <a:r>
              <a:rPr lang="en-US" altLang="zh-CN" sz="2800" dirty="0">
                <a:solidFill>
                  <a:schemeClr val="bg1"/>
                </a:solidFill>
              </a:rPr>
              <a:t>!!!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 tmFilter="0,0; .5, 1; 1, 1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 tmFilter="0,0; .5, 1; 1, 1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0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5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7" grpId="0"/>
      <p:bldP spid="48" grpId="0"/>
      <p:bldP spid="49" grpId="0"/>
      <p:bldP spid="50" grpId="0"/>
      <p:bldP spid="51" grpId="0"/>
      <p:bldP spid="5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3546" name="Group 58"/>
          <p:cNvGraphicFramePr>
            <a:graphicFrameLocks noGrp="1"/>
          </p:cNvGraphicFramePr>
          <p:nvPr>
            <p:ph idx="1"/>
          </p:nvPr>
        </p:nvGraphicFramePr>
        <p:xfrm>
          <a:off x="142875" y="690563"/>
          <a:ext cx="8893175" cy="4120524"/>
        </p:xfrm>
        <a:graphic>
          <a:graphicData uri="http://schemas.openxmlformats.org/drawingml/2006/table">
            <a:tbl>
              <a:tblPr/>
              <a:tblGrid>
                <a:gridCol w="2592388"/>
                <a:gridCol w="6300787"/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物理性质</a:t>
                      </a: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物理性质比较</a:t>
                      </a: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457200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导电性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(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以银的导电性为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100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作标准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)</a:t>
                      </a:r>
                    </a:p>
                  </a:txBody>
                  <a:tcPr marL="92075" marR="92075" marT="46038" marB="460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　    银　 铜　 金　  铝　 锌　 铁 　 铅</a:t>
                      </a: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(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优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)  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100   99      74       61      27      17      7.9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 (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良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)</a:t>
                      </a: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00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密度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/(g·cm</a:t>
                      </a:r>
                      <a:r>
                        <a:rPr kumimoji="0" lang="en-US" altLang="zh-CN" sz="24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-3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)</a:t>
                      </a:r>
                    </a:p>
                  </a:txBody>
                  <a:tcPr marL="92075" marR="92075" marT="46038" marB="460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　    金　  铅　 银　 铜　 铁　 锌　  铝</a:t>
                      </a: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4572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(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大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) 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19.3   11.3   10.5   8.92   7.86   7.14     2.7 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(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小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)</a:t>
                      </a: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457200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熔点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/℃</a:t>
                      </a:r>
                    </a:p>
                  </a:txBody>
                  <a:tcPr marL="92075" marR="92075" marT="46038" marB="460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　    钨　 铁　  铜　 金　 银　  铝 　锡</a:t>
                      </a: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(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高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) 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3410  1535  1083  1064    962    660    232</a:t>
                      </a: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(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低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)</a:t>
                      </a: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9575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硬度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(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以金刚石的硬度为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10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作标准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)</a:t>
                      </a:r>
                    </a:p>
                  </a:txBody>
                  <a:tcPr marL="92075" marR="92075" marT="46038" marB="460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　     铬　铁　 银 　 铜　  金　  铝　  铅</a:t>
                      </a: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4572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(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大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)   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9     4-5   2.5-4   2.5-3   2.5-3    2-2.9   1.5</a:t>
                      </a: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(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小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)</a:t>
                      </a: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</a:tbl>
          </a:graphicData>
        </a:graphic>
      </p:graphicFrame>
      <p:grpSp>
        <p:nvGrpSpPr>
          <p:cNvPr id="63519" name="Group 31"/>
          <p:cNvGrpSpPr>
            <a:grpSpLocks/>
          </p:cNvGrpSpPr>
          <p:nvPr/>
        </p:nvGrpSpPr>
        <p:grpSpPr bwMode="auto">
          <a:xfrm>
            <a:off x="3417888" y="1563688"/>
            <a:ext cx="5292725" cy="107950"/>
            <a:chOff x="2154" y="3816"/>
            <a:chExt cx="3334" cy="90"/>
          </a:xfrm>
        </p:grpSpPr>
        <p:sp>
          <p:nvSpPr>
            <p:cNvPr id="63520" name="AutoShape 32"/>
            <p:cNvSpPr>
              <a:spLocks noChangeArrowheads="1"/>
            </p:cNvSpPr>
            <p:nvPr/>
          </p:nvSpPr>
          <p:spPr bwMode="auto">
            <a:xfrm>
              <a:off x="4172" y="3816"/>
              <a:ext cx="1316" cy="90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rgbClr val="FF0000"/>
            </a:solidFill>
            <a:ln w="9525" algn="ctr">
              <a:solidFill>
                <a:srgbClr val="FFFF00"/>
              </a:solidFill>
              <a:miter lim="800000"/>
              <a:headEnd/>
              <a:tailEnd/>
            </a:ln>
            <a:effectLst/>
          </p:spPr>
          <p:txBody>
            <a:bodyPr lIns="92075" tIns="46038" rIns="92075" bIns="46038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63521" name="Rectangle 33"/>
            <p:cNvSpPr>
              <a:spLocks noChangeArrowheads="1"/>
            </p:cNvSpPr>
            <p:nvPr/>
          </p:nvSpPr>
          <p:spPr bwMode="auto">
            <a:xfrm>
              <a:off x="2154" y="3839"/>
              <a:ext cx="3017" cy="45"/>
            </a:xfrm>
            <a:prstGeom prst="rect">
              <a:avLst/>
            </a:prstGeom>
            <a:solidFill>
              <a:srgbClr val="FF0000"/>
            </a:solidFill>
            <a:ln w="9525" algn="ctr">
              <a:solidFill>
                <a:srgbClr val="FFFF00"/>
              </a:solidFill>
              <a:miter lim="800000"/>
              <a:headEnd/>
              <a:tailEnd/>
            </a:ln>
            <a:effectLst/>
          </p:spPr>
          <p:txBody>
            <a:bodyPr lIns="92075" tIns="46038" rIns="92075" bIns="46038" anchor="ctr">
              <a:spAutoFit/>
            </a:bodyPr>
            <a:lstStyle/>
            <a:p>
              <a:endParaRPr lang="zh-CN" altLang="en-US"/>
            </a:p>
          </p:txBody>
        </p:sp>
      </p:grpSp>
      <p:grpSp>
        <p:nvGrpSpPr>
          <p:cNvPr id="63522" name="Group 34"/>
          <p:cNvGrpSpPr>
            <a:grpSpLocks/>
          </p:cNvGrpSpPr>
          <p:nvPr/>
        </p:nvGrpSpPr>
        <p:grpSpPr bwMode="auto">
          <a:xfrm>
            <a:off x="3346450" y="3436938"/>
            <a:ext cx="5292725" cy="107950"/>
            <a:chOff x="2154" y="3816"/>
            <a:chExt cx="3334" cy="90"/>
          </a:xfrm>
        </p:grpSpPr>
        <p:sp>
          <p:nvSpPr>
            <p:cNvPr id="63523" name="AutoShape 35"/>
            <p:cNvSpPr>
              <a:spLocks noChangeArrowheads="1"/>
            </p:cNvSpPr>
            <p:nvPr/>
          </p:nvSpPr>
          <p:spPr bwMode="auto">
            <a:xfrm>
              <a:off x="4172" y="3816"/>
              <a:ext cx="1316" cy="90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rgbClr val="FF0000"/>
            </a:solidFill>
            <a:ln w="9525" algn="ctr">
              <a:solidFill>
                <a:srgbClr val="FFFF00"/>
              </a:solidFill>
              <a:miter lim="800000"/>
              <a:headEnd/>
              <a:tailEnd/>
            </a:ln>
            <a:effectLst/>
          </p:spPr>
          <p:txBody>
            <a:bodyPr lIns="92075" tIns="46038" rIns="92075" bIns="46038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63524" name="Rectangle 36"/>
            <p:cNvSpPr>
              <a:spLocks noChangeArrowheads="1"/>
            </p:cNvSpPr>
            <p:nvPr/>
          </p:nvSpPr>
          <p:spPr bwMode="auto">
            <a:xfrm>
              <a:off x="2154" y="3839"/>
              <a:ext cx="3017" cy="45"/>
            </a:xfrm>
            <a:prstGeom prst="rect">
              <a:avLst/>
            </a:prstGeom>
            <a:solidFill>
              <a:srgbClr val="FF0000"/>
            </a:solidFill>
            <a:ln w="9525" algn="ctr">
              <a:solidFill>
                <a:srgbClr val="FFFF00"/>
              </a:solidFill>
              <a:miter lim="800000"/>
              <a:headEnd/>
              <a:tailEnd/>
            </a:ln>
            <a:effectLst/>
          </p:spPr>
          <p:txBody>
            <a:bodyPr lIns="92075" tIns="46038" rIns="92075" bIns="46038" anchor="ctr">
              <a:spAutoFit/>
            </a:bodyPr>
            <a:lstStyle/>
            <a:p>
              <a:endParaRPr lang="zh-CN" altLang="en-US"/>
            </a:p>
          </p:txBody>
        </p:sp>
      </p:grpSp>
      <p:grpSp>
        <p:nvGrpSpPr>
          <p:cNvPr id="63525" name="Group 37"/>
          <p:cNvGrpSpPr>
            <a:grpSpLocks/>
          </p:cNvGrpSpPr>
          <p:nvPr/>
        </p:nvGrpSpPr>
        <p:grpSpPr bwMode="auto">
          <a:xfrm>
            <a:off x="3346450" y="4300538"/>
            <a:ext cx="5292725" cy="107950"/>
            <a:chOff x="2154" y="3816"/>
            <a:chExt cx="3334" cy="90"/>
          </a:xfrm>
        </p:grpSpPr>
        <p:sp>
          <p:nvSpPr>
            <p:cNvPr id="63526" name="AutoShape 38"/>
            <p:cNvSpPr>
              <a:spLocks noChangeArrowheads="1"/>
            </p:cNvSpPr>
            <p:nvPr/>
          </p:nvSpPr>
          <p:spPr bwMode="auto">
            <a:xfrm>
              <a:off x="4172" y="3816"/>
              <a:ext cx="1316" cy="90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rgbClr val="FF0000"/>
            </a:solidFill>
            <a:ln w="9525" algn="ctr">
              <a:solidFill>
                <a:srgbClr val="FFFF00"/>
              </a:solidFill>
              <a:miter lim="800000"/>
              <a:headEnd/>
              <a:tailEnd/>
            </a:ln>
            <a:effectLst/>
          </p:spPr>
          <p:txBody>
            <a:bodyPr lIns="92075" tIns="46038" rIns="92075" bIns="46038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63527" name="Rectangle 39"/>
            <p:cNvSpPr>
              <a:spLocks noChangeArrowheads="1"/>
            </p:cNvSpPr>
            <p:nvPr/>
          </p:nvSpPr>
          <p:spPr bwMode="auto">
            <a:xfrm>
              <a:off x="2154" y="3839"/>
              <a:ext cx="3017" cy="45"/>
            </a:xfrm>
            <a:prstGeom prst="rect">
              <a:avLst/>
            </a:prstGeom>
            <a:solidFill>
              <a:srgbClr val="FF0000"/>
            </a:solidFill>
            <a:ln w="9525" algn="ctr">
              <a:solidFill>
                <a:srgbClr val="FFFF00"/>
              </a:solidFill>
              <a:miter lim="800000"/>
              <a:headEnd/>
              <a:tailEnd/>
            </a:ln>
            <a:effectLst/>
          </p:spPr>
          <p:txBody>
            <a:bodyPr lIns="92075" tIns="46038" rIns="92075" bIns="46038" anchor="ctr">
              <a:spAutoFit/>
            </a:bodyPr>
            <a:lstStyle/>
            <a:p>
              <a:endParaRPr lang="zh-CN" altLang="en-US"/>
            </a:p>
          </p:txBody>
        </p:sp>
      </p:grpSp>
      <p:grpSp>
        <p:nvGrpSpPr>
          <p:cNvPr id="63528" name="Group 40"/>
          <p:cNvGrpSpPr>
            <a:grpSpLocks/>
          </p:cNvGrpSpPr>
          <p:nvPr/>
        </p:nvGrpSpPr>
        <p:grpSpPr bwMode="auto">
          <a:xfrm>
            <a:off x="3382963" y="2428875"/>
            <a:ext cx="5292725" cy="107950"/>
            <a:chOff x="2154" y="3816"/>
            <a:chExt cx="3334" cy="90"/>
          </a:xfrm>
        </p:grpSpPr>
        <p:sp>
          <p:nvSpPr>
            <p:cNvPr id="63529" name="AutoShape 41"/>
            <p:cNvSpPr>
              <a:spLocks noChangeArrowheads="1"/>
            </p:cNvSpPr>
            <p:nvPr/>
          </p:nvSpPr>
          <p:spPr bwMode="auto">
            <a:xfrm>
              <a:off x="4172" y="3816"/>
              <a:ext cx="1316" cy="90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rgbClr val="FF0000"/>
            </a:solidFill>
            <a:ln w="9525" algn="ctr">
              <a:solidFill>
                <a:srgbClr val="FFFF00"/>
              </a:solidFill>
              <a:miter lim="800000"/>
              <a:headEnd/>
              <a:tailEnd/>
            </a:ln>
            <a:effectLst/>
          </p:spPr>
          <p:txBody>
            <a:bodyPr lIns="92075" tIns="46038" rIns="92075" bIns="46038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63530" name="Rectangle 42"/>
            <p:cNvSpPr>
              <a:spLocks noChangeArrowheads="1"/>
            </p:cNvSpPr>
            <p:nvPr/>
          </p:nvSpPr>
          <p:spPr bwMode="auto">
            <a:xfrm>
              <a:off x="2154" y="3839"/>
              <a:ext cx="3017" cy="45"/>
            </a:xfrm>
            <a:prstGeom prst="rect">
              <a:avLst/>
            </a:prstGeom>
            <a:solidFill>
              <a:srgbClr val="FF0000"/>
            </a:solidFill>
            <a:ln w="9525" algn="ctr">
              <a:solidFill>
                <a:srgbClr val="FFFF00"/>
              </a:solidFill>
              <a:miter lim="800000"/>
              <a:headEnd/>
              <a:tailEnd/>
            </a:ln>
            <a:effectLst/>
          </p:spPr>
          <p:txBody>
            <a:bodyPr lIns="92075" tIns="46038" rIns="92075" bIns="46038" anchor="ctr">
              <a:spAutoFit/>
            </a:bodyPr>
            <a:lstStyle/>
            <a:p>
              <a:endParaRPr lang="zh-CN" altLang="en-US"/>
            </a:p>
          </p:txBody>
        </p:sp>
      </p:grpSp>
      <p:sp>
        <p:nvSpPr>
          <p:cNvPr id="63541" name="Rectangle 53"/>
          <p:cNvSpPr>
            <a:spLocks noChangeArrowheads="1"/>
          </p:cNvSpPr>
          <p:nvPr/>
        </p:nvSpPr>
        <p:spPr bwMode="auto">
          <a:xfrm>
            <a:off x="2771775" y="5059363"/>
            <a:ext cx="39957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表</a:t>
            </a:r>
            <a:r>
              <a:rPr lang="en-US" altLang="zh-CN"/>
              <a:t>8-1</a:t>
            </a:r>
            <a:r>
              <a:rPr lang="zh-CN" altLang="en-US"/>
              <a:t>：一些金属的物理性质</a:t>
            </a:r>
          </a:p>
        </p:txBody>
      </p:sp>
      <p:sp>
        <p:nvSpPr>
          <p:cNvPr id="63542" name="Text Box 54"/>
          <p:cNvSpPr txBox="1">
            <a:spLocks noChangeArrowheads="1"/>
          </p:cNvSpPr>
          <p:nvPr/>
        </p:nvSpPr>
        <p:spPr bwMode="auto">
          <a:xfrm>
            <a:off x="376238" y="5559425"/>
            <a:ext cx="833916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【</a:t>
            </a:r>
            <a:r>
              <a:rPr lang="zh-CN" altLang="en-US" sz="2800" dirty="0">
                <a:latin typeface="+mn-ea"/>
                <a:ea typeface="+mn-ea"/>
              </a:rPr>
              <a:t>讨论</a:t>
            </a:r>
            <a:r>
              <a:rPr lang="en-US" altLang="zh-CN" sz="2800" dirty="0">
                <a:latin typeface="+mn-ea"/>
                <a:ea typeface="+mn-ea"/>
              </a:rPr>
              <a:t>】</a:t>
            </a:r>
            <a:r>
              <a:rPr lang="zh-CN" altLang="en-US" sz="2800" dirty="0">
                <a:latin typeface="+mn-ea"/>
                <a:ea typeface="+mn-ea"/>
              </a:rPr>
              <a:t>根据你的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生活经验</a:t>
            </a:r>
            <a:r>
              <a:rPr lang="zh-CN" altLang="en-US" sz="2800" dirty="0">
                <a:latin typeface="+mn-ea"/>
                <a:ea typeface="+mn-ea"/>
              </a:rPr>
              <a:t>和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表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8-1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所提供的信息</a:t>
            </a:r>
            <a:r>
              <a:rPr lang="zh-CN" altLang="en-US" sz="2800" dirty="0" smtClean="0">
                <a:latin typeface="+mn-ea"/>
                <a:ea typeface="+mn-ea"/>
              </a:rPr>
              <a:t>，</a:t>
            </a:r>
            <a:endParaRPr lang="en-US" altLang="zh-CN" sz="2800" dirty="0" smtClean="0">
              <a:latin typeface="+mn-ea"/>
              <a:ea typeface="+mn-ea"/>
            </a:endParaRPr>
          </a:p>
          <a:p>
            <a:r>
              <a:rPr lang="en-US" altLang="zh-CN" sz="2800" dirty="0" smtClean="0">
                <a:latin typeface="+mn-ea"/>
                <a:ea typeface="+mn-ea"/>
              </a:rPr>
              <a:t>        </a:t>
            </a:r>
            <a:r>
              <a:rPr lang="zh-CN" altLang="en-US" sz="2800" dirty="0" smtClean="0">
                <a:latin typeface="+mn-ea"/>
                <a:ea typeface="+mn-ea"/>
              </a:rPr>
              <a:t>完成</a:t>
            </a:r>
            <a:r>
              <a:rPr lang="en-US" altLang="zh-CN" sz="2800" dirty="0" smtClean="0">
                <a:latin typeface="+mn-ea"/>
                <a:ea typeface="+mn-ea"/>
              </a:rPr>
              <a:t>P</a:t>
            </a:r>
            <a:r>
              <a:rPr lang="en-US" altLang="zh-CN" sz="2800" baseline="-25000" dirty="0" smtClean="0">
                <a:latin typeface="+mn-ea"/>
                <a:ea typeface="+mn-ea"/>
              </a:rPr>
              <a:t>4</a:t>
            </a:r>
            <a:r>
              <a:rPr lang="zh-CN" altLang="en-US" sz="2800" dirty="0" smtClean="0">
                <a:latin typeface="+mn-ea"/>
                <a:ea typeface="+mn-ea"/>
              </a:rPr>
              <a:t>讨论</a:t>
            </a:r>
            <a:r>
              <a:rPr lang="zh-CN" altLang="en-US" sz="2800" dirty="0">
                <a:latin typeface="+mn-ea"/>
                <a:ea typeface="+mn-ea"/>
              </a:rPr>
              <a:t>中相关问题。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3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3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35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35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35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35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35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35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35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35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35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35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35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35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35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35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63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54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9" name="Text Box 3"/>
          <p:cNvSpPr txBox="1">
            <a:spLocks noChangeArrowheads="1"/>
          </p:cNvSpPr>
          <p:nvPr/>
        </p:nvSpPr>
        <p:spPr bwMode="auto">
          <a:xfrm>
            <a:off x="395288" y="1531938"/>
            <a:ext cx="8280400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600">
                <a:latin typeface="Times New Roman" pitchFamily="18" charset="0"/>
              </a:rPr>
              <a:t>1</a:t>
            </a:r>
            <a:r>
              <a:rPr kumimoji="1" lang="zh-CN" altLang="en-US" sz="2600">
                <a:latin typeface="Times New Roman" pitchFamily="18" charset="0"/>
              </a:rPr>
              <a:t>、为什么菜刀、镰刀、锤子等用</a:t>
            </a:r>
            <a:r>
              <a:rPr kumimoji="1" lang="zh-CN" altLang="en-US" sz="2600">
                <a:solidFill>
                  <a:srgbClr val="FF0000"/>
                </a:solidFill>
                <a:latin typeface="Times New Roman" pitchFamily="18" charset="0"/>
              </a:rPr>
              <a:t>铁</a:t>
            </a:r>
            <a:r>
              <a:rPr kumimoji="1" lang="zh-CN" altLang="en-US" sz="2600">
                <a:latin typeface="Times New Roman" pitchFamily="18" charset="0"/>
              </a:rPr>
              <a:t>制而不用铝制？</a:t>
            </a:r>
          </a:p>
        </p:txBody>
      </p:sp>
      <p:sp>
        <p:nvSpPr>
          <p:cNvPr id="65540" name="Text Box 4"/>
          <p:cNvSpPr txBox="1">
            <a:spLocks noChangeArrowheads="1"/>
          </p:cNvSpPr>
          <p:nvPr/>
        </p:nvSpPr>
        <p:spPr bwMode="auto">
          <a:xfrm>
            <a:off x="971550" y="1977086"/>
            <a:ext cx="4814896" cy="49244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600" dirty="0">
                <a:solidFill>
                  <a:srgbClr val="FF0000"/>
                </a:solidFill>
                <a:latin typeface="Times New Roman" pitchFamily="18" charset="0"/>
              </a:rPr>
              <a:t>因为铁的硬度</a:t>
            </a:r>
            <a:r>
              <a:rPr kumimoji="1" lang="zh-CN" altLang="en-US" sz="2600" dirty="0">
                <a:solidFill>
                  <a:srgbClr val="0000FF"/>
                </a:solidFill>
                <a:latin typeface="Times New Roman" pitchFamily="18" charset="0"/>
              </a:rPr>
              <a:t>比</a:t>
            </a:r>
            <a:r>
              <a:rPr kumimoji="1" lang="zh-CN" altLang="en-US" sz="2600" dirty="0">
                <a:solidFill>
                  <a:srgbClr val="FF0000"/>
                </a:solidFill>
                <a:latin typeface="Times New Roman" pitchFamily="18" charset="0"/>
              </a:rPr>
              <a:t>铝的硬度大。</a:t>
            </a:r>
          </a:p>
        </p:txBody>
      </p:sp>
      <p:sp>
        <p:nvSpPr>
          <p:cNvPr id="65542" name="Text Box 6"/>
          <p:cNvSpPr txBox="1">
            <a:spLocks noChangeArrowheads="1"/>
          </p:cNvSpPr>
          <p:nvPr/>
        </p:nvSpPr>
        <p:spPr bwMode="auto">
          <a:xfrm>
            <a:off x="931833" y="3454400"/>
            <a:ext cx="3889375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600" dirty="0">
                <a:solidFill>
                  <a:srgbClr val="FF0000"/>
                </a:solidFill>
                <a:latin typeface="Times New Roman" pitchFamily="18" charset="0"/>
              </a:rPr>
              <a:t>因为铜的价格</a:t>
            </a:r>
            <a:r>
              <a:rPr kumimoji="1" lang="zh-CN" altLang="en-US" sz="2600" dirty="0">
                <a:solidFill>
                  <a:srgbClr val="0000FF"/>
                </a:solidFill>
                <a:latin typeface="Times New Roman" pitchFamily="18" charset="0"/>
              </a:rPr>
              <a:t>比</a:t>
            </a:r>
            <a:r>
              <a:rPr kumimoji="1" lang="zh-CN" altLang="en-US" sz="2600" dirty="0">
                <a:solidFill>
                  <a:srgbClr val="FF0000"/>
                </a:solidFill>
                <a:latin typeface="Times New Roman" pitchFamily="18" charset="0"/>
              </a:rPr>
              <a:t>银的便宜，</a:t>
            </a:r>
          </a:p>
        </p:txBody>
      </p:sp>
      <p:sp>
        <p:nvSpPr>
          <p:cNvPr id="65543" name="Text Box 7"/>
          <p:cNvSpPr txBox="1">
            <a:spLocks noChangeArrowheads="1"/>
          </p:cNvSpPr>
          <p:nvPr/>
        </p:nvSpPr>
        <p:spPr bwMode="auto">
          <a:xfrm>
            <a:off x="931833" y="3957638"/>
            <a:ext cx="7632700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600" dirty="0">
                <a:solidFill>
                  <a:srgbClr val="0000FF"/>
                </a:solidFill>
                <a:latin typeface="Times New Roman" pitchFamily="18" charset="0"/>
              </a:rPr>
              <a:t>（另：铜的密度比银的小，若长距离高架，不易</a:t>
            </a:r>
            <a:r>
              <a:rPr kumimoji="1" lang="zh-CN" altLang="en-US" sz="2600" dirty="0" smtClean="0">
                <a:solidFill>
                  <a:srgbClr val="0000FF"/>
                </a:solidFill>
                <a:latin typeface="Times New Roman" pitchFamily="18" charset="0"/>
              </a:rPr>
              <a:t>被自身</a:t>
            </a:r>
            <a:r>
              <a:rPr kumimoji="1" lang="zh-CN" altLang="en-US" sz="2600" dirty="0">
                <a:solidFill>
                  <a:srgbClr val="0000FF"/>
                </a:solidFill>
                <a:latin typeface="Times New Roman" pitchFamily="18" charset="0"/>
              </a:rPr>
              <a:t>重量拉断）</a:t>
            </a:r>
          </a:p>
        </p:txBody>
      </p:sp>
      <p:sp>
        <p:nvSpPr>
          <p:cNvPr id="65546" name="Rectangle 10"/>
          <p:cNvSpPr>
            <a:spLocks noChangeArrowheads="1"/>
          </p:cNvSpPr>
          <p:nvPr/>
        </p:nvSpPr>
        <p:spPr bwMode="auto">
          <a:xfrm>
            <a:off x="357158" y="4800305"/>
            <a:ext cx="8072494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en-US" altLang="zh-CN" sz="2600" dirty="0"/>
              <a:t>3</a:t>
            </a:r>
            <a:r>
              <a:rPr kumimoji="1" lang="zh-CN" altLang="en-US" sz="2600" dirty="0"/>
              <a:t>、为什么灯泡里的灯丝用钨制而不用锡制？如果用</a:t>
            </a:r>
            <a:r>
              <a:rPr kumimoji="1" lang="zh-CN" altLang="en-US" sz="2600" dirty="0" smtClean="0"/>
              <a:t>锡</a:t>
            </a:r>
            <a:endParaRPr kumimoji="1" lang="en-US" altLang="zh-CN" sz="2600" dirty="0" smtClean="0"/>
          </a:p>
          <a:p>
            <a:r>
              <a:rPr kumimoji="1" lang="en-US" altLang="zh-CN" sz="2600" dirty="0" smtClean="0"/>
              <a:t>      </a:t>
            </a:r>
            <a:r>
              <a:rPr kumimoji="1" lang="zh-CN" altLang="en-US" sz="2600" dirty="0" smtClean="0"/>
              <a:t>制的话</a:t>
            </a:r>
            <a:r>
              <a:rPr kumimoji="1" lang="zh-CN" altLang="en-US" sz="2600" dirty="0"/>
              <a:t>，可能出现什么情况？</a:t>
            </a:r>
          </a:p>
        </p:txBody>
      </p:sp>
      <p:sp>
        <p:nvSpPr>
          <p:cNvPr id="65547" name="Text Box 11"/>
          <p:cNvSpPr txBox="1">
            <a:spLocks noChangeArrowheads="1"/>
          </p:cNvSpPr>
          <p:nvPr/>
        </p:nvSpPr>
        <p:spPr bwMode="auto">
          <a:xfrm>
            <a:off x="896908" y="5643578"/>
            <a:ext cx="6732587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600" dirty="0">
                <a:solidFill>
                  <a:srgbClr val="FF0000"/>
                </a:solidFill>
                <a:latin typeface="Times New Roman" pitchFamily="18" charset="0"/>
              </a:rPr>
              <a:t>因为钨的熔点</a:t>
            </a:r>
            <a:r>
              <a:rPr kumimoji="1" lang="zh-CN" altLang="en-US" sz="2600" dirty="0">
                <a:solidFill>
                  <a:srgbClr val="0000FF"/>
                </a:solidFill>
                <a:latin typeface="Times New Roman" pitchFamily="18" charset="0"/>
              </a:rPr>
              <a:t>比</a:t>
            </a:r>
            <a:r>
              <a:rPr kumimoji="1" lang="zh-CN" altLang="en-US" sz="2600" dirty="0">
                <a:solidFill>
                  <a:srgbClr val="FF0000"/>
                </a:solidFill>
                <a:latin typeface="Times New Roman" pitchFamily="18" charset="0"/>
              </a:rPr>
              <a:t>锡的高，不易被熔断。</a:t>
            </a:r>
          </a:p>
        </p:txBody>
      </p:sp>
      <p:sp>
        <p:nvSpPr>
          <p:cNvPr id="65548" name="Rectangle 12"/>
          <p:cNvSpPr>
            <a:spLocks noChangeArrowheads="1"/>
          </p:cNvSpPr>
          <p:nvPr/>
        </p:nvSpPr>
        <p:spPr bwMode="auto">
          <a:xfrm>
            <a:off x="931833" y="6151267"/>
            <a:ext cx="6550191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2600">
                <a:solidFill>
                  <a:srgbClr val="0000FF"/>
                </a:solidFill>
              </a:rPr>
              <a:t>若用锡来制灯丝的话，灯丝很容易熔断了。</a:t>
            </a:r>
          </a:p>
        </p:txBody>
      </p:sp>
      <p:sp>
        <p:nvSpPr>
          <p:cNvPr id="65550" name="Text Box 14"/>
          <p:cNvSpPr txBox="1">
            <a:spLocks noChangeArrowheads="1"/>
          </p:cNvSpPr>
          <p:nvPr/>
        </p:nvSpPr>
        <p:spPr bwMode="auto">
          <a:xfrm>
            <a:off x="4796159" y="3429000"/>
            <a:ext cx="4204997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600" dirty="0">
                <a:solidFill>
                  <a:srgbClr val="006600"/>
                </a:solidFill>
              </a:rPr>
              <a:t>且铜的导电性仅次于银的；</a:t>
            </a:r>
          </a:p>
        </p:txBody>
      </p:sp>
      <p:sp>
        <p:nvSpPr>
          <p:cNvPr id="12" name="Text Box 54"/>
          <p:cNvSpPr txBox="1">
            <a:spLocks noChangeArrowheads="1"/>
          </p:cNvSpPr>
          <p:nvPr/>
        </p:nvSpPr>
        <p:spPr bwMode="auto">
          <a:xfrm>
            <a:off x="376238" y="546067"/>
            <a:ext cx="833916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【</a:t>
            </a:r>
            <a:r>
              <a:rPr lang="zh-CN" altLang="en-US" sz="2800" dirty="0">
                <a:latin typeface="+mn-ea"/>
                <a:ea typeface="+mn-ea"/>
              </a:rPr>
              <a:t>讨论</a:t>
            </a:r>
            <a:r>
              <a:rPr lang="en-US" altLang="zh-CN" sz="2800" dirty="0">
                <a:latin typeface="+mn-ea"/>
                <a:ea typeface="+mn-ea"/>
              </a:rPr>
              <a:t>】</a:t>
            </a:r>
            <a:r>
              <a:rPr lang="zh-CN" altLang="en-US" sz="2800" dirty="0">
                <a:latin typeface="+mn-ea"/>
                <a:ea typeface="+mn-ea"/>
              </a:rPr>
              <a:t>根据你的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生活经验</a:t>
            </a:r>
            <a:r>
              <a:rPr lang="zh-CN" altLang="en-US" sz="2800" dirty="0">
                <a:latin typeface="+mn-ea"/>
                <a:ea typeface="+mn-ea"/>
              </a:rPr>
              <a:t>和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表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8-1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所提供的信息</a:t>
            </a:r>
            <a:r>
              <a:rPr lang="zh-CN" altLang="en-US" sz="2800" dirty="0" smtClean="0">
                <a:latin typeface="+mn-ea"/>
                <a:ea typeface="+mn-ea"/>
              </a:rPr>
              <a:t>，</a:t>
            </a:r>
            <a:endParaRPr lang="en-US" altLang="zh-CN" sz="2800" dirty="0" smtClean="0">
              <a:latin typeface="+mn-ea"/>
              <a:ea typeface="+mn-ea"/>
            </a:endParaRPr>
          </a:p>
          <a:p>
            <a:r>
              <a:rPr lang="en-US" altLang="zh-CN" sz="2800" dirty="0" smtClean="0">
                <a:latin typeface="+mn-ea"/>
                <a:ea typeface="+mn-ea"/>
              </a:rPr>
              <a:t>        </a:t>
            </a:r>
            <a:r>
              <a:rPr lang="zh-CN" altLang="en-US" sz="2800" dirty="0" smtClean="0">
                <a:latin typeface="+mn-ea"/>
                <a:ea typeface="+mn-ea"/>
              </a:rPr>
              <a:t>完成</a:t>
            </a:r>
            <a:r>
              <a:rPr lang="en-US" altLang="zh-CN" sz="2800" dirty="0" smtClean="0">
                <a:latin typeface="+mn-ea"/>
                <a:ea typeface="+mn-ea"/>
              </a:rPr>
              <a:t>P</a:t>
            </a:r>
            <a:r>
              <a:rPr lang="en-US" altLang="zh-CN" sz="2800" baseline="-25000" dirty="0" smtClean="0">
                <a:latin typeface="+mn-ea"/>
                <a:ea typeface="+mn-ea"/>
              </a:rPr>
              <a:t>4</a:t>
            </a:r>
            <a:r>
              <a:rPr lang="zh-CN" altLang="en-US" sz="2800" dirty="0" smtClean="0">
                <a:latin typeface="+mn-ea"/>
                <a:ea typeface="+mn-ea"/>
              </a:rPr>
              <a:t>讨论</a:t>
            </a:r>
            <a:r>
              <a:rPr lang="zh-CN" altLang="en-US" sz="2800" dirty="0">
                <a:latin typeface="+mn-ea"/>
                <a:ea typeface="+mn-ea"/>
              </a:rPr>
              <a:t>中相关问题。</a:t>
            </a:r>
          </a:p>
        </p:txBody>
      </p:sp>
      <p:sp>
        <p:nvSpPr>
          <p:cNvPr id="14" name="Rectangle 10"/>
          <p:cNvSpPr>
            <a:spLocks noChangeArrowheads="1"/>
          </p:cNvSpPr>
          <p:nvPr/>
        </p:nvSpPr>
        <p:spPr bwMode="auto">
          <a:xfrm>
            <a:off x="357158" y="2500306"/>
            <a:ext cx="8072494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en-US" altLang="zh-CN" sz="2600" dirty="0" smtClean="0"/>
              <a:t>2</a:t>
            </a:r>
            <a:r>
              <a:rPr kumimoji="1" lang="zh-CN" altLang="en-US" sz="2600" dirty="0" smtClean="0"/>
              <a:t>、</a:t>
            </a:r>
            <a:r>
              <a:rPr kumimoji="1" lang="zh-CN" altLang="en-US" sz="2600" dirty="0" smtClean="0">
                <a:latin typeface="Times New Roman" pitchFamily="18" charset="0"/>
              </a:rPr>
              <a:t>银的导电性比铜好，为什么电线一般用铜制而不用</a:t>
            </a:r>
            <a:endParaRPr kumimoji="1" lang="en-US" altLang="zh-CN" sz="2600" dirty="0" smtClean="0">
              <a:latin typeface="Times New Roman" pitchFamily="18" charset="0"/>
            </a:endParaRPr>
          </a:p>
          <a:p>
            <a:r>
              <a:rPr kumimoji="1" lang="en-US" altLang="zh-CN" sz="2600" dirty="0" smtClean="0">
                <a:latin typeface="Times New Roman" pitchFamily="18" charset="0"/>
              </a:rPr>
              <a:t>       </a:t>
            </a:r>
            <a:r>
              <a:rPr kumimoji="1" lang="zh-CN" altLang="en-US" sz="2600" dirty="0" smtClean="0">
                <a:latin typeface="Times New Roman" pitchFamily="18" charset="0"/>
              </a:rPr>
              <a:t>银制</a:t>
            </a:r>
            <a:r>
              <a:rPr kumimoji="1" lang="zh-CN" altLang="en-US" sz="2600" dirty="0" smtClean="0"/>
              <a:t>？</a:t>
            </a:r>
            <a:endParaRPr kumimoji="1" lang="zh-CN" altLang="en-US" sz="26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65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65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65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65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65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65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65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0" grpId="0" animBg="1"/>
      <p:bldP spid="65542" grpId="0"/>
      <p:bldP spid="65543" grpId="0"/>
      <p:bldP spid="65546" grpId="0"/>
      <p:bldP spid="65547" grpId="0"/>
      <p:bldP spid="65548" grpId="0"/>
      <p:bldP spid="65550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4" name="Text Box 4"/>
          <p:cNvSpPr txBox="1">
            <a:spLocks noChangeArrowheads="1"/>
          </p:cNvSpPr>
          <p:nvPr/>
        </p:nvSpPr>
        <p:spPr bwMode="auto">
          <a:xfrm>
            <a:off x="1000100" y="1423649"/>
            <a:ext cx="2335212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600">
                <a:solidFill>
                  <a:srgbClr val="FF0000"/>
                </a:solidFill>
                <a:latin typeface="Times New Roman" pitchFamily="18" charset="0"/>
              </a:rPr>
              <a:t>铬比铁耐腐蚀</a:t>
            </a:r>
          </a:p>
        </p:txBody>
      </p:sp>
      <p:sp>
        <p:nvSpPr>
          <p:cNvPr id="66569" name="Rectangle 9"/>
          <p:cNvSpPr>
            <a:spLocks noChangeArrowheads="1"/>
          </p:cNvSpPr>
          <p:nvPr/>
        </p:nvSpPr>
        <p:spPr bwMode="auto">
          <a:xfrm>
            <a:off x="468313" y="571480"/>
            <a:ext cx="8353425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zh-CN" sz="2600" dirty="0"/>
              <a:t>4</a:t>
            </a:r>
            <a:r>
              <a:rPr kumimoji="1" lang="zh-CN" altLang="en-US" sz="2600" dirty="0"/>
              <a:t>、为什么有的铁制品如水龙头等要镀铬？如果</a:t>
            </a:r>
            <a:r>
              <a:rPr kumimoji="1" lang="zh-CN" altLang="en-US" sz="2600" dirty="0" smtClean="0"/>
              <a:t>镀金</a:t>
            </a:r>
            <a:endParaRPr kumimoji="1" lang="en-US" altLang="zh-CN" sz="2600" dirty="0" smtClean="0"/>
          </a:p>
          <a:p>
            <a:r>
              <a:rPr kumimoji="1" lang="en-US" altLang="zh-CN" sz="2600" dirty="0" smtClean="0"/>
              <a:t>     </a:t>
            </a:r>
            <a:r>
              <a:rPr kumimoji="1" lang="zh-CN" altLang="en-US" sz="2600" dirty="0" smtClean="0"/>
              <a:t>怎么样</a:t>
            </a:r>
            <a:r>
              <a:rPr kumimoji="1" lang="zh-CN" altLang="en-US" sz="2600" dirty="0"/>
              <a:t>？</a:t>
            </a:r>
          </a:p>
        </p:txBody>
      </p:sp>
      <p:sp>
        <p:nvSpPr>
          <p:cNvPr id="66570" name="Text Box 10"/>
          <p:cNvSpPr txBox="1">
            <a:spLocks noChangeArrowheads="1"/>
          </p:cNvSpPr>
          <p:nvPr/>
        </p:nvSpPr>
        <p:spPr bwMode="auto">
          <a:xfrm>
            <a:off x="3046387" y="1423649"/>
            <a:ext cx="1470025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600">
                <a:solidFill>
                  <a:srgbClr val="FF0000"/>
                </a:solidFill>
                <a:latin typeface="Times New Roman" pitchFamily="18" charset="0"/>
              </a:rPr>
              <a:t>、耐磨</a:t>
            </a:r>
          </a:p>
        </p:txBody>
      </p:sp>
      <p:sp>
        <p:nvSpPr>
          <p:cNvPr id="66571" name="Text Box 11"/>
          <p:cNvSpPr txBox="1">
            <a:spLocks noChangeArrowheads="1"/>
          </p:cNvSpPr>
          <p:nvPr/>
        </p:nvSpPr>
        <p:spPr bwMode="auto">
          <a:xfrm>
            <a:off x="4084612" y="1423649"/>
            <a:ext cx="1543050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600">
                <a:solidFill>
                  <a:srgbClr val="FF0000"/>
                </a:solidFill>
                <a:latin typeface="Times New Roman" pitchFamily="18" charset="0"/>
              </a:rPr>
              <a:t>、美观。</a:t>
            </a:r>
          </a:p>
        </p:txBody>
      </p:sp>
      <p:sp>
        <p:nvSpPr>
          <p:cNvPr id="66572" name="Rectangle 12"/>
          <p:cNvSpPr>
            <a:spLocks noChangeArrowheads="1"/>
          </p:cNvSpPr>
          <p:nvPr/>
        </p:nvSpPr>
        <p:spPr bwMode="auto">
          <a:xfrm>
            <a:off x="1030262" y="1952286"/>
            <a:ext cx="2194832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2600">
                <a:solidFill>
                  <a:srgbClr val="0000FF"/>
                </a:solidFill>
              </a:rPr>
              <a:t>金比铁耐腐蚀</a:t>
            </a:r>
          </a:p>
        </p:txBody>
      </p:sp>
      <p:sp>
        <p:nvSpPr>
          <p:cNvPr id="66573" name="Rectangle 13"/>
          <p:cNvSpPr>
            <a:spLocks noChangeArrowheads="1"/>
          </p:cNvSpPr>
          <p:nvPr/>
        </p:nvSpPr>
        <p:spPr bwMode="auto">
          <a:xfrm>
            <a:off x="3035275" y="1952286"/>
            <a:ext cx="1189749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2600">
                <a:solidFill>
                  <a:srgbClr val="0000FF"/>
                </a:solidFill>
              </a:rPr>
              <a:t>、美观</a:t>
            </a:r>
          </a:p>
        </p:txBody>
      </p:sp>
      <p:sp>
        <p:nvSpPr>
          <p:cNvPr id="66574" name="Rectangle 14"/>
          <p:cNvSpPr>
            <a:spLocks noChangeArrowheads="1"/>
          </p:cNvSpPr>
          <p:nvPr/>
        </p:nvSpPr>
        <p:spPr bwMode="auto">
          <a:xfrm>
            <a:off x="4113187" y="1926886"/>
            <a:ext cx="4875053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2600" dirty="0">
                <a:solidFill>
                  <a:srgbClr val="0000FF"/>
                </a:solidFill>
              </a:rPr>
              <a:t>，但价格比铁的</a:t>
            </a:r>
            <a:r>
              <a:rPr kumimoji="1" lang="zh-CN" altLang="en-US" sz="2600" dirty="0" smtClean="0">
                <a:solidFill>
                  <a:srgbClr val="0000FF"/>
                </a:solidFill>
              </a:rPr>
              <a:t>贵，且不耐磨。</a:t>
            </a:r>
            <a:endParaRPr kumimoji="1" lang="zh-CN" altLang="en-US" sz="2600" dirty="0">
              <a:solidFill>
                <a:srgbClr val="0000FF"/>
              </a:solidFill>
            </a:endParaRPr>
          </a:p>
        </p:txBody>
      </p:sp>
      <p:grpSp>
        <p:nvGrpSpPr>
          <p:cNvPr id="21" name="组合 20"/>
          <p:cNvGrpSpPr>
            <a:grpSpLocks/>
          </p:cNvGrpSpPr>
          <p:nvPr/>
        </p:nvGrpSpPr>
        <p:grpSpPr bwMode="auto">
          <a:xfrm>
            <a:off x="927100" y="3376608"/>
            <a:ext cx="7626350" cy="2867025"/>
            <a:chOff x="926770" y="3154273"/>
            <a:chExt cx="7626831" cy="2866953"/>
          </a:xfrm>
        </p:grpSpPr>
        <p:sp>
          <p:nvSpPr>
            <p:cNvPr id="30" name="任意多边形: 形状 12">
              <a:extLst>
                <a:ext uri="{FF2B5EF4-FFF2-40B4-BE49-F238E27FC236}">
                  <a16:creationId xmlns="" xmlns:a16="http://schemas.microsoft.com/office/drawing/2014/main" id="{AAC60F35-804C-4616-82B2-94A25BCA972B}"/>
                </a:ext>
              </a:extLst>
            </p:cNvPr>
            <p:cNvSpPr/>
            <p:nvPr/>
          </p:nvSpPr>
          <p:spPr>
            <a:xfrm>
              <a:off x="5707034" y="4440116"/>
              <a:ext cx="2371875" cy="227006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153901"/>
                  </a:lnTo>
                  <a:lnTo>
                    <a:pt x="2372686" y="153901"/>
                  </a:lnTo>
                  <a:lnTo>
                    <a:pt x="2372686" y="225836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1" name="任意多边形: 形状 13">
              <a:extLst>
                <a:ext uri="{FF2B5EF4-FFF2-40B4-BE49-F238E27FC236}">
                  <a16:creationId xmlns="" xmlns:a16="http://schemas.microsoft.com/office/drawing/2014/main" id="{B5879E11-1494-4F56-A015-D1ECD85C8E53}"/>
                </a:ext>
              </a:extLst>
            </p:cNvPr>
            <p:cNvSpPr/>
            <p:nvPr/>
          </p:nvSpPr>
          <p:spPr>
            <a:xfrm>
              <a:off x="5707034" y="4440116"/>
              <a:ext cx="1422490" cy="227006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153901"/>
                  </a:lnTo>
                  <a:lnTo>
                    <a:pt x="1423611" y="153901"/>
                  </a:lnTo>
                  <a:lnTo>
                    <a:pt x="1423611" y="225836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2" name="任意多边形: 形状 14">
              <a:extLst>
                <a:ext uri="{FF2B5EF4-FFF2-40B4-BE49-F238E27FC236}">
                  <a16:creationId xmlns="" xmlns:a16="http://schemas.microsoft.com/office/drawing/2014/main" id="{3C1B212B-F1CF-4A8E-AD22-4D074EACF13C}"/>
                </a:ext>
              </a:extLst>
            </p:cNvPr>
            <p:cNvSpPr/>
            <p:nvPr/>
          </p:nvSpPr>
          <p:spPr>
            <a:xfrm>
              <a:off x="5707034" y="4440116"/>
              <a:ext cx="473105" cy="227006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153901"/>
                  </a:lnTo>
                  <a:lnTo>
                    <a:pt x="474537" y="153901"/>
                  </a:lnTo>
                  <a:lnTo>
                    <a:pt x="474537" y="225836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任意多边形: 形状 15">
              <a:extLst>
                <a:ext uri="{FF2B5EF4-FFF2-40B4-BE49-F238E27FC236}">
                  <a16:creationId xmlns="" xmlns:a16="http://schemas.microsoft.com/office/drawing/2014/main" id="{EDF1EFC6-E0DA-429E-9128-819EBFC1B942}"/>
                </a:ext>
              </a:extLst>
            </p:cNvPr>
            <p:cNvSpPr/>
            <p:nvPr/>
          </p:nvSpPr>
          <p:spPr>
            <a:xfrm>
              <a:off x="5232342" y="4440116"/>
              <a:ext cx="474693" cy="227006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474537" y="0"/>
                  </a:moveTo>
                  <a:lnTo>
                    <a:pt x="474537" y="153901"/>
                  </a:lnTo>
                  <a:lnTo>
                    <a:pt x="0" y="153901"/>
                  </a:lnTo>
                  <a:lnTo>
                    <a:pt x="0" y="225836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4" name="任意多边形: 形状 16">
              <a:extLst>
                <a:ext uri="{FF2B5EF4-FFF2-40B4-BE49-F238E27FC236}">
                  <a16:creationId xmlns="" xmlns:a16="http://schemas.microsoft.com/office/drawing/2014/main" id="{AC1DC298-EF35-4A1F-A6EB-47332973FB3C}"/>
                </a:ext>
              </a:extLst>
            </p:cNvPr>
            <p:cNvSpPr/>
            <p:nvPr/>
          </p:nvSpPr>
          <p:spPr>
            <a:xfrm>
              <a:off x="4282957" y="4440116"/>
              <a:ext cx="1424078" cy="227006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1423611" y="0"/>
                  </a:moveTo>
                  <a:lnTo>
                    <a:pt x="1423611" y="153901"/>
                  </a:lnTo>
                  <a:lnTo>
                    <a:pt x="0" y="153901"/>
                  </a:lnTo>
                  <a:lnTo>
                    <a:pt x="0" y="225836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5" name="任意多边形: 形状 17">
              <a:extLst>
                <a:ext uri="{FF2B5EF4-FFF2-40B4-BE49-F238E27FC236}">
                  <a16:creationId xmlns="" xmlns:a16="http://schemas.microsoft.com/office/drawing/2014/main" id="{DAF31829-47C2-4FD8-BF2A-0C3DF9FD222E}"/>
                </a:ext>
              </a:extLst>
            </p:cNvPr>
            <p:cNvSpPr/>
            <p:nvPr/>
          </p:nvSpPr>
          <p:spPr>
            <a:xfrm>
              <a:off x="3333572" y="4440116"/>
              <a:ext cx="2373463" cy="227006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2372686" y="0"/>
                  </a:moveTo>
                  <a:lnTo>
                    <a:pt x="2372686" y="153901"/>
                  </a:lnTo>
                  <a:lnTo>
                    <a:pt x="0" y="153901"/>
                  </a:lnTo>
                  <a:lnTo>
                    <a:pt x="0" y="225836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6" name="任意多边形: 形状 18">
              <a:extLst>
                <a:ext uri="{FF2B5EF4-FFF2-40B4-BE49-F238E27FC236}">
                  <a16:creationId xmlns="" xmlns:a16="http://schemas.microsoft.com/office/drawing/2014/main" id="{74270B7B-BA28-45AB-9D4B-FA271BFE2E08}"/>
                </a:ext>
              </a:extLst>
            </p:cNvPr>
            <p:cNvSpPr/>
            <p:nvPr/>
          </p:nvSpPr>
          <p:spPr>
            <a:xfrm>
              <a:off x="3670143" y="3647973"/>
              <a:ext cx="2036891" cy="300030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228441"/>
                  </a:lnTo>
                  <a:lnTo>
                    <a:pt x="2035757" y="228441"/>
                  </a:lnTo>
                  <a:lnTo>
                    <a:pt x="2035757" y="300376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7" name="任意多边形: 形状 19">
              <a:extLst>
                <a:ext uri="{FF2B5EF4-FFF2-40B4-BE49-F238E27FC236}">
                  <a16:creationId xmlns="" xmlns:a16="http://schemas.microsoft.com/office/drawing/2014/main" id="{A694325F-260B-4E73-9EA3-F1D538514E29}"/>
                </a:ext>
              </a:extLst>
            </p:cNvPr>
            <p:cNvSpPr/>
            <p:nvPr/>
          </p:nvSpPr>
          <p:spPr>
            <a:xfrm>
              <a:off x="1849166" y="4440116"/>
              <a:ext cx="509619" cy="227006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153901"/>
                  </a:lnTo>
                  <a:lnTo>
                    <a:pt x="508618" y="153901"/>
                  </a:lnTo>
                  <a:lnTo>
                    <a:pt x="508618" y="225836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8" name="任意多边形: 形状 20">
              <a:extLst>
                <a:ext uri="{FF2B5EF4-FFF2-40B4-BE49-F238E27FC236}">
                  <a16:creationId xmlns="" xmlns:a16="http://schemas.microsoft.com/office/drawing/2014/main" id="{95678A76-D101-4606-855E-CA619FBF0529}"/>
                </a:ext>
              </a:extLst>
            </p:cNvPr>
            <p:cNvSpPr/>
            <p:nvPr/>
          </p:nvSpPr>
          <p:spPr>
            <a:xfrm>
              <a:off x="1349072" y="4440116"/>
              <a:ext cx="500095" cy="227006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500713" y="0"/>
                  </a:moveTo>
                  <a:lnTo>
                    <a:pt x="500713" y="153901"/>
                  </a:lnTo>
                  <a:lnTo>
                    <a:pt x="0" y="153901"/>
                  </a:lnTo>
                  <a:lnTo>
                    <a:pt x="0" y="225836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9" name="任意多边形: 形状 21">
              <a:extLst>
                <a:ext uri="{FF2B5EF4-FFF2-40B4-BE49-F238E27FC236}">
                  <a16:creationId xmlns="" xmlns:a16="http://schemas.microsoft.com/office/drawing/2014/main" id="{BA63B8F2-3831-462B-8027-ED88932C2807}"/>
                </a:ext>
              </a:extLst>
            </p:cNvPr>
            <p:cNvSpPr/>
            <p:nvPr/>
          </p:nvSpPr>
          <p:spPr>
            <a:xfrm>
              <a:off x="1849166" y="3647973"/>
              <a:ext cx="1820977" cy="300030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1820798" y="0"/>
                  </a:moveTo>
                  <a:lnTo>
                    <a:pt x="1820798" y="228441"/>
                  </a:lnTo>
                  <a:lnTo>
                    <a:pt x="0" y="228441"/>
                  </a:lnTo>
                  <a:lnTo>
                    <a:pt x="0" y="300376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0" name="矩形: 圆角 22">
              <a:extLst>
                <a:ext uri="{FF2B5EF4-FFF2-40B4-BE49-F238E27FC236}">
                  <a16:creationId xmlns="" xmlns:a16="http://schemas.microsoft.com/office/drawing/2014/main" id="{236A2B9E-7BBD-44A0-9903-CDC624F9A38E}"/>
                </a:ext>
              </a:extLst>
            </p:cNvPr>
            <p:cNvSpPr/>
            <p:nvPr/>
          </p:nvSpPr>
          <p:spPr>
            <a:xfrm>
              <a:off x="2504845" y="3154273"/>
              <a:ext cx="2330597" cy="493700"/>
            </a:xfrm>
            <a:prstGeom prst="roundRect">
              <a:avLst>
                <a:gd name="adj" fmla="val 10000"/>
              </a:avLst>
            </a:prstGeom>
            <a:solidFill>
              <a:srgbClr val="C00000"/>
            </a:solidFill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1" name="任意多边形: 形状 23">
              <a:extLst>
                <a:ext uri="{FF2B5EF4-FFF2-40B4-BE49-F238E27FC236}">
                  <a16:creationId xmlns="" xmlns:a16="http://schemas.microsoft.com/office/drawing/2014/main" id="{E5B0D7FE-DA13-414E-BBBD-404E0AA40E0D}"/>
                </a:ext>
              </a:extLst>
            </p:cNvPr>
            <p:cNvSpPr/>
            <p:nvPr/>
          </p:nvSpPr>
          <p:spPr>
            <a:xfrm>
              <a:off x="2592163" y="3236821"/>
              <a:ext cx="2330597" cy="492113"/>
            </a:xfrm>
            <a:custGeom>
              <a:avLst/>
              <a:gdLst>
                <a:gd name="connsiteX0" fmla="*/ 0 w 2330408"/>
                <a:gd name="connsiteY0" fmla="*/ 49309 h 493087"/>
                <a:gd name="connsiteX1" fmla="*/ 49309 w 2330408"/>
                <a:gd name="connsiteY1" fmla="*/ 0 h 493087"/>
                <a:gd name="connsiteX2" fmla="*/ 2281099 w 2330408"/>
                <a:gd name="connsiteY2" fmla="*/ 0 h 493087"/>
                <a:gd name="connsiteX3" fmla="*/ 2330408 w 2330408"/>
                <a:gd name="connsiteY3" fmla="*/ 49309 h 493087"/>
                <a:gd name="connsiteX4" fmla="*/ 2330408 w 2330408"/>
                <a:gd name="connsiteY4" fmla="*/ 443778 h 493087"/>
                <a:gd name="connsiteX5" fmla="*/ 2281099 w 2330408"/>
                <a:gd name="connsiteY5" fmla="*/ 493087 h 493087"/>
                <a:gd name="connsiteX6" fmla="*/ 49309 w 2330408"/>
                <a:gd name="connsiteY6" fmla="*/ 493087 h 493087"/>
                <a:gd name="connsiteX7" fmla="*/ 0 w 2330408"/>
                <a:gd name="connsiteY7" fmla="*/ 443778 h 493087"/>
                <a:gd name="connsiteX8" fmla="*/ 0 w 2330408"/>
                <a:gd name="connsiteY8" fmla="*/ 49309 h 4930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330408" h="493087">
                  <a:moveTo>
                    <a:pt x="0" y="49309"/>
                  </a:moveTo>
                  <a:cubicBezTo>
                    <a:pt x="0" y="22076"/>
                    <a:pt x="22076" y="0"/>
                    <a:pt x="49309" y="0"/>
                  </a:cubicBezTo>
                  <a:lnTo>
                    <a:pt x="2281099" y="0"/>
                  </a:lnTo>
                  <a:cubicBezTo>
                    <a:pt x="2308332" y="0"/>
                    <a:pt x="2330408" y="22076"/>
                    <a:pt x="2330408" y="49309"/>
                  </a:cubicBezTo>
                  <a:lnTo>
                    <a:pt x="2330408" y="443778"/>
                  </a:lnTo>
                  <a:cubicBezTo>
                    <a:pt x="2330408" y="471011"/>
                    <a:pt x="2308332" y="493087"/>
                    <a:pt x="2281099" y="493087"/>
                  </a:cubicBezTo>
                  <a:lnTo>
                    <a:pt x="49309" y="493087"/>
                  </a:lnTo>
                  <a:cubicBezTo>
                    <a:pt x="22076" y="493087"/>
                    <a:pt x="0" y="471011"/>
                    <a:pt x="0" y="443778"/>
                  </a:cubicBezTo>
                  <a:lnTo>
                    <a:pt x="0" y="4930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05882" tIns="105882" rIns="105882" bIns="105882" spcCol="1270" anchor="ctr"/>
            <a:lstStyle/>
            <a:p>
              <a:pPr algn="ctr" defTabSz="10668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CN" altLang="en-US" dirty="0">
                  <a:solidFill>
                    <a:srgbClr val="C00000"/>
                  </a:solidFill>
                </a:rPr>
                <a:t>物质用途</a:t>
              </a:r>
            </a:p>
          </p:txBody>
        </p:sp>
        <p:sp>
          <p:nvSpPr>
            <p:cNvPr id="42" name="矩形: 圆角 24">
              <a:extLst>
                <a:ext uri="{FF2B5EF4-FFF2-40B4-BE49-F238E27FC236}">
                  <a16:creationId xmlns="" xmlns:a16="http://schemas.microsoft.com/office/drawing/2014/main" id="{5AFA4013-6952-4669-A035-182EED64DD4D}"/>
                </a:ext>
              </a:extLst>
            </p:cNvPr>
            <p:cNvSpPr/>
            <p:nvPr/>
          </p:nvSpPr>
          <p:spPr>
            <a:xfrm>
              <a:off x="1071242" y="3948003"/>
              <a:ext cx="1557435" cy="492113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3" name="任意多边形: 形状 25">
              <a:extLst>
                <a:ext uri="{FF2B5EF4-FFF2-40B4-BE49-F238E27FC236}">
                  <a16:creationId xmlns="" xmlns:a16="http://schemas.microsoft.com/office/drawing/2014/main" id="{72ED6972-ACE7-4E48-A342-4E0090C4133D}"/>
                </a:ext>
              </a:extLst>
            </p:cNvPr>
            <p:cNvSpPr/>
            <p:nvPr/>
          </p:nvSpPr>
          <p:spPr>
            <a:xfrm>
              <a:off x="1156973" y="4028963"/>
              <a:ext cx="1557435" cy="493701"/>
            </a:xfrm>
            <a:custGeom>
              <a:avLst/>
              <a:gdLst>
                <a:gd name="connsiteX0" fmla="*/ 0 w 1557472"/>
                <a:gd name="connsiteY0" fmla="*/ 49309 h 493087"/>
                <a:gd name="connsiteX1" fmla="*/ 49309 w 1557472"/>
                <a:gd name="connsiteY1" fmla="*/ 0 h 493087"/>
                <a:gd name="connsiteX2" fmla="*/ 1508163 w 1557472"/>
                <a:gd name="connsiteY2" fmla="*/ 0 h 493087"/>
                <a:gd name="connsiteX3" fmla="*/ 1557472 w 1557472"/>
                <a:gd name="connsiteY3" fmla="*/ 49309 h 493087"/>
                <a:gd name="connsiteX4" fmla="*/ 1557472 w 1557472"/>
                <a:gd name="connsiteY4" fmla="*/ 443778 h 493087"/>
                <a:gd name="connsiteX5" fmla="*/ 1508163 w 1557472"/>
                <a:gd name="connsiteY5" fmla="*/ 493087 h 493087"/>
                <a:gd name="connsiteX6" fmla="*/ 49309 w 1557472"/>
                <a:gd name="connsiteY6" fmla="*/ 493087 h 493087"/>
                <a:gd name="connsiteX7" fmla="*/ 0 w 1557472"/>
                <a:gd name="connsiteY7" fmla="*/ 443778 h 493087"/>
                <a:gd name="connsiteX8" fmla="*/ 0 w 1557472"/>
                <a:gd name="connsiteY8" fmla="*/ 49309 h 4930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57472" h="493087">
                  <a:moveTo>
                    <a:pt x="0" y="49309"/>
                  </a:moveTo>
                  <a:cubicBezTo>
                    <a:pt x="0" y="22076"/>
                    <a:pt x="22076" y="0"/>
                    <a:pt x="49309" y="0"/>
                  </a:cubicBezTo>
                  <a:lnTo>
                    <a:pt x="1508163" y="0"/>
                  </a:lnTo>
                  <a:cubicBezTo>
                    <a:pt x="1535396" y="0"/>
                    <a:pt x="1557472" y="22076"/>
                    <a:pt x="1557472" y="49309"/>
                  </a:cubicBezTo>
                  <a:lnTo>
                    <a:pt x="1557472" y="443778"/>
                  </a:lnTo>
                  <a:cubicBezTo>
                    <a:pt x="1557472" y="471011"/>
                    <a:pt x="1535396" y="493087"/>
                    <a:pt x="1508163" y="493087"/>
                  </a:cubicBezTo>
                  <a:lnTo>
                    <a:pt x="49309" y="493087"/>
                  </a:lnTo>
                  <a:cubicBezTo>
                    <a:pt x="22076" y="493087"/>
                    <a:pt x="0" y="471011"/>
                    <a:pt x="0" y="443778"/>
                  </a:cubicBezTo>
                  <a:lnTo>
                    <a:pt x="0" y="4930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05882" tIns="105882" rIns="105882" bIns="105882" spcCol="1270" anchor="ctr"/>
            <a:lstStyle/>
            <a:p>
              <a:pPr algn="ctr" defTabSz="10668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CN" altLang="en-US" dirty="0">
                  <a:solidFill>
                    <a:srgbClr val="C00000"/>
                  </a:solidFill>
                </a:rPr>
                <a:t>性质</a:t>
              </a:r>
            </a:p>
          </p:txBody>
        </p:sp>
        <p:sp>
          <p:nvSpPr>
            <p:cNvPr id="44" name="矩形: 圆角 26">
              <a:extLst>
                <a:ext uri="{FF2B5EF4-FFF2-40B4-BE49-F238E27FC236}">
                  <a16:creationId xmlns="" xmlns:a16="http://schemas.microsoft.com/office/drawing/2014/main" id="{94FB2667-528F-4B0C-BF5E-338B446F0562}"/>
                </a:ext>
              </a:extLst>
            </p:cNvPr>
            <p:cNvSpPr/>
            <p:nvPr/>
          </p:nvSpPr>
          <p:spPr>
            <a:xfrm>
              <a:off x="926770" y="4667122"/>
              <a:ext cx="844603" cy="1176308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5" name="任意多边形: 形状 28">
              <a:extLst>
                <a:ext uri="{FF2B5EF4-FFF2-40B4-BE49-F238E27FC236}">
                  <a16:creationId xmlns="" xmlns:a16="http://schemas.microsoft.com/office/drawing/2014/main" id="{4A788734-1A1F-4DDF-AB3A-84778E5F551C}"/>
                </a:ext>
              </a:extLst>
            </p:cNvPr>
            <p:cNvSpPr/>
            <p:nvPr/>
          </p:nvSpPr>
          <p:spPr>
            <a:xfrm>
              <a:off x="1012500" y="4748083"/>
              <a:ext cx="844603" cy="1176307"/>
            </a:xfrm>
            <a:custGeom>
              <a:avLst/>
              <a:gdLst>
                <a:gd name="connsiteX0" fmla="*/ 0 w 844677"/>
                <a:gd name="connsiteY0" fmla="*/ 84468 h 1176323"/>
                <a:gd name="connsiteX1" fmla="*/ 84468 w 844677"/>
                <a:gd name="connsiteY1" fmla="*/ 0 h 1176323"/>
                <a:gd name="connsiteX2" fmla="*/ 760209 w 844677"/>
                <a:gd name="connsiteY2" fmla="*/ 0 h 1176323"/>
                <a:gd name="connsiteX3" fmla="*/ 844677 w 844677"/>
                <a:gd name="connsiteY3" fmla="*/ 84468 h 1176323"/>
                <a:gd name="connsiteX4" fmla="*/ 844677 w 844677"/>
                <a:gd name="connsiteY4" fmla="*/ 1091855 h 1176323"/>
                <a:gd name="connsiteX5" fmla="*/ 760209 w 844677"/>
                <a:gd name="connsiteY5" fmla="*/ 1176323 h 1176323"/>
                <a:gd name="connsiteX6" fmla="*/ 84468 w 844677"/>
                <a:gd name="connsiteY6" fmla="*/ 1176323 h 1176323"/>
                <a:gd name="connsiteX7" fmla="*/ 0 w 844677"/>
                <a:gd name="connsiteY7" fmla="*/ 1091855 h 1176323"/>
                <a:gd name="connsiteX8" fmla="*/ 0 w 844677"/>
                <a:gd name="connsiteY8" fmla="*/ 84468 h 11763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4677" h="1176323">
                  <a:moveTo>
                    <a:pt x="0" y="84468"/>
                  </a:moveTo>
                  <a:cubicBezTo>
                    <a:pt x="0" y="37818"/>
                    <a:pt x="37818" y="0"/>
                    <a:pt x="84468" y="0"/>
                  </a:cubicBezTo>
                  <a:lnTo>
                    <a:pt x="760209" y="0"/>
                  </a:lnTo>
                  <a:cubicBezTo>
                    <a:pt x="806859" y="0"/>
                    <a:pt x="844677" y="37818"/>
                    <a:pt x="844677" y="84468"/>
                  </a:cubicBezTo>
                  <a:lnTo>
                    <a:pt x="844677" y="1091855"/>
                  </a:lnTo>
                  <a:cubicBezTo>
                    <a:pt x="844677" y="1138505"/>
                    <a:pt x="806859" y="1176323"/>
                    <a:pt x="760209" y="1176323"/>
                  </a:cubicBezTo>
                  <a:lnTo>
                    <a:pt x="84468" y="1176323"/>
                  </a:lnTo>
                  <a:cubicBezTo>
                    <a:pt x="37818" y="1176323"/>
                    <a:pt x="0" y="1138505"/>
                    <a:pt x="0" y="1091855"/>
                  </a:cubicBezTo>
                  <a:lnTo>
                    <a:pt x="0" y="84468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00940" tIns="100940" rIns="100940" bIns="100940" spcCol="1270" anchor="ctr"/>
            <a:lstStyle/>
            <a:p>
              <a:pPr algn="ctr" defTabSz="889000">
                <a:lnSpc>
                  <a:spcPct val="90000"/>
                </a:lnSpc>
                <a:spcAft>
                  <a:spcPts val="0"/>
                </a:spcAft>
                <a:defRPr/>
              </a:pPr>
              <a:r>
                <a:rPr lang="zh-CN" altLang="en-US" sz="2000" dirty="0">
                  <a:solidFill>
                    <a:srgbClr val="C00000"/>
                  </a:solidFill>
                </a:rPr>
                <a:t>物理</a:t>
              </a:r>
              <a:endParaRPr lang="en-US" altLang="zh-CN" sz="2000" dirty="0">
                <a:solidFill>
                  <a:srgbClr val="C00000"/>
                </a:solidFill>
              </a:endParaRPr>
            </a:p>
            <a:p>
              <a:pPr algn="ctr" defTabSz="889000">
                <a:lnSpc>
                  <a:spcPct val="90000"/>
                </a:lnSpc>
                <a:spcAft>
                  <a:spcPts val="0"/>
                </a:spcAft>
                <a:defRPr/>
              </a:pPr>
              <a:r>
                <a:rPr lang="zh-CN" altLang="en-US" sz="2000" dirty="0">
                  <a:solidFill>
                    <a:srgbClr val="C00000"/>
                  </a:solidFill>
                </a:rPr>
                <a:t>性质</a:t>
              </a:r>
            </a:p>
          </p:txBody>
        </p:sp>
        <p:sp>
          <p:nvSpPr>
            <p:cNvPr id="46" name="矩形: 圆角 29">
              <a:extLst>
                <a:ext uri="{FF2B5EF4-FFF2-40B4-BE49-F238E27FC236}">
                  <a16:creationId xmlns="" xmlns:a16="http://schemas.microsoft.com/office/drawing/2014/main" id="{37C7EB4A-9B8D-465B-A6AB-C8B09F66443D}"/>
                </a:ext>
              </a:extLst>
            </p:cNvPr>
            <p:cNvSpPr/>
            <p:nvPr/>
          </p:nvSpPr>
          <p:spPr>
            <a:xfrm>
              <a:off x="1944422" y="4667122"/>
              <a:ext cx="828727" cy="1176308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7" name="任意多边形: 形状 30">
              <a:extLst>
                <a:ext uri="{FF2B5EF4-FFF2-40B4-BE49-F238E27FC236}">
                  <a16:creationId xmlns="" xmlns:a16="http://schemas.microsoft.com/office/drawing/2014/main" id="{E99D40B2-954C-4A36-9833-3D8F9B2BAA53}"/>
                </a:ext>
              </a:extLst>
            </p:cNvPr>
            <p:cNvSpPr/>
            <p:nvPr/>
          </p:nvSpPr>
          <p:spPr>
            <a:xfrm>
              <a:off x="2030153" y="4748083"/>
              <a:ext cx="828727" cy="1176307"/>
            </a:xfrm>
            <a:custGeom>
              <a:avLst/>
              <a:gdLst>
                <a:gd name="connsiteX0" fmla="*/ 0 w 828868"/>
                <a:gd name="connsiteY0" fmla="*/ 82887 h 1176323"/>
                <a:gd name="connsiteX1" fmla="*/ 82887 w 828868"/>
                <a:gd name="connsiteY1" fmla="*/ 0 h 1176323"/>
                <a:gd name="connsiteX2" fmla="*/ 745981 w 828868"/>
                <a:gd name="connsiteY2" fmla="*/ 0 h 1176323"/>
                <a:gd name="connsiteX3" fmla="*/ 828868 w 828868"/>
                <a:gd name="connsiteY3" fmla="*/ 82887 h 1176323"/>
                <a:gd name="connsiteX4" fmla="*/ 828868 w 828868"/>
                <a:gd name="connsiteY4" fmla="*/ 1093436 h 1176323"/>
                <a:gd name="connsiteX5" fmla="*/ 745981 w 828868"/>
                <a:gd name="connsiteY5" fmla="*/ 1176323 h 1176323"/>
                <a:gd name="connsiteX6" fmla="*/ 82887 w 828868"/>
                <a:gd name="connsiteY6" fmla="*/ 1176323 h 1176323"/>
                <a:gd name="connsiteX7" fmla="*/ 0 w 828868"/>
                <a:gd name="connsiteY7" fmla="*/ 1093436 h 1176323"/>
                <a:gd name="connsiteX8" fmla="*/ 0 w 828868"/>
                <a:gd name="connsiteY8" fmla="*/ 82887 h 11763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28868" h="1176323">
                  <a:moveTo>
                    <a:pt x="0" y="82887"/>
                  </a:moveTo>
                  <a:cubicBezTo>
                    <a:pt x="0" y="37110"/>
                    <a:pt x="37110" y="0"/>
                    <a:pt x="82887" y="0"/>
                  </a:cubicBezTo>
                  <a:lnTo>
                    <a:pt x="745981" y="0"/>
                  </a:lnTo>
                  <a:cubicBezTo>
                    <a:pt x="791758" y="0"/>
                    <a:pt x="828868" y="37110"/>
                    <a:pt x="828868" y="82887"/>
                  </a:cubicBezTo>
                  <a:lnTo>
                    <a:pt x="828868" y="1093436"/>
                  </a:lnTo>
                  <a:cubicBezTo>
                    <a:pt x="828868" y="1139213"/>
                    <a:pt x="791758" y="1176323"/>
                    <a:pt x="745981" y="1176323"/>
                  </a:cubicBezTo>
                  <a:lnTo>
                    <a:pt x="82887" y="1176323"/>
                  </a:lnTo>
                  <a:cubicBezTo>
                    <a:pt x="37110" y="1176323"/>
                    <a:pt x="0" y="1139213"/>
                    <a:pt x="0" y="1093436"/>
                  </a:cubicBezTo>
                  <a:lnTo>
                    <a:pt x="0" y="82887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00477" tIns="100477" rIns="100477" bIns="100477" spcCol="1270" anchor="ctr"/>
            <a:lstStyle/>
            <a:p>
              <a:pPr algn="ctr" defTabSz="889000">
                <a:lnSpc>
                  <a:spcPct val="90000"/>
                </a:lnSpc>
                <a:spcAft>
                  <a:spcPts val="0"/>
                </a:spcAft>
                <a:defRPr/>
              </a:pPr>
              <a:r>
                <a:rPr lang="zh-CN" altLang="en-US" sz="2000" dirty="0">
                  <a:solidFill>
                    <a:srgbClr val="C00000"/>
                  </a:solidFill>
                </a:rPr>
                <a:t>化学</a:t>
              </a:r>
              <a:endParaRPr lang="en-US" altLang="zh-CN" sz="2000" dirty="0">
                <a:solidFill>
                  <a:srgbClr val="C00000"/>
                </a:solidFill>
              </a:endParaRPr>
            </a:p>
            <a:p>
              <a:pPr algn="ctr" defTabSz="889000">
                <a:lnSpc>
                  <a:spcPct val="90000"/>
                </a:lnSpc>
                <a:spcAft>
                  <a:spcPts val="0"/>
                </a:spcAft>
                <a:defRPr/>
              </a:pPr>
              <a:r>
                <a:rPr lang="zh-CN" altLang="en-US" sz="2000" dirty="0">
                  <a:solidFill>
                    <a:srgbClr val="C00000"/>
                  </a:solidFill>
                </a:rPr>
                <a:t>性质</a:t>
              </a:r>
            </a:p>
          </p:txBody>
        </p:sp>
        <p:sp>
          <p:nvSpPr>
            <p:cNvPr id="48" name="矩形: 圆角 66559">
              <a:extLst>
                <a:ext uri="{FF2B5EF4-FFF2-40B4-BE49-F238E27FC236}">
                  <a16:creationId xmlns="" xmlns:a16="http://schemas.microsoft.com/office/drawing/2014/main" id="{58C0D435-F368-4D9F-837F-2D4EADB18C31}"/>
                </a:ext>
              </a:extLst>
            </p:cNvPr>
            <p:cNvSpPr/>
            <p:nvPr/>
          </p:nvSpPr>
          <p:spPr>
            <a:xfrm>
              <a:off x="4930698" y="3948003"/>
              <a:ext cx="1552673" cy="492113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9" name="任意多边形: 形状 66560">
              <a:extLst>
                <a:ext uri="{FF2B5EF4-FFF2-40B4-BE49-F238E27FC236}">
                  <a16:creationId xmlns="" xmlns:a16="http://schemas.microsoft.com/office/drawing/2014/main" id="{7E763739-7358-41CB-891B-2F4BBA3045A2}"/>
                </a:ext>
              </a:extLst>
            </p:cNvPr>
            <p:cNvSpPr/>
            <p:nvPr/>
          </p:nvSpPr>
          <p:spPr>
            <a:xfrm>
              <a:off x="5016428" y="4028963"/>
              <a:ext cx="1552673" cy="493701"/>
            </a:xfrm>
            <a:custGeom>
              <a:avLst/>
              <a:gdLst>
                <a:gd name="connsiteX0" fmla="*/ 0 w 1552464"/>
                <a:gd name="connsiteY0" fmla="*/ 49309 h 493087"/>
                <a:gd name="connsiteX1" fmla="*/ 49309 w 1552464"/>
                <a:gd name="connsiteY1" fmla="*/ 0 h 493087"/>
                <a:gd name="connsiteX2" fmla="*/ 1503155 w 1552464"/>
                <a:gd name="connsiteY2" fmla="*/ 0 h 493087"/>
                <a:gd name="connsiteX3" fmla="*/ 1552464 w 1552464"/>
                <a:gd name="connsiteY3" fmla="*/ 49309 h 493087"/>
                <a:gd name="connsiteX4" fmla="*/ 1552464 w 1552464"/>
                <a:gd name="connsiteY4" fmla="*/ 443778 h 493087"/>
                <a:gd name="connsiteX5" fmla="*/ 1503155 w 1552464"/>
                <a:gd name="connsiteY5" fmla="*/ 493087 h 493087"/>
                <a:gd name="connsiteX6" fmla="*/ 49309 w 1552464"/>
                <a:gd name="connsiteY6" fmla="*/ 493087 h 493087"/>
                <a:gd name="connsiteX7" fmla="*/ 0 w 1552464"/>
                <a:gd name="connsiteY7" fmla="*/ 443778 h 493087"/>
                <a:gd name="connsiteX8" fmla="*/ 0 w 1552464"/>
                <a:gd name="connsiteY8" fmla="*/ 49309 h 4930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52464" h="493087">
                  <a:moveTo>
                    <a:pt x="0" y="49309"/>
                  </a:moveTo>
                  <a:cubicBezTo>
                    <a:pt x="0" y="22076"/>
                    <a:pt x="22076" y="0"/>
                    <a:pt x="49309" y="0"/>
                  </a:cubicBezTo>
                  <a:lnTo>
                    <a:pt x="1503155" y="0"/>
                  </a:lnTo>
                  <a:cubicBezTo>
                    <a:pt x="1530388" y="0"/>
                    <a:pt x="1552464" y="22076"/>
                    <a:pt x="1552464" y="49309"/>
                  </a:cubicBezTo>
                  <a:lnTo>
                    <a:pt x="1552464" y="443778"/>
                  </a:lnTo>
                  <a:cubicBezTo>
                    <a:pt x="1552464" y="471011"/>
                    <a:pt x="1530388" y="493087"/>
                    <a:pt x="1503155" y="493087"/>
                  </a:cubicBezTo>
                  <a:lnTo>
                    <a:pt x="49309" y="493087"/>
                  </a:lnTo>
                  <a:cubicBezTo>
                    <a:pt x="22076" y="493087"/>
                    <a:pt x="0" y="471011"/>
                    <a:pt x="0" y="443778"/>
                  </a:cubicBezTo>
                  <a:lnTo>
                    <a:pt x="0" y="4930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05882" tIns="105882" rIns="105882" bIns="105882" spcCol="1270" anchor="ctr"/>
            <a:lstStyle/>
            <a:p>
              <a:pPr algn="ctr" defTabSz="10668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CN" altLang="en-US" dirty="0"/>
                <a:t>其他</a:t>
              </a:r>
            </a:p>
          </p:txBody>
        </p:sp>
        <p:sp>
          <p:nvSpPr>
            <p:cNvPr id="50" name="矩形: 圆角 66561">
              <a:extLst>
                <a:ext uri="{FF2B5EF4-FFF2-40B4-BE49-F238E27FC236}">
                  <a16:creationId xmlns="" xmlns:a16="http://schemas.microsoft.com/office/drawing/2014/main" id="{ED7C4DB3-64A0-48E2-88C4-DB2AA21CAEBB}"/>
                </a:ext>
              </a:extLst>
            </p:cNvPr>
            <p:cNvSpPr/>
            <p:nvPr/>
          </p:nvSpPr>
          <p:spPr>
            <a:xfrm>
              <a:off x="2946197" y="4667122"/>
              <a:ext cx="776337" cy="820717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51" name="任意多边形: 形状 66562">
              <a:extLst>
                <a:ext uri="{FF2B5EF4-FFF2-40B4-BE49-F238E27FC236}">
                  <a16:creationId xmlns="" xmlns:a16="http://schemas.microsoft.com/office/drawing/2014/main" id="{1E2ACA54-9514-4C9E-82C5-26979B8F7D2F}"/>
                </a:ext>
              </a:extLst>
            </p:cNvPr>
            <p:cNvSpPr/>
            <p:nvPr/>
          </p:nvSpPr>
          <p:spPr>
            <a:xfrm>
              <a:off x="3031928" y="4748083"/>
              <a:ext cx="776337" cy="820716"/>
            </a:xfrm>
            <a:custGeom>
              <a:avLst/>
              <a:gdLst>
                <a:gd name="connsiteX0" fmla="*/ 0 w 776515"/>
                <a:gd name="connsiteY0" fmla="*/ 77652 h 820630"/>
                <a:gd name="connsiteX1" fmla="*/ 77652 w 776515"/>
                <a:gd name="connsiteY1" fmla="*/ 0 h 820630"/>
                <a:gd name="connsiteX2" fmla="*/ 698864 w 776515"/>
                <a:gd name="connsiteY2" fmla="*/ 0 h 820630"/>
                <a:gd name="connsiteX3" fmla="*/ 776516 w 776515"/>
                <a:gd name="connsiteY3" fmla="*/ 77652 h 820630"/>
                <a:gd name="connsiteX4" fmla="*/ 776515 w 776515"/>
                <a:gd name="connsiteY4" fmla="*/ 742979 h 820630"/>
                <a:gd name="connsiteX5" fmla="*/ 698863 w 776515"/>
                <a:gd name="connsiteY5" fmla="*/ 820631 h 820630"/>
                <a:gd name="connsiteX6" fmla="*/ 77652 w 776515"/>
                <a:gd name="connsiteY6" fmla="*/ 820630 h 820630"/>
                <a:gd name="connsiteX7" fmla="*/ 0 w 776515"/>
                <a:gd name="connsiteY7" fmla="*/ 742978 h 820630"/>
                <a:gd name="connsiteX8" fmla="*/ 0 w 776515"/>
                <a:gd name="connsiteY8" fmla="*/ 77652 h 8206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76515" h="820630">
                  <a:moveTo>
                    <a:pt x="0" y="77652"/>
                  </a:moveTo>
                  <a:cubicBezTo>
                    <a:pt x="0" y="34766"/>
                    <a:pt x="34766" y="0"/>
                    <a:pt x="77652" y="0"/>
                  </a:cubicBezTo>
                  <a:lnTo>
                    <a:pt x="698864" y="0"/>
                  </a:lnTo>
                  <a:cubicBezTo>
                    <a:pt x="741750" y="0"/>
                    <a:pt x="776516" y="34766"/>
                    <a:pt x="776516" y="77652"/>
                  </a:cubicBezTo>
                  <a:cubicBezTo>
                    <a:pt x="776516" y="299428"/>
                    <a:pt x="776515" y="521203"/>
                    <a:pt x="776515" y="742979"/>
                  </a:cubicBezTo>
                  <a:cubicBezTo>
                    <a:pt x="776515" y="785865"/>
                    <a:pt x="741749" y="820631"/>
                    <a:pt x="698863" y="820631"/>
                  </a:cubicBezTo>
                  <a:lnTo>
                    <a:pt x="77652" y="820630"/>
                  </a:lnTo>
                  <a:cubicBezTo>
                    <a:pt x="34766" y="820630"/>
                    <a:pt x="0" y="785864"/>
                    <a:pt x="0" y="742978"/>
                  </a:cubicBezTo>
                  <a:lnTo>
                    <a:pt x="0" y="77652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98943" tIns="98943" rIns="98943" bIns="98943" spcCol="1270" anchor="ctr"/>
            <a:lstStyle/>
            <a:p>
              <a:pPr algn="ctr" defTabSz="8890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CN" altLang="en-US" sz="2000" dirty="0"/>
                <a:t>价格</a:t>
              </a:r>
            </a:p>
          </p:txBody>
        </p:sp>
        <p:sp>
          <p:nvSpPr>
            <p:cNvPr id="52" name="矩形: 圆角 66564">
              <a:extLst>
                <a:ext uri="{FF2B5EF4-FFF2-40B4-BE49-F238E27FC236}">
                  <a16:creationId xmlns="" xmlns:a16="http://schemas.microsoft.com/office/drawing/2014/main" id="{56C186E3-34D2-4CAB-A9F9-6C384FEBE2DB}"/>
                </a:ext>
              </a:extLst>
            </p:cNvPr>
            <p:cNvSpPr/>
            <p:nvPr/>
          </p:nvSpPr>
          <p:spPr>
            <a:xfrm>
              <a:off x="3893995" y="4667122"/>
              <a:ext cx="776336" cy="793730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53" name="任意多边形: 形状 66565">
              <a:extLst>
                <a:ext uri="{FF2B5EF4-FFF2-40B4-BE49-F238E27FC236}">
                  <a16:creationId xmlns="" xmlns:a16="http://schemas.microsoft.com/office/drawing/2014/main" id="{D275763C-3213-414D-B548-EC8095BAAB4A}"/>
                </a:ext>
              </a:extLst>
            </p:cNvPr>
            <p:cNvSpPr/>
            <p:nvPr/>
          </p:nvSpPr>
          <p:spPr>
            <a:xfrm>
              <a:off x="3981313" y="4748083"/>
              <a:ext cx="776337" cy="795317"/>
            </a:xfrm>
            <a:custGeom>
              <a:avLst/>
              <a:gdLst>
                <a:gd name="connsiteX0" fmla="*/ 0 w 776515"/>
                <a:gd name="connsiteY0" fmla="*/ 77652 h 794398"/>
                <a:gd name="connsiteX1" fmla="*/ 77652 w 776515"/>
                <a:gd name="connsiteY1" fmla="*/ 0 h 794398"/>
                <a:gd name="connsiteX2" fmla="*/ 698864 w 776515"/>
                <a:gd name="connsiteY2" fmla="*/ 0 h 794398"/>
                <a:gd name="connsiteX3" fmla="*/ 776516 w 776515"/>
                <a:gd name="connsiteY3" fmla="*/ 77652 h 794398"/>
                <a:gd name="connsiteX4" fmla="*/ 776515 w 776515"/>
                <a:gd name="connsiteY4" fmla="*/ 716747 h 794398"/>
                <a:gd name="connsiteX5" fmla="*/ 698863 w 776515"/>
                <a:gd name="connsiteY5" fmla="*/ 794399 h 794398"/>
                <a:gd name="connsiteX6" fmla="*/ 77652 w 776515"/>
                <a:gd name="connsiteY6" fmla="*/ 794398 h 794398"/>
                <a:gd name="connsiteX7" fmla="*/ 0 w 776515"/>
                <a:gd name="connsiteY7" fmla="*/ 716746 h 794398"/>
                <a:gd name="connsiteX8" fmla="*/ 0 w 776515"/>
                <a:gd name="connsiteY8" fmla="*/ 77652 h 7943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76515" h="794398">
                  <a:moveTo>
                    <a:pt x="0" y="77652"/>
                  </a:moveTo>
                  <a:cubicBezTo>
                    <a:pt x="0" y="34766"/>
                    <a:pt x="34766" y="0"/>
                    <a:pt x="77652" y="0"/>
                  </a:cubicBezTo>
                  <a:lnTo>
                    <a:pt x="698864" y="0"/>
                  </a:lnTo>
                  <a:cubicBezTo>
                    <a:pt x="741750" y="0"/>
                    <a:pt x="776516" y="34766"/>
                    <a:pt x="776516" y="77652"/>
                  </a:cubicBezTo>
                  <a:cubicBezTo>
                    <a:pt x="776516" y="290684"/>
                    <a:pt x="776515" y="503715"/>
                    <a:pt x="776515" y="716747"/>
                  </a:cubicBezTo>
                  <a:cubicBezTo>
                    <a:pt x="776515" y="759633"/>
                    <a:pt x="741749" y="794399"/>
                    <a:pt x="698863" y="794399"/>
                  </a:cubicBezTo>
                  <a:lnTo>
                    <a:pt x="77652" y="794398"/>
                  </a:lnTo>
                  <a:cubicBezTo>
                    <a:pt x="34766" y="794398"/>
                    <a:pt x="0" y="759632"/>
                    <a:pt x="0" y="716746"/>
                  </a:cubicBezTo>
                  <a:lnTo>
                    <a:pt x="0" y="77652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98943" tIns="98943" rIns="98943" bIns="98943" spcCol="1270" anchor="ctr"/>
            <a:lstStyle/>
            <a:p>
              <a:pPr algn="ctr" defTabSz="8890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CN" altLang="en-US" sz="2000" dirty="0"/>
                <a:t>资源</a:t>
              </a:r>
            </a:p>
          </p:txBody>
        </p:sp>
        <p:sp>
          <p:nvSpPr>
            <p:cNvPr id="54" name="矩形: 圆角 66566">
              <a:extLst>
                <a:ext uri="{FF2B5EF4-FFF2-40B4-BE49-F238E27FC236}">
                  <a16:creationId xmlns="" xmlns:a16="http://schemas.microsoft.com/office/drawing/2014/main" id="{532CA4F7-0BA9-4482-925E-376E653BBBB0}"/>
                </a:ext>
              </a:extLst>
            </p:cNvPr>
            <p:cNvSpPr/>
            <p:nvPr/>
          </p:nvSpPr>
          <p:spPr>
            <a:xfrm>
              <a:off x="4843380" y="4667122"/>
              <a:ext cx="776336" cy="820717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55" name="任意多边形: 形状 66567">
              <a:extLst>
                <a:ext uri="{FF2B5EF4-FFF2-40B4-BE49-F238E27FC236}">
                  <a16:creationId xmlns="" xmlns:a16="http://schemas.microsoft.com/office/drawing/2014/main" id="{EB86CADD-E2C9-4AA7-AF55-74429CF02802}"/>
                </a:ext>
              </a:extLst>
            </p:cNvPr>
            <p:cNvSpPr/>
            <p:nvPr/>
          </p:nvSpPr>
          <p:spPr>
            <a:xfrm>
              <a:off x="4929110" y="4748083"/>
              <a:ext cx="777924" cy="820716"/>
            </a:xfrm>
            <a:custGeom>
              <a:avLst/>
              <a:gdLst>
                <a:gd name="connsiteX0" fmla="*/ 0 w 776515"/>
                <a:gd name="connsiteY0" fmla="*/ 77652 h 820630"/>
                <a:gd name="connsiteX1" fmla="*/ 77652 w 776515"/>
                <a:gd name="connsiteY1" fmla="*/ 0 h 820630"/>
                <a:gd name="connsiteX2" fmla="*/ 698864 w 776515"/>
                <a:gd name="connsiteY2" fmla="*/ 0 h 820630"/>
                <a:gd name="connsiteX3" fmla="*/ 776516 w 776515"/>
                <a:gd name="connsiteY3" fmla="*/ 77652 h 820630"/>
                <a:gd name="connsiteX4" fmla="*/ 776515 w 776515"/>
                <a:gd name="connsiteY4" fmla="*/ 742979 h 820630"/>
                <a:gd name="connsiteX5" fmla="*/ 698863 w 776515"/>
                <a:gd name="connsiteY5" fmla="*/ 820631 h 820630"/>
                <a:gd name="connsiteX6" fmla="*/ 77652 w 776515"/>
                <a:gd name="connsiteY6" fmla="*/ 820630 h 820630"/>
                <a:gd name="connsiteX7" fmla="*/ 0 w 776515"/>
                <a:gd name="connsiteY7" fmla="*/ 742978 h 820630"/>
                <a:gd name="connsiteX8" fmla="*/ 0 w 776515"/>
                <a:gd name="connsiteY8" fmla="*/ 77652 h 8206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76515" h="820630">
                  <a:moveTo>
                    <a:pt x="0" y="77652"/>
                  </a:moveTo>
                  <a:cubicBezTo>
                    <a:pt x="0" y="34766"/>
                    <a:pt x="34766" y="0"/>
                    <a:pt x="77652" y="0"/>
                  </a:cubicBezTo>
                  <a:lnTo>
                    <a:pt x="698864" y="0"/>
                  </a:lnTo>
                  <a:cubicBezTo>
                    <a:pt x="741750" y="0"/>
                    <a:pt x="776516" y="34766"/>
                    <a:pt x="776516" y="77652"/>
                  </a:cubicBezTo>
                  <a:cubicBezTo>
                    <a:pt x="776516" y="299428"/>
                    <a:pt x="776515" y="521203"/>
                    <a:pt x="776515" y="742979"/>
                  </a:cubicBezTo>
                  <a:cubicBezTo>
                    <a:pt x="776515" y="785865"/>
                    <a:pt x="741749" y="820631"/>
                    <a:pt x="698863" y="820631"/>
                  </a:cubicBezTo>
                  <a:lnTo>
                    <a:pt x="77652" y="820630"/>
                  </a:lnTo>
                  <a:cubicBezTo>
                    <a:pt x="34766" y="820630"/>
                    <a:pt x="0" y="785864"/>
                    <a:pt x="0" y="742978"/>
                  </a:cubicBezTo>
                  <a:lnTo>
                    <a:pt x="0" y="77652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98943" tIns="98943" rIns="98943" bIns="98943" spcCol="1270" anchor="ctr"/>
            <a:lstStyle/>
            <a:p>
              <a:pPr algn="ctr" defTabSz="8890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CN" altLang="en-US" sz="2000" dirty="0"/>
                <a:t>是否美观</a:t>
              </a:r>
            </a:p>
          </p:txBody>
        </p:sp>
        <p:sp>
          <p:nvSpPr>
            <p:cNvPr id="56" name="矩形: 圆角 66568">
              <a:extLst>
                <a:ext uri="{FF2B5EF4-FFF2-40B4-BE49-F238E27FC236}">
                  <a16:creationId xmlns="" xmlns:a16="http://schemas.microsoft.com/office/drawing/2014/main" id="{1371DB61-A4BD-4454-927D-CBF4D2B17516}"/>
                </a:ext>
              </a:extLst>
            </p:cNvPr>
            <p:cNvSpPr/>
            <p:nvPr/>
          </p:nvSpPr>
          <p:spPr>
            <a:xfrm>
              <a:off x="5792765" y="4667122"/>
              <a:ext cx="776336" cy="987400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57" name="任意多边形: 形状 66583">
              <a:extLst>
                <a:ext uri="{FF2B5EF4-FFF2-40B4-BE49-F238E27FC236}">
                  <a16:creationId xmlns="" xmlns:a16="http://schemas.microsoft.com/office/drawing/2014/main" id="{739EA3F8-0DDB-454B-B5F6-80FAE7F751BE}"/>
                </a:ext>
              </a:extLst>
            </p:cNvPr>
            <p:cNvSpPr/>
            <p:nvPr/>
          </p:nvSpPr>
          <p:spPr>
            <a:xfrm>
              <a:off x="5878495" y="4748083"/>
              <a:ext cx="776336" cy="988987"/>
            </a:xfrm>
            <a:custGeom>
              <a:avLst/>
              <a:gdLst>
                <a:gd name="connsiteX0" fmla="*/ 0 w 776515"/>
                <a:gd name="connsiteY0" fmla="*/ 77652 h 988314"/>
                <a:gd name="connsiteX1" fmla="*/ 77652 w 776515"/>
                <a:gd name="connsiteY1" fmla="*/ 0 h 988314"/>
                <a:gd name="connsiteX2" fmla="*/ 698864 w 776515"/>
                <a:gd name="connsiteY2" fmla="*/ 0 h 988314"/>
                <a:gd name="connsiteX3" fmla="*/ 776516 w 776515"/>
                <a:gd name="connsiteY3" fmla="*/ 77652 h 988314"/>
                <a:gd name="connsiteX4" fmla="*/ 776515 w 776515"/>
                <a:gd name="connsiteY4" fmla="*/ 910663 h 988314"/>
                <a:gd name="connsiteX5" fmla="*/ 698863 w 776515"/>
                <a:gd name="connsiteY5" fmla="*/ 988315 h 988314"/>
                <a:gd name="connsiteX6" fmla="*/ 77652 w 776515"/>
                <a:gd name="connsiteY6" fmla="*/ 988314 h 988314"/>
                <a:gd name="connsiteX7" fmla="*/ 0 w 776515"/>
                <a:gd name="connsiteY7" fmla="*/ 910662 h 988314"/>
                <a:gd name="connsiteX8" fmla="*/ 0 w 776515"/>
                <a:gd name="connsiteY8" fmla="*/ 77652 h 988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76515" h="988314">
                  <a:moveTo>
                    <a:pt x="0" y="77652"/>
                  </a:moveTo>
                  <a:cubicBezTo>
                    <a:pt x="0" y="34766"/>
                    <a:pt x="34766" y="0"/>
                    <a:pt x="77652" y="0"/>
                  </a:cubicBezTo>
                  <a:lnTo>
                    <a:pt x="698864" y="0"/>
                  </a:lnTo>
                  <a:cubicBezTo>
                    <a:pt x="741750" y="0"/>
                    <a:pt x="776516" y="34766"/>
                    <a:pt x="776516" y="77652"/>
                  </a:cubicBezTo>
                  <a:cubicBezTo>
                    <a:pt x="776516" y="355322"/>
                    <a:pt x="776515" y="632993"/>
                    <a:pt x="776515" y="910663"/>
                  </a:cubicBezTo>
                  <a:cubicBezTo>
                    <a:pt x="776515" y="953549"/>
                    <a:pt x="741749" y="988315"/>
                    <a:pt x="698863" y="988315"/>
                  </a:cubicBezTo>
                  <a:lnTo>
                    <a:pt x="77652" y="988314"/>
                  </a:lnTo>
                  <a:cubicBezTo>
                    <a:pt x="34766" y="988314"/>
                    <a:pt x="0" y="953548"/>
                    <a:pt x="0" y="910662"/>
                  </a:cubicBezTo>
                  <a:lnTo>
                    <a:pt x="0" y="77652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98943" tIns="98943" rIns="98943" bIns="98943" spcCol="1270" anchor="ctr"/>
            <a:lstStyle/>
            <a:p>
              <a:pPr algn="ctr" defTabSz="8890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CN" altLang="en-US" sz="2000" dirty="0"/>
                <a:t>使用是否便利</a:t>
              </a:r>
            </a:p>
          </p:txBody>
        </p:sp>
        <p:sp>
          <p:nvSpPr>
            <p:cNvPr id="58" name="矩形: 圆角 66584">
              <a:extLst>
                <a:ext uri="{FF2B5EF4-FFF2-40B4-BE49-F238E27FC236}">
                  <a16:creationId xmlns="" xmlns:a16="http://schemas.microsoft.com/office/drawing/2014/main" id="{026F7476-70E5-440C-A2BF-FF2FF73A6E1E}"/>
                </a:ext>
              </a:extLst>
            </p:cNvPr>
            <p:cNvSpPr/>
            <p:nvPr/>
          </p:nvSpPr>
          <p:spPr>
            <a:xfrm>
              <a:off x="6742150" y="4667122"/>
              <a:ext cx="776336" cy="1271556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59" name="任意多边形: 形状 66585">
              <a:extLst>
                <a:ext uri="{FF2B5EF4-FFF2-40B4-BE49-F238E27FC236}">
                  <a16:creationId xmlns="" xmlns:a16="http://schemas.microsoft.com/office/drawing/2014/main" id="{D73A896D-6C58-4005-BBAE-F855CF5335F5}"/>
                </a:ext>
              </a:extLst>
            </p:cNvPr>
            <p:cNvSpPr/>
            <p:nvPr/>
          </p:nvSpPr>
          <p:spPr>
            <a:xfrm>
              <a:off x="6827880" y="4748083"/>
              <a:ext cx="776336" cy="1273143"/>
            </a:xfrm>
            <a:custGeom>
              <a:avLst/>
              <a:gdLst>
                <a:gd name="connsiteX0" fmla="*/ 0 w 776515"/>
                <a:gd name="connsiteY0" fmla="*/ 77652 h 1272599"/>
                <a:gd name="connsiteX1" fmla="*/ 77652 w 776515"/>
                <a:gd name="connsiteY1" fmla="*/ 0 h 1272599"/>
                <a:gd name="connsiteX2" fmla="*/ 698864 w 776515"/>
                <a:gd name="connsiteY2" fmla="*/ 0 h 1272599"/>
                <a:gd name="connsiteX3" fmla="*/ 776516 w 776515"/>
                <a:gd name="connsiteY3" fmla="*/ 77652 h 1272599"/>
                <a:gd name="connsiteX4" fmla="*/ 776515 w 776515"/>
                <a:gd name="connsiteY4" fmla="*/ 1194948 h 1272599"/>
                <a:gd name="connsiteX5" fmla="*/ 698863 w 776515"/>
                <a:gd name="connsiteY5" fmla="*/ 1272600 h 1272599"/>
                <a:gd name="connsiteX6" fmla="*/ 77652 w 776515"/>
                <a:gd name="connsiteY6" fmla="*/ 1272599 h 1272599"/>
                <a:gd name="connsiteX7" fmla="*/ 0 w 776515"/>
                <a:gd name="connsiteY7" fmla="*/ 1194947 h 1272599"/>
                <a:gd name="connsiteX8" fmla="*/ 0 w 776515"/>
                <a:gd name="connsiteY8" fmla="*/ 77652 h 12725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76515" h="1272599">
                  <a:moveTo>
                    <a:pt x="0" y="77652"/>
                  </a:moveTo>
                  <a:cubicBezTo>
                    <a:pt x="0" y="34766"/>
                    <a:pt x="34766" y="0"/>
                    <a:pt x="77652" y="0"/>
                  </a:cubicBezTo>
                  <a:lnTo>
                    <a:pt x="698864" y="0"/>
                  </a:lnTo>
                  <a:cubicBezTo>
                    <a:pt x="741750" y="0"/>
                    <a:pt x="776516" y="34766"/>
                    <a:pt x="776516" y="77652"/>
                  </a:cubicBezTo>
                  <a:cubicBezTo>
                    <a:pt x="776516" y="450084"/>
                    <a:pt x="776515" y="822516"/>
                    <a:pt x="776515" y="1194948"/>
                  </a:cubicBezTo>
                  <a:cubicBezTo>
                    <a:pt x="776515" y="1237834"/>
                    <a:pt x="741749" y="1272600"/>
                    <a:pt x="698863" y="1272600"/>
                  </a:cubicBezTo>
                  <a:lnTo>
                    <a:pt x="77652" y="1272599"/>
                  </a:lnTo>
                  <a:cubicBezTo>
                    <a:pt x="34766" y="1272599"/>
                    <a:pt x="0" y="1237833"/>
                    <a:pt x="0" y="1194947"/>
                  </a:cubicBezTo>
                  <a:lnTo>
                    <a:pt x="0" y="77652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98943" tIns="98943" rIns="98943" bIns="98943" spcCol="1270" anchor="ctr"/>
            <a:lstStyle/>
            <a:p>
              <a:pPr algn="ctr" defTabSz="8890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CN" altLang="en-US" sz="2000" dirty="0"/>
                <a:t>废料是否易回收</a:t>
              </a:r>
            </a:p>
          </p:txBody>
        </p:sp>
        <p:sp>
          <p:nvSpPr>
            <p:cNvPr id="60" name="矩形: 圆角 66586">
              <a:extLst>
                <a:ext uri="{FF2B5EF4-FFF2-40B4-BE49-F238E27FC236}">
                  <a16:creationId xmlns="" xmlns:a16="http://schemas.microsoft.com/office/drawing/2014/main" id="{52A54751-DE04-4468-AEA2-2F2CFE908025}"/>
                </a:ext>
              </a:extLst>
            </p:cNvPr>
            <p:cNvSpPr/>
            <p:nvPr/>
          </p:nvSpPr>
          <p:spPr>
            <a:xfrm>
              <a:off x="7691535" y="4667122"/>
              <a:ext cx="776336" cy="642922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1" name="任意多边形: 形状 66587">
              <a:extLst>
                <a:ext uri="{FF2B5EF4-FFF2-40B4-BE49-F238E27FC236}">
                  <a16:creationId xmlns="" xmlns:a16="http://schemas.microsoft.com/office/drawing/2014/main" id="{3BC4ED66-3D44-4673-8C7B-3D7D7670A5A2}"/>
                </a:ext>
              </a:extLst>
            </p:cNvPr>
            <p:cNvSpPr/>
            <p:nvPr/>
          </p:nvSpPr>
          <p:spPr>
            <a:xfrm>
              <a:off x="7777265" y="4748083"/>
              <a:ext cx="776336" cy="644509"/>
            </a:xfrm>
            <a:custGeom>
              <a:avLst/>
              <a:gdLst>
                <a:gd name="connsiteX0" fmla="*/ 0 w 776515"/>
                <a:gd name="connsiteY0" fmla="*/ 64375 h 643745"/>
                <a:gd name="connsiteX1" fmla="*/ 64375 w 776515"/>
                <a:gd name="connsiteY1" fmla="*/ 0 h 643745"/>
                <a:gd name="connsiteX2" fmla="*/ 712141 w 776515"/>
                <a:gd name="connsiteY2" fmla="*/ 0 h 643745"/>
                <a:gd name="connsiteX3" fmla="*/ 776516 w 776515"/>
                <a:gd name="connsiteY3" fmla="*/ 64375 h 643745"/>
                <a:gd name="connsiteX4" fmla="*/ 776515 w 776515"/>
                <a:gd name="connsiteY4" fmla="*/ 579371 h 643745"/>
                <a:gd name="connsiteX5" fmla="*/ 712140 w 776515"/>
                <a:gd name="connsiteY5" fmla="*/ 643746 h 643745"/>
                <a:gd name="connsiteX6" fmla="*/ 64375 w 776515"/>
                <a:gd name="connsiteY6" fmla="*/ 643745 h 643745"/>
                <a:gd name="connsiteX7" fmla="*/ 0 w 776515"/>
                <a:gd name="connsiteY7" fmla="*/ 579370 h 643745"/>
                <a:gd name="connsiteX8" fmla="*/ 0 w 776515"/>
                <a:gd name="connsiteY8" fmla="*/ 64375 h 643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76515" h="643745">
                  <a:moveTo>
                    <a:pt x="0" y="64375"/>
                  </a:moveTo>
                  <a:cubicBezTo>
                    <a:pt x="0" y="28822"/>
                    <a:pt x="28822" y="0"/>
                    <a:pt x="64375" y="0"/>
                  </a:cubicBezTo>
                  <a:lnTo>
                    <a:pt x="712141" y="0"/>
                  </a:lnTo>
                  <a:cubicBezTo>
                    <a:pt x="747694" y="0"/>
                    <a:pt x="776516" y="28822"/>
                    <a:pt x="776516" y="64375"/>
                  </a:cubicBezTo>
                  <a:cubicBezTo>
                    <a:pt x="776516" y="236040"/>
                    <a:pt x="776515" y="407706"/>
                    <a:pt x="776515" y="579371"/>
                  </a:cubicBezTo>
                  <a:cubicBezTo>
                    <a:pt x="776515" y="614924"/>
                    <a:pt x="747693" y="643746"/>
                    <a:pt x="712140" y="643746"/>
                  </a:cubicBezTo>
                  <a:lnTo>
                    <a:pt x="64375" y="643745"/>
                  </a:lnTo>
                  <a:cubicBezTo>
                    <a:pt x="28822" y="643745"/>
                    <a:pt x="0" y="614923"/>
                    <a:pt x="0" y="579370"/>
                  </a:cubicBezTo>
                  <a:lnTo>
                    <a:pt x="0" y="64375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95055" tIns="95055" rIns="95055" bIns="95055" spcCol="1270" anchor="ctr"/>
            <a:lstStyle/>
            <a:p>
              <a:pPr algn="ctr" defTabSz="8890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CN" altLang="en-US" sz="2000" dirty="0"/>
                <a:t>环境影响</a:t>
              </a:r>
            </a:p>
          </p:txBody>
        </p:sp>
      </p:grpSp>
      <p:sp>
        <p:nvSpPr>
          <p:cNvPr id="62" name="矩形 61"/>
          <p:cNvSpPr>
            <a:spLocks noChangeArrowheads="1"/>
          </p:cNvSpPr>
          <p:nvPr/>
        </p:nvSpPr>
        <p:spPr bwMode="auto">
          <a:xfrm>
            <a:off x="400050" y="2714620"/>
            <a:ext cx="16271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C00000"/>
                </a:solidFill>
              </a:rPr>
              <a:t>【</a:t>
            </a:r>
            <a:r>
              <a:rPr lang="zh-CN" altLang="en-US" sz="2800">
                <a:solidFill>
                  <a:srgbClr val="C00000"/>
                </a:solidFill>
              </a:rPr>
              <a:t>归纳</a:t>
            </a:r>
            <a:r>
              <a:rPr lang="en-US" altLang="zh-CN" sz="2800">
                <a:solidFill>
                  <a:srgbClr val="C00000"/>
                </a:solidFill>
              </a:rPr>
              <a:t>】</a:t>
            </a:r>
            <a:endParaRPr lang="zh-CN" altLang="en-US" sz="280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6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66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66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66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66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66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4" grpId="0"/>
      <p:bldP spid="66570" grpId="0"/>
      <p:bldP spid="66571" grpId="0"/>
      <p:bldP spid="66572" grpId="0"/>
      <p:bldP spid="66573" grpId="0"/>
      <p:bldP spid="66574" grpId="0"/>
      <p:bldP spid="6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Box 9"/>
          <p:cNvSpPr txBox="1">
            <a:spLocks noChangeArrowheads="1"/>
          </p:cNvSpPr>
          <p:nvPr/>
        </p:nvSpPr>
        <p:spPr bwMode="auto">
          <a:xfrm>
            <a:off x="422274" y="592138"/>
            <a:ext cx="4721229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en-US" altLang="zh-CN" sz="2800" dirty="0">
                <a:solidFill>
                  <a:srgbClr val="006600"/>
                </a:solidFill>
              </a:rPr>
              <a:t>【</a:t>
            </a:r>
            <a:r>
              <a:rPr lang="zh-CN" altLang="en-US" sz="2800" dirty="0">
                <a:solidFill>
                  <a:srgbClr val="006600"/>
                </a:solidFill>
              </a:rPr>
              <a:t>资料卡片</a:t>
            </a:r>
            <a:r>
              <a:rPr lang="en-US" altLang="zh-CN" sz="2800" dirty="0">
                <a:solidFill>
                  <a:srgbClr val="006600"/>
                </a:solidFill>
              </a:rPr>
              <a:t>】</a:t>
            </a:r>
            <a:r>
              <a:rPr lang="zh-CN" altLang="en-US" sz="2800" dirty="0">
                <a:solidFill>
                  <a:srgbClr val="006600"/>
                </a:solidFill>
              </a:rPr>
              <a:t>金属之最  </a:t>
            </a:r>
            <a:r>
              <a:rPr lang="en-US" altLang="zh-CN" sz="2800" dirty="0" smtClean="0">
                <a:solidFill>
                  <a:srgbClr val="006600"/>
                </a:solidFill>
              </a:rPr>
              <a:t>P</a:t>
            </a:r>
            <a:r>
              <a:rPr lang="en-US" altLang="zh-CN" sz="2800" baseline="-25000" dirty="0" smtClean="0">
                <a:solidFill>
                  <a:srgbClr val="006600"/>
                </a:solidFill>
              </a:rPr>
              <a:t>4</a:t>
            </a:r>
            <a:endParaRPr lang="zh-CN" altLang="en-US" sz="2800" baseline="-25000" dirty="0">
              <a:solidFill>
                <a:srgbClr val="006600"/>
              </a:solidFill>
            </a:endParaRPr>
          </a:p>
        </p:txBody>
      </p:sp>
      <p:sp>
        <p:nvSpPr>
          <p:cNvPr id="16" name="Text Box 88">
            <a:extLst>
              <a:ext uri="{FF2B5EF4-FFF2-40B4-BE49-F238E27FC236}">
                <a16:creationId xmlns="" xmlns:a16="http://schemas.microsoft.com/office/drawing/2014/main" id="{3AA7A74A-F5D7-49F3-8C0B-2A9961CD08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6913" y="1268413"/>
            <a:ext cx="5775940" cy="49398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ts val="4200"/>
              </a:lnSpc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zh-CN" altLang="en-US" sz="2800" dirty="0">
                <a:latin typeface="+mn-ea"/>
                <a:ea typeface="+mn-ea"/>
              </a:rPr>
              <a:t>（</a:t>
            </a:r>
            <a:r>
              <a:rPr lang="en-US" altLang="zh-CN" sz="2800" dirty="0">
                <a:latin typeface="+mn-ea"/>
                <a:ea typeface="+mn-ea"/>
              </a:rPr>
              <a:t>1</a:t>
            </a:r>
            <a:r>
              <a:rPr lang="zh-CN" altLang="en-US" sz="2800" dirty="0">
                <a:latin typeface="+mn-ea"/>
                <a:ea typeface="+mn-ea"/>
              </a:rPr>
              <a:t>）地壳中含量最高的金属元素：</a:t>
            </a:r>
          </a:p>
          <a:p>
            <a:pPr eaLnBrk="1" hangingPunct="1">
              <a:lnSpc>
                <a:spcPts val="4200"/>
              </a:lnSpc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zh-CN" altLang="en-US" sz="2800" dirty="0">
                <a:latin typeface="+mn-ea"/>
                <a:ea typeface="+mn-ea"/>
              </a:rPr>
              <a:t>（</a:t>
            </a:r>
            <a:r>
              <a:rPr lang="en-US" altLang="zh-CN" sz="2800" dirty="0">
                <a:latin typeface="+mn-ea"/>
                <a:ea typeface="+mn-ea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）人体中含量最高的金属元素：</a:t>
            </a:r>
          </a:p>
          <a:p>
            <a:pPr eaLnBrk="1" hangingPunct="1">
              <a:lnSpc>
                <a:spcPts val="4200"/>
              </a:lnSpc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zh-CN" altLang="en-US" sz="2800" dirty="0">
                <a:latin typeface="+mn-ea"/>
                <a:ea typeface="+mn-ea"/>
              </a:rPr>
              <a:t>（</a:t>
            </a:r>
            <a:r>
              <a:rPr lang="en-US" altLang="zh-CN" sz="2800" dirty="0">
                <a:latin typeface="+mn-ea"/>
                <a:ea typeface="+mn-ea"/>
              </a:rPr>
              <a:t>3</a:t>
            </a:r>
            <a:r>
              <a:rPr lang="zh-CN" altLang="en-US" sz="2800" dirty="0">
                <a:latin typeface="+mn-ea"/>
                <a:ea typeface="+mn-ea"/>
              </a:rPr>
              <a:t>）目前世界年产量最高的金属：</a:t>
            </a:r>
          </a:p>
          <a:p>
            <a:pPr eaLnBrk="1" hangingPunct="1">
              <a:lnSpc>
                <a:spcPts val="4200"/>
              </a:lnSpc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zh-CN" altLang="en-US" sz="2800" dirty="0">
                <a:latin typeface="+mn-ea"/>
                <a:ea typeface="+mn-ea"/>
              </a:rPr>
              <a:t>（</a:t>
            </a:r>
            <a:r>
              <a:rPr lang="en-US" altLang="zh-CN" sz="2800" dirty="0">
                <a:latin typeface="+mn-ea"/>
                <a:ea typeface="+mn-ea"/>
              </a:rPr>
              <a:t>4</a:t>
            </a:r>
            <a:r>
              <a:rPr lang="zh-CN" altLang="en-US" sz="2800" dirty="0">
                <a:latin typeface="+mn-ea"/>
                <a:ea typeface="+mn-ea"/>
              </a:rPr>
              <a:t>）导电、导热最好的金属：</a:t>
            </a:r>
          </a:p>
          <a:p>
            <a:pPr eaLnBrk="1" hangingPunct="1">
              <a:lnSpc>
                <a:spcPts val="4200"/>
              </a:lnSpc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zh-CN" altLang="en-US" sz="2800" dirty="0">
                <a:latin typeface="+mn-ea"/>
                <a:ea typeface="+mn-ea"/>
              </a:rPr>
              <a:t>（</a:t>
            </a:r>
            <a:r>
              <a:rPr lang="en-US" altLang="zh-CN" sz="2800" dirty="0">
                <a:latin typeface="+mn-ea"/>
                <a:ea typeface="+mn-ea"/>
              </a:rPr>
              <a:t>5</a:t>
            </a:r>
            <a:r>
              <a:rPr lang="zh-CN" altLang="en-US" sz="2800" dirty="0">
                <a:latin typeface="+mn-ea"/>
                <a:ea typeface="+mn-ea"/>
              </a:rPr>
              <a:t>）硬度最高的金属：</a:t>
            </a:r>
          </a:p>
          <a:p>
            <a:pPr eaLnBrk="1" hangingPunct="1">
              <a:lnSpc>
                <a:spcPts val="4200"/>
              </a:lnSpc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zh-CN" altLang="en-US" sz="2800" dirty="0">
                <a:latin typeface="+mn-ea"/>
                <a:ea typeface="+mn-ea"/>
              </a:rPr>
              <a:t>（</a:t>
            </a:r>
            <a:r>
              <a:rPr lang="en-US" altLang="zh-CN" sz="2800" dirty="0">
                <a:latin typeface="+mn-ea"/>
                <a:ea typeface="+mn-ea"/>
              </a:rPr>
              <a:t>6</a:t>
            </a:r>
            <a:r>
              <a:rPr lang="zh-CN" altLang="en-US" sz="2800" dirty="0">
                <a:latin typeface="+mn-ea"/>
                <a:ea typeface="+mn-ea"/>
              </a:rPr>
              <a:t>）熔点最高的金属：</a:t>
            </a:r>
          </a:p>
          <a:p>
            <a:pPr eaLnBrk="1" hangingPunct="1">
              <a:lnSpc>
                <a:spcPts val="4200"/>
              </a:lnSpc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zh-CN" altLang="en-US" sz="2800" dirty="0">
                <a:latin typeface="+mn-ea"/>
                <a:ea typeface="+mn-ea"/>
              </a:rPr>
              <a:t>（</a:t>
            </a:r>
            <a:r>
              <a:rPr lang="en-US" altLang="zh-CN" sz="2800" dirty="0">
                <a:latin typeface="+mn-ea"/>
                <a:ea typeface="+mn-ea"/>
              </a:rPr>
              <a:t>7</a:t>
            </a:r>
            <a:r>
              <a:rPr lang="zh-CN" altLang="en-US" sz="2800" dirty="0">
                <a:latin typeface="+mn-ea"/>
                <a:ea typeface="+mn-ea"/>
              </a:rPr>
              <a:t>）熔点最低的金属：</a:t>
            </a:r>
          </a:p>
          <a:p>
            <a:pPr eaLnBrk="1" hangingPunct="1">
              <a:lnSpc>
                <a:spcPts val="4200"/>
              </a:lnSpc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zh-CN" altLang="en-US" sz="2800" dirty="0">
                <a:latin typeface="+mn-ea"/>
                <a:ea typeface="+mn-ea"/>
              </a:rPr>
              <a:t>（</a:t>
            </a:r>
            <a:r>
              <a:rPr lang="en-US" altLang="zh-CN" sz="2800" dirty="0">
                <a:latin typeface="+mn-ea"/>
                <a:ea typeface="+mn-ea"/>
              </a:rPr>
              <a:t>8</a:t>
            </a:r>
            <a:r>
              <a:rPr lang="zh-CN" altLang="en-US" sz="2800" dirty="0">
                <a:latin typeface="+mn-ea"/>
                <a:ea typeface="+mn-ea"/>
              </a:rPr>
              <a:t>）密度最大的金属：</a:t>
            </a:r>
          </a:p>
          <a:p>
            <a:pPr eaLnBrk="1" hangingPunct="1">
              <a:lnSpc>
                <a:spcPts val="4200"/>
              </a:lnSpc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zh-CN" altLang="en-US" sz="2800" dirty="0">
                <a:latin typeface="+mn-ea"/>
                <a:ea typeface="+mn-ea"/>
              </a:rPr>
              <a:t>（</a:t>
            </a:r>
            <a:r>
              <a:rPr lang="en-US" altLang="zh-CN" sz="2800" dirty="0">
                <a:latin typeface="+mn-ea"/>
                <a:ea typeface="+mn-ea"/>
              </a:rPr>
              <a:t>9</a:t>
            </a:r>
            <a:r>
              <a:rPr lang="zh-CN" altLang="en-US" sz="2800" dirty="0">
                <a:latin typeface="+mn-ea"/>
                <a:ea typeface="+mn-ea"/>
              </a:rPr>
              <a:t>）密度最小的金属：</a:t>
            </a:r>
          </a:p>
        </p:txBody>
      </p:sp>
      <p:sp>
        <p:nvSpPr>
          <p:cNvPr id="17" name="Text Box 90"/>
          <p:cNvSpPr txBox="1">
            <a:spLocks noChangeArrowheads="1"/>
          </p:cNvSpPr>
          <p:nvPr/>
        </p:nvSpPr>
        <p:spPr bwMode="auto">
          <a:xfrm>
            <a:off x="6313503" y="1285860"/>
            <a:ext cx="54373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Al</a:t>
            </a:r>
          </a:p>
        </p:txBody>
      </p:sp>
      <p:sp>
        <p:nvSpPr>
          <p:cNvPr id="18" name="Text Box 91"/>
          <p:cNvSpPr txBox="1">
            <a:spLocks noChangeArrowheads="1"/>
          </p:cNvSpPr>
          <p:nvPr/>
        </p:nvSpPr>
        <p:spPr bwMode="auto">
          <a:xfrm>
            <a:off x="6305565" y="1803385"/>
            <a:ext cx="62388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Ca</a:t>
            </a:r>
          </a:p>
        </p:txBody>
      </p:sp>
      <p:sp>
        <p:nvSpPr>
          <p:cNvPr id="19" name="Text Box 92"/>
          <p:cNvSpPr txBox="1">
            <a:spLocks noChangeArrowheads="1"/>
          </p:cNvSpPr>
          <p:nvPr/>
        </p:nvSpPr>
        <p:spPr bwMode="auto">
          <a:xfrm>
            <a:off x="6305565" y="2324085"/>
            <a:ext cx="5629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Fe</a:t>
            </a:r>
          </a:p>
        </p:txBody>
      </p:sp>
      <p:sp>
        <p:nvSpPr>
          <p:cNvPr id="20" name="Text Box 93"/>
          <p:cNvSpPr txBox="1">
            <a:spLocks noChangeArrowheads="1"/>
          </p:cNvSpPr>
          <p:nvPr/>
        </p:nvSpPr>
        <p:spPr bwMode="auto">
          <a:xfrm>
            <a:off x="6280165" y="2905780"/>
            <a:ext cx="62388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Ag</a:t>
            </a:r>
          </a:p>
        </p:txBody>
      </p:sp>
      <p:sp>
        <p:nvSpPr>
          <p:cNvPr id="21" name="Text Box 94"/>
          <p:cNvSpPr txBox="1">
            <a:spLocks noChangeArrowheads="1"/>
          </p:cNvSpPr>
          <p:nvPr/>
        </p:nvSpPr>
        <p:spPr bwMode="auto">
          <a:xfrm>
            <a:off x="6286512" y="3429000"/>
            <a:ext cx="6030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Cr</a:t>
            </a:r>
          </a:p>
        </p:txBody>
      </p:sp>
      <p:sp>
        <p:nvSpPr>
          <p:cNvPr id="22" name="Text Box 95"/>
          <p:cNvSpPr txBox="1">
            <a:spLocks noChangeArrowheads="1"/>
          </p:cNvSpPr>
          <p:nvPr/>
        </p:nvSpPr>
        <p:spPr bwMode="auto">
          <a:xfrm>
            <a:off x="6286512" y="3946525"/>
            <a:ext cx="54373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W</a:t>
            </a:r>
          </a:p>
        </p:txBody>
      </p:sp>
      <p:sp>
        <p:nvSpPr>
          <p:cNvPr id="23" name="Text Box 96"/>
          <p:cNvSpPr txBox="1">
            <a:spLocks noChangeArrowheads="1"/>
          </p:cNvSpPr>
          <p:nvPr/>
        </p:nvSpPr>
        <p:spPr bwMode="auto">
          <a:xfrm>
            <a:off x="6286512" y="4456113"/>
            <a:ext cx="6431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Hg</a:t>
            </a:r>
          </a:p>
        </p:txBody>
      </p:sp>
      <p:sp>
        <p:nvSpPr>
          <p:cNvPr id="24" name="Text Box 97"/>
          <p:cNvSpPr txBox="1">
            <a:spLocks noChangeArrowheads="1"/>
          </p:cNvSpPr>
          <p:nvPr/>
        </p:nvSpPr>
        <p:spPr bwMode="auto">
          <a:xfrm>
            <a:off x="6286512" y="5038725"/>
            <a:ext cx="193993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en-US" altLang="zh-CN" sz="2800" dirty="0" smtClean="0">
                <a:solidFill>
                  <a:srgbClr val="FF0000"/>
                </a:solidFill>
                <a:latin typeface="Times New Roman" pitchFamily="18" charset="0"/>
              </a:rPr>
              <a:t>Os</a:t>
            </a:r>
            <a:r>
              <a:rPr lang="zh-CN" altLang="en-US" sz="2800" dirty="0" smtClean="0">
                <a:solidFill>
                  <a:srgbClr val="006600"/>
                </a:solidFill>
                <a:latin typeface="Times New Roman" pitchFamily="18" charset="0"/>
              </a:rPr>
              <a:t>（锇）</a:t>
            </a:r>
            <a:endParaRPr lang="en-US" altLang="zh-CN" sz="2800" dirty="0">
              <a:solidFill>
                <a:srgbClr val="006600"/>
              </a:solidFill>
              <a:latin typeface="Times New Roman" pitchFamily="18" charset="0"/>
            </a:endParaRPr>
          </a:p>
        </p:txBody>
      </p:sp>
      <p:sp>
        <p:nvSpPr>
          <p:cNvPr id="25" name="Text Box 98"/>
          <p:cNvSpPr txBox="1">
            <a:spLocks noChangeArrowheads="1"/>
          </p:cNvSpPr>
          <p:nvPr/>
        </p:nvSpPr>
        <p:spPr bwMode="auto">
          <a:xfrm>
            <a:off x="6294450" y="5562600"/>
            <a:ext cx="5229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Li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5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8" name="Picture 4" descr="炊具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39700"/>
            <a:ext cx="9144000" cy="4729163"/>
          </a:xfrm>
          <a:prstGeom prst="rect">
            <a:avLst/>
          </a:prstGeom>
          <a:noFill/>
        </p:spPr>
      </p:pic>
      <p:sp>
        <p:nvSpPr>
          <p:cNvPr id="98313" name="AutoShape 9"/>
          <p:cNvSpPr>
            <a:spLocks noChangeArrowheads="1"/>
          </p:cNvSpPr>
          <p:nvPr/>
        </p:nvSpPr>
        <p:spPr bwMode="auto">
          <a:xfrm>
            <a:off x="214282" y="285728"/>
            <a:ext cx="1150937" cy="649288"/>
          </a:xfrm>
          <a:prstGeom prst="wedgeRoundRectCallout">
            <a:avLst>
              <a:gd name="adj1" fmla="val 579780"/>
              <a:gd name="adj2" fmla="val 558212"/>
              <a:gd name="adj3" fmla="val 16667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</a:rPr>
              <a:t>合金</a:t>
            </a:r>
          </a:p>
        </p:txBody>
      </p:sp>
      <p:sp>
        <p:nvSpPr>
          <p:cNvPr id="98309" name="Text Box 5"/>
          <p:cNvSpPr txBox="1">
            <a:spLocks noChangeArrowheads="1"/>
          </p:cNvSpPr>
          <p:nvPr/>
        </p:nvSpPr>
        <p:spPr bwMode="auto">
          <a:xfrm>
            <a:off x="7429520" y="4286256"/>
            <a:ext cx="1285884" cy="523220"/>
          </a:xfrm>
          <a:prstGeom prst="rect">
            <a:avLst/>
          </a:prstGeom>
          <a:solidFill>
            <a:srgbClr val="0000FF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2800" dirty="0" smtClean="0">
                <a:solidFill>
                  <a:schemeClr val="bg1"/>
                </a:solidFill>
                <a:latin typeface="黑体" pitchFamily="49" charset="-122"/>
              </a:rPr>
              <a:t>不锈钢</a:t>
            </a:r>
            <a:endParaRPr lang="zh-CN" altLang="en-US" sz="2800" dirty="0">
              <a:solidFill>
                <a:schemeClr val="bg1"/>
              </a:solidFill>
              <a:latin typeface="黑体" pitchFamily="49" charset="-122"/>
            </a:endParaRPr>
          </a:p>
        </p:txBody>
      </p:sp>
      <p:sp>
        <p:nvSpPr>
          <p:cNvPr id="98310" name="Text Box 6"/>
          <p:cNvSpPr txBox="1">
            <a:spLocks noChangeArrowheads="1"/>
          </p:cNvSpPr>
          <p:nvPr/>
        </p:nvSpPr>
        <p:spPr bwMode="auto">
          <a:xfrm>
            <a:off x="1857356" y="5661025"/>
            <a:ext cx="2197100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2800" dirty="0">
                <a:solidFill>
                  <a:srgbClr val="0000FF"/>
                </a:solidFill>
                <a:latin typeface="黑体" pitchFamily="49" charset="-122"/>
              </a:rPr>
              <a:t>铁、铬、镍</a:t>
            </a:r>
          </a:p>
        </p:txBody>
      </p:sp>
      <p:sp>
        <p:nvSpPr>
          <p:cNvPr id="98311" name="Text Box 7"/>
          <p:cNvSpPr txBox="1">
            <a:spLocks noChangeArrowheads="1"/>
          </p:cNvSpPr>
          <p:nvPr/>
        </p:nvSpPr>
        <p:spPr bwMode="auto">
          <a:xfrm>
            <a:off x="-71470" y="5013325"/>
            <a:ext cx="920155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/>
              <a:t>【</a:t>
            </a:r>
            <a:r>
              <a:rPr lang="zh-CN" altLang="en-US" sz="2800" dirty="0"/>
              <a:t>想一想</a:t>
            </a:r>
            <a:r>
              <a:rPr lang="en-US" altLang="zh-CN" sz="2800" dirty="0"/>
              <a:t>】</a:t>
            </a:r>
            <a:r>
              <a:rPr lang="zh-CN" altLang="en-US" sz="2800" dirty="0"/>
              <a:t>你知道这些不锈钢制品中含有的</a:t>
            </a:r>
            <a:r>
              <a:rPr lang="zh-CN" altLang="en-US" sz="2800" dirty="0">
                <a:solidFill>
                  <a:srgbClr val="FF0000"/>
                </a:solidFill>
              </a:rPr>
              <a:t>主要金属</a:t>
            </a:r>
            <a:r>
              <a:rPr lang="zh-CN" altLang="en-US" sz="2800" dirty="0"/>
              <a:t>吗？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8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98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13" grpId="0" animBg="1"/>
      <p:bldP spid="983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4" name="Picture 2" descr="u=3970254290,1059481262&amp;fm=21&amp;gp=0"/>
          <p:cNvPicPr>
            <a:picLocks noChangeAspect="1" noChangeArrowheads="1" noCrop="1"/>
          </p:cNvPicPr>
          <p:nvPr/>
        </p:nvPicPr>
        <p:blipFill>
          <a:blip r:embed="rId2">
            <a:lum contrast="12000"/>
          </a:blip>
          <a:srcRect/>
          <a:stretch>
            <a:fillRect/>
          </a:stretch>
        </p:blipFill>
        <p:spPr bwMode="auto">
          <a:xfrm>
            <a:off x="3779838" y="1196975"/>
            <a:ext cx="4752975" cy="233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0595" name="Text Box 3"/>
          <p:cNvSpPr txBox="1">
            <a:spLocks noChangeArrowheads="1"/>
          </p:cNvSpPr>
          <p:nvPr/>
        </p:nvSpPr>
        <p:spPr bwMode="auto">
          <a:xfrm>
            <a:off x="1403350" y="3644900"/>
            <a:ext cx="6983413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bg2"/>
              </a:buClr>
              <a:buSzPct val="75000"/>
            </a:pPr>
            <a:r>
              <a:rPr lang="zh-CN" altLang="en-US" sz="2600"/>
              <a:t>铝合金门窗                  记忆合金眼镜框</a:t>
            </a:r>
          </a:p>
        </p:txBody>
      </p:sp>
      <p:pic>
        <p:nvPicPr>
          <p:cNvPr id="110597" name="Picture 5" descr="u=218259138,3170992861&amp;fm=23&amp;gp=0"/>
          <p:cNvPicPr>
            <a:picLocks noChangeAspect="1" noChangeArrowheads="1"/>
          </p:cNvPicPr>
          <p:nvPr/>
        </p:nvPicPr>
        <p:blipFill>
          <a:blip r:embed="rId3"/>
          <a:srcRect t="5867"/>
          <a:stretch>
            <a:fillRect/>
          </a:stretch>
        </p:blipFill>
        <p:spPr bwMode="auto">
          <a:xfrm>
            <a:off x="971550" y="1198563"/>
            <a:ext cx="2519363" cy="231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0598" name="Rectangle 4"/>
          <p:cNvSpPr>
            <a:spLocks noChangeArrowheads="1"/>
          </p:cNvSpPr>
          <p:nvPr/>
        </p:nvSpPr>
        <p:spPr bwMode="auto">
          <a:xfrm>
            <a:off x="755650" y="404813"/>
            <a:ext cx="27368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buClr>
                <a:schemeClr val="bg2"/>
              </a:buClr>
              <a:buSzPct val="75000"/>
            </a:pPr>
            <a:r>
              <a:rPr lang="zh-CN" altLang="en-US" sz="4000" dirty="0"/>
              <a:t>二、合金</a:t>
            </a:r>
          </a:p>
        </p:txBody>
      </p:sp>
      <p:sp>
        <p:nvSpPr>
          <p:cNvPr id="110599" name="Rectangle 5"/>
          <p:cNvSpPr>
            <a:spLocks/>
          </p:cNvSpPr>
          <p:nvPr/>
        </p:nvSpPr>
        <p:spPr bwMode="auto">
          <a:xfrm>
            <a:off x="323850" y="3860800"/>
            <a:ext cx="9072563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en-US" altLang="zh-CN" sz="2800" dirty="0">
                <a:latin typeface="宋体" pitchFamily="2" charset="-122"/>
              </a:rPr>
              <a:t>1.</a:t>
            </a:r>
            <a:r>
              <a:rPr lang="zh-CN" altLang="en-US" sz="2800" dirty="0">
                <a:latin typeface="宋体" pitchFamily="2" charset="-122"/>
              </a:rPr>
              <a:t>阅读教材</a:t>
            </a:r>
            <a:r>
              <a:rPr lang="en-US" altLang="zh-CN" sz="2800" dirty="0">
                <a:latin typeface="宋体" pitchFamily="2" charset="-122"/>
              </a:rPr>
              <a:t>4-5</a:t>
            </a:r>
            <a:r>
              <a:rPr lang="zh-CN" altLang="en-US" sz="2800" dirty="0">
                <a:latin typeface="宋体" pitchFamily="2" charset="-122"/>
              </a:rPr>
              <a:t>页</a:t>
            </a:r>
            <a:br>
              <a:rPr lang="zh-CN" altLang="en-US" sz="2800" dirty="0">
                <a:latin typeface="宋体" pitchFamily="2" charset="-122"/>
              </a:rPr>
            </a:br>
            <a:r>
              <a:rPr lang="en-US" altLang="zh-CN" sz="2800" dirty="0">
                <a:latin typeface="宋体" pitchFamily="2" charset="-122"/>
              </a:rPr>
              <a:t>2.</a:t>
            </a:r>
            <a:r>
              <a:rPr lang="zh-CN" altLang="en-US" sz="2800" dirty="0">
                <a:latin typeface="宋体" pitchFamily="2" charset="-122"/>
              </a:rPr>
              <a:t>阅读新型合金</a:t>
            </a:r>
            <a:br>
              <a:rPr lang="zh-CN" altLang="en-US" sz="2800" dirty="0">
                <a:latin typeface="宋体" pitchFamily="2" charset="-122"/>
              </a:rPr>
            </a:br>
            <a:r>
              <a:rPr lang="zh-CN" altLang="en-US" sz="2800" dirty="0">
                <a:latin typeface="宋体" pitchFamily="2" charset="-122"/>
              </a:rPr>
              <a:t>（</a:t>
            </a:r>
            <a:r>
              <a:rPr lang="en-US" altLang="zh-CN" sz="2800" dirty="0">
                <a:latin typeface="宋体" pitchFamily="2" charset="-122"/>
              </a:rPr>
              <a:t>1</a:t>
            </a:r>
            <a:r>
              <a:rPr lang="zh-CN" altLang="en-US" sz="2800" dirty="0">
                <a:latin typeface="宋体" pitchFamily="2" charset="-122"/>
              </a:rPr>
              <a:t>）耐热合金：常用于制造喷气式飞机的发动机叶片。</a:t>
            </a:r>
            <a:br>
              <a:rPr lang="zh-CN" altLang="en-US" sz="2800" dirty="0">
                <a:latin typeface="宋体" pitchFamily="2" charset="-122"/>
              </a:rPr>
            </a:br>
            <a:r>
              <a:rPr lang="zh-CN" altLang="en-US" sz="2800" dirty="0">
                <a:latin typeface="宋体" pitchFamily="2" charset="-122"/>
              </a:rPr>
              <a:t>（</a:t>
            </a:r>
            <a:r>
              <a:rPr lang="en-US" altLang="zh-CN" sz="2800" dirty="0">
                <a:latin typeface="宋体" pitchFamily="2" charset="-122"/>
              </a:rPr>
              <a:t>2</a:t>
            </a:r>
            <a:r>
              <a:rPr lang="zh-CN" altLang="en-US" sz="2800" dirty="0">
                <a:latin typeface="宋体" pitchFamily="2" charset="-122"/>
              </a:rPr>
              <a:t>）储氢合金：（</a:t>
            </a:r>
            <a:r>
              <a:rPr lang="en-US" altLang="zh-CN" sz="2800" dirty="0" err="1">
                <a:latin typeface="宋体" pitchFamily="2" charset="-122"/>
              </a:rPr>
              <a:t>Ti~Fe</a:t>
            </a:r>
            <a:r>
              <a:rPr lang="en-US" altLang="zh-CN" sz="2800" dirty="0">
                <a:latin typeface="宋体" pitchFamily="2" charset="-122"/>
              </a:rPr>
              <a:t>, </a:t>
            </a:r>
            <a:r>
              <a:rPr lang="en-US" altLang="zh-CN" sz="2800" dirty="0" err="1">
                <a:latin typeface="宋体" pitchFamily="2" charset="-122"/>
              </a:rPr>
              <a:t>La~Ni</a:t>
            </a:r>
            <a:r>
              <a:rPr lang="zh-CN" altLang="en-US" sz="2800" dirty="0">
                <a:latin typeface="宋体" pitchFamily="2" charset="-122"/>
              </a:rPr>
              <a:t>）</a:t>
            </a:r>
            <a:br>
              <a:rPr lang="zh-CN" altLang="en-US" sz="2800" dirty="0">
                <a:latin typeface="宋体" pitchFamily="2" charset="-122"/>
              </a:rPr>
            </a:br>
            <a:r>
              <a:rPr lang="zh-CN" altLang="en-US" sz="2800" dirty="0">
                <a:latin typeface="宋体" pitchFamily="2" charset="-122"/>
              </a:rPr>
              <a:t>     </a:t>
            </a:r>
            <a:r>
              <a:rPr lang="zh-CN" altLang="en-US" sz="2800" dirty="0">
                <a:solidFill>
                  <a:srgbClr val="FF0000"/>
                </a:solidFill>
                <a:latin typeface="宋体" pitchFamily="2" charset="-122"/>
              </a:rPr>
              <a:t>室温下吸收氢气速度快，放出氢气快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8" descr="图8-4 宝石中的金属离子（图）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84238" y="476250"/>
            <a:ext cx="1159596" cy="1166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Text Box 10"/>
          <p:cNvSpPr txBox="1">
            <a:spLocks noChangeArrowheads="1"/>
          </p:cNvSpPr>
          <p:nvPr/>
        </p:nvSpPr>
        <p:spPr bwMode="auto">
          <a:xfrm>
            <a:off x="473075" y="1268413"/>
            <a:ext cx="637698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/>
              <a:t>【</a:t>
            </a:r>
            <a:r>
              <a:rPr lang="zh-CN" altLang="en-US"/>
              <a:t>阅读</a:t>
            </a:r>
            <a:r>
              <a:rPr lang="en-US" altLang="zh-CN"/>
              <a:t>】</a:t>
            </a:r>
            <a:r>
              <a:rPr lang="zh-CN" altLang="en-US"/>
              <a:t>请阅读教材</a:t>
            </a:r>
            <a:r>
              <a:rPr lang="en-US" altLang="zh-CN"/>
              <a:t>P</a:t>
            </a:r>
            <a:r>
              <a:rPr lang="en-US" altLang="zh-CN" baseline="-25000"/>
              <a:t>4</a:t>
            </a:r>
            <a:r>
              <a:rPr lang="zh-CN" altLang="en-US"/>
              <a:t>倒数第</a:t>
            </a:r>
            <a:r>
              <a:rPr lang="en-US" altLang="zh-CN"/>
              <a:t>1</a:t>
            </a:r>
            <a:r>
              <a:rPr lang="zh-CN" altLang="en-US"/>
              <a:t>自然段至</a:t>
            </a:r>
            <a:r>
              <a:rPr lang="en-US" altLang="zh-CN"/>
              <a:t>P</a:t>
            </a:r>
            <a:r>
              <a:rPr lang="en-US" altLang="zh-CN" baseline="-25000"/>
              <a:t>5</a:t>
            </a:r>
          </a:p>
          <a:p>
            <a:pPr eaLnBrk="1" hangingPunct="1"/>
            <a:r>
              <a:rPr lang="en-US" altLang="zh-CN" baseline="-25000"/>
              <a:t>                      </a:t>
            </a:r>
            <a:r>
              <a:rPr lang="zh-CN" altLang="en-US"/>
              <a:t>顺数第</a:t>
            </a:r>
            <a:r>
              <a:rPr lang="en-US" altLang="zh-CN"/>
              <a:t>1</a:t>
            </a:r>
            <a:r>
              <a:rPr lang="zh-CN" altLang="en-US"/>
              <a:t>自然段，完成下面</a:t>
            </a:r>
            <a:r>
              <a:rPr lang="en-US" altLang="zh-CN"/>
              <a:t>2</a:t>
            </a:r>
            <a:r>
              <a:rPr lang="zh-CN" altLang="en-US"/>
              <a:t>个问题。</a:t>
            </a:r>
          </a:p>
        </p:txBody>
      </p:sp>
      <p:sp>
        <p:nvSpPr>
          <p:cNvPr id="14340" name="Rectangle 12"/>
          <p:cNvSpPr>
            <a:spLocks noChangeArrowheads="1"/>
          </p:cNvSpPr>
          <p:nvPr/>
        </p:nvSpPr>
        <p:spPr bwMode="auto">
          <a:xfrm>
            <a:off x="574675" y="2047875"/>
            <a:ext cx="31670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altLang="zh-CN">
                <a:solidFill>
                  <a:srgbClr val="0000FF"/>
                </a:solidFill>
                <a:latin typeface="宋体" charset="-122"/>
              </a:rPr>
              <a:t>1</a:t>
            </a:r>
            <a:r>
              <a:rPr lang="zh-CN" altLang="en-US">
                <a:solidFill>
                  <a:srgbClr val="0000FF"/>
                </a:solidFill>
                <a:latin typeface="宋体" charset="-122"/>
              </a:rPr>
              <a:t>、什么是合金？</a:t>
            </a:r>
          </a:p>
        </p:txBody>
      </p:sp>
      <p:sp>
        <p:nvSpPr>
          <p:cNvPr id="79887" name="Text Box 15"/>
          <p:cNvSpPr txBox="1">
            <a:spLocks noChangeArrowheads="1"/>
          </p:cNvSpPr>
          <p:nvPr/>
        </p:nvSpPr>
        <p:spPr bwMode="auto">
          <a:xfrm>
            <a:off x="906463" y="2471738"/>
            <a:ext cx="770255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dirty="0">
                <a:solidFill>
                  <a:srgbClr val="FF0000"/>
                </a:solidFill>
                <a:latin typeface="Times New Roman" pitchFamily="18" charset="0"/>
              </a:rPr>
              <a:t>两种或两种以上的金属（或金属与非金属）</a:t>
            </a:r>
            <a:r>
              <a:rPr lang="zh-CN" altLang="en-US" dirty="0">
                <a:solidFill>
                  <a:srgbClr val="006600"/>
                </a:solidFill>
                <a:latin typeface="Times New Roman" pitchFamily="18" charset="0"/>
              </a:rPr>
              <a:t>熔合而成</a:t>
            </a:r>
            <a:r>
              <a:rPr lang="zh-CN" altLang="en-US" dirty="0">
                <a:solidFill>
                  <a:srgbClr val="FF0000"/>
                </a:solidFill>
                <a:latin typeface="Times New Roman" pitchFamily="18" charset="0"/>
              </a:rPr>
              <a:t>，具有金属特性的</a:t>
            </a:r>
            <a:r>
              <a:rPr lang="zh-CN" altLang="en-US" dirty="0">
                <a:solidFill>
                  <a:srgbClr val="0000FF"/>
                </a:solidFill>
                <a:latin typeface="Times New Roman" pitchFamily="18" charset="0"/>
              </a:rPr>
              <a:t>混合物</a:t>
            </a:r>
            <a:r>
              <a:rPr lang="zh-CN" altLang="en-US" dirty="0" smtClean="0">
                <a:solidFill>
                  <a:srgbClr val="FF0000"/>
                </a:solidFill>
                <a:latin typeface="Times New Roman" pitchFamily="18" charset="0"/>
              </a:rPr>
              <a:t>。</a:t>
            </a:r>
            <a:endParaRPr lang="en-US" altLang="zh-CN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79888" name="Text Box 16"/>
          <p:cNvSpPr txBox="1">
            <a:spLocks noChangeArrowheads="1"/>
          </p:cNvSpPr>
          <p:nvPr/>
        </p:nvSpPr>
        <p:spPr bwMode="auto">
          <a:xfrm>
            <a:off x="2771775" y="555625"/>
            <a:ext cx="1800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dirty="0">
                <a:solidFill>
                  <a:srgbClr val="006600"/>
                </a:solidFill>
                <a:latin typeface="Tahoma" pitchFamily="34" charset="0"/>
              </a:rPr>
              <a:t>（混合物）</a:t>
            </a:r>
          </a:p>
        </p:txBody>
      </p:sp>
      <p:sp>
        <p:nvSpPr>
          <p:cNvPr id="17" name="Rectangle 4"/>
          <p:cNvSpPr>
            <a:spLocks noChangeArrowheads="1"/>
          </p:cNvSpPr>
          <p:nvPr/>
        </p:nvSpPr>
        <p:spPr bwMode="auto">
          <a:xfrm>
            <a:off x="755650" y="404813"/>
            <a:ext cx="27368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buClr>
                <a:schemeClr val="bg2"/>
              </a:buClr>
              <a:buSzPct val="75000"/>
            </a:pPr>
            <a:r>
              <a:rPr lang="zh-CN" altLang="en-US" sz="4000" dirty="0"/>
              <a:t>二、合金</a:t>
            </a:r>
          </a:p>
        </p:txBody>
      </p:sp>
      <p:sp>
        <p:nvSpPr>
          <p:cNvPr id="18" name="矩形 17"/>
          <p:cNvSpPr/>
          <p:nvPr/>
        </p:nvSpPr>
        <p:spPr>
          <a:xfrm>
            <a:off x="857224" y="3253087"/>
            <a:ext cx="778674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zh-CN" altLang="en-US" dirty="0" smtClean="0">
                <a:solidFill>
                  <a:srgbClr val="006600"/>
                </a:solidFill>
                <a:latin typeface="Times New Roman" pitchFamily="18" charset="0"/>
              </a:rPr>
              <a:t>（目前已知纯金属</a:t>
            </a:r>
            <a:r>
              <a:rPr lang="en-US" altLang="zh-CN" dirty="0" smtClean="0">
                <a:solidFill>
                  <a:srgbClr val="006600"/>
                </a:solidFill>
                <a:latin typeface="Times New Roman" pitchFamily="18" charset="0"/>
              </a:rPr>
              <a:t>90</a:t>
            </a:r>
            <a:r>
              <a:rPr lang="zh-CN" altLang="en-US" dirty="0" smtClean="0">
                <a:solidFill>
                  <a:srgbClr val="006600"/>
                </a:solidFill>
                <a:latin typeface="Times New Roman" pitchFamily="18" charset="0"/>
              </a:rPr>
              <a:t>多种，制得合金几千种；</a:t>
            </a:r>
            <a:r>
              <a:rPr lang="zh-CN" altLang="en-US" dirty="0" smtClean="0"/>
              <a:t>常见的合金有</a:t>
            </a:r>
            <a:r>
              <a:rPr lang="zh-CN" altLang="en-US" dirty="0" smtClean="0">
                <a:solidFill>
                  <a:srgbClr val="0000FF"/>
                </a:solidFill>
              </a:rPr>
              <a:t>生铁、钢、铝合金、黄铜</a:t>
            </a:r>
            <a:r>
              <a:rPr lang="zh-CN" altLang="en-US" dirty="0" smtClean="0"/>
              <a:t>等</a:t>
            </a:r>
            <a:r>
              <a:rPr lang="zh-CN" altLang="en-US" dirty="0" smtClean="0">
                <a:solidFill>
                  <a:srgbClr val="006600"/>
                </a:solidFill>
                <a:latin typeface="Times New Roman" pitchFamily="18" charset="0"/>
              </a:rPr>
              <a:t>。）</a:t>
            </a:r>
            <a:endParaRPr lang="zh-CN" altLang="en-US" dirty="0">
              <a:solidFill>
                <a:srgbClr val="006600"/>
              </a:solidFill>
              <a:latin typeface="Times New Roman" pitchFamily="18" charset="0"/>
            </a:endParaRPr>
          </a:p>
        </p:txBody>
      </p:sp>
      <p:sp>
        <p:nvSpPr>
          <p:cNvPr id="19" name="Rectangle 17"/>
          <p:cNvSpPr>
            <a:spLocks noChangeArrowheads="1"/>
          </p:cNvSpPr>
          <p:nvPr/>
        </p:nvSpPr>
        <p:spPr bwMode="auto">
          <a:xfrm>
            <a:off x="500034" y="4043385"/>
            <a:ext cx="559961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dirty="0">
                <a:solidFill>
                  <a:srgbClr val="0000FF"/>
                </a:solidFill>
                <a:latin typeface="宋体" charset="-122"/>
              </a:rPr>
              <a:t>2</a:t>
            </a:r>
            <a:r>
              <a:rPr lang="zh-CN" altLang="en-US" dirty="0">
                <a:solidFill>
                  <a:srgbClr val="0000FF"/>
                </a:solidFill>
                <a:latin typeface="宋体" charset="-122"/>
              </a:rPr>
              <a:t>、生铁</a:t>
            </a:r>
            <a:r>
              <a:rPr lang="zh-CN" altLang="en-US" dirty="0">
                <a:solidFill>
                  <a:srgbClr val="FF0000"/>
                </a:solidFill>
                <a:latin typeface="宋体" charset="-122"/>
              </a:rPr>
              <a:t>与钢的</a:t>
            </a:r>
            <a:r>
              <a:rPr lang="zh-CN" altLang="en-US" dirty="0" smtClean="0">
                <a:solidFill>
                  <a:srgbClr val="FF0000"/>
                </a:solidFill>
                <a:latin typeface="宋体" charset="-122"/>
              </a:rPr>
              <a:t>组成和性质有</a:t>
            </a:r>
            <a:r>
              <a:rPr lang="zh-CN" altLang="en-US" dirty="0">
                <a:solidFill>
                  <a:srgbClr val="FF0000"/>
                </a:solidFill>
                <a:latin typeface="宋体" charset="-122"/>
              </a:rPr>
              <a:t>什么不同</a:t>
            </a:r>
            <a:r>
              <a:rPr lang="zh-CN" altLang="en-US" dirty="0" smtClean="0">
                <a:solidFill>
                  <a:srgbClr val="FF0000"/>
                </a:solidFill>
                <a:latin typeface="宋体" charset="-122"/>
              </a:rPr>
              <a:t>？</a:t>
            </a:r>
            <a:endParaRPr lang="zh-CN" altLang="en-US" dirty="0">
              <a:solidFill>
                <a:srgbClr val="0000FF"/>
              </a:solidFill>
              <a:latin typeface="宋体" charset="-122"/>
            </a:endParaRPr>
          </a:p>
        </p:txBody>
      </p:sp>
      <p:graphicFrame>
        <p:nvGraphicFramePr>
          <p:cNvPr id="20" name="Group 95">
            <a:extLst>
              <a:ext uri="{FF2B5EF4-FFF2-40B4-BE49-F238E27FC236}">
                <a16:creationId xmlns="" xmlns:a16="http://schemas.microsoft.com/office/drawing/2014/main" id="{13A87CA2-F3F5-42DC-91FD-A427B225456C}"/>
              </a:ext>
            </a:extLst>
          </p:cNvPr>
          <p:cNvGraphicFramePr>
            <a:graphicFrameLocks noGrp="1"/>
          </p:cNvGraphicFramePr>
          <p:nvPr/>
        </p:nvGraphicFramePr>
        <p:xfrm>
          <a:off x="703234" y="4622823"/>
          <a:ext cx="7770812" cy="1949449"/>
        </p:xfrm>
        <a:graphic>
          <a:graphicData uri="http://schemas.openxmlformats.org/drawingml/2006/table">
            <a:tbl>
              <a:tblPr/>
              <a:tblGrid>
                <a:gridCol w="161925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808297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34326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45961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90000" marR="90000" marT="46821" marB="4682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生铁</a:t>
                      </a:r>
                    </a:p>
                  </a:txBody>
                  <a:tcPr marL="90000" marR="90000" marT="46821" marB="4682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钢</a:t>
                      </a:r>
                    </a:p>
                  </a:txBody>
                  <a:tcPr marL="90000" marR="90000" marT="46821" marB="4682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5961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含碳量</a:t>
                      </a:r>
                    </a:p>
                  </a:txBody>
                  <a:tcPr marL="90000" marR="90000" marT="46821" marB="4682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90000" marR="90000" marT="46821" marB="4682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90000" marR="90000" marT="46821" marB="4682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5961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其它元素</a:t>
                      </a:r>
                    </a:p>
                  </a:txBody>
                  <a:tcPr marL="90000" marR="90000" marT="46821" marB="4682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90000" marR="90000" marT="46821" marB="4682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90000" marR="90000" marT="46821" marB="4682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706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性质比较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90000" marR="90000" marT="46821" marB="4682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90000" marR="90000" marT="46821" marB="4682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1" name="Text Box 39"/>
          <p:cNvSpPr txBox="1">
            <a:spLocks noChangeArrowheads="1"/>
          </p:cNvSpPr>
          <p:nvPr/>
        </p:nvSpPr>
        <p:spPr bwMode="auto">
          <a:xfrm>
            <a:off x="3079721" y="5032398"/>
            <a:ext cx="14144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>
                <a:solidFill>
                  <a:srgbClr val="FF0000"/>
                </a:solidFill>
                <a:latin typeface="宋体" charset="-122"/>
              </a:rPr>
              <a:t>2%</a:t>
            </a:r>
            <a:r>
              <a:rPr lang="zh-CN" altLang="en-US">
                <a:solidFill>
                  <a:srgbClr val="FF0000"/>
                </a:solidFill>
                <a:latin typeface="宋体" charset="-122"/>
              </a:rPr>
              <a:t>～</a:t>
            </a:r>
            <a:r>
              <a:rPr lang="en-US" altLang="zh-CN">
                <a:solidFill>
                  <a:srgbClr val="FF0000"/>
                </a:solidFill>
                <a:latin typeface="宋体" charset="-122"/>
              </a:rPr>
              <a:t>4.3%</a:t>
            </a:r>
          </a:p>
        </p:txBody>
      </p:sp>
      <p:sp>
        <p:nvSpPr>
          <p:cNvPr id="22" name="Text Box 40"/>
          <p:cNvSpPr txBox="1">
            <a:spLocks noChangeArrowheads="1"/>
          </p:cNvSpPr>
          <p:nvPr/>
        </p:nvSpPr>
        <p:spPr bwMode="auto">
          <a:xfrm>
            <a:off x="5902296" y="5011760"/>
            <a:ext cx="1568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>
                <a:solidFill>
                  <a:srgbClr val="FF0000"/>
                </a:solidFill>
                <a:latin typeface="宋体" charset="-122"/>
              </a:rPr>
              <a:t>0.03%</a:t>
            </a:r>
            <a:r>
              <a:rPr lang="zh-CN" altLang="en-US">
                <a:solidFill>
                  <a:srgbClr val="FF0000"/>
                </a:solidFill>
                <a:latin typeface="宋体" charset="-122"/>
              </a:rPr>
              <a:t>～</a:t>
            </a:r>
            <a:r>
              <a:rPr lang="en-US" altLang="zh-CN">
                <a:solidFill>
                  <a:srgbClr val="FF0000"/>
                </a:solidFill>
                <a:latin typeface="宋体" charset="-122"/>
              </a:rPr>
              <a:t>2%</a:t>
            </a:r>
          </a:p>
        </p:txBody>
      </p:sp>
      <p:sp>
        <p:nvSpPr>
          <p:cNvPr id="23" name="Text Box 41"/>
          <p:cNvSpPr txBox="1">
            <a:spLocks noChangeArrowheads="1"/>
          </p:cNvSpPr>
          <p:nvPr/>
        </p:nvSpPr>
        <p:spPr bwMode="auto">
          <a:xfrm>
            <a:off x="3063846" y="5527698"/>
            <a:ext cx="1409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>
                <a:solidFill>
                  <a:srgbClr val="0000FF"/>
                </a:solidFill>
                <a:latin typeface="宋体" charset="-122"/>
              </a:rPr>
              <a:t>硅、锰等</a:t>
            </a:r>
          </a:p>
        </p:txBody>
      </p:sp>
      <p:sp>
        <p:nvSpPr>
          <p:cNvPr id="24" name="Text Box 42"/>
          <p:cNvSpPr txBox="1">
            <a:spLocks noChangeArrowheads="1"/>
          </p:cNvSpPr>
          <p:nvPr/>
        </p:nvSpPr>
        <p:spPr bwMode="auto">
          <a:xfrm>
            <a:off x="5981671" y="5492773"/>
            <a:ext cx="1409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>
                <a:solidFill>
                  <a:srgbClr val="0000FF"/>
                </a:solidFill>
                <a:latin typeface="宋体" charset="-122"/>
              </a:rPr>
              <a:t>铬、镍等</a:t>
            </a:r>
          </a:p>
        </p:txBody>
      </p:sp>
      <p:sp>
        <p:nvSpPr>
          <p:cNvPr id="25" name="Rectangle 92"/>
          <p:cNvSpPr>
            <a:spLocks noChangeArrowheads="1"/>
          </p:cNvSpPr>
          <p:nvPr/>
        </p:nvSpPr>
        <p:spPr bwMode="auto">
          <a:xfrm>
            <a:off x="2381221" y="6045223"/>
            <a:ext cx="6143625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200" dirty="0">
                <a:solidFill>
                  <a:srgbClr val="006600"/>
                </a:solidFill>
              </a:rPr>
              <a:t>钢比生铁硬度大、抗腐蚀性好、有较强的韧性。</a:t>
            </a:r>
          </a:p>
        </p:txBody>
      </p:sp>
      <p:pic>
        <p:nvPicPr>
          <p:cNvPr id="27" name="Picture 6" descr="8-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43834" y="857232"/>
            <a:ext cx="1166142" cy="1500198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98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798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87" grpId="0"/>
      <p:bldP spid="79888" grpId="0" autoUpdateAnimBg="0"/>
      <p:bldP spid="18" grpId="0"/>
      <p:bldP spid="21" grpId="0" autoUpdateAnimBg="0"/>
      <p:bldP spid="22" grpId="0" autoUpdateAnimBg="0"/>
      <p:bldP spid="23" grpId="0" autoUpdateAnimBg="0"/>
      <p:bldP spid="24" grpId="0" autoUpdateAnimBg="0"/>
      <p:bldP spid="2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968" name="Rectangle 96"/>
          <p:cNvSpPr>
            <a:spLocks noChangeArrowheads="1"/>
          </p:cNvSpPr>
          <p:nvPr/>
        </p:nvSpPr>
        <p:spPr bwMode="auto">
          <a:xfrm>
            <a:off x="2052656" y="4926013"/>
            <a:ext cx="595547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主要是因为</a:t>
            </a:r>
            <a:r>
              <a:rPr lang="zh-CN" altLang="en-US" sz="2800" dirty="0" smtClean="0">
                <a:solidFill>
                  <a:srgbClr val="FF0000"/>
                </a:solidFill>
              </a:rPr>
              <a:t>钢的</a:t>
            </a:r>
            <a:r>
              <a:rPr lang="zh-CN" altLang="en-US" sz="2800" dirty="0" smtClean="0">
                <a:solidFill>
                  <a:srgbClr val="0000FF"/>
                </a:solidFill>
              </a:rPr>
              <a:t>含碳量</a:t>
            </a:r>
            <a:r>
              <a:rPr lang="zh-CN" altLang="en-US" sz="2800" dirty="0">
                <a:solidFill>
                  <a:srgbClr val="FF0000"/>
                </a:solidFill>
              </a:rPr>
              <a:t>比</a:t>
            </a:r>
            <a:r>
              <a:rPr lang="zh-CN" altLang="en-US" sz="2800" dirty="0" smtClean="0">
                <a:solidFill>
                  <a:srgbClr val="FF0000"/>
                </a:solidFill>
              </a:rPr>
              <a:t>生铁的少</a:t>
            </a:r>
            <a:r>
              <a:rPr lang="zh-CN" altLang="en-US" sz="2800" dirty="0">
                <a:solidFill>
                  <a:srgbClr val="FF0000"/>
                </a:solidFill>
              </a:rPr>
              <a:t>。</a:t>
            </a:r>
          </a:p>
        </p:txBody>
      </p:sp>
      <p:sp>
        <p:nvSpPr>
          <p:cNvPr id="10" name="矩形 9"/>
          <p:cNvSpPr/>
          <p:nvPr/>
        </p:nvSpPr>
        <p:spPr>
          <a:xfrm>
            <a:off x="571472" y="4191664"/>
            <a:ext cx="64294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rgbClr val="0000FF"/>
                </a:solidFill>
                <a:latin typeface="宋体" pitchFamily="2" charset="-122"/>
              </a:rPr>
              <a:t>【</a:t>
            </a:r>
            <a:r>
              <a:rPr lang="zh-CN" altLang="en-US" sz="2800" dirty="0" smtClean="0">
                <a:solidFill>
                  <a:srgbClr val="0000FF"/>
                </a:solidFill>
                <a:latin typeface="宋体" pitchFamily="2" charset="-122"/>
              </a:rPr>
              <a:t>思考</a:t>
            </a:r>
            <a:r>
              <a:rPr lang="en-US" altLang="zh-CN" sz="2800" dirty="0" smtClean="0">
                <a:solidFill>
                  <a:srgbClr val="0000FF"/>
                </a:solidFill>
                <a:latin typeface="宋体" pitchFamily="2" charset="-122"/>
              </a:rPr>
              <a:t>3】</a:t>
            </a:r>
            <a:r>
              <a:rPr lang="zh-CN" altLang="en-US" sz="2800" dirty="0" smtClean="0">
                <a:solidFill>
                  <a:srgbClr val="0000FF"/>
                </a:solidFill>
                <a:latin typeface="宋体" pitchFamily="2" charset="-122"/>
              </a:rPr>
              <a:t>为什么钢的性能优于生铁？</a:t>
            </a:r>
            <a:endParaRPr lang="zh-CN" altLang="en-US" sz="2800" dirty="0">
              <a:solidFill>
                <a:srgbClr val="0000FF"/>
              </a:solidFill>
              <a:latin typeface="宋体" pitchFamily="2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42027" y="5786454"/>
            <a:ext cx="8759129" cy="523220"/>
          </a:xfrm>
          <a:prstGeom prst="rect">
            <a:avLst/>
          </a:prstGeom>
          <a:solidFill>
            <a:srgbClr val="FF0000"/>
          </a:solidFill>
          <a:ln>
            <a:solidFill>
              <a:srgbClr val="0000FF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</a:rPr>
              <a:t>**改变合金的组成，使得合金性能也会随之发生改变。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12" name="Rectangle 17"/>
          <p:cNvSpPr>
            <a:spLocks noChangeArrowheads="1"/>
          </p:cNvSpPr>
          <p:nvPr/>
        </p:nvSpPr>
        <p:spPr bwMode="auto">
          <a:xfrm>
            <a:off x="500034" y="1214422"/>
            <a:ext cx="559961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dirty="0">
                <a:solidFill>
                  <a:srgbClr val="0000FF"/>
                </a:solidFill>
                <a:latin typeface="宋体" charset="-122"/>
              </a:rPr>
              <a:t>2</a:t>
            </a:r>
            <a:r>
              <a:rPr lang="zh-CN" altLang="en-US" dirty="0">
                <a:solidFill>
                  <a:srgbClr val="0000FF"/>
                </a:solidFill>
                <a:latin typeface="宋体" charset="-122"/>
              </a:rPr>
              <a:t>、生铁</a:t>
            </a:r>
            <a:r>
              <a:rPr lang="zh-CN" altLang="en-US" dirty="0">
                <a:solidFill>
                  <a:srgbClr val="FF0000"/>
                </a:solidFill>
                <a:latin typeface="宋体" charset="-122"/>
              </a:rPr>
              <a:t>与钢的</a:t>
            </a:r>
            <a:r>
              <a:rPr lang="zh-CN" altLang="en-US" dirty="0" smtClean="0">
                <a:solidFill>
                  <a:srgbClr val="FF0000"/>
                </a:solidFill>
                <a:latin typeface="宋体" charset="-122"/>
              </a:rPr>
              <a:t>组成和性质有</a:t>
            </a:r>
            <a:r>
              <a:rPr lang="zh-CN" altLang="en-US" dirty="0">
                <a:solidFill>
                  <a:srgbClr val="FF0000"/>
                </a:solidFill>
                <a:latin typeface="宋体" charset="-122"/>
              </a:rPr>
              <a:t>什么不同</a:t>
            </a:r>
            <a:r>
              <a:rPr lang="zh-CN" altLang="en-US" dirty="0" smtClean="0">
                <a:solidFill>
                  <a:srgbClr val="FF0000"/>
                </a:solidFill>
                <a:latin typeface="宋体" charset="-122"/>
              </a:rPr>
              <a:t>？</a:t>
            </a:r>
            <a:endParaRPr lang="zh-CN" altLang="en-US" dirty="0">
              <a:solidFill>
                <a:srgbClr val="0000FF"/>
              </a:solidFill>
              <a:latin typeface="宋体" charset="-122"/>
            </a:endParaRPr>
          </a:p>
        </p:txBody>
      </p:sp>
      <p:graphicFrame>
        <p:nvGraphicFramePr>
          <p:cNvPr id="13" name="Group 95">
            <a:extLst>
              <a:ext uri="{FF2B5EF4-FFF2-40B4-BE49-F238E27FC236}">
                <a16:creationId xmlns="" xmlns:a16="http://schemas.microsoft.com/office/drawing/2014/main" id="{13A87CA2-F3F5-42DC-91FD-A427B225456C}"/>
              </a:ext>
            </a:extLst>
          </p:cNvPr>
          <p:cNvGraphicFramePr>
            <a:graphicFrameLocks noGrp="1"/>
          </p:cNvGraphicFramePr>
          <p:nvPr/>
        </p:nvGraphicFramePr>
        <p:xfrm>
          <a:off x="703234" y="1793860"/>
          <a:ext cx="7770812" cy="1949449"/>
        </p:xfrm>
        <a:graphic>
          <a:graphicData uri="http://schemas.openxmlformats.org/drawingml/2006/table">
            <a:tbl>
              <a:tblPr/>
              <a:tblGrid>
                <a:gridCol w="161925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808297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34326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45961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90000" marR="90000" marT="46821" marB="4682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生铁</a:t>
                      </a:r>
                    </a:p>
                  </a:txBody>
                  <a:tcPr marL="90000" marR="90000" marT="46821" marB="4682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钢</a:t>
                      </a:r>
                    </a:p>
                  </a:txBody>
                  <a:tcPr marL="90000" marR="90000" marT="46821" marB="4682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5961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含碳量</a:t>
                      </a:r>
                    </a:p>
                  </a:txBody>
                  <a:tcPr marL="90000" marR="90000" marT="46821" marB="4682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90000" marR="90000" marT="46821" marB="4682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90000" marR="90000" marT="46821" marB="4682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5961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其它元素</a:t>
                      </a:r>
                    </a:p>
                  </a:txBody>
                  <a:tcPr marL="90000" marR="90000" marT="46821" marB="4682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90000" marR="90000" marT="46821" marB="4682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90000" marR="90000" marT="46821" marB="4682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706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性质比较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90000" marR="90000" marT="46821" marB="4682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90000" marR="90000" marT="46821" marB="4682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4" name="Text Box 39"/>
          <p:cNvSpPr txBox="1">
            <a:spLocks noChangeArrowheads="1"/>
          </p:cNvSpPr>
          <p:nvPr/>
        </p:nvSpPr>
        <p:spPr bwMode="auto">
          <a:xfrm>
            <a:off x="3079721" y="2203435"/>
            <a:ext cx="14144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>
                <a:solidFill>
                  <a:srgbClr val="FF0000"/>
                </a:solidFill>
                <a:latin typeface="宋体" charset="-122"/>
              </a:rPr>
              <a:t>2%</a:t>
            </a:r>
            <a:r>
              <a:rPr lang="zh-CN" altLang="en-US">
                <a:solidFill>
                  <a:srgbClr val="FF0000"/>
                </a:solidFill>
                <a:latin typeface="宋体" charset="-122"/>
              </a:rPr>
              <a:t>～</a:t>
            </a:r>
            <a:r>
              <a:rPr lang="en-US" altLang="zh-CN">
                <a:solidFill>
                  <a:srgbClr val="FF0000"/>
                </a:solidFill>
                <a:latin typeface="宋体" charset="-122"/>
              </a:rPr>
              <a:t>4.3%</a:t>
            </a:r>
          </a:p>
        </p:txBody>
      </p:sp>
      <p:sp>
        <p:nvSpPr>
          <p:cNvPr id="15" name="Text Box 40"/>
          <p:cNvSpPr txBox="1">
            <a:spLocks noChangeArrowheads="1"/>
          </p:cNvSpPr>
          <p:nvPr/>
        </p:nvSpPr>
        <p:spPr bwMode="auto">
          <a:xfrm>
            <a:off x="5902296" y="2182797"/>
            <a:ext cx="1568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>
                <a:solidFill>
                  <a:srgbClr val="FF0000"/>
                </a:solidFill>
                <a:latin typeface="宋体" charset="-122"/>
              </a:rPr>
              <a:t>0.03%</a:t>
            </a:r>
            <a:r>
              <a:rPr lang="zh-CN" altLang="en-US">
                <a:solidFill>
                  <a:srgbClr val="FF0000"/>
                </a:solidFill>
                <a:latin typeface="宋体" charset="-122"/>
              </a:rPr>
              <a:t>～</a:t>
            </a:r>
            <a:r>
              <a:rPr lang="en-US" altLang="zh-CN">
                <a:solidFill>
                  <a:srgbClr val="FF0000"/>
                </a:solidFill>
                <a:latin typeface="宋体" charset="-122"/>
              </a:rPr>
              <a:t>2%</a:t>
            </a:r>
          </a:p>
        </p:txBody>
      </p:sp>
      <p:sp>
        <p:nvSpPr>
          <p:cNvPr id="16" name="Text Box 41"/>
          <p:cNvSpPr txBox="1">
            <a:spLocks noChangeArrowheads="1"/>
          </p:cNvSpPr>
          <p:nvPr/>
        </p:nvSpPr>
        <p:spPr bwMode="auto">
          <a:xfrm>
            <a:off x="3063846" y="2698735"/>
            <a:ext cx="1409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>
                <a:solidFill>
                  <a:srgbClr val="0000FF"/>
                </a:solidFill>
                <a:latin typeface="宋体" charset="-122"/>
              </a:rPr>
              <a:t>硅、锰等</a:t>
            </a:r>
          </a:p>
        </p:txBody>
      </p:sp>
      <p:sp>
        <p:nvSpPr>
          <p:cNvPr id="17" name="Text Box 42"/>
          <p:cNvSpPr txBox="1">
            <a:spLocks noChangeArrowheads="1"/>
          </p:cNvSpPr>
          <p:nvPr/>
        </p:nvSpPr>
        <p:spPr bwMode="auto">
          <a:xfrm>
            <a:off x="5981671" y="2663810"/>
            <a:ext cx="1409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>
                <a:solidFill>
                  <a:srgbClr val="0000FF"/>
                </a:solidFill>
                <a:latin typeface="宋体" charset="-122"/>
              </a:rPr>
              <a:t>铬、镍等</a:t>
            </a:r>
          </a:p>
        </p:txBody>
      </p:sp>
      <p:sp>
        <p:nvSpPr>
          <p:cNvPr id="18" name="Rectangle 92"/>
          <p:cNvSpPr>
            <a:spLocks noChangeArrowheads="1"/>
          </p:cNvSpPr>
          <p:nvPr/>
        </p:nvSpPr>
        <p:spPr bwMode="auto">
          <a:xfrm>
            <a:off x="2381221" y="3216260"/>
            <a:ext cx="6143625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200" dirty="0">
                <a:solidFill>
                  <a:srgbClr val="006600"/>
                </a:solidFill>
              </a:rPr>
              <a:t>钢比生铁硬度大、抗腐蚀性好、有较强的韧性。</a:t>
            </a:r>
          </a:p>
        </p:txBody>
      </p:sp>
      <p:sp>
        <p:nvSpPr>
          <p:cNvPr id="19" name="Text Box 16"/>
          <p:cNvSpPr txBox="1">
            <a:spLocks noChangeArrowheads="1"/>
          </p:cNvSpPr>
          <p:nvPr/>
        </p:nvSpPr>
        <p:spPr bwMode="auto">
          <a:xfrm>
            <a:off x="2771775" y="555625"/>
            <a:ext cx="1800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dirty="0">
                <a:solidFill>
                  <a:srgbClr val="006600"/>
                </a:solidFill>
                <a:latin typeface="Tahoma" pitchFamily="34" charset="0"/>
              </a:rPr>
              <a:t>（混合物）</a:t>
            </a:r>
          </a:p>
        </p:txBody>
      </p:sp>
      <p:sp>
        <p:nvSpPr>
          <p:cNvPr id="20" name="Rectangle 4"/>
          <p:cNvSpPr>
            <a:spLocks noChangeArrowheads="1"/>
          </p:cNvSpPr>
          <p:nvPr/>
        </p:nvSpPr>
        <p:spPr bwMode="auto">
          <a:xfrm>
            <a:off x="755650" y="404813"/>
            <a:ext cx="27368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buClr>
                <a:schemeClr val="bg2"/>
              </a:buClr>
              <a:buSzPct val="75000"/>
            </a:pPr>
            <a:r>
              <a:rPr lang="zh-CN" altLang="en-US" sz="4000" dirty="0"/>
              <a:t>二、合金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79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968" grpId="0"/>
      <p:bldP spid="10" grpId="0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060" name="Group 4"/>
          <p:cNvGrpSpPr>
            <a:grpSpLocks/>
          </p:cNvGrpSpPr>
          <p:nvPr/>
        </p:nvGrpSpPr>
        <p:grpSpPr bwMode="auto">
          <a:xfrm>
            <a:off x="6300788" y="315913"/>
            <a:ext cx="2519362" cy="2611235"/>
            <a:chOff x="2789" y="1764"/>
            <a:chExt cx="2767" cy="2676"/>
          </a:xfrm>
        </p:grpSpPr>
        <p:sp>
          <p:nvSpPr>
            <p:cNvPr id="45061" name="Text Box 5"/>
            <p:cNvSpPr txBox="1">
              <a:spLocks noChangeArrowheads="1"/>
            </p:cNvSpPr>
            <p:nvPr/>
          </p:nvSpPr>
          <p:spPr bwMode="auto">
            <a:xfrm>
              <a:off x="3199" y="3783"/>
              <a:ext cx="2223" cy="6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zh-CN" altLang="en-US" sz="1800" dirty="0">
                  <a:latin typeface="Arial Narrow" pitchFamily="34" charset="0"/>
                </a:rPr>
                <a:t>图</a:t>
              </a:r>
              <a:r>
                <a:rPr kumimoji="1" lang="en-US" altLang="zh-CN" sz="1800" dirty="0">
                  <a:latin typeface="Arial Narrow" pitchFamily="34" charset="0"/>
                </a:rPr>
                <a:t>8</a:t>
              </a:r>
              <a:r>
                <a:rPr kumimoji="1" lang="zh-CN" altLang="en-US" sz="1800" dirty="0">
                  <a:latin typeface="Arial Narrow" pitchFamily="34" charset="0"/>
                </a:rPr>
                <a:t>－</a:t>
              </a:r>
              <a:r>
                <a:rPr kumimoji="1" lang="en-US" altLang="zh-CN" sz="1800" dirty="0">
                  <a:latin typeface="Arial Narrow" pitchFamily="34" charset="0"/>
                </a:rPr>
                <a:t>5  </a:t>
              </a:r>
              <a:r>
                <a:rPr kumimoji="1" lang="zh-CN" altLang="en-US" sz="1800" dirty="0">
                  <a:latin typeface="Arial Narrow" pitchFamily="34" charset="0"/>
                </a:rPr>
                <a:t>比较合金和纯金属的硬度</a:t>
              </a:r>
            </a:p>
          </p:txBody>
        </p:sp>
        <p:pic>
          <p:nvPicPr>
            <p:cNvPr id="45062" name="Picture 6" descr="pic_21782">
              <a:hlinkClick r:id="rId2" action="ppaction://hlinkfile"/>
            </p:cNvPr>
            <p:cNvPicPr>
              <a:picLocks noChangeAspect="1" noChangeArrowheads="1"/>
            </p:cNvPicPr>
            <p:nvPr/>
          </p:nvPicPr>
          <p:blipFill>
            <a:blip r:embed="rId3"/>
            <a:srcRect t="8426" b="7593"/>
            <a:stretch>
              <a:fillRect/>
            </a:stretch>
          </p:blipFill>
          <p:spPr bwMode="auto">
            <a:xfrm>
              <a:off x="2789" y="1764"/>
              <a:ext cx="2767" cy="2057"/>
            </a:xfrm>
            <a:prstGeom prst="rect">
              <a:avLst/>
            </a:prstGeom>
            <a:noFill/>
          </p:spPr>
        </p:pic>
      </p:grpSp>
      <p:sp>
        <p:nvSpPr>
          <p:cNvPr id="45063" name="Text Box 7"/>
          <p:cNvSpPr txBox="1">
            <a:spLocks noChangeArrowheads="1"/>
          </p:cNvSpPr>
          <p:nvPr/>
        </p:nvSpPr>
        <p:spPr bwMode="auto">
          <a:xfrm>
            <a:off x="460375" y="1196975"/>
            <a:ext cx="612775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latin typeface="Times New Roman" pitchFamily="18" charset="0"/>
              </a:rPr>
              <a:t>【</a:t>
            </a:r>
            <a:r>
              <a:rPr lang="zh-CN" altLang="en-US">
                <a:latin typeface="Times New Roman" pitchFamily="18" charset="0"/>
              </a:rPr>
              <a:t>实验</a:t>
            </a:r>
            <a:r>
              <a:rPr lang="en-US" altLang="zh-CN">
                <a:latin typeface="Times New Roman" pitchFamily="18" charset="0"/>
              </a:rPr>
              <a:t>8</a:t>
            </a:r>
            <a:r>
              <a:rPr lang="zh-CN" altLang="en-US">
                <a:latin typeface="Times New Roman" pitchFamily="18" charset="0"/>
              </a:rPr>
              <a:t>－</a:t>
            </a:r>
            <a:r>
              <a:rPr lang="en-US" altLang="zh-CN">
                <a:latin typeface="Times New Roman" pitchFamily="18" charset="0"/>
              </a:rPr>
              <a:t>1】  </a:t>
            </a:r>
            <a:r>
              <a:rPr lang="zh-CN" altLang="en-US">
                <a:latin typeface="Times New Roman" pitchFamily="18" charset="0"/>
              </a:rPr>
              <a:t>比较黄铜片（铜锌合金）和</a:t>
            </a:r>
          </a:p>
          <a:p>
            <a:r>
              <a:rPr lang="zh-CN" altLang="en-US">
                <a:latin typeface="Times New Roman" pitchFamily="18" charset="0"/>
              </a:rPr>
              <a:t>  铜片、硬铝片（铝合金）和铝片的光泽和</a:t>
            </a:r>
          </a:p>
          <a:p>
            <a:r>
              <a:rPr lang="zh-CN" altLang="en-US">
                <a:latin typeface="Times New Roman" pitchFamily="18" charset="0"/>
              </a:rPr>
              <a:t>  颜色；将它们</a:t>
            </a:r>
            <a:r>
              <a:rPr lang="zh-CN" altLang="en-US">
                <a:solidFill>
                  <a:srgbClr val="0000FF"/>
                </a:solidFill>
                <a:latin typeface="Times New Roman" pitchFamily="18" charset="0"/>
              </a:rPr>
              <a:t>互相刻画</a:t>
            </a:r>
            <a:r>
              <a:rPr lang="zh-CN" altLang="en-US">
                <a:latin typeface="Times New Roman" pitchFamily="18" charset="0"/>
              </a:rPr>
              <a:t>，比较它们的硬度。</a:t>
            </a:r>
          </a:p>
        </p:txBody>
      </p:sp>
      <p:graphicFrame>
        <p:nvGraphicFramePr>
          <p:cNvPr id="45149" name="Group 93"/>
          <p:cNvGraphicFramePr>
            <a:graphicFrameLocks noGrp="1"/>
          </p:cNvGraphicFramePr>
          <p:nvPr/>
        </p:nvGraphicFramePr>
        <p:xfrm>
          <a:off x="827088" y="3070225"/>
          <a:ext cx="7137400" cy="3102864"/>
        </p:xfrm>
        <a:graphic>
          <a:graphicData uri="http://schemas.openxmlformats.org/drawingml/2006/table">
            <a:tbl>
              <a:tblPr/>
              <a:tblGrid>
                <a:gridCol w="1708150"/>
                <a:gridCol w="1481137"/>
                <a:gridCol w="1223963"/>
                <a:gridCol w="1223962"/>
                <a:gridCol w="1500188"/>
              </a:tblGrid>
              <a:tr h="436563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性质比较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现象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42862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黄铜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铜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硬铝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铝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2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光泽与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颜色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硬度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结论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5130" name="Text Box 74"/>
          <p:cNvSpPr txBox="1">
            <a:spLocks noChangeArrowheads="1"/>
          </p:cNvSpPr>
          <p:nvPr/>
        </p:nvSpPr>
        <p:spPr bwMode="auto">
          <a:xfrm>
            <a:off x="2590800" y="4149725"/>
            <a:ext cx="14033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有光泽，</a:t>
            </a:r>
          </a:p>
          <a:p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黄色</a:t>
            </a:r>
          </a:p>
        </p:txBody>
      </p:sp>
      <p:sp>
        <p:nvSpPr>
          <p:cNvPr id="45135" name="Text Box 79"/>
          <p:cNvSpPr txBox="1">
            <a:spLocks noChangeArrowheads="1"/>
          </p:cNvSpPr>
          <p:nvPr/>
        </p:nvSpPr>
        <p:spPr bwMode="auto">
          <a:xfrm>
            <a:off x="3959225" y="4149725"/>
            <a:ext cx="14033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有光泽，</a:t>
            </a:r>
          </a:p>
          <a:p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紫红色</a:t>
            </a:r>
          </a:p>
        </p:txBody>
      </p:sp>
      <p:sp>
        <p:nvSpPr>
          <p:cNvPr id="45136" name="Text Box 80"/>
          <p:cNvSpPr txBox="1">
            <a:spLocks noChangeArrowheads="1"/>
          </p:cNvSpPr>
          <p:nvPr/>
        </p:nvSpPr>
        <p:spPr bwMode="auto">
          <a:xfrm>
            <a:off x="5256213" y="4191000"/>
            <a:ext cx="14033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有光泽，</a:t>
            </a:r>
          </a:p>
          <a:p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银白色</a:t>
            </a:r>
          </a:p>
        </p:txBody>
      </p:sp>
      <p:sp>
        <p:nvSpPr>
          <p:cNvPr id="45138" name="Text Box 82"/>
          <p:cNvSpPr txBox="1">
            <a:spLocks noChangeArrowheads="1"/>
          </p:cNvSpPr>
          <p:nvPr/>
        </p:nvSpPr>
        <p:spPr bwMode="auto">
          <a:xfrm>
            <a:off x="6623050" y="4191000"/>
            <a:ext cx="14033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有光泽，</a:t>
            </a:r>
          </a:p>
          <a:p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银白色</a:t>
            </a:r>
          </a:p>
        </p:txBody>
      </p:sp>
      <p:sp>
        <p:nvSpPr>
          <p:cNvPr id="45140" name="Text Box 84"/>
          <p:cNvSpPr txBox="1">
            <a:spLocks noChangeArrowheads="1"/>
          </p:cNvSpPr>
          <p:nvPr/>
        </p:nvSpPr>
        <p:spPr bwMode="auto">
          <a:xfrm>
            <a:off x="3227388" y="5157788"/>
            <a:ext cx="12715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黄铜</a:t>
            </a:r>
            <a:r>
              <a:rPr lang="en-US" altLang="zh-CN">
                <a:solidFill>
                  <a:srgbClr val="FF0000"/>
                </a:solidFill>
                <a:latin typeface="Times New Roman" pitchFamily="18" charset="0"/>
              </a:rPr>
              <a:t>&gt;</a:t>
            </a:r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铜</a:t>
            </a:r>
          </a:p>
        </p:txBody>
      </p:sp>
      <p:sp>
        <p:nvSpPr>
          <p:cNvPr id="45141" name="Text Box 85"/>
          <p:cNvSpPr txBox="1">
            <a:spLocks noChangeArrowheads="1"/>
          </p:cNvSpPr>
          <p:nvPr/>
        </p:nvSpPr>
        <p:spPr bwMode="auto">
          <a:xfrm>
            <a:off x="5891213" y="5157788"/>
            <a:ext cx="12715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硬铝</a:t>
            </a:r>
            <a:r>
              <a:rPr lang="en-US" altLang="zh-CN">
                <a:solidFill>
                  <a:srgbClr val="FF0000"/>
                </a:solidFill>
                <a:latin typeface="Times New Roman" pitchFamily="18" charset="0"/>
              </a:rPr>
              <a:t>&gt;</a:t>
            </a:r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铝</a:t>
            </a:r>
          </a:p>
        </p:txBody>
      </p:sp>
      <p:sp>
        <p:nvSpPr>
          <p:cNvPr id="45142" name="Text Box 86"/>
          <p:cNvSpPr txBox="1">
            <a:spLocks noChangeArrowheads="1"/>
          </p:cNvSpPr>
          <p:nvPr/>
        </p:nvSpPr>
        <p:spPr bwMode="auto">
          <a:xfrm>
            <a:off x="2555875" y="5637213"/>
            <a:ext cx="544411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0000FF"/>
                </a:solidFill>
                <a:latin typeface="Times New Roman" pitchFamily="18" charset="0"/>
              </a:rPr>
              <a:t>合金的硬度</a:t>
            </a:r>
            <a:r>
              <a:rPr lang="zh-CN" altLang="en-US" dirty="0">
                <a:solidFill>
                  <a:srgbClr val="006600"/>
                </a:solidFill>
                <a:latin typeface="Times New Roman" pitchFamily="18" charset="0"/>
              </a:rPr>
              <a:t>一般</a:t>
            </a:r>
            <a:r>
              <a:rPr lang="zh-CN" altLang="en-US" dirty="0">
                <a:solidFill>
                  <a:srgbClr val="0000FF"/>
                </a:solidFill>
                <a:latin typeface="Times New Roman" pitchFamily="18" charset="0"/>
              </a:rPr>
              <a:t>大于其成分金属的硬度</a:t>
            </a:r>
          </a:p>
        </p:txBody>
      </p:sp>
      <p:sp>
        <p:nvSpPr>
          <p:cNvPr id="45148" name="AutoShape 92">
            <a:hlinkClick r:id="rId2" action="ppaction://hlinkfile" highlightClick="1"/>
          </p:cNvPr>
          <p:cNvSpPr>
            <a:spLocks noChangeArrowheads="1"/>
          </p:cNvSpPr>
          <p:nvPr/>
        </p:nvSpPr>
        <p:spPr bwMode="auto">
          <a:xfrm>
            <a:off x="5148263" y="2565400"/>
            <a:ext cx="936625" cy="360363"/>
          </a:xfrm>
          <a:prstGeom prst="actionButtonMovi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5150" name="Rectangle 4"/>
          <p:cNvSpPr>
            <a:spLocks noChangeArrowheads="1"/>
          </p:cNvSpPr>
          <p:nvPr/>
        </p:nvSpPr>
        <p:spPr bwMode="auto">
          <a:xfrm>
            <a:off x="755650" y="404813"/>
            <a:ext cx="27368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buClr>
                <a:schemeClr val="bg2"/>
              </a:buClr>
              <a:buSzPct val="75000"/>
            </a:pPr>
            <a:r>
              <a:rPr lang="zh-CN" altLang="en-US" sz="4000" dirty="0"/>
              <a:t>二、合金</a:t>
            </a:r>
          </a:p>
        </p:txBody>
      </p:sp>
      <p:sp>
        <p:nvSpPr>
          <p:cNvPr id="45151" name="Text Box 95"/>
          <p:cNvSpPr txBox="1">
            <a:spLocks noChangeArrowheads="1"/>
          </p:cNvSpPr>
          <p:nvPr/>
        </p:nvSpPr>
        <p:spPr bwMode="auto">
          <a:xfrm>
            <a:off x="2771775" y="549275"/>
            <a:ext cx="1800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Tahoma" pitchFamily="34" charset="0"/>
              </a:rPr>
              <a:t>（混合物）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45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45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45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45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45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130" grpId="0"/>
      <p:bldP spid="45135" grpId="0"/>
      <p:bldP spid="45136" grpId="0"/>
      <p:bldP spid="45138" grpId="0"/>
      <p:bldP spid="45140" grpId="0"/>
      <p:bldP spid="45141" grpId="0"/>
      <p:bldP spid="4514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338" name="Group 122"/>
          <p:cNvGraphicFramePr>
            <a:graphicFrameLocks noGrp="1"/>
          </p:cNvGraphicFramePr>
          <p:nvPr/>
        </p:nvGraphicFramePr>
        <p:xfrm>
          <a:off x="323850" y="1285860"/>
          <a:ext cx="8320117" cy="3000396"/>
        </p:xfrm>
        <a:graphic>
          <a:graphicData uri="http://schemas.openxmlformats.org/drawingml/2006/table">
            <a:tbl>
              <a:tblPr/>
              <a:tblGrid>
                <a:gridCol w="1349769"/>
                <a:gridCol w="863507"/>
                <a:gridCol w="802940"/>
                <a:gridCol w="806401"/>
                <a:gridCol w="856584"/>
                <a:gridCol w="1443215"/>
                <a:gridCol w="2197701"/>
              </a:tblGrid>
              <a:tr h="515252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纯金属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合金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515252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铅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镉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焊锡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武德合金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144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熔点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/℃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327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321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271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232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183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70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8844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启示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312" name="Text Box 96"/>
          <p:cNvSpPr txBox="1">
            <a:spLocks noChangeArrowheads="1"/>
          </p:cNvSpPr>
          <p:nvPr/>
        </p:nvSpPr>
        <p:spPr bwMode="auto">
          <a:xfrm>
            <a:off x="2113499" y="2977218"/>
            <a:ext cx="544411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  <a:latin typeface="Times New Roman" pitchFamily="18" charset="0"/>
              </a:rPr>
              <a:t>合金的熔点</a:t>
            </a:r>
            <a:r>
              <a:rPr lang="zh-CN" altLang="en-US" dirty="0">
                <a:solidFill>
                  <a:srgbClr val="006600"/>
                </a:solidFill>
                <a:latin typeface="Times New Roman" pitchFamily="18" charset="0"/>
              </a:rPr>
              <a:t>一般</a:t>
            </a:r>
            <a:r>
              <a:rPr lang="zh-CN" altLang="en-US" dirty="0">
                <a:solidFill>
                  <a:srgbClr val="FF0000"/>
                </a:solidFill>
                <a:latin typeface="Times New Roman" pitchFamily="18" charset="0"/>
              </a:rPr>
              <a:t>小于其成分金属的熔点</a:t>
            </a:r>
          </a:p>
        </p:txBody>
      </p:sp>
      <p:sp>
        <p:nvSpPr>
          <p:cNvPr id="9318" name="Text Box 102"/>
          <p:cNvSpPr txBox="1">
            <a:spLocks noChangeArrowheads="1"/>
          </p:cNvSpPr>
          <p:nvPr/>
        </p:nvSpPr>
        <p:spPr bwMode="auto">
          <a:xfrm>
            <a:off x="142844" y="1584302"/>
            <a:ext cx="162736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Times New Roman" pitchFamily="18" charset="0"/>
              </a:rPr>
              <a:t>【</a:t>
            </a:r>
            <a:r>
              <a:rPr lang="zh-CN" altLang="en-US" sz="2800" dirty="0">
                <a:latin typeface="Times New Roman" pitchFamily="18" charset="0"/>
              </a:rPr>
              <a:t>讨论</a:t>
            </a:r>
            <a:r>
              <a:rPr lang="en-US" altLang="zh-CN" sz="2800" dirty="0">
                <a:latin typeface="Times New Roman" pitchFamily="18" charset="0"/>
              </a:rPr>
              <a:t>】</a:t>
            </a:r>
          </a:p>
        </p:txBody>
      </p:sp>
      <p:sp>
        <p:nvSpPr>
          <p:cNvPr id="9320" name="AutoShape 104"/>
          <p:cNvSpPr>
            <a:spLocks noChangeArrowheads="1"/>
          </p:cNvSpPr>
          <p:nvPr/>
        </p:nvSpPr>
        <p:spPr bwMode="auto">
          <a:xfrm>
            <a:off x="4572000" y="620713"/>
            <a:ext cx="2232025" cy="504825"/>
          </a:xfrm>
          <a:prstGeom prst="wedgeEllipseCallout">
            <a:avLst>
              <a:gd name="adj1" fmla="val 1729"/>
              <a:gd name="adj2" fmla="val 210786"/>
            </a:avLst>
          </a:prstGeom>
          <a:solidFill>
            <a:srgbClr val="0000FF">
              <a:alpha val="96001"/>
            </a:srgbClr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zh-CN" altLang="en-US">
                <a:solidFill>
                  <a:schemeClr val="bg1"/>
                </a:solidFill>
              </a:rPr>
              <a:t>焊接金属</a:t>
            </a:r>
            <a:r>
              <a:rPr lang="zh-CN" altLang="en-US" b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9321" name="AutoShape 105"/>
          <p:cNvSpPr>
            <a:spLocks noChangeArrowheads="1"/>
          </p:cNvSpPr>
          <p:nvPr/>
        </p:nvSpPr>
        <p:spPr bwMode="auto">
          <a:xfrm>
            <a:off x="7164388" y="549275"/>
            <a:ext cx="1584325" cy="736585"/>
          </a:xfrm>
          <a:prstGeom prst="wedgeEllipseCallout">
            <a:avLst>
              <a:gd name="adj1" fmla="val -24643"/>
              <a:gd name="adj2" fmla="val 139383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zh-CN" altLang="en-US" dirty="0" smtClean="0">
                <a:solidFill>
                  <a:schemeClr val="bg1"/>
                </a:solidFill>
              </a:rPr>
              <a:t>保险丝</a:t>
            </a:r>
            <a:r>
              <a:rPr lang="zh-CN" altLang="en-US" b="0" dirty="0" smtClean="0">
                <a:solidFill>
                  <a:schemeClr val="bg1"/>
                </a:solidFill>
              </a:rPr>
              <a:t> </a:t>
            </a:r>
            <a:endParaRPr lang="zh-CN" altLang="en-US" b="0" dirty="0">
              <a:solidFill>
                <a:schemeClr val="bg1"/>
              </a:solidFill>
            </a:endParaRPr>
          </a:p>
        </p:txBody>
      </p:sp>
      <p:sp>
        <p:nvSpPr>
          <p:cNvPr id="9340" name="Rectangle 4"/>
          <p:cNvSpPr>
            <a:spLocks noChangeArrowheads="1"/>
          </p:cNvSpPr>
          <p:nvPr/>
        </p:nvSpPr>
        <p:spPr bwMode="auto">
          <a:xfrm>
            <a:off x="755650" y="404813"/>
            <a:ext cx="27368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buClr>
                <a:schemeClr val="bg2"/>
              </a:buClr>
              <a:buSzPct val="75000"/>
            </a:pPr>
            <a:r>
              <a:rPr lang="zh-CN" altLang="en-US" sz="4000"/>
              <a:t>二、合金</a:t>
            </a:r>
          </a:p>
        </p:txBody>
      </p:sp>
      <p:sp>
        <p:nvSpPr>
          <p:cNvPr id="9341" name="Text Box 125"/>
          <p:cNvSpPr txBox="1">
            <a:spLocks noChangeArrowheads="1"/>
          </p:cNvSpPr>
          <p:nvPr/>
        </p:nvSpPr>
        <p:spPr bwMode="auto">
          <a:xfrm>
            <a:off x="2771775" y="549275"/>
            <a:ext cx="1800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Tahoma" pitchFamily="34" charset="0"/>
              </a:rPr>
              <a:t>（混合物）</a:t>
            </a:r>
          </a:p>
        </p:txBody>
      </p:sp>
      <p:sp>
        <p:nvSpPr>
          <p:cNvPr id="14" name="矩形 13"/>
          <p:cNvSpPr/>
          <p:nvPr/>
        </p:nvSpPr>
        <p:spPr>
          <a:xfrm>
            <a:off x="1714480" y="3014489"/>
            <a:ext cx="70009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① </a:t>
            </a:r>
            <a:endParaRPr lang="en-US" altLang="zh-CN" dirty="0" smtClean="0">
              <a:solidFill>
                <a:srgbClr val="FF0000"/>
              </a:solidFill>
            </a:endParaRPr>
          </a:p>
          <a:p>
            <a:r>
              <a:rPr lang="zh-CN" altLang="en-US" dirty="0" smtClean="0">
                <a:solidFill>
                  <a:srgbClr val="006600"/>
                </a:solidFill>
              </a:rPr>
              <a:t>② </a:t>
            </a:r>
            <a:r>
              <a:rPr lang="zh-CN" altLang="en-US" dirty="0" smtClean="0">
                <a:solidFill>
                  <a:srgbClr val="006600"/>
                </a:solidFill>
                <a:latin typeface="Times New Roman" pitchFamily="18" charset="0"/>
              </a:rPr>
              <a:t>改变</a:t>
            </a:r>
            <a:r>
              <a:rPr lang="zh-CN" altLang="en-US" dirty="0" smtClean="0">
                <a:solidFill>
                  <a:srgbClr val="006600"/>
                </a:solidFill>
                <a:latin typeface="Times New Roman" pitchFamily="18" charset="0"/>
              </a:rPr>
              <a:t>合金的组成和含量，可以使合金具有许多良好的物理、化学性能，更适合于不同的用途。</a:t>
            </a:r>
            <a:endParaRPr lang="zh-CN" altLang="en-US" dirty="0">
              <a:solidFill>
                <a:srgbClr val="006600"/>
              </a:solidFill>
              <a:latin typeface="Times New Roman" pitchFamily="18" charset="0"/>
            </a:endParaRPr>
          </a:p>
        </p:txBody>
      </p:sp>
      <p:sp>
        <p:nvSpPr>
          <p:cNvPr id="16" name="Text Box 119"/>
          <p:cNvSpPr txBox="1">
            <a:spLocks noChangeArrowheads="1"/>
          </p:cNvSpPr>
          <p:nvPr/>
        </p:nvSpPr>
        <p:spPr bwMode="auto">
          <a:xfrm>
            <a:off x="142844" y="4572008"/>
            <a:ext cx="811953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 smtClean="0">
                <a:latin typeface="Times New Roman" pitchFamily="18" charset="0"/>
              </a:rPr>
              <a:t>【</a:t>
            </a:r>
            <a:r>
              <a:rPr lang="zh-CN" altLang="en-US" sz="2800" dirty="0" smtClean="0">
                <a:latin typeface="Times New Roman" pitchFamily="18" charset="0"/>
              </a:rPr>
              <a:t>归纳</a:t>
            </a:r>
            <a:r>
              <a:rPr lang="en-US" altLang="zh-CN" sz="2800" dirty="0" smtClean="0">
                <a:latin typeface="Times New Roman" pitchFamily="18" charset="0"/>
              </a:rPr>
              <a:t>】</a:t>
            </a:r>
            <a:r>
              <a:rPr lang="zh-CN" altLang="en-US" sz="2800" dirty="0" smtClean="0">
                <a:latin typeface="Times New Roman" pitchFamily="18" charset="0"/>
              </a:rPr>
              <a:t>合金优良的</a:t>
            </a:r>
            <a:r>
              <a:rPr lang="zh-CN" altLang="en-US" sz="2800" dirty="0">
                <a:latin typeface="Times New Roman" pitchFamily="18" charset="0"/>
              </a:rPr>
              <a:t>性质（与其成分金属对比）：</a:t>
            </a:r>
          </a:p>
        </p:txBody>
      </p:sp>
      <p:sp>
        <p:nvSpPr>
          <p:cNvPr id="17" name="Text Box 120"/>
          <p:cNvSpPr txBox="1">
            <a:spLocks noChangeArrowheads="1"/>
          </p:cNvSpPr>
          <p:nvPr/>
        </p:nvSpPr>
        <p:spPr bwMode="auto">
          <a:xfrm>
            <a:off x="1110854" y="5013326"/>
            <a:ext cx="7555273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600" dirty="0">
                <a:solidFill>
                  <a:srgbClr val="FF0000"/>
                </a:solidFill>
                <a:latin typeface="Times New Roman" pitchFamily="18" charset="0"/>
              </a:rPr>
              <a:t>熔点低，密度小，强度和硬度大</a:t>
            </a:r>
            <a:r>
              <a:rPr lang="zh-CN" altLang="en-US" sz="2600" dirty="0" smtClean="0">
                <a:solidFill>
                  <a:srgbClr val="FF0000"/>
                </a:solidFill>
                <a:latin typeface="Times New Roman" pitchFamily="18" charset="0"/>
              </a:rPr>
              <a:t>，抗</a:t>
            </a:r>
            <a:r>
              <a:rPr lang="zh-CN" altLang="en-US" sz="2600" dirty="0">
                <a:solidFill>
                  <a:srgbClr val="FF0000"/>
                </a:solidFill>
                <a:latin typeface="Times New Roman" pitchFamily="18" charset="0"/>
              </a:rPr>
              <a:t>腐蚀性</a:t>
            </a:r>
            <a:r>
              <a:rPr lang="zh-CN" altLang="en-US" sz="2600" dirty="0" smtClean="0">
                <a:solidFill>
                  <a:srgbClr val="FF0000"/>
                </a:solidFill>
                <a:latin typeface="Times New Roman" pitchFamily="18" charset="0"/>
              </a:rPr>
              <a:t>能好。</a:t>
            </a:r>
            <a:endParaRPr lang="zh-CN" altLang="en-US" sz="2600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8" name="Text Box 121"/>
          <p:cNvSpPr txBox="1">
            <a:spLocks noChangeArrowheads="1"/>
          </p:cNvSpPr>
          <p:nvPr/>
        </p:nvSpPr>
        <p:spPr bwMode="auto">
          <a:xfrm>
            <a:off x="142844" y="5445126"/>
            <a:ext cx="8895384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600" dirty="0">
                <a:latin typeface="Times New Roman" pitchFamily="18" charset="0"/>
              </a:rPr>
              <a:t>【</a:t>
            </a:r>
            <a:r>
              <a:rPr lang="zh-CN" altLang="en-US" sz="2600" dirty="0">
                <a:latin typeface="Times New Roman" pitchFamily="18" charset="0"/>
              </a:rPr>
              <a:t>想一想</a:t>
            </a:r>
            <a:r>
              <a:rPr lang="en-US" altLang="zh-CN" sz="2600" dirty="0">
                <a:latin typeface="Times New Roman" pitchFamily="18" charset="0"/>
              </a:rPr>
              <a:t>】</a:t>
            </a:r>
            <a:r>
              <a:rPr lang="zh-CN" altLang="en-US" sz="2600" dirty="0">
                <a:latin typeface="Times New Roman" pitchFamily="18" charset="0"/>
              </a:rPr>
              <a:t>为什么日常使用的金属材料，大多数都是合金？</a:t>
            </a:r>
          </a:p>
        </p:txBody>
      </p:sp>
      <p:sp>
        <p:nvSpPr>
          <p:cNvPr id="19" name="Text Box 123"/>
          <p:cNvSpPr txBox="1">
            <a:spLocks noChangeArrowheads="1"/>
          </p:cNvSpPr>
          <p:nvPr/>
        </p:nvSpPr>
        <p:spPr bwMode="auto">
          <a:xfrm>
            <a:off x="1041929" y="5948363"/>
            <a:ext cx="631615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合金的很多性能优于组成它们的金属。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9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9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9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2" grpId="0"/>
      <p:bldP spid="9320" grpId="0" animBg="1"/>
      <p:bldP spid="9321" grpId="0" animBg="1"/>
      <p:bldP spid="14" grpId="0"/>
      <p:bldP spid="16" grpId="0"/>
      <p:bldP spid="17" grpId="0"/>
      <p:bldP spid="18" grpId="0"/>
      <p:bldP spid="1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889000"/>
            <a:ext cx="8229600" cy="1371600"/>
          </a:xfrm>
        </p:spPr>
        <p:txBody>
          <a:bodyPr/>
          <a:lstStyle/>
          <a:p>
            <a:endParaRPr lang="zh-CN" altLang="zh-CN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413000"/>
            <a:ext cx="8229600" cy="3886200"/>
          </a:xfrm>
        </p:spPr>
        <p:txBody>
          <a:bodyPr/>
          <a:lstStyle/>
          <a:p>
            <a:endParaRPr lang="zh-CN" altLang="zh-CN"/>
          </a:p>
        </p:txBody>
      </p:sp>
      <p:pic>
        <p:nvPicPr>
          <p:cNvPr id="81924" name="Picture 4" descr="未命名"/>
          <p:cNvPicPr>
            <a:picLocks noChangeAspect="1" noChangeArrowheads="1"/>
          </p:cNvPicPr>
          <p:nvPr/>
        </p:nvPicPr>
        <p:blipFill>
          <a:blip r:embed="rId2"/>
          <a:srcRect b="8220"/>
          <a:stretch>
            <a:fillRect/>
          </a:stretch>
        </p:blipFill>
        <p:spPr bwMode="auto">
          <a:xfrm>
            <a:off x="179388" y="692150"/>
            <a:ext cx="8713787" cy="57610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81925" name="Oval 5"/>
          <p:cNvSpPr>
            <a:spLocks noChangeArrowheads="1"/>
          </p:cNvSpPr>
          <p:nvPr/>
        </p:nvSpPr>
        <p:spPr bwMode="auto">
          <a:xfrm>
            <a:off x="250825" y="5876925"/>
            <a:ext cx="1152525" cy="504825"/>
          </a:xfrm>
          <a:prstGeom prst="ellipse">
            <a:avLst/>
          </a:prstGeom>
          <a:noFill/>
          <a:ln w="349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>
          <a:xfrm>
            <a:off x="-32" y="428604"/>
            <a:ext cx="2757478" cy="1371600"/>
          </a:xfrm>
        </p:spPr>
        <p:txBody>
          <a:bodyPr/>
          <a:lstStyle/>
          <a:p>
            <a:r>
              <a:rPr lang="en-US" altLang="zh-CN" sz="4800" b="1" dirty="0" smtClean="0">
                <a:solidFill>
                  <a:srgbClr val="FF0000"/>
                </a:solidFill>
                <a:ea typeface="黑体" pitchFamily="49" charset="-122"/>
              </a:rPr>
              <a:t>【</a:t>
            </a:r>
            <a:r>
              <a:rPr lang="zh-CN" altLang="en-US" sz="4800" b="1" dirty="0" smtClean="0">
                <a:solidFill>
                  <a:srgbClr val="FF0000"/>
                </a:solidFill>
                <a:ea typeface="黑体" pitchFamily="49" charset="-122"/>
              </a:rPr>
              <a:t>小结</a:t>
            </a:r>
            <a:r>
              <a:rPr lang="en-US" altLang="zh-CN" sz="4800" b="1" dirty="0" smtClean="0">
                <a:solidFill>
                  <a:srgbClr val="FF0000"/>
                </a:solidFill>
                <a:ea typeface="黑体" pitchFamily="49" charset="-122"/>
              </a:rPr>
              <a:t>】</a:t>
            </a:r>
            <a:endParaRPr lang="zh-CN" altLang="en-US" sz="4800" b="1" dirty="0">
              <a:solidFill>
                <a:srgbClr val="FF0000"/>
              </a:solidFill>
              <a:ea typeface="黑体" pitchFamily="49" charset="-122"/>
            </a:endParaRPr>
          </a:p>
        </p:txBody>
      </p:sp>
      <p:sp>
        <p:nvSpPr>
          <p:cNvPr id="82947" name="Line 3"/>
          <p:cNvSpPr>
            <a:spLocks noChangeShapeType="1"/>
          </p:cNvSpPr>
          <p:nvPr/>
        </p:nvSpPr>
        <p:spPr bwMode="auto">
          <a:xfrm>
            <a:off x="2381278" y="4292600"/>
            <a:ext cx="1152525" cy="0"/>
          </a:xfrm>
          <a:prstGeom prst="line">
            <a:avLst/>
          </a:prstGeom>
          <a:noFill/>
          <a:ln w="5715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948" name="Line 4"/>
          <p:cNvSpPr>
            <a:spLocks noChangeShapeType="1"/>
          </p:cNvSpPr>
          <p:nvPr/>
        </p:nvSpPr>
        <p:spPr bwMode="auto">
          <a:xfrm>
            <a:off x="6413528" y="4292600"/>
            <a:ext cx="1008062" cy="0"/>
          </a:xfrm>
          <a:prstGeom prst="line">
            <a:avLst/>
          </a:prstGeom>
          <a:noFill/>
          <a:ln w="5715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949" name="Text Box 5"/>
          <p:cNvSpPr txBox="1">
            <a:spLocks noChangeArrowheads="1"/>
          </p:cNvSpPr>
          <p:nvPr/>
        </p:nvSpPr>
        <p:spPr bwMode="auto">
          <a:xfrm>
            <a:off x="2452715" y="3789363"/>
            <a:ext cx="1008063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2800">
                <a:latin typeface="黑体" pitchFamily="49" charset="-122"/>
              </a:rPr>
              <a:t>决定</a:t>
            </a:r>
          </a:p>
        </p:txBody>
      </p:sp>
      <p:sp>
        <p:nvSpPr>
          <p:cNvPr id="82950" name="Text Box 6"/>
          <p:cNvSpPr txBox="1">
            <a:spLocks noChangeArrowheads="1"/>
          </p:cNvSpPr>
          <p:nvPr/>
        </p:nvSpPr>
        <p:spPr bwMode="auto">
          <a:xfrm>
            <a:off x="6342090" y="3716338"/>
            <a:ext cx="1008063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2800">
                <a:latin typeface="黑体" pitchFamily="49" charset="-122"/>
              </a:rPr>
              <a:t>决定</a:t>
            </a:r>
          </a:p>
        </p:txBody>
      </p:sp>
      <p:sp>
        <p:nvSpPr>
          <p:cNvPr id="82951" name="Text Box 7"/>
          <p:cNvSpPr txBox="1">
            <a:spLocks noChangeArrowheads="1"/>
          </p:cNvSpPr>
          <p:nvPr/>
        </p:nvSpPr>
        <p:spPr bwMode="auto">
          <a:xfrm>
            <a:off x="3965603" y="836613"/>
            <a:ext cx="2303462" cy="701675"/>
          </a:xfrm>
          <a:prstGeom prst="rect">
            <a:avLst/>
          </a:prstGeom>
          <a:solidFill>
            <a:srgbClr val="FFFF99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4000">
                <a:solidFill>
                  <a:srgbClr val="CC0000"/>
                </a:solidFill>
                <a:latin typeface="黑体" pitchFamily="49" charset="-122"/>
              </a:rPr>
              <a:t>金属材料</a:t>
            </a:r>
          </a:p>
        </p:txBody>
      </p:sp>
      <p:sp>
        <p:nvSpPr>
          <p:cNvPr id="82952" name="Line 8"/>
          <p:cNvSpPr>
            <a:spLocks noChangeShapeType="1"/>
          </p:cNvSpPr>
          <p:nvPr/>
        </p:nvSpPr>
        <p:spPr bwMode="auto">
          <a:xfrm flipV="1">
            <a:off x="4613303" y="1989138"/>
            <a:ext cx="0" cy="144462"/>
          </a:xfrm>
          <a:prstGeom prst="line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953" name="Line 9"/>
          <p:cNvSpPr>
            <a:spLocks noChangeShapeType="1"/>
          </p:cNvSpPr>
          <p:nvPr/>
        </p:nvSpPr>
        <p:spPr bwMode="auto">
          <a:xfrm flipV="1">
            <a:off x="4613303" y="2133600"/>
            <a:ext cx="73025" cy="71438"/>
          </a:xfrm>
          <a:prstGeom prst="line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954" name="Line 10"/>
          <p:cNvSpPr>
            <a:spLocks noChangeShapeType="1"/>
          </p:cNvSpPr>
          <p:nvPr/>
        </p:nvSpPr>
        <p:spPr bwMode="auto">
          <a:xfrm flipV="1">
            <a:off x="5765828" y="1916113"/>
            <a:ext cx="142875" cy="215900"/>
          </a:xfrm>
          <a:prstGeom prst="line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955" name="Text Box 11"/>
          <p:cNvSpPr txBox="1">
            <a:spLocks noChangeArrowheads="1"/>
          </p:cNvSpPr>
          <p:nvPr/>
        </p:nvSpPr>
        <p:spPr bwMode="auto">
          <a:xfrm>
            <a:off x="2381278" y="2349500"/>
            <a:ext cx="1728787" cy="641350"/>
          </a:xfrm>
          <a:prstGeom prst="rect">
            <a:avLst/>
          </a:prstGeom>
          <a:solidFill>
            <a:srgbClr val="CCFFCC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3600">
                <a:solidFill>
                  <a:srgbClr val="CC0000"/>
                </a:solidFill>
                <a:latin typeface="黑体" pitchFamily="49" charset="-122"/>
              </a:rPr>
              <a:t>纯金属</a:t>
            </a:r>
          </a:p>
        </p:txBody>
      </p:sp>
      <p:sp>
        <p:nvSpPr>
          <p:cNvPr id="82956" name="Text Box 12"/>
          <p:cNvSpPr txBox="1">
            <a:spLocks noChangeArrowheads="1"/>
          </p:cNvSpPr>
          <p:nvPr/>
        </p:nvSpPr>
        <p:spPr bwMode="auto">
          <a:xfrm>
            <a:off x="5694390" y="2349500"/>
            <a:ext cx="1368425" cy="641350"/>
          </a:xfrm>
          <a:prstGeom prst="rect">
            <a:avLst/>
          </a:prstGeom>
          <a:solidFill>
            <a:srgbClr val="CCFFCC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3600">
                <a:solidFill>
                  <a:srgbClr val="CC0000"/>
                </a:solidFill>
                <a:latin typeface="黑体" pitchFamily="49" charset="-122"/>
              </a:rPr>
              <a:t>合金</a:t>
            </a:r>
          </a:p>
        </p:txBody>
      </p:sp>
      <p:sp>
        <p:nvSpPr>
          <p:cNvPr id="82957" name="Text Box 13"/>
          <p:cNvSpPr txBox="1">
            <a:spLocks noChangeArrowheads="1"/>
          </p:cNvSpPr>
          <p:nvPr/>
        </p:nvSpPr>
        <p:spPr bwMode="auto">
          <a:xfrm>
            <a:off x="1228753" y="3860800"/>
            <a:ext cx="1150937" cy="641350"/>
          </a:xfrm>
          <a:prstGeom prst="rect">
            <a:avLst/>
          </a:prstGeom>
          <a:solidFill>
            <a:srgbClr val="99CCFF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3600">
                <a:latin typeface="黑体" pitchFamily="49" charset="-122"/>
              </a:rPr>
              <a:t>性质</a:t>
            </a:r>
          </a:p>
        </p:txBody>
      </p:sp>
      <p:sp>
        <p:nvSpPr>
          <p:cNvPr id="82958" name="Text Box 14"/>
          <p:cNvSpPr txBox="1">
            <a:spLocks noChangeArrowheads="1"/>
          </p:cNvSpPr>
          <p:nvPr/>
        </p:nvSpPr>
        <p:spPr bwMode="auto">
          <a:xfrm>
            <a:off x="5261003" y="3860800"/>
            <a:ext cx="1150937" cy="641350"/>
          </a:xfrm>
          <a:prstGeom prst="rect">
            <a:avLst/>
          </a:prstGeom>
          <a:solidFill>
            <a:srgbClr val="99CCFF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3600">
                <a:latin typeface="黑体" pitchFamily="49" charset="-122"/>
              </a:rPr>
              <a:t>性质</a:t>
            </a:r>
          </a:p>
        </p:txBody>
      </p:sp>
      <p:sp>
        <p:nvSpPr>
          <p:cNvPr id="82959" name="Text Box 15"/>
          <p:cNvSpPr txBox="1">
            <a:spLocks noChangeArrowheads="1"/>
          </p:cNvSpPr>
          <p:nvPr/>
        </p:nvSpPr>
        <p:spPr bwMode="auto">
          <a:xfrm>
            <a:off x="3460778" y="3860800"/>
            <a:ext cx="1150937" cy="641350"/>
          </a:xfrm>
          <a:prstGeom prst="rect">
            <a:avLst/>
          </a:prstGeom>
          <a:solidFill>
            <a:srgbClr val="99CC00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3600">
                <a:latin typeface="黑体" pitchFamily="49" charset="-122"/>
              </a:rPr>
              <a:t>用途</a:t>
            </a:r>
          </a:p>
        </p:txBody>
      </p:sp>
      <p:sp>
        <p:nvSpPr>
          <p:cNvPr id="82960" name="Text Box 16"/>
          <p:cNvSpPr txBox="1">
            <a:spLocks noChangeArrowheads="1"/>
          </p:cNvSpPr>
          <p:nvPr/>
        </p:nvSpPr>
        <p:spPr bwMode="auto">
          <a:xfrm>
            <a:off x="7421590" y="3860800"/>
            <a:ext cx="1150938" cy="641350"/>
          </a:xfrm>
          <a:prstGeom prst="rect">
            <a:avLst/>
          </a:prstGeom>
          <a:solidFill>
            <a:schemeClr val="folHlink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3600">
                <a:latin typeface="黑体" pitchFamily="49" charset="-122"/>
              </a:rPr>
              <a:t>用途</a:t>
            </a:r>
          </a:p>
        </p:txBody>
      </p:sp>
      <p:sp>
        <p:nvSpPr>
          <p:cNvPr id="82961" name="Text Box 17"/>
          <p:cNvSpPr txBox="1">
            <a:spLocks noChangeArrowheads="1"/>
          </p:cNvSpPr>
          <p:nvPr/>
        </p:nvSpPr>
        <p:spPr bwMode="auto">
          <a:xfrm>
            <a:off x="581053" y="5300663"/>
            <a:ext cx="1150937" cy="641350"/>
          </a:xfrm>
          <a:prstGeom prst="rect">
            <a:avLst/>
          </a:prstGeom>
          <a:solidFill>
            <a:srgbClr val="CCCCFF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3600">
                <a:latin typeface="黑体" pitchFamily="49" charset="-122"/>
              </a:rPr>
              <a:t>共性</a:t>
            </a:r>
          </a:p>
        </p:txBody>
      </p:sp>
      <p:sp>
        <p:nvSpPr>
          <p:cNvPr id="82962" name="Text Box 18"/>
          <p:cNvSpPr txBox="1">
            <a:spLocks noChangeArrowheads="1"/>
          </p:cNvSpPr>
          <p:nvPr/>
        </p:nvSpPr>
        <p:spPr bwMode="auto">
          <a:xfrm>
            <a:off x="2452715" y="5300663"/>
            <a:ext cx="1150938" cy="641350"/>
          </a:xfrm>
          <a:prstGeom prst="rect">
            <a:avLst/>
          </a:prstGeom>
          <a:solidFill>
            <a:srgbClr val="CCCCFF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3600">
                <a:latin typeface="黑体" pitchFamily="49" charset="-122"/>
              </a:rPr>
              <a:t>特性</a:t>
            </a:r>
          </a:p>
        </p:txBody>
      </p:sp>
      <p:sp>
        <p:nvSpPr>
          <p:cNvPr id="82963" name="Line 19"/>
          <p:cNvSpPr>
            <a:spLocks noChangeShapeType="1"/>
          </p:cNvSpPr>
          <p:nvPr/>
        </p:nvSpPr>
        <p:spPr bwMode="auto">
          <a:xfrm flipH="1">
            <a:off x="1949478" y="2997200"/>
            <a:ext cx="1079500" cy="792163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964" name="Line 20"/>
          <p:cNvSpPr>
            <a:spLocks noChangeShapeType="1"/>
          </p:cNvSpPr>
          <p:nvPr/>
        </p:nvSpPr>
        <p:spPr bwMode="auto">
          <a:xfrm flipH="1">
            <a:off x="3533803" y="1557338"/>
            <a:ext cx="1152525" cy="719137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965" name="Line 21"/>
          <p:cNvSpPr>
            <a:spLocks noChangeShapeType="1"/>
          </p:cNvSpPr>
          <p:nvPr/>
        </p:nvSpPr>
        <p:spPr bwMode="auto">
          <a:xfrm flipH="1">
            <a:off x="869978" y="4508500"/>
            <a:ext cx="1079500" cy="719138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966" name="Line 22"/>
          <p:cNvSpPr>
            <a:spLocks noChangeShapeType="1"/>
          </p:cNvSpPr>
          <p:nvPr/>
        </p:nvSpPr>
        <p:spPr bwMode="auto">
          <a:xfrm flipH="1">
            <a:off x="5405465" y="2997200"/>
            <a:ext cx="1008063" cy="792163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967" name="Line 23"/>
          <p:cNvSpPr>
            <a:spLocks noChangeShapeType="1"/>
          </p:cNvSpPr>
          <p:nvPr/>
        </p:nvSpPr>
        <p:spPr bwMode="auto">
          <a:xfrm>
            <a:off x="3244878" y="2997200"/>
            <a:ext cx="865187" cy="792163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968" name="Line 24"/>
          <p:cNvSpPr>
            <a:spLocks noChangeShapeType="1"/>
          </p:cNvSpPr>
          <p:nvPr/>
        </p:nvSpPr>
        <p:spPr bwMode="auto">
          <a:xfrm>
            <a:off x="5118128" y="1557338"/>
            <a:ext cx="1150937" cy="719137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969" name="Line 25"/>
          <p:cNvSpPr>
            <a:spLocks noChangeShapeType="1"/>
          </p:cNvSpPr>
          <p:nvPr/>
        </p:nvSpPr>
        <p:spPr bwMode="auto">
          <a:xfrm>
            <a:off x="6629428" y="2997200"/>
            <a:ext cx="1008062" cy="792163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970" name="Line 26"/>
          <p:cNvSpPr>
            <a:spLocks noChangeShapeType="1"/>
          </p:cNvSpPr>
          <p:nvPr/>
        </p:nvSpPr>
        <p:spPr bwMode="auto">
          <a:xfrm>
            <a:off x="2093940" y="4508500"/>
            <a:ext cx="863600" cy="792163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971" name="AutoShape 27"/>
          <p:cNvSpPr>
            <a:spLocks noChangeArrowheads="1"/>
          </p:cNvSpPr>
          <p:nvPr/>
        </p:nvSpPr>
        <p:spPr bwMode="auto">
          <a:xfrm>
            <a:off x="5332441" y="4929198"/>
            <a:ext cx="3311525" cy="1323975"/>
          </a:xfrm>
          <a:prstGeom prst="wedgeRoundRectCallout">
            <a:avLst>
              <a:gd name="adj1" fmla="val 35966"/>
              <a:gd name="adj2" fmla="val -83124"/>
              <a:gd name="adj3" fmla="val 16667"/>
            </a:avLst>
          </a:prstGeom>
          <a:solidFill>
            <a:srgbClr val="FFCC99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zh-CN" altLang="en-US" dirty="0">
                <a:solidFill>
                  <a:srgbClr val="0000CC"/>
                </a:solidFill>
                <a:latin typeface="Comic Sans MS" pitchFamily="66" charset="0"/>
              </a:rPr>
              <a:t>价格、资源、美观、使用便利、回收、环保等多种因素。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29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2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29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29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29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29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29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29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29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29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29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29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29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29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29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29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29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2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29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29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829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829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829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82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829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829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829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829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829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829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829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829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829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829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00"/>
                            </p:stCondLst>
                            <p:childTnLst>
                              <p:par>
                                <p:cTn id="10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829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829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829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829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00"/>
                            </p:stCondLst>
                            <p:childTnLst>
                              <p:par>
                                <p:cTn id="1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829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829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1000"/>
                                        <p:tgtEl>
                                          <p:spTgt spid="82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7" grpId="0" animBg="1"/>
      <p:bldP spid="82948" grpId="0" animBg="1"/>
      <p:bldP spid="82949" grpId="0"/>
      <p:bldP spid="82950" grpId="0"/>
      <p:bldP spid="82955" grpId="0" animBg="1"/>
      <p:bldP spid="82956" grpId="0" animBg="1"/>
      <p:bldP spid="82957" grpId="0" animBg="1"/>
      <p:bldP spid="82958" grpId="0" animBg="1"/>
      <p:bldP spid="82959" grpId="0" animBg="1"/>
      <p:bldP spid="82960" grpId="0" animBg="1"/>
      <p:bldP spid="82961" grpId="0" animBg="1"/>
      <p:bldP spid="82962" grpId="0" animBg="1"/>
      <p:bldP spid="82963" grpId="0" animBg="1"/>
      <p:bldP spid="82964" grpId="0" animBg="1"/>
      <p:bldP spid="82965" grpId="0" animBg="1"/>
      <p:bldP spid="82966" grpId="0" animBg="1"/>
      <p:bldP spid="82967" grpId="0" animBg="1"/>
      <p:bldP spid="82968" grpId="0" animBg="1"/>
      <p:bldP spid="82969" grpId="0" animBg="1"/>
      <p:bldP spid="82970" grpId="0" animBg="1"/>
      <p:bldP spid="8297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438150" y="5084763"/>
            <a:ext cx="5429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1800">
                <a:latin typeface="Arial Narrow" pitchFamily="34" charset="0"/>
              </a:rPr>
              <a:t>图</a:t>
            </a:r>
            <a:r>
              <a:rPr kumimoji="1" lang="en-US" altLang="zh-CN" sz="1800">
                <a:latin typeface="Arial Narrow" pitchFamily="34" charset="0"/>
              </a:rPr>
              <a:t>8</a:t>
            </a:r>
            <a:r>
              <a:rPr kumimoji="1" lang="zh-CN" altLang="en-US" sz="1800">
                <a:latin typeface="Arial Narrow" pitchFamily="34" charset="0"/>
              </a:rPr>
              <a:t>－</a:t>
            </a:r>
            <a:r>
              <a:rPr kumimoji="1" lang="en-US" altLang="zh-CN" sz="1800">
                <a:latin typeface="Arial Narrow" pitchFamily="34" charset="0"/>
              </a:rPr>
              <a:t>7 </a:t>
            </a:r>
            <a:r>
              <a:rPr kumimoji="1" lang="zh-CN" altLang="en-US" sz="1800">
                <a:latin typeface="Arial Narrow" pitchFamily="34" charset="0"/>
              </a:rPr>
              <a:t>用钛</a:t>
            </a:r>
            <a:r>
              <a:rPr kumimoji="1" lang="en-US" altLang="zh-CN" sz="1800">
                <a:latin typeface="Arial Narrow" pitchFamily="34" charset="0"/>
              </a:rPr>
              <a:t>-</a:t>
            </a:r>
            <a:r>
              <a:rPr kumimoji="1" lang="zh-CN" altLang="en-US" sz="1800">
                <a:latin typeface="Arial Narrow" pitchFamily="34" charset="0"/>
              </a:rPr>
              <a:t>镍形状记忆合金制造的人造卫星天线</a:t>
            </a:r>
          </a:p>
        </p:txBody>
      </p:sp>
      <p:pic>
        <p:nvPicPr>
          <p:cNvPr id="11271" name="Picture 7" descr="pic_2178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57566" y="857232"/>
            <a:ext cx="3600450" cy="22098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7159630" y="560387"/>
            <a:ext cx="458788" cy="279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1800" dirty="0">
                <a:latin typeface="Times New Roman" pitchFamily="18" charset="0"/>
              </a:rPr>
              <a:t>图</a:t>
            </a:r>
            <a:r>
              <a:rPr kumimoji="1" lang="en-US" altLang="zh-CN" sz="1800" dirty="0">
                <a:latin typeface="Times New Roman" pitchFamily="18" charset="0"/>
              </a:rPr>
              <a:t>8</a:t>
            </a:r>
            <a:r>
              <a:rPr kumimoji="1" lang="zh-CN" altLang="en-US" sz="1800" dirty="0">
                <a:latin typeface="Times New Roman" pitchFamily="18" charset="0"/>
              </a:rPr>
              <a:t>－</a:t>
            </a:r>
            <a:r>
              <a:rPr kumimoji="1" lang="en-US" altLang="zh-CN" sz="1800" dirty="0">
                <a:latin typeface="Times New Roman" pitchFamily="18" charset="0"/>
              </a:rPr>
              <a:t>6   </a:t>
            </a:r>
            <a:r>
              <a:rPr kumimoji="1" lang="zh-CN" altLang="en-US" sz="1800" dirty="0">
                <a:latin typeface="Times New Roman" pitchFamily="18" charset="0"/>
              </a:rPr>
              <a:t>钛合金与人造骨</a:t>
            </a:r>
            <a:endParaRPr lang="zh-CN" altLang="en-US" sz="1800" dirty="0">
              <a:latin typeface="Times New Roman" pitchFamily="18" charset="0"/>
            </a:endParaRPr>
          </a:p>
        </p:txBody>
      </p:sp>
      <p:sp>
        <p:nvSpPr>
          <p:cNvPr id="11277" name="Text Box 13"/>
          <p:cNvSpPr txBox="1">
            <a:spLocks noChangeArrowheads="1"/>
          </p:cNvSpPr>
          <p:nvPr/>
        </p:nvSpPr>
        <p:spPr bwMode="auto">
          <a:xfrm>
            <a:off x="7591430" y="631824"/>
            <a:ext cx="458788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 wrap="none">
            <a:spAutoFit/>
          </a:bodyPr>
          <a:lstStyle/>
          <a:p>
            <a:r>
              <a:rPr lang="zh-CN" altLang="en-US" sz="1800" dirty="0">
                <a:solidFill>
                  <a:schemeClr val="tx2"/>
                </a:solidFill>
              </a:rPr>
              <a:t>钛合金与人体具有很好的</a:t>
            </a:r>
          </a:p>
        </p:txBody>
      </p:sp>
      <p:pic>
        <p:nvPicPr>
          <p:cNvPr id="11278" name="Picture 14" descr="821252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1285860"/>
            <a:ext cx="2635250" cy="1220787"/>
          </a:xfrm>
          <a:prstGeom prst="rect">
            <a:avLst/>
          </a:prstGeom>
          <a:noFill/>
          <a:ln w="38100">
            <a:solidFill>
              <a:srgbClr val="FFFF66"/>
            </a:solidFill>
            <a:miter lim="800000"/>
            <a:headEnd/>
            <a:tailEnd/>
          </a:ln>
        </p:spPr>
      </p:pic>
      <p:sp>
        <p:nvSpPr>
          <p:cNvPr id="11279" name="Rectangle 15"/>
          <p:cNvSpPr>
            <a:spLocks noChangeArrowheads="1"/>
          </p:cNvSpPr>
          <p:nvPr/>
        </p:nvSpPr>
        <p:spPr bwMode="auto">
          <a:xfrm>
            <a:off x="285720" y="2571744"/>
            <a:ext cx="27432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zh-CN" altLang="en-US" sz="2800" dirty="0">
                <a:solidFill>
                  <a:srgbClr val="0000FF"/>
                </a:solidFill>
                <a:latin typeface="隶书" pitchFamily="49" charset="-122"/>
                <a:ea typeface="隶书" pitchFamily="49" charset="-122"/>
              </a:rPr>
              <a:t>钛合金镜框 </a:t>
            </a:r>
          </a:p>
        </p:txBody>
      </p:sp>
      <p:pic>
        <p:nvPicPr>
          <p:cNvPr id="11280" name="Picture 16" descr="钛金属腕表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77050" y="3562350"/>
            <a:ext cx="2087563" cy="1379538"/>
          </a:xfrm>
          <a:prstGeom prst="rect">
            <a:avLst/>
          </a:prstGeom>
          <a:noFill/>
        </p:spPr>
      </p:pic>
      <p:sp>
        <p:nvSpPr>
          <p:cNvPr id="11281" name="Text Box 17"/>
          <p:cNvSpPr txBox="1">
            <a:spLocks noChangeArrowheads="1"/>
          </p:cNvSpPr>
          <p:nvPr/>
        </p:nvSpPr>
        <p:spPr bwMode="auto">
          <a:xfrm>
            <a:off x="6662738" y="5013325"/>
            <a:ext cx="23018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2800">
                <a:solidFill>
                  <a:srgbClr val="0000FF"/>
                </a:solidFill>
                <a:latin typeface="Times New Roman" pitchFamily="18" charset="0"/>
                <a:ea typeface="隶书" pitchFamily="49" charset="-122"/>
              </a:rPr>
              <a:t>钛金属腕表</a:t>
            </a:r>
          </a:p>
        </p:txBody>
      </p:sp>
      <p:sp>
        <p:nvSpPr>
          <p:cNvPr id="11282" name="Text Box 18"/>
          <p:cNvSpPr txBox="1">
            <a:spLocks noChangeArrowheads="1"/>
          </p:cNvSpPr>
          <p:nvPr/>
        </p:nvSpPr>
        <p:spPr bwMode="auto">
          <a:xfrm>
            <a:off x="8018530" y="1066799"/>
            <a:ext cx="553998" cy="143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【</a:t>
            </a:r>
            <a:r>
              <a:rPr lang="zh-CN" altLang="en-US" dirty="0" smtClean="0">
                <a:solidFill>
                  <a:srgbClr val="FF0000"/>
                </a:solidFill>
              </a:rPr>
              <a:t>相容性</a:t>
            </a:r>
            <a:r>
              <a:rPr lang="en-US" altLang="zh-CN" dirty="0" smtClean="0">
                <a:solidFill>
                  <a:srgbClr val="FF0000"/>
                </a:solidFill>
              </a:rPr>
              <a:t>】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1283" name="Text Box 19"/>
          <p:cNvSpPr txBox="1">
            <a:spLocks noChangeArrowheads="1"/>
          </p:cNvSpPr>
          <p:nvPr/>
        </p:nvSpPr>
        <p:spPr bwMode="auto">
          <a:xfrm>
            <a:off x="395288" y="5805488"/>
            <a:ext cx="8159750" cy="831850"/>
          </a:xfrm>
          <a:prstGeom prst="rect">
            <a:avLst/>
          </a:prstGeom>
          <a:solidFill>
            <a:srgbClr val="0000FF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优点：熔点高、密度小、可塑性、易于加工、机械性能好、</a:t>
            </a:r>
          </a:p>
          <a:p>
            <a:r>
              <a:rPr lang="zh-CN" altLang="en-US">
                <a:solidFill>
                  <a:schemeClr val="bg1"/>
                </a:solidFill>
              </a:rPr>
              <a:t>           耐腐蚀。</a:t>
            </a:r>
          </a:p>
        </p:txBody>
      </p:sp>
      <p:pic>
        <p:nvPicPr>
          <p:cNvPr id="11284" name="Picture 20" descr="图8-7用钛-镍形状记忆合金制造的人造卫星天线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0825" y="3444875"/>
            <a:ext cx="6626225" cy="1352550"/>
          </a:xfrm>
          <a:prstGeom prst="rect">
            <a:avLst/>
          </a:prstGeom>
          <a:noFill/>
        </p:spPr>
      </p:pic>
      <p:sp>
        <p:nvSpPr>
          <p:cNvPr id="13" name="Text Box 102"/>
          <p:cNvSpPr txBox="1">
            <a:spLocks noChangeArrowheads="1"/>
          </p:cNvSpPr>
          <p:nvPr/>
        </p:nvSpPr>
        <p:spPr bwMode="auto">
          <a:xfrm>
            <a:off x="323850" y="571480"/>
            <a:ext cx="16271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2800" dirty="0">
                <a:solidFill>
                  <a:srgbClr val="006600"/>
                </a:solidFill>
                <a:latin typeface="Times New Roman" pitchFamily="18" charset="0"/>
              </a:rPr>
              <a:t>【</a:t>
            </a:r>
            <a:r>
              <a:rPr lang="zh-CN" altLang="en-US" sz="2800" dirty="0">
                <a:solidFill>
                  <a:srgbClr val="006600"/>
                </a:solidFill>
                <a:latin typeface="Times New Roman" pitchFamily="18" charset="0"/>
              </a:rPr>
              <a:t>拓展</a:t>
            </a:r>
            <a:r>
              <a:rPr lang="en-US" altLang="zh-CN" sz="2800" dirty="0">
                <a:solidFill>
                  <a:srgbClr val="006600"/>
                </a:solidFill>
                <a:latin typeface="Times New Roman" pitchFamily="18" charset="0"/>
              </a:rPr>
              <a:t>】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1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8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274638" y="4291013"/>
            <a:ext cx="8816975" cy="2112962"/>
            <a:chOff x="193799" y="4700640"/>
            <a:chExt cx="8817594" cy="2112736"/>
          </a:xfrm>
        </p:grpSpPr>
        <p:pic>
          <p:nvPicPr>
            <p:cNvPr id="18437" name="Picture 3" descr="H:\ico\铝锅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93799" y="4700640"/>
              <a:ext cx="2160240" cy="1968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438" name="Picture 5" descr="H:\ico\飞机歼-8II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4611489" y="4725144"/>
              <a:ext cx="2082527" cy="19967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439" name="Picture 6" descr="H:\ico\登陆舰.jp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6804248" y="4719027"/>
              <a:ext cx="2207145" cy="1996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440" name="Picture 7" descr="H:\ico\卷烟铝铂纸.jp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2405855" y="4725144"/>
              <a:ext cx="2173288" cy="20882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8435" name="Rectangle 9"/>
          <p:cNvSpPr>
            <a:spLocks noChangeArrowheads="1"/>
          </p:cNvSpPr>
          <p:nvPr/>
        </p:nvSpPr>
        <p:spPr bwMode="auto">
          <a:xfrm>
            <a:off x="611188" y="1509713"/>
            <a:ext cx="8143875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ts val="3500"/>
              </a:lnSpc>
            </a:pPr>
            <a:r>
              <a:rPr lang="zh-CN" altLang="en-US"/>
              <a:t>世界</a:t>
            </a:r>
            <a:r>
              <a:rPr lang="zh-CN" altLang="en-US">
                <a:solidFill>
                  <a:srgbClr val="C00000"/>
                </a:solidFill>
              </a:rPr>
              <a:t>铝</a:t>
            </a:r>
            <a:r>
              <a:rPr lang="zh-CN" altLang="en-US"/>
              <a:t>的年产量仅次于</a:t>
            </a:r>
            <a:r>
              <a:rPr lang="zh-CN" altLang="en-US">
                <a:solidFill>
                  <a:srgbClr val="C00000"/>
                </a:solidFill>
              </a:rPr>
              <a:t>铁</a:t>
            </a:r>
            <a:r>
              <a:rPr lang="zh-CN" altLang="en-US"/>
              <a:t>，居</a:t>
            </a:r>
            <a:r>
              <a:rPr lang="zh-CN" altLang="en-US">
                <a:solidFill>
                  <a:srgbClr val="C00000"/>
                </a:solidFill>
              </a:rPr>
              <a:t>第二位</a:t>
            </a:r>
            <a:r>
              <a:rPr lang="zh-CN" altLang="en-US"/>
              <a:t>。</a:t>
            </a:r>
            <a:endParaRPr lang="en-US" altLang="zh-CN"/>
          </a:p>
          <a:p>
            <a:pPr eaLnBrk="1" hangingPunct="1">
              <a:lnSpc>
                <a:spcPts val="3500"/>
              </a:lnSpc>
            </a:pPr>
            <a:r>
              <a:rPr lang="zh-CN" altLang="en-US"/>
              <a:t>铝有较好的延展性可制成</a:t>
            </a:r>
            <a:r>
              <a:rPr lang="en-US" altLang="zh-CN"/>
              <a:t>0.01mm</a:t>
            </a:r>
            <a:r>
              <a:rPr lang="zh-CN" altLang="en-US"/>
              <a:t>的铝箔，用于</a:t>
            </a:r>
            <a:r>
              <a:rPr lang="zh-CN" altLang="en-US">
                <a:solidFill>
                  <a:srgbClr val="0000FF"/>
                </a:solidFill>
              </a:rPr>
              <a:t>包装香烟、糖果</a:t>
            </a:r>
            <a:r>
              <a:rPr lang="zh-CN" altLang="en-US"/>
              <a:t>；铝的</a:t>
            </a:r>
            <a:r>
              <a:rPr lang="zh-CN" altLang="en-US">
                <a:solidFill>
                  <a:srgbClr val="C00000"/>
                </a:solidFill>
              </a:rPr>
              <a:t>密度小和具有抗腐蚀</a:t>
            </a:r>
            <a:r>
              <a:rPr lang="zh-CN" altLang="en-US"/>
              <a:t>等优良性能，铝及其合金在</a:t>
            </a:r>
            <a:r>
              <a:rPr lang="zh-CN" altLang="en-US">
                <a:solidFill>
                  <a:srgbClr val="0000FF"/>
                </a:solidFill>
              </a:rPr>
              <a:t>电线电缆工业</a:t>
            </a:r>
            <a:r>
              <a:rPr lang="zh-CN" altLang="en-US"/>
              <a:t>、</a:t>
            </a:r>
            <a:r>
              <a:rPr lang="zh-CN" altLang="en-US">
                <a:solidFill>
                  <a:srgbClr val="0000FF"/>
                </a:solidFill>
              </a:rPr>
              <a:t>飞机、汽车等制造业</a:t>
            </a:r>
            <a:r>
              <a:rPr lang="zh-CN" altLang="en-US"/>
              <a:t>有广泛的用途。</a:t>
            </a:r>
            <a:endParaRPr lang="en-US" altLang="zh-CN"/>
          </a:p>
        </p:txBody>
      </p:sp>
      <p:sp>
        <p:nvSpPr>
          <p:cNvPr id="9" name="Text Box 102"/>
          <p:cNvSpPr txBox="1">
            <a:spLocks noChangeArrowheads="1"/>
          </p:cNvSpPr>
          <p:nvPr/>
        </p:nvSpPr>
        <p:spPr bwMode="auto">
          <a:xfrm>
            <a:off x="323850" y="571480"/>
            <a:ext cx="16271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2800" dirty="0">
                <a:solidFill>
                  <a:srgbClr val="006600"/>
                </a:solidFill>
                <a:latin typeface="Times New Roman" pitchFamily="18" charset="0"/>
              </a:rPr>
              <a:t>【</a:t>
            </a:r>
            <a:r>
              <a:rPr lang="zh-CN" altLang="en-US" sz="2800" dirty="0">
                <a:solidFill>
                  <a:srgbClr val="006600"/>
                </a:solidFill>
                <a:latin typeface="Times New Roman" pitchFamily="18" charset="0"/>
              </a:rPr>
              <a:t>拓展</a:t>
            </a:r>
            <a:r>
              <a:rPr lang="en-US" altLang="zh-CN" sz="2800" dirty="0">
                <a:solidFill>
                  <a:srgbClr val="006600"/>
                </a:solidFill>
                <a:latin typeface="Times New Roman" pitchFamily="18" charset="0"/>
              </a:rPr>
              <a:t>】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102"/>
          <p:cNvSpPr txBox="1">
            <a:spLocks noChangeArrowheads="1"/>
          </p:cNvSpPr>
          <p:nvPr/>
        </p:nvSpPr>
        <p:spPr bwMode="auto">
          <a:xfrm>
            <a:off x="323850" y="522288"/>
            <a:ext cx="16271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2800">
                <a:solidFill>
                  <a:srgbClr val="C00000"/>
                </a:solidFill>
                <a:latin typeface="Times New Roman" pitchFamily="18" charset="0"/>
              </a:rPr>
              <a:t>【</a:t>
            </a:r>
            <a:r>
              <a:rPr lang="zh-CN" altLang="en-US" sz="2800">
                <a:solidFill>
                  <a:srgbClr val="C00000"/>
                </a:solidFill>
                <a:latin typeface="Times New Roman" pitchFamily="18" charset="0"/>
              </a:rPr>
              <a:t>拓展</a:t>
            </a:r>
            <a:r>
              <a:rPr lang="en-US" altLang="zh-CN" sz="2800">
                <a:solidFill>
                  <a:srgbClr val="C00000"/>
                </a:solidFill>
                <a:latin typeface="Times New Roman" pitchFamily="18" charset="0"/>
              </a:rPr>
              <a:t>】</a:t>
            </a:r>
          </a:p>
        </p:txBody>
      </p:sp>
      <p:sp>
        <p:nvSpPr>
          <p:cNvPr id="20483" name="Rectangle 7"/>
          <p:cNvSpPr>
            <a:spLocks noChangeArrowheads="1"/>
          </p:cNvSpPr>
          <p:nvPr/>
        </p:nvSpPr>
        <p:spPr bwMode="auto">
          <a:xfrm>
            <a:off x="2285984" y="1214422"/>
            <a:ext cx="4500594" cy="541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 eaLnBrk="1" hangingPunct="1">
              <a:lnSpc>
                <a:spcPts val="3500"/>
              </a:lnSpc>
            </a:pPr>
            <a:r>
              <a:rPr lang="zh-CN" altLang="en-US" sz="2800" dirty="0">
                <a:solidFill>
                  <a:srgbClr val="0000FF"/>
                </a:solidFill>
              </a:rPr>
              <a:t>钢的淬火和回火（</a:t>
            </a:r>
            <a:r>
              <a:rPr lang="en-US" altLang="zh-CN" sz="2800" dirty="0">
                <a:solidFill>
                  <a:srgbClr val="0000FF"/>
                </a:solidFill>
              </a:rPr>
              <a:t>P</a:t>
            </a:r>
            <a:r>
              <a:rPr lang="en-US" altLang="zh-CN" sz="2800" baseline="-25000" dirty="0">
                <a:solidFill>
                  <a:srgbClr val="0000FF"/>
                </a:solidFill>
              </a:rPr>
              <a:t>7</a:t>
            </a:r>
            <a:r>
              <a:rPr lang="zh-CN" altLang="en-US" sz="2800" dirty="0">
                <a:solidFill>
                  <a:srgbClr val="0000FF"/>
                </a:solidFill>
              </a:rPr>
              <a:t>）</a:t>
            </a:r>
            <a:r>
              <a:rPr lang="en-US" altLang="zh-CN" sz="2800" dirty="0">
                <a:solidFill>
                  <a:srgbClr val="0000FF"/>
                </a:solidFill>
              </a:rPr>
              <a:t>       </a:t>
            </a:r>
          </a:p>
        </p:txBody>
      </p:sp>
      <p:graphicFrame>
        <p:nvGraphicFramePr>
          <p:cNvPr id="2" name="表格 1">
            <a:extLst>
              <a:ext uri="{FF2B5EF4-FFF2-40B4-BE49-F238E27FC236}">
                <a16:creationId xmlns="" xmlns:a16="http://schemas.microsoft.com/office/drawing/2014/main" id="{CFFDE9AA-8FED-487A-845F-2C93E9CBEE94}"/>
              </a:ext>
            </a:extLst>
          </p:cNvPr>
          <p:cNvGraphicFramePr>
            <a:graphicFrameLocks noGrp="1"/>
          </p:cNvGraphicFramePr>
          <p:nvPr/>
        </p:nvGraphicFramePr>
        <p:xfrm>
          <a:off x="539750" y="2165996"/>
          <a:ext cx="8208912" cy="2834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54496">
                  <a:extLst>
                    <a:ext uri="{9D8B030D-6E8A-4147-A177-3AD203B41FA5}">
                      <a16:colId xmlns="" xmlns:a16="http://schemas.microsoft.com/office/drawing/2014/main" val="252776816"/>
                    </a:ext>
                  </a:extLst>
                </a:gridCol>
                <a:gridCol w="4234136">
                  <a:extLst>
                    <a:ext uri="{9D8B030D-6E8A-4147-A177-3AD203B41FA5}">
                      <a16:colId xmlns="" xmlns:a16="http://schemas.microsoft.com/office/drawing/2014/main" val="3228140235"/>
                    </a:ext>
                  </a:extLst>
                </a:gridCol>
                <a:gridCol w="2520280">
                  <a:extLst>
                    <a:ext uri="{9D8B030D-6E8A-4147-A177-3AD203B41FA5}">
                      <a16:colId xmlns="" xmlns:a16="http://schemas.microsoft.com/office/drawing/2014/main" val="31476636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rgbClr val="0066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solidFill>
                            <a:srgbClr val="006600"/>
                          </a:solidFill>
                        </a:rPr>
                        <a:t>做法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solidFill>
                            <a:srgbClr val="006600"/>
                          </a:solidFill>
                        </a:rPr>
                        <a:t>特点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8947908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US" altLang="zh-CN" sz="2400" b="1" dirty="0" smtClean="0">
                        <a:solidFill>
                          <a:srgbClr val="006600"/>
                        </a:solidFill>
                      </a:endParaRPr>
                    </a:p>
                    <a:p>
                      <a:pPr algn="ctr"/>
                      <a:r>
                        <a:rPr lang="zh-CN" altLang="en-US" sz="2400" b="1" dirty="0" smtClean="0">
                          <a:solidFill>
                            <a:srgbClr val="006600"/>
                          </a:solidFill>
                        </a:rPr>
                        <a:t>淬火</a:t>
                      </a:r>
                      <a:endParaRPr lang="zh-CN" altLang="en-US" sz="2400" b="1" dirty="0">
                        <a:solidFill>
                          <a:srgbClr val="0066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altLang="zh-CN" sz="2400" b="1" dirty="0" smtClean="0">
                        <a:solidFill>
                          <a:srgbClr val="006600"/>
                        </a:solidFill>
                      </a:endParaRPr>
                    </a:p>
                    <a:p>
                      <a:r>
                        <a:rPr lang="zh-CN" altLang="en-US" sz="2400" b="1" dirty="0" smtClean="0">
                          <a:solidFill>
                            <a:srgbClr val="006600"/>
                          </a:solidFill>
                        </a:rPr>
                        <a:t>加热</a:t>
                      </a:r>
                      <a:r>
                        <a:rPr lang="zh-CN" altLang="en-US" sz="2400" b="1" dirty="0">
                          <a:solidFill>
                            <a:srgbClr val="006600"/>
                          </a:solidFill>
                        </a:rPr>
                        <a:t>至红热</a:t>
                      </a:r>
                      <a:r>
                        <a:rPr lang="en-US" altLang="zh-CN" sz="2400" b="1" dirty="0">
                          <a:solidFill>
                            <a:srgbClr val="006600"/>
                          </a:solidFill>
                        </a:rPr>
                        <a:t>      </a:t>
                      </a:r>
                      <a:r>
                        <a:rPr lang="zh-CN" altLang="en-US" sz="2400" b="1" dirty="0">
                          <a:solidFill>
                            <a:srgbClr val="006600"/>
                          </a:solidFill>
                        </a:rPr>
                        <a:t>立即冷水冷却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400" b="1" dirty="0">
                          <a:solidFill>
                            <a:srgbClr val="006600"/>
                          </a:solidFill>
                        </a:rPr>
                        <a:t>硬度和耐磨性增加，塑性和韧性降低。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9578231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US" altLang="zh-CN" sz="2400" b="1" dirty="0" smtClean="0">
                        <a:solidFill>
                          <a:srgbClr val="006600"/>
                        </a:solidFill>
                      </a:endParaRPr>
                    </a:p>
                    <a:p>
                      <a:pPr algn="ctr"/>
                      <a:r>
                        <a:rPr lang="zh-CN" altLang="en-US" sz="2400" b="1" dirty="0" smtClean="0">
                          <a:solidFill>
                            <a:srgbClr val="006600"/>
                          </a:solidFill>
                        </a:rPr>
                        <a:t>回火</a:t>
                      </a:r>
                      <a:endParaRPr lang="zh-CN" altLang="en-US" sz="2400" b="1" dirty="0">
                        <a:solidFill>
                          <a:srgbClr val="0066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1" dirty="0">
                          <a:solidFill>
                            <a:srgbClr val="006600"/>
                          </a:solidFill>
                        </a:rPr>
                        <a:t>加热至红热       立即冷水冷却</a:t>
                      </a:r>
                      <a:endParaRPr lang="en-US" altLang="zh-CN" sz="2400" b="1" dirty="0">
                        <a:solidFill>
                          <a:srgbClr val="006600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1" dirty="0">
                          <a:solidFill>
                            <a:srgbClr val="006600"/>
                          </a:solidFill>
                        </a:rPr>
                        <a:t>      火焰上微热      空气中</a:t>
                      </a:r>
                      <a:r>
                        <a:rPr lang="zh-CN" altLang="en-US" sz="2400" b="1" dirty="0" smtClean="0">
                          <a:solidFill>
                            <a:srgbClr val="006600"/>
                          </a:solidFill>
                        </a:rPr>
                        <a:t>自然冷却</a:t>
                      </a:r>
                      <a:endParaRPr lang="zh-CN" altLang="en-US" sz="2400" b="1" dirty="0">
                        <a:solidFill>
                          <a:srgbClr val="0066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altLang="zh-CN" sz="2400" b="1" dirty="0" smtClean="0">
                        <a:solidFill>
                          <a:srgbClr val="006600"/>
                        </a:solidFill>
                      </a:endParaRPr>
                    </a:p>
                    <a:p>
                      <a:r>
                        <a:rPr lang="zh-CN" altLang="en-US" sz="2400" b="1" dirty="0" smtClean="0">
                          <a:solidFill>
                            <a:srgbClr val="006600"/>
                          </a:solidFill>
                        </a:rPr>
                        <a:t>韧性</a:t>
                      </a:r>
                      <a:r>
                        <a:rPr lang="zh-CN" altLang="en-US" sz="2400" b="1" dirty="0">
                          <a:solidFill>
                            <a:srgbClr val="006600"/>
                          </a:solidFill>
                        </a:rPr>
                        <a:t>可部分恢复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405807798"/>
                  </a:ext>
                </a:extLst>
              </a:tr>
            </a:tbl>
          </a:graphicData>
        </a:graphic>
      </p:graphicFrame>
      <p:cxnSp>
        <p:nvCxnSpPr>
          <p:cNvPr id="20502" name="直接箭头连接符 3"/>
          <p:cNvCxnSpPr>
            <a:cxnSpLocks noChangeShapeType="1"/>
          </p:cNvCxnSpPr>
          <p:nvPr/>
        </p:nvCxnSpPr>
        <p:spPr bwMode="auto">
          <a:xfrm>
            <a:off x="3711572" y="3250255"/>
            <a:ext cx="431800" cy="0"/>
          </a:xfrm>
          <a:prstGeom prst="straightConnector1">
            <a:avLst/>
          </a:prstGeom>
          <a:ln>
            <a:solidFill>
              <a:srgbClr val="FF0000"/>
            </a:solidFill>
            <a:headEnd/>
            <a:tailEnd type="triangle" w="med" len="med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20503" name="直接箭头连接符 8"/>
          <p:cNvCxnSpPr>
            <a:cxnSpLocks noChangeShapeType="1"/>
          </p:cNvCxnSpPr>
          <p:nvPr/>
        </p:nvCxnSpPr>
        <p:spPr bwMode="auto">
          <a:xfrm>
            <a:off x="4156075" y="4399608"/>
            <a:ext cx="433388" cy="0"/>
          </a:xfrm>
          <a:prstGeom prst="straightConnector1">
            <a:avLst/>
          </a:prstGeom>
          <a:ln>
            <a:solidFill>
              <a:srgbClr val="FF0000"/>
            </a:solidFill>
            <a:headEnd/>
            <a:tailEnd type="triangle" w="med" len="med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20504" name="直接箭头连接符 9"/>
          <p:cNvCxnSpPr>
            <a:cxnSpLocks noChangeShapeType="1"/>
          </p:cNvCxnSpPr>
          <p:nvPr/>
        </p:nvCxnSpPr>
        <p:spPr bwMode="auto">
          <a:xfrm>
            <a:off x="3724275" y="4039246"/>
            <a:ext cx="431800" cy="0"/>
          </a:xfrm>
          <a:prstGeom prst="straightConnector1">
            <a:avLst/>
          </a:prstGeom>
          <a:ln>
            <a:solidFill>
              <a:srgbClr val="FF0000"/>
            </a:solidFill>
            <a:headEnd/>
            <a:tailEnd type="triangle" w="med" len="med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20505" name="直接箭头连接符 10"/>
          <p:cNvCxnSpPr>
            <a:cxnSpLocks noChangeShapeType="1"/>
          </p:cNvCxnSpPr>
          <p:nvPr/>
        </p:nvCxnSpPr>
        <p:spPr bwMode="auto">
          <a:xfrm>
            <a:off x="2124075" y="4399608"/>
            <a:ext cx="431800" cy="0"/>
          </a:xfrm>
          <a:prstGeom prst="straightConnector1">
            <a:avLst/>
          </a:prstGeom>
          <a:ln>
            <a:solidFill>
              <a:srgbClr val="FF0000"/>
            </a:solidFill>
            <a:headEnd/>
            <a:tailEnd type="triangle" w="med" len="med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6"/>
          <p:cNvSpPr txBox="1">
            <a:spLocks noChangeArrowheads="1"/>
          </p:cNvSpPr>
          <p:nvPr/>
        </p:nvSpPr>
        <p:spPr bwMode="auto">
          <a:xfrm>
            <a:off x="446088" y="1411300"/>
            <a:ext cx="5186362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1" lang="en-US" altLang="zh-CN" dirty="0">
                <a:latin typeface="宋体" charset="-122"/>
              </a:rPr>
              <a:t>1</a:t>
            </a:r>
            <a:r>
              <a:rPr kumimoji="1" lang="zh-CN" altLang="en-US" dirty="0">
                <a:latin typeface="宋体" charset="-122"/>
              </a:rPr>
              <a:t>、我们目前常用的</a:t>
            </a:r>
            <a:r>
              <a:rPr kumimoji="1" lang="en-US" altLang="zh-CN" dirty="0">
                <a:latin typeface="宋体" charset="-122"/>
              </a:rPr>
              <a:t>1</a:t>
            </a:r>
            <a:r>
              <a:rPr kumimoji="1" lang="zh-CN" altLang="en-US" dirty="0">
                <a:latin typeface="宋体" charset="-122"/>
              </a:rPr>
              <a:t>元、</a:t>
            </a:r>
            <a:r>
              <a:rPr kumimoji="1" lang="en-US" altLang="zh-CN" dirty="0">
                <a:latin typeface="宋体" charset="-122"/>
              </a:rPr>
              <a:t>5</a:t>
            </a:r>
            <a:r>
              <a:rPr kumimoji="1" lang="zh-CN" altLang="en-US" dirty="0">
                <a:latin typeface="宋体" charset="-122"/>
              </a:rPr>
              <a:t>角、</a:t>
            </a:r>
            <a:r>
              <a:rPr kumimoji="1" lang="en-US" altLang="zh-CN" dirty="0">
                <a:latin typeface="宋体" charset="-122"/>
              </a:rPr>
              <a:t>1</a:t>
            </a:r>
            <a:r>
              <a:rPr kumimoji="1" lang="zh-CN" altLang="en-US" dirty="0">
                <a:latin typeface="宋体" charset="-122"/>
              </a:rPr>
              <a:t>角硬币各是用什么合金制造的？这些合金有什么性质？</a:t>
            </a:r>
            <a:r>
              <a:rPr kumimoji="1" lang="zh-CN" altLang="en-US" dirty="0">
                <a:solidFill>
                  <a:srgbClr val="FF0000"/>
                </a:solidFill>
                <a:latin typeface="宋体" charset="-122"/>
              </a:rPr>
              <a:t>（课本</a:t>
            </a:r>
            <a:r>
              <a:rPr kumimoji="1" lang="en-US" altLang="zh-CN" dirty="0">
                <a:solidFill>
                  <a:srgbClr val="FF0000"/>
                </a:solidFill>
                <a:latin typeface="宋体" charset="-122"/>
              </a:rPr>
              <a:t>P</a:t>
            </a:r>
            <a:r>
              <a:rPr kumimoji="1" lang="en-US" altLang="zh-CN" baseline="-25000" dirty="0">
                <a:solidFill>
                  <a:srgbClr val="FF0000"/>
                </a:solidFill>
                <a:latin typeface="宋体" charset="-122"/>
              </a:rPr>
              <a:t>8</a:t>
            </a:r>
            <a:r>
              <a:rPr kumimoji="1" lang="zh-CN" altLang="en-US" dirty="0">
                <a:solidFill>
                  <a:srgbClr val="FF0000"/>
                </a:solidFill>
                <a:latin typeface="宋体" charset="-122"/>
              </a:rPr>
              <a:t>第</a:t>
            </a:r>
            <a:r>
              <a:rPr kumimoji="1" lang="en-US" altLang="zh-CN" dirty="0">
                <a:solidFill>
                  <a:srgbClr val="FF0000"/>
                </a:solidFill>
                <a:latin typeface="宋体" charset="-122"/>
              </a:rPr>
              <a:t>3</a:t>
            </a:r>
            <a:r>
              <a:rPr kumimoji="1" lang="zh-CN" altLang="en-US" dirty="0">
                <a:solidFill>
                  <a:srgbClr val="FF0000"/>
                </a:solidFill>
                <a:latin typeface="宋体" charset="-122"/>
              </a:rPr>
              <a:t>题）</a:t>
            </a:r>
          </a:p>
        </p:txBody>
      </p:sp>
      <p:sp>
        <p:nvSpPr>
          <p:cNvPr id="93193" name="Text Box 9"/>
          <p:cNvSpPr txBox="1">
            <a:spLocks noChangeArrowheads="1"/>
          </p:cNvSpPr>
          <p:nvPr/>
        </p:nvSpPr>
        <p:spPr bwMode="auto">
          <a:xfrm>
            <a:off x="814388" y="5219700"/>
            <a:ext cx="80137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1" lang="zh-CN" altLang="en-US">
                <a:solidFill>
                  <a:srgbClr val="0000FF"/>
                </a:solidFill>
                <a:latin typeface="Times New Roman" pitchFamily="18" charset="0"/>
              </a:rPr>
              <a:t>硬度和耐磨性好，抗腐蚀性好，密度小，熔点高，色泽美观、资源丰富、无毒等 。</a:t>
            </a:r>
          </a:p>
        </p:txBody>
      </p:sp>
      <p:grpSp>
        <p:nvGrpSpPr>
          <p:cNvPr id="2" name="Group 25"/>
          <p:cNvGrpSpPr>
            <a:grpSpLocks/>
          </p:cNvGrpSpPr>
          <p:nvPr/>
        </p:nvGrpSpPr>
        <p:grpSpPr bwMode="auto">
          <a:xfrm>
            <a:off x="814388" y="2963875"/>
            <a:ext cx="1268412" cy="1439863"/>
            <a:chOff x="521" y="1434"/>
            <a:chExt cx="799" cy="907"/>
          </a:xfrm>
        </p:grpSpPr>
        <p:sp>
          <p:nvSpPr>
            <p:cNvPr id="23563" name="Text Box 16"/>
            <p:cNvSpPr txBox="1">
              <a:spLocks noChangeArrowheads="1"/>
            </p:cNvSpPr>
            <p:nvPr/>
          </p:nvSpPr>
          <p:spPr bwMode="auto">
            <a:xfrm>
              <a:off x="521" y="1434"/>
              <a:ext cx="79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zh-CN"/>
                <a:t>“1</a:t>
              </a:r>
              <a:r>
                <a:rPr lang="zh-CN" altLang="en-US"/>
                <a:t>元”：</a:t>
              </a:r>
            </a:p>
          </p:txBody>
        </p:sp>
        <p:sp>
          <p:nvSpPr>
            <p:cNvPr id="23564" name="Text Box 17"/>
            <p:cNvSpPr txBox="1">
              <a:spLocks noChangeArrowheads="1"/>
            </p:cNvSpPr>
            <p:nvPr/>
          </p:nvSpPr>
          <p:spPr bwMode="auto">
            <a:xfrm>
              <a:off x="521" y="1736"/>
              <a:ext cx="79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zh-CN"/>
                <a:t>“5</a:t>
              </a:r>
              <a:r>
                <a:rPr lang="zh-CN" altLang="en-US"/>
                <a:t>角”：</a:t>
              </a:r>
            </a:p>
          </p:txBody>
        </p:sp>
        <p:sp>
          <p:nvSpPr>
            <p:cNvPr id="23565" name="Text Box 18"/>
            <p:cNvSpPr txBox="1">
              <a:spLocks noChangeArrowheads="1"/>
            </p:cNvSpPr>
            <p:nvPr/>
          </p:nvSpPr>
          <p:spPr bwMode="auto">
            <a:xfrm>
              <a:off x="521" y="2053"/>
              <a:ext cx="79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zh-CN"/>
                <a:t>“1</a:t>
              </a:r>
              <a:r>
                <a:rPr lang="zh-CN" altLang="en-US"/>
                <a:t>角”：</a:t>
              </a:r>
            </a:p>
          </p:txBody>
        </p:sp>
      </p:grpSp>
      <p:sp>
        <p:nvSpPr>
          <p:cNvPr id="93203" name="Text Box 19"/>
          <p:cNvSpPr txBox="1">
            <a:spLocks noChangeArrowheads="1"/>
          </p:cNvSpPr>
          <p:nvPr/>
        </p:nvSpPr>
        <p:spPr bwMode="auto">
          <a:xfrm>
            <a:off x="2019300" y="2963875"/>
            <a:ext cx="20399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>
                <a:solidFill>
                  <a:srgbClr val="0000FF"/>
                </a:solidFill>
              </a:rPr>
              <a:t>钢芯镀镍合金</a:t>
            </a:r>
          </a:p>
        </p:txBody>
      </p:sp>
      <p:sp>
        <p:nvSpPr>
          <p:cNvPr id="93204" name="Text Box 20"/>
          <p:cNvSpPr txBox="1">
            <a:spLocks noChangeArrowheads="1"/>
          </p:cNvSpPr>
          <p:nvPr/>
        </p:nvSpPr>
        <p:spPr bwMode="auto">
          <a:xfrm>
            <a:off x="2019300" y="3421075"/>
            <a:ext cx="47529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buFont typeface="Wingdings" pitchFamily="2" charset="2"/>
              <a:buNone/>
            </a:pPr>
            <a:r>
              <a:rPr lang="zh-CN" altLang="en-US">
                <a:solidFill>
                  <a:srgbClr val="0000FF"/>
                </a:solidFill>
              </a:rPr>
              <a:t>铜锌合金、钢芯镀铜合金</a:t>
            </a:r>
          </a:p>
        </p:txBody>
      </p:sp>
      <p:sp>
        <p:nvSpPr>
          <p:cNvPr id="93206" name="Text Box 22"/>
          <p:cNvSpPr txBox="1">
            <a:spLocks noChangeArrowheads="1"/>
          </p:cNvSpPr>
          <p:nvPr/>
        </p:nvSpPr>
        <p:spPr bwMode="auto">
          <a:xfrm>
            <a:off x="2038350" y="3946538"/>
            <a:ext cx="34988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buFont typeface="Wingdings" pitchFamily="2" charset="2"/>
              <a:buNone/>
            </a:pPr>
            <a:r>
              <a:rPr lang="zh-CN" altLang="en-US">
                <a:solidFill>
                  <a:srgbClr val="0000FF"/>
                </a:solidFill>
              </a:rPr>
              <a:t>铝锌合金、不锈钢</a:t>
            </a:r>
          </a:p>
        </p:txBody>
      </p:sp>
      <p:sp>
        <p:nvSpPr>
          <p:cNvPr id="93208" name="Text Box 24"/>
          <p:cNvSpPr txBox="1">
            <a:spLocks noChangeArrowheads="1"/>
          </p:cNvSpPr>
          <p:nvPr/>
        </p:nvSpPr>
        <p:spPr bwMode="auto">
          <a:xfrm>
            <a:off x="714348" y="4829188"/>
            <a:ext cx="2622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dirty="0"/>
              <a:t>这些合金的性质：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43F75883-17DB-4B5D-9733-E312BF092653}"/>
              </a:ext>
            </a:extLst>
          </p:cNvPr>
          <p:cNvSpPr/>
          <p:nvPr/>
        </p:nvSpPr>
        <p:spPr>
          <a:xfrm>
            <a:off x="2857488" y="571480"/>
            <a:ext cx="2254250" cy="522287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kumimoji="1" lang="en-US" altLang="zh-CN" sz="2800" dirty="0" smtClean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【</a:t>
            </a:r>
            <a:r>
              <a:rPr kumimoji="1" lang="zh-CN" altLang="en-US" sz="2800" dirty="0" smtClean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课堂练习</a:t>
            </a:r>
            <a:r>
              <a:rPr kumimoji="1" lang="en-US" altLang="zh-CN" sz="2800" dirty="0" smtClean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】</a:t>
            </a:r>
            <a:endParaRPr kumimoji="1" lang="zh-CN" altLang="en-US" sz="2800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4" name="AutoShape 2"/>
          <p:cNvSpPr>
            <a:spLocks/>
          </p:cNvSpPr>
          <p:nvPr/>
        </p:nvSpPr>
        <p:spPr bwMode="auto">
          <a:xfrm>
            <a:off x="1839913" y="6051550"/>
            <a:ext cx="914400" cy="609600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50870"/>
              <a:gd name="adj5" fmla="val -87759"/>
              <a:gd name="adj6" fmla="val -94968"/>
            </a:avLst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ctr">
              <a:spcBef>
                <a:spcPct val="20000"/>
              </a:spcBef>
              <a:buFontTx/>
              <a:buChar char="•"/>
            </a:pPr>
            <a:endParaRPr lang="zh-CN" altLang="zh-CN" sz="3600">
              <a:latin typeface="黑体" pitchFamily="49" charset="-122"/>
            </a:endParaRPr>
          </a:p>
        </p:txBody>
      </p:sp>
      <p:pic>
        <p:nvPicPr>
          <p:cNvPr id="16" name="图片 15" descr="人民币硬币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2198" y="357166"/>
            <a:ext cx="2563224" cy="1928826"/>
          </a:xfrm>
          <a:prstGeom prst="rect">
            <a:avLst/>
          </a:prstGeom>
        </p:spPr>
      </p:pic>
      <p:pic>
        <p:nvPicPr>
          <p:cNvPr id="17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72199" y="2428868"/>
            <a:ext cx="2571767" cy="2738390"/>
          </a:xfrm>
          <a:prstGeom prst="rect">
            <a:avLst/>
          </a:prstGeom>
          <a:noFill/>
          <a:ln w="9525" cap="flat" cmpd="sng">
            <a:noFill/>
            <a:prstDash val="solid"/>
            <a:miter lim="800000"/>
            <a:headEnd type="none" w="med" len="med"/>
            <a:tailEnd type="none" w="med" len="med"/>
          </a:ln>
          <a:effectLst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93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93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93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3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3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3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3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93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2000"/>
                                        <p:tgtEl>
                                          <p:spTgt spid="93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93" grpId="0"/>
      <p:bldP spid="93203" grpId="0"/>
      <p:bldP spid="93204" grpId="0"/>
      <p:bldP spid="93206" grpId="0"/>
      <p:bldP spid="9320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>
            <a:extLst>
              <a:ext uri="{FF2B5EF4-FFF2-40B4-BE49-F238E27FC236}">
                <a16:creationId xmlns="" xmlns:a16="http://schemas.microsoft.com/office/drawing/2014/main" id="{835B43A5-A872-46EA-BBEB-697B7A8AA088}"/>
              </a:ext>
            </a:extLst>
          </p:cNvPr>
          <p:cNvGraphicFramePr>
            <a:graphicFrameLocks noGrp="1"/>
          </p:cNvGraphicFramePr>
          <p:nvPr/>
        </p:nvGraphicFramePr>
        <p:xfrm>
          <a:off x="323850" y="1287463"/>
          <a:ext cx="8677275" cy="51800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60979">
                  <a:extLst>
                    <a:ext uri="{9D8B030D-6E8A-4147-A177-3AD203B41FA5}">
                      <a16:colId xmlns="" xmlns:a16="http://schemas.microsoft.com/office/drawing/2014/main" val="724354532"/>
                    </a:ext>
                  </a:extLst>
                </a:gridCol>
                <a:gridCol w="2016296">
                  <a:extLst>
                    <a:ext uri="{9D8B030D-6E8A-4147-A177-3AD203B41FA5}">
                      <a16:colId xmlns="" xmlns:a16="http://schemas.microsoft.com/office/drawing/2014/main" val="3886385335"/>
                    </a:ext>
                  </a:extLst>
                </a:gridCol>
              </a:tblGrid>
              <a:tr h="518001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/>
                        <a:t>用途</a:t>
                      </a:r>
                    </a:p>
                  </a:txBody>
                  <a:tcPr marL="91443" marR="91443"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/>
                        <a:t>金属</a:t>
                      </a:r>
                    </a:p>
                  </a:txBody>
                  <a:tcPr marL="91443" marR="91443"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180357382"/>
                  </a:ext>
                </a:extLst>
              </a:tr>
              <a:tr h="518001">
                <a:tc>
                  <a:txBody>
                    <a:bodyPr/>
                    <a:lstStyle/>
                    <a:p>
                      <a:r>
                        <a:rPr lang="zh-CN" altLang="en-US" sz="2400" b="1" dirty="0"/>
                        <a:t>日常用于铁栏杆外层涂料的“银粉”大多是金属</a:t>
                      </a:r>
                    </a:p>
                  </a:txBody>
                  <a:tcPr marL="91443" marR="91443"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 marL="91443" marR="91443"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630346602"/>
                  </a:ext>
                </a:extLst>
              </a:tr>
              <a:tr h="518001">
                <a:tc>
                  <a:txBody>
                    <a:bodyPr/>
                    <a:lstStyle/>
                    <a:p>
                      <a:r>
                        <a:rPr lang="zh-CN" altLang="en-US" sz="2400" b="1" dirty="0"/>
                        <a:t>包装糖果、香烟的银白色金属薄片</a:t>
                      </a:r>
                    </a:p>
                  </a:txBody>
                  <a:tcPr marL="91443" marR="91443"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 marL="91443" marR="91443"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900735588"/>
                  </a:ext>
                </a:extLst>
              </a:tr>
              <a:tr h="518001">
                <a:tc>
                  <a:txBody>
                    <a:bodyPr/>
                    <a:lstStyle/>
                    <a:p>
                      <a:r>
                        <a:rPr lang="zh-CN" altLang="en-US" sz="2400" b="1" dirty="0"/>
                        <a:t>家用热水瓶内胆壁的银色金属</a:t>
                      </a:r>
                    </a:p>
                  </a:txBody>
                  <a:tcPr marL="91443" marR="91443"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 marL="91443" marR="91443"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705477410"/>
                  </a:ext>
                </a:extLst>
              </a:tr>
              <a:tr h="518001">
                <a:tc>
                  <a:txBody>
                    <a:bodyPr/>
                    <a:lstStyle/>
                    <a:p>
                      <a:r>
                        <a:rPr lang="zh-CN" altLang="en-US" sz="2400" b="1" dirty="0"/>
                        <a:t>温度计中填充的金属</a:t>
                      </a:r>
                    </a:p>
                  </a:txBody>
                  <a:tcPr marL="91443" marR="91443"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 marL="91443" marR="91443"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180596091"/>
                  </a:ext>
                </a:extLst>
              </a:tr>
              <a:tr h="518001">
                <a:tc>
                  <a:txBody>
                    <a:bodyPr/>
                    <a:lstStyle/>
                    <a:p>
                      <a:r>
                        <a:rPr lang="zh-CN" altLang="en-US" sz="2400" b="1" dirty="0"/>
                        <a:t>灯泡里做灯丝的金属</a:t>
                      </a:r>
                    </a:p>
                  </a:txBody>
                  <a:tcPr marL="91443" marR="91443"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 marL="91443" marR="91443"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570431210"/>
                  </a:ext>
                </a:extLst>
              </a:tr>
              <a:tr h="518001">
                <a:tc>
                  <a:txBody>
                    <a:bodyPr/>
                    <a:lstStyle/>
                    <a:p>
                      <a:r>
                        <a:rPr lang="zh-CN" altLang="en-US" sz="2400" b="1" dirty="0"/>
                        <a:t>青铜是一种合金，除含有铜外还含有的一种金属</a:t>
                      </a:r>
                    </a:p>
                  </a:txBody>
                  <a:tcPr marL="91443" marR="91443"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 marL="91443" marR="91443"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819930001"/>
                  </a:ext>
                </a:extLst>
              </a:tr>
              <a:tr h="518001">
                <a:tc>
                  <a:txBody>
                    <a:bodyPr/>
                    <a:lstStyle/>
                    <a:p>
                      <a:r>
                        <a:rPr kumimoji="1" lang="zh-CN" altLang="en-US" sz="2400" b="1" dirty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</a:rPr>
                        <a:t>常用于电镀和作干电池电极的金属</a:t>
                      </a:r>
                      <a:endParaRPr lang="zh-CN" altLang="en-US" sz="2400" b="1" dirty="0"/>
                    </a:p>
                  </a:txBody>
                  <a:tcPr marL="91443" marR="91443"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 marL="91443" marR="91443"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65648509"/>
                  </a:ext>
                </a:extLst>
              </a:tr>
              <a:tr h="518001">
                <a:tc>
                  <a:txBody>
                    <a:bodyPr/>
                    <a:lstStyle/>
                    <a:p>
                      <a:r>
                        <a:rPr kumimoji="1" lang="zh-CN" altLang="en-US" sz="2400" b="1" dirty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</a:rPr>
                        <a:t>常用于制造电线和电缆的金属</a:t>
                      </a:r>
                      <a:endParaRPr lang="zh-CN" altLang="en-US" sz="2400" b="1" dirty="0"/>
                    </a:p>
                  </a:txBody>
                  <a:tcPr marL="91443" marR="91443"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 marL="91443" marR="91443"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629047311"/>
                  </a:ext>
                </a:extLst>
              </a:tr>
              <a:tr h="518001">
                <a:tc>
                  <a:txBody>
                    <a:bodyPr/>
                    <a:lstStyle/>
                    <a:p>
                      <a:r>
                        <a:rPr kumimoji="1" lang="zh-CN" altLang="en-US" sz="2400" b="1" dirty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</a:rPr>
                        <a:t>常用于航空工业作制造飞机等材料的金属</a:t>
                      </a:r>
                      <a:endParaRPr lang="zh-CN" altLang="en-US" sz="2400" b="1" dirty="0"/>
                    </a:p>
                  </a:txBody>
                  <a:tcPr marL="91443" marR="91443"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 marL="91443" marR="91443"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519406132"/>
                  </a:ext>
                </a:extLst>
              </a:tr>
            </a:tbl>
          </a:graphicData>
        </a:graphic>
      </p:graphicFrame>
      <p:sp>
        <p:nvSpPr>
          <p:cNvPr id="3" name="TextBox 8"/>
          <p:cNvSpPr txBox="1">
            <a:spLocks noChangeArrowheads="1"/>
          </p:cNvSpPr>
          <p:nvPr/>
        </p:nvSpPr>
        <p:spPr bwMode="auto">
          <a:xfrm>
            <a:off x="7572401" y="1844675"/>
            <a:ext cx="7143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altLang="zh-CN">
                <a:solidFill>
                  <a:srgbClr val="FF0000"/>
                </a:solidFill>
              </a:rPr>
              <a:t>Al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4" name="TextBox 8"/>
          <p:cNvSpPr txBox="1">
            <a:spLocks noChangeArrowheads="1"/>
          </p:cNvSpPr>
          <p:nvPr/>
        </p:nvSpPr>
        <p:spPr bwMode="auto">
          <a:xfrm>
            <a:off x="7551763" y="2320925"/>
            <a:ext cx="7143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altLang="zh-CN">
                <a:solidFill>
                  <a:srgbClr val="FF0000"/>
                </a:solidFill>
              </a:rPr>
              <a:t>Al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5" name="TextBox 12"/>
          <p:cNvSpPr txBox="1">
            <a:spLocks noChangeArrowheads="1"/>
          </p:cNvSpPr>
          <p:nvPr/>
        </p:nvSpPr>
        <p:spPr bwMode="auto">
          <a:xfrm>
            <a:off x="7515246" y="2862263"/>
            <a:ext cx="5937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>
                <a:solidFill>
                  <a:srgbClr val="FF0000"/>
                </a:solidFill>
              </a:rPr>
              <a:t>Ag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6" name="TextBox 12"/>
          <p:cNvSpPr txBox="1">
            <a:spLocks noChangeArrowheads="1"/>
          </p:cNvSpPr>
          <p:nvPr/>
        </p:nvSpPr>
        <p:spPr bwMode="auto">
          <a:xfrm>
            <a:off x="7551758" y="3367088"/>
            <a:ext cx="5953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>
                <a:solidFill>
                  <a:srgbClr val="FF0000"/>
                </a:solidFill>
              </a:rPr>
              <a:t>Hg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7" name="TextBox 12"/>
          <p:cNvSpPr txBox="1">
            <a:spLocks noChangeArrowheads="1"/>
          </p:cNvSpPr>
          <p:nvPr/>
        </p:nvSpPr>
        <p:spPr bwMode="auto">
          <a:xfrm>
            <a:off x="7566050" y="3900488"/>
            <a:ext cx="4746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>
                <a:solidFill>
                  <a:srgbClr val="FF0000"/>
                </a:solidFill>
              </a:rPr>
              <a:t>W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8" name="TextBox 12"/>
          <p:cNvSpPr txBox="1">
            <a:spLocks noChangeArrowheads="1"/>
          </p:cNvSpPr>
          <p:nvPr/>
        </p:nvSpPr>
        <p:spPr bwMode="auto">
          <a:xfrm>
            <a:off x="7566050" y="4445000"/>
            <a:ext cx="5778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>
                <a:solidFill>
                  <a:srgbClr val="FF0000"/>
                </a:solidFill>
              </a:rPr>
              <a:t>Sn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9" name="TextBox 12"/>
          <p:cNvSpPr txBox="1">
            <a:spLocks noChangeArrowheads="1"/>
          </p:cNvSpPr>
          <p:nvPr/>
        </p:nvSpPr>
        <p:spPr bwMode="auto">
          <a:xfrm>
            <a:off x="7566050" y="4902200"/>
            <a:ext cx="5778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>
                <a:solidFill>
                  <a:srgbClr val="FF0000"/>
                </a:solidFill>
              </a:rPr>
              <a:t>Zn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10" name="TextBox 12"/>
          <p:cNvSpPr txBox="1">
            <a:spLocks noChangeArrowheads="1"/>
          </p:cNvSpPr>
          <p:nvPr/>
        </p:nvSpPr>
        <p:spPr bwMode="auto">
          <a:xfrm>
            <a:off x="7581928" y="5453063"/>
            <a:ext cx="10620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dirty="0">
                <a:solidFill>
                  <a:srgbClr val="FF0000"/>
                </a:solidFill>
              </a:rPr>
              <a:t>Cu  Al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1" name="TextBox 12"/>
          <p:cNvSpPr txBox="1">
            <a:spLocks noChangeArrowheads="1"/>
          </p:cNvSpPr>
          <p:nvPr/>
        </p:nvSpPr>
        <p:spPr bwMode="auto">
          <a:xfrm>
            <a:off x="6959600" y="5980113"/>
            <a:ext cx="20415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>
                <a:solidFill>
                  <a:srgbClr val="FF0000"/>
                </a:solidFill>
              </a:rPr>
              <a:t>钛合金、硬铝</a:t>
            </a:r>
          </a:p>
        </p:txBody>
      </p:sp>
      <p:sp>
        <p:nvSpPr>
          <p:cNvPr id="25646" name="文本框 11"/>
          <p:cNvSpPr txBox="1">
            <a:spLocks noChangeArrowheads="1"/>
          </p:cNvSpPr>
          <p:nvPr/>
        </p:nvSpPr>
        <p:spPr bwMode="auto">
          <a:xfrm>
            <a:off x="323850" y="620713"/>
            <a:ext cx="42481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/>
              <a:t>2</a:t>
            </a:r>
            <a:r>
              <a:rPr lang="zh-CN" altLang="en-US"/>
              <a:t>、了解几种金属的用途：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363538" y="620713"/>
            <a:ext cx="806450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ts val="3300"/>
              </a:lnSpc>
            </a:pPr>
            <a:r>
              <a:rPr kumimoji="1" lang="en-US" altLang="zh-CN" dirty="0">
                <a:solidFill>
                  <a:srgbClr val="000000"/>
                </a:solidFill>
                <a:latin typeface="Times New Roman" pitchFamily="18" charset="0"/>
              </a:rPr>
              <a:t>3</a:t>
            </a:r>
            <a:r>
              <a:rPr kumimoji="1" lang="zh-CN" altLang="en-US" dirty="0">
                <a:solidFill>
                  <a:srgbClr val="000000"/>
                </a:solidFill>
                <a:latin typeface="Times New Roman" pitchFamily="18" charset="0"/>
              </a:rPr>
              <a:t>、在众多的金属中，为什么选用铝线作为发电站和</a:t>
            </a:r>
            <a:r>
              <a:rPr kumimoji="1" lang="zh-CN" altLang="en-US" dirty="0" smtClean="0">
                <a:solidFill>
                  <a:srgbClr val="000000"/>
                </a:solidFill>
                <a:latin typeface="Times New Roman" pitchFamily="18" charset="0"/>
              </a:rPr>
              <a:t>用户</a:t>
            </a:r>
            <a:endParaRPr kumimoji="1" lang="en-US" altLang="zh-CN" dirty="0" smtClean="0">
              <a:solidFill>
                <a:srgbClr val="000000"/>
              </a:solidFill>
              <a:latin typeface="Times New Roman" pitchFamily="18" charset="0"/>
            </a:endParaRPr>
          </a:p>
          <a:p>
            <a:pPr eaLnBrk="1" hangingPunct="1">
              <a:lnSpc>
                <a:spcPts val="3300"/>
              </a:lnSpc>
            </a:pPr>
            <a:r>
              <a:rPr kumimoji="1" lang="en-US" altLang="zh-CN" dirty="0" smtClean="0">
                <a:solidFill>
                  <a:srgbClr val="000000"/>
                </a:solidFill>
                <a:latin typeface="Times New Roman" pitchFamily="18" charset="0"/>
              </a:rPr>
              <a:t>      </a:t>
            </a:r>
            <a:r>
              <a:rPr kumimoji="1" lang="zh-CN" altLang="en-US" dirty="0" smtClean="0">
                <a:solidFill>
                  <a:srgbClr val="000000"/>
                </a:solidFill>
                <a:latin typeface="Times New Roman" pitchFamily="18" charset="0"/>
              </a:rPr>
              <a:t>之间</a:t>
            </a:r>
            <a:r>
              <a:rPr kumimoji="1" lang="zh-CN" altLang="en-US" dirty="0">
                <a:solidFill>
                  <a:srgbClr val="000000"/>
                </a:solidFill>
                <a:latin typeface="Times New Roman" pitchFamily="18" charset="0"/>
              </a:rPr>
              <a:t>的高压导电线？</a:t>
            </a:r>
          </a:p>
        </p:txBody>
      </p:sp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900113" y="1643050"/>
            <a:ext cx="48958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dirty="0" smtClean="0">
                <a:solidFill>
                  <a:srgbClr val="FF0000"/>
                </a:solidFill>
                <a:latin typeface="Times New Roman" pitchFamily="18" charset="0"/>
              </a:rPr>
              <a:t>a</a:t>
            </a:r>
            <a:r>
              <a:rPr kumimoji="1" lang="zh-CN" altLang="en-US" dirty="0" smtClean="0">
                <a:solidFill>
                  <a:srgbClr val="FF0000"/>
                </a:solidFill>
                <a:latin typeface="Times New Roman" pitchFamily="18" charset="0"/>
              </a:rPr>
              <a:t>、</a:t>
            </a:r>
            <a:r>
              <a:rPr kumimoji="1" lang="zh-CN" altLang="en-US" dirty="0">
                <a:solidFill>
                  <a:srgbClr val="FF0000"/>
                </a:solidFill>
                <a:latin typeface="Times New Roman" pitchFamily="18" charset="0"/>
              </a:rPr>
              <a:t>铝能导电且电阻小，</a:t>
            </a: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900113" y="2643182"/>
            <a:ext cx="302894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en-US" altLang="zh-CN" dirty="0" smtClean="0">
                <a:solidFill>
                  <a:srgbClr val="FF0000"/>
                </a:solidFill>
              </a:rPr>
              <a:t>c</a:t>
            </a:r>
            <a:r>
              <a:rPr kumimoji="1" lang="zh-CN" altLang="en-US" dirty="0" smtClean="0">
                <a:solidFill>
                  <a:srgbClr val="FF0000"/>
                </a:solidFill>
              </a:rPr>
              <a:t>、</a:t>
            </a:r>
            <a:r>
              <a:rPr kumimoji="1" lang="zh-CN" altLang="en-US" dirty="0">
                <a:solidFill>
                  <a:srgbClr val="FF0000"/>
                </a:solidFill>
              </a:rPr>
              <a:t>铝的密度小，</a:t>
            </a:r>
          </a:p>
        </p:txBody>
      </p:sp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928663" y="2143116"/>
            <a:ext cx="442915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en-US" altLang="zh-CN" dirty="0" smtClean="0">
                <a:solidFill>
                  <a:srgbClr val="FF0000"/>
                </a:solidFill>
              </a:rPr>
              <a:t>b</a:t>
            </a:r>
            <a:r>
              <a:rPr kumimoji="1" lang="zh-CN" altLang="en-US" dirty="0" smtClean="0">
                <a:solidFill>
                  <a:srgbClr val="FF0000"/>
                </a:solidFill>
              </a:rPr>
              <a:t>、</a:t>
            </a:r>
            <a:r>
              <a:rPr kumimoji="1" lang="zh-CN" altLang="en-US" dirty="0">
                <a:solidFill>
                  <a:srgbClr val="FF0000"/>
                </a:solidFill>
              </a:rPr>
              <a:t>铝的来源广泛，造价低，</a:t>
            </a:r>
          </a:p>
        </p:txBody>
      </p:sp>
      <p:sp>
        <p:nvSpPr>
          <p:cNvPr id="16" name="Rectangle 7"/>
          <p:cNvSpPr>
            <a:spLocks noChangeArrowheads="1"/>
          </p:cNvSpPr>
          <p:nvPr/>
        </p:nvSpPr>
        <p:spPr bwMode="auto">
          <a:xfrm>
            <a:off x="857224" y="3214686"/>
            <a:ext cx="377539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dirty="0" smtClean="0">
                <a:solidFill>
                  <a:srgbClr val="FF0000"/>
                </a:solidFill>
              </a:rPr>
              <a:t>d</a:t>
            </a:r>
            <a:r>
              <a:rPr kumimoji="1" lang="zh-CN" altLang="en-US" dirty="0" smtClean="0">
                <a:solidFill>
                  <a:srgbClr val="FF0000"/>
                </a:solidFill>
              </a:rPr>
              <a:t>、</a:t>
            </a:r>
            <a:r>
              <a:rPr kumimoji="1" lang="zh-CN" altLang="en-US" dirty="0">
                <a:solidFill>
                  <a:srgbClr val="FF0000"/>
                </a:solidFill>
              </a:rPr>
              <a:t>铝具有强的抗腐蚀性。</a:t>
            </a:r>
          </a:p>
        </p:txBody>
      </p:sp>
      <p:sp>
        <p:nvSpPr>
          <p:cNvPr id="17" name="矩形 2"/>
          <p:cNvSpPr>
            <a:spLocks noChangeArrowheads="1"/>
          </p:cNvSpPr>
          <p:nvPr/>
        </p:nvSpPr>
        <p:spPr bwMode="auto">
          <a:xfrm>
            <a:off x="419100" y="3857628"/>
            <a:ext cx="7953375" cy="1827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ts val="3500"/>
              </a:lnSpc>
            </a:pPr>
            <a:r>
              <a:rPr lang="en-US" altLang="zh-CN">
                <a:latin typeface="宋体" charset="-122"/>
              </a:rPr>
              <a:t>4</a:t>
            </a:r>
            <a:r>
              <a:rPr lang="zh-CN" altLang="en-US">
                <a:latin typeface="宋体" charset="-122"/>
              </a:rPr>
              <a:t>、下列铝制品的用途主要是利用了铝的哪个性质？</a:t>
            </a:r>
          </a:p>
          <a:p>
            <a:pPr eaLnBrk="1" hangingPunct="1">
              <a:lnSpc>
                <a:spcPts val="3500"/>
              </a:lnSpc>
            </a:pPr>
            <a:r>
              <a:rPr lang="zh-CN" altLang="en-US">
                <a:latin typeface="宋体" charset="-122"/>
              </a:rPr>
              <a:t>    </a:t>
            </a:r>
            <a:r>
              <a:rPr lang="en-US" altLang="zh-CN">
                <a:latin typeface="宋体" charset="-122"/>
              </a:rPr>
              <a:t>A.</a:t>
            </a:r>
            <a:r>
              <a:rPr lang="zh-CN" altLang="en-US">
                <a:latin typeface="宋体" charset="-122"/>
              </a:rPr>
              <a:t>导热性   </a:t>
            </a:r>
            <a:r>
              <a:rPr lang="en-US" altLang="zh-CN">
                <a:latin typeface="宋体" charset="-122"/>
              </a:rPr>
              <a:t>B.</a:t>
            </a:r>
            <a:r>
              <a:rPr lang="zh-CN" altLang="en-US">
                <a:latin typeface="宋体" charset="-122"/>
              </a:rPr>
              <a:t>导电性   </a:t>
            </a:r>
            <a:r>
              <a:rPr lang="en-US" altLang="zh-CN">
                <a:latin typeface="宋体" charset="-122"/>
              </a:rPr>
              <a:t>C.</a:t>
            </a:r>
            <a:r>
              <a:rPr lang="zh-CN" altLang="en-US">
                <a:latin typeface="宋体" charset="-122"/>
              </a:rPr>
              <a:t>延展性    </a:t>
            </a:r>
            <a:r>
              <a:rPr lang="en-US" altLang="zh-CN">
                <a:latin typeface="宋体" charset="-122"/>
              </a:rPr>
              <a:t>D.</a:t>
            </a:r>
            <a:r>
              <a:rPr lang="zh-CN" altLang="en-US">
                <a:latin typeface="宋体" charset="-122"/>
              </a:rPr>
              <a:t>密度较小</a:t>
            </a:r>
          </a:p>
          <a:p>
            <a:pPr eaLnBrk="1" hangingPunct="1">
              <a:lnSpc>
                <a:spcPts val="3500"/>
              </a:lnSpc>
            </a:pPr>
            <a:r>
              <a:rPr lang="zh-CN" altLang="en-US">
                <a:latin typeface="宋体" charset="-122"/>
              </a:rPr>
              <a:t>  　铝锅烧饭（    ）　　铝锭压成铝箔（     ） </a:t>
            </a:r>
          </a:p>
          <a:p>
            <a:pPr eaLnBrk="1" hangingPunct="1">
              <a:lnSpc>
                <a:spcPts val="3500"/>
              </a:lnSpc>
            </a:pPr>
            <a:r>
              <a:rPr lang="zh-CN" altLang="en-US">
                <a:latin typeface="宋体" charset="-122"/>
              </a:rPr>
              <a:t>　  硬铝制飞机（    ）　　铝线作电缆（     ）</a:t>
            </a:r>
          </a:p>
        </p:txBody>
      </p:sp>
      <p:sp>
        <p:nvSpPr>
          <p:cNvPr id="18" name="Text Box 4"/>
          <p:cNvSpPr txBox="1">
            <a:spLocks noChangeArrowheads="1"/>
          </p:cNvSpPr>
          <p:nvPr/>
        </p:nvSpPr>
        <p:spPr bwMode="auto">
          <a:xfrm>
            <a:off x="2843213" y="4722815"/>
            <a:ext cx="792162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1" hangingPunct="1"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宋体" charset="-122"/>
              </a:rPr>
              <a:t>A</a:t>
            </a:r>
          </a:p>
        </p:txBody>
      </p:sp>
      <p:sp>
        <p:nvSpPr>
          <p:cNvPr id="19" name="Text Box 5"/>
          <p:cNvSpPr txBox="1">
            <a:spLocks noChangeArrowheads="1"/>
          </p:cNvSpPr>
          <p:nvPr/>
        </p:nvSpPr>
        <p:spPr bwMode="auto">
          <a:xfrm>
            <a:off x="6588125" y="4795840"/>
            <a:ext cx="6477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1" hangingPunct="1"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宋体" charset="-122"/>
              </a:rPr>
              <a:t>C</a:t>
            </a:r>
          </a:p>
        </p:txBody>
      </p:sp>
      <p:sp>
        <p:nvSpPr>
          <p:cNvPr id="20" name="Text Box 6"/>
          <p:cNvSpPr txBox="1">
            <a:spLocks noChangeArrowheads="1"/>
          </p:cNvSpPr>
          <p:nvPr/>
        </p:nvSpPr>
        <p:spPr bwMode="auto">
          <a:xfrm>
            <a:off x="3132138" y="5189540"/>
            <a:ext cx="6477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1" hangingPunct="1"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宋体" charset="-122"/>
              </a:rPr>
              <a:t>D</a:t>
            </a:r>
          </a:p>
        </p:txBody>
      </p:sp>
      <p:sp>
        <p:nvSpPr>
          <p:cNvPr id="21" name="Text Box 7"/>
          <p:cNvSpPr txBox="1">
            <a:spLocks noChangeArrowheads="1"/>
          </p:cNvSpPr>
          <p:nvPr/>
        </p:nvSpPr>
        <p:spPr bwMode="auto">
          <a:xfrm>
            <a:off x="6588125" y="5227640"/>
            <a:ext cx="6477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1" hangingPunct="1"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宋体" charset="-122"/>
              </a:rPr>
              <a:t>B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5" grpId="0"/>
      <p:bldP spid="16" grpId="0"/>
      <p:bldP spid="18" grpId="0"/>
      <p:bldP spid="19" grpId="0"/>
      <p:bldP spid="20" grpId="0"/>
      <p:bldP spid="2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28662" y="1751476"/>
            <a:ext cx="735811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【</a:t>
            </a:r>
            <a:r>
              <a:rPr lang="zh-CN" altLang="en-US" sz="2800" dirty="0" smtClean="0"/>
              <a:t>作业</a:t>
            </a:r>
            <a:r>
              <a:rPr lang="en-US" altLang="zh-CN" sz="2800" dirty="0" smtClean="0"/>
              <a:t>】</a:t>
            </a:r>
          </a:p>
          <a:p>
            <a:r>
              <a:rPr lang="en-US" altLang="zh-CN" sz="2800" dirty="0" smtClean="0"/>
              <a:t>           1</a:t>
            </a:r>
            <a:r>
              <a:rPr lang="zh-CN" altLang="en-US" sz="2800" dirty="0" smtClean="0"/>
              <a:t>、阅读和自我完成：</a:t>
            </a:r>
            <a:r>
              <a:rPr lang="en-US" altLang="zh-CN" sz="2800" dirty="0" smtClean="0"/>
              <a:t>P</a:t>
            </a:r>
            <a:r>
              <a:rPr lang="en-US" altLang="zh-CN" sz="2800" baseline="-25000" dirty="0" smtClean="0"/>
              <a:t>7  </a:t>
            </a:r>
            <a:r>
              <a:rPr lang="zh-CN" altLang="en-US" sz="2800" dirty="0" smtClean="0"/>
              <a:t>课外实验</a:t>
            </a:r>
            <a:endParaRPr lang="en-US" altLang="zh-CN" sz="2800" dirty="0" smtClean="0"/>
          </a:p>
          <a:p>
            <a:endParaRPr lang="en-US" altLang="zh-CN" sz="2800" dirty="0" smtClean="0"/>
          </a:p>
          <a:p>
            <a:r>
              <a:rPr lang="en-US" altLang="zh-CN" sz="2800" dirty="0" smtClean="0"/>
              <a:t>           2</a:t>
            </a:r>
            <a:r>
              <a:rPr lang="zh-CN" altLang="en-US" sz="2800" dirty="0" smtClean="0"/>
              <a:t>、完成</a:t>
            </a:r>
            <a:r>
              <a:rPr lang="en-US" altLang="zh-CN" sz="2800" dirty="0" smtClean="0"/>
              <a:t>P</a:t>
            </a:r>
            <a:r>
              <a:rPr lang="en-US" altLang="zh-CN" sz="2800" baseline="-25000" dirty="0" smtClean="0"/>
              <a:t>8</a:t>
            </a:r>
            <a:r>
              <a:rPr lang="zh-CN" altLang="en-US" sz="2800" dirty="0" smtClean="0"/>
              <a:t>课后练习</a:t>
            </a:r>
            <a:endParaRPr lang="en-US" altLang="zh-CN" sz="2800" dirty="0" smtClean="0"/>
          </a:p>
          <a:p>
            <a:endParaRPr lang="en-US" altLang="zh-CN" sz="2800" dirty="0" smtClean="0"/>
          </a:p>
          <a:p>
            <a:r>
              <a:rPr lang="en-US" altLang="zh-CN" sz="2800" dirty="0" smtClean="0"/>
              <a:t>           3</a:t>
            </a:r>
            <a:r>
              <a:rPr lang="zh-CN" altLang="en-US" sz="2800" dirty="0" smtClean="0"/>
              <a:t>、完成</a:t>
            </a:r>
            <a:r>
              <a:rPr lang="en-US" altLang="zh-CN" sz="2800" dirty="0" smtClean="0"/>
              <a:t>《100</a:t>
            </a:r>
            <a:r>
              <a:rPr lang="zh-CN" altLang="en-US" sz="2800" dirty="0" smtClean="0"/>
              <a:t>分</a:t>
            </a:r>
            <a:r>
              <a:rPr lang="en-US" altLang="zh-CN" sz="2800" dirty="0" smtClean="0"/>
              <a:t>》</a:t>
            </a:r>
            <a:r>
              <a:rPr lang="zh-CN" altLang="en-US" sz="2800" dirty="0" smtClean="0"/>
              <a:t>课题</a:t>
            </a:r>
            <a:r>
              <a:rPr lang="en-US" altLang="zh-CN" sz="2800" dirty="0" smtClean="0"/>
              <a:t>1</a:t>
            </a:r>
            <a:r>
              <a:rPr lang="zh-CN" altLang="en-US" sz="2800" dirty="0" smtClean="0"/>
              <a:t>（两个课时）</a:t>
            </a:r>
            <a:endParaRPr lang="zh-CN" altLang="en-US" sz="28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Text Box 3"/>
          <p:cNvSpPr txBox="1">
            <a:spLocks noChangeArrowheads="1"/>
          </p:cNvSpPr>
          <p:nvPr/>
        </p:nvSpPr>
        <p:spPr bwMode="auto">
          <a:xfrm>
            <a:off x="1023938" y="1720850"/>
            <a:ext cx="7450137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latin typeface="Times New Roman" pitchFamily="18" charset="0"/>
              </a:rPr>
              <a:t>1</a:t>
            </a:r>
            <a:r>
              <a:rPr lang="zh-CN" altLang="en-US">
                <a:latin typeface="Times New Roman" pitchFamily="18" charset="0"/>
              </a:rPr>
              <a:t>、下列物质中属于金属材料的是：（             ）</a:t>
            </a:r>
          </a:p>
          <a:p>
            <a:endParaRPr lang="zh-CN" altLang="en-US">
              <a:latin typeface="Times New Roman" pitchFamily="18" charset="0"/>
            </a:endParaRPr>
          </a:p>
          <a:p>
            <a:r>
              <a:rPr lang="zh-CN" altLang="en-US">
                <a:latin typeface="Times New Roman" pitchFamily="18" charset="0"/>
              </a:rPr>
              <a:t>      </a:t>
            </a:r>
            <a:r>
              <a:rPr lang="en-US" altLang="zh-CN">
                <a:latin typeface="Times New Roman" pitchFamily="18" charset="0"/>
              </a:rPr>
              <a:t>A</a:t>
            </a:r>
            <a:r>
              <a:rPr lang="zh-CN" altLang="en-US">
                <a:latin typeface="Times New Roman" pitchFamily="18" charset="0"/>
              </a:rPr>
              <a:t>、钢            </a:t>
            </a:r>
            <a:r>
              <a:rPr lang="en-US" altLang="zh-CN">
                <a:latin typeface="Times New Roman" pitchFamily="18" charset="0"/>
              </a:rPr>
              <a:t>B</a:t>
            </a:r>
            <a:r>
              <a:rPr lang="zh-CN" altLang="en-US">
                <a:latin typeface="Times New Roman" pitchFamily="18" charset="0"/>
              </a:rPr>
              <a:t>、铝            </a:t>
            </a:r>
            <a:r>
              <a:rPr lang="en-US" altLang="zh-CN">
                <a:latin typeface="Times New Roman" pitchFamily="18" charset="0"/>
              </a:rPr>
              <a:t>C</a:t>
            </a:r>
            <a:r>
              <a:rPr lang="zh-CN" altLang="en-US">
                <a:latin typeface="Times New Roman" pitchFamily="18" charset="0"/>
              </a:rPr>
              <a:t>、氧化铁         </a:t>
            </a:r>
            <a:r>
              <a:rPr lang="en-US" altLang="zh-CN">
                <a:latin typeface="Times New Roman" pitchFamily="18" charset="0"/>
              </a:rPr>
              <a:t>D</a:t>
            </a:r>
            <a:r>
              <a:rPr lang="zh-CN" altLang="en-US">
                <a:latin typeface="Times New Roman" pitchFamily="18" charset="0"/>
              </a:rPr>
              <a:t>、 石墨</a:t>
            </a:r>
          </a:p>
        </p:txBody>
      </p:sp>
      <p:sp>
        <p:nvSpPr>
          <p:cNvPr id="44036" name="Text Box 4"/>
          <p:cNvSpPr txBox="1">
            <a:spLocks noChangeArrowheads="1"/>
          </p:cNvSpPr>
          <p:nvPr/>
        </p:nvSpPr>
        <p:spPr bwMode="auto">
          <a:xfrm>
            <a:off x="971550" y="3305175"/>
            <a:ext cx="6356350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latin typeface="Times New Roman" pitchFamily="18" charset="0"/>
              </a:rPr>
              <a:t>2</a:t>
            </a:r>
            <a:r>
              <a:rPr lang="zh-CN" altLang="en-US">
                <a:latin typeface="Times New Roman" pitchFamily="18" charset="0"/>
              </a:rPr>
              <a:t>、下列各物质属于纯净物的是：（               ）</a:t>
            </a:r>
          </a:p>
          <a:p>
            <a:endParaRPr lang="zh-CN" altLang="en-US" sz="2000">
              <a:latin typeface="Times New Roman" pitchFamily="18" charset="0"/>
            </a:endParaRPr>
          </a:p>
          <a:p>
            <a:r>
              <a:rPr lang="zh-CN" altLang="en-US" sz="2000">
                <a:latin typeface="Times New Roman" pitchFamily="18" charset="0"/>
              </a:rPr>
              <a:t>       </a:t>
            </a:r>
            <a:r>
              <a:rPr lang="en-US" altLang="zh-CN" sz="2000">
                <a:latin typeface="Times New Roman" pitchFamily="18" charset="0"/>
              </a:rPr>
              <a:t>A</a:t>
            </a:r>
            <a:r>
              <a:rPr lang="zh-CN" altLang="en-US" sz="2000">
                <a:latin typeface="Times New Roman" pitchFamily="18" charset="0"/>
              </a:rPr>
              <a:t>、钱币、青铜像                       </a:t>
            </a:r>
            <a:r>
              <a:rPr lang="en-US" altLang="zh-CN" sz="2000">
                <a:latin typeface="Times New Roman" pitchFamily="18" charset="0"/>
              </a:rPr>
              <a:t>B</a:t>
            </a:r>
            <a:r>
              <a:rPr lang="zh-CN" altLang="en-US" sz="2000">
                <a:latin typeface="Times New Roman" pitchFamily="18" charset="0"/>
              </a:rPr>
              <a:t>、不锈钢、生铁</a:t>
            </a:r>
          </a:p>
          <a:p>
            <a:endParaRPr lang="zh-CN" altLang="en-US" sz="2000">
              <a:latin typeface="Times New Roman" pitchFamily="18" charset="0"/>
            </a:endParaRPr>
          </a:p>
          <a:p>
            <a:r>
              <a:rPr lang="zh-CN" altLang="en-US" sz="2000">
                <a:latin typeface="Times New Roman" pitchFamily="18" charset="0"/>
              </a:rPr>
              <a:t>       </a:t>
            </a:r>
            <a:r>
              <a:rPr lang="en-US" altLang="zh-CN" sz="2000">
                <a:latin typeface="Times New Roman" pitchFamily="18" charset="0"/>
              </a:rPr>
              <a:t>C</a:t>
            </a:r>
            <a:r>
              <a:rPr lang="zh-CN" altLang="en-US" sz="2000">
                <a:latin typeface="Times New Roman" pitchFamily="18" charset="0"/>
              </a:rPr>
              <a:t>、</a:t>
            </a:r>
            <a:r>
              <a:rPr lang="en-US" altLang="zh-CN" sz="2000">
                <a:latin typeface="Times New Roman" pitchFamily="18" charset="0"/>
              </a:rPr>
              <a:t>24K</a:t>
            </a:r>
            <a:r>
              <a:rPr lang="zh-CN" altLang="en-US" sz="2000">
                <a:latin typeface="Times New Roman" pitchFamily="18" charset="0"/>
              </a:rPr>
              <a:t>金戒指、氧化铜            </a:t>
            </a:r>
            <a:r>
              <a:rPr lang="en-US" altLang="zh-CN" sz="2000">
                <a:latin typeface="Times New Roman" pitchFamily="18" charset="0"/>
              </a:rPr>
              <a:t>D</a:t>
            </a:r>
            <a:r>
              <a:rPr lang="zh-CN" altLang="en-US" sz="2000">
                <a:latin typeface="Times New Roman" pitchFamily="18" charset="0"/>
              </a:rPr>
              <a:t>、 大理石、盐酸</a:t>
            </a:r>
          </a:p>
          <a:p>
            <a:r>
              <a:rPr lang="zh-CN" altLang="en-US">
                <a:latin typeface="Times New Roman" pitchFamily="18" charset="0"/>
              </a:rPr>
              <a:t> </a:t>
            </a:r>
          </a:p>
        </p:txBody>
      </p:sp>
      <p:sp>
        <p:nvSpPr>
          <p:cNvPr id="44037" name="Text Box 5"/>
          <p:cNvSpPr txBox="1">
            <a:spLocks noChangeArrowheads="1"/>
          </p:cNvSpPr>
          <p:nvPr/>
        </p:nvSpPr>
        <p:spPr bwMode="auto">
          <a:xfrm>
            <a:off x="6180138" y="1700213"/>
            <a:ext cx="912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  <a:latin typeface="Times New Roman" pitchFamily="18" charset="0"/>
              </a:rPr>
              <a:t>A</a:t>
            </a:r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、</a:t>
            </a:r>
            <a:r>
              <a:rPr lang="en-US" altLang="zh-CN">
                <a:solidFill>
                  <a:srgbClr val="FF0000"/>
                </a:solidFill>
                <a:latin typeface="Times New Roman" pitchFamily="18" charset="0"/>
              </a:rPr>
              <a:t>B</a:t>
            </a:r>
          </a:p>
        </p:txBody>
      </p:sp>
      <p:sp>
        <p:nvSpPr>
          <p:cNvPr id="44038" name="Text Box 6"/>
          <p:cNvSpPr txBox="1">
            <a:spLocks noChangeArrowheads="1"/>
          </p:cNvSpPr>
          <p:nvPr/>
        </p:nvSpPr>
        <p:spPr bwMode="auto">
          <a:xfrm>
            <a:off x="6183313" y="3284538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  <a:latin typeface="Times New Roman" pitchFamily="18" charset="0"/>
              </a:rPr>
              <a:t>C</a:t>
            </a:r>
          </a:p>
        </p:txBody>
      </p:sp>
      <p:sp>
        <p:nvSpPr>
          <p:cNvPr id="44040" name="Text Box 8"/>
          <p:cNvSpPr txBox="1">
            <a:spLocks noChangeArrowheads="1"/>
          </p:cNvSpPr>
          <p:nvPr/>
        </p:nvSpPr>
        <p:spPr bwMode="auto">
          <a:xfrm>
            <a:off x="2876550" y="908050"/>
            <a:ext cx="26320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srgbClr val="006600"/>
                </a:solidFill>
              </a:rPr>
              <a:t>【</a:t>
            </a:r>
            <a:r>
              <a:rPr lang="zh-CN" altLang="en-US" sz="3200" dirty="0">
                <a:solidFill>
                  <a:srgbClr val="006600"/>
                </a:solidFill>
              </a:rPr>
              <a:t>达标自查</a:t>
            </a:r>
            <a:r>
              <a:rPr lang="en-US" altLang="zh-CN" sz="3200" dirty="0">
                <a:solidFill>
                  <a:srgbClr val="006600"/>
                </a:solidFill>
              </a:rPr>
              <a:t>】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44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6" grpId="0"/>
      <p:bldP spid="44037" grpId="0"/>
      <p:bldP spid="4403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2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250825" y="692150"/>
            <a:ext cx="8497888" cy="208915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altLang="zh-CN" sz="2400" b="1">
                <a:latin typeface="宋体" pitchFamily="2" charset="-122"/>
              </a:rPr>
              <a:t>3</a:t>
            </a:r>
            <a:r>
              <a:rPr lang="zh-CN" altLang="en-US" sz="2400" b="1">
                <a:latin typeface="宋体" pitchFamily="2" charset="-122"/>
              </a:rPr>
              <a:t>．下列生活用品中，由金属材料制成的（     　）</a:t>
            </a:r>
          </a:p>
          <a:p>
            <a:pPr>
              <a:buFont typeface="Wingdings" pitchFamily="2" charset="2"/>
              <a:buNone/>
            </a:pPr>
            <a:r>
              <a:rPr lang="zh-CN" altLang="en-US" sz="2400" b="1">
                <a:latin typeface="宋体" pitchFamily="2" charset="-122"/>
              </a:rPr>
              <a:t>    </a:t>
            </a:r>
            <a:r>
              <a:rPr lang="en-US" altLang="zh-CN" sz="2400" b="1">
                <a:latin typeface="宋体" pitchFamily="2" charset="-122"/>
              </a:rPr>
              <a:t>A</a:t>
            </a:r>
            <a:r>
              <a:rPr lang="zh-CN" altLang="en-US" sz="2400" b="1">
                <a:latin typeface="宋体" pitchFamily="2" charset="-122"/>
              </a:rPr>
              <a:t>、塑料袋    </a:t>
            </a:r>
            <a:r>
              <a:rPr lang="en-US" altLang="zh-CN" sz="2400" b="1">
                <a:latin typeface="宋体" pitchFamily="2" charset="-122"/>
              </a:rPr>
              <a:t>B</a:t>
            </a:r>
            <a:r>
              <a:rPr lang="zh-CN" altLang="en-US" sz="2400" b="1">
                <a:latin typeface="宋体" pitchFamily="2" charset="-122"/>
              </a:rPr>
              <a:t>、玻璃杯    </a:t>
            </a:r>
            <a:r>
              <a:rPr lang="en-US" altLang="zh-CN" sz="2400" b="1">
                <a:latin typeface="宋体" pitchFamily="2" charset="-122"/>
              </a:rPr>
              <a:t>C</a:t>
            </a:r>
            <a:r>
              <a:rPr lang="zh-CN" altLang="en-US" sz="2400" b="1">
                <a:latin typeface="宋体" pitchFamily="2" charset="-122"/>
              </a:rPr>
              <a:t>、瓷碗      </a:t>
            </a:r>
            <a:r>
              <a:rPr lang="en-US" altLang="zh-CN" sz="2400" b="1">
                <a:latin typeface="宋体" pitchFamily="2" charset="-122"/>
              </a:rPr>
              <a:t>D</a:t>
            </a:r>
            <a:r>
              <a:rPr lang="zh-CN" altLang="en-US" sz="2400" b="1">
                <a:latin typeface="宋体" pitchFamily="2" charset="-122"/>
              </a:rPr>
              <a:t>、铁锅</a:t>
            </a:r>
          </a:p>
          <a:p>
            <a:pPr>
              <a:buFont typeface="Wingdings" pitchFamily="2" charset="2"/>
              <a:buNone/>
            </a:pPr>
            <a:endParaRPr lang="zh-CN" altLang="en-US" sz="2400" b="1">
              <a:latin typeface="宋体" pitchFamily="2" charset="-122"/>
            </a:endParaRPr>
          </a:p>
          <a:p>
            <a:pPr>
              <a:buFont typeface="Wingdings" pitchFamily="2" charset="2"/>
              <a:buNone/>
            </a:pPr>
            <a:r>
              <a:rPr lang="en-US" altLang="zh-CN" sz="2400" b="1">
                <a:latin typeface="宋体" pitchFamily="2" charset="-122"/>
              </a:rPr>
              <a:t>4</a:t>
            </a:r>
            <a:r>
              <a:rPr lang="zh-CN" altLang="en-US" sz="2400" b="1">
                <a:latin typeface="宋体" pitchFamily="2" charset="-122"/>
              </a:rPr>
              <a:t>．地壳中含量最多的两种金属元素是（      ）</a:t>
            </a:r>
          </a:p>
          <a:p>
            <a:pPr>
              <a:buFont typeface="Wingdings" pitchFamily="2" charset="2"/>
              <a:buNone/>
            </a:pPr>
            <a:r>
              <a:rPr lang="zh-CN" altLang="en-US" sz="2400" b="1">
                <a:latin typeface="宋体" pitchFamily="2" charset="-122"/>
              </a:rPr>
              <a:t>    </a:t>
            </a:r>
            <a:r>
              <a:rPr lang="en-US" altLang="zh-CN" sz="2400" b="1">
                <a:latin typeface="宋体" pitchFamily="2" charset="-122"/>
              </a:rPr>
              <a:t>A </a:t>
            </a:r>
            <a:r>
              <a:rPr lang="zh-CN" altLang="en-US" sz="2400" b="1">
                <a:latin typeface="宋体" pitchFamily="2" charset="-122"/>
              </a:rPr>
              <a:t>、镁、铝    </a:t>
            </a:r>
            <a:r>
              <a:rPr lang="en-US" altLang="zh-CN" sz="2400" b="1">
                <a:latin typeface="宋体" pitchFamily="2" charset="-122"/>
              </a:rPr>
              <a:t>B </a:t>
            </a:r>
            <a:r>
              <a:rPr lang="zh-CN" altLang="en-US" sz="2400" b="1">
                <a:latin typeface="宋体" pitchFamily="2" charset="-122"/>
              </a:rPr>
              <a:t>、铝      </a:t>
            </a:r>
            <a:r>
              <a:rPr lang="en-US" altLang="zh-CN" sz="2400" b="1">
                <a:latin typeface="宋体" pitchFamily="2" charset="-122"/>
              </a:rPr>
              <a:t>C </a:t>
            </a:r>
            <a:r>
              <a:rPr lang="zh-CN" altLang="en-US" sz="2400" b="1">
                <a:latin typeface="宋体" pitchFamily="2" charset="-122"/>
              </a:rPr>
              <a:t>、钙、钠   </a:t>
            </a:r>
            <a:r>
              <a:rPr lang="en-US" altLang="zh-CN" sz="2400" b="1">
                <a:latin typeface="宋体" pitchFamily="2" charset="-122"/>
              </a:rPr>
              <a:t>D</a:t>
            </a:r>
            <a:r>
              <a:rPr lang="zh-CN" altLang="en-US" sz="2400" b="1">
                <a:latin typeface="宋体" pitchFamily="2" charset="-122"/>
              </a:rPr>
              <a:t>、铝、铁</a:t>
            </a:r>
          </a:p>
        </p:txBody>
      </p:sp>
      <p:sp>
        <p:nvSpPr>
          <p:cNvPr id="83973" name="Text Box 5"/>
          <p:cNvSpPr txBox="1">
            <a:spLocks noChangeArrowheads="1"/>
          </p:cNvSpPr>
          <p:nvPr/>
        </p:nvSpPr>
        <p:spPr bwMode="auto">
          <a:xfrm>
            <a:off x="6443663" y="617538"/>
            <a:ext cx="6477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宋体" pitchFamily="2" charset="-122"/>
              </a:rPr>
              <a:t>D</a:t>
            </a:r>
          </a:p>
        </p:txBody>
      </p:sp>
      <p:sp>
        <p:nvSpPr>
          <p:cNvPr id="83974" name="Text Box 6"/>
          <p:cNvSpPr txBox="1">
            <a:spLocks noChangeArrowheads="1"/>
          </p:cNvSpPr>
          <p:nvPr/>
        </p:nvSpPr>
        <p:spPr bwMode="auto">
          <a:xfrm>
            <a:off x="6011863" y="1985963"/>
            <a:ext cx="6477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宋体" pitchFamily="2" charset="-122"/>
              </a:rPr>
              <a:t>D</a:t>
            </a:r>
          </a:p>
        </p:txBody>
      </p:sp>
      <p:sp>
        <p:nvSpPr>
          <p:cNvPr id="83976" name="Rectangle 8"/>
          <p:cNvSpPr>
            <a:spLocks noChangeArrowheads="1"/>
          </p:cNvSpPr>
          <p:nvPr/>
        </p:nvSpPr>
        <p:spPr bwMode="auto">
          <a:xfrm>
            <a:off x="323850" y="3213100"/>
            <a:ext cx="8569325" cy="237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en-US" altLang="zh-CN">
                <a:latin typeface="宋体" pitchFamily="2" charset="-122"/>
              </a:rPr>
              <a:t>5</a:t>
            </a:r>
            <a:r>
              <a:rPr lang="zh-CN" altLang="en-US">
                <a:latin typeface="宋体" pitchFamily="2" charset="-122"/>
              </a:rPr>
              <a:t>．人类使用金属的历史，由早到晚的顺序是（      ）</a:t>
            </a:r>
          </a:p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zh-CN" altLang="en-US">
                <a:latin typeface="宋体" pitchFamily="2" charset="-122"/>
              </a:rPr>
              <a:t>   </a:t>
            </a:r>
            <a:r>
              <a:rPr lang="en-US" altLang="zh-CN">
                <a:latin typeface="宋体" pitchFamily="2" charset="-122"/>
              </a:rPr>
              <a:t>A</a:t>
            </a:r>
            <a:r>
              <a:rPr lang="zh-CN" altLang="en-US">
                <a:latin typeface="宋体" pitchFamily="2" charset="-122"/>
              </a:rPr>
              <a:t>．铁→铜→铝      </a:t>
            </a:r>
            <a:r>
              <a:rPr lang="en-US" altLang="zh-CN">
                <a:latin typeface="宋体" pitchFamily="2" charset="-122"/>
              </a:rPr>
              <a:t>B</a:t>
            </a:r>
            <a:r>
              <a:rPr lang="zh-CN" altLang="en-US">
                <a:latin typeface="宋体" pitchFamily="2" charset="-122"/>
              </a:rPr>
              <a:t>．铝→铜→铁</a:t>
            </a:r>
          </a:p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zh-CN" altLang="en-US">
                <a:latin typeface="宋体" pitchFamily="2" charset="-122"/>
              </a:rPr>
              <a:t>   </a:t>
            </a:r>
            <a:r>
              <a:rPr lang="en-US" altLang="zh-CN">
                <a:latin typeface="宋体" pitchFamily="2" charset="-122"/>
              </a:rPr>
              <a:t>C</a:t>
            </a:r>
            <a:r>
              <a:rPr lang="zh-CN" altLang="en-US">
                <a:latin typeface="宋体" pitchFamily="2" charset="-122"/>
              </a:rPr>
              <a:t>．铜→铁→铝      </a:t>
            </a:r>
            <a:r>
              <a:rPr lang="en-US" altLang="zh-CN">
                <a:latin typeface="宋体" pitchFamily="2" charset="-122"/>
              </a:rPr>
              <a:t>D</a:t>
            </a:r>
            <a:r>
              <a:rPr lang="zh-CN" altLang="en-US">
                <a:latin typeface="宋体" pitchFamily="2" charset="-122"/>
              </a:rPr>
              <a:t>．铜→铝→铁</a:t>
            </a:r>
          </a:p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endParaRPr lang="zh-CN" altLang="en-US">
              <a:latin typeface="宋体" pitchFamily="2" charset="-122"/>
            </a:endParaRPr>
          </a:p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en-US" altLang="zh-CN">
                <a:latin typeface="宋体" pitchFamily="2" charset="-122"/>
              </a:rPr>
              <a:t>6</a:t>
            </a:r>
            <a:r>
              <a:rPr lang="zh-CN" altLang="en-US">
                <a:latin typeface="宋体" pitchFamily="2" charset="-122"/>
              </a:rPr>
              <a:t>．下列物质中，不属于合金的是（      ）</a:t>
            </a:r>
          </a:p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zh-CN" altLang="en-US">
                <a:latin typeface="宋体" pitchFamily="2" charset="-122"/>
              </a:rPr>
              <a:t>   </a:t>
            </a:r>
            <a:r>
              <a:rPr lang="en-US" altLang="zh-CN">
                <a:latin typeface="宋体" pitchFamily="2" charset="-122"/>
              </a:rPr>
              <a:t>A</a:t>
            </a:r>
            <a:r>
              <a:rPr lang="zh-CN" altLang="en-US">
                <a:latin typeface="宋体" pitchFamily="2" charset="-122"/>
              </a:rPr>
              <a:t>．水银       </a:t>
            </a:r>
            <a:r>
              <a:rPr lang="en-US" altLang="zh-CN">
                <a:latin typeface="宋体" pitchFamily="2" charset="-122"/>
              </a:rPr>
              <a:t>B</a:t>
            </a:r>
            <a:r>
              <a:rPr lang="zh-CN" altLang="en-US">
                <a:latin typeface="宋体" pitchFamily="2" charset="-122"/>
              </a:rPr>
              <a:t>．青铜    </a:t>
            </a:r>
            <a:r>
              <a:rPr lang="en-US" altLang="zh-CN">
                <a:latin typeface="宋体" pitchFamily="2" charset="-122"/>
              </a:rPr>
              <a:t>C</a:t>
            </a:r>
            <a:r>
              <a:rPr lang="zh-CN" altLang="en-US">
                <a:latin typeface="宋体" pitchFamily="2" charset="-122"/>
              </a:rPr>
              <a:t>．</a:t>
            </a:r>
            <a:r>
              <a:rPr lang="en-US" altLang="zh-CN">
                <a:latin typeface="宋体" pitchFamily="2" charset="-122"/>
              </a:rPr>
              <a:t>18K</a:t>
            </a:r>
            <a:r>
              <a:rPr lang="zh-CN" altLang="en-US">
                <a:latin typeface="宋体" pitchFamily="2" charset="-122"/>
              </a:rPr>
              <a:t>白金    </a:t>
            </a:r>
            <a:r>
              <a:rPr lang="en-US" altLang="zh-CN">
                <a:latin typeface="宋体" pitchFamily="2" charset="-122"/>
              </a:rPr>
              <a:t>D</a:t>
            </a:r>
            <a:r>
              <a:rPr lang="zh-CN" altLang="en-US">
                <a:latin typeface="宋体" pitchFamily="2" charset="-122"/>
              </a:rPr>
              <a:t>．焊锡</a:t>
            </a:r>
          </a:p>
        </p:txBody>
      </p:sp>
      <p:sp>
        <p:nvSpPr>
          <p:cNvPr id="83977" name="Text Box 9"/>
          <p:cNvSpPr txBox="1">
            <a:spLocks noChangeArrowheads="1"/>
          </p:cNvSpPr>
          <p:nvPr/>
        </p:nvSpPr>
        <p:spPr bwMode="auto">
          <a:xfrm>
            <a:off x="7019925" y="3125788"/>
            <a:ext cx="6477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宋体" pitchFamily="2" charset="-122"/>
              </a:rPr>
              <a:t>C</a:t>
            </a:r>
          </a:p>
        </p:txBody>
      </p:sp>
      <p:sp>
        <p:nvSpPr>
          <p:cNvPr id="83978" name="Text Box 10"/>
          <p:cNvSpPr txBox="1">
            <a:spLocks noChangeArrowheads="1"/>
          </p:cNvSpPr>
          <p:nvPr/>
        </p:nvSpPr>
        <p:spPr bwMode="auto">
          <a:xfrm>
            <a:off x="5435600" y="4926013"/>
            <a:ext cx="6477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宋体" pitchFamily="2" charset="-122"/>
              </a:rPr>
              <a:t>A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39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39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39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39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39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3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39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3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3" grpId="0"/>
      <p:bldP spid="83974" grpId="0"/>
      <p:bldP spid="83977" grpId="0"/>
      <p:bldP spid="8397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9" name="Text Box 3"/>
          <p:cNvSpPr txBox="1">
            <a:spLocks noChangeArrowheads="1"/>
          </p:cNvSpPr>
          <p:nvPr/>
        </p:nvSpPr>
        <p:spPr bwMode="auto">
          <a:xfrm>
            <a:off x="323850" y="692150"/>
            <a:ext cx="8351838" cy="30861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20000"/>
              </a:spcBef>
            </a:pPr>
            <a:r>
              <a:rPr lang="en-US" altLang="zh-CN">
                <a:latin typeface="宋体" pitchFamily="2" charset="-122"/>
              </a:rPr>
              <a:t>7</a:t>
            </a:r>
            <a:r>
              <a:rPr lang="zh-CN" altLang="en-US">
                <a:latin typeface="宋体" pitchFamily="2" charset="-122"/>
              </a:rPr>
              <a:t>、下列铝制品的用途主要是利用了铝的哪个性质？</a:t>
            </a:r>
          </a:p>
          <a:p>
            <a:pPr marL="342900" indent="-342900">
              <a:spcBef>
                <a:spcPct val="20000"/>
              </a:spcBef>
            </a:pPr>
            <a:r>
              <a:rPr lang="zh-CN" altLang="en-US">
                <a:latin typeface="宋体" pitchFamily="2" charset="-122"/>
              </a:rPr>
              <a:t>    </a:t>
            </a:r>
            <a:r>
              <a:rPr lang="en-US" altLang="zh-CN">
                <a:latin typeface="宋体" pitchFamily="2" charset="-122"/>
              </a:rPr>
              <a:t>A.</a:t>
            </a:r>
            <a:r>
              <a:rPr lang="zh-CN" altLang="en-US">
                <a:latin typeface="宋体" pitchFamily="2" charset="-122"/>
              </a:rPr>
              <a:t>导热性   </a:t>
            </a:r>
            <a:r>
              <a:rPr lang="en-US" altLang="zh-CN">
                <a:latin typeface="宋体" pitchFamily="2" charset="-122"/>
              </a:rPr>
              <a:t>B.</a:t>
            </a:r>
            <a:r>
              <a:rPr lang="zh-CN" altLang="en-US">
                <a:latin typeface="宋体" pitchFamily="2" charset="-122"/>
              </a:rPr>
              <a:t>导电性   </a:t>
            </a:r>
            <a:r>
              <a:rPr lang="en-US" altLang="zh-CN">
                <a:latin typeface="宋体" pitchFamily="2" charset="-122"/>
              </a:rPr>
              <a:t>C.</a:t>
            </a:r>
            <a:r>
              <a:rPr lang="zh-CN" altLang="en-US">
                <a:latin typeface="宋体" pitchFamily="2" charset="-122"/>
              </a:rPr>
              <a:t>延展性    </a:t>
            </a:r>
            <a:r>
              <a:rPr lang="en-US" altLang="zh-CN">
                <a:latin typeface="宋体" pitchFamily="2" charset="-122"/>
              </a:rPr>
              <a:t>D.</a:t>
            </a:r>
            <a:r>
              <a:rPr lang="zh-CN" altLang="en-US">
                <a:latin typeface="宋体" pitchFamily="2" charset="-122"/>
              </a:rPr>
              <a:t>密度较小</a:t>
            </a:r>
          </a:p>
          <a:p>
            <a:pPr marL="342900" indent="-342900">
              <a:spcBef>
                <a:spcPct val="20000"/>
              </a:spcBef>
            </a:pPr>
            <a:r>
              <a:rPr lang="zh-CN" altLang="en-US">
                <a:latin typeface="宋体" pitchFamily="2" charset="-122"/>
              </a:rPr>
              <a:t>  　铝锅烧饭（    ）　　铝锭压成铝箔（     ） </a:t>
            </a:r>
          </a:p>
          <a:p>
            <a:pPr marL="342900" indent="-342900">
              <a:spcBef>
                <a:spcPct val="20000"/>
              </a:spcBef>
            </a:pPr>
            <a:r>
              <a:rPr lang="zh-CN" altLang="en-US">
                <a:latin typeface="宋体" pitchFamily="2" charset="-122"/>
              </a:rPr>
              <a:t>　  硬铝制飞机（    ）　　铝线作电缆（     ）</a:t>
            </a:r>
          </a:p>
          <a:p>
            <a:pPr marL="342900" indent="-342900">
              <a:spcBef>
                <a:spcPct val="20000"/>
              </a:spcBef>
            </a:pPr>
            <a:r>
              <a:rPr lang="en-US" altLang="zh-CN">
                <a:latin typeface="宋体" pitchFamily="2" charset="-122"/>
              </a:rPr>
              <a:t>8</a:t>
            </a:r>
            <a:r>
              <a:rPr lang="zh-CN" altLang="en-US">
                <a:latin typeface="宋体" pitchFamily="2" charset="-122"/>
              </a:rPr>
              <a:t>、判断正误：</a:t>
            </a:r>
          </a:p>
          <a:p>
            <a:pPr marL="342900" indent="-342900">
              <a:spcBef>
                <a:spcPct val="20000"/>
              </a:spcBef>
            </a:pPr>
            <a:r>
              <a:rPr lang="zh-CN" altLang="en-US">
                <a:latin typeface="宋体" pitchFamily="2" charset="-122"/>
              </a:rPr>
              <a:t>　　（</a:t>
            </a:r>
            <a:r>
              <a:rPr lang="en-US" altLang="zh-CN">
                <a:latin typeface="宋体" pitchFamily="2" charset="-122"/>
              </a:rPr>
              <a:t>1</a:t>
            </a:r>
            <a:r>
              <a:rPr lang="zh-CN" altLang="en-US">
                <a:latin typeface="宋体" pitchFamily="2" charset="-122"/>
              </a:rPr>
              <a:t>）合金一定是混合物（     ）</a:t>
            </a:r>
          </a:p>
          <a:p>
            <a:pPr marL="342900" indent="-342900">
              <a:spcBef>
                <a:spcPct val="20000"/>
              </a:spcBef>
            </a:pPr>
            <a:r>
              <a:rPr lang="zh-CN" altLang="en-US">
                <a:latin typeface="宋体" pitchFamily="2" charset="-122"/>
              </a:rPr>
              <a:t>　　（</a:t>
            </a:r>
            <a:r>
              <a:rPr lang="en-US" altLang="zh-CN">
                <a:latin typeface="宋体" pitchFamily="2" charset="-122"/>
              </a:rPr>
              <a:t>2</a:t>
            </a:r>
            <a:r>
              <a:rPr lang="zh-CN" altLang="en-US">
                <a:latin typeface="宋体" pitchFamily="2" charset="-122"/>
              </a:rPr>
              <a:t>）金属常温下都是固态的（     ）</a:t>
            </a:r>
          </a:p>
        </p:txBody>
      </p:sp>
      <p:sp>
        <p:nvSpPr>
          <p:cNvPr id="86020" name="Text Box 4"/>
          <p:cNvSpPr txBox="1">
            <a:spLocks noChangeArrowheads="1"/>
          </p:cNvSpPr>
          <p:nvPr/>
        </p:nvSpPr>
        <p:spPr bwMode="auto">
          <a:xfrm>
            <a:off x="2700338" y="1484313"/>
            <a:ext cx="792162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宋体" pitchFamily="2" charset="-122"/>
              </a:rPr>
              <a:t>A</a:t>
            </a:r>
          </a:p>
        </p:txBody>
      </p:sp>
      <p:sp>
        <p:nvSpPr>
          <p:cNvPr id="86021" name="Text Box 5"/>
          <p:cNvSpPr txBox="1">
            <a:spLocks noChangeArrowheads="1"/>
          </p:cNvSpPr>
          <p:nvPr/>
        </p:nvSpPr>
        <p:spPr bwMode="auto">
          <a:xfrm>
            <a:off x="6445250" y="1557338"/>
            <a:ext cx="6477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宋体" pitchFamily="2" charset="-122"/>
              </a:rPr>
              <a:t>C</a:t>
            </a:r>
          </a:p>
        </p:txBody>
      </p:sp>
      <p:sp>
        <p:nvSpPr>
          <p:cNvPr id="86022" name="Text Box 6"/>
          <p:cNvSpPr txBox="1">
            <a:spLocks noChangeArrowheads="1"/>
          </p:cNvSpPr>
          <p:nvPr/>
        </p:nvSpPr>
        <p:spPr bwMode="auto">
          <a:xfrm>
            <a:off x="3060700" y="2060575"/>
            <a:ext cx="6477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宋体" pitchFamily="2" charset="-122"/>
              </a:rPr>
              <a:t>D</a:t>
            </a:r>
          </a:p>
        </p:txBody>
      </p:sp>
      <p:sp>
        <p:nvSpPr>
          <p:cNvPr id="86023" name="Text Box 7"/>
          <p:cNvSpPr txBox="1">
            <a:spLocks noChangeArrowheads="1"/>
          </p:cNvSpPr>
          <p:nvPr/>
        </p:nvSpPr>
        <p:spPr bwMode="auto">
          <a:xfrm>
            <a:off x="6445250" y="1989138"/>
            <a:ext cx="6477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宋体" pitchFamily="2" charset="-122"/>
              </a:rPr>
              <a:t>B</a:t>
            </a:r>
          </a:p>
        </p:txBody>
      </p:sp>
      <p:sp>
        <p:nvSpPr>
          <p:cNvPr id="86024" name="Text Box 8"/>
          <p:cNvSpPr txBox="1">
            <a:spLocks noChangeArrowheads="1"/>
          </p:cNvSpPr>
          <p:nvPr/>
        </p:nvSpPr>
        <p:spPr bwMode="auto">
          <a:xfrm>
            <a:off x="4716463" y="2852738"/>
            <a:ext cx="8636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宋体" pitchFamily="2" charset="-122"/>
              </a:rPr>
              <a:t>√</a:t>
            </a:r>
          </a:p>
        </p:txBody>
      </p:sp>
      <p:sp>
        <p:nvSpPr>
          <p:cNvPr id="86025" name="Text Box 9"/>
          <p:cNvSpPr txBox="1">
            <a:spLocks noChangeArrowheads="1"/>
          </p:cNvSpPr>
          <p:nvPr/>
        </p:nvSpPr>
        <p:spPr bwMode="auto">
          <a:xfrm>
            <a:off x="5292725" y="3284538"/>
            <a:ext cx="79216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宋体" pitchFamily="2" charset="-122"/>
              </a:rPr>
              <a:t>×</a:t>
            </a:r>
          </a:p>
        </p:txBody>
      </p:sp>
      <p:sp>
        <p:nvSpPr>
          <p:cNvPr id="86026" name="Rectangle 10"/>
          <p:cNvSpPr>
            <a:spLocks noChangeArrowheads="1"/>
          </p:cNvSpPr>
          <p:nvPr/>
        </p:nvSpPr>
        <p:spPr bwMode="auto">
          <a:xfrm>
            <a:off x="250825" y="3892550"/>
            <a:ext cx="7993063" cy="15525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152400"/>
            <a:r>
              <a:rPr kumimoji="1" lang="en-US" altLang="zh-CN">
                <a:latin typeface="宋体" pitchFamily="2" charset="-122"/>
                <a:cs typeface="Times New Roman" pitchFamily="18" charset="0"/>
              </a:rPr>
              <a:t>9</a:t>
            </a:r>
            <a:r>
              <a:rPr kumimoji="1" lang="zh-CN" altLang="en-US">
                <a:latin typeface="宋体" pitchFamily="2" charset="-122"/>
                <a:cs typeface="Times New Roman" pitchFamily="18" charset="0"/>
              </a:rPr>
              <a:t>、具有密度小，抗腐蚀性能好，广泛应用于航天飞机、  </a:t>
            </a:r>
          </a:p>
          <a:p>
            <a:pPr indent="152400"/>
            <a:r>
              <a:rPr kumimoji="1" lang="zh-CN" altLang="en-US">
                <a:latin typeface="宋体" pitchFamily="2" charset="-122"/>
                <a:cs typeface="Times New Roman" pitchFamily="18" charset="0"/>
              </a:rPr>
              <a:t>   船舶、化工等方面的一种新型金属材料是（    ）</a:t>
            </a:r>
            <a:endParaRPr kumimoji="1" lang="zh-CN" altLang="en-US">
              <a:latin typeface="宋体" pitchFamily="2" charset="-122"/>
            </a:endParaRPr>
          </a:p>
          <a:p>
            <a:pPr indent="152400" eaLnBrk="0" hangingPunct="0"/>
            <a:r>
              <a:rPr kumimoji="1" lang="zh-CN" altLang="en-US">
                <a:latin typeface="宋体" pitchFamily="2" charset="-122"/>
                <a:cs typeface="Times New Roman" pitchFamily="18" charset="0"/>
              </a:rPr>
              <a:t>   </a:t>
            </a:r>
            <a:r>
              <a:rPr kumimoji="1" lang="en-US" altLang="zh-CN">
                <a:latin typeface="宋体" pitchFamily="2" charset="-122"/>
                <a:cs typeface="Times New Roman" pitchFamily="18" charset="0"/>
              </a:rPr>
              <a:t>A.</a:t>
            </a:r>
            <a:r>
              <a:rPr kumimoji="1" lang="zh-CN" altLang="en-US">
                <a:latin typeface="宋体" pitchFamily="2" charset="-122"/>
                <a:cs typeface="Times New Roman" pitchFamily="18" charset="0"/>
              </a:rPr>
              <a:t>铝和铝合金            </a:t>
            </a:r>
            <a:r>
              <a:rPr kumimoji="1" lang="en-US" altLang="zh-CN">
                <a:latin typeface="宋体" pitchFamily="2" charset="-122"/>
                <a:cs typeface="Times New Roman" pitchFamily="18" charset="0"/>
              </a:rPr>
              <a:t>B.</a:t>
            </a:r>
            <a:r>
              <a:rPr kumimoji="1" lang="zh-CN" altLang="en-US">
                <a:latin typeface="宋体" pitchFamily="2" charset="-122"/>
                <a:cs typeface="Times New Roman" pitchFamily="18" charset="0"/>
              </a:rPr>
              <a:t>钛和钛合金  </a:t>
            </a:r>
          </a:p>
          <a:p>
            <a:pPr indent="152400" eaLnBrk="0" hangingPunct="0"/>
            <a:r>
              <a:rPr kumimoji="1" lang="zh-CN" altLang="en-US">
                <a:latin typeface="宋体" pitchFamily="2" charset="-122"/>
                <a:cs typeface="Times New Roman" pitchFamily="18" charset="0"/>
              </a:rPr>
              <a:t>   </a:t>
            </a:r>
            <a:r>
              <a:rPr kumimoji="1" lang="en-US" altLang="zh-CN">
                <a:latin typeface="宋体" pitchFamily="2" charset="-122"/>
                <a:cs typeface="Times New Roman" pitchFamily="18" charset="0"/>
              </a:rPr>
              <a:t>C.</a:t>
            </a:r>
            <a:r>
              <a:rPr kumimoji="1" lang="zh-CN" altLang="en-US">
                <a:latin typeface="宋体" pitchFamily="2" charset="-122"/>
                <a:cs typeface="Times New Roman" pitchFamily="18" charset="0"/>
              </a:rPr>
              <a:t>铁和铁合金            </a:t>
            </a:r>
            <a:r>
              <a:rPr kumimoji="1" lang="en-US" altLang="zh-CN">
                <a:latin typeface="宋体" pitchFamily="2" charset="-122"/>
                <a:cs typeface="Times New Roman" pitchFamily="18" charset="0"/>
              </a:rPr>
              <a:t>D.</a:t>
            </a:r>
            <a:r>
              <a:rPr kumimoji="1" lang="zh-CN" altLang="en-US">
                <a:latin typeface="宋体" pitchFamily="2" charset="-122"/>
                <a:cs typeface="Times New Roman" pitchFamily="18" charset="0"/>
              </a:rPr>
              <a:t>铬和铬合金</a:t>
            </a:r>
          </a:p>
        </p:txBody>
      </p:sp>
      <p:sp>
        <p:nvSpPr>
          <p:cNvPr id="86027" name="Text Box 11"/>
          <p:cNvSpPr txBox="1">
            <a:spLocks noChangeArrowheads="1"/>
          </p:cNvSpPr>
          <p:nvPr/>
        </p:nvSpPr>
        <p:spPr bwMode="auto">
          <a:xfrm>
            <a:off x="6946900" y="4268788"/>
            <a:ext cx="6477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宋体" pitchFamily="2" charset="-122"/>
              </a:rPr>
              <a:t>B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60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60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60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60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60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60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60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60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60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60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6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6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20" grpId="0"/>
      <p:bldP spid="86021" grpId="0"/>
      <p:bldP spid="86022" grpId="0"/>
      <p:bldP spid="86023" grpId="0"/>
      <p:bldP spid="86024" grpId="0"/>
      <p:bldP spid="86025" grpId="0"/>
      <p:bldP spid="8602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7" name="Rectangle 3"/>
          <p:cNvSpPr>
            <a:spLocks noGrp="1" noChangeArrowheads="1"/>
          </p:cNvSpPr>
          <p:nvPr>
            <p:ph type="title"/>
          </p:nvPr>
        </p:nvSpPr>
        <p:spPr>
          <a:xfrm>
            <a:off x="539750" y="620713"/>
            <a:ext cx="8229600" cy="1873250"/>
          </a:xfrm>
        </p:spPr>
        <p:txBody>
          <a:bodyPr/>
          <a:lstStyle/>
          <a:p>
            <a:pPr>
              <a:lnSpc>
                <a:spcPct val="125000"/>
              </a:lnSpc>
            </a:pPr>
            <a:r>
              <a:rPr lang="en-US" altLang="zh-CN" sz="2000" b="1">
                <a:latin typeface="宋体" pitchFamily="2" charset="-122"/>
              </a:rPr>
              <a:t>10</a:t>
            </a:r>
            <a:r>
              <a:rPr lang="zh-CN" altLang="en-US" sz="2000" b="1"/>
              <a:t>、环顾你家里的日常生活用品，它们有很多都是由金属材料制成的。  </a:t>
            </a:r>
            <a:br>
              <a:rPr lang="zh-CN" altLang="en-US" sz="2000" b="1"/>
            </a:br>
            <a:r>
              <a:rPr lang="zh-CN" altLang="en-US" sz="2000" b="1"/>
              <a:t>     例如：</a:t>
            </a:r>
            <a:br>
              <a:rPr lang="zh-CN" altLang="en-US" sz="2000" b="1"/>
            </a:br>
            <a:r>
              <a:rPr lang="zh-CN" altLang="en-US" sz="2000" b="1"/>
              <a:t>     体温计中的液体是</a:t>
            </a:r>
            <a:r>
              <a:rPr lang="en-US" altLang="zh-CN" sz="2000" b="1"/>
              <a:t>______ </a:t>
            </a:r>
            <a:r>
              <a:rPr lang="zh-CN" altLang="en-US" sz="2000" b="1"/>
              <a:t>， 作导线的一般是</a:t>
            </a:r>
            <a:r>
              <a:rPr lang="en-US" altLang="zh-CN" sz="2000" b="1"/>
              <a:t>______</a:t>
            </a:r>
            <a:br>
              <a:rPr lang="en-US" altLang="zh-CN" sz="2000" b="1"/>
            </a:br>
            <a:r>
              <a:rPr lang="en-US" altLang="zh-CN" sz="2000" b="1"/>
              <a:t>     </a:t>
            </a:r>
            <a:r>
              <a:rPr lang="zh-CN" altLang="en-US" sz="2000" b="1"/>
              <a:t>水龙头表面镀的金属一般是</a:t>
            </a:r>
            <a:r>
              <a:rPr lang="en-US" altLang="zh-CN" sz="2000" b="1"/>
              <a:t>______</a:t>
            </a:r>
            <a:r>
              <a:rPr lang="zh-CN" altLang="en-US" sz="2000" b="1"/>
              <a:t>， 炒菜的锅一般是</a:t>
            </a:r>
            <a:r>
              <a:rPr lang="en-US" altLang="zh-CN" sz="2000" b="1"/>
              <a:t>_______</a:t>
            </a:r>
            <a:br>
              <a:rPr lang="en-US" altLang="zh-CN" sz="2000" b="1"/>
            </a:br>
            <a:r>
              <a:rPr lang="en-US" altLang="zh-CN" sz="2000" b="1"/>
              <a:t>     </a:t>
            </a:r>
            <a:r>
              <a:rPr lang="zh-CN" altLang="en-US" sz="2000" b="1"/>
              <a:t>灯泡的灯丝是</a:t>
            </a:r>
            <a:r>
              <a:rPr lang="en-US" altLang="zh-CN" sz="2000" b="1"/>
              <a:t>______</a:t>
            </a:r>
          </a:p>
        </p:txBody>
      </p:sp>
      <p:sp>
        <p:nvSpPr>
          <p:cNvPr id="88068" name="Text Box 4"/>
          <p:cNvSpPr txBox="1">
            <a:spLocks noChangeArrowheads="1"/>
          </p:cNvSpPr>
          <p:nvPr/>
        </p:nvSpPr>
        <p:spPr bwMode="auto">
          <a:xfrm>
            <a:off x="3203575" y="1268413"/>
            <a:ext cx="865188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latin typeface="Comic Sans MS" pitchFamily="66" charset="0"/>
              </a:rPr>
              <a:t>汞</a:t>
            </a:r>
          </a:p>
        </p:txBody>
      </p:sp>
      <p:sp>
        <p:nvSpPr>
          <p:cNvPr id="88069" name="Text Box 5"/>
          <p:cNvSpPr txBox="1">
            <a:spLocks noChangeArrowheads="1"/>
          </p:cNvSpPr>
          <p:nvPr/>
        </p:nvSpPr>
        <p:spPr bwMode="auto">
          <a:xfrm>
            <a:off x="6084888" y="1268413"/>
            <a:ext cx="865187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latin typeface="Comic Sans MS" pitchFamily="66" charset="0"/>
              </a:rPr>
              <a:t>铜</a:t>
            </a:r>
          </a:p>
        </p:txBody>
      </p:sp>
      <p:sp>
        <p:nvSpPr>
          <p:cNvPr id="88070" name="Text Box 6"/>
          <p:cNvSpPr txBox="1">
            <a:spLocks noChangeArrowheads="1"/>
          </p:cNvSpPr>
          <p:nvPr/>
        </p:nvSpPr>
        <p:spPr bwMode="auto">
          <a:xfrm>
            <a:off x="4211638" y="1701800"/>
            <a:ext cx="865187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latin typeface="Comic Sans MS" pitchFamily="66" charset="0"/>
              </a:rPr>
              <a:t>铬</a:t>
            </a:r>
          </a:p>
        </p:txBody>
      </p:sp>
      <p:sp>
        <p:nvSpPr>
          <p:cNvPr id="88071" name="Text Box 7"/>
          <p:cNvSpPr txBox="1">
            <a:spLocks noChangeArrowheads="1"/>
          </p:cNvSpPr>
          <p:nvPr/>
        </p:nvSpPr>
        <p:spPr bwMode="auto">
          <a:xfrm>
            <a:off x="7235825" y="1628775"/>
            <a:ext cx="865188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latin typeface="Comic Sans MS" pitchFamily="66" charset="0"/>
              </a:rPr>
              <a:t>铁</a:t>
            </a:r>
          </a:p>
        </p:txBody>
      </p:sp>
      <p:sp>
        <p:nvSpPr>
          <p:cNvPr id="88072" name="Text Box 8"/>
          <p:cNvSpPr txBox="1">
            <a:spLocks noChangeArrowheads="1"/>
          </p:cNvSpPr>
          <p:nvPr/>
        </p:nvSpPr>
        <p:spPr bwMode="auto">
          <a:xfrm>
            <a:off x="2700338" y="2060575"/>
            <a:ext cx="865187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latin typeface="Comic Sans MS" pitchFamily="66" charset="0"/>
              </a:rPr>
              <a:t>钨</a:t>
            </a:r>
          </a:p>
        </p:txBody>
      </p:sp>
      <p:sp>
        <p:nvSpPr>
          <p:cNvPr id="88075" name="Text Box 11"/>
          <p:cNvSpPr txBox="1">
            <a:spLocks noChangeArrowheads="1"/>
          </p:cNvSpPr>
          <p:nvPr/>
        </p:nvSpPr>
        <p:spPr bwMode="auto">
          <a:xfrm>
            <a:off x="755650" y="4833938"/>
            <a:ext cx="80645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chemeClr val="tx2"/>
                </a:solidFill>
                <a:latin typeface="宋体" pitchFamily="2" charset="-122"/>
              </a:rPr>
              <a:t>这种金属的表面有一层氧化物保护层，试设想这种金属的</a:t>
            </a:r>
          </a:p>
          <a:p>
            <a:endParaRPr lang="zh-CN" altLang="en-US">
              <a:solidFill>
                <a:schemeClr val="tx2"/>
              </a:solidFill>
              <a:latin typeface="宋体" pitchFamily="2" charset="-122"/>
            </a:endParaRPr>
          </a:p>
          <a:p>
            <a:r>
              <a:rPr lang="zh-CN" altLang="en-US">
                <a:solidFill>
                  <a:schemeClr val="tx2"/>
                </a:solidFill>
                <a:latin typeface="宋体" pitchFamily="2" charset="-122"/>
              </a:rPr>
              <a:t>可能用途有</a:t>
            </a:r>
            <a:r>
              <a:rPr lang="zh-CN" altLang="en-US">
                <a:latin typeface="宋体" pitchFamily="2" charset="-122"/>
              </a:rPr>
              <a:t>＿＿＿＿＿＿＿＿＿＿＿＿＿＿＿＿＿＿＿．</a:t>
            </a:r>
            <a:r>
              <a:rPr lang="zh-CN" altLang="en-US" u="sng">
                <a:solidFill>
                  <a:schemeClr val="tx2"/>
                </a:solidFill>
                <a:latin typeface="宋体" pitchFamily="2" charset="-122"/>
              </a:rPr>
              <a:t> </a:t>
            </a:r>
          </a:p>
        </p:txBody>
      </p:sp>
      <p:sp>
        <p:nvSpPr>
          <p:cNvPr id="88076" name="Text Box 12"/>
          <p:cNvSpPr txBox="1">
            <a:spLocks noChangeArrowheads="1"/>
          </p:cNvSpPr>
          <p:nvPr/>
        </p:nvSpPr>
        <p:spPr bwMode="auto">
          <a:xfrm>
            <a:off x="2555875" y="5473700"/>
            <a:ext cx="5545138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炊具、手术刀、电线、</a:t>
            </a:r>
            <a:r>
              <a:rPr lang="zh-CN" altLang="en-US">
                <a:solidFill>
                  <a:srgbClr val="FF0000"/>
                </a:solidFill>
              </a:rPr>
              <a:t>飞机、轮船等</a:t>
            </a:r>
          </a:p>
        </p:txBody>
      </p:sp>
      <p:graphicFrame>
        <p:nvGraphicFramePr>
          <p:cNvPr id="88105" name="Group 41"/>
          <p:cNvGraphicFramePr>
            <a:graphicFrameLocks noGrp="1"/>
          </p:cNvGraphicFramePr>
          <p:nvPr/>
        </p:nvGraphicFramePr>
        <p:xfrm>
          <a:off x="611188" y="3429000"/>
          <a:ext cx="8250237" cy="1042988"/>
        </p:xfrm>
        <a:graphic>
          <a:graphicData uri="http://schemas.openxmlformats.org/drawingml/2006/table">
            <a:tbl>
              <a:tblPr/>
              <a:tblGrid>
                <a:gridCol w="1368425"/>
                <a:gridCol w="1223962"/>
                <a:gridCol w="1511300"/>
                <a:gridCol w="1368425"/>
                <a:gridCol w="1368425"/>
                <a:gridCol w="1409700"/>
              </a:tblGrid>
              <a:tr h="387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熔点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密度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强度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导电性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导热性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抗腐蚀性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5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2500℃</a:t>
                      </a: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3g/cm</a:t>
                      </a:r>
                      <a:r>
                        <a:rPr kumimoji="0" lang="en-US" altLang="zh-CN" sz="24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</a:t>
                      </a: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与钢相似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良好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良好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优异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8100" name="Rectangle 36"/>
          <p:cNvSpPr>
            <a:spLocks noChangeArrowheads="1"/>
          </p:cNvSpPr>
          <p:nvPr/>
        </p:nvSpPr>
        <p:spPr bwMode="auto">
          <a:xfrm>
            <a:off x="395288" y="2792413"/>
            <a:ext cx="72342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latin typeface="宋体" pitchFamily="2" charset="-122"/>
              </a:rPr>
              <a:t>11. </a:t>
            </a:r>
            <a:r>
              <a:rPr lang="zh-CN" altLang="en-US">
                <a:latin typeface="宋体" pitchFamily="2" charset="-122"/>
              </a:rPr>
              <a:t>科学家发现了一种新金属，它的一些性质如下：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8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8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" decel="100000"/>
                                        <p:tgtEl>
                                          <p:spTgt spid="880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880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88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88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8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8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800" decel="100000"/>
                                        <p:tgtEl>
                                          <p:spTgt spid="880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880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880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880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80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80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80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8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8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8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8" grpId="0"/>
      <p:bldP spid="88069" grpId="0"/>
      <p:bldP spid="88070" grpId="0"/>
      <p:bldP spid="88071" grpId="0"/>
      <p:bldP spid="88072" grpId="0"/>
      <p:bldP spid="8807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23850" y="909638"/>
            <a:ext cx="8496300" cy="719137"/>
          </a:xfrm>
          <a:noFill/>
          <a:ln/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altLang="zh-CN" sz="2400" b="1">
                <a:latin typeface="宋体" pitchFamily="2" charset="-122"/>
              </a:rPr>
              <a:t>12</a:t>
            </a:r>
            <a:r>
              <a:rPr lang="zh-CN" altLang="en-US" sz="2400" b="1">
                <a:latin typeface="宋体" pitchFamily="2" charset="-122"/>
              </a:rPr>
              <a:t>．日常使用的金属材料多数属于合金。下表列出了一些常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zh-CN" altLang="en-US" sz="2400" b="1">
                <a:latin typeface="宋体" pitchFamily="2" charset="-122"/>
              </a:rPr>
              <a:t>    见合金的主要成分、性能和用途：</a:t>
            </a:r>
          </a:p>
        </p:txBody>
      </p:sp>
      <p:graphicFrame>
        <p:nvGraphicFramePr>
          <p:cNvPr id="89117" name="Group 29"/>
          <p:cNvGraphicFramePr>
            <a:graphicFrameLocks noGrp="1"/>
          </p:cNvGraphicFramePr>
          <p:nvPr>
            <p:ph sz="half" idx="2"/>
          </p:nvPr>
        </p:nvGraphicFramePr>
        <p:xfrm>
          <a:off x="611188" y="1857375"/>
          <a:ext cx="8064500" cy="2582545"/>
        </p:xfrm>
        <a:graphic>
          <a:graphicData uri="http://schemas.openxmlformats.org/drawingml/2006/table">
            <a:tbl>
              <a:tblPr/>
              <a:tblGrid>
                <a:gridCol w="1041400"/>
                <a:gridCol w="3379787"/>
                <a:gridCol w="3643313"/>
              </a:tblGrid>
              <a:tr h="361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合金</a:t>
                      </a:r>
                      <a:endParaRPr kumimoji="1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合金的主要性能及用途</a:t>
                      </a:r>
                      <a:endParaRPr kumimoji="1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主要成分及纯金属的性能</a:t>
                      </a:r>
                      <a:endParaRPr kumimoji="1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8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焊锡</a:t>
                      </a:r>
                      <a:endParaRPr kumimoji="1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熔点</a:t>
                      </a:r>
                      <a:r>
                        <a:rPr kumimoji="1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183℃</a:t>
                      </a: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、</a:t>
                      </a:r>
                      <a:endParaRPr kumimoji="1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焊接金属</a:t>
                      </a:r>
                      <a:endParaRPr kumimoji="1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锡：熔点</a:t>
                      </a:r>
                      <a:r>
                        <a:rPr kumimoji="1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232℃  </a:t>
                      </a:r>
                      <a:endParaRPr kumimoji="1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铅：熔点</a:t>
                      </a:r>
                      <a:r>
                        <a:rPr kumimoji="1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327℃</a:t>
                      </a:r>
                      <a:endParaRPr kumimoji="1" lang="en-US" alt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4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硬铝</a:t>
                      </a:r>
                      <a:endParaRPr kumimoji="1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强度和硬度好</a:t>
                      </a:r>
                      <a:endParaRPr kumimoji="1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门窗、飞机</a:t>
                      </a:r>
                      <a:endParaRPr kumimoji="1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铝、铜、镁等。</a:t>
                      </a:r>
                      <a:endParaRPr kumimoji="1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硬度小，质软。</a:t>
                      </a:r>
                      <a:endParaRPr kumimoji="1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842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不锈钢</a:t>
                      </a:r>
                      <a:endParaRPr kumimoji="1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抗腐蚀性好</a:t>
                      </a:r>
                      <a:endParaRPr kumimoji="1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炊具、医疗器械、反应釜</a:t>
                      </a:r>
                      <a:endParaRPr kumimoji="1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铁、铬、镍等。</a:t>
                      </a:r>
                      <a:endParaRPr kumimoji="1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纯铁抗锈蚀性不如不锈钢</a:t>
                      </a:r>
                      <a:endParaRPr kumimoji="1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9114" name="Text Box 26"/>
          <p:cNvSpPr txBox="1">
            <a:spLocks noChangeArrowheads="1"/>
          </p:cNvSpPr>
          <p:nvPr/>
        </p:nvSpPr>
        <p:spPr bwMode="auto">
          <a:xfrm>
            <a:off x="323850" y="4760913"/>
            <a:ext cx="8569325" cy="12604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20000"/>
              </a:spcBef>
            </a:pPr>
            <a:r>
              <a:rPr kumimoji="1" lang="zh-CN" altLang="en-US">
                <a:latin typeface="宋体" pitchFamily="2" charset="-122"/>
              </a:rPr>
              <a:t>　由上表可以推断，与组成合金的纯金属相比，合金的优点一般有（填</a:t>
            </a:r>
            <a:r>
              <a:rPr kumimoji="1" lang="zh-CN" altLang="en-US">
                <a:latin typeface="Comic Sans MS" pitchFamily="66" charset="0"/>
              </a:rPr>
              <a:t>序号）</a:t>
            </a:r>
            <a:r>
              <a:rPr kumimoji="1" lang="zh-CN" altLang="en-US" u="sng">
                <a:latin typeface="Comic Sans MS" pitchFamily="66" charset="0"/>
              </a:rPr>
              <a:t> </a:t>
            </a:r>
            <a:r>
              <a:rPr kumimoji="1" lang="zh-CN" altLang="en-US" u="sng">
                <a:latin typeface="宋体" pitchFamily="2" charset="-122"/>
              </a:rPr>
              <a:t>     </a:t>
            </a:r>
            <a:r>
              <a:rPr kumimoji="1" lang="zh-CN" altLang="en-US">
                <a:latin typeface="宋体" pitchFamily="2" charset="-122"/>
              </a:rPr>
              <a:t>。</a:t>
            </a:r>
          </a:p>
          <a:p>
            <a:pPr marL="342900" indent="-342900">
              <a:spcBef>
                <a:spcPct val="20000"/>
              </a:spcBef>
            </a:pPr>
            <a:r>
              <a:rPr kumimoji="1" lang="zh-CN" altLang="en-US">
                <a:latin typeface="宋体" pitchFamily="2" charset="-122"/>
              </a:rPr>
              <a:t>　①强度更低  ②硬度更高  ③熔点更高  ④抗腐蚀性更好</a:t>
            </a:r>
          </a:p>
        </p:txBody>
      </p:sp>
      <p:sp>
        <p:nvSpPr>
          <p:cNvPr id="89115" name="Text Box 27"/>
          <p:cNvSpPr txBox="1">
            <a:spLocks noChangeArrowheads="1"/>
          </p:cNvSpPr>
          <p:nvPr/>
        </p:nvSpPr>
        <p:spPr bwMode="auto">
          <a:xfrm>
            <a:off x="2916238" y="5132388"/>
            <a:ext cx="1223962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kumimoji="1" lang="en-US" altLang="zh-CN">
                <a:solidFill>
                  <a:srgbClr val="FF0000"/>
                </a:solidFill>
                <a:latin typeface="Comic Sans MS" pitchFamily="66" charset="0"/>
              </a:rPr>
              <a:t>② ④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9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9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11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90" name="Text Box 6"/>
          <p:cNvSpPr txBox="1">
            <a:spLocks noChangeArrowheads="1"/>
          </p:cNvSpPr>
          <p:nvPr/>
        </p:nvSpPr>
        <p:spPr bwMode="auto">
          <a:xfrm>
            <a:off x="250825" y="1270000"/>
            <a:ext cx="889317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zh-CN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3</a:t>
            </a:r>
            <a:r>
              <a:rPr kumimoji="1" lang="zh-CN" altLang="en-US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、我们目前常用的</a:t>
            </a:r>
            <a:r>
              <a:rPr kumimoji="1" lang="en-US" altLang="zh-CN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1</a:t>
            </a:r>
            <a:r>
              <a:rPr kumimoji="1" lang="zh-CN" altLang="en-US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元、</a:t>
            </a:r>
            <a:r>
              <a:rPr kumimoji="1" lang="en-US" altLang="zh-CN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5</a:t>
            </a:r>
            <a:r>
              <a:rPr kumimoji="1" lang="zh-CN" altLang="en-US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角、</a:t>
            </a:r>
            <a:r>
              <a:rPr kumimoji="1" lang="en-US" altLang="zh-CN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1</a:t>
            </a:r>
            <a:r>
              <a:rPr kumimoji="1" lang="zh-CN" altLang="en-US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角硬币各是用什么合金制造的？</a:t>
            </a:r>
          </a:p>
          <a:p>
            <a:r>
              <a:rPr kumimoji="1" lang="zh-CN" altLang="en-US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</a:t>
            </a:r>
            <a:r>
              <a:rPr kumimoji="1" lang="zh-CN" altLang="en-US" dirty="0" smtClean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这些</a:t>
            </a:r>
            <a:r>
              <a:rPr kumimoji="1" lang="zh-CN" altLang="en-US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合金具有什么性质（可以查阅有关资料）。</a:t>
            </a:r>
          </a:p>
        </p:txBody>
      </p:sp>
      <p:sp>
        <p:nvSpPr>
          <p:cNvPr id="93191" name="Text Box 7"/>
          <p:cNvSpPr txBox="1">
            <a:spLocks noChangeArrowheads="1"/>
          </p:cNvSpPr>
          <p:nvPr/>
        </p:nvSpPr>
        <p:spPr bwMode="auto">
          <a:xfrm>
            <a:off x="2698750" y="5589588"/>
            <a:ext cx="17287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>
                <a:solidFill>
                  <a:srgbClr val="FF0000"/>
                </a:solidFill>
                <a:latin typeface="Times New Roman" pitchFamily="18" charset="0"/>
              </a:rPr>
              <a:t>资源丰富、</a:t>
            </a:r>
          </a:p>
        </p:txBody>
      </p:sp>
      <p:sp>
        <p:nvSpPr>
          <p:cNvPr id="93192" name="Text Box 8"/>
          <p:cNvSpPr txBox="1">
            <a:spLocks noChangeArrowheads="1"/>
          </p:cNvSpPr>
          <p:nvPr/>
        </p:nvSpPr>
        <p:spPr bwMode="auto">
          <a:xfrm>
            <a:off x="4283075" y="5589588"/>
            <a:ext cx="14398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>
                <a:solidFill>
                  <a:srgbClr val="FF0000"/>
                </a:solidFill>
                <a:latin typeface="Times New Roman" pitchFamily="18" charset="0"/>
              </a:rPr>
              <a:t>无毒、</a:t>
            </a:r>
          </a:p>
        </p:txBody>
      </p:sp>
      <p:sp>
        <p:nvSpPr>
          <p:cNvPr id="93193" name="Text Box 9"/>
          <p:cNvSpPr txBox="1">
            <a:spLocks noChangeArrowheads="1"/>
          </p:cNvSpPr>
          <p:nvPr/>
        </p:nvSpPr>
        <p:spPr bwMode="auto">
          <a:xfrm>
            <a:off x="1042988" y="4483100"/>
            <a:ext cx="26638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>
                <a:solidFill>
                  <a:srgbClr val="FF0000"/>
                </a:solidFill>
                <a:latin typeface="Times New Roman" pitchFamily="18" charset="0"/>
              </a:rPr>
              <a:t>耐磨（硬度大）、</a:t>
            </a:r>
          </a:p>
        </p:txBody>
      </p:sp>
      <p:sp>
        <p:nvSpPr>
          <p:cNvPr id="93194" name="Text Box 10"/>
          <p:cNvSpPr txBox="1">
            <a:spLocks noChangeArrowheads="1"/>
          </p:cNvSpPr>
          <p:nvPr/>
        </p:nvSpPr>
        <p:spPr bwMode="auto">
          <a:xfrm>
            <a:off x="1042988" y="5589588"/>
            <a:ext cx="1584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>
                <a:solidFill>
                  <a:srgbClr val="FF0000"/>
                </a:solidFill>
                <a:latin typeface="Times New Roman" pitchFamily="18" charset="0"/>
              </a:rPr>
              <a:t>色泽美观、</a:t>
            </a:r>
          </a:p>
        </p:txBody>
      </p:sp>
      <p:sp>
        <p:nvSpPr>
          <p:cNvPr id="93196" name="Rectangle 12"/>
          <p:cNvSpPr>
            <a:spLocks noChangeArrowheads="1"/>
          </p:cNvSpPr>
          <p:nvPr/>
        </p:nvSpPr>
        <p:spPr bwMode="auto">
          <a:xfrm>
            <a:off x="1042988" y="5013325"/>
            <a:ext cx="1403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>
                <a:solidFill>
                  <a:srgbClr val="FF0000"/>
                </a:solidFill>
              </a:rPr>
              <a:t>密度小、</a:t>
            </a:r>
          </a:p>
        </p:txBody>
      </p:sp>
      <p:sp>
        <p:nvSpPr>
          <p:cNvPr id="93197" name="Rectangle 13"/>
          <p:cNvSpPr>
            <a:spLocks noChangeArrowheads="1"/>
          </p:cNvSpPr>
          <p:nvPr/>
        </p:nvSpPr>
        <p:spPr bwMode="auto">
          <a:xfrm>
            <a:off x="3706813" y="4457700"/>
            <a:ext cx="1403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>
                <a:solidFill>
                  <a:srgbClr val="FF0000"/>
                </a:solidFill>
              </a:rPr>
              <a:t>耐腐蚀、</a:t>
            </a:r>
          </a:p>
        </p:txBody>
      </p:sp>
      <p:sp>
        <p:nvSpPr>
          <p:cNvPr id="93198" name="Rectangle 14"/>
          <p:cNvSpPr>
            <a:spLocks noChangeArrowheads="1"/>
          </p:cNvSpPr>
          <p:nvPr/>
        </p:nvSpPr>
        <p:spPr bwMode="auto">
          <a:xfrm>
            <a:off x="2411413" y="4987925"/>
            <a:ext cx="1708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>
                <a:solidFill>
                  <a:srgbClr val="FF0000"/>
                </a:solidFill>
              </a:rPr>
              <a:t>熔点较高、</a:t>
            </a:r>
          </a:p>
        </p:txBody>
      </p:sp>
      <p:sp>
        <p:nvSpPr>
          <p:cNvPr id="93199" name="Text Box 15"/>
          <p:cNvSpPr txBox="1">
            <a:spLocks noChangeArrowheads="1"/>
          </p:cNvSpPr>
          <p:nvPr/>
        </p:nvSpPr>
        <p:spPr bwMode="auto">
          <a:xfrm>
            <a:off x="395288" y="617538"/>
            <a:ext cx="26320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>
                <a:solidFill>
                  <a:srgbClr val="FF0000"/>
                </a:solidFill>
              </a:rPr>
              <a:t>【</a:t>
            </a:r>
            <a:r>
              <a:rPr lang="zh-CN" altLang="en-US" sz="3200">
                <a:solidFill>
                  <a:srgbClr val="FF0000"/>
                </a:solidFill>
              </a:rPr>
              <a:t>学以致用</a:t>
            </a:r>
            <a:r>
              <a:rPr lang="en-US" altLang="zh-CN" sz="3200">
                <a:solidFill>
                  <a:srgbClr val="FF0000"/>
                </a:solidFill>
              </a:rPr>
              <a:t>】</a:t>
            </a:r>
          </a:p>
        </p:txBody>
      </p:sp>
      <p:grpSp>
        <p:nvGrpSpPr>
          <p:cNvPr id="2" name="Group 25"/>
          <p:cNvGrpSpPr>
            <a:grpSpLocks/>
          </p:cNvGrpSpPr>
          <p:nvPr/>
        </p:nvGrpSpPr>
        <p:grpSpPr bwMode="auto">
          <a:xfrm>
            <a:off x="827088" y="2276475"/>
            <a:ext cx="1268412" cy="1439863"/>
            <a:chOff x="521" y="1434"/>
            <a:chExt cx="799" cy="907"/>
          </a:xfrm>
        </p:grpSpPr>
        <p:sp>
          <p:nvSpPr>
            <p:cNvPr id="93200" name="Text Box 16"/>
            <p:cNvSpPr txBox="1">
              <a:spLocks noChangeArrowheads="1"/>
            </p:cNvSpPr>
            <p:nvPr/>
          </p:nvSpPr>
          <p:spPr bwMode="auto">
            <a:xfrm>
              <a:off x="521" y="1434"/>
              <a:ext cx="79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“1</a:t>
              </a:r>
              <a:r>
                <a:rPr lang="zh-CN" altLang="en-US"/>
                <a:t>元”：</a:t>
              </a:r>
            </a:p>
          </p:txBody>
        </p:sp>
        <p:sp>
          <p:nvSpPr>
            <p:cNvPr id="93201" name="Text Box 17"/>
            <p:cNvSpPr txBox="1">
              <a:spLocks noChangeArrowheads="1"/>
            </p:cNvSpPr>
            <p:nvPr/>
          </p:nvSpPr>
          <p:spPr bwMode="auto">
            <a:xfrm>
              <a:off x="521" y="1736"/>
              <a:ext cx="79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“5</a:t>
              </a:r>
              <a:r>
                <a:rPr lang="zh-CN" altLang="en-US"/>
                <a:t>角”：</a:t>
              </a:r>
            </a:p>
          </p:txBody>
        </p:sp>
        <p:sp>
          <p:nvSpPr>
            <p:cNvPr id="93202" name="Text Box 18"/>
            <p:cNvSpPr txBox="1">
              <a:spLocks noChangeArrowheads="1"/>
            </p:cNvSpPr>
            <p:nvPr/>
          </p:nvSpPr>
          <p:spPr bwMode="auto">
            <a:xfrm>
              <a:off x="521" y="2053"/>
              <a:ext cx="79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“1</a:t>
              </a:r>
              <a:r>
                <a:rPr lang="zh-CN" altLang="en-US"/>
                <a:t>角”：</a:t>
              </a:r>
            </a:p>
          </p:txBody>
        </p:sp>
      </p:grpSp>
      <p:sp>
        <p:nvSpPr>
          <p:cNvPr id="93203" name="Text Box 19"/>
          <p:cNvSpPr txBox="1">
            <a:spLocks noChangeArrowheads="1"/>
          </p:cNvSpPr>
          <p:nvPr/>
        </p:nvSpPr>
        <p:spPr bwMode="auto">
          <a:xfrm>
            <a:off x="2032000" y="2276475"/>
            <a:ext cx="2012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钢芯镀镍合金</a:t>
            </a:r>
          </a:p>
        </p:txBody>
      </p:sp>
      <p:sp>
        <p:nvSpPr>
          <p:cNvPr id="93204" name="Text Box 20"/>
          <p:cNvSpPr txBox="1">
            <a:spLocks noChangeArrowheads="1"/>
          </p:cNvSpPr>
          <p:nvPr/>
        </p:nvSpPr>
        <p:spPr bwMode="auto">
          <a:xfrm>
            <a:off x="2051050" y="2755900"/>
            <a:ext cx="1403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铜锌合金</a:t>
            </a:r>
          </a:p>
        </p:txBody>
      </p:sp>
      <p:sp>
        <p:nvSpPr>
          <p:cNvPr id="93205" name="Text Box 21"/>
          <p:cNvSpPr txBox="1">
            <a:spLocks noChangeArrowheads="1"/>
          </p:cNvSpPr>
          <p:nvPr/>
        </p:nvSpPr>
        <p:spPr bwMode="auto">
          <a:xfrm>
            <a:off x="3495675" y="2755900"/>
            <a:ext cx="2622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、或钢芯镀铜合金</a:t>
            </a:r>
          </a:p>
        </p:txBody>
      </p:sp>
      <p:sp>
        <p:nvSpPr>
          <p:cNvPr id="93206" name="Text Box 22"/>
          <p:cNvSpPr txBox="1">
            <a:spLocks noChangeArrowheads="1"/>
          </p:cNvSpPr>
          <p:nvPr/>
        </p:nvSpPr>
        <p:spPr bwMode="auto">
          <a:xfrm>
            <a:off x="2051050" y="3259138"/>
            <a:ext cx="1403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铝锌合金</a:t>
            </a:r>
          </a:p>
        </p:txBody>
      </p:sp>
      <p:sp>
        <p:nvSpPr>
          <p:cNvPr id="93207" name="Text Box 23"/>
          <p:cNvSpPr txBox="1">
            <a:spLocks noChangeArrowheads="1"/>
          </p:cNvSpPr>
          <p:nvPr/>
        </p:nvSpPr>
        <p:spPr bwMode="auto">
          <a:xfrm>
            <a:off x="3567113" y="3284538"/>
            <a:ext cx="1403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、不锈钢</a:t>
            </a:r>
          </a:p>
        </p:txBody>
      </p:sp>
      <p:sp>
        <p:nvSpPr>
          <p:cNvPr id="93208" name="Text Box 24"/>
          <p:cNvSpPr txBox="1">
            <a:spLocks noChangeArrowheads="1"/>
          </p:cNvSpPr>
          <p:nvPr/>
        </p:nvSpPr>
        <p:spPr bwMode="auto">
          <a:xfrm>
            <a:off x="971550" y="3906838"/>
            <a:ext cx="2622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这些合金的性质：</a:t>
            </a:r>
          </a:p>
        </p:txBody>
      </p:sp>
      <p:pic>
        <p:nvPicPr>
          <p:cNvPr id="93210" name="Picture 26" descr="1元、5角、1角硬币"/>
          <p:cNvPicPr>
            <a:picLocks noChangeAspect="1" noChangeArrowheads="1"/>
          </p:cNvPicPr>
          <p:nvPr/>
        </p:nvPicPr>
        <p:blipFill>
          <a:blip r:embed="rId3"/>
          <a:srcRect l="3415" t="9076" r="6908" b="5467"/>
          <a:stretch>
            <a:fillRect/>
          </a:stretch>
        </p:blipFill>
        <p:spPr bwMode="auto">
          <a:xfrm>
            <a:off x="6011863" y="3933825"/>
            <a:ext cx="2735262" cy="2522538"/>
          </a:xfrm>
          <a:prstGeom prst="rect">
            <a:avLst/>
          </a:prstGeom>
          <a:noFill/>
        </p:spPr>
      </p:pic>
      <p:pic>
        <p:nvPicPr>
          <p:cNvPr id="93211" name="Picture 27" descr="2005年1角硬币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285728"/>
            <a:ext cx="8697175" cy="6362679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93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93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93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93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93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6" dur="500"/>
                                        <p:tgtEl>
                                          <p:spTgt spid="932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93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3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3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3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3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 tmFilter="0,0; .5, 1; 1, 1"/>
                                        <p:tgtEl>
                                          <p:spTgt spid="93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6" dur="2000"/>
                                        <p:tgtEl>
                                          <p:spTgt spid="93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2000"/>
                                        <p:tgtEl>
                                          <p:spTgt spid="93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93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3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2000"/>
                                        <p:tgtEl>
                                          <p:spTgt spid="93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7" dur="2000"/>
                                        <p:tgtEl>
                                          <p:spTgt spid="93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93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7" dur="2000"/>
                                        <p:tgtEl>
                                          <p:spTgt spid="93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91" grpId="0"/>
      <p:bldP spid="93192" grpId="0"/>
      <p:bldP spid="93193" grpId="0"/>
      <p:bldP spid="93194" grpId="0"/>
      <p:bldP spid="93196" grpId="0"/>
      <p:bldP spid="93197" grpId="0"/>
      <p:bldP spid="93198" grpId="0"/>
      <p:bldP spid="93203" grpId="0"/>
      <p:bldP spid="93204" grpId="0"/>
      <p:bldP spid="93205" grpId="0"/>
      <p:bldP spid="93206" grpId="0"/>
      <p:bldP spid="93207" grpId="0"/>
      <p:bldP spid="93208" grpId="0"/>
    </p:bldLst>
  </p:timing>
</p:sld>
</file>

<file path=ppt/theme/theme1.xml><?xml version="1.0" encoding="utf-8"?>
<a:theme xmlns:a="http://schemas.openxmlformats.org/drawingml/2006/main" name="Pixel">
  <a:themeElements>
    <a:clrScheme name="Pixel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Pixel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lnDef>
  </a:objectDefaults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Pixel</Template>
  <TotalTime>3407</TotalTime>
  <Words>2351</Words>
  <Application>Microsoft PowerPoint</Application>
  <PresentationFormat>全屏显示(4:3)</PresentationFormat>
  <Paragraphs>432</Paragraphs>
  <Slides>32</Slides>
  <Notes>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33" baseType="lpstr">
      <vt:lpstr>Pixel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【小结】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10、环顾你家里的日常生活用品，它们有很多都是由金属材料制成的。        例如：      体温计中的液体是______ ， 作导线的一般是______      水龙头表面镀的金属一般是______， 炒菜的锅一般是_______      灯泡的灯丝是______</vt:lpstr>
      <vt:lpstr>幻灯片 31</vt:lpstr>
      <vt:lpstr>幻灯片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</cp:lastModifiedBy>
  <cp:revision>277</cp:revision>
  <dcterms:created xsi:type="dcterms:W3CDTF">2004-01-15T01:23:36Z</dcterms:created>
  <dcterms:modified xsi:type="dcterms:W3CDTF">2019-02-21T00:34:29Z</dcterms:modified>
</cp:coreProperties>
</file>