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69" r:id="rId3"/>
    <p:sldId id="270" r:id="rId4"/>
    <p:sldId id="261" r:id="rId5"/>
    <p:sldId id="262" r:id="rId6"/>
    <p:sldId id="271" r:id="rId7"/>
    <p:sldId id="265" r:id="rId8"/>
    <p:sldId id="266" r:id="rId9"/>
    <p:sldId id="259" r:id="rId10"/>
    <p:sldId id="260" r:id="rId11"/>
    <p:sldId id="257" r:id="rId12"/>
    <p:sldId id="258" r:id="rId13"/>
    <p:sldId id="272" r:id="rId14"/>
    <p:sldId id="273" r:id="rId15"/>
    <p:sldId id="263" r:id="rId16"/>
    <p:sldId id="264" r:id="rId17"/>
    <p:sldId id="267" r:id="rId18"/>
    <p:sldId id="268" r:id="rId19"/>
    <p:sldId id="274" r:id="rId20"/>
    <p:sldId id="275" r:id="rId21"/>
  </p:sldIdLst>
  <p:sldSz cx="9144000" cy="5143500" type="screen16x9"/>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912" y="-84"/>
      </p:cViewPr>
      <p:guideLst>
        <p:guide orient="horz" pos="162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Ref idx="1001">
        <a:schemeClr val="bg1"/>
      </p:bgRef>
    </p:bg>
    <p:spTree>
      <p:nvGrpSpPr>
        <p:cNvPr id="1" name=""/>
        <p:cNvGrpSpPr/>
        <p:nvPr/>
      </p:nvGrpSpPr>
      <p:grpSpPr>
        <a:xfrm>
          <a:off x="0" y="0"/>
          <a:ext cx="0" cy="0"/>
          <a:chOff x="0" y="0"/>
          <a:chExt cx="0" cy="0"/>
        </a:xfrm>
      </p:grpSpPr>
      <p:sp>
        <p:nvSpPr>
          <p:cNvPr id="8" name="标题 7"/>
          <p:cNvSpPr>
            <a:spLocks noGrp="1"/>
          </p:cNvSpPr>
          <p:nvPr>
            <p:ph type="ctrTitle"/>
          </p:nvPr>
        </p:nvSpPr>
        <p:spPr>
          <a:xfrm>
            <a:off x="2286000" y="2343150"/>
            <a:ext cx="6172200" cy="1420772"/>
          </a:xfrm>
        </p:spPr>
        <p:txBody>
          <a:bodyPr/>
          <a:lstStyle>
            <a:lvl1pPr>
              <a:defRPr b="1"/>
            </a:lvl1pPr>
          </a:lstStyle>
          <a:p>
            <a:r>
              <a:rPr kumimoji="0" lang="zh-CN" altLang="en-US" smtClean="0"/>
              <a:t>单击此处编辑母版标题样式</a:t>
            </a:r>
            <a:endParaRPr kumimoji="0" lang="en-US"/>
          </a:p>
        </p:txBody>
      </p:sp>
      <p:sp>
        <p:nvSpPr>
          <p:cNvPr id="9" name="副标题 8"/>
          <p:cNvSpPr>
            <a:spLocks noGrp="1"/>
          </p:cNvSpPr>
          <p:nvPr>
            <p:ph type="subTitle" idx="1"/>
          </p:nvPr>
        </p:nvSpPr>
        <p:spPr>
          <a:xfrm>
            <a:off x="2286000" y="3752492"/>
            <a:ext cx="6172200" cy="10287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28" name="日期占位符 27"/>
          <p:cNvSpPr>
            <a:spLocks noGrp="1"/>
          </p:cNvSpPr>
          <p:nvPr>
            <p:ph type="dt" sz="half" idx="10"/>
          </p:nvPr>
        </p:nvSpPr>
        <p:spPr bwMode="auto">
          <a:xfrm rot="5400000">
            <a:off x="8050371" y="832948"/>
            <a:ext cx="1714500" cy="381000"/>
          </a:xfrm>
        </p:spPr>
        <p:txBody>
          <a:bodyPr/>
          <a:lstStyle/>
          <a:p>
            <a:fld id="{5612E6B1-60BB-4327-955A-C2D78927AD3A}" type="datetimeFigureOut">
              <a:rPr lang="zh-CN" altLang="en-US" smtClean="0"/>
              <a:t>2019/12/19</a:t>
            </a:fld>
            <a:endParaRPr lang="zh-CN" altLang="en-US"/>
          </a:p>
        </p:txBody>
      </p:sp>
      <p:sp>
        <p:nvSpPr>
          <p:cNvPr id="17" name="页脚占位符 16"/>
          <p:cNvSpPr>
            <a:spLocks noGrp="1"/>
          </p:cNvSpPr>
          <p:nvPr>
            <p:ph type="ftr" sz="quarter" idx="11"/>
          </p:nvPr>
        </p:nvSpPr>
        <p:spPr bwMode="auto">
          <a:xfrm rot="5400000">
            <a:off x="7534469" y="3088246"/>
            <a:ext cx="2743200" cy="384048"/>
          </a:xfrm>
        </p:spPr>
        <p:txBody>
          <a:bodyPr/>
          <a:lstStyle/>
          <a:p>
            <a:endParaRPr lang="zh-CN" altLang="en-US"/>
          </a:p>
        </p:txBody>
      </p:sp>
      <p:sp>
        <p:nvSpPr>
          <p:cNvPr id="10" name="矩形 9"/>
          <p:cNvSpPr/>
          <p:nvPr/>
        </p:nvSpPr>
        <p:spPr bwMode="auto">
          <a:xfrm>
            <a:off x="381000" y="0"/>
            <a:ext cx="609600" cy="51435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矩形 11"/>
          <p:cNvSpPr/>
          <p:nvPr/>
        </p:nvSpPr>
        <p:spPr bwMode="auto">
          <a:xfrm>
            <a:off x="276336" y="0"/>
            <a:ext cx="104664" cy="51435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矩形 13"/>
          <p:cNvSpPr/>
          <p:nvPr/>
        </p:nvSpPr>
        <p:spPr bwMode="auto">
          <a:xfrm>
            <a:off x="990600" y="0"/>
            <a:ext cx="181872" cy="51435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矩形 18"/>
          <p:cNvSpPr/>
          <p:nvPr/>
        </p:nvSpPr>
        <p:spPr bwMode="auto">
          <a:xfrm>
            <a:off x="1141320" y="0"/>
            <a:ext cx="230280" cy="51435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直接连接符 10"/>
          <p:cNvSpPr>
            <a:spLocks noChangeShapeType="1"/>
          </p:cNvSpPr>
          <p:nvPr/>
        </p:nvSpPr>
        <p:spPr bwMode="auto">
          <a:xfrm>
            <a:off x="106344" y="0"/>
            <a:ext cx="0" cy="51435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直接连接符 17"/>
          <p:cNvSpPr>
            <a:spLocks noChangeShapeType="1"/>
          </p:cNvSpPr>
          <p:nvPr/>
        </p:nvSpPr>
        <p:spPr bwMode="auto">
          <a:xfrm>
            <a:off x="914400" y="0"/>
            <a:ext cx="0" cy="51435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直接连接符 19"/>
          <p:cNvSpPr>
            <a:spLocks noChangeShapeType="1"/>
          </p:cNvSpPr>
          <p:nvPr/>
        </p:nvSpPr>
        <p:spPr bwMode="auto">
          <a:xfrm>
            <a:off x="854112" y="0"/>
            <a:ext cx="0" cy="51435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直接连接符 15"/>
          <p:cNvSpPr>
            <a:spLocks noChangeShapeType="1"/>
          </p:cNvSpPr>
          <p:nvPr/>
        </p:nvSpPr>
        <p:spPr bwMode="auto">
          <a:xfrm>
            <a:off x="1726640" y="0"/>
            <a:ext cx="0" cy="51435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直接连接符 14"/>
          <p:cNvSpPr>
            <a:spLocks noChangeShapeType="1"/>
          </p:cNvSpPr>
          <p:nvPr/>
        </p:nvSpPr>
        <p:spPr bwMode="auto">
          <a:xfrm>
            <a:off x="1066800" y="0"/>
            <a:ext cx="0" cy="51435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直接连接符 21"/>
          <p:cNvSpPr>
            <a:spLocks noChangeShapeType="1"/>
          </p:cNvSpPr>
          <p:nvPr/>
        </p:nvSpPr>
        <p:spPr bwMode="auto">
          <a:xfrm>
            <a:off x="9113856" y="0"/>
            <a:ext cx="0" cy="51435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矩形 26"/>
          <p:cNvSpPr/>
          <p:nvPr/>
        </p:nvSpPr>
        <p:spPr bwMode="auto">
          <a:xfrm>
            <a:off x="1219200" y="0"/>
            <a:ext cx="76200" cy="51435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椭圆 20"/>
          <p:cNvSpPr/>
          <p:nvPr/>
        </p:nvSpPr>
        <p:spPr bwMode="auto">
          <a:xfrm>
            <a:off x="609600" y="2571750"/>
            <a:ext cx="1295400" cy="97155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椭圆 22"/>
          <p:cNvSpPr/>
          <p:nvPr/>
        </p:nvSpPr>
        <p:spPr bwMode="auto">
          <a:xfrm>
            <a:off x="1309632" y="3650064"/>
            <a:ext cx="641424" cy="481068"/>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椭圆 23"/>
          <p:cNvSpPr/>
          <p:nvPr/>
        </p:nvSpPr>
        <p:spPr bwMode="auto">
          <a:xfrm>
            <a:off x="1091080" y="4125474"/>
            <a:ext cx="137160" cy="10287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椭圆 25"/>
          <p:cNvSpPr/>
          <p:nvPr/>
        </p:nvSpPr>
        <p:spPr bwMode="auto">
          <a:xfrm>
            <a:off x="1664208" y="4341114"/>
            <a:ext cx="274320" cy="20574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椭圆 24"/>
          <p:cNvSpPr/>
          <p:nvPr/>
        </p:nvSpPr>
        <p:spPr>
          <a:xfrm>
            <a:off x="1905000" y="3371850"/>
            <a:ext cx="365760" cy="27432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灯片编号占位符 28"/>
          <p:cNvSpPr>
            <a:spLocks noGrp="1"/>
          </p:cNvSpPr>
          <p:nvPr>
            <p:ph type="sldNum" sz="quarter" idx="12"/>
          </p:nvPr>
        </p:nvSpPr>
        <p:spPr bwMode="auto">
          <a:xfrm>
            <a:off x="1325544" y="3696527"/>
            <a:ext cx="609600" cy="388143"/>
          </a:xfrm>
        </p:spPr>
        <p:txBody>
          <a:bodyPr/>
          <a:lstStyle/>
          <a:p>
            <a:fld id="{1B556682-9929-44DF-8D04-A2DD8B7063FC}"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8" name="内容占位符 7"/>
          <p:cNvSpPr>
            <a:spLocks noGrp="1"/>
          </p:cNvSpPr>
          <p:nvPr>
            <p:ph sz="quarter" idx="1"/>
          </p:nvPr>
        </p:nvSpPr>
        <p:spPr>
          <a:xfrm>
            <a:off x="457200" y="1200150"/>
            <a:ext cx="7467600" cy="3655314"/>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4"/>
          </p:nvPr>
        </p:nvSpPr>
        <p:spPr/>
        <p:txBody>
          <a:bodyPr rtlCol="0"/>
          <a:lstStyle/>
          <a:p>
            <a:fld id="{5612E6B1-60BB-4327-955A-C2D78927AD3A}" type="datetimeFigureOut">
              <a:rPr lang="zh-CN" altLang="en-US" smtClean="0"/>
              <a:t>2019/12/19</a:t>
            </a:fld>
            <a:endParaRPr lang="zh-CN" altLang="en-US"/>
          </a:p>
        </p:txBody>
      </p:sp>
      <p:sp>
        <p:nvSpPr>
          <p:cNvPr id="9" name="灯片编号占位符 8"/>
          <p:cNvSpPr>
            <a:spLocks noGrp="1"/>
          </p:cNvSpPr>
          <p:nvPr>
            <p:ph type="sldNum" sz="quarter" idx="15"/>
          </p:nvPr>
        </p:nvSpPr>
        <p:spPr/>
        <p:txBody>
          <a:bodyPr rtlCol="0"/>
          <a:lstStyle/>
          <a:p>
            <a:fld id="{1B556682-9929-44DF-8D04-A2DD8B7063FC}" type="slidenum">
              <a:rPr lang="zh-CN" altLang="en-US" smtClean="0"/>
              <a:t>‹#›</a:t>
            </a:fld>
            <a:endParaRPr lang="zh-CN" altLang="en-US"/>
          </a:p>
        </p:txBody>
      </p:sp>
      <p:sp>
        <p:nvSpPr>
          <p:cNvPr id="10" name="页脚占位符 9"/>
          <p:cNvSpPr>
            <a:spLocks noGrp="1"/>
          </p:cNvSpPr>
          <p:nvPr>
            <p:ph type="ftr" sz="quarter" idx="16"/>
          </p:nvPr>
        </p:nvSpPr>
        <p:spPr/>
        <p:txBody>
          <a:bodyPr rtlCol="0"/>
          <a:lstStyle/>
          <a:p>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bg>
      <p:bgRef idx="1001">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2286000" y="2171700"/>
            <a:ext cx="6172200" cy="1540193"/>
          </a:xfrm>
        </p:spPr>
        <p:txBody>
          <a:bodyPr/>
          <a:lstStyle>
            <a:lvl1pPr algn="l">
              <a:buNone/>
              <a:defRPr sz="3000" b="1" cap="small" baseline="0"/>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2286000" y="3757613"/>
            <a:ext cx="6172200" cy="10287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p>
        </p:txBody>
      </p:sp>
      <p:sp>
        <p:nvSpPr>
          <p:cNvPr id="4" name="日期占位符 3"/>
          <p:cNvSpPr>
            <a:spLocks noGrp="1"/>
          </p:cNvSpPr>
          <p:nvPr>
            <p:ph type="dt" sz="half" idx="10"/>
          </p:nvPr>
        </p:nvSpPr>
        <p:spPr bwMode="auto">
          <a:xfrm rot="5400000">
            <a:off x="8049006" y="830199"/>
            <a:ext cx="1714500" cy="381000"/>
          </a:xfrm>
        </p:spPr>
        <p:txBody>
          <a:bodyPr/>
          <a:lstStyle/>
          <a:p>
            <a:fld id="{5612E6B1-60BB-4327-955A-C2D78927AD3A}" type="datetimeFigureOut">
              <a:rPr lang="zh-CN" altLang="en-US" smtClean="0"/>
              <a:t>2019/12/19</a:t>
            </a:fld>
            <a:endParaRPr lang="zh-CN" altLang="en-US"/>
          </a:p>
        </p:txBody>
      </p:sp>
      <p:sp>
        <p:nvSpPr>
          <p:cNvPr id="5" name="页脚占位符 4"/>
          <p:cNvSpPr>
            <a:spLocks noGrp="1"/>
          </p:cNvSpPr>
          <p:nvPr>
            <p:ph type="ftr" sz="quarter" idx="11"/>
          </p:nvPr>
        </p:nvSpPr>
        <p:spPr bwMode="auto">
          <a:xfrm rot="5400000">
            <a:off x="7534656" y="3086100"/>
            <a:ext cx="2743200" cy="384048"/>
          </a:xfrm>
        </p:spPr>
        <p:txBody>
          <a:bodyPr/>
          <a:lstStyle/>
          <a:p>
            <a:endParaRPr lang="zh-CN" altLang="en-US"/>
          </a:p>
        </p:txBody>
      </p:sp>
      <p:sp>
        <p:nvSpPr>
          <p:cNvPr id="9" name="矩形 8"/>
          <p:cNvSpPr/>
          <p:nvPr/>
        </p:nvSpPr>
        <p:spPr bwMode="auto">
          <a:xfrm>
            <a:off x="381000" y="0"/>
            <a:ext cx="609600" cy="51435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矩形 9"/>
          <p:cNvSpPr/>
          <p:nvPr/>
        </p:nvSpPr>
        <p:spPr bwMode="auto">
          <a:xfrm>
            <a:off x="276336" y="0"/>
            <a:ext cx="104664" cy="51435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矩形 10"/>
          <p:cNvSpPr/>
          <p:nvPr/>
        </p:nvSpPr>
        <p:spPr bwMode="auto">
          <a:xfrm>
            <a:off x="990600" y="0"/>
            <a:ext cx="181872" cy="51435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矩形 11"/>
          <p:cNvSpPr/>
          <p:nvPr/>
        </p:nvSpPr>
        <p:spPr bwMode="auto">
          <a:xfrm>
            <a:off x="1141320" y="0"/>
            <a:ext cx="230280" cy="51435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直接连接符 12"/>
          <p:cNvSpPr>
            <a:spLocks noChangeShapeType="1"/>
          </p:cNvSpPr>
          <p:nvPr/>
        </p:nvSpPr>
        <p:spPr bwMode="auto">
          <a:xfrm>
            <a:off x="106344" y="0"/>
            <a:ext cx="0" cy="51435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直接连接符 13"/>
          <p:cNvSpPr>
            <a:spLocks noChangeShapeType="1"/>
          </p:cNvSpPr>
          <p:nvPr/>
        </p:nvSpPr>
        <p:spPr bwMode="auto">
          <a:xfrm>
            <a:off x="914400" y="0"/>
            <a:ext cx="0" cy="51435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直接连接符 14"/>
          <p:cNvSpPr>
            <a:spLocks noChangeShapeType="1"/>
          </p:cNvSpPr>
          <p:nvPr/>
        </p:nvSpPr>
        <p:spPr bwMode="auto">
          <a:xfrm>
            <a:off x="854112" y="0"/>
            <a:ext cx="0" cy="51435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直接连接符 15"/>
          <p:cNvSpPr>
            <a:spLocks noChangeShapeType="1"/>
          </p:cNvSpPr>
          <p:nvPr/>
        </p:nvSpPr>
        <p:spPr bwMode="auto">
          <a:xfrm>
            <a:off x="1726640" y="0"/>
            <a:ext cx="0" cy="51435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直接连接符 16"/>
          <p:cNvSpPr>
            <a:spLocks noChangeShapeType="1"/>
          </p:cNvSpPr>
          <p:nvPr/>
        </p:nvSpPr>
        <p:spPr bwMode="auto">
          <a:xfrm>
            <a:off x="1066800" y="0"/>
            <a:ext cx="0" cy="51435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矩形 17"/>
          <p:cNvSpPr/>
          <p:nvPr/>
        </p:nvSpPr>
        <p:spPr bwMode="auto">
          <a:xfrm>
            <a:off x="1219200" y="0"/>
            <a:ext cx="76200" cy="51435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椭圆 18"/>
          <p:cNvSpPr/>
          <p:nvPr/>
        </p:nvSpPr>
        <p:spPr bwMode="auto">
          <a:xfrm>
            <a:off x="609600" y="2571750"/>
            <a:ext cx="1295400" cy="97155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椭圆 19"/>
          <p:cNvSpPr/>
          <p:nvPr/>
        </p:nvSpPr>
        <p:spPr bwMode="auto">
          <a:xfrm>
            <a:off x="1324704" y="3650064"/>
            <a:ext cx="641424" cy="481068"/>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椭圆 20"/>
          <p:cNvSpPr/>
          <p:nvPr/>
        </p:nvSpPr>
        <p:spPr bwMode="auto">
          <a:xfrm>
            <a:off x="1091080" y="4125474"/>
            <a:ext cx="137160" cy="10287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椭圆 21"/>
          <p:cNvSpPr/>
          <p:nvPr/>
        </p:nvSpPr>
        <p:spPr bwMode="auto">
          <a:xfrm>
            <a:off x="1664208" y="4343400"/>
            <a:ext cx="274320" cy="20574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椭圆 22"/>
          <p:cNvSpPr/>
          <p:nvPr/>
        </p:nvSpPr>
        <p:spPr bwMode="auto">
          <a:xfrm>
            <a:off x="1879040" y="3359916"/>
            <a:ext cx="365760" cy="27432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直接连接符 25"/>
          <p:cNvSpPr>
            <a:spLocks noChangeShapeType="1"/>
          </p:cNvSpPr>
          <p:nvPr/>
        </p:nvSpPr>
        <p:spPr bwMode="auto">
          <a:xfrm>
            <a:off x="9097944" y="0"/>
            <a:ext cx="0" cy="51435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灯片编号占位符 5"/>
          <p:cNvSpPr>
            <a:spLocks noGrp="1"/>
          </p:cNvSpPr>
          <p:nvPr>
            <p:ph type="sldNum" sz="quarter" idx="12"/>
          </p:nvPr>
        </p:nvSpPr>
        <p:spPr bwMode="auto">
          <a:xfrm>
            <a:off x="1340616" y="3696527"/>
            <a:ext cx="609600" cy="388143"/>
          </a:xfrm>
        </p:spPr>
        <p:txBody>
          <a:bodyPr/>
          <a:lstStyle/>
          <a:p>
            <a:fld id="{1B556682-9929-44DF-8D04-A2DD8B7063FC}" type="slidenum">
              <a:rPr lang="zh-CN" altLang="en-US" smtClean="0"/>
              <a:t>‹#›</a:t>
            </a:fld>
            <a:endParaRPr lang="zh-CN"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5" name="日期占位符 4"/>
          <p:cNvSpPr>
            <a:spLocks noGrp="1"/>
          </p:cNvSpPr>
          <p:nvPr>
            <p:ph type="dt" sz="half" idx="10"/>
          </p:nvPr>
        </p:nvSpPr>
        <p:spPr/>
        <p:txBody>
          <a:bodyPr/>
          <a:lstStyle/>
          <a:p>
            <a:fld id="{5612E6B1-60BB-4327-955A-C2D78927AD3A}" type="datetimeFigureOut">
              <a:rPr lang="zh-CN" altLang="en-US" smtClean="0"/>
              <a:t>2019/12/19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B556682-9929-44DF-8D04-A2DD8B7063FC}" type="slidenum">
              <a:rPr lang="zh-CN" altLang="en-US" smtClean="0"/>
              <a:t>‹#›</a:t>
            </a:fld>
            <a:endParaRPr lang="zh-CN" altLang="en-US"/>
          </a:p>
        </p:txBody>
      </p:sp>
      <p:sp>
        <p:nvSpPr>
          <p:cNvPr id="9" name="内容占位符 8"/>
          <p:cNvSpPr>
            <a:spLocks noGrp="1"/>
          </p:cNvSpPr>
          <p:nvPr>
            <p:ph sz="quarter" idx="1"/>
          </p:nvPr>
        </p:nvSpPr>
        <p:spPr>
          <a:xfrm>
            <a:off x="457200" y="1200150"/>
            <a:ext cx="3657600" cy="342900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1" name="内容占位符 10"/>
          <p:cNvSpPr>
            <a:spLocks noGrp="1"/>
          </p:cNvSpPr>
          <p:nvPr>
            <p:ph sz="quarter" idx="2"/>
          </p:nvPr>
        </p:nvSpPr>
        <p:spPr>
          <a:xfrm>
            <a:off x="4270248" y="1200150"/>
            <a:ext cx="3657600" cy="342900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788"/>
            <a:ext cx="7543800" cy="857250"/>
          </a:xfrm>
        </p:spPr>
        <p:txBody>
          <a:bodyPr anchor="b"/>
          <a:lstStyle>
            <a:lvl1pPr>
              <a:defRPr/>
            </a:lvl1pPr>
          </a:lstStyle>
          <a:p>
            <a:r>
              <a:rPr kumimoji="0" lang="zh-CN" altLang="en-US" smtClean="0"/>
              <a:t>单击此处编辑母版标题样式</a:t>
            </a:r>
            <a:endParaRPr kumimoji="0" lang="en-US"/>
          </a:p>
        </p:txBody>
      </p:sp>
      <p:sp>
        <p:nvSpPr>
          <p:cNvPr id="7" name="日期占位符 6"/>
          <p:cNvSpPr>
            <a:spLocks noGrp="1"/>
          </p:cNvSpPr>
          <p:nvPr>
            <p:ph type="dt" sz="half" idx="10"/>
          </p:nvPr>
        </p:nvSpPr>
        <p:spPr/>
        <p:txBody>
          <a:bodyPr/>
          <a:lstStyle/>
          <a:p>
            <a:fld id="{5612E6B1-60BB-4327-955A-C2D78927AD3A}" type="datetimeFigureOut">
              <a:rPr lang="zh-CN" altLang="en-US" smtClean="0"/>
              <a:t>2019/12/19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B556682-9929-44DF-8D04-A2DD8B7063FC}" type="slidenum">
              <a:rPr lang="zh-CN" altLang="en-US" smtClean="0"/>
              <a:t>‹#›</a:t>
            </a:fld>
            <a:endParaRPr lang="zh-CN" altLang="en-US"/>
          </a:p>
        </p:txBody>
      </p:sp>
      <p:sp>
        <p:nvSpPr>
          <p:cNvPr id="11" name="内容占位符 10"/>
          <p:cNvSpPr>
            <a:spLocks noGrp="1"/>
          </p:cNvSpPr>
          <p:nvPr>
            <p:ph sz="quarter" idx="2"/>
          </p:nvPr>
        </p:nvSpPr>
        <p:spPr>
          <a:xfrm>
            <a:off x="457200" y="1771650"/>
            <a:ext cx="3657600" cy="291465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3" name="内容占位符 12"/>
          <p:cNvSpPr>
            <a:spLocks noGrp="1"/>
          </p:cNvSpPr>
          <p:nvPr>
            <p:ph sz="quarter" idx="4"/>
          </p:nvPr>
        </p:nvSpPr>
        <p:spPr>
          <a:xfrm>
            <a:off x="4371975" y="1771650"/>
            <a:ext cx="3657600" cy="291465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2" name="文本占位符 11"/>
          <p:cNvSpPr>
            <a:spLocks noGrp="1"/>
          </p:cNvSpPr>
          <p:nvPr>
            <p:ph type="body" sz="quarter" idx="1"/>
          </p:nvPr>
        </p:nvSpPr>
        <p:spPr>
          <a:xfrm>
            <a:off x="457200" y="1177290"/>
            <a:ext cx="3657600" cy="493776"/>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zh-CN" altLang="en-US" smtClean="0"/>
              <a:t>单击此处编辑母版文本样式</a:t>
            </a:r>
          </a:p>
        </p:txBody>
      </p:sp>
      <p:sp>
        <p:nvSpPr>
          <p:cNvPr id="14" name="文本占位符 13"/>
          <p:cNvSpPr>
            <a:spLocks noGrp="1"/>
          </p:cNvSpPr>
          <p:nvPr>
            <p:ph type="body" sz="quarter" idx="3"/>
          </p:nvPr>
        </p:nvSpPr>
        <p:spPr>
          <a:xfrm>
            <a:off x="4343400" y="1177290"/>
            <a:ext cx="3657600" cy="493776"/>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zh-CN" altLang="en-US" smtClean="0"/>
              <a:t>单击此处编辑母版文本样式</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6" name="日期占位符 5"/>
          <p:cNvSpPr>
            <a:spLocks noGrp="1"/>
          </p:cNvSpPr>
          <p:nvPr>
            <p:ph type="dt" sz="half" idx="10"/>
          </p:nvPr>
        </p:nvSpPr>
        <p:spPr/>
        <p:txBody>
          <a:bodyPr rtlCol="0"/>
          <a:lstStyle/>
          <a:p>
            <a:fld id="{5612E6B1-60BB-4327-955A-C2D78927AD3A}" type="datetimeFigureOut">
              <a:rPr lang="zh-CN" altLang="en-US" smtClean="0"/>
              <a:t>2019/12/19</a:t>
            </a:fld>
            <a:endParaRPr lang="zh-CN" altLang="en-US"/>
          </a:p>
        </p:txBody>
      </p:sp>
      <p:sp>
        <p:nvSpPr>
          <p:cNvPr id="7" name="灯片编号占位符 6"/>
          <p:cNvSpPr>
            <a:spLocks noGrp="1"/>
          </p:cNvSpPr>
          <p:nvPr>
            <p:ph type="sldNum" sz="quarter" idx="11"/>
          </p:nvPr>
        </p:nvSpPr>
        <p:spPr/>
        <p:txBody>
          <a:bodyPr rtlCol="0"/>
          <a:lstStyle/>
          <a:p>
            <a:fld id="{1B556682-9929-44DF-8D04-A2DD8B7063FC}" type="slidenum">
              <a:rPr lang="zh-CN" altLang="en-US" smtClean="0"/>
              <a:t>‹#›</a:t>
            </a:fld>
            <a:endParaRPr lang="zh-CN" altLang="en-US"/>
          </a:p>
        </p:txBody>
      </p:sp>
      <p:sp>
        <p:nvSpPr>
          <p:cNvPr id="8" name="页脚占位符 7"/>
          <p:cNvSpPr>
            <a:spLocks noGrp="1"/>
          </p:cNvSpPr>
          <p:nvPr>
            <p:ph type="ftr" sz="quarter" idx="12"/>
          </p:nvPr>
        </p:nvSpPr>
        <p:spPr/>
        <p:txBody>
          <a:bodyPr rtlCol="0"/>
          <a:lstStyle/>
          <a:p>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612E6B1-60BB-4327-955A-C2D78927AD3A}" type="datetimeFigureOut">
              <a:rPr lang="zh-CN" altLang="en-US" smtClean="0"/>
              <a:t>2019/12/19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B556682-9929-44DF-8D04-A2DD8B7063FC}"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bg>
      <p:bgRef idx="1001">
        <a:schemeClr val="bg1"/>
      </p:bgRef>
    </p:bg>
    <p:spTree>
      <p:nvGrpSpPr>
        <p:cNvPr id="1" name=""/>
        <p:cNvGrpSpPr/>
        <p:nvPr/>
      </p:nvGrpSpPr>
      <p:grpSpPr>
        <a:xfrm>
          <a:off x="0" y="0"/>
          <a:ext cx="0" cy="0"/>
          <a:chOff x="0" y="0"/>
          <a:chExt cx="0" cy="0"/>
        </a:xfrm>
      </p:grpSpPr>
      <p:sp>
        <p:nvSpPr>
          <p:cNvPr id="10" name="直接连接符 9"/>
          <p:cNvSpPr>
            <a:spLocks noChangeShapeType="1"/>
          </p:cNvSpPr>
          <p:nvPr/>
        </p:nvSpPr>
        <p:spPr bwMode="auto">
          <a:xfrm>
            <a:off x="8763000" y="0"/>
            <a:ext cx="0" cy="51435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标题 1"/>
          <p:cNvSpPr>
            <a:spLocks noGrp="1"/>
          </p:cNvSpPr>
          <p:nvPr>
            <p:ph type="title"/>
          </p:nvPr>
        </p:nvSpPr>
        <p:spPr>
          <a:xfrm rot="5400000">
            <a:off x="4160520" y="2343150"/>
            <a:ext cx="4732020" cy="457200"/>
          </a:xfrm>
        </p:spPr>
        <p:txBody>
          <a:bodyPr anchor="b"/>
          <a:lstStyle>
            <a:lvl1pPr algn="l">
              <a:buNone/>
              <a:defRPr sz="2000" b="1" cap="small" baseline="0"/>
            </a:lvl1pPr>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6812280" y="205740"/>
            <a:ext cx="1527048" cy="373761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p>
        </p:txBody>
      </p:sp>
      <p:sp>
        <p:nvSpPr>
          <p:cNvPr id="8" name="直接连接符 7"/>
          <p:cNvSpPr>
            <a:spLocks noChangeShapeType="1"/>
          </p:cNvSpPr>
          <p:nvPr/>
        </p:nvSpPr>
        <p:spPr bwMode="auto">
          <a:xfrm>
            <a:off x="6248400" y="0"/>
            <a:ext cx="0" cy="51435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直接连接符 8"/>
          <p:cNvSpPr>
            <a:spLocks noChangeShapeType="1"/>
          </p:cNvSpPr>
          <p:nvPr/>
        </p:nvSpPr>
        <p:spPr bwMode="auto">
          <a:xfrm>
            <a:off x="6192296" y="0"/>
            <a:ext cx="0" cy="51435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直接连接符 10"/>
          <p:cNvSpPr>
            <a:spLocks noChangeShapeType="1"/>
          </p:cNvSpPr>
          <p:nvPr/>
        </p:nvSpPr>
        <p:spPr bwMode="auto">
          <a:xfrm>
            <a:off x="8991600" y="0"/>
            <a:ext cx="0" cy="51435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矩形 11"/>
          <p:cNvSpPr/>
          <p:nvPr/>
        </p:nvSpPr>
        <p:spPr bwMode="auto">
          <a:xfrm>
            <a:off x="8839200" y="0"/>
            <a:ext cx="304800" cy="51435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直接连接符 12"/>
          <p:cNvSpPr>
            <a:spLocks noChangeShapeType="1"/>
          </p:cNvSpPr>
          <p:nvPr/>
        </p:nvSpPr>
        <p:spPr bwMode="auto">
          <a:xfrm>
            <a:off x="8915400" y="0"/>
            <a:ext cx="0" cy="51435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椭圆 13"/>
          <p:cNvSpPr/>
          <p:nvPr/>
        </p:nvSpPr>
        <p:spPr>
          <a:xfrm>
            <a:off x="8156448" y="4286250"/>
            <a:ext cx="548640" cy="41148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内容占位符 17"/>
          <p:cNvSpPr>
            <a:spLocks noGrp="1"/>
          </p:cNvSpPr>
          <p:nvPr>
            <p:ph sz="quarter" idx="1"/>
          </p:nvPr>
        </p:nvSpPr>
        <p:spPr>
          <a:xfrm>
            <a:off x="304800" y="205740"/>
            <a:ext cx="5638800" cy="4745736"/>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21" name="日期占位符 20"/>
          <p:cNvSpPr>
            <a:spLocks noGrp="1"/>
          </p:cNvSpPr>
          <p:nvPr>
            <p:ph type="dt" sz="half" idx="14"/>
          </p:nvPr>
        </p:nvSpPr>
        <p:spPr/>
        <p:txBody>
          <a:bodyPr rtlCol="0"/>
          <a:lstStyle/>
          <a:p>
            <a:fld id="{5612E6B1-60BB-4327-955A-C2D78927AD3A}" type="datetimeFigureOut">
              <a:rPr lang="zh-CN" altLang="en-US" smtClean="0"/>
              <a:t>2019/12/19</a:t>
            </a:fld>
            <a:endParaRPr lang="zh-CN" altLang="en-US"/>
          </a:p>
        </p:txBody>
      </p:sp>
      <p:sp>
        <p:nvSpPr>
          <p:cNvPr id="22" name="灯片编号占位符 21"/>
          <p:cNvSpPr>
            <a:spLocks noGrp="1"/>
          </p:cNvSpPr>
          <p:nvPr>
            <p:ph type="sldNum" sz="quarter" idx="15"/>
          </p:nvPr>
        </p:nvSpPr>
        <p:spPr/>
        <p:txBody>
          <a:bodyPr rtlCol="0"/>
          <a:lstStyle/>
          <a:p>
            <a:fld id="{1B556682-9929-44DF-8D04-A2DD8B7063FC}" type="slidenum">
              <a:rPr lang="zh-CN" altLang="en-US" smtClean="0"/>
              <a:t>‹#›</a:t>
            </a:fld>
            <a:endParaRPr lang="zh-CN" altLang="en-US"/>
          </a:p>
        </p:txBody>
      </p:sp>
      <p:sp>
        <p:nvSpPr>
          <p:cNvPr id="23" name="页脚占位符 22"/>
          <p:cNvSpPr>
            <a:spLocks noGrp="1"/>
          </p:cNvSpPr>
          <p:nvPr>
            <p:ph type="ftr" sz="quarter" idx="16"/>
          </p:nvPr>
        </p:nvSpPr>
        <p:spPr/>
        <p:txBody>
          <a:bodyPr rtlCol="0"/>
          <a:lstStyle/>
          <a:p>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9" name="直接连接符 8"/>
          <p:cNvSpPr>
            <a:spLocks noChangeShapeType="1"/>
          </p:cNvSpPr>
          <p:nvPr/>
        </p:nvSpPr>
        <p:spPr bwMode="auto">
          <a:xfrm>
            <a:off x="8763000" y="0"/>
            <a:ext cx="0" cy="51435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椭圆 12"/>
          <p:cNvSpPr/>
          <p:nvPr/>
        </p:nvSpPr>
        <p:spPr>
          <a:xfrm>
            <a:off x="8156448" y="4286250"/>
            <a:ext cx="548640" cy="41148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标题 1"/>
          <p:cNvSpPr>
            <a:spLocks noGrp="1"/>
          </p:cNvSpPr>
          <p:nvPr>
            <p:ph type="title"/>
          </p:nvPr>
        </p:nvSpPr>
        <p:spPr>
          <a:xfrm rot="5400000">
            <a:off x="4138803" y="2343150"/>
            <a:ext cx="4732020" cy="457200"/>
          </a:xfrm>
        </p:spPr>
        <p:txBody>
          <a:bodyPr anchor="b"/>
          <a:lstStyle>
            <a:lvl1pPr algn="l">
              <a:buNone/>
              <a:defRPr sz="2000" b="1"/>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0" y="0"/>
            <a:ext cx="6172200" cy="51435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zh-CN" altLang="en-US" smtClean="0"/>
              <a:t>单击图标添加图片</a:t>
            </a:r>
            <a:endParaRPr kumimoji="0" lang="en-US" dirty="0"/>
          </a:p>
        </p:txBody>
      </p:sp>
      <p:sp>
        <p:nvSpPr>
          <p:cNvPr id="4" name="文本占位符 3"/>
          <p:cNvSpPr>
            <a:spLocks noGrp="1"/>
          </p:cNvSpPr>
          <p:nvPr>
            <p:ph type="body" sz="half" idx="2"/>
          </p:nvPr>
        </p:nvSpPr>
        <p:spPr>
          <a:xfrm>
            <a:off x="6765798" y="198596"/>
            <a:ext cx="1524000" cy="3717036"/>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p>
        </p:txBody>
      </p:sp>
      <p:sp>
        <p:nvSpPr>
          <p:cNvPr id="10" name="直接连接符 9"/>
          <p:cNvSpPr>
            <a:spLocks noChangeShapeType="1"/>
          </p:cNvSpPr>
          <p:nvPr/>
        </p:nvSpPr>
        <p:spPr bwMode="auto">
          <a:xfrm>
            <a:off x="8991600" y="0"/>
            <a:ext cx="0" cy="51435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矩形 10"/>
          <p:cNvSpPr/>
          <p:nvPr/>
        </p:nvSpPr>
        <p:spPr bwMode="auto">
          <a:xfrm>
            <a:off x="8839200" y="0"/>
            <a:ext cx="304800" cy="51435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直接连接符 11"/>
          <p:cNvSpPr>
            <a:spLocks noChangeShapeType="1"/>
          </p:cNvSpPr>
          <p:nvPr/>
        </p:nvSpPr>
        <p:spPr bwMode="auto">
          <a:xfrm>
            <a:off x="8915400" y="0"/>
            <a:ext cx="0" cy="51435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直接连接符 18"/>
          <p:cNvSpPr>
            <a:spLocks noChangeShapeType="1"/>
          </p:cNvSpPr>
          <p:nvPr/>
        </p:nvSpPr>
        <p:spPr bwMode="auto">
          <a:xfrm>
            <a:off x="6248400" y="0"/>
            <a:ext cx="0" cy="51435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直接连接符 19"/>
          <p:cNvSpPr>
            <a:spLocks noChangeShapeType="1"/>
          </p:cNvSpPr>
          <p:nvPr/>
        </p:nvSpPr>
        <p:spPr bwMode="auto">
          <a:xfrm>
            <a:off x="6192296" y="0"/>
            <a:ext cx="0" cy="51435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日期占位符 16"/>
          <p:cNvSpPr>
            <a:spLocks noGrp="1"/>
          </p:cNvSpPr>
          <p:nvPr>
            <p:ph type="dt" sz="half" idx="10"/>
          </p:nvPr>
        </p:nvSpPr>
        <p:spPr/>
        <p:txBody>
          <a:bodyPr rtlCol="0"/>
          <a:lstStyle/>
          <a:p>
            <a:fld id="{5612E6B1-60BB-4327-955A-C2D78927AD3A}" type="datetimeFigureOut">
              <a:rPr lang="zh-CN" altLang="en-US" smtClean="0"/>
              <a:t>2019/12/19</a:t>
            </a:fld>
            <a:endParaRPr lang="zh-CN" altLang="en-US"/>
          </a:p>
        </p:txBody>
      </p:sp>
      <p:sp>
        <p:nvSpPr>
          <p:cNvPr id="18" name="灯片编号占位符 17"/>
          <p:cNvSpPr>
            <a:spLocks noGrp="1"/>
          </p:cNvSpPr>
          <p:nvPr>
            <p:ph type="sldNum" sz="quarter" idx="11"/>
          </p:nvPr>
        </p:nvSpPr>
        <p:spPr/>
        <p:txBody>
          <a:bodyPr rtlCol="0"/>
          <a:lstStyle/>
          <a:p>
            <a:fld id="{1B556682-9929-44DF-8D04-A2DD8B7063FC}" type="slidenum">
              <a:rPr lang="zh-CN" altLang="en-US" smtClean="0"/>
              <a:t>‹#›</a:t>
            </a:fld>
            <a:endParaRPr lang="zh-CN" altLang="en-US"/>
          </a:p>
        </p:txBody>
      </p:sp>
      <p:sp>
        <p:nvSpPr>
          <p:cNvPr id="21" name="页脚占位符 20"/>
          <p:cNvSpPr>
            <a:spLocks noGrp="1"/>
          </p:cNvSpPr>
          <p:nvPr>
            <p:ph type="ftr" sz="quarter" idx="12"/>
          </p:nvPr>
        </p:nvSpPr>
        <p:spPr/>
        <p:txBody>
          <a:bodyPr rtlCol="0"/>
          <a:lstStyle/>
          <a:p>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612E6B1-60BB-4327-955A-C2D78927AD3A}" type="datetimeFigureOut">
              <a:rPr lang="zh-CN" altLang="en-US" smtClean="0"/>
              <a:t>2019/12/19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B556682-9929-44DF-8D04-A2DD8B7063FC}"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80"/>
            <a:ext cx="1676400" cy="4388644"/>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05979"/>
            <a:ext cx="6019800" cy="4388644"/>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612E6B1-60BB-4327-955A-C2D78927AD3A}" type="datetimeFigureOut">
              <a:rPr lang="zh-CN" altLang="en-US" smtClean="0"/>
              <a:t>2019/12/19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B556682-9929-44DF-8D04-A2DD8B7063FC}"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直接连接符 15"/>
          <p:cNvSpPr>
            <a:spLocks noChangeShapeType="1"/>
          </p:cNvSpPr>
          <p:nvPr/>
        </p:nvSpPr>
        <p:spPr bwMode="auto">
          <a:xfrm>
            <a:off x="8763000" y="0"/>
            <a:ext cx="0" cy="51435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标题占位符 21"/>
          <p:cNvSpPr>
            <a:spLocks noGrp="1"/>
          </p:cNvSpPr>
          <p:nvPr>
            <p:ph type="title"/>
          </p:nvPr>
        </p:nvSpPr>
        <p:spPr>
          <a:xfrm>
            <a:off x="457200" y="205979"/>
            <a:ext cx="7467600" cy="857250"/>
          </a:xfrm>
          <a:prstGeom prst="rect">
            <a:avLst/>
          </a:prstGeom>
        </p:spPr>
        <p:txBody>
          <a:bodyPr vert="horz" anchor="b">
            <a:normAutofit/>
          </a:bodyPr>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457200" y="1200150"/>
            <a:ext cx="7467600" cy="3655314"/>
          </a:xfrm>
          <a:prstGeom prst="rect">
            <a:avLst/>
          </a:prstGeom>
        </p:spPr>
        <p:txBody>
          <a:bodyPr vert="horz">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14" name="日期占位符 13"/>
          <p:cNvSpPr>
            <a:spLocks noGrp="1"/>
          </p:cNvSpPr>
          <p:nvPr>
            <p:ph type="dt" sz="half" idx="2"/>
          </p:nvPr>
        </p:nvSpPr>
        <p:spPr>
          <a:xfrm rot="5400000">
            <a:off x="7840980" y="763382"/>
            <a:ext cx="1508760" cy="384048"/>
          </a:xfrm>
          <a:prstGeom prst="rect">
            <a:avLst/>
          </a:prstGeom>
        </p:spPr>
        <p:txBody>
          <a:bodyPr vert="horz" anchor="ctr" anchorCtr="0"/>
          <a:lstStyle>
            <a:lvl1pPr algn="r" eaLnBrk="1" latinLnBrk="0" hangingPunct="1">
              <a:defRPr kumimoji="0" sz="1200">
                <a:solidFill>
                  <a:schemeClr val="tx2"/>
                </a:solidFill>
              </a:defRPr>
            </a:lvl1pPr>
          </a:lstStyle>
          <a:p>
            <a:fld id="{5612E6B1-60BB-4327-955A-C2D78927AD3A}" type="datetimeFigureOut">
              <a:rPr lang="zh-CN" altLang="en-US" smtClean="0"/>
              <a:t>2019/12/19</a:t>
            </a:fld>
            <a:endParaRPr lang="zh-CN" altLang="en-US"/>
          </a:p>
        </p:txBody>
      </p:sp>
      <p:sp>
        <p:nvSpPr>
          <p:cNvPr id="3" name="页脚占位符 2"/>
          <p:cNvSpPr>
            <a:spLocks noGrp="1"/>
          </p:cNvSpPr>
          <p:nvPr>
            <p:ph type="ftr" sz="quarter" idx="3"/>
          </p:nvPr>
        </p:nvSpPr>
        <p:spPr>
          <a:xfrm rot="5400000">
            <a:off x="7390236" y="2757210"/>
            <a:ext cx="2400300" cy="365760"/>
          </a:xfrm>
          <a:prstGeom prst="rect">
            <a:avLst/>
          </a:prstGeom>
        </p:spPr>
        <p:txBody>
          <a:bodyPr vert="horz" anchor="ctr" anchorCtr="0"/>
          <a:lstStyle>
            <a:lvl1pPr algn="l" eaLnBrk="1" latinLnBrk="0" hangingPunct="1">
              <a:defRPr kumimoji="0" sz="1200">
                <a:solidFill>
                  <a:schemeClr val="tx2"/>
                </a:solidFill>
              </a:defRPr>
            </a:lvl1pPr>
          </a:lstStyle>
          <a:p>
            <a:endParaRPr lang="zh-CN" altLang="en-US"/>
          </a:p>
        </p:txBody>
      </p:sp>
      <p:sp>
        <p:nvSpPr>
          <p:cNvPr id="7" name="直接连接符 6"/>
          <p:cNvSpPr>
            <a:spLocks noChangeShapeType="1"/>
          </p:cNvSpPr>
          <p:nvPr/>
        </p:nvSpPr>
        <p:spPr bwMode="auto">
          <a:xfrm>
            <a:off x="76200" y="0"/>
            <a:ext cx="0" cy="51435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直接连接符 8"/>
          <p:cNvSpPr>
            <a:spLocks noChangeShapeType="1"/>
          </p:cNvSpPr>
          <p:nvPr/>
        </p:nvSpPr>
        <p:spPr bwMode="auto">
          <a:xfrm>
            <a:off x="8991600" y="0"/>
            <a:ext cx="0" cy="51435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矩形 9"/>
          <p:cNvSpPr/>
          <p:nvPr/>
        </p:nvSpPr>
        <p:spPr bwMode="auto">
          <a:xfrm>
            <a:off x="8839200" y="0"/>
            <a:ext cx="304800" cy="51435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直接连接符 10"/>
          <p:cNvSpPr>
            <a:spLocks noChangeShapeType="1"/>
          </p:cNvSpPr>
          <p:nvPr/>
        </p:nvSpPr>
        <p:spPr bwMode="auto">
          <a:xfrm>
            <a:off x="8915400" y="0"/>
            <a:ext cx="0" cy="51435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椭圆 11"/>
          <p:cNvSpPr/>
          <p:nvPr/>
        </p:nvSpPr>
        <p:spPr>
          <a:xfrm>
            <a:off x="8156448" y="4286250"/>
            <a:ext cx="548640" cy="41148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灯片编号占位符 22"/>
          <p:cNvSpPr>
            <a:spLocks noGrp="1"/>
          </p:cNvSpPr>
          <p:nvPr>
            <p:ph type="sldNum" sz="quarter" idx="4"/>
          </p:nvPr>
        </p:nvSpPr>
        <p:spPr>
          <a:xfrm>
            <a:off x="8129016" y="4300538"/>
            <a:ext cx="609600" cy="390906"/>
          </a:xfrm>
          <a:prstGeom prst="rect">
            <a:avLst/>
          </a:prstGeom>
        </p:spPr>
        <p:txBody>
          <a:bodyPr vert="horz" anchor="ctr"/>
          <a:lstStyle>
            <a:lvl1pPr algn="ctr" eaLnBrk="1" latinLnBrk="0" hangingPunct="1">
              <a:defRPr kumimoji="0" sz="1400" b="1">
                <a:solidFill>
                  <a:srgbClr val="FFFFFF"/>
                </a:solidFill>
              </a:defRPr>
            </a:lvl1pPr>
          </a:lstStyle>
          <a:p>
            <a:fld id="{1B556682-9929-44DF-8D04-A2DD8B7063FC}"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r>
              <a:rPr lang="zh-CN" altLang="en-US" sz="4000" dirty="0">
                <a:latin typeface="方正粗黑宋简体" panose="02000000000000000000" pitchFamily="2" charset="-122"/>
                <a:ea typeface="方正粗黑宋简体" panose="02000000000000000000" pitchFamily="2" charset="-122"/>
              </a:rPr>
              <a:t>历史观、价值观、</a:t>
            </a:r>
            <a:r>
              <a:rPr lang="zh-CN" altLang="en-US" sz="4000" dirty="0" smtClean="0">
                <a:latin typeface="方正粗黑宋简体" panose="02000000000000000000" pitchFamily="2" charset="-122"/>
                <a:ea typeface="方正粗黑宋简体" panose="02000000000000000000" pitchFamily="2" charset="-122"/>
              </a:rPr>
              <a:t>人生观</a:t>
            </a:r>
            <a:r>
              <a:rPr lang="en-US" altLang="zh-CN" sz="4000" dirty="0" smtClean="0">
                <a:latin typeface="方正粗黑宋简体" panose="02000000000000000000" pitchFamily="2" charset="-122"/>
                <a:ea typeface="方正粗黑宋简体" panose="02000000000000000000" pitchFamily="2" charset="-122"/>
              </a:rPr>
              <a:t/>
            </a:r>
            <a:br>
              <a:rPr lang="en-US" altLang="zh-CN" sz="4000" dirty="0" smtClean="0">
                <a:latin typeface="方正粗黑宋简体" panose="02000000000000000000" pitchFamily="2" charset="-122"/>
                <a:ea typeface="方正粗黑宋简体" panose="02000000000000000000" pitchFamily="2" charset="-122"/>
              </a:rPr>
            </a:br>
            <a:r>
              <a:rPr lang="zh-CN" altLang="en-US" sz="4000" dirty="0" smtClean="0">
                <a:latin typeface="方正粗黑宋简体" panose="02000000000000000000" pitchFamily="2" charset="-122"/>
                <a:ea typeface="方正粗黑宋简体" panose="02000000000000000000" pitchFamily="2" charset="-122"/>
              </a:rPr>
              <a:t>常见</a:t>
            </a:r>
            <a:r>
              <a:rPr lang="zh-CN" altLang="en-US" sz="4000" dirty="0">
                <a:latin typeface="方正粗黑宋简体" panose="02000000000000000000" pitchFamily="2" charset="-122"/>
                <a:ea typeface="方正粗黑宋简体" panose="02000000000000000000" pitchFamily="2" charset="-122"/>
              </a:rPr>
              <a:t>主观题考点</a:t>
            </a:r>
            <a:endParaRPr lang="zh-CN" altLang="en-US" sz="4000" dirty="0"/>
          </a:p>
        </p:txBody>
      </p:sp>
    </p:spTree>
    <p:extLst>
      <p:ext uri="{BB962C8B-B14F-4D97-AF65-F5344CB8AC3E}">
        <p14:creationId xmlns:p14="http://schemas.microsoft.com/office/powerpoint/2010/main" val="179483876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467544" y="267494"/>
            <a:ext cx="7704856" cy="4680520"/>
          </a:xfrm>
        </p:spPr>
        <p:txBody>
          <a:bodyPr>
            <a:normAutofit fontScale="92500" lnSpcReduction="20000"/>
          </a:bodyPr>
          <a:lstStyle/>
          <a:p>
            <a:pPr marL="0" indent="0">
              <a:lnSpc>
                <a:spcPct val="120000"/>
              </a:lnSpc>
              <a:buNone/>
            </a:pPr>
            <a:r>
              <a:rPr lang="en-US" altLang="zh-CN" b="1" dirty="0">
                <a:latin typeface="+mj-ea"/>
                <a:ea typeface="+mj-ea"/>
              </a:rPr>
              <a:t>1</a:t>
            </a:r>
            <a:r>
              <a:rPr lang="zh-CN" altLang="zh-CN" b="1" dirty="0">
                <a:latin typeface="+mj-ea"/>
                <a:ea typeface="+mj-ea"/>
              </a:rPr>
              <a:t>、社会存在与社会意识的关系</a:t>
            </a:r>
          </a:p>
          <a:p>
            <a:pPr marL="0" indent="0">
              <a:lnSpc>
                <a:spcPct val="120000"/>
              </a:lnSpc>
              <a:buNone/>
            </a:pPr>
            <a:r>
              <a:rPr lang="en-US" altLang="zh-CN" b="1" dirty="0">
                <a:latin typeface="+mj-ea"/>
                <a:ea typeface="+mj-ea"/>
              </a:rPr>
              <a:t>  </a:t>
            </a:r>
            <a:r>
              <a:rPr lang="zh-CN" altLang="zh-CN" b="1" dirty="0">
                <a:solidFill>
                  <a:srgbClr val="FF0000"/>
                </a:solidFill>
                <a:latin typeface="+mj-ea"/>
                <a:ea typeface="+mj-ea"/>
              </a:rPr>
              <a:t>（</a:t>
            </a:r>
            <a:r>
              <a:rPr lang="en-US" altLang="zh-CN" b="1" dirty="0">
                <a:solidFill>
                  <a:srgbClr val="FF0000"/>
                </a:solidFill>
                <a:latin typeface="+mj-ea"/>
                <a:ea typeface="+mj-ea"/>
              </a:rPr>
              <a:t>1</a:t>
            </a:r>
            <a:r>
              <a:rPr lang="zh-CN" altLang="zh-CN" b="1" dirty="0">
                <a:solidFill>
                  <a:srgbClr val="FF0000"/>
                </a:solidFill>
                <a:latin typeface="+mj-ea"/>
                <a:ea typeface="+mj-ea"/>
              </a:rPr>
              <a:t>）社会存在决定社会意识</a:t>
            </a:r>
            <a:r>
              <a:rPr lang="zh-CN" altLang="zh-CN" b="1" dirty="0" smtClean="0">
                <a:solidFill>
                  <a:srgbClr val="FF0000"/>
                </a:solidFill>
                <a:latin typeface="+mj-ea"/>
                <a:ea typeface="+mj-ea"/>
              </a:rPr>
              <a:t>。</a:t>
            </a:r>
            <a:endParaRPr lang="en-US" altLang="zh-CN" b="1" dirty="0" smtClean="0">
              <a:solidFill>
                <a:srgbClr val="FF0000"/>
              </a:solidFill>
              <a:latin typeface="+mj-ea"/>
              <a:ea typeface="+mj-ea"/>
            </a:endParaRPr>
          </a:p>
          <a:p>
            <a:pPr marL="0" indent="0">
              <a:lnSpc>
                <a:spcPct val="120000"/>
              </a:lnSpc>
              <a:buNone/>
            </a:pPr>
            <a:r>
              <a:rPr lang="en-US" altLang="zh-CN" b="1" dirty="0">
                <a:latin typeface="+mj-ea"/>
                <a:ea typeface="+mj-ea"/>
              </a:rPr>
              <a:t> </a:t>
            </a:r>
            <a:r>
              <a:rPr lang="en-US" altLang="zh-CN" b="1" dirty="0" smtClean="0">
                <a:latin typeface="+mj-ea"/>
                <a:ea typeface="+mj-ea"/>
              </a:rPr>
              <a:t>          </a:t>
            </a:r>
            <a:r>
              <a:rPr lang="zh-CN" altLang="zh-CN" b="1" dirty="0" smtClean="0">
                <a:latin typeface="+mj-ea"/>
                <a:ea typeface="+mj-ea"/>
              </a:rPr>
              <a:t>社会存在</a:t>
            </a:r>
            <a:r>
              <a:rPr lang="zh-CN" altLang="zh-CN" b="1" dirty="0">
                <a:latin typeface="+mj-ea"/>
                <a:ea typeface="+mj-ea"/>
              </a:rPr>
              <a:t>的性质决定社会意识的性质；</a:t>
            </a:r>
          </a:p>
          <a:p>
            <a:pPr marL="0" indent="0">
              <a:lnSpc>
                <a:spcPct val="120000"/>
              </a:lnSpc>
              <a:buNone/>
            </a:pPr>
            <a:r>
              <a:rPr lang="en-US" altLang="zh-CN" b="1" dirty="0" smtClean="0">
                <a:latin typeface="+mj-ea"/>
                <a:ea typeface="+mj-ea"/>
              </a:rPr>
              <a:t>           </a:t>
            </a:r>
            <a:r>
              <a:rPr lang="zh-CN" altLang="zh-CN" b="1" dirty="0" smtClean="0">
                <a:latin typeface="+mj-ea"/>
                <a:ea typeface="+mj-ea"/>
              </a:rPr>
              <a:t>社会存在</a:t>
            </a:r>
            <a:r>
              <a:rPr lang="zh-CN" altLang="zh-CN" b="1" dirty="0">
                <a:latin typeface="+mj-ea"/>
                <a:ea typeface="+mj-ea"/>
              </a:rPr>
              <a:t>的变化决定社会意识的变化。</a:t>
            </a:r>
          </a:p>
          <a:p>
            <a:pPr marL="0" indent="0">
              <a:lnSpc>
                <a:spcPct val="120000"/>
              </a:lnSpc>
              <a:buNone/>
            </a:pPr>
            <a:r>
              <a:rPr lang="zh-CN" altLang="zh-CN" b="1" dirty="0">
                <a:solidFill>
                  <a:srgbClr val="FF0000"/>
                </a:solidFill>
                <a:latin typeface="+mj-ea"/>
                <a:ea typeface="+mj-ea"/>
              </a:rPr>
              <a:t>（</a:t>
            </a:r>
            <a:r>
              <a:rPr lang="en-US" altLang="zh-CN" b="1" dirty="0">
                <a:solidFill>
                  <a:srgbClr val="FF0000"/>
                </a:solidFill>
                <a:latin typeface="+mj-ea"/>
                <a:ea typeface="+mj-ea"/>
              </a:rPr>
              <a:t>2</a:t>
            </a:r>
            <a:r>
              <a:rPr lang="zh-CN" altLang="zh-CN" b="1" dirty="0">
                <a:solidFill>
                  <a:srgbClr val="FF0000"/>
                </a:solidFill>
                <a:latin typeface="+mj-ea"/>
                <a:ea typeface="+mj-ea"/>
              </a:rPr>
              <a:t>）社会意识是社会存在的能动反映，社会意识反作用于社会存在。</a:t>
            </a:r>
          </a:p>
          <a:p>
            <a:pPr marL="0" indent="0">
              <a:lnSpc>
                <a:spcPct val="120000"/>
              </a:lnSpc>
              <a:buNone/>
            </a:pPr>
            <a:r>
              <a:rPr lang="en-US" altLang="zh-CN" b="1" dirty="0" smtClean="0">
                <a:latin typeface="+mj-ea"/>
                <a:ea typeface="+mj-ea"/>
              </a:rPr>
              <a:t>         </a:t>
            </a:r>
            <a:r>
              <a:rPr lang="zh-CN" altLang="zh-CN" b="1" dirty="0" smtClean="0">
                <a:latin typeface="+mj-ea"/>
                <a:ea typeface="+mj-ea"/>
              </a:rPr>
              <a:t>落后</a:t>
            </a:r>
            <a:r>
              <a:rPr lang="zh-CN" altLang="zh-CN" b="1" dirty="0">
                <a:latin typeface="+mj-ea"/>
                <a:ea typeface="+mj-ea"/>
              </a:rPr>
              <a:t>社会意识阻碍社会的发展</a:t>
            </a:r>
            <a:r>
              <a:rPr lang="zh-CN" altLang="zh-CN" b="1" dirty="0" smtClean="0">
                <a:latin typeface="+mj-ea"/>
                <a:ea typeface="+mj-ea"/>
              </a:rPr>
              <a:t>；</a:t>
            </a:r>
            <a:endParaRPr lang="en-US" altLang="zh-CN" b="1" dirty="0" smtClean="0">
              <a:latin typeface="+mj-ea"/>
              <a:ea typeface="+mj-ea"/>
            </a:endParaRPr>
          </a:p>
          <a:p>
            <a:pPr marL="0" indent="0">
              <a:lnSpc>
                <a:spcPct val="120000"/>
              </a:lnSpc>
              <a:buNone/>
            </a:pPr>
            <a:r>
              <a:rPr lang="en-US" altLang="zh-CN" b="1" dirty="0">
                <a:latin typeface="+mj-ea"/>
                <a:ea typeface="+mj-ea"/>
              </a:rPr>
              <a:t> </a:t>
            </a:r>
            <a:r>
              <a:rPr lang="en-US" altLang="zh-CN" b="1" dirty="0" smtClean="0">
                <a:latin typeface="+mj-ea"/>
                <a:ea typeface="+mj-ea"/>
              </a:rPr>
              <a:t>        </a:t>
            </a:r>
            <a:r>
              <a:rPr lang="zh-CN" altLang="zh-CN" b="1" dirty="0" smtClean="0">
                <a:latin typeface="+mj-ea"/>
                <a:ea typeface="+mj-ea"/>
              </a:rPr>
              <a:t>先进</a:t>
            </a:r>
            <a:r>
              <a:rPr lang="zh-CN" altLang="zh-CN" b="1" dirty="0">
                <a:latin typeface="+mj-ea"/>
                <a:ea typeface="+mj-ea"/>
              </a:rPr>
              <a:t>社会意识促进社会的发展。</a:t>
            </a:r>
          </a:p>
          <a:p>
            <a:pPr marL="0" indent="0">
              <a:lnSpc>
                <a:spcPct val="120000"/>
              </a:lnSpc>
              <a:buNone/>
            </a:pPr>
            <a:r>
              <a:rPr lang="zh-CN" altLang="zh-CN" b="1" dirty="0">
                <a:solidFill>
                  <a:srgbClr val="FF0000"/>
                </a:solidFill>
                <a:latin typeface="+mj-ea"/>
                <a:ea typeface="+mj-ea"/>
              </a:rPr>
              <a:t>（</a:t>
            </a:r>
            <a:r>
              <a:rPr lang="en-US" altLang="zh-CN" b="1" dirty="0">
                <a:solidFill>
                  <a:srgbClr val="FF0000"/>
                </a:solidFill>
                <a:latin typeface="+mj-ea"/>
                <a:ea typeface="+mj-ea"/>
              </a:rPr>
              <a:t>3</a:t>
            </a:r>
            <a:r>
              <a:rPr lang="zh-CN" altLang="zh-CN" b="1" dirty="0">
                <a:solidFill>
                  <a:srgbClr val="FF0000"/>
                </a:solidFill>
                <a:latin typeface="+mj-ea"/>
                <a:ea typeface="+mj-ea"/>
              </a:rPr>
              <a:t>）社会意识具有相对独立性</a:t>
            </a:r>
            <a:r>
              <a:rPr lang="zh-CN" altLang="zh-CN" b="1" dirty="0" smtClean="0">
                <a:solidFill>
                  <a:srgbClr val="FF0000"/>
                </a:solidFill>
                <a:latin typeface="+mj-ea"/>
                <a:ea typeface="+mj-ea"/>
              </a:rPr>
              <a:t>。</a:t>
            </a:r>
            <a:endParaRPr lang="en-US" altLang="zh-CN" b="1" dirty="0" smtClean="0">
              <a:solidFill>
                <a:srgbClr val="FF0000"/>
              </a:solidFill>
              <a:latin typeface="+mj-ea"/>
              <a:ea typeface="+mj-ea"/>
            </a:endParaRPr>
          </a:p>
          <a:p>
            <a:pPr marL="0" indent="0">
              <a:lnSpc>
                <a:spcPct val="120000"/>
              </a:lnSpc>
              <a:buNone/>
            </a:pPr>
            <a:r>
              <a:rPr lang="en-US" altLang="zh-CN" b="1" dirty="0">
                <a:latin typeface="+mj-ea"/>
                <a:ea typeface="+mj-ea"/>
              </a:rPr>
              <a:t> </a:t>
            </a:r>
            <a:r>
              <a:rPr lang="en-US" altLang="zh-CN" b="1" dirty="0" smtClean="0">
                <a:latin typeface="+mj-ea"/>
                <a:ea typeface="+mj-ea"/>
              </a:rPr>
              <a:t>        </a:t>
            </a:r>
            <a:r>
              <a:rPr lang="zh-CN" altLang="zh-CN" b="1" dirty="0" smtClean="0">
                <a:latin typeface="+mj-ea"/>
                <a:ea typeface="+mj-ea"/>
              </a:rPr>
              <a:t>它</a:t>
            </a:r>
            <a:r>
              <a:rPr lang="zh-CN" altLang="zh-CN" b="1" dirty="0">
                <a:latin typeface="+mj-ea"/>
                <a:ea typeface="+mj-ea"/>
              </a:rPr>
              <a:t>有时会落后于社会存在</a:t>
            </a:r>
            <a:r>
              <a:rPr lang="zh-CN" altLang="zh-CN" b="1" dirty="0" smtClean="0">
                <a:latin typeface="+mj-ea"/>
                <a:ea typeface="+mj-ea"/>
              </a:rPr>
              <a:t>，</a:t>
            </a:r>
            <a:endParaRPr lang="en-US" altLang="zh-CN" b="1" dirty="0" smtClean="0">
              <a:latin typeface="+mj-ea"/>
              <a:ea typeface="+mj-ea"/>
            </a:endParaRPr>
          </a:p>
          <a:p>
            <a:pPr marL="0" indent="0">
              <a:lnSpc>
                <a:spcPct val="120000"/>
              </a:lnSpc>
              <a:buNone/>
            </a:pPr>
            <a:r>
              <a:rPr lang="en-US" altLang="zh-CN" b="1" dirty="0">
                <a:latin typeface="+mj-ea"/>
                <a:ea typeface="+mj-ea"/>
              </a:rPr>
              <a:t> </a:t>
            </a:r>
            <a:r>
              <a:rPr lang="en-US" altLang="zh-CN" b="1" dirty="0" smtClean="0">
                <a:latin typeface="+mj-ea"/>
                <a:ea typeface="+mj-ea"/>
              </a:rPr>
              <a:t>        </a:t>
            </a:r>
            <a:r>
              <a:rPr lang="zh-CN" altLang="zh-CN" b="1" dirty="0" smtClean="0">
                <a:latin typeface="+mj-ea"/>
                <a:ea typeface="+mj-ea"/>
              </a:rPr>
              <a:t>有时</a:t>
            </a:r>
            <a:r>
              <a:rPr lang="zh-CN" altLang="zh-CN" b="1" dirty="0">
                <a:latin typeface="+mj-ea"/>
                <a:ea typeface="+mj-ea"/>
              </a:rPr>
              <a:t>会先于社会存在而发展变化。</a:t>
            </a:r>
          </a:p>
          <a:p>
            <a:pPr marL="0" indent="0">
              <a:lnSpc>
                <a:spcPct val="120000"/>
              </a:lnSpc>
              <a:buNone/>
            </a:pPr>
            <a:endParaRPr lang="zh-CN" altLang="en-US" b="1" dirty="0">
              <a:latin typeface="+mj-ea"/>
              <a:ea typeface="+mj-ea"/>
            </a:endParaRPr>
          </a:p>
        </p:txBody>
      </p:sp>
    </p:spTree>
    <p:extLst>
      <p:ext uri="{BB962C8B-B14F-4D97-AF65-F5344CB8AC3E}">
        <p14:creationId xmlns:p14="http://schemas.microsoft.com/office/powerpoint/2010/main" val="3240574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457200" y="267494"/>
            <a:ext cx="7859216" cy="4680520"/>
          </a:xfrm>
        </p:spPr>
        <p:txBody>
          <a:bodyPr>
            <a:normAutofit fontScale="85000" lnSpcReduction="20000"/>
          </a:bodyPr>
          <a:lstStyle/>
          <a:p>
            <a:pPr marL="0" indent="0">
              <a:buNone/>
            </a:pPr>
            <a:r>
              <a:rPr lang="en-US" altLang="zh-CN" b="1" dirty="0">
                <a:latin typeface="+mj-ea"/>
                <a:ea typeface="+mj-ea"/>
              </a:rPr>
              <a:t>2</a:t>
            </a:r>
            <a:r>
              <a:rPr lang="zh-CN" altLang="zh-CN" b="1" dirty="0">
                <a:latin typeface="+mj-ea"/>
                <a:ea typeface="+mj-ea"/>
              </a:rPr>
              <a:t>、社会基本矛盾</a:t>
            </a:r>
          </a:p>
          <a:p>
            <a:pPr marL="0" indent="0">
              <a:buNone/>
            </a:pPr>
            <a:r>
              <a:rPr lang="en-US" altLang="zh-CN" b="1" dirty="0">
                <a:latin typeface="+mj-ea"/>
                <a:ea typeface="+mj-ea"/>
              </a:rPr>
              <a:t> </a:t>
            </a:r>
            <a:r>
              <a:rPr lang="zh-CN" altLang="zh-CN" b="1" dirty="0">
                <a:latin typeface="+mj-ea"/>
                <a:ea typeface="+mj-ea"/>
              </a:rPr>
              <a:t>（</a:t>
            </a:r>
            <a:r>
              <a:rPr lang="en-US" altLang="zh-CN" b="1" dirty="0">
                <a:latin typeface="+mj-ea"/>
                <a:ea typeface="+mj-ea"/>
              </a:rPr>
              <a:t>1</a:t>
            </a:r>
            <a:r>
              <a:rPr lang="zh-CN" altLang="zh-CN" b="1" dirty="0">
                <a:latin typeface="+mj-ea"/>
                <a:ea typeface="+mj-ea"/>
              </a:rPr>
              <a:t>）基本矛盾</a:t>
            </a:r>
            <a:r>
              <a:rPr lang="zh-CN" altLang="zh-CN" b="1" dirty="0" smtClean="0">
                <a:latin typeface="+mj-ea"/>
                <a:ea typeface="+mj-ea"/>
              </a:rPr>
              <a:t>：</a:t>
            </a:r>
            <a:endParaRPr lang="en-US" altLang="zh-CN" b="1" dirty="0" smtClean="0">
              <a:latin typeface="+mj-ea"/>
              <a:ea typeface="+mj-ea"/>
            </a:endParaRPr>
          </a:p>
          <a:p>
            <a:pPr marL="0" indent="0">
              <a:buNone/>
            </a:pPr>
            <a:r>
              <a:rPr lang="en-US" altLang="zh-CN" b="1" dirty="0">
                <a:solidFill>
                  <a:srgbClr val="FF0000"/>
                </a:solidFill>
                <a:latin typeface="+mj-ea"/>
                <a:ea typeface="+mj-ea"/>
              </a:rPr>
              <a:t> </a:t>
            </a:r>
            <a:r>
              <a:rPr lang="en-US" altLang="zh-CN" b="1" dirty="0" smtClean="0">
                <a:solidFill>
                  <a:srgbClr val="FF0000"/>
                </a:solidFill>
                <a:latin typeface="+mj-ea"/>
                <a:ea typeface="+mj-ea"/>
              </a:rPr>
              <a:t>         </a:t>
            </a:r>
            <a:r>
              <a:rPr lang="zh-CN" altLang="zh-CN" b="1" dirty="0" smtClean="0">
                <a:solidFill>
                  <a:srgbClr val="FF0000"/>
                </a:solidFill>
                <a:latin typeface="+mj-ea"/>
                <a:ea typeface="+mj-ea"/>
              </a:rPr>
              <a:t>生产关系</a:t>
            </a:r>
            <a:r>
              <a:rPr lang="zh-CN" altLang="zh-CN" b="1" dirty="0">
                <a:solidFill>
                  <a:srgbClr val="FF0000"/>
                </a:solidFill>
                <a:latin typeface="+mj-ea"/>
                <a:ea typeface="+mj-ea"/>
              </a:rPr>
              <a:t>与生产力的矛盾。上层建筑与经济基础的矛盾。</a:t>
            </a:r>
          </a:p>
          <a:p>
            <a:pPr marL="0" indent="0">
              <a:buNone/>
            </a:pPr>
            <a:r>
              <a:rPr lang="en-US" altLang="zh-CN" b="1" dirty="0" smtClean="0">
                <a:latin typeface="+mj-ea"/>
                <a:ea typeface="+mj-ea"/>
              </a:rPr>
              <a:t>          </a:t>
            </a:r>
            <a:r>
              <a:rPr lang="zh-CN" altLang="zh-CN" b="1" dirty="0" smtClean="0">
                <a:solidFill>
                  <a:srgbClr val="002060"/>
                </a:solidFill>
                <a:latin typeface="+mj-ea"/>
                <a:ea typeface="+mj-ea"/>
              </a:rPr>
              <a:t>生产力</a:t>
            </a:r>
            <a:r>
              <a:rPr lang="zh-CN" altLang="zh-CN" b="1" dirty="0">
                <a:solidFill>
                  <a:srgbClr val="002060"/>
                </a:solidFill>
                <a:latin typeface="+mj-ea"/>
                <a:ea typeface="+mj-ea"/>
              </a:rPr>
              <a:t>决定生产关系，生产力的状况决定生产关系的性质。</a:t>
            </a:r>
          </a:p>
          <a:p>
            <a:pPr marL="0" indent="0">
              <a:buNone/>
            </a:pPr>
            <a:r>
              <a:rPr lang="en-US" altLang="zh-CN" b="1" dirty="0" smtClean="0">
                <a:solidFill>
                  <a:srgbClr val="002060"/>
                </a:solidFill>
                <a:latin typeface="+mj-ea"/>
                <a:ea typeface="+mj-ea"/>
              </a:rPr>
              <a:t>          </a:t>
            </a:r>
            <a:r>
              <a:rPr lang="zh-CN" altLang="zh-CN" b="1" dirty="0" smtClean="0">
                <a:solidFill>
                  <a:srgbClr val="002060"/>
                </a:solidFill>
                <a:latin typeface="+mj-ea"/>
                <a:ea typeface="+mj-ea"/>
              </a:rPr>
              <a:t>生产关系</a:t>
            </a:r>
            <a:r>
              <a:rPr lang="zh-CN" altLang="zh-CN" b="1" dirty="0">
                <a:solidFill>
                  <a:srgbClr val="002060"/>
                </a:solidFill>
                <a:latin typeface="+mj-ea"/>
                <a:ea typeface="+mj-ea"/>
              </a:rPr>
              <a:t>反作用于生产力，生产关系适合生产力的发展状况是，促进生产力的发展</a:t>
            </a:r>
          </a:p>
          <a:p>
            <a:pPr marL="0" indent="0">
              <a:buNone/>
            </a:pPr>
            <a:r>
              <a:rPr lang="zh-CN" altLang="zh-CN" b="1" dirty="0">
                <a:latin typeface="+mj-ea"/>
                <a:ea typeface="+mj-ea"/>
              </a:rPr>
              <a:t>（</a:t>
            </a:r>
            <a:r>
              <a:rPr lang="en-US" altLang="zh-CN" b="1" dirty="0">
                <a:latin typeface="+mj-ea"/>
                <a:ea typeface="+mj-ea"/>
              </a:rPr>
              <a:t>2</a:t>
            </a:r>
            <a:r>
              <a:rPr lang="zh-CN" altLang="zh-CN" b="1" dirty="0">
                <a:latin typeface="+mj-ea"/>
                <a:ea typeface="+mj-ea"/>
              </a:rPr>
              <a:t>）基本规律：</a:t>
            </a:r>
            <a:r>
              <a:rPr lang="zh-CN" altLang="zh-CN" b="1" dirty="0">
                <a:solidFill>
                  <a:srgbClr val="FF0000"/>
                </a:solidFill>
                <a:latin typeface="+mj-ea"/>
                <a:ea typeface="+mj-ea"/>
              </a:rPr>
              <a:t>生产关系一定要适应生产力状况的规律</a:t>
            </a:r>
            <a:r>
              <a:rPr lang="zh-CN" altLang="zh-CN" b="1" dirty="0" smtClean="0">
                <a:solidFill>
                  <a:srgbClr val="FF0000"/>
                </a:solidFill>
                <a:latin typeface="+mj-ea"/>
                <a:ea typeface="+mj-ea"/>
              </a:rPr>
              <a:t>。</a:t>
            </a:r>
            <a:endParaRPr lang="en-US" altLang="zh-CN" b="1" dirty="0" smtClean="0">
              <a:solidFill>
                <a:srgbClr val="FF0000"/>
              </a:solidFill>
              <a:latin typeface="+mj-ea"/>
              <a:ea typeface="+mj-ea"/>
            </a:endParaRPr>
          </a:p>
          <a:p>
            <a:pPr marL="0" indent="0">
              <a:buNone/>
            </a:pPr>
            <a:r>
              <a:rPr lang="en-US" altLang="zh-CN" b="1" dirty="0">
                <a:solidFill>
                  <a:srgbClr val="FF0000"/>
                </a:solidFill>
                <a:latin typeface="+mj-ea"/>
                <a:ea typeface="+mj-ea"/>
              </a:rPr>
              <a:t> </a:t>
            </a:r>
            <a:r>
              <a:rPr lang="en-US" altLang="zh-CN" b="1" dirty="0" smtClean="0">
                <a:solidFill>
                  <a:srgbClr val="FF0000"/>
                </a:solidFill>
                <a:latin typeface="+mj-ea"/>
                <a:ea typeface="+mj-ea"/>
              </a:rPr>
              <a:t>                             </a:t>
            </a:r>
            <a:r>
              <a:rPr lang="zh-CN" altLang="zh-CN" b="1" dirty="0" smtClean="0">
                <a:solidFill>
                  <a:srgbClr val="FF0000"/>
                </a:solidFill>
                <a:latin typeface="+mj-ea"/>
                <a:ea typeface="+mj-ea"/>
              </a:rPr>
              <a:t>上层建筑</a:t>
            </a:r>
            <a:r>
              <a:rPr lang="zh-CN" altLang="zh-CN" b="1" dirty="0">
                <a:solidFill>
                  <a:srgbClr val="FF0000"/>
                </a:solidFill>
                <a:latin typeface="+mj-ea"/>
                <a:ea typeface="+mj-ea"/>
              </a:rPr>
              <a:t>一定要适应经济基础状况的规律。</a:t>
            </a:r>
          </a:p>
          <a:p>
            <a:pPr marL="0" indent="0">
              <a:buNone/>
            </a:pPr>
            <a:r>
              <a:rPr lang="zh-CN" altLang="zh-CN" b="1" dirty="0">
                <a:latin typeface="+mj-ea"/>
                <a:ea typeface="+mj-ea"/>
              </a:rPr>
              <a:t>（</a:t>
            </a:r>
            <a:r>
              <a:rPr lang="en-US" altLang="zh-CN" b="1" dirty="0">
                <a:latin typeface="+mj-ea"/>
                <a:ea typeface="+mj-ea"/>
              </a:rPr>
              <a:t>3</a:t>
            </a:r>
            <a:r>
              <a:rPr lang="zh-CN" altLang="zh-CN" b="1" dirty="0">
                <a:latin typeface="+mj-ea"/>
                <a:ea typeface="+mj-ea"/>
              </a:rPr>
              <a:t>）社会历史发展的总趋势</a:t>
            </a:r>
          </a:p>
          <a:p>
            <a:pPr marL="0" indent="0">
              <a:buNone/>
            </a:pPr>
            <a:r>
              <a:rPr lang="en-US" altLang="zh-CN" b="1" dirty="0" smtClean="0">
                <a:latin typeface="+mj-ea"/>
                <a:ea typeface="+mj-ea"/>
              </a:rPr>
              <a:t>          A</a:t>
            </a:r>
            <a:r>
              <a:rPr lang="zh-CN" altLang="zh-CN" b="1" dirty="0">
                <a:latin typeface="+mj-ea"/>
                <a:ea typeface="+mj-ea"/>
              </a:rPr>
              <a:t>、社会历史发展的总趋势，是前进的、上升的；发展的过程，是曲折的。</a:t>
            </a:r>
          </a:p>
          <a:p>
            <a:pPr marL="0" indent="0">
              <a:buNone/>
            </a:pPr>
            <a:r>
              <a:rPr lang="en-US" altLang="zh-CN" b="1" dirty="0" smtClean="0">
                <a:latin typeface="+mj-ea"/>
                <a:ea typeface="+mj-ea"/>
              </a:rPr>
              <a:t>          B</a:t>
            </a:r>
            <a:r>
              <a:rPr lang="zh-CN" altLang="zh-CN" b="1" dirty="0">
                <a:latin typeface="+mj-ea"/>
                <a:ea typeface="+mj-ea"/>
              </a:rPr>
              <a:t>、阶级斗争是推动阶级社会发展的直接动力。</a:t>
            </a:r>
          </a:p>
          <a:p>
            <a:pPr marL="0" indent="0">
              <a:buNone/>
            </a:pPr>
            <a:r>
              <a:rPr lang="en-US" altLang="zh-CN" b="1" dirty="0" smtClean="0">
                <a:latin typeface="+mj-ea"/>
                <a:ea typeface="+mj-ea"/>
              </a:rPr>
              <a:t>          C</a:t>
            </a:r>
            <a:r>
              <a:rPr lang="zh-CN" altLang="zh-CN" b="1" dirty="0">
                <a:latin typeface="+mj-ea"/>
                <a:ea typeface="+mj-ea"/>
              </a:rPr>
              <a:t>、改革是社会主义的自我完善和发展；是推进中国特色社会主义发展的强大动力。</a:t>
            </a:r>
          </a:p>
          <a:p>
            <a:pPr marL="0" indent="0">
              <a:buNone/>
            </a:pPr>
            <a:endParaRPr lang="zh-CN" altLang="en-US" b="1" dirty="0">
              <a:latin typeface="+mj-ea"/>
              <a:ea typeface="+mj-ea"/>
            </a:endParaRPr>
          </a:p>
        </p:txBody>
      </p:sp>
    </p:spTree>
    <p:extLst>
      <p:ext uri="{BB962C8B-B14F-4D97-AF65-F5344CB8AC3E}">
        <p14:creationId xmlns:p14="http://schemas.microsoft.com/office/powerpoint/2010/main" val="13566401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467544" y="339502"/>
            <a:ext cx="8064896" cy="4176464"/>
          </a:xfrm>
        </p:spPr>
        <p:txBody>
          <a:bodyPr>
            <a:noAutofit/>
          </a:bodyPr>
          <a:lstStyle/>
          <a:p>
            <a:pPr marL="0" indent="0">
              <a:buNone/>
            </a:pPr>
            <a:r>
              <a:rPr lang="zh-CN" altLang="en-US" sz="1600" b="1" dirty="0"/>
              <a:t> </a:t>
            </a:r>
            <a:r>
              <a:rPr lang="en-US" altLang="zh-CN" sz="1600" b="1" dirty="0">
                <a:latin typeface="楷体" panose="02010609060101010101" pitchFamily="49" charset="-122"/>
                <a:ea typeface="楷体" panose="02010609060101010101" pitchFamily="49" charset="-122"/>
              </a:rPr>
              <a:t>2018</a:t>
            </a:r>
            <a:r>
              <a:rPr lang="zh-CN" altLang="en-US" sz="1600" b="1" dirty="0">
                <a:latin typeface="楷体" panose="02010609060101010101" pitchFamily="49" charset="-122"/>
                <a:ea typeface="楷体" panose="02010609060101010101" pitchFamily="49" charset="-122"/>
              </a:rPr>
              <a:t>年是改革开放</a:t>
            </a:r>
            <a:r>
              <a:rPr lang="en-US" altLang="zh-CN" sz="1600" b="1" dirty="0">
                <a:latin typeface="楷体" panose="02010609060101010101" pitchFamily="49" charset="-122"/>
                <a:ea typeface="楷体" panose="02010609060101010101" pitchFamily="49" charset="-122"/>
              </a:rPr>
              <a:t>40</a:t>
            </a:r>
            <a:r>
              <a:rPr lang="zh-CN" altLang="en-US" sz="1600" b="1" dirty="0">
                <a:latin typeface="楷体" panose="02010609060101010101" pitchFamily="49" charset="-122"/>
                <a:ea typeface="楷体" panose="02010609060101010101" pitchFamily="49" charset="-122"/>
              </a:rPr>
              <a:t>周年，我国改革开始于农村，安徽省凤阳县小岗村是我国农村改革的主要发源地。我国农村改革始是在党的领导下进行的。</a:t>
            </a:r>
          </a:p>
          <a:p>
            <a:pPr marL="0" indent="0">
              <a:buNone/>
            </a:pPr>
            <a:r>
              <a:rPr lang="zh-CN" altLang="en-US" sz="1600" b="1" dirty="0">
                <a:latin typeface="楷体" panose="02010609060101010101" pitchFamily="49" charset="-122"/>
                <a:ea typeface="楷体" panose="02010609060101010101" pitchFamily="49" charset="-122"/>
              </a:rPr>
              <a:t>材料一  </a:t>
            </a:r>
            <a:r>
              <a:rPr lang="en-US" altLang="zh-CN" sz="1600" b="1" dirty="0">
                <a:latin typeface="楷体" panose="02010609060101010101" pitchFamily="49" charset="-122"/>
                <a:ea typeface="楷体" panose="02010609060101010101" pitchFamily="49" charset="-122"/>
              </a:rPr>
              <a:t>1978</a:t>
            </a:r>
            <a:r>
              <a:rPr lang="zh-CN" altLang="en-US" sz="1600" b="1" dirty="0">
                <a:latin typeface="楷体" panose="02010609060101010101" pitchFamily="49" charset="-122"/>
                <a:ea typeface="楷体" panose="02010609060101010101" pitchFamily="49" charset="-122"/>
              </a:rPr>
              <a:t>年冬，小岗村的</a:t>
            </a:r>
            <a:r>
              <a:rPr lang="en-US" altLang="zh-CN" sz="1600" b="1" dirty="0">
                <a:latin typeface="楷体" panose="02010609060101010101" pitchFamily="49" charset="-122"/>
                <a:ea typeface="楷体" panose="02010609060101010101" pitchFamily="49" charset="-122"/>
              </a:rPr>
              <a:t>18</a:t>
            </a:r>
            <a:r>
              <a:rPr lang="zh-CN" altLang="en-US" sz="1600" b="1" dirty="0">
                <a:latin typeface="楷体" panose="02010609060101010101" pitchFamily="49" charset="-122"/>
                <a:ea typeface="楷体" panose="02010609060101010101" pitchFamily="49" charset="-122"/>
              </a:rPr>
              <a:t>户村民以“敢为天下”的精神，在一纸大包干的“秘密契约”上按下鲜红的手印，拉开了中国农村改革的序幕，改革如同释放了魔力，次年，小岗村迎来大丰收，粮食总产达</a:t>
            </a:r>
            <a:r>
              <a:rPr lang="en-US" altLang="zh-CN" sz="1600" b="1" dirty="0">
                <a:latin typeface="楷体" panose="02010609060101010101" pitchFamily="49" charset="-122"/>
                <a:ea typeface="楷体" panose="02010609060101010101" pitchFamily="49" charset="-122"/>
              </a:rPr>
              <a:t>133</a:t>
            </a:r>
            <a:r>
              <a:rPr lang="zh-CN" altLang="en-US" sz="1600" b="1" dirty="0">
                <a:latin typeface="楷体" panose="02010609060101010101" pitchFamily="49" charset="-122"/>
                <a:ea typeface="楷体" panose="02010609060101010101" pitchFamily="49" charset="-122"/>
              </a:rPr>
              <a:t>万斤，一举结束</a:t>
            </a:r>
            <a:r>
              <a:rPr lang="en-US" altLang="zh-CN" sz="1600" b="1" dirty="0">
                <a:latin typeface="楷体" panose="02010609060101010101" pitchFamily="49" charset="-122"/>
                <a:ea typeface="楷体" panose="02010609060101010101" pitchFamily="49" charset="-122"/>
              </a:rPr>
              <a:t>20</a:t>
            </a:r>
            <a:r>
              <a:rPr lang="zh-CN" altLang="en-US" sz="1600" b="1" dirty="0">
                <a:latin typeface="楷体" panose="02010609060101010101" pitchFamily="49" charset="-122"/>
                <a:ea typeface="楷体" panose="02010609060101010101" pitchFamily="49" charset="-122"/>
              </a:rPr>
              <a:t>余年吃国家救济粮的历史，并首次归还国家贷款</a:t>
            </a:r>
            <a:r>
              <a:rPr lang="en-US" altLang="zh-CN" sz="1600" b="1" dirty="0">
                <a:latin typeface="楷体" panose="02010609060101010101" pitchFamily="49" charset="-122"/>
                <a:ea typeface="楷体" panose="02010609060101010101" pitchFamily="49" charset="-122"/>
              </a:rPr>
              <a:t>800</a:t>
            </a:r>
            <a:r>
              <a:rPr lang="zh-CN" altLang="en-US" sz="1600" b="1" dirty="0">
                <a:latin typeface="楷体" panose="02010609060101010101" pitchFamily="49" charset="-122"/>
                <a:ea typeface="楷体" panose="02010609060101010101" pitchFamily="49" charset="-122"/>
              </a:rPr>
              <a:t>元，进入新时代，小岗村大力推进土地“三权分置”改革，完成土地承包经营权确权登记颁证工作；成立集体资产股份合作社并发放股权证，实现了村民从“户户包田”到“人人持股”的转变</a:t>
            </a:r>
            <a:r>
              <a:rPr lang="en-US" altLang="zh-CN" sz="1600" b="1" dirty="0">
                <a:latin typeface="楷体" panose="02010609060101010101" pitchFamily="49" charset="-122"/>
                <a:ea typeface="楷体" panose="02010609060101010101" pitchFamily="49" charset="-122"/>
              </a:rPr>
              <a:t>217</a:t>
            </a:r>
            <a:r>
              <a:rPr lang="zh-CN" altLang="en-US" sz="1600" b="1" dirty="0">
                <a:latin typeface="楷体" panose="02010609060101010101" pitchFamily="49" charset="-122"/>
                <a:ea typeface="楷体" panose="02010609060101010101" pitchFamily="49" charset="-122"/>
              </a:rPr>
              <a:t>年，小岗村集体收入突破</a:t>
            </a:r>
            <a:r>
              <a:rPr lang="en-US" altLang="zh-CN" sz="1600" b="1" dirty="0">
                <a:latin typeface="楷体" panose="02010609060101010101" pitchFamily="49" charset="-122"/>
                <a:ea typeface="楷体" panose="02010609060101010101" pitchFamily="49" charset="-122"/>
              </a:rPr>
              <a:t>820</a:t>
            </a:r>
            <a:r>
              <a:rPr lang="zh-CN" altLang="en-US" sz="1600" b="1" dirty="0">
                <a:latin typeface="楷体" panose="02010609060101010101" pitchFamily="49" charset="-122"/>
                <a:ea typeface="楷体" panose="02010609060101010101" pitchFamily="49" charset="-122"/>
              </a:rPr>
              <a:t>万元，农民人均收入比</a:t>
            </a:r>
            <a:r>
              <a:rPr lang="en-US" altLang="zh-CN" sz="1600" b="1" dirty="0">
                <a:latin typeface="楷体" panose="02010609060101010101" pitchFamily="49" charset="-122"/>
                <a:ea typeface="楷体" panose="02010609060101010101" pitchFamily="49" charset="-122"/>
              </a:rPr>
              <a:t>2012</a:t>
            </a:r>
            <a:r>
              <a:rPr lang="zh-CN" altLang="en-US" sz="1600" b="1" dirty="0">
                <a:latin typeface="楷体" panose="02010609060101010101" pitchFamily="49" charset="-122"/>
                <a:ea typeface="楷体" panose="02010609060101010101" pitchFamily="49" charset="-122"/>
              </a:rPr>
              <a:t>年增长</a:t>
            </a:r>
            <a:r>
              <a:rPr lang="en-US" altLang="zh-CN" sz="1600" b="1" dirty="0">
                <a:latin typeface="楷体" panose="02010609060101010101" pitchFamily="49" charset="-122"/>
                <a:ea typeface="楷体" panose="02010609060101010101" pitchFamily="49" charset="-122"/>
              </a:rPr>
              <a:t>70</a:t>
            </a:r>
            <a:r>
              <a:rPr lang="zh-CN" altLang="en-US" sz="1600" b="1" dirty="0">
                <a:latin typeface="楷体" panose="02010609060101010101" pitchFamily="49" charset="-122"/>
                <a:ea typeface="楷体" panose="02010609060101010101" pitchFamily="49" charset="-122"/>
              </a:rPr>
              <a:t>％以上。</a:t>
            </a:r>
          </a:p>
          <a:p>
            <a:pPr marL="0" indent="0">
              <a:buNone/>
            </a:pPr>
            <a:r>
              <a:rPr lang="zh-CN" altLang="en-US" sz="1600" b="1" dirty="0">
                <a:latin typeface="楷体" panose="02010609060101010101" pitchFamily="49" charset="-122"/>
                <a:ea typeface="楷体" panose="02010609060101010101" pitchFamily="49" charset="-122"/>
              </a:rPr>
              <a:t>材料二  为发展农村生产力，满足广大农民摆脱贫困、过上富裕生活的期盼，党中央先后出台了一系列关于农业改革发展的文件，如</a:t>
            </a:r>
            <a:r>
              <a:rPr lang="en-US" altLang="zh-CN" sz="1600" b="1" dirty="0">
                <a:latin typeface="楷体" panose="02010609060101010101" pitchFamily="49" charset="-122"/>
                <a:ea typeface="楷体" panose="02010609060101010101" pitchFamily="49" charset="-122"/>
              </a:rPr>
              <a:t>1982</a:t>
            </a:r>
            <a:r>
              <a:rPr lang="zh-CN" altLang="en-US" sz="1600" b="1" dirty="0">
                <a:latin typeface="楷体" panose="02010609060101010101" pitchFamily="49" charset="-122"/>
                <a:ea typeface="楷体" panose="02010609060101010101" pitchFamily="49" charset="-122"/>
              </a:rPr>
              <a:t>年发布</a:t>
            </a:r>
            <a:r>
              <a:rPr lang="en-US" altLang="zh-CN" sz="1600" b="1" dirty="0">
                <a:latin typeface="楷体" panose="02010609060101010101" pitchFamily="49" charset="-122"/>
                <a:ea typeface="楷体" panose="02010609060101010101" pitchFamily="49" charset="-122"/>
              </a:rPr>
              <a:t>《</a:t>
            </a:r>
            <a:r>
              <a:rPr lang="zh-CN" altLang="en-US" sz="1600" b="1" dirty="0">
                <a:latin typeface="楷体" panose="02010609060101010101" pitchFamily="49" charset="-122"/>
                <a:ea typeface="楷体" panose="02010609060101010101" pitchFamily="49" charset="-122"/>
              </a:rPr>
              <a:t>全国农村工作会议纪要</a:t>
            </a:r>
            <a:r>
              <a:rPr lang="en-US" altLang="zh-CN" sz="1600" b="1" dirty="0">
                <a:latin typeface="楷体" panose="02010609060101010101" pitchFamily="49" charset="-122"/>
                <a:ea typeface="楷体" panose="02010609060101010101" pitchFamily="49" charset="-122"/>
              </a:rPr>
              <a:t>》</a:t>
            </a:r>
            <a:r>
              <a:rPr lang="zh-CN" altLang="en-US" sz="1600" b="1" dirty="0">
                <a:latin typeface="楷体" panose="02010609060101010101" pitchFamily="49" charset="-122"/>
                <a:ea typeface="楷体" panose="02010609060101010101" pitchFamily="49" charset="-122"/>
              </a:rPr>
              <a:t>，明确肯定“包干到户”等形式的责任制的社会主义性质；</a:t>
            </a:r>
            <a:r>
              <a:rPr lang="en-US" altLang="zh-CN" sz="1600" b="1" dirty="0">
                <a:latin typeface="楷体" panose="02010609060101010101" pitchFamily="49" charset="-122"/>
                <a:ea typeface="楷体" panose="02010609060101010101" pitchFamily="49" charset="-122"/>
              </a:rPr>
              <a:t>1991</a:t>
            </a:r>
            <a:r>
              <a:rPr lang="zh-CN" altLang="en-US" sz="1600" b="1" dirty="0">
                <a:latin typeface="楷体" panose="02010609060101010101" pitchFamily="49" charset="-122"/>
                <a:ea typeface="楷体" panose="02010609060101010101" pitchFamily="49" charset="-122"/>
              </a:rPr>
              <a:t>年颁发</a:t>
            </a:r>
            <a:r>
              <a:rPr lang="en-US" altLang="zh-CN" sz="1600" b="1" dirty="0">
                <a:latin typeface="楷体" panose="02010609060101010101" pitchFamily="49" charset="-122"/>
                <a:ea typeface="楷体" panose="02010609060101010101" pitchFamily="49" charset="-122"/>
              </a:rPr>
              <a:t>《</a:t>
            </a:r>
            <a:r>
              <a:rPr lang="zh-CN" altLang="en-US" sz="1600" b="1" dirty="0">
                <a:latin typeface="楷体" panose="02010609060101010101" pitchFamily="49" charset="-122"/>
                <a:ea typeface="楷体" panose="02010609060101010101" pitchFamily="49" charset="-122"/>
              </a:rPr>
              <a:t>中共中央关于进一步加强农业和农村工作的决定</a:t>
            </a:r>
            <a:r>
              <a:rPr lang="en-US" altLang="zh-CN" sz="1600" b="1" dirty="0">
                <a:latin typeface="楷体" panose="02010609060101010101" pitchFamily="49" charset="-122"/>
                <a:ea typeface="楷体" panose="02010609060101010101" pitchFamily="49" charset="-122"/>
              </a:rPr>
              <a:t>》</a:t>
            </a:r>
            <a:r>
              <a:rPr lang="zh-CN" altLang="en-US" sz="1600" b="1" dirty="0">
                <a:latin typeface="楷体" panose="02010609060101010101" pitchFamily="49" charset="-122"/>
                <a:ea typeface="楷体" panose="02010609060101010101" pitchFamily="49" charset="-122"/>
              </a:rPr>
              <a:t>，把以家庭联产承包经营为主的责任制和统分结合的双层经营体制确立为我国农村的一项基本经营制度；</a:t>
            </a:r>
            <a:r>
              <a:rPr lang="en-US" altLang="zh-CN" sz="1600" b="1" dirty="0">
                <a:latin typeface="楷体" panose="02010609060101010101" pitchFamily="49" charset="-122"/>
                <a:ea typeface="楷体" panose="02010609060101010101" pitchFamily="49" charset="-122"/>
              </a:rPr>
              <a:t>2016</a:t>
            </a:r>
            <a:r>
              <a:rPr lang="zh-CN" altLang="en-US" sz="1600" b="1" dirty="0">
                <a:latin typeface="楷体" panose="02010609060101010101" pitchFamily="49" charset="-122"/>
                <a:ea typeface="楷体" panose="02010609060101010101" pitchFamily="49" charset="-122"/>
              </a:rPr>
              <a:t>年制定</a:t>
            </a:r>
            <a:r>
              <a:rPr lang="en-US" altLang="zh-CN" sz="1600" b="1" dirty="0">
                <a:latin typeface="楷体" panose="02010609060101010101" pitchFamily="49" charset="-122"/>
                <a:ea typeface="楷体" panose="02010609060101010101" pitchFamily="49" charset="-122"/>
              </a:rPr>
              <a:t>《</a:t>
            </a:r>
            <a:r>
              <a:rPr lang="zh-CN" altLang="en-US" sz="1600" b="1" dirty="0">
                <a:latin typeface="楷体" panose="02010609060101010101" pitchFamily="49" charset="-122"/>
                <a:ea typeface="楷体" panose="02010609060101010101" pitchFamily="49" charset="-122"/>
              </a:rPr>
              <a:t>关于完善农村土地所有权承包权经营权分置办法的意见</a:t>
            </a:r>
            <a:r>
              <a:rPr lang="en-US" altLang="zh-CN" sz="1600" b="1" dirty="0">
                <a:latin typeface="楷体" panose="02010609060101010101" pitchFamily="49" charset="-122"/>
                <a:ea typeface="楷体" panose="02010609060101010101" pitchFamily="49" charset="-122"/>
              </a:rPr>
              <a:t>》</a:t>
            </a:r>
            <a:r>
              <a:rPr lang="zh-CN" altLang="en-US" sz="1600" b="1" dirty="0">
                <a:latin typeface="楷体" panose="02010609060101010101" pitchFamily="49" charset="-122"/>
                <a:ea typeface="楷体" panose="02010609060101010101" pitchFamily="49" charset="-122"/>
              </a:rPr>
              <a:t>，推进“三权分置”改革；</a:t>
            </a:r>
            <a:r>
              <a:rPr lang="en-US" altLang="zh-CN" sz="1600" b="1" dirty="0">
                <a:latin typeface="楷体" panose="02010609060101010101" pitchFamily="49" charset="-122"/>
                <a:ea typeface="楷体" panose="02010609060101010101" pitchFamily="49" charset="-122"/>
              </a:rPr>
              <a:t>2018</a:t>
            </a:r>
            <a:r>
              <a:rPr lang="zh-CN" altLang="en-US" sz="1600" b="1" dirty="0">
                <a:latin typeface="楷体" panose="02010609060101010101" pitchFamily="49" charset="-122"/>
                <a:ea typeface="楷体" panose="02010609060101010101" pitchFamily="49" charset="-122"/>
              </a:rPr>
              <a:t>年出台</a:t>
            </a:r>
            <a:r>
              <a:rPr lang="en-US" altLang="zh-CN" sz="1600" b="1" dirty="0">
                <a:latin typeface="楷体" panose="02010609060101010101" pitchFamily="49" charset="-122"/>
                <a:ea typeface="楷体" panose="02010609060101010101" pitchFamily="49" charset="-122"/>
              </a:rPr>
              <a:t>《</a:t>
            </a:r>
            <a:r>
              <a:rPr lang="zh-CN" altLang="en-US" sz="1600" b="1" dirty="0">
                <a:latin typeface="楷体" panose="02010609060101010101" pitchFamily="49" charset="-122"/>
                <a:ea typeface="楷体" panose="02010609060101010101" pitchFamily="49" charset="-122"/>
              </a:rPr>
              <a:t>中共中央国务院关于实施乡村振兴战略的意见</a:t>
            </a:r>
            <a:r>
              <a:rPr lang="en-US" altLang="zh-CN" sz="1600" b="1" dirty="0">
                <a:latin typeface="楷体" panose="02010609060101010101" pitchFamily="49" charset="-122"/>
                <a:ea typeface="楷体" panose="02010609060101010101" pitchFamily="49" charset="-122"/>
              </a:rPr>
              <a:t>》</a:t>
            </a:r>
            <a:r>
              <a:rPr lang="zh-CN" altLang="en-US" sz="1600" b="1" dirty="0">
                <a:latin typeface="楷体" panose="02010609060101010101" pitchFamily="49" charset="-122"/>
                <a:ea typeface="楷体" panose="02010609060101010101" pitchFamily="49" charset="-122"/>
              </a:rPr>
              <a:t>，指导农村改革发展不断深入。</a:t>
            </a:r>
          </a:p>
          <a:p>
            <a:pPr marL="0" indent="0">
              <a:buNone/>
            </a:pPr>
            <a:r>
              <a:rPr lang="zh-CN" altLang="en-US" sz="1600" b="1" dirty="0"/>
              <a:t>（</a:t>
            </a:r>
            <a:r>
              <a:rPr lang="en-US" altLang="zh-CN" sz="1600" b="1" dirty="0"/>
              <a:t>1</a:t>
            </a:r>
            <a:r>
              <a:rPr lang="zh-CN" altLang="en-US" sz="1600" b="1" dirty="0"/>
              <a:t>）小岗村的改革发展实践证明，唯改革才有出路，改革要常讲常新，运用生产力和生产关系的辩证关系原理加以说明。（</a:t>
            </a:r>
            <a:r>
              <a:rPr lang="en-US" altLang="zh-CN" sz="1600" b="1" dirty="0"/>
              <a:t>10</a:t>
            </a:r>
            <a:r>
              <a:rPr lang="zh-CN" altLang="en-US" sz="1600" b="1" dirty="0"/>
              <a:t>分）</a:t>
            </a:r>
          </a:p>
        </p:txBody>
      </p:sp>
      <p:sp>
        <p:nvSpPr>
          <p:cNvPr id="4" name="矩形 3"/>
          <p:cNvSpPr/>
          <p:nvPr/>
        </p:nvSpPr>
        <p:spPr>
          <a:xfrm>
            <a:off x="323528" y="51470"/>
            <a:ext cx="4621778" cy="369332"/>
          </a:xfrm>
          <a:prstGeom prst="rect">
            <a:avLst/>
          </a:prstGeom>
        </p:spPr>
        <p:txBody>
          <a:bodyPr wrap="none">
            <a:spAutoFit/>
          </a:bodyPr>
          <a:lstStyle/>
          <a:p>
            <a:r>
              <a:rPr lang="en-US" altLang="zh-CN" dirty="0">
                <a:solidFill>
                  <a:srgbClr val="FF0000"/>
                </a:solidFill>
                <a:latin typeface="方正舒体" panose="02010601030101010101" pitchFamily="2" charset="-122"/>
                <a:ea typeface="方正舒体" panose="02010601030101010101" pitchFamily="2" charset="-122"/>
              </a:rPr>
              <a:t>2018</a:t>
            </a:r>
            <a:r>
              <a:rPr lang="zh-CN" altLang="en-US" dirty="0">
                <a:solidFill>
                  <a:srgbClr val="FF0000"/>
                </a:solidFill>
                <a:latin typeface="方正舒体" panose="02010601030101010101" pitchFamily="2" charset="-122"/>
                <a:ea typeface="方正舒体" panose="02010601030101010101" pitchFamily="2" charset="-122"/>
              </a:rPr>
              <a:t>年高考文科综合政治试题（全国卷</a:t>
            </a:r>
            <a:r>
              <a:rPr lang="en-US" altLang="zh-CN" dirty="0">
                <a:solidFill>
                  <a:srgbClr val="FF0000"/>
                </a:solidFill>
                <a:latin typeface="方正舒体" panose="02010601030101010101" pitchFamily="2" charset="-122"/>
                <a:ea typeface="方正舒体" panose="02010601030101010101" pitchFamily="2" charset="-122"/>
              </a:rPr>
              <a:t>Ⅰ</a:t>
            </a:r>
            <a:r>
              <a:rPr lang="zh-CN" altLang="en-US" dirty="0">
                <a:solidFill>
                  <a:srgbClr val="FF0000"/>
                </a:solidFill>
                <a:latin typeface="方正舒体" panose="02010601030101010101" pitchFamily="2" charset="-122"/>
                <a:ea typeface="方正舒体" panose="02010601030101010101" pitchFamily="2" charset="-122"/>
              </a:rPr>
              <a:t>）</a:t>
            </a:r>
          </a:p>
        </p:txBody>
      </p:sp>
    </p:spTree>
    <p:extLst>
      <p:ext uri="{BB962C8B-B14F-4D97-AF65-F5344CB8AC3E}">
        <p14:creationId xmlns:p14="http://schemas.microsoft.com/office/powerpoint/2010/main" val="218626425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395536" y="267494"/>
            <a:ext cx="7467600" cy="4752528"/>
          </a:xfrm>
        </p:spPr>
        <p:txBody>
          <a:bodyPr>
            <a:normAutofit/>
          </a:bodyPr>
          <a:lstStyle/>
          <a:p>
            <a:pPr marL="0" indent="0">
              <a:lnSpc>
                <a:spcPct val="120000"/>
              </a:lnSpc>
              <a:buNone/>
            </a:pPr>
            <a:r>
              <a:rPr lang="zh-CN" altLang="en-US" b="1" dirty="0">
                <a:solidFill>
                  <a:srgbClr val="FF0000"/>
                </a:solidFill>
                <a:latin typeface="仿宋" panose="02010609060101010101" pitchFamily="49" charset="-122"/>
                <a:ea typeface="仿宋" panose="02010609060101010101" pitchFamily="49" charset="-122"/>
              </a:rPr>
              <a:t>生产力决定生产关系，生产关系反作用于生产力，适合生产力状况的生产关系推动生产力的发展，不适合生产力状况的生产关系阻碍生产力的发展。（</a:t>
            </a:r>
            <a:r>
              <a:rPr lang="en-US" altLang="zh-CN" b="1" dirty="0">
                <a:solidFill>
                  <a:srgbClr val="FF0000"/>
                </a:solidFill>
                <a:latin typeface="仿宋" panose="02010609060101010101" pitchFamily="49" charset="-122"/>
                <a:ea typeface="仿宋" panose="02010609060101010101" pitchFamily="49" charset="-122"/>
              </a:rPr>
              <a:t>4</a:t>
            </a:r>
            <a:r>
              <a:rPr lang="zh-CN" altLang="en-US" b="1" dirty="0">
                <a:solidFill>
                  <a:srgbClr val="FF0000"/>
                </a:solidFill>
                <a:latin typeface="仿宋" panose="02010609060101010101" pitchFamily="49" charset="-122"/>
                <a:ea typeface="仿宋" panose="02010609060101010101" pitchFamily="49" charset="-122"/>
              </a:rPr>
              <a:t>分</a:t>
            </a:r>
            <a:r>
              <a:rPr lang="zh-CN" altLang="en-US" b="1" dirty="0" smtClean="0">
                <a:solidFill>
                  <a:srgbClr val="FF0000"/>
                </a:solidFill>
                <a:latin typeface="仿宋" panose="02010609060101010101" pitchFamily="49" charset="-122"/>
                <a:ea typeface="仿宋" panose="02010609060101010101" pitchFamily="49" charset="-122"/>
              </a:rPr>
              <a:t>）</a:t>
            </a:r>
            <a:endParaRPr lang="en-US" altLang="zh-CN" b="1" dirty="0" smtClean="0">
              <a:solidFill>
                <a:srgbClr val="FF0000"/>
              </a:solidFill>
              <a:latin typeface="仿宋" panose="02010609060101010101" pitchFamily="49" charset="-122"/>
              <a:ea typeface="仿宋" panose="02010609060101010101" pitchFamily="49" charset="-122"/>
            </a:endParaRPr>
          </a:p>
          <a:p>
            <a:pPr marL="0" indent="0">
              <a:lnSpc>
                <a:spcPct val="120000"/>
              </a:lnSpc>
              <a:buNone/>
            </a:pPr>
            <a:r>
              <a:rPr lang="zh-CN" altLang="en-US" b="1" dirty="0" smtClean="0">
                <a:latin typeface="仿宋" panose="02010609060101010101" pitchFamily="49" charset="-122"/>
                <a:ea typeface="仿宋" panose="02010609060101010101" pitchFamily="49" charset="-122"/>
              </a:rPr>
              <a:t>在</a:t>
            </a:r>
            <a:r>
              <a:rPr lang="zh-CN" altLang="en-US" b="1" dirty="0">
                <a:latin typeface="仿宋" panose="02010609060101010101" pitchFamily="49" charset="-122"/>
                <a:ea typeface="仿宋" panose="02010609060101010101" pitchFamily="49" charset="-122"/>
              </a:rPr>
              <a:t>社会主义社会，改革是解决生产力和生产关系矛盾、解放生产力的基本方式，是推动经济社会发展的强大动力。（</a:t>
            </a:r>
            <a:r>
              <a:rPr lang="en-US" altLang="zh-CN" b="1" dirty="0">
                <a:latin typeface="仿宋" panose="02010609060101010101" pitchFamily="49" charset="-122"/>
                <a:ea typeface="仿宋" panose="02010609060101010101" pitchFamily="49" charset="-122"/>
              </a:rPr>
              <a:t>2</a:t>
            </a:r>
            <a:r>
              <a:rPr lang="zh-CN" altLang="en-US" b="1" dirty="0">
                <a:latin typeface="仿宋" panose="02010609060101010101" pitchFamily="49" charset="-122"/>
                <a:ea typeface="仿宋" panose="02010609060101010101" pitchFamily="49" charset="-122"/>
              </a:rPr>
              <a:t>分</a:t>
            </a:r>
            <a:r>
              <a:rPr lang="zh-CN" altLang="en-US" b="1" dirty="0" smtClean="0">
                <a:latin typeface="仿宋" panose="02010609060101010101" pitchFamily="49" charset="-122"/>
                <a:ea typeface="仿宋" panose="02010609060101010101" pitchFamily="49" charset="-122"/>
              </a:rPr>
              <a:t>）</a:t>
            </a:r>
            <a:endParaRPr lang="en-US" altLang="zh-CN" b="1" dirty="0" smtClean="0">
              <a:latin typeface="仿宋" panose="02010609060101010101" pitchFamily="49" charset="-122"/>
              <a:ea typeface="仿宋" panose="02010609060101010101" pitchFamily="49" charset="-122"/>
            </a:endParaRPr>
          </a:p>
          <a:p>
            <a:pPr marL="0" indent="0">
              <a:lnSpc>
                <a:spcPct val="120000"/>
              </a:lnSpc>
              <a:buNone/>
            </a:pPr>
            <a:r>
              <a:rPr lang="zh-CN" altLang="en-US" b="1" dirty="0" smtClean="0">
                <a:latin typeface="仿宋" panose="02010609060101010101" pitchFamily="49" charset="-122"/>
                <a:ea typeface="仿宋" panose="02010609060101010101" pitchFamily="49" charset="-122"/>
              </a:rPr>
              <a:t>小</a:t>
            </a:r>
            <a:r>
              <a:rPr lang="zh-CN" altLang="en-US" b="1" dirty="0">
                <a:latin typeface="仿宋" panose="02010609060101010101" pitchFamily="49" charset="-122"/>
                <a:ea typeface="仿宋" panose="02010609060101010101" pitchFamily="49" charset="-122"/>
              </a:rPr>
              <a:t>岗村进行“大包干”改革、推进土地承包经营权确权和土地流转，发展集体股份经济，不断破除阻碍农业生产力发展的经济体制和经营机制弊端，极大地解放了生产力，促进了经济发展。（</a:t>
            </a:r>
            <a:r>
              <a:rPr lang="en-US" altLang="zh-CN" b="1" dirty="0">
                <a:latin typeface="仿宋" panose="02010609060101010101" pitchFamily="49" charset="-122"/>
                <a:ea typeface="仿宋" panose="02010609060101010101" pitchFamily="49" charset="-122"/>
              </a:rPr>
              <a:t>4</a:t>
            </a:r>
            <a:r>
              <a:rPr lang="zh-CN" altLang="en-US" b="1" dirty="0">
                <a:latin typeface="仿宋" panose="02010609060101010101" pitchFamily="49" charset="-122"/>
                <a:ea typeface="仿宋" panose="02010609060101010101" pitchFamily="49" charset="-122"/>
              </a:rPr>
              <a:t>分）</a:t>
            </a:r>
          </a:p>
        </p:txBody>
      </p:sp>
    </p:spTree>
    <p:extLst>
      <p:ext uri="{BB962C8B-B14F-4D97-AF65-F5344CB8AC3E}">
        <p14:creationId xmlns:p14="http://schemas.microsoft.com/office/powerpoint/2010/main" val="42599435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457200" y="267494"/>
            <a:ext cx="7467600" cy="4587970"/>
          </a:xfrm>
        </p:spPr>
        <p:txBody>
          <a:bodyPr>
            <a:normAutofit fontScale="92500" lnSpcReduction="20000"/>
          </a:bodyPr>
          <a:lstStyle/>
          <a:p>
            <a:pPr marL="0" indent="0">
              <a:lnSpc>
                <a:spcPct val="150000"/>
              </a:lnSpc>
              <a:buNone/>
            </a:pPr>
            <a:r>
              <a:rPr lang="zh-CN" altLang="en-US" b="1" dirty="0" smtClean="0">
                <a:latin typeface="+mj-ea"/>
                <a:ea typeface="+mj-ea"/>
              </a:rPr>
              <a:t>（社会历史主体观）</a:t>
            </a:r>
            <a:r>
              <a:rPr lang="zh-CN" altLang="zh-CN" b="1" dirty="0" smtClean="0">
                <a:latin typeface="+mj-ea"/>
                <a:ea typeface="+mj-ea"/>
              </a:rPr>
              <a:t>群众观点</a:t>
            </a:r>
            <a:endParaRPr lang="zh-CN" altLang="zh-CN" b="1" dirty="0">
              <a:latin typeface="+mj-ea"/>
              <a:ea typeface="+mj-ea"/>
            </a:endParaRPr>
          </a:p>
          <a:p>
            <a:pPr marL="0" indent="0">
              <a:lnSpc>
                <a:spcPct val="150000"/>
              </a:lnSpc>
              <a:buNone/>
            </a:pPr>
            <a:r>
              <a:rPr lang="zh-CN" altLang="zh-CN" b="1" dirty="0">
                <a:solidFill>
                  <a:srgbClr val="FF0000"/>
                </a:solidFill>
                <a:latin typeface="+mj-ea"/>
                <a:ea typeface="+mj-ea"/>
              </a:rPr>
              <a:t>人民群众是社会历史的</a:t>
            </a:r>
            <a:r>
              <a:rPr lang="zh-CN" altLang="zh-CN" b="1" dirty="0" smtClean="0">
                <a:solidFill>
                  <a:srgbClr val="FF0000"/>
                </a:solidFill>
                <a:latin typeface="+mj-ea"/>
                <a:ea typeface="+mj-ea"/>
              </a:rPr>
              <a:t>主</a:t>
            </a:r>
            <a:r>
              <a:rPr lang="zh-CN" altLang="en-US" b="1" dirty="0" smtClean="0">
                <a:solidFill>
                  <a:srgbClr val="FF0000"/>
                </a:solidFill>
                <a:latin typeface="+mj-ea"/>
                <a:ea typeface="+mj-ea"/>
              </a:rPr>
              <a:t>体</a:t>
            </a:r>
            <a:r>
              <a:rPr lang="zh-CN" altLang="zh-CN" b="1" dirty="0" smtClean="0">
                <a:solidFill>
                  <a:srgbClr val="FF0000"/>
                </a:solidFill>
                <a:latin typeface="+mj-ea"/>
                <a:ea typeface="+mj-ea"/>
              </a:rPr>
              <a:t>，</a:t>
            </a:r>
            <a:r>
              <a:rPr lang="zh-CN" altLang="zh-CN" b="1" dirty="0">
                <a:solidFill>
                  <a:srgbClr val="FF0000"/>
                </a:solidFill>
                <a:latin typeface="+mj-ea"/>
                <a:ea typeface="+mj-ea"/>
              </a:rPr>
              <a:t>是历史的创造者</a:t>
            </a:r>
            <a:r>
              <a:rPr lang="zh-CN" altLang="zh-CN" b="1" dirty="0" smtClean="0">
                <a:solidFill>
                  <a:srgbClr val="FF0000"/>
                </a:solidFill>
                <a:latin typeface="+mj-ea"/>
                <a:ea typeface="+mj-ea"/>
              </a:rPr>
              <a:t>。</a:t>
            </a:r>
            <a:endParaRPr lang="en-US" altLang="zh-CN" b="1" dirty="0" smtClean="0">
              <a:solidFill>
                <a:srgbClr val="FF0000"/>
              </a:solidFill>
              <a:latin typeface="+mj-ea"/>
              <a:ea typeface="+mj-ea"/>
            </a:endParaRPr>
          </a:p>
          <a:p>
            <a:pPr marL="0" indent="0">
              <a:lnSpc>
                <a:spcPct val="150000"/>
              </a:lnSpc>
              <a:buNone/>
            </a:pPr>
            <a:r>
              <a:rPr lang="zh-CN" altLang="zh-CN" b="1" dirty="0" smtClean="0">
                <a:solidFill>
                  <a:srgbClr val="FF0000"/>
                </a:solidFill>
                <a:latin typeface="+mj-ea"/>
                <a:ea typeface="+mj-ea"/>
              </a:rPr>
              <a:t>人民群众</a:t>
            </a:r>
            <a:r>
              <a:rPr lang="zh-CN" altLang="zh-CN" b="1" dirty="0">
                <a:solidFill>
                  <a:srgbClr val="FF0000"/>
                </a:solidFill>
                <a:latin typeface="+mj-ea"/>
                <a:ea typeface="+mj-ea"/>
              </a:rPr>
              <a:t>是物质财富、精神财富的创造者，是社会变革的决定力量</a:t>
            </a:r>
            <a:r>
              <a:rPr lang="zh-CN" altLang="zh-CN" b="1" dirty="0" smtClean="0">
                <a:solidFill>
                  <a:srgbClr val="FF0000"/>
                </a:solidFill>
                <a:latin typeface="+mj-ea"/>
                <a:ea typeface="+mj-ea"/>
              </a:rPr>
              <a:t>。要求</a:t>
            </a:r>
            <a:r>
              <a:rPr lang="zh-CN" altLang="zh-CN" b="1" dirty="0">
                <a:solidFill>
                  <a:srgbClr val="FF0000"/>
                </a:solidFill>
                <a:latin typeface="+mj-ea"/>
                <a:ea typeface="+mj-ea"/>
              </a:rPr>
              <a:t>我们坚持群众观点和群众路线</a:t>
            </a:r>
            <a:r>
              <a:rPr lang="zh-CN" altLang="zh-CN" b="1" dirty="0" smtClean="0">
                <a:solidFill>
                  <a:srgbClr val="FF0000"/>
                </a:solidFill>
                <a:latin typeface="+mj-ea"/>
                <a:ea typeface="+mj-ea"/>
              </a:rPr>
              <a:t>。</a:t>
            </a:r>
            <a:endParaRPr lang="en-US" altLang="zh-CN" b="1" dirty="0" smtClean="0">
              <a:solidFill>
                <a:srgbClr val="FF0000"/>
              </a:solidFill>
              <a:latin typeface="+mj-ea"/>
              <a:ea typeface="+mj-ea"/>
            </a:endParaRPr>
          </a:p>
          <a:p>
            <a:pPr marL="0" indent="0">
              <a:lnSpc>
                <a:spcPct val="150000"/>
              </a:lnSpc>
              <a:buNone/>
            </a:pPr>
            <a:r>
              <a:rPr lang="zh-CN" altLang="zh-CN" b="1" dirty="0" smtClean="0">
                <a:latin typeface="+mj-ea"/>
              </a:rPr>
              <a:t>群众观点</a:t>
            </a:r>
            <a:r>
              <a:rPr lang="zh-CN" altLang="en-US" b="1" dirty="0" smtClean="0">
                <a:latin typeface="+mj-ea"/>
              </a:rPr>
              <a:t>：</a:t>
            </a:r>
            <a:r>
              <a:rPr lang="zh-CN" altLang="en-US" b="1" dirty="0" smtClean="0">
                <a:solidFill>
                  <a:srgbClr val="002060"/>
                </a:solidFill>
                <a:latin typeface="华文楷体" panose="02010600040101010101" pitchFamily="2" charset="-122"/>
                <a:ea typeface="华文楷体" panose="02010600040101010101" pitchFamily="2" charset="-122"/>
              </a:rPr>
              <a:t>相信人民群众自己解放自己，</a:t>
            </a:r>
            <a:endParaRPr lang="en-US" altLang="zh-CN" b="1" dirty="0" smtClean="0">
              <a:solidFill>
                <a:srgbClr val="002060"/>
              </a:solidFill>
              <a:latin typeface="华文楷体" panose="02010600040101010101" pitchFamily="2" charset="-122"/>
              <a:ea typeface="华文楷体" panose="02010600040101010101" pitchFamily="2" charset="-122"/>
            </a:endParaRPr>
          </a:p>
          <a:p>
            <a:pPr marL="0" indent="0">
              <a:lnSpc>
                <a:spcPct val="150000"/>
              </a:lnSpc>
              <a:buNone/>
            </a:pPr>
            <a:r>
              <a:rPr lang="en-US" altLang="zh-CN" b="1" dirty="0">
                <a:solidFill>
                  <a:srgbClr val="002060"/>
                </a:solidFill>
                <a:latin typeface="华文楷体" panose="02010600040101010101" pitchFamily="2" charset="-122"/>
                <a:ea typeface="华文楷体" panose="02010600040101010101" pitchFamily="2" charset="-122"/>
              </a:rPr>
              <a:t> </a:t>
            </a:r>
            <a:r>
              <a:rPr lang="en-US" altLang="zh-CN" b="1" dirty="0" smtClean="0">
                <a:solidFill>
                  <a:srgbClr val="002060"/>
                </a:solidFill>
                <a:latin typeface="华文楷体" panose="02010600040101010101" pitchFamily="2" charset="-122"/>
                <a:ea typeface="华文楷体" panose="02010600040101010101" pitchFamily="2" charset="-122"/>
              </a:rPr>
              <a:t>                    </a:t>
            </a:r>
            <a:r>
              <a:rPr lang="zh-CN" altLang="en-US" b="1" dirty="0" smtClean="0">
                <a:solidFill>
                  <a:srgbClr val="002060"/>
                </a:solidFill>
                <a:latin typeface="华文楷体" panose="02010600040101010101" pitchFamily="2" charset="-122"/>
                <a:ea typeface="华文楷体" panose="02010600040101010101" pitchFamily="2" charset="-122"/>
              </a:rPr>
              <a:t>全心全意为人民服务，</a:t>
            </a:r>
            <a:endParaRPr lang="en-US" altLang="zh-CN" b="1" dirty="0" smtClean="0">
              <a:solidFill>
                <a:srgbClr val="002060"/>
              </a:solidFill>
              <a:latin typeface="华文楷体" panose="02010600040101010101" pitchFamily="2" charset="-122"/>
              <a:ea typeface="华文楷体" panose="02010600040101010101" pitchFamily="2" charset="-122"/>
            </a:endParaRPr>
          </a:p>
          <a:p>
            <a:pPr marL="0" indent="0">
              <a:lnSpc>
                <a:spcPct val="150000"/>
              </a:lnSpc>
              <a:buNone/>
            </a:pPr>
            <a:r>
              <a:rPr lang="en-US" altLang="zh-CN" b="1" dirty="0">
                <a:solidFill>
                  <a:srgbClr val="002060"/>
                </a:solidFill>
                <a:latin typeface="华文楷体" panose="02010600040101010101" pitchFamily="2" charset="-122"/>
                <a:ea typeface="华文楷体" panose="02010600040101010101" pitchFamily="2" charset="-122"/>
              </a:rPr>
              <a:t> </a:t>
            </a:r>
            <a:r>
              <a:rPr lang="en-US" altLang="zh-CN" b="1" dirty="0" smtClean="0">
                <a:solidFill>
                  <a:srgbClr val="002060"/>
                </a:solidFill>
                <a:latin typeface="华文楷体" panose="02010600040101010101" pitchFamily="2" charset="-122"/>
                <a:ea typeface="华文楷体" panose="02010600040101010101" pitchFamily="2" charset="-122"/>
              </a:rPr>
              <a:t>                    </a:t>
            </a:r>
            <a:r>
              <a:rPr lang="zh-CN" altLang="en-US" b="1" dirty="0" smtClean="0">
                <a:solidFill>
                  <a:srgbClr val="002060"/>
                </a:solidFill>
                <a:latin typeface="华文楷体" panose="02010600040101010101" pitchFamily="2" charset="-122"/>
                <a:ea typeface="华文楷体" panose="02010600040101010101" pitchFamily="2" charset="-122"/>
              </a:rPr>
              <a:t>一切向人民群众负责，虚心向人民群众学习。</a:t>
            </a:r>
            <a:endParaRPr lang="en-US" altLang="zh-CN" b="1" dirty="0" smtClean="0">
              <a:solidFill>
                <a:srgbClr val="002060"/>
              </a:solidFill>
              <a:latin typeface="华文楷体" panose="02010600040101010101" pitchFamily="2" charset="-122"/>
              <a:ea typeface="华文楷体" panose="02010600040101010101" pitchFamily="2" charset="-122"/>
            </a:endParaRPr>
          </a:p>
          <a:p>
            <a:pPr marL="0" indent="0">
              <a:lnSpc>
                <a:spcPct val="150000"/>
              </a:lnSpc>
              <a:buNone/>
            </a:pPr>
            <a:r>
              <a:rPr lang="zh-CN" altLang="zh-CN" b="1" dirty="0" smtClean="0">
                <a:latin typeface="+mj-ea"/>
              </a:rPr>
              <a:t>群众路线</a:t>
            </a:r>
            <a:r>
              <a:rPr lang="zh-CN" altLang="en-US" b="1" dirty="0" smtClean="0">
                <a:latin typeface="+mj-ea"/>
              </a:rPr>
              <a:t>：</a:t>
            </a:r>
            <a:r>
              <a:rPr lang="zh-CN" altLang="en-US" b="1" dirty="0">
                <a:solidFill>
                  <a:srgbClr val="002060"/>
                </a:solidFill>
                <a:latin typeface="华文楷体" panose="02010600040101010101" pitchFamily="2" charset="-122"/>
                <a:ea typeface="华文楷体" panose="02010600040101010101" pitchFamily="2" charset="-122"/>
              </a:rPr>
              <a:t>一切为了群众，一切相信群众，</a:t>
            </a:r>
            <a:endParaRPr lang="en-US" altLang="zh-CN" b="1" dirty="0">
              <a:solidFill>
                <a:srgbClr val="002060"/>
              </a:solidFill>
              <a:latin typeface="华文楷体" panose="02010600040101010101" pitchFamily="2" charset="-122"/>
              <a:ea typeface="华文楷体" panose="02010600040101010101" pitchFamily="2" charset="-122"/>
            </a:endParaRPr>
          </a:p>
          <a:p>
            <a:pPr marL="0" indent="0">
              <a:lnSpc>
                <a:spcPct val="150000"/>
              </a:lnSpc>
              <a:buNone/>
            </a:pPr>
            <a:r>
              <a:rPr lang="en-US" altLang="zh-CN" b="1" dirty="0">
                <a:solidFill>
                  <a:srgbClr val="002060"/>
                </a:solidFill>
                <a:latin typeface="华文楷体" panose="02010600040101010101" pitchFamily="2" charset="-122"/>
                <a:ea typeface="华文楷体" panose="02010600040101010101" pitchFamily="2" charset="-122"/>
              </a:rPr>
              <a:t> </a:t>
            </a:r>
            <a:r>
              <a:rPr lang="en-US" altLang="zh-CN" b="1" dirty="0">
                <a:solidFill>
                  <a:srgbClr val="002060"/>
                </a:solidFill>
                <a:latin typeface="华文楷体" panose="02010600040101010101" pitchFamily="2" charset="-122"/>
                <a:ea typeface="华文楷体" panose="02010600040101010101" pitchFamily="2" charset="-122"/>
              </a:rPr>
              <a:t>                   </a:t>
            </a:r>
            <a:r>
              <a:rPr lang="zh-CN" altLang="en-US" b="1" dirty="0">
                <a:solidFill>
                  <a:srgbClr val="002060"/>
                </a:solidFill>
                <a:latin typeface="华文楷体" panose="02010600040101010101" pitchFamily="2" charset="-122"/>
                <a:ea typeface="华文楷体" panose="02010600040101010101" pitchFamily="2" charset="-122"/>
              </a:rPr>
              <a:t>从群众中来，到群众中去</a:t>
            </a:r>
            <a:endParaRPr lang="zh-CN" altLang="zh-CN" b="1" dirty="0">
              <a:solidFill>
                <a:srgbClr val="002060"/>
              </a:solidFill>
              <a:latin typeface="华文楷体" panose="02010600040101010101" pitchFamily="2" charset="-122"/>
              <a:ea typeface="华文楷体" panose="02010600040101010101" pitchFamily="2" charset="-122"/>
            </a:endParaRPr>
          </a:p>
          <a:p>
            <a:pPr marL="0" indent="0">
              <a:lnSpc>
                <a:spcPct val="150000"/>
              </a:lnSpc>
              <a:buNone/>
            </a:pPr>
            <a:endParaRPr lang="zh-CN" altLang="en-US" b="1" dirty="0">
              <a:solidFill>
                <a:srgbClr val="002060"/>
              </a:solidFill>
              <a:latin typeface="+mj-ea"/>
              <a:ea typeface="+mj-ea"/>
            </a:endParaRPr>
          </a:p>
        </p:txBody>
      </p:sp>
    </p:spTree>
    <p:extLst>
      <p:ext uri="{BB962C8B-B14F-4D97-AF65-F5344CB8AC3E}">
        <p14:creationId xmlns:p14="http://schemas.microsoft.com/office/powerpoint/2010/main" val="28050983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395536" y="195486"/>
            <a:ext cx="8064896" cy="4944382"/>
          </a:xfrm>
        </p:spPr>
        <p:txBody>
          <a:bodyPr>
            <a:noAutofit/>
          </a:bodyPr>
          <a:lstStyle/>
          <a:p>
            <a:pPr marL="0" indent="0">
              <a:lnSpc>
                <a:spcPct val="120000"/>
              </a:lnSpc>
              <a:buNone/>
            </a:pPr>
            <a:r>
              <a:rPr lang="zh-CN" altLang="en-US" sz="1800" b="1" dirty="0" smtClean="0">
                <a:latin typeface="楷体" panose="02010609060101010101" pitchFamily="49" charset="-122"/>
                <a:ea typeface="楷体" panose="02010609060101010101" pitchFamily="49" charset="-122"/>
              </a:rPr>
              <a:t>   “</a:t>
            </a:r>
            <a:r>
              <a:rPr lang="zh-CN" altLang="en-US" sz="1800" b="1" dirty="0">
                <a:latin typeface="楷体" panose="02010609060101010101" pitchFamily="49" charset="-122"/>
                <a:ea typeface="楷体" panose="02010609060101010101" pitchFamily="49" charset="-122"/>
              </a:rPr>
              <a:t>赏中华诗词，寻文化基因，品生活之美。”</a:t>
            </a:r>
            <a:r>
              <a:rPr lang="en-US" altLang="zh-CN" sz="1800" b="1" dirty="0">
                <a:latin typeface="楷体" panose="02010609060101010101" pitchFamily="49" charset="-122"/>
                <a:ea typeface="楷体" panose="02010609060101010101" pitchFamily="49" charset="-122"/>
              </a:rPr>
              <a:t>2017</a:t>
            </a:r>
            <a:r>
              <a:rPr lang="zh-CN" altLang="en-US" sz="1800" b="1" dirty="0">
                <a:latin typeface="楷体" panose="02010609060101010101" pitchFamily="49" charset="-122"/>
                <a:ea typeface="楷体" panose="02010609060101010101" pitchFamily="49" charset="-122"/>
              </a:rPr>
              <a:t>年春节期间，大型文化类竞赛节目</a:t>
            </a:r>
            <a:r>
              <a:rPr lang="en-US" altLang="zh-CN" sz="1800" b="1" dirty="0">
                <a:latin typeface="楷体" panose="02010609060101010101" pitchFamily="49" charset="-122"/>
                <a:ea typeface="楷体" panose="02010609060101010101" pitchFamily="49" charset="-122"/>
              </a:rPr>
              <a:t>《</a:t>
            </a:r>
            <a:r>
              <a:rPr lang="zh-CN" altLang="en-US" sz="1800" b="1" dirty="0">
                <a:latin typeface="楷体" panose="02010609060101010101" pitchFamily="49" charset="-122"/>
                <a:ea typeface="楷体" panose="02010609060101010101" pitchFamily="49" charset="-122"/>
              </a:rPr>
              <a:t>中国诗词大会</a:t>
            </a:r>
            <a:r>
              <a:rPr lang="en-US" altLang="zh-CN" sz="1800" b="1" dirty="0">
                <a:latin typeface="楷体" panose="02010609060101010101" pitchFamily="49" charset="-122"/>
                <a:ea typeface="楷体" panose="02010609060101010101" pitchFamily="49" charset="-122"/>
              </a:rPr>
              <a:t>》</a:t>
            </a:r>
            <a:r>
              <a:rPr lang="zh-CN" altLang="en-US" sz="1800" b="1" dirty="0">
                <a:latin typeface="楷体" panose="02010609060101010101" pitchFamily="49" charset="-122"/>
                <a:ea typeface="楷体" panose="02010609060101010101" pitchFamily="49" charset="-122"/>
              </a:rPr>
              <a:t>在中央电视台播出，成为陪伴人们欢度新春佳节的一道文化大餐。</a:t>
            </a:r>
          </a:p>
          <a:p>
            <a:pPr marL="0" indent="0">
              <a:lnSpc>
                <a:spcPct val="120000"/>
              </a:lnSpc>
              <a:buNone/>
            </a:pPr>
            <a:r>
              <a:rPr lang="en-US" altLang="zh-CN" sz="1800" b="1" dirty="0" smtClean="0">
                <a:latin typeface="楷体" panose="02010609060101010101" pitchFamily="49" charset="-122"/>
                <a:ea typeface="楷体" panose="02010609060101010101" pitchFamily="49" charset="-122"/>
              </a:rPr>
              <a:t>   《</a:t>
            </a:r>
            <a:r>
              <a:rPr lang="zh-CN" altLang="en-US" sz="1800" b="1" dirty="0">
                <a:latin typeface="楷体" panose="02010609060101010101" pitchFamily="49" charset="-122"/>
                <a:ea typeface="楷体" panose="02010609060101010101" pitchFamily="49" charset="-122"/>
              </a:rPr>
              <a:t>中国诗词大会</a:t>
            </a:r>
            <a:r>
              <a:rPr lang="en-US" altLang="zh-CN" sz="1800" b="1" dirty="0">
                <a:latin typeface="楷体" panose="02010609060101010101" pitchFamily="49" charset="-122"/>
                <a:ea typeface="楷体" panose="02010609060101010101" pitchFamily="49" charset="-122"/>
              </a:rPr>
              <a:t>》</a:t>
            </a:r>
            <a:r>
              <a:rPr lang="zh-CN" altLang="en-US" sz="1800" b="1" dirty="0">
                <a:latin typeface="楷体" panose="02010609060101010101" pitchFamily="49" charset="-122"/>
                <a:ea typeface="楷体" panose="02010609060101010101" pitchFamily="49" charset="-122"/>
              </a:rPr>
              <a:t>节目组以传承中华优秀文化为己任，仅仅抓住受众的中国诗词文化情结，在赛制和表现形式等方面大胆创新。比赛诗词涵盖</a:t>
            </a:r>
            <a:r>
              <a:rPr lang="en-US" altLang="zh-CN" sz="1800" b="1" dirty="0">
                <a:latin typeface="楷体" panose="02010609060101010101" pitchFamily="49" charset="-122"/>
                <a:ea typeface="楷体" panose="02010609060101010101" pitchFamily="49" charset="-122"/>
              </a:rPr>
              <a:t>《</a:t>
            </a:r>
            <a:r>
              <a:rPr lang="zh-CN" altLang="en-US" sz="1800" b="1" dirty="0">
                <a:latin typeface="楷体" panose="02010609060101010101" pitchFamily="49" charset="-122"/>
                <a:ea typeface="楷体" panose="02010609060101010101" pitchFamily="49" charset="-122"/>
              </a:rPr>
              <a:t>诗经</a:t>
            </a:r>
            <a:r>
              <a:rPr lang="en-US" altLang="zh-CN" sz="1800" b="1" dirty="0">
                <a:latin typeface="楷体" panose="02010609060101010101" pitchFamily="49" charset="-122"/>
                <a:ea typeface="楷体" panose="02010609060101010101" pitchFamily="49" charset="-122"/>
              </a:rPr>
              <a:t>》</a:t>
            </a:r>
            <a:r>
              <a:rPr lang="zh-CN" altLang="en-US" sz="1800" b="1" dirty="0">
                <a:latin typeface="楷体" panose="02010609060101010101" pitchFamily="49" charset="-122"/>
                <a:ea typeface="楷体" panose="02010609060101010101" pitchFamily="49" charset="-122"/>
              </a:rPr>
              <a:t>、楚辞、唐宋诗词、毛泽东诗词等，主要选自中小学教材，聚焦爱国、仁义、友善等主题。参赛选手来自各行各业，有学生、教师，有工人、农民、公务员，有海外华人、外国留学生。嘉宾现场点评，或分析诗词的深刻内涵，或发掘诗词的道德价值，或讲述诗词背后的历史故事。赛会设置竞猜、“飞花令”等环节，启用水雾台、大屏幕展示等舞美设计，应用新媒体互动、多屏传播等技术手段，打造出一场全民参与的诗词文化盛宴。节目的播出，引起强烈的反响，总首饰观众超过</a:t>
            </a:r>
            <a:r>
              <a:rPr lang="en-US" altLang="zh-CN" sz="1800" b="1" dirty="0">
                <a:latin typeface="楷体" panose="02010609060101010101" pitchFamily="49" charset="-122"/>
                <a:ea typeface="楷体" panose="02010609060101010101" pitchFamily="49" charset="-122"/>
              </a:rPr>
              <a:t>11</a:t>
            </a:r>
            <a:r>
              <a:rPr lang="zh-CN" altLang="en-US" sz="1800" b="1" dirty="0">
                <a:latin typeface="楷体" panose="02010609060101010101" pitchFamily="49" charset="-122"/>
                <a:ea typeface="楷体" panose="02010609060101010101" pitchFamily="49" charset="-122"/>
              </a:rPr>
              <a:t>亿人次，引发新一轮中国诗词热。</a:t>
            </a:r>
          </a:p>
          <a:p>
            <a:pPr marL="0" indent="0">
              <a:lnSpc>
                <a:spcPct val="120000"/>
              </a:lnSpc>
              <a:buNone/>
            </a:pPr>
            <a:r>
              <a:rPr lang="zh-CN" altLang="en-US" sz="1800" b="1" dirty="0" smtClean="0"/>
              <a:t>（</a:t>
            </a:r>
            <a:r>
              <a:rPr lang="en-US" altLang="zh-CN" sz="1800" b="1" dirty="0"/>
              <a:t>2</a:t>
            </a:r>
            <a:r>
              <a:rPr lang="zh-CN" altLang="en-US" sz="1800" b="1" dirty="0"/>
              <a:t>）结合材料，运用社会历史主体的知识说明在传承发展中华优秀文化中如何坚持以人民为中心。（</a:t>
            </a:r>
            <a:r>
              <a:rPr lang="en-US" altLang="zh-CN" sz="1800" b="1" dirty="0"/>
              <a:t>12</a:t>
            </a:r>
            <a:r>
              <a:rPr lang="zh-CN" altLang="en-US" sz="1800" b="1" dirty="0"/>
              <a:t>分）</a:t>
            </a:r>
          </a:p>
          <a:p>
            <a:pPr marL="0" indent="0">
              <a:lnSpc>
                <a:spcPct val="120000"/>
              </a:lnSpc>
              <a:buNone/>
            </a:pPr>
            <a:endParaRPr lang="zh-CN" altLang="en-US" sz="1800" b="1" dirty="0"/>
          </a:p>
        </p:txBody>
      </p:sp>
      <p:sp>
        <p:nvSpPr>
          <p:cNvPr id="4" name="矩形 3"/>
          <p:cNvSpPr/>
          <p:nvPr/>
        </p:nvSpPr>
        <p:spPr>
          <a:xfrm>
            <a:off x="251520" y="-92546"/>
            <a:ext cx="4160113" cy="369332"/>
          </a:xfrm>
          <a:prstGeom prst="rect">
            <a:avLst/>
          </a:prstGeom>
        </p:spPr>
        <p:txBody>
          <a:bodyPr wrap="none">
            <a:spAutoFit/>
          </a:bodyPr>
          <a:lstStyle/>
          <a:p>
            <a:r>
              <a:rPr lang="en-US" altLang="zh-CN" dirty="0">
                <a:solidFill>
                  <a:srgbClr val="FF0000"/>
                </a:solidFill>
                <a:latin typeface="方正舒体" panose="02010601030101010101" pitchFamily="2" charset="-122"/>
                <a:ea typeface="方正舒体" panose="02010601030101010101" pitchFamily="2" charset="-122"/>
              </a:rPr>
              <a:t>2017</a:t>
            </a:r>
            <a:r>
              <a:rPr lang="zh-CN" altLang="en-US" dirty="0">
                <a:solidFill>
                  <a:srgbClr val="FF0000"/>
                </a:solidFill>
                <a:latin typeface="方正舒体" panose="02010601030101010101" pitchFamily="2" charset="-122"/>
                <a:ea typeface="方正舒体" panose="02010601030101010101" pitchFamily="2" charset="-122"/>
              </a:rPr>
              <a:t>年高考文综政治（全国卷</a:t>
            </a:r>
            <a:r>
              <a:rPr lang="en-US" altLang="zh-CN" dirty="0">
                <a:solidFill>
                  <a:srgbClr val="FF0000"/>
                </a:solidFill>
                <a:latin typeface="方正舒体" panose="02010601030101010101" pitchFamily="2" charset="-122"/>
                <a:ea typeface="方正舒体" panose="02010601030101010101" pitchFamily="2" charset="-122"/>
              </a:rPr>
              <a:t>Ⅰ</a:t>
            </a:r>
            <a:r>
              <a:rPr lang="zh-CN" altLang="en-US" dirty="0">
                <a:solidFill>
                  <a:srgbClr val="FF0000"/>
                </a:solidFill>
                <a:latin typeface="方正舒体" panose="02010601030101010101" pitchFamily="2" charset="-122"/>
                <a:ea typeface="方正舒体" panose="02010601030101010101" pitchFamily="2" charset="-122"/>
              </a:rPr>
              <a:t>）试题</a:t>
            </a:r>
          </a:p>
        </p:txBody>
      </p:sp>
    </p:spTree>
    <p:extLst>
      <p:ext uri="{BB962C8B-B14F-4D97-AF65-F5344CB8AC3E}">
        <p14:creationId xmlns:p14="http://schemas.microsoft.com/office/powerpoint/2010/main" val="25022354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395536" y="195486"/>
            <a:ext cx="7992888" cy="4803998"/>
          </a:xfrm>
        </p:spPr>
        <p:txBody>
          <a:bodyPr>
            <a:normAutofit/>
          </a:bodyPr>
          <a:lstStyle/>
          <a:p>
            <a:pPr marL="0" indent="0">
              <a:lnSpc>
                <a:spcPct val="150000"/>
              </a:lnSpc>
              <a:buNone/>
            </a:pPr>
            <a:r>
              <a:rPr lang="zh-CN" altLang="en-US" sz="2800" b="1" dirty="0">
                <a:solidFill>
                  <a:srgbClr val="FF0000"/>
                </a:solidFill>
                <a:latin typeface="仿宋" panose="02010609060101010101" pitchFamily="49" charset="-122"/>
                <a:ea typeface="仿宋" panose="02010609060101010101" pitchFamily="49" charset="-122"/>
              </a:rPr>
              <a:t>人民群众是实践的主体，</a:t>
            </a:r>
            <a:r>
              <a:rPr lang="zh-CN" altLang="en-US" sz="2800" b="1" dirty="0">
                <a:latin typeface="仿宋" panose="02010609060101010101" pitchFamily="49" charset="-122"/>
                <a:ea typeface="仿宋" panose="02010609060101010101" pitchFamily="49" charset="-122"/>
              </a:rPr>
              <a:t>传承发展中华优秀文化要发挥人民群众的主体作用</a:t>
            </a:r>
            <a:r>
              <a:rPr lang="zh-CN" altLang="en-US" sz="2800" b="1" dirty="0" smtClean="0">
                <a:latin typeface="仿宋" panose="02010609060101010101" pitchFamily="49" charset="-122"/>
                <a:ea typeface="仿宋" panose="02010609060101010101" pitchFamily="49" charset="-122"/>
              </a:rPr>
              <a:t>；</a:t>
            </a:r>
            <a:endParaRPr lang="en-US" altLang="zh-CN" sz="2800" b="1" dirty="0" smtClean="0">
              <a:latin typeface="仿宋" panose="02010609060101010101" pitchFamily="49" charset="-122"/>
              <a:ea typeface="仿宋" panose="02010609060101010101" pitchFamily="49" charset="-122"/>
            </a:endParaRPr>
          </a:p>
          <a:p>
            <a:pPr marL="0" indent="0">
              <a:lnSpc>
                <a:spcPct val="150000"/>
              </a:lnSpc>
              <a:buNone/>
            </a:pPr>
            <a:r>
              <a:rPr lang="zh-CN" altLang="en-US" sz="2800" b="1" dirty="0" smtClean="0">
                <a:solidFill>
                  <a:srgbClr val="FF0000"/>
                </a:solidFill>
                <a:latin typeface="仿宋" panose="02010609060101010101" pitchFamily="49" charset="-122"/>
                <a:ea typeface="仿宋" panose="02010609060101010101" pitchFamily="49" charset="-122"/>
              </a:rPr>
              <a:t>坚持</a:t>
            </a:r>
            <a:r>
              <a:rPr lang="zh-CN" altLang="en-US" sz="2800" b="1" dirty="0">
                <a:solidFill>
                  <a:srgbClr val="FF0000"/>
                </a:solidFill>
                <a:latin typeface="仿宋" panose="02010609060101010101" pitchFamily="49" charset="-122"/>
                <a:ea typeface="仿宋" panose="02010609060101010101" pitchFamily="49" charset="-122"/>
              </a:rPr>
              <a:t>群众观点和群众路线，</a:t>
            </a:r>
            <a:r>
              <a:rPr lang="zh-CN" altLang="en-US" sz="2800" b="1" dirty="0">
                <a:solidFill>
                  <a:srgbClr val="FF0000"/>
                </a:solidFill>
                <a:latin typeface="仿宋" panose="02010609060101010101" pitchFamily="49" charset="-122"/>
                <a:ea typeface="仿宋" panose="02010609060101010101" pitchFamily="49" charset="-122"/>
              </a:rPr>
              <a:t>从群众中来到群众中去，</a:t>
            </a:r>
            <a:r>
              <a:rPr lang="zh-CN" altLang="en-US" sz="2800" b="1" dirty="0">
                <a:latin typeface="仿宋" panose="02010609060101010101" pitchFamily="49" charset="-122"/>
                <a:ea typeface="仿宋" panose="02010609060101010101" pitchFamily="49" charset="-122"/>
              </a:rPr>
              <a:t>文化的传统要扎根人民群众的实践</a:t>
            </a:r>
            <a:r>
              <a:rPr lang="zh-CN" altLang="en-US" sz="2800" b="1" dirty="0" smtClean="0">
                <a:latin typeface="仿宋" panose="02010609060101010101" pitchFamily="49" charset="-122"/>
                <a:ea typeface="仿宋" panose="02010609060101010101" pitchFamily="49" charset="-122"/>
              </a:rPr>
              <a:t>；</a:t>
            </a:r>
            <a:endParaRPr lang="en-US" altLang="zh-CN" sz="2800" b="1" dirty="0" smtClean="0">
              <a:latin typeface="仿宋" panose="02010609060101010101" pitchFamily="49" charset="-122"/>
              <a:ea typeface="仿宋" panose="02010609060101010101" pitchFamily="49" charset="-122"/>
            </a:endParaRPr>
          </a:p>
          <a:p>
            <a:pPr marL="0" indent="0">
              <a:lnSpc>
                <a:spcPct val="150000"/>
              </a:lnSpc>
              <a:buNone/>
            </a:pPr>
            <a:r>
              <a:rPr lang="zh-CN" altLang="en-US" sz="2800" b="1" dirty="0" smtClean="0">
                <a:solidFill>
                  <a:srgbClr val="FF0000"/>
                </a:solidFill>
                <a:latin typeface="仿宋" panose="02010609060101010101" pitchFamily="49" charset="-122"/>
                <a:ea typeface="仿宋" panose="02010609060101010101" pitchFamily="49" charset="-122"/>
              </a:rPr>
              <a:t>服务</a:t>
            </a:r>
            <a:r>
              <a:rPr lang="zh-CN" altLang="en-US" sz="2800" b="1" dirty="0">
                <a:solidFill>
                  <a:srgbClr val="FF0000"/>
                </a:solidFill>
                <a:latin typeface="仿宋" panose="02010609060101010101" pitchFamily="49" charset="-122"/>
                <a:ea typeface="仿宋" panose="02010609060101010101" pitchFamily="49" charset="-122"/>
              </a:rPr>
              <a:t>群众，</a:t>
            </a:r>
            <a:r>
              <a:rPr lang="zh-CN" altLang="en-US" sz="2800" b="1" dirty="0">
                <a:latin typeface="仿宋" panose="02010609060101010101" pitchFamily="49" charset="-122"/>
                <a:ea typeface="仿宋" panose="02010609060101010101" pitchFamily="49" charset="-122"/>
              </a:rPr>
              <a:t>扎根群众实践，以满足人民群众的实际需要作为最高标准，满足人民日益增长的精神文化生活需要。</a:t>
            </a:r>
          </a:p>
        </p:txBody>
      </p:sp>
    </p:spTree>
    <p:extLst>
      <p:ext uri="{BB962C8B-B14F-4D97-AF65-F5344CB8AC3E}">
        <p14:creationId xmlns:p14="http://schemas.microsoft.com/office/powerpoint/2010/main" val="96450674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395536" y="555526"/>
            <a:ext cx="7920880" cy="4587974"/>
          </a:xfrm>
        </p:spPr>
        <p:txBody>
          <a:bodyPr>
            <a:noAutofit/>
          </a:bodyPr>
          <a:lstStyle/>
          <a:p>
            <a:pPr marL="0" indent="0">
              <a:buNone/>
            </a:pPr>
            <a:r>
              <a:rPr lang="zh-CN" altLang="en-US" sz="1600" b="1" dirty="0" smtClean="0">
                <a:latin typeface="楷体" panose="02010609060101010101" pitchFamily="49" charset="-122"/>
                <a:ea typeface="楷体" panose="02010609060101010101" pitchFamily="49" charset="-122"/>
              </a:rPr>
              <a:t>   习</a:t>
            </a:r>
            <a:r>
              <a:rPr lang="zh-CN" altLang="en-US" sz="1600" b="1" dirty="0">
                <a:latin typeface="楷体" panose="02010609060101010101" pitchFamily="49" charset="-122"/>
                <a:ea typeface="楷体" panose="02010609060101010101" pitchFamily="49" charset="-122"/>
              </a:rPr>
              <a:t>近平在</a:t>
            </a:r>
            <a:r>
              <a:rPr lang="en-US" altLang="zh-CN" sz="1600" b="1" dirty="0">
                <a:latin typeface="楷体" panose="02010609060101010101" pitchFamily="49" charset="-122"/>
                <a:ea typeface="楷体" panose="02010609060101010101" pitchFamily="49" charset="-122"/>
              </a:rPr>
              <a:t>2019</a:t>
            </a:r>
            <a:r>
              <a:rPr lang="zh-CN" altLang="en-US" sz="1600" b="1" dirty="0">
                <a:latin typeface="楷体" panose="02010609060101010101" pitchFamily="49" charset="-122"/>
                <a:ea typeface="楷体" panose="02010609060101010101" pitchFamily="49" charset="-122"/>
              </a:rPr>
              <a:t>年新年贺词中说：“</a:t>
            </a:r>
            <a:r>
              <a:rPr lang="en-US" altLang="zh-CN" sz="1600" b="1" dirty="0">
                <a:latin typeface="楷体" panose="02010609060101010101" pitchFamily="49" charset="-122"/>
                <a:ea typeface="楷体" panose="02010609060101010101" pitchFamily="49" charset="-122"/>
              </a:rPr>
              <a:t>2019</a:t>
            </a:r>
            <a:r>
              <a:rPr lang="zh-CN" altLang="en-US" sz="1600" b="1" dirty="0">
                <a:latin typeface="楷体" panose="02010609060101010101" pitchFamily="49" charset="-122"/>
                <a:ea typeface="楷体" panose="02010609060101010101" pitchFamily="49" charset="-122"/>
              </a:rPr>
              <a:t>年，有机遇也有挑战，大家还要一起拼搏、一起奋斗</a:t>
            </a:r>
            <a:r>
              <a:rPr lang="en-US" altLang="zh-CN" sz="1600" b="1" dirty="0">
                <a:latin typeface="楷体" panose="02010609060101010101" pitchFamily="49" charset="-122"/>
                <a:ea typeface="楷体" panose="02010609060101010101" pitchFamily="49" charset="-122"/>
              </a:rPr>
              <a:t>……</a:t>
            </a:r>
            <a:r>
              <a:rPr lang="zh-CN" altLang="en-US" sz="1600" b="1" dirty="0">
                <a:latin typeface="楷体" panose="02010609060101010101" pitchFamily="49" charset="-122"/>
                <a:ea typeface="楷体" panose="02010609060101010101" pitchFamily="49" charset="-122"/>
              </a:rPr>
              <a:t>这个时候，快递小哥、环卫工人、出租车司机以及千千万万的劳动者，还在辛勤工作，我们要感谢这些美好生活的创造者、守护者。”</a:t>
            </a:r>
          </a:p>
          <a:p>
            <a:pPr marL="0" indent="0">
              <a:buNone/>
            </a:pPr>
            <a:r>
              <a:rPr lang="zh-CN" altLang="en-US" sz="1600" b="1" dirty="0" smtClean="0">
                <a:latin typeface="楷体" panose="02010609060101010101" pitchFamily="49" charset="-122"/>
                <a:ea typeface="楷体" panose="02010609060101010101" pitchFamily="49" charset="-122"/>
              </a:rPr>
              <a:t>   四川</a:t>
            </a:r>
            <a:r>
              <a:rPr lang="zh-CN" altLang="en-US" sz="1600" b="1" dirty="0">
                <a:latin typeface="楷体" panose="02010609060101010101" pitchFamily="49" charset="-122"/>
                <a:ea typeface="楷体" panose="02010609060101010101" pitchFamily="49" charset="-122"/>
              </a:rPr>
              <a:t>甘孜藏族自治州有一条往返</a:t>
            </a:r>
            <a:r>
              <a:rPr lang="en-US" altLang="zh-CN" sz="1600" b="1" dirty="0">
                <a:latin typeface="楷体" panose="02010609060101010101" pitchFamily="49" charset="-122"/>
                <a:ea typeface="楷体" panose="02010609060101010101" pitchFamily="49" charset="-122"/>
              </a:rPr>
              <a:t>1208</a:t>
            </a:r>
            <a:r>
              <a:rPr lang="zh-CN" altLang="en-US" sz="1600" b="1" dirty="0">
                <a:latin typeface="楷体" panose="02010609060101010101" pitchFamily="49" charset="-122"/>
                <a:ea typeface="楷体" panose="02010609060101010101" pitchFamily="49" charset="-122"/>
              </a:rPr>
              <a:t>公里、平均好吧</a:t>
            </a:r>
            <a:r>
              <a:rPr lang="en-US" altLang="zh-CN" sz="1600" b="1" dirty="0">
                <a:latin typeface="楷体" panose="02010609060101010101" pitchFamily="49" charset="-122"/>
                <a:ea typeface="楷体" panose="02010609060101010101" pitchFamily="49" charset="-122"/>
              </a:rPr>
              <a:t>3500</a:t>
            </a:r>
            <a:r>
              <a:rPr lang="zh-CN" altLang="en-US" sz="1600" b="1" dirty="0">
                <a:latin typeface="楷体" panose="02010609060101010101" pitchFamily="49" charset="-122"/>
                <a:ea typeface="楷体" panose="02010609060101010101" pitchFamily="49" charset="-122"/>
              </a:rPr>
              <a:t>米以上的雪域邮路，它是沟通藏区与内地的邮政主动脉，党重要的声音和各种邮件通过邮车送上雪域高原。</a:t>
            </a:r>
          </a:p>
          <a:p>
            <a:pPr marL="0" indent="0">
              <a:buNone/>
            </a:pPr>
            <a:r>
              <a:rPr lang="zh-CN" altLang="en-US" sz="1600" b="1" dirty="0" smtClean="0">
                <a:latin typeface="楷体" panose="02010609060101010101" pitchFamily="49" charset="-122"/>
                <a:ea typeface="楷体" panose="02010609060101010101" pitchFamily="49" charset="-122"/>
              </a:rPr>
              <a:t>   邮车</a:t>
            </a:r>
            <a:r>
              <a:rPr lang="zh-CN" altLang="en-US" sz="1600" b="1" dirty="0">
                <a:latin typeface="楷体" panose="02010609060101010101" pitchFamily="49" charset="-122"/>
                <a:ea typeface="楷体" panose="02010609060101010101" pitchFamily="49" charset="-122"/>
              </a:rPr>
              <a:t>驾驶员其美多吉秉持“人在，邮件在！”的敬业精神，凭借精湛的驾驶技术和丰富的出车经验，克服缺氧、“风搅雪”、孤寂等困难，驾驶邮车奔驰在白雪皑皑的“生命禁区”，服务藏区</a:t>
            </a:r>
            <a:r>
              <a:rPr lang="en-US" altLang="zh-CN" sz="1600" b="1" dirty="0">
                <a:latin typeface="楷体" panose="02010609060101010101" pitchFamily="49" charset="-122"/>
                <a:ea typeface="楷体" panose="02010609060101010101" pitchFamily="49" charset="-122"/>
              </a:rPr>
              <a:t>30</a:t>
            </a:r>
            <a:r>
              <a:rPr lang="zh-CN" altLang="en-US" sz="1600" b="1" dirty="0">
                <a:latin typeface="楷体" panose="02010609060101010101" pitchFamily="49" charset="-122"/>
                <a:ea typeface="楷体" panose="02010609060101010101" pitchFamily="49" charset="-122"/>
              </a:rPr>
              <a:t>年，未发生一次责任事故，给雪域高原的人们带去美好生活的希望。“我只是一名普普通通的邮车驾驶员，但看到老百姓拆包裹的样子，心里就开心。”</a:t>
            </a:r>
            <a:r>
              <a:rPr lang="en-US" altLang="zh-CN" sz="1600" b="1" dirty="0">
                <a:latin typeface="楷体" panose="02010609060101010101" pitchFamily="49" charset="-122"/>
                <a:ea typeface="楷体" panose="02010609060101010101" pitchFamily="49" charset="-122"/>
              </a:rPr>
              <a:t>2018</a:t>
            </a:r>
            <a:r>
              <a:rPr lang="zh-CN" altLang="en-US" sz="1600" b="1" dirty="0">
                <a:latin typeface="楷体" panose="02010609060101010101" pitchFamily="49" charset="-122"/>
                <a:ea typeface="楷体" panose="02010609060101010101" pitchFamily="49" charset="-122"/>
              </a:rPr>
              <a:t>年，其美多吉带领班组的康巴汉子们安全行驶</a:t>
            </a:r>
            <a:r>
              <a:rPr lang="en-US" altLang="zh-CN" sz="1600" b="1" dirty="0">
                <a:latin typeface="楷体" panose="02010609060101010101" pitchFamily="49" charset="-122"/>
                <a:ea typeface="楷体" panose="02010609060101010101" pitchFamily="49" charset="-122"/>
              </a:rPr>
              <a:t>62.49</a:t>
            </a:r>
            <a:r>
              <a:rPr lang="zh-CN" altLang="en-US" sz="1600" b="1" dirty="0">
                <a:latin typeface="楷体" panose="02010609060101010101" pitchFamily="49" charset="-122"/>
                <a:ea typeface="楷体" panose="02010609060101010101" pitchFamily="49" charset="-122"/>
              </a:rPr>
              <a:t>万公里，向西藏运送邮件</a:t>
            </a:r>
            <a:r>
              <a:rPr lang="en-US" altLang="zh-CN" sz="1600" b="1" dirty="0">
                <a:latin typeface="楷体" panose="02010609060101010101" pitchFamily="49" charset="-122"/>
                <a:ea typeface="楷体" panose="02010609060101010101" pitchFamily="49" charset="-122"/>
              </a:rPr>
              <a:t>41</a:t>
            </a:r>
            <a:r>
              <a:rPr lang="zh-CN" altLang="en-US" sz="1600" b="1" dirty="0">
                <a:latin typeface="楷体" panose="02010609060101010101" pitchFamily="49" charset="-122"/>
                <a:ea typeface="楷体" panose="02010609060101010101" pitchFamily="49" charset="-122"/>
              </a:rPr>
              <a:t>万件，运送省内邮件</a:t>
            </a:r>
            <a:r>
              <a:rPr lang="en-US" altLang="zh-CN" sz="1600" b="1" dirty="0">
                <a:latin typeface="楷体" panose="02010609060101010101" pitchFamily="49" charset="-122"/>
                <a:ea typeface="楷体" panose="02010609060101010101" pitchFamily="49" charset="-122"/>
              </a:rPr>
              <a:t>37</a:t>
            </a:r>
            <a:r>
              <a:rPr lang="zh-CN" altLang="en-US" sz="1600" b="1" dirty="0">
                <a:latin typeface="楷体" panose="02010609060101010101" pitchFamily="49" charset="-122"/>
                <a:ea typeface="楷体" panose="02010609060101010101" pitchFamily="49" charset="-122"/>
              </a:rPr>
              <a:t>万件。他们用奉献、忠诚于生命铸就了爱岗敬业、顽强拼搏的雪域邮路精神。</a:t>
            </a:r>
            <a:r>
              <a:rPr lang="en-US" altLang="zh-CN" sz="1600" b="1" dirty="0">
                <a:latin typeface="楷体" panose="02010609060101010101" pitchFamily="49" charset="-122"/>
                <a:ea typeface="楷体" panose="02010609060101010101" pitchFamily="49" charset="-122"/>
              </a:rPr>
              <a:t>2018</a:t>
            </a:r>
            <a:r>
              <a:rPr lang="zh-CN" altLang="en-US" sz="1600" b="1" dirty="0">
                <a:latin typeface="楷体" panose="02010609060101010101" pitchFamily="49" charset="-122"/>
                <a:ea typeface="楷体" panose="02010609060101010101" pitchFamily="49" charset="-122"/>
              </a:rPr>
              <a:t>年，其美多吉所在的康定</a:t>
            </a:r>
            <a:r>
              <a:rPr lang="en-US" altLang="zh-CN" sz="1600" b="1" dirty="0">
                <a:latin typeface="楷体" panose="02010609060101010101" pitchFamily="49" charset="-122"/>
                <a:ea typeface="楷体" panose="02010609060101010101" pitchFamily="49" charset="-122"/>
              </a:rPr>
              <a:t>-</a:t>
            </a:r>
            <a:r>
              <a:rPr lang="zh-CN" altLang="en-US" sz="1600" b="1" dirty="0">
                <a:latin typeface="楷体" panose="02010609060101010101" pitchFamily="49" charset="-122"/>
                <a:ea typeface="楷体" panose="02010609060101010101" pitchFamily="49" charset="-122"/>
              </a:rPr>
              <a:t>德格邮路被交通部命名为“其美多吉雪线邮路”。</a:t>
            </a:r>
          </a:p>
          <a:p>
            <a:pPr marL="0" indent="0">
              <a:buNone/>
            </a:pPr>
            <a:r>
              <a:rPr lang="zh-CN" altLang="en-US" sz="1600" b="1" dirty="0" smtClean="0">
                <a:latin typeface="楷体" panose="02010609060101010101" pitchFamily="49" charset="-122"/>
                <a:ea typeface="楷体" panose="02010609060101010101" pitchFamily="49" charset="-122"/>
              </a:rPr>
              <a:t>   其</a:t>
            </a:r>
            <a:r>
              <a:rPr lang="zh-CN" altLang="en-US" sz="1600" b="1" dirty="0">
                <a:latin typeface="楷体" panose="02010609060101010101" pitchFamily="49" charset="-122"/>
                <a:ea typeface="楷体" panose="02010609060101010101" pitchFamily="49" charset="-122"/>
              </a:rPr>
              <a:t>美多吉被评为“时代楷模”和“感动中国</a:t>
            </a:r>
            <a:r>
              <a:rPr lang="en-US" altLang="zh-CN" sz="1600" b="1" dirty="0">
                <a:latin typeface="楷体" panose="02010609060101010101" pitchFamily="49" charset="-122"/>
                <a:ea typeface="楷体" panose="02010609060101010101" pitchFamily="49" charset="-122"/>
              </a:rPr>
              <a:t>2018</a:t>
            </a:r>
            <a:r>
              <a:rPr lang="zh-CN" altLang="en-US" sz="1600" b="1" dirty="0">
                <a:latin typeface="楷体" panose="02010609060101010101" pitchFamily="49" charset="-122"/>
                <a:ea typeface="楷体" panose="02010609060101010101" pitchFamily="49" charset="-122"/>
              </a:rPr>
              <a:t>年度人物”。</a:t>
            </a:r>
          </a:p>
          <a:p>
            <a:pPr marL="0" indent="0">
              <a:buNone/>
            </a:pPr>
            <a:r>
              <a:rPr lang="zh-CN" altLang="en-US" sz="1600" b="1" dirty="0"/>
              <a:t>（</a:t>
            </a:r>
            <a:r>
              <a:rPr lang="en-US" altLang="zh-CN" sz="1600" b="1" dirty="0"/>
              <a:t>1</a:t>
            </a:r>
            <a:r>
              <a:rPr lang="zh-CN" altLang="en-US" sz="1600" b="1" dirty="0"/>
              <a:t>）以其美多吉为代表的雪线邮路劳动者的事迹，生动诠释了“千千万万的劳动者是美好生活的创造者、守护者”的道理，运用社会历史主体的知识加以说明。（</a:t>
            </a:r>
            <a:r>
              <a:rPr lang="en-US" altLang="zh-CN" sz="1600" b="1" dirty="0"/>
              <a:t>12</a:t>
            </a:r>
            <a:r>
              <a:rPr lang="zh-CN" altLang="en-US" sz="1600" b="1" dirty="0"/>
              <a:t>分</a:t>
            </a:r>
            <a:r>
              <a:rPr lang="zh-CN" altLang="en-US" sz="1600" b="1" dirty="0" smtClean="0"/>
              <a:t>）</a:t>
            </a:r>
            <a:endParaRPr lang="zh-CN" altLang="en-US" sz="1600" b="1" dirty="0"/>
          </a:p>
        </p:txBody>
      </p:sp>
      <p:sp>
        <p:nvSpPr>
          <p:cNvPr id="4" name="矩形 3"/>
          <p:cNvSpPr/>
          <p:nvPr/>
        </p:nvSpPr>
        <p:spPr>
          <a:xfrm>
            <a:off x="251520" y="123478"/>
            <a:ext cx="3698448" cy="369332"/>
          </a:xfrm>
          <a:prstGeom prst="rect">
            <a:avLst/>
          </a:prstGeom>
        </p:spPr>
        <p:txBody>
          <a:bodyPr wrap="none">
            <a:spAutoFit/>
          </a:bodyPr>
          <a:lstStyle/>
          <a:p>
            <a:r>
              <a:rPr lang="en-US" altLang="zh-CN" dirty="0">
                <a:solidFill>
                  <a:srgbClr val="FF0000"/>
                </a:solidFill>
                <a:latin typeface="方正舒体" panose="02010601030101010101" pitchFamily="2" charset="-122"/>
                <a:ea typeface="方正舒体" panose="02010601030101010101" pitchFamily="2" charset="-122"/>
              </a:rPr>
              <a:t>2019</a:t>
            </a:r>
            <a:r>
              <a:rPr lang="zh-CN" altLang="en-US" dirty="0">
                <a:solidFill>
                  <a:srgbClr val="FF0000"/>
                </a:solidFill>
                <a:latin typeface="方正舒体" panose="02010601030101010101" pitchFamily="2" charset="-122"/>
                <a:ea typeface="方正舒体" panose="02010601030101010101" pitchFamily="2" charset="-122"/>
              </a:rPr>
              <a:t>年高考全国</a:t>
            </a:r>
            <a:r>
              <a:rPr lang="en-US" altLang="zh-CN" dirty="0">
                <a:solidFill>
                  <a:srgbClr val="FF0000"/>
                </a:solidFill>
                <a:latin typeface="方正舒体" panose="02010601030101010101" pitchFamily="2" charset="-122"/>
                <a:ea typeface="方正舒体" panose="02010601030101010101" pitchFamily="2" charset="-122"/>
              </a:rPr>
              <a:t>Ⅱ</a:t>
            </a:r>
            <a:r>
              <a:rPr lang="zh-CN" altLang="en-US" dirty="0">
                <a:solidFill>
                  <a:srgbClr val="FF0000"/>
                </a:solidFill>
                <a:latin typeface="方正舒体" panose="02010601030101010101" pitchFamily="2" charset="-122"/>
                <a:ea typeface="方正舒体" panose="02010601030101010101" pitchFamily="2" charset="-122"/>
              </a:rPr>
              <a:t>卷文综政治试题</a:t>
            </a:r>
          </a:p>
        </p:txBody>
      </p:sp>
    </p:spTree>
    <p:extLst>
      <p:ext uri="{BB962C8B-B14F-4D97-AF65-F5344CB8AC3E}">
        <p14:creationId xmlns:p14="http://schemas.microsoft.com/office/powerpoint/2010/main" val="131027993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395536" y="267494"/>
            <a:ext cx="8064896" cy="4731990"/>
          </a:xfrm>
        </p:spPr>
        <p:txBody>
          <a:bodyPr>
            <a:noAutofit/>
          </a:bodyPr>
          <a:lstStyle/>
          <a:p>
            <a:pPr marL="0" indent="0">
              <a:lnSpc>
                <a:spcPct val="130000"/>
              </a:lnSpc>
              <a:buNone/>
            </a:pPr>
            <a:r>
              <a:rPr lang="zh-CN" altLang="en-US" sz="2800" b="1" dirty="0">
                <a:solidFill>
                  <a:srgbClr val="FF0000"/>
                </a:solidFill>
                <a:latin typeface="仿宋" panose="02010609060101010101" pitchFamily="49" charset="-122"/>
                <a:ea typeface="仿宋" panose="02010609060101010101" pitchFamily="49" charset="-122"/>
              </a:rPr>
              <a:t>人是社会历史的主体，人民群众是社会物质财富和精神财富的创造者，是社会历史变革的决定力量</a:t>
            </a:r>
            <a:r>
              <a:rPr lang="zh-CN" altLang="en-US" sz="2800" b="1" dirty="0" smtClean="0">
                <a:solidFill>
                  <a:srgbClr val="FF0000"/>
                </a:solidFill>
                <a:latin typeface="仿宋" panose="02010609060101010101" pitchFamily="49" charset="-122"/>
                <a:ea typeface="仿宋" panose="02010609060101010101" pitchFamily="49" charset="-122"/>
              </a:rPr>
              <a:t>。</a:t>
            </a:r>
            <a:endParaRPr lang="en-US" altLang="zh-CN" sz="2800" b="1" dirty="0" smtClean="0">
              <a:solidFill>
                <a:srgbClr val="FF0000"/>
              </a:solidFill>
              <a:latin typeface="仿宋" panose="02010609060101010101" pitchFamily="49" charset="-122"/>
              <a:ea typeface="仿宋" panose="02010609060101010101" pitchFamily="49" charset="-122"/>
            </a:endParaRPr>
          </a:p>
          <a:p>
            <a:pPr marL="0" indent="0">
              <a:lnSpc>
                <a:spcPct val="130000"/>
              </a:lnSpc>
              <a:buNone/>
            </a:pPr>
            <a:r>
              <a:rPr lang="zh-CN" altLang="en-US" sz="2800" b="1" dirty="0" smtClean="0">
                <a:latin typeface="仿宋" panose="02010609060101010101" pitchFamily="49" charset="-122"/>
                <a:ea typeface="仿宋" panose="02010609060101010101" pitchFamily="49" charset="-122"/>
              </a:rPr>
              <a:t>邮车</a:t>
            </a:r>
            <a:r>
              <a:rPr lang="zh-CN" altLang="en-US" sz="2800" b="1" dirty="0">
                <a:latin typeface="仿宋" panose="02010609060101010101" pitchFamily="49" charset="-122"/>
                <a:ea typeface="仿宋" panose="02010609060101010101" pitchFamily="49" charset="-122"/>
              </a:rPr>
              <a:t>驾驶员们是平凡的劳动者</a:t>
            </a:r>
            <a:r>
              <a:rPr lang="zh-CN" altLang="en-US" sz="2800" b="1" dirty="0" smtClean="0">
                <a:latin typeface="仿宋" panose="02010609060101010101" pitchFamily="49" charset="-122"/>
                <a:ea typeface="仿宋" panose="02010609060101010101" pitchFamily="49" charset="-122"/>
              </a:rPr>
              <a:t>。</a:t>
            </a:r>
            <a:endParaRPr lang="en-US" altLang="zh-CN" sz="2800" b="1" dirty="0" smtClean="0">
              <a:latin typeface="仿宋" panose="02010609060101010101" pitchFamily="49" charset="-122"/>
              <a:ea typeface="仿宋" panose="02010609060101010101" pitchFamily="49" charset="-122"/>
            </a:endParaRPr>
          </a:p>
          <a:p>
            <a:pPr marL="0" indent="0">
              <a:lnSpc>
                <a:spcPct val="130000"/>
              </a:lnSpc>
              <a:buNone/>
            </a:pPr>
            <a:r>
              <a:rPr lang="zh-CN" altLang="en-US" sz="2800" b="1" dirty="0" smtClean="0">
                <a:latin typeface="仿宋" panose="02010609060101010101" pitchFamily="49" charset="-122"/>
                <a:ea typeface="仿宋" panose="02010609060101010101" pitchFamily="49" charset="-122"/>
              </a:rPr>
              <a:t>他们</a:t>
            </a:r>
            <a:r>
              <a:rPr lang="zh-CN" altLang="en-US" sz="2800" b="1" dirty="0">
                <a:latin typeface="仿宋" panose="02010609060101010101" pitchFamily="49" charset="-122"/>
                <a:ea typeface="仿宋" panose="02010609060101010101" pitchFamily="49" charset="-122"/>
              </a:rPr>
              <a:t>用辛勤的劳动为藏区人民创造美好生活做出贡献</a:t>
            </a:r>
            <a:r>
              <a:rPr lang="zh-CN" altLang="en-US" sz="2800" b="1" dirty="0" smtClean="0">
                <a:latin typeface="仿宋" panose="02010609060101010101" pitchFamily="49" charset="-122"/>
                <a:ea typeface="仿宋" panose="02010609060101010101" pitchFamily="49" charset="-122"/>
              </a:rPr>
              <a:t>；</a:t>
            </a:r>
            <a:endParaRPr lang="en-US" altLang="zh-CN" sz="2800" b="1" dirty="0" smtClean="0">
              <a:latin typeface="仿宋" panose="02010609060101010101" pitchFamily="49" charset="-122"/>
              <a:ea typeface="仿宋" panose="02010609060101010101" pitchFamily="49" charset="-122"/>
            </a:endParaRPr>
          </a:p>
          <a:p>
            <a:pPr marL="0" indent="0">
              <a:lnSpc>
                <a:spcPct val="130000"/>
              </a:lnSpc>
              <a:buNone/>
            </a:pPr>
            <a:r>
              <a:rPr lang="zh-CN" altLang="en-US" sz="2800" b="1" dirty="0" smtClean="0">
                <a:latin typeface="仿宋" panose="02010609060101010101" pitchFamily="49" charset="-122"/>
                <a:ea typeface="仿宋" panose="02010609060101010101" pitchFamily="49" charset="-122"/>
              </a:rPr>
              <a:t>用</a:t>
            </a:r>
            <a:r>
              <a:rPr lang="zh-CN" altLang="en-US" sz="2800" b="1" dirty="0">
                <a:latin typeface="仿宋" panose="02010609060101010101" pitchFamily="49" charset="-122"/>
                <a:ea typeface="仿宋" panose="02010609060101010101" pitchFamily="49" charset="-122"/>
              </a:rPr>
              <a:t>奉献、忠诚和生命熔铸的雪线邮路精神是宝贵的精神财富，激励人们在平凡岗位建功立业。</a:t>
            </a:r>
          </a:p>
        </p:txBody>
      </p:sp>
    </p:spTree>
    <p:extLst>
      <p:ext uri="{BB962C8B-B14F-4D97-AF65-F5344CB8AC3E}">
        <p14:creationId xmlns:p14="http://schemas.microsoft.com/office/powerpoint/2010/main" val="7557250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395536" y="339502"/>
            <a:ext cx="8136904" cy="4752528"/>
          </a:xfrm>
        </p:spPr>
        <p:txBody>
          <a:bodyPr>
            <a:noAutofit/>
          </a:bodyPr>
          <a:lstStyle/>
          <a:p>
            <a:pPr marL="0" indent="0">
              <a:lnSpc>
                <a:spcPct val="140000"/>
              </a:lnSpc>
              <a:buNone/>
            </a:pPr>
            <a:r>
              <a:rPr lang="en-US" altLang="zh-CN" sz="1400" b="1" dirty="0"/>
              <a:t>39</a:t>
            </a:r>
            <a:r>
              <a:rPr lang="zh-CN" altLang="en-US" sz="1400" b="1" dirty="0" smtClean="0"/>
              <a:t>．</a:t>
            </a:r>
            <a:r>
              <a:rPr lang="zh-CN" altLang="en-US" sz="1400" b="1" dirty="0" smtClean="0">
                <a:latin typeface="+mj-ea"/>
                <a:ea typeface="+mj-ea"/>
              </a:rPr>
              <a:t>历史上</a:t>
            </a:r>
            <a:r>
              <a:rPr lang="zh-CN" altLang="en-US" sz="1400" b="1" dirty="0">
                <a:latin typeface="+mj-ea"/>
                <a:ea typeface="+mj-ea"/>
              </a:rPr>
              <a:t>，风沙、盐碱、内涝肆虐，兰考民生艰难、百姓贫苦。上世纪六十年代，“县委书记的好榜样”</a:t>
            </a:r>
          </a:p>
          <a:p>
            <a:pPr marL="0" indent="0">
              <a:lnSpc>
                <a:spcPct val="140000"/>
              </a:lnSpc>
              <a:buNone/>
            </a:pPr>
            <a:r>
              <a:rPr lang="zh-CN" altLang="en-US" sz="1400" b="1" dirty="0" smtClean="0">
                <a:latin typeface="+mj-ea"/>
                <a:ea typeface="+mj-ea"/>
              </a:rPr>
              <a:t>      焦裕禄</a:t>
            </a:r>
            <a:r>
              <a:rPr lang="zh-CN" altLang="en-US" sz="1400" b="1" dirty="0">
                <a:latin typeface="+mj-ea"/>
                <a:ea typeface="+mj-ea"/>
              </a:rPr>
              <a:t>依靠群众，开启治理“三害”的征程，改善了兰考自然环境，形成了“亲民爱民、艰苦奋斗、科学求实、迎难而上、无私奉献”的焦裕禄精神。</a:t>
            </a:r>
          </a:p>
          <a:p>
            <a:pPr marL="0" indent="0">
              <a:lnSpc>
                <a:spcPct val="140000"/>
              </a:lnSpc>
              <a:buNone/>
            </a:pPr>
            <a:r>
              <a:rPr lang="en-US" altLang="zh-CN" sz="1400" b="1" dirty="0">
                <a:latin typeface="+mj-ea"/>
                <a:ea typeface="+mj-ea"/>
              </a:rPr>
              <a:t>2014</a:t>
            </a:r>
            <a:r>
              <a:rPr lang="zh-CN" altLang="en-US" sz="1400" b="1" dirty="0">
                <a:latin typeface="+mj-ea"/>
                <a:ea typeface="+mj-ea"/>
              </a:rPr>
              <a:t>年，在党的群众路线教育实践活动中，习近平总书记选择兰考作为联系点，叮嘱当地干部要切实关心贫困群众，带领群众艰苦奋斗，早日脱贫致富。</a:t>
            </a:r>
          </a:p>
          <a:p>
            <a:pPr marL="0" indent="0">
              <a:lnSpc>
                <a:spcPct val="140000"/>
              </a:lnSpc>
              <a:buNone/>
            </a:pPr>
            <a:r>
              <a:rPr lang="zh-CN" altLang="en-US" sz="1400" b="1" dirty="0" smtClean="0">
                <a:latin typeface="+mj-ea"/>
                <a:ea typeface="+mj-ea"/>
              </a:rPr>
              <a:t>     “</a:t>
            </a:r>
            <a:r>
              <a:rPr lang="zh-CN" altLang="en-US" sz="1400" b="1" dirty="0">
                <a:latin typeface="+mj-ea"/>
                <a:ea typeface="+mj-ea"/>
              </a:rPr>
              <a:t>改变兰考贫困的面貌，让百姓过上好日子。”兰考县委牢记总书记嘱托，把脱贫作为第一民生工程，提出了</a:t>
            </a:r>
          </a:p>
          <a:p>
            <a:pPr marL="0" indent="0">
              <a:lnSpc>
                <a:spcPct val="140000"/>
              </a:lnSpc>
              <a:buNone/>
            </a:pPr>
            <a:r>
              <a:rPr lang="zh-CN" altLang="en-US" sz="1400" b="1" dirty="0" smtClean="0">
                <a:latin typeface="+mj-ea"/>
                <a:ea typeface="+mj-ea"/>
              </a:rPr>
              <a:t>     “</a:t>
            </a:r>
            <a:r>
              <a:rPr lang="zh-CN" altLang="en-US" sz="1400" b="1" dirty="0">
                <a:latin typeface="+mj-ea"/>
                <a:ea typeface="+mj-ea"/>
              </a:rPr>
              <a:t>三年脱贫，七年小康”的奋斗目标。兰考广大党员干部密切联系群众，深入调查研究，找到了制约经济发展的瓶颈，制定了切实可行的脱贫措施。在焦裕禄精神的鼓舞下，兰考人民团结奋斗，因地制宜，创造性地建立“公司</a:t>
            </a:r>
            <a:r>
              <a:rPr lang="en-US" altLang="zh-CN" sz="1400" b="1" dirty="0">
                <a:latin typeface="+mj-ea"/>
                <a:ea typeface="+mj-ea"/>
              </a:rPr>
              <a:t>+</a:t>
            </a:r>
            <a:r>
              <a:rPr lang="zh-CN" altLang="en-US" sz="1400" b="1" dirty="0">
                <a:latin typeface="+mj-ea"/>
                <a:ea typeface="+mj-ea"/>
              </a:rPr>
              <a:t>贫困户”“经营大户</a:t>
            </a:r>
            <a:r>
              <a:rPr lang="en-US" altLang="zh-CN" sz="1400" b="1" dirty="0">
                <a:latin typeface="+mj-ea"/>
                <a:ea typeface="+mj-ea"/>
              </a:rPr>
              <a:t>+</a:t>
            </a:r>
            <a:r>
              <a:rPr lang="zh-CN" altLang="en-US" sz="1400" b="1" dirty="0">
                <a:latin typeface="+mj-ea"/>
                <a:ea typeface="+mj-ea"/>
              </a:rPr>
              <a:t>贫困户”等模式，发展温室大棚种植、畜牧业、民族乐器制作等产业，打赢了艰苦卓绝的脱贫攻坚战。</a:t>
            </a:r>
            <a:r>
              <a:rPr lang="en-US" altLang="zh-CN" sz="1400" b="1" dirty="0">
                <a:latin typeface="+mj-ea"/>
                <a:ea typeface="+mj-ea"/>
              </a:rPr>
              <a:t>2017</a:t>
            </a:r>
            <a:r>
              <a:rPr lang="zh-CN" altLang="en-US" sz="1400" b="1" dirty="0">
                <a:latin typeface="+mj-ea"/>
                <a:ea typeface="+mj-ea"/>
              </a:rPr>
              <a:t>年，兰考在河南省率先摘掉贫困县的帽子。</a:t>
            </a:r>
            <a:r>
              <a:rPr lang="en-US" altLang="zh-CN" sz="1400" b="1" dirty="0">
                <a:latin typeface="+mj-ea"/>
                <a:ea typeface="+mj-ea"/>
              </a:rPr>
              <a:t>2018</a:t>
            </a:r>
            <a:r>
              <a:rPr lang="zh-CN" altLang="en-US" sz="1400" b="1" dirty="0">
                <a:latin typeface="+mj-ea"/>
                <a:ea typeface="+mj-ea"/>
              </a:rPr>
              <a:t>年，兰考入选中国“幸福百县榜”。</a:t>
            </a:r>
          </a:p>
          <a:p>
            <a:pPr marL="0" indent="0">
              <a:lnSpc>
                <a:spcPct val="140000"/>
              </a:lnSpc>
              <a:buNone/>
            </a:pPr>
            <a:r>
              <a:rPr lang="zh-CN" altLang="en-US" sz="1400" b="1" dirty="0"/>
              <a:t>（</a:t>
            </a:r>
            <a:r>
              <a:rPr lang="en-US" altLang="zh-CN" sz="1400" b="1" dirty="0"/>
              <a:t>1</a:t>
            </a:r>
            <a:r>
              <a:rPr lang="zh-CN" altLang="en-US" sz="1400" b="1" dirty="0"/>
              <a:t>）结合材料并运用唯物史观知识，说明在脱贫致富实践中兰考县委是如何贯彻群众路线的。（</a:t>
            </a:r>
            <a:r>
              <a:rPr lang="en-US" altLang="zh-CN" sz="1400" b="1" dirty="0"/>
              <a:t>12</a:t>
            </a:r>
            <a:r>
              <a:rPr lang="zh-CN" altLang="en-US" sz="1400" b="1" dirty="0"/>
              <a:t>分）</a:t>
            </a:r>
          </a:p>
          <a:p>
            <a:pPr marL="0" indent="0">
              <a:lnSpc>
                <a:spcPct val="140000"/>
              </a:lnSpc>
              <a:buNone/>
            </a:pPr>
            <a:endParaRPr lang="zh-CN" altLang="en-US" sz="1400" b="1" dirty="0"/>
          </a:p>
        </p:txBody>
      </p:sp>
      <p:sp>
        <p:nvSpPr>
          <p:cNvPr id="4" name="矩形 3"/>
          <p:cNvSpPr/>
          <p:nvPr/>
        </p:nvSpPr>
        <p:spPr>
          <a:xfrm>
            <a:off x="251520" y="42178"/>
            <a:ext cx="3698448" cy="369332"/>
          </a:xfrm>
          <a:prstGeom prst="rect">
            <a:avLst/>
          </a:prstGeom>
        </p:spPr>
        <p:txBody>
          <a:bodyPr wrap="none">
            <a:spAutoFit/>
          </a:bodyPr>
          <a:lstStyle/>
          <a:p>
            <a:r>
              <a:rPr lang="en-US" altLang="zh-CN" dirty="0">
                <a:solidFill>
                  <a:srgbClr val="FF0000"/>
                </a:solidFill>
                <a:latin typeface="方正舒体" panose="02010601030101010101" pitchFamily="2" charset="-122"/>
                <a:ea typeface="方正舒体" panose="02010601030101010101" pitchFamily="2" charset="-122"/>
              </a:rPr>
              <a:t>2019</a:t>
            </a:r>
            <a:r>
              <a:rPr lang="zh-CN" altLang="en-US" dirty="0">
                <a:solidFill>
                  <a:srgbClr val="FF0000"/>
                </a:solidFill>
                <a:latin typeface="方正舒体" panose="02010601030101010101" pitchFamily="2" charset="-122"/>
                <a:ea typeface="方正舒体" panose="02010601030101010101" pitchFamily="2" charset="-122"/>
              </a:rPr>
              <a:t>年高考全国</a:t>
            </a:r>
            <a:r>
              <a:rPr lang="en-US" altLang="zh-CN" dirty="0">
                <a:solidFill>
                  <a:srgbClr val="FF0000"/>
                </a:solidFill>
                <a:latin typeface="方正舒体" panose="02010601030101010101" pitchFamily="2" charset="-122"/>
                <a:ea typeface="方正舒体" panose="02010601030101010101" pitchFamily="2" charset="-122"/>
              </a:rPr>
              <a:t>Ⅲ</a:t>
            </a:r>
            <a:r>
              <a:rPr lang="zh-CN" altLang="en-US" dirty="0">
                <a:solidFill>
                  <a:srgbClr val="FF0000"/>
                </a:solidFill>
                <a:latin typeface="方正舒体" panose="02010601030101010101" pitchFamily="2" charset="-122"/>
                <a:ea typeface="方正舒体" panose="02010601030101010101" pitchFamily="2" charset="-122"/>
              </a:rPr>
              <a:t>卷文综政治试题</a:t>
            </a:r>
          </a:p>
        </p:txBody>
      </p:sp>
    </p:spTree>
    <p:extLst>
      <p:ext uri="{BB962C8B-B14F-4D97-AF65-F5344CB8AC3E}">
        <p14:creationId xmlns:p14="http://schemas.microsoft.com/office/powerpoint/2010/main" val="15342699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467544" y="267494"/>
            <a:ext cx="7992888" cy="4392488"/>
          </a:xfrm>
        </p:spPr>
        <p:txBody>
          <a:bodyPr>
            <a:normAutofit fontScale="92500"/>
          </a:bodyPr>
          <a:lstStyle/>
          <a:p>
            <a:pPr marL="0" indent="0">
              <a:lnSpc>
                <a:spcPct val="110000"/>
              </a:lnSpc>
              <a:buNone/>
            </a:pPr>
            <a:r>
              <a:rPr lang="zh-CN" altLang="en-US" sz="3200" b="1" dirty="0">
                <a:solidFill>
                  <a:srgbClr val="FF0000"/>
                </a:solidFill>
                <a:latin typeface="仿宋" panose="02010609060101010101" pitchFamily="49" charset="-122"/>
                <a:ea typeface="仿宋" panose="02010609060101010101" pitchFamily="49" charset="-122"/>
              </a:rPr>
              <a:t>群众路线是我们党的根本的领导方法和工作方法，</a:t>
            </a:r>
            <a:r>
              <a:rPr lang="zh-CN" altLang="en-US" sz="3200" b="1" dirty="0">
                <a:solidFill>
                  <a:srgbClr val="002060"/>
                </a:solidFill>
                <a:latin typeface="仿宋" panose="02010609060101010101" pitchFamily="49" charset="-122"/>
                <a:ea typeface="仿宋" panose="02010609060101010101" pitchFamily="49" charset="-122"/>
              </a:rPr>
              <a:t>一切为了群众</a:t>
            </a:r>
            <a:r>
              <a:rPr lang="zh-CN" altLang="en-US" sz="3200" b="1" dirty="0">
                <a:solidFill>
                  <a:srgbClr val="FF0000"/>
                </a:solidFill>
                <a:latin typeface="仿宋" panose="02010609060101010101" pitchFamily="49" charset="-122"/>
                <a:ea typeface="仿宋" panose="02010609060101010101" pitchFamily="49" charset="-122"/>
              </a:rPr>
              <a:t>，</a:t>
            </a:r>
            <a:r>
              <a:rPr lang="zh-CN" altLang="en-US" sz="3200" b="1" dirty="0">
                <a:solidFill>
                  <a:srgbClr val="00B050"/>
                </a:solidFill>
                <a:latin typeface="仿宋" panose="02010609060101010101" pitchFamily="49" charset="-122"/>
                <a:ea typeface="仿宋" panose="02010609060101010101" pitchFamily="49" charset="-122"/>
              </a:rPr>
              <a:t>一切依靠群众</a:t>
            </a:r>
            <a:r>
              <a:rPr lang="zh-CN" altLang="en-US" sz="3200" b="1" dirty="0">
                <a:solidFill>
                  <a:srgbClr val="FF0000"/>
                </a:solidFill>
                <a:latin typeface="仿宋" panose="02010609060101010101" pitchFamily="49" charset="-122"/>
                <a:ea typeface="仿宋" panose="02010609060101010101" pitchFamily="49" charset="-122"/>
              </a:rPr>
              <a:t>，</a:t>
            </a:r>
            <a:r>
              <a:rPr lang="zh-CN" altLang="en-US" sz="3200" b="1" dirty="0">
                <a:solidFill>
                  <a:schemeClr val="accent3"/>
                </a:solidFill>
                <a:latin typeface="仿宋" panose="02010609060101010101" pitchFamily="49" charset="-122"/>
                <a:ea typeface="仿宋" panose="02010609060101010101" pitchFamily="49" charset="-122"/>
              </a:rPr>
              <a:t>从群众中来，到群众中去</a:t>
            </a:r>
            <a:r>
              <a:rPr lang="zh-CN" altLang="en-US" sz="3200" b="1" dirty="0" smtClean="0">
                <a:solidFill>
                  <a:schemeClr val="accent3"/>
                </a:solidFill>
                <a:latin typeface="仿宋" panose="02010609060101010101" pitchFamily="49" charset="-122"/>
                <a:ea typeface="仿宋" panose="02010609060101010101" pitchFamily="49" charset="-122"/>
              </a:rPr>
              <a:t>。</a:t>
            </a:r>
            <a:endParaRPr lang="en-US" altLang="zh-CN" sz="3200" b="1" dirty="0" smtClean="0">
              <a:solidFill>
                <a:schemeClr val="accent3"/>
              </a:solidFill>
              <a:latin typeface="仿宋" panose="02010609060101010101" pitchFamily="49" charset="-122"/>
              <a:ea typeface="仿宋" panose="02010609060101010101" pitchFamily="49" charset="-122"/>
            </a:endParaRPr>
          </a:p>
          <a:p>
            <a:pPr marL="0" indent="0">
              <a:lnSpc>
                <a:spcPct val="110000"/>
              </a:lnSpc>
              <a:buNone/>
            </a:pPr>
            <a:r>
              <a:rPr lang="zh-CN" altLang="en-US" sz="3200" b="1" dirty="0" smtClean="0">
                <a:solidFill>
                  <a:srgbClr val="002060"/>
                </a:solidFill>
                <a:latin typeface="仿宋" panose="02010609060101010101" pitchFamily="49" charset="-122"/>
                <a:ea typeface="仿宋" panose="02010609060101010101" pitchFamily="49" charset="-122"/>
              </a:rPr>
              <a:t>兰考</a:t>
            </a:r>
            <a:r>
              <a:rPr lang="zh-CN" altLang="en-US" sz="3200" b="1" dirty="0">
                <a:solidFill>
                  <a:srgbClr val="002060"/>
                </a:solidFill>
                <a:latin typeface="仿宋" panose="02010609060101010101" pitchFamily="49" charset="-122"/>
                <a:ea typeface="仿宋" panose="02010609060101010101" pitchFamily="49" charset="-122"/>
              </a:rPr>
              <a:t>县委心系群众，把扶贫脱贫作为第一民生工程</a:t>
            </a:r>
            <a:r>
              <a:rPr lang="zh-CN" altLang="en-US" sz="3200" b="1" dirty="0" smtClean="0">
                <a:solidFill>
                  <a:srgbClr val="002060"/>
                </a:solidFill>
                <a:latin typeface="仿宋" panose="02010609060101010101" pitchFamily="49" charset="-122"/>
                <a:ea typeface="仿宋" panose="02010609060101010101" pitchFamily="49" charset="-122"/>
              </a:rPr>
              <a:t>；</a:t>
            </a:r>
            <a:endParaRPr lang="en-US" altLang="zh-CN" sz="3200" b="1" dirty="0" smtClean="0">
              <a:solidFill>
                <a:srgbClr val="002060"/>
              </a:solidFill>
              <a:latin typeface="仿宋" panose="02010609060101010101" pitchFamily="49" charset="-122"/>
              <a:ea typeface="仿宋" panose="02010609060101010101" pitchFamily="49" charset="-122"/>
            </a:endParaRPr>
          </a:p>
          <a:p>
            <a:pPr marL="0" indent="0">
              <a:lnSpc>
                <a:spcPct val="110000"/>
              </a:lnSpc>
              <a:buNone/>
            </a:pPr>
            <a:r>
              <a:rPr lang="zh-CN" altLang="en-US" sz="3200" b="1" dirty="0" smtClean="0">
                <a:solidFill>
                  <a:schemeClr val="accent3"/>
                </a:solidFill>
                <a:latin typeface="仿宋" panose="02010609060101010101" pitchFamily="49" charset="-122"/>
                <a:ea typeface="仿宋" panose="02010609060101010101" pitchFamily="49" charset="-122"/>
              </a:rPr>
              <a:t>深入</a:t>
            </a:r>
            <a:r>
              <a:rPr lang="zh-CN" altLang="en-US" sz="3200" b="1" dirty="0">
                <a:solidFill>
                  <a:schemeClr val="accent3"/>
                </a:solidFill>
                <a:latin typeface="仿宋" panose="02010609060101010101" pitchFamily="49" charset="-122"/>
                <a:ea typeface="仿宋" panose="02010609060101010101" pitchFamily="49" charset="-122"/>
              </a:rPr>
              <a:t>群众调查研究，从群众中获取智慧和办法</a:t>
            </a:r>
            <a:r>
              <a:rPr lang="zh-CN" altLang="en-US" sz="3200" b="1" dirty="0" smtClean="0">
                <a:solidFill>
                  <a:schemeClr val="accent3"/>
                </a:solidFill>
                <a:latin typeface="仿宋" panose="02010609060101010101" pitchFamily="49" charset="-122"/>
                <a:ea typeface="仿宋" panose="02010609060101010101" pitchFamily="49" charset="-122"/>
              </a:rPr>
              <a:t>；</a:t>
            </a:r>
            <a:endParaRPr lang="en-US" altLang="zh-CN" sz="3200" b="1" dirty="0" smtClean="0">
              <a:solidFill>
                <a:schemeClr val="accent3"/>
              </a:solidFill>
              <a:latin typeface="仿宋" panose="02010609060101010101" pitchFamily="49" charset="-122"/>
              <a:ea typeface="仿宋" panose="02010609060101010101" pitchFamily="49" charset="-122"/>
            </a:endParaRPr>
          </a:p>
          <a:p>
            <a:pPr marL="0" indent="0">
              <a:lnSpc>
                <a:spcPct val="110000"/>
              </a:lnSpc>
              <a:buNone/>
            </a:pPr>
            <a:r>
              <a:rPr lang="zh-CN" altLang="en-US" sz="3200" b="1" dirty="0" smtClean="0">
                <a:solidFill>
                  <a:srgbClr val="00B050"/>
                </a:solidFill>
                <a:latin typeface="仿宋" panose="02010609060101010101" pitchFamily="49" charset="-122"/>
                <a:ea typeface="仿宋" panose="02010609060101010101" pitchFamily="49" charset="-122"/>
              </a:rPr>
              <a:t>带领</a:t>
            </a:r>
            <a:r>
              <a:rPr lang="zh-CN" altLang="en-US" sz="3200" b="1" dirty="0">
                <a:solidFill>
                  <a:srgbClr val="00B050"/>
                </a:solidFill>
                <a:latin typeface="仿宋" panose="02010609060101010101" pitchFamily="49" charset="-122"/>
                <a:ea typeface="仿宋" panose="02010609060101010101" pitchFamily="49" charset="-122"/>
              </a:rPr>
              <a:t>群众艰苦奋斗，充分发挥群众的积极性、主动性和创造性。</a:t>
            </a:r>
          </a:p>
        </p:txBody>
      </p:sp>
    </p:spTree>
    <p:extLst>
      <p:ext uri="{BB962C8B-B14F-4D97-AF65-F5344CB8AC3E}">
        <p14:creationId xmlns:p14="http://schemas.microsoft.com/office/powerpoint/2010/main" val="300946487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467544" y="195486"/>
            <a:ext cx="7920880" cy="4752528"/>
          </a:xfrm>
        </p:spPr>
        <p:txBody>
          <a:bodyPr>
            <a:normAutofit lnSpcReduction="10000"/>
          </a:bodyPr>
          <a:lstStyle/>
          <a:p>
            <a:pPr marL="0" indent="0">
              <a:lnSpc>
                <a:spcPct val="150000"/>
              </a:lnSpc>
              <a:buNone/>
            </a:pPr>
            <a:r>
              <a:rPr lang="en-US" altLang="zh-CN" b="1" dirty="0"/>
              <a:t>1</a:t>
            </a:r>
            <a:r>
              <a:rPr lang="zh-CN" altLang="zh-CN" b="1" dirty="0"/>
              <a:t>、价值观的导向作用</a:t>
            </a:r>
          </a:p>
          <a:p>
            <a:pPr marL="0" indent="0">
              <a:lnSpc>
                <a:spcPct val="150000"/>
              </a:lnSpc>
              <a:buNone/>
            </a:pPr>
            <a:r>
              <a:rPr lang="en-US" altLang="zh-CN" b="1" dirty="0" smtClean="0"/>
              <a:t>      </a:t>
            </a:r>
            <a:r>
              <a:rPr lang="zh-CN" altLang="zh-CN" b="1" dirty="0" smtClean="0">
                <a:latin typeface="华文楷体" panose="02010600040101010101" pitchFamily="2" charset="-122"/>
                <a:ea typeface="华文楷体" panose="02010600040101010101" pitchFamily="2" charset="-122"/>
              </a:rPr>
              <a:t>价值观</a:t>
            </a:r>
            <a:r>
              <a:rPr lang="zh-CN" altLang="zh-CN" b="1" dirty="0">
                <a:latin typeface="华文楷体" panose="02010600040101010101" pitchFamily="2" charset="-122"/>
                <a:ea typeface="华文楷体" panose="02010600040101010101" pitchFamily="2" charset="-122"/>
              </a:rPr>
              <a:t>作为一种</a:t>
            </a:r>
            <a:r>
              <a:rPr lang="zh-CN" altLang="zh-CN" b="1" dirty="0">
                <a:solidFill>
                  <a:srgbClr val="FF0000"/>
                </a:solidFill>
                <a:latin typeface="华文楷体" panose="02010600040101010101" pitchFamily="2" charset="-122"/>
                <a:ea typeface="华文楷体" panose="02010600040101010101" pitchFamily="2" charset="-122"/>
              </a:rPr>
              <a:t>社会意识</a:t>
            </a:r>
            <a:r>
              <a:rPr lang="zh-CN" altLang="zh-CN" b="1" dirty="0">
                <a:latin typeface="华文楷体" panose="02010600040101010101" pitchFamily="2" charset="-122"/>
                <a:ea typeface="华文楷体" panose="02010600040101010101" pitchFamily="2" charset="-122"/>
              </a:rPr>
              <a:t>，对社会存在具有</a:t>
            </a:r>
            <a:r>
              <a:rPr lang="zh-CN" altLang="zh-CN" b="1" dirty="0">
                <a:solidFill>
                  <a:srgbClr val="FF0000"/>
                </a:solidFill>
                <a:latin typeface="华文楷体" panose="02010600040101010101" pitchFamily="2" charset="-122"/>
                <a:ea typeface="华文楷体" panose="02010600040101010101" pitchFamily="2" charset="-122"/>
              </a:rPr>
              <a:t>重大反作用，</a:t>
            </a:r>
            <a:r>
              <a:rPr lang="zh-CN" altLang="zh-CN" b="1" dirty="0">
                <a:latin typeface="华文楷体" panose="02010600040101010101" pitchFamily="2" charset="-122"/>
                <a:ea typeface="华文楷体" panose="02010600040101010101" pitchFamily="2" charset="-122"/>
              </a:rPr>
              <a:t>对人的行为具有重要的</a:t>
            </a:r>
            <a:r>
              <a:rPr lang="zh-CN" altLang="zh-CN" b="1" dirty="0">
                <a:solidFill>
                  <a:srgbClr val="FF0000"/>
                </a:solidFill>
                <a:latin typeface="华文楷体" panose="02010600040101010101" pitchFamily="2" charset="-122"/>
                <a:ea typeface="华文楷体" panose="02010600040101010101" pitchFamily="2" charset="-122"/>
              </a:rPr>
              <a:t>驱动、制约和导向</a:t>
            </a:r>
            <a:r>
              <a:rPr lang="zh-CN" altLang="zh-CN" b="1" dirty="0">
                <a:latin typeface="华文楷体" panose="02010600040101010101" pitchFamily="2" charset="-122"/>
                <a:ea typeface="华文楷体" panose="02010600040101010101" pitchFamily="2" charset="-122"/>
              </a:rPr>
              <a:t>作用</a:t>
            </a:r>
            <a:r>
              <a:rPr lang="zh-CN" altLang="zh-CN" b="1" dirty="0" smtClean="0">
                <a:latin typeface="华文楷体" panose="02010600040101010101" pitchFamily="2" charset="-122"/>
                <a:ea typeface="华文楷体" panose="02010600040101010101" pitchFamily="2" charset="-122"/>
              </a:rPr>
              <a:t>。</a:t>
            </a:r>
            <a:endParaRPr lang="en-US" altLang="zh-CN" b="1" dirty="0" smtClean="0">
              <a:latin typeface="华文楷体" panose="02010600040101010101" pitchFamily="2" charset="-122"/>
              <a:ea typeface="华文楷体" panose="02010600040101010101" pitchFamily="2" charset="-122"/>
            </a:endParaRPr>
          </a:p>
          <a:p>
            <a:pPr marL="0" indent="0">
              <a:lnSpc>
                <a:spcPct val="150000"/>
              </a:lnSpc>
              <a:buNone/>
            </a:pPr>
            <a:r>
              <a:rPr lang="en-US" altLang="zh-CN" b="1" dirty="0">
                <a:latin typeface="华文楷体" panose="02010600040101010101" pitchFamily="2" charset="-122"/>
                <a:ea typeface="华文楷体" panose="02010600040101010101" pitchFamily="2" charset="-122"/>
              </a:rPr>
              <a:t> </a:t>
            </a:r>
            <a:r>
              <a:rPr lang="en-US" altLang="zh-CN" b="1" dirty="0" smtClean="0">
                <a:latin typeface="华文楷体" panose="02010600040101010101" pitchFamily="2" charset="-122"/>
                <a:ea typeface="华文楷体" panose="02010600040101010101" pitchFamily="2" charset="-122"/>
              </a:rPr>
              <a:t>   </a:t>
            </a:r>
            <a:r>
              <a:rPr lang="zh-CN" altLang="zh-CN" b="1" dirty="0" smtClean="0"/>
              <a:t>表现</a:t>
            </a:r>
            <a:r>
              <a:rPr lang="zh-CN" altLang="zh-CN" b="1" dirty="0"/>
              <a:t>如下：</a:t>
            </a:r>
          </a:p>
          <a:p>
            <a:pPr marL="0" indent="0">
              <a:lnSpc>
                <a:spcPct val="150000"/>
              </a:lnSpc>
              <a:buNone/>
            </a:pPr>
            <a:r>
              <a:rPr lang="en-US" altLang="zh-CN" b="1" dirty="0" smtClean="0">
                <a:latin typeface="华文楷体" panose="02010600040101010101" pitchFamily="2" charset="-122"/>
                <a:ea typeface="华文楷体" panose="02010600040101010101" pitchFamily="2" charset="-122"/>
              </a:rPr>
              <a:t>     A</a:t>
            </a:r>
            <a:r>
              <a:rPr lang="zh-CN" altLang="zh-CN" b="1" dirty="0">
                <a:latin typeface="华文楷体" panose="02010600040101010101" pitchFamily="2" charset="-122"/>
                <a:ea typeface="华文楷体" panose="02010600040101010101" pitchFamily="2" charset="-122"/>
              </a:rPr>
              <a:t>、价值观对人们</a:t>
            </a:r>
            <a:r>
              <a:rPr lang="zh-CN" altLang="zh-CN" b="1" dirty="0">
                <a:solidFill>
                  <a:srgbClr val="000099"/>
                </a:solidFill>
                <a:latin typeface="华文楷体" panose="02010600040101010101" pitchFamily="2" charset="-122"/>
                <a:ea typeface="华文楷体" panose="02010600040101010101" pitchFamily="2" charset="-122"/>
              </a:rPr>
              <a:t>认识世界和改造世界的活动</a:t>
            </a:r>
            <a:r>
              <a:rPr lang="zh-CN" altLang="zh-CN" b="1" dirty="0">
                <a:latin typeface="华文楷体" panose="02010600040101010101" pitchFamily="2" charset="-122"/>
                <a:ea typeface="华文楷体" panose="02010600040101010101" pitchFamily="2" charset="-122"/>
              </a:rPr>
              <a:t>具有重要导向作用。</a:t>
            </a:r>
          </a:p>
          <a:p>
            <a:pPr marL="0" indent="0">
              <a:lnSpc>
                <a:spcPct val="150000"/>
              </a:lnSpc>
              <a:buNone/>
            </a:pPr>
            <a:r>
              <a:rPr lang="en-US" altLang="zh-CN" b="1" dirty="0" smtClean="0">
                <a:latin typeface="华文楷体" panose="02010600040101010101" pitchFamily="2" charset="-122"/>
                <a:ea typeface="华文楷体" panose="02010600040101010101" pitchFamily="2" charset="-122"/>
              </a:rPr>
              <a:t>    B</a:t>
            </a:r>
            <a:r>
              <a:rPr lang="zh-CN" altLang="zh-CN" b="1" dirty="0">
                <a:latin typeface="华文楷体" panose="02010600040101010101" pitchFamily="2" charset="-122"/>
                <a:ea typeface="华文楷体" panose="02010600040101010101" pitchFamily="2" charset="-122"/>
              </a:rPr>
              <a:t>、价值观对</a:t>
            </a:r>
            <a:r>
              <a:rPr lang="zh-CN" altLang="zh-CN" b="1" dirty="0">
                <a:solidFill>
                  <a:srgbClr val="000099"/>
                </a:solidFill>
                <a:latin typeface="华文楷体" panose="02010600040101010101" pitchFamily="2" charset="-122"/>
                <a:ea typeface="华文楷体" panose="02010600040101010101" pitchFamily="2" charset="-122"/>
              </a:rPr>
              <a:t>人生道路的选择</a:t>
            </a:r>
            <a:r>
              <a:rPr lang="zh-CN" altLang="zh-CN" b="1" dirty="0">
                <a:latin typeface="华文楷体" panose="02010600040101010101" pitchFamily="2" charset="-122"/>
                <a:ea typeface="华文楷体" panose="02010600040101010101" pitchFamily="2" charset="-122"/>
              </a:rPr>
              <a:t>具有重要导向作用。</a:t>
            </a:r>
          </a:p>
          <a:p>
            <a:pPr marL="0" indent="0">
              <a:lnSpc>
                <a:spcPct val="150000"/>
              </a:lnSpc>
              <a:buNone/>
            </a:pPr>
            <a:r>
              <a:rPr lang="en-US" altLang="zh-CN" b="1" dirty="0">
                <a:latin typeface="华文楷体" panose="02010600040101010101" pitchFamily="2" charset="-122"/>
                <a:ea typeface="华文楷体" panose="02010600040101010101" pitchFamily="2" charset="-122"/>
              </a:rPr>
              <a:t>  </a:t>
            </a:r>
            <a:r>
              <a:rPr lang="en-US" altLang="zh-CN" b="1" dirty="0" smtClean="0">
                <a:latin typeface="华文楷体" panose="02010600040101010101" pitchFamily="2" charset="-122"/>
                <a:ea typeface="华文楷体" panose="02010600040101010101" pitchFamily="2" charset="-122"/>
              </a:rPr>
              <a:t>  C</a:t>
            </a:r>
            <a:r>
              <a:rPr lang="zh-CN" altLang="zh-CN" b="1" dirty="0">
                <a:latin typeface="华文楷体" panose="02010600040101010101" pitchFamily="2" charset="-122"/>
                <a:ea typeface="华文楷体" panose="02010600040101010101" pitchFamily="2" charset="-122"/>
              </a:rPr>
              <a:t>、我们倡导社会主义的集体主义价值观</a:t>
            </a:r>
            <a:r>
              <a:rPr lang="zh-CN" altLang="zh-CN" b="1" dirty="0" smtClean="0">
                <a:latin typeface="华文楷体" panose="02010600040101010101" pitchFamily="2" charset="-122"/>
                <a:ea typeface="华文楷体" panose="02010600040101010101" pitchFamily="2" charset="-122"/>
              </a:rPr>
              <a:t>。</a:t>
            </a:r>
            <a:endParaRPr lang="zh-CN" altLang="zh-CN" b="1" dirty="0">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13174093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内容占位符 2"/>
          <p:cNvSpPr>
            <a:spLocks noGrp="1"/>
          </p:cNvSpPr>
          <p:nvPr>
            <p:ph sz="quarter" idx="1"/>
          </p:nvPr>
        </p:nvSpPr>
        <p:spPr>
          <a:xfrm>
            <a:off x="467544" y="195486"/>
            <a:ext cx="7467600" cy="4680520"/>
          </a:xfrm>
        </p:spPr>
        <p:txBody>
          <a:bodyPr>
            <a:normAutofit/>
          </a:bodyPr>
          <a:lstStyle/>
          <a:p>
            <a:pPr marL="0" indent="0">
              <a:lnSpc>
                <a:spcPct val="150000"/>
              </a:lnSpc>
              <a:buNone/>
            </a:pPr>
            <a:r>
              <a:rPr lang="en-US" altLang="zh-CN" b="1" dirty="0" smtClean="0"/>
              <a:t>2</a:t>
            </a:r>
            <a:r>
              <a:rPr lang="zh-CN" altLang="zh-CN" b="1" dirty="0"/>
              <a:t>、价值判断和价值选择</a:t>
            </a:r>
          </a:p>
          <a:p>
            <a:pPr marL="0" indent="0">
              <a:lnSpc>
                <a:spcPct val="150000"/>
              </a:lnSpc>
              <a:buNone/>
            </a:pPr>
            <a:r>
              <a:rPr lang="zh-CN" altLang="zh-CN" b="1" dirty="0">
                <a:latin typeface="华文楷体" panose="02010600040101010101" pitchFamily="2" charset="-122"/>
                <a:ea typeface="华文楷体" panose="02010600040101010101" pitchFamily="2" charset="-122"/>
              </a:rPr>
              <a:t>（</a:t>
            </a:r>
            <a:r>
              <a:rPr lang="en-US" altLang="zh-CN" b="1" dirty="0">
                <a:latin typeface="华文楷体" panose="02010600040101010101" pitchFamily="2" charset="-122"/>
                <a:ea typeface="华文楷体" panose="02010600040101010101" pitchFamily="2" charset="-122"/>
              </a:rPr>
              <a:t>1</a:t>
            </a:r>
            <a:r>
              <a:rPr lang="zh-CN" altLang="zh-CN" b="1" dirty="0">
                <a:latin typeface="华文楷体" panose="02010600040101010101" pitchFamily="2" charset="-122"/>
                <a:ea typeface="华文楷体" panose="02010600040101010101" pitchFamily="2" charset="-122"/>
              </a:rPr>
              <a:t>）价值判断和价值选择具有社会历史性，会因时间、地点、条件的变化而不同。</a:t>
            </a:r>
          </a:p>
          <a:p>
            <a:pPr marL="0" indent="0">
              <a:lnSpc>
                <a:spcPct val="150000"/>
              </a:lnSpc>
              <a:buNone/>
            </a:pPr>
            <a:r>
              <a:rPr lang="zh-CN" altLang="zh-CN" b="1" dirty="0">
                <a:latin typeface="华文楷体" panose="02010600040101010101" pitchFamily="2" charset="-122"/>
                <a:ea typeface="华文楷体" panose="02010600040101010101" pitchFamily="2" charset="-122"/>
              </a:rPr>
              <a:t>（</a:t>
            </a:r>
            <a:r>
              <a:rPr lang="en-US" altLang="zh-CN" b="1" dirty="0">
                <a:latin typeface="华文楷体" panose="02010600040101010101" pitchFamily="2" charset="-122"/>
                <a:ea typeface="华文楷体" panose="02010600040101010101" pitchFamily="2" charset="-122"/>
              </a:rPr>
              <a:t>2</a:t>
            </a:r>
            <a:r>
              <a:rPr lang="zh-CN" altLang="zh-CN" b="1" dirty="0">
                <a:latin typeface="华文楷体" panose="02010600040101010101" pitchFamily="2" charset="-122"/>
                <a:ea typeface="华文楷体" panose="02010600040101010101" pitchFamily="2" charset="-122"/>
              </a:rPr>
              <a:t>）价值判断是价值选择的基础</a:t>
            </a:r>
          </a:p>
          <a:p>
            <a:pPr marL="0" indent="0">
              <a:lnSpc>
                <a:spcPct val="150000"/>
              </a:lnSpc>
              <a:buNone/>
            </a:pPr>
            <a:r>
              <a:rPr lang="zh-CN" altLang="zh-CN" b="1" dirty="0">
                <a:latin typeface="华文楷体" panose="02010600040101010101" pitchFamily="2" charset="-122"/>
                <a:ea typeface="华文楷体" panose="02010600040101010101" pitchFamily="2" charset="-122"/>
              </a:rPr>
              <a:t>（</a:t>
            </a:r>
            <a:r>
              <a:rPr lang="en-US" altLang="zh-CN" b="1" dirty="0">
                <a:latin typeface="华文楷体" panose="02010600040101010101" pitchFamily="2" charset="-122"/>
                <a:ea typeface="华文楷体" panose="02010600040101010101" pitchFamily="2" charset="-122"/>
              </a:rPr>
              <a:t>3</a:t>
            </a:r>
            <a:r>
              <a:rPr lang="zh-CN" altLang="zh-CN" b="1" dirty="0">
                <a:latin typeface="华文楷体" panose="02010600040101010101" pitchFamily="2" charset="-122"/>
                <a:ea typeface="华文楷体" panose="02010600040101010101" pitchFamily="2" charset="-122"/>
              </a:rPr>
              <a:t>）正确的价值判断和价值选择</a:t>
            </a:r>
            <a:r>
              <a:rPr lang="zh-CN" altLang="zh-CN" b="1" dirty="0" smtClean="0">
                <a:latin typeface="华文楷体" panose="02010600040101010101" pitchFamily="2" charset="-122"/>
                <a:ea typeface="华文楷体" panose="02010600040101010101" pitchFamily="2" charset="-122"/>
              </a:rPr>
              <a:t>，</a:t>
            </a:r>
            <a:endParaRPr lang="en-US" altLang="zh-CN" b="1" dirty="0" smtClean="0">
              <a:latin typeface="华文楷体" panose="02010600040101010101" pitchFamily="2" charset="-122"/>
              <a:ea typeface="华文楷体" panose="02010600040101010101" pitchFamily="2" charset="-122"/>
            </a:endParaRPr>
          </a:p>
          <a:p>
            <a:pPr marL="0" indent="0">
              <a:lnSpc>
                <a:spcPct val="150000"/>
              </a:lnSpc>
              <a:buNone/>
            </a:pPr>
            <a:r>
              <a:rPr lang="en-US" altLang="zh-CN" b="1" dirty="0">
                <a:latin typeface="华文楷体" panose="02010600040101010101" pitchFamily="2" charset="-122"/>
                <a:ea typeface="华文楷体" panose="02010600040101010101" pitchFamily="2" charset="-122"/>
              </a:rPr>
              <a:t> </a:t>
            </a:r>
            <a:r>
              <a:rPr lang="en-US" altLang="zh-CN" b="1" dirty="0" smtClean="0">
                <a:latin typeface="华文楷体" panose="02010600040101010101" pitchFamily="2" charset="-122"/>
                <a:ea typeface="华文楷体" panose="02010600040101010101" pitchFamily="2" charset="-122"/>
              </a:rPr>
              <a:t>         </a:t>
            </a:r>
            <a:r>
              <a:rPr lang="zh-CN" altLang="zh-CN" b="1" dirty="0" smtClean="0">
                <a:latin typeface="华文楷体" panose="02010600040101010101" pitchFamily="2" charset="-122"/>
                <a:ea typeface="华文楷体" panose="02010600040101010101" pitchFamily="2" charset="-122"/>
              </a:rPr>
              <a:t>必须</a:t>
            </a:r>
            <a:r>
              <a:rPr lang="zh-CN" altLang="zh-CN" b="1" dirty="0">
                <a:latin typeface="华文楷体" panose="02010600040101010101" pitchFamily="2" charset="-122"/>
                <a:ea typeface="华文楷体" panose="02010600040101010101" pitchFamily="2" charset="-122"/>
              </a:rPr>
              <a:t>遵循社会发展的客观规律。</a:t>
            </a:r>
          </a:p>
          <a:p>
            <a:pPr marL="0" indent="0">
              <a:lnSpc>
                <a:spcPct val="150000"/>
              </a:lnSpc>
              <a:buNone/>
            </a:pPr>
            <a:r>
              <a:rPr lang="en-US" altLang="zh-CN" b="1" dirty="0" smtClean="0">
                <a:latin typeface="华文楷体" panose="02010600040101010101" pitchFamily="2" charset="-122"/>
                <a:ea typeface="华文楷体" panose="02010600040101010101" pitchFamily="2" charset="-122"/>
              </a:rPr>
              <a:t>          </a:t>
            </a:r>
            <a:r>
              <a:rPr lang="zh-CN" altLang="zh-CN" b="1" dirty="0" smtClean="0">
                <a:latin typeface="华文楷体" panose="02010600040101010101" pitchFamily="2" charset="-122"/>
                <a:ea typeface="华文楷体" panose="02010600040101010101" pitchFamily="2" charset="-122"/>
              </a:rPr>
              <a:t>自觉</a:t>
            </a:r>
            <a:r>
              <a:rPr lang="zh-CN" altLang="zh-CN" b="1" dirty="0">
                <a:latin typeface="华文楷体" panose="02010600040101010101" pitchFamily="2" charset="-122"/>
                <a:ea typeface="华文楷体" panose="02010600040101010101" pitchFamily="2" charset="-122"/>
              </a:rPr>
              <a:t>站在最广大人民群众的立场上。</a:t>
            </a:r>
          </a:p>
          <a:p>
            <a:pPr marL="0" indent="0">
              <a:lnSpc>
                <a:spcPct val="150000"/>
              </a:lnSpc>
              <a:buNone/>
            </a:pPr>
            <a:endParaRPr lang="zh-CN" altLang="en-US" b="1" dirty="0"/>
          </a:p>
        </p:txBody>
      </p:sp>
    </p:spTree>
    <p:extLst>
      <p:ext uri="{BB962C8B-B14F-4D97-AF65-F5344CB8AC3E}">
        <p14:creationId xmlns:p14="http://schemas.microsoft.com/office/powerpoint/2010/main" val="24390791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323528" y="492810"/>
            <a:ext cx="7886550" cy="4752528"/>
          </a:xfrm>
        </p:spPr>
        <p:txBody>
          <a:bodyPr>
            <a:noAutofit/>
          </a:bodyPr>
          <a:lstStyle/>
          <a:p>
            <a:pPr marL="0" indent="0">
              <a:buNone/>
            </a:pPr>
            <a:r>
              <a:rPr lang="zh-CN" altLang="en-US" sz="1800" b="1" dirty="0" smtClean="0">
                <a:latin typeface="楷体" panose="02010609060101010101" pitchFamily="49" charset="-122"/>
                <a:ea typeface="楷体" panose="02010609060101010101" pitchFamily="49" charset="-122"/>
              </a:rPr>
              <a:t>   开国</a:t>
            </a:r>
            <a:r>
              <a:rPr lang="zh-CN" altLang="en-US" sz="1800" b="1" dirty="0">
                <a:latin typeface="楷体" panose="02010609060101010101" pitchFamily="49" charset="-122"/>
                <a:ea typeface="楷体" panose="02010609060101010101" pitchFamily="49" charset="-122"/>
              </a:rPr>
              <a:t>将军甘祖昌，参加过井网山斗争、五次反“国剿”、长征、抗日日战争、解放战争，荣获过八一勋章、独立自由勋章、解放勋章。</a:t>
            </a:r>
          </a:p>
          <a:p>
            <a:pPr marL="0" indent="0">
              <a:buNone/>
            </a:pPr>
            <a:r>
              <a:rPr lang="zh-CN" altLang="en-US" sz="1800" b="1" dirty="0" smtClean="0">
                <a:latin typeface="楷体" panose="02010609060101010101" pitchFamily="49" charset="-122"/>
                <a:ea typeface="楷体" panose="02010609060101010101" pitchFamily="49" charset="-122"/>
              </a:rPr>
              <a:t>    长征</a:t>
            </a:r>
            <a:r>
              <a:rPr lang="zh-CN" altLang="en-US" sz="1800" b="1" dirty="0">
                <a:latin typeface="楷体" panose="02010609060101010101" pitchFamily="49" charset="-122"/>
                <a:ea typeface="楷体" panose="02010609060101010101" pitchFamily="49" charset="-122"/>
              </a:rPr>
              <a:t>路上，甘祖昌和同村战友约好，革命成功后，一起回家搞建设，让乡亲们过上好日子；革命胜利后，曾经的誓言让他心中的乡愁越酿越浓。</a:t>
            </a:r>
            <a:r>
              <a:rPr lang="en-US" altLang="zh-CN" sz="1800" b="1" dirty="0">
                <a:latin typeface="楷体" panose="02010609060101010101" pitchFamily="49" charset="-122"/>
                <a:ea typeface="楷体" panose="02010609060101010101" pitchFamily="49" charset="-122"/>
              </a:rPr>
              <a:t>1957</a:t>
            </a:r>
            <a:r>
              <a:rPr lang="zh-CN" altLang="en-US" sz="1800" b="1" dirty="0">
                <a:latin typeface="楷体" panose="02010609060101010101" pitchFamily="49" charset="-122"/>
                <a:ea typeface="楷体" panose="02010609060101010101" pitchFamily="49" charset="-122"/>
              </a:rPr>
              <a:t>年</a:t>
            </a:r>
            <a:r>
              <a:rPr lang="en-US" altLang="zh-CN" sz="1800" b="1" dirty="0">
                <a:latin typeface="楷体" panose="02010609060101010101" pitchFamily="49" charset="-122"/>
                <a:ea typeface="楷体" panose="02010609060101010101" pitchFamily="49" charset="-122"/>
              </a:rPr>
              <a:t>8</a:t>
            </a:r>
            <a:r>
              <a:rPr lang="zh-CN" altLang="en-US" sz="1800" b="1" dirty="0">
                <a:latin typeface="楷体" panose="02010609060101010101" pitchFamily="49" charset="-122"/>
                <a:ea typeface="楷体" panose="02010609060101010101" pitchFamily="49" charset="-122"/>
              </a:rPr>
              <a:t>月，他主动辞去军队领导职务，秉持“共产党人不能享清福，要艰苦奋斗一辈子”的信念，举家回到家乡沿背村务农。他把</a:t>
            </a:r>
            <a:r>
              <a:rPr lang="en-US" altLang="zh-CN" sz="1800" b="1" dirty="0">
                <a:latin typeface="楷体" panose="02010609060101010101" pitchFamily="49" charset="-122"/>
                <a:ea typeface="楷体" panose="02010609060101010101" pitchFamily="49" charset="-122"/>
              </a:rPr>
              <a:t>70</a:t>
            </a:r>
            <a:r>
              <a:rPr lang="zh-CN" altLang="en-US" sz="1800" b="1" dirty="0">
                <a:latin typeface="楷体" panose="02010609060101010101" pitchFamily="49" charset="-122"/>
                <a:ea typeface="楷体" panose="02010609060101010101" pitchFamily="49" charset="-122"/>
              </a:rPr>
              <a:t>％的工资捐给了家乡的建设事业，有关部门按照规定要给他盖房配车，被他一一拒绝。他领着乡亲们修水利，建电站，架桥梁，绿化荒山，改造冬水田</a:t>
            </a:r>
            <a:r>
              <a:rPr lang="en-US" altLang="zh-CN" sz="1800" b="1" dirty="0">
                <a:latin typeface="楷体" panose="02010609060101010101" pitchFamily="49" charset="-122"/>
                <a:ea typeface="楷体" panose="02010609060101010101" pitchFamily="49" charset="-122"/>
              </a:rPr>
              <a:t>…</a:t>
            </a:r>
            <a:r>
              <a:rPr lang="zh-CN" altLang="en-US" sz="1800" b="1" dirty="0">
                <a:latin typeface="楷体" panose="02010609060101010101" pitchFamily="49" charset="-122"/>
                <a:ea typeface="楷体" panose="02010609060101010101" pitchFamily="49" charset="-122"/>
              </a:rPr>
              <a:t>一项项利民工程帮助村民摆脱贫穷、走向富裕。</a:t>
            </a:r>
            <a:r>
              <a:rPr lang="en-US" altLang="zh-CN" sz="1800" b="1" dirty="0">
                <a:latin typeface="楷体" panose="02010609060101010101" pitchFamily="49" charset="-122"/>
                <a:ea typeface="楷体" panose="02010609060101010101" pitchFamily="49" charset="-122"/>
              </a:rPr>
              <a:t>1986</a:t>
            </a:r>
            <a:r>
              <a:rPr lang="zh-CN" altLang="en-US" sz="1800" b="1" dirty="0">
                <a:latin typeface="楷体" panose="02010609060101010101" pitchFamily="49" charset="-122"/>
                <a:ea typeface="楷体" panose="02010609060101010101" pitchFamily="49" charset="-122"/>
              </a:rPr>
              <a:t>年，甘祖昌病逝，留给妻子和儿女的唯一遗产是三枚勋章。</a:t>
            </a:r>
          </a:p>
          <a:p>
            <a:pPr marL="0" indent="0">
              <a:buNone/>
            </a:pPr>
            <a:r>
              <a:rPr lang="zh-CN" altLang="en-US" sz="1800" b="1" dirty="0" smtClean="0">
                <a:latin typeface="楷体" panose="02010609060101010101" pitchFamily="49" charset="-122"/>
                <a:ea typeface="楷体" panose="02010609060101010101" pitchFamily="49" charset="-122"/>
              </a:rPr>
              <a:t>    将军</a:t>
            </a:r>
            <a:r>
              <a:rPr lang="zh-CN" altLang="en-US" sz="1800" b="1" dirty="0">
                <a:latin typeface="楷体" panose="02010609060101010101" pitchFamily="49" charset="-122"/>
                <a:ea typeface="楷体" panose="02010609060101010101" pitchFamily="49" charset="-122"/>
              </a:rPr>
              <a:t>农民的事迹被编入小学课本，教育了一代又一代人。习近平高度评价甘祖昌将军的艰苦奋斗精神，强调不仅我们这代人要传承，下一代也要弘扬，要一代一代传承下去</a:t>
            </a:r>
            <a:r>
              <a:rPr lang="en-US" altLang="zh-CN" sz="1800" b="1" dirty="0">
                <a:latin typeface="楷体" panose="02010609060101010101" pitchFamily="49" charset="-122"/>
                <a:ea typeface="楷体" panose="02010609060101010101" pitchFamily="49" charset="-122"/>
              </a:rPr>
              <a:t>.</a:t>
            </a:r>
            <a:endParaRPr lang="zh-CN" altLang="en-US" sz="1800" b="1" dirty="0">
              <a:latin typeface="楷体" panose="02010609060101010101" pitchFamily="49" charset="-122"/>
              <a:ea typeface="楷体" panose="02010609060101010101" pitchFamily="49" charset="-122"/>
            </a:endParaRPr>
          </a:p>
          <a:p>
            <a:pPr marL="0" indent="0">
              <a:buNone/>
            </a:pPr>
            <a:r>
              <a:rPr lang="zh-CN" altLang="en-US" sz="1800" b="1" dirty="0"/>
              <a:t>（</a:t>
            </a:r>
            <a:r>
              <a:rPr lang="en-US" altLang="zh-CN" sz="1800" b="1" dirty="0"/>
              <a:t>1</a:t>
            </a:r>
            <a:r>
              <a:rPr lang="zh-CN" altLang="en-US" sz="1800" b="1" dirty="0"/>
              <a:t>）运用价值观知识，说明甘祖昌的一生是如何体现不忘初心、一心为民的共产党员情怀的。（</a:t>
            </a:r>
            <a:r>
              <a:rPr lang="en-US" altLang="zh-CN" sz="1800" b="1" dirty="0"/>
              <a:t>10</a:t>
            </a:r>
            <a:r>
              <a:rPr lang="zh-CN" altLang="en-US" sz="1800" b="1" dirty="0"/>
              <a:t>分</a:t>
            </a:r>
            <a:r>
              <a:rPr lang="zh-CN" altLang="en-US" sz="1800" b="1" dirty="0" smtClean="0"/>
              <a:t>）</a:t>
            </a:r>
            <a:endParaRPr lang="zh-CN" altLang="en-US" sz="1800" b="1" dirty="0"/>
          </a:p>
        </p:txBody>
      </p:sp>
      <p:sp>
        <p:nvSpPr>
          <p:cNvPr id="4" name="矩形 3"/>
          <p:cNvSpPr/>
          <p:nvPr/>
        </p:nvSpPr>
        <p:spPr>
          <a:xfrm>
            <a:off x="323528" y="123478"/>
            <a:ext cx="4621778" cy="369332"/>
          </a:xfrm>
          <a:prstGeom prst="rect">
            <a:avLst/>
          </a:prstGeom>
        </p:spPr>
        <p:txBody>
          <a:bodyPr wrap="none">
            <a:spAutoFit/>
          </a:bodyPr>
          <a:lstStyle/>
          <a:p>
            <a:r>
              <a:rPr lang="en-US" altLang="zh-CN" dirty="0">
                <a:solidFill>
                  <a:srgbClr val="FF0000"/>
                </a:solidFill>
                <a:latin typeface="方正舒体" panose="02010601030101010101" pitchFamily="2" charset="-122"/>
                <a:ea typeface="方正舒体" panose="02010601030101010101" pitchFamily="2" charset="-122"/>
              </a:rPr>
              <a:t>2018</a:t>
            </a:r>
            <a:r>
              <a:rPr lang="zh-CN" altLang="en-US" dirty="0">
                <a:solidFill>
                  <a:srgbClr val="FF0000"/>
                </a:solidFill>
                <a:latin typeface="方正舒体" panose="02010601030101010101" pitchFamily="2" charset="-122"/>
                <a:ea typeface="方正舒体" panose="02010601030101010101" pitchFamily="2" charset="-122"/>
              </a:rPr>
              <a:t>年高考文科综合政治试题（全国卷</a:t>
            </a:r>
            <a:r>
              <a:rPr lang="en-US" altLang="zh-CN" dirty="0">
                <a:solidFill>
                  <a:srgbClr val="FF0000"/>
                </a:solidFill>
                <a:latin typeface="方正舒体" panose="02010601030101010101" pitchFamily="2" charset="-122"/>
                <a:ea typeface="方正舒体" panose="02010601030101010101" pitchFamily="2" charset="-122"/>
              </a:rPr>
              <a:t>Ⅲ</a:t>
            </a:r>
            <a:r>
              <a:rPr lang="zh-CN" altLang="en-US" dirty="0">
                <a:solidFill>
                  <a:srgbClr val="FF0000"/>
                </a:solidFill>
                <a:latin typeface="方正舒体" panose="02010601030101010101" pitchFamily="2" charset="-122"/>
                <a:ea typeface="方正舒体" panose="02010601030101010101" pitchFamily="2" charset="-122"/>
              </a:rPr>
              <a:t>）</a:t>
            </a:r>
          </a:p>
        </p:txBody>
      </p:sp>
    </p:spTree>
    <p:extLst>
      <p:ext uri="{BB962C8B-B14F-4D97-AF65-F5344CB8AC3E}">
        <p14:creationId xmlns:p14="http://schemas.microsoft.com/office/powerpoint/2010/main" val="198313090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467544" y="267494"/>
            <a:ext cx="7704856" cy="4464496"/>
          </a:xfrm>
        </p:spPr>
        <p:txBody>
          <a:bodyPr>
            <a:normAutofit lnSpcReduction="10000"/>
          </a:bodyPr>
          <a:lstStyle/>
          <a:p>
            <a:pPr marL="0" indent="0">
              <a:lnSpc>
                <a:spcPct val="150000"/>
              </a:lnSpc>
              <a:buNone/>
            </a:pPr>
            <a:r>
              <a:rPr lang="zh-CN" altLang="en-US" sz="2800" b="1" dirty="0" smtClean="0">
                <a:solidFill>
                  <a:srgbClr val="FF0000"/>
                </a:solidFill>
                <a:latin typeface="仿宋" panose="02010609060101010101" pitchFamily="49" charset="-122"/>
                <a:ea typeface="仿宋" panose="02010609060101010101" pitchFamily="49" charset="-122"/>
              </a:rPr>
              <a:t>    价值观</a:t>
            </a:r>
            <a:r>
              <a:rPr lang="zh-CN" altLang="en-US" sz="2800" b="1" dirty="0">
                <a:solidFill>
                  <a:srgbClr val="FF0000"/>
                </a:solidFill>
                <a:latin typeface="仿宋" panose="02010609060101010101" pitchFamily="49" charset="-122"/>
                <a:ea typeface="仿宋" panose="02010609060101010101" pitchFamily="49" charset="-122"/>
              </a:rPr>
              <a:t>是人生的重要导向，影响人们对事物的认识和评价，影响人们的行为选择，影响改造世界的</a:t>
            </a:r>
            <a:r>
              <a:rPr lang="zh-CN" altLang="en-US" sz="2800" b="1" dirty="0" smtClean="0">
                <a:solidFill>
                  <a:srgbClr val="FF0000"/>
                </a:solidFill>
                <a:latin typeface="仿宋" panose="02010609060101010101" pitchFamily="49" charset="-122"/>
                <a:ea typeface="仿宋" panose="02010609060101010101" pitchFamily="49" charset="-122"/>
              </a:rPr>
              <a:t>活动。</a:t>
            </a:r>
            <a:endParaRPr lang="en-US" altLang="zh-CN" sz="2800" b="1" dirty="0" smtClean="0">
              <a:solidFill>
                <a:srgbClr val="FF0000"/>
              </a:solidFill>
              <a:latin typeface="仿宋" panose="02010609060101010101" pitchFamily="49" charset="-122"/>
              <a:ea typeface="仿宋" panose="02010609060101010101" pitchFamily="49" charset="-122"/>
            </a:endParaRPr>
          </a:p>
          <a:p>
            <a:pPr marL="0" indent="0">
              <a:lnSpc>
                <a:spcPct val="150000"/>
              </a:lnSpc>
              <a:buNone/>
            </a:pPr>
            <a:r>
              <a:rPr lang="zh-CN" altLang="en-US" sz="2800" b="1" dirty="0" smtClean="0">
                <a:latin typeface="仿宋" panose="02010609060101010101" pitchFamily="49" charset="-122"/>
                <a:ea typeface="仿宋" panose="02010609060101010101" pitchFamily="49" charset="-122"/>
              </a:rPr>
              <a:t>    甘将军</a:t>
            </a:r>
            <a:r>
              <a:rPr lang="zh-CN" altLang="en-US" sz="2800" b="1" dirty="0" smtClean="0">
                <a:latin typeface="仿宋" panose="02010609060101010101" pitchFamily="49" charset="-122"/>
                <a:ea typeface="仿宋" panose="02010609060101010101" pitchFamily="49" charset="-122"/>
              </a:rPr>
              <a:t>不</a:t>
            </a:r>
            <a:r>
              <a:rPr lang="zh-CN" altLang="en-US" sz="2800" b="1" dirty="0">
                <a:latin typeface="仿宋" panose="02010609060101010101" pitchFamily="49" charset="-122"/>
                <a:ea typeface="仿宋" panose="02010609060101010101" pitchFamily="49" charset="-122"/>
              </a:rPr>
              <a:t>忘初心，淡泊名利，始终坚守为人民谋幸福的信念</a:t>
            </a:r>
            <a:r>
              <a:rPr lang="zh-CN" altLang="en-US" sz="2800" b="1" dirty="0" smtClean="0">
                <a:latin typeface="仿宋" panose="02010609060101010101" pitchFamily="49" charset="-122"/>
                <a:ea typeface="仿宋" panose="02010609060101010101" pitchFamily="49" charset="-122"/>
              </a:rPr>
              <a:t>；</a:t>
            </a:r>
            <a:endParaRPr lang="en-US" altLang="zh-CN" sz="2800" b="1" dirty="0" smtClean="0">
              <a:latin typeface="仿宋" panose="02010609060101010101" pitchFamily="49" charset="-122"/>
              <a:ea typeface="仿宋" panose="02010609060101010101" pitchFamily="49" charset="-122"/>
            </a:endParaRPr>
          </a:p>
          <a:p>
            <a:pPr marL="0" indent="0">
              <a:lnSpc>
                <a:spcPct val="150000"/>
              </a:lnSpc>
              <a:buNone/>
            </a:pPr>
            <a:r>
              <a:rPr lang="zh-CN" altLang="en-US" sz="2800" b="1" dirty="0" smtClean="0">
                <a:latin typeface="仿宋" panose="02010609060101010101" pitchFamily="49" charset="-122"/>
                <a:ea typeface="仿宋" panose="02010609060101010101" pitchFamily="49" charset="-122"/>
              </a:rPr>
              <a:t>    艰苦奋斗</a:t>
            </a:r>
            <a:r>
              <a:rPr lang="zh-CN" altLang="en-US" sz="2800" b="1" dirty="0">
                <a:latin typeface="仿宋" panose="02010609060101010101" pitchFamily="49" charset="-122"/>
                <a:ea typeface="仿宋" panose="02010609060101010101" pitchFamily="49" charset="-122"/>
              </a:rPr>
              <a:t>，无私奉献，为社会为人民贡献了毕生精力。（</a:t>
            </a:r>
            <a:r>
              <a:rPr lang="en-US" altLang="zh-CN" sz="2800" b="1" dirty="0">
                <a:latin typeface="仿宋" panose="02010609060101010101" pitchFamily="49" charset="-122"/>
                <a:ea typeface="仿宋" panose="02010609060101010101" pitchFamily="49" charset="-122"/>
              </a:rPr>
              <a:t>10</a:t>
            </a:r>
            <a:r>
              <a:rPr lang="zh-CN" altLang="en-US" sz="2800" b="1" dirty="0">
                <a:latin typeface="仿宋" panose="02010609060101010101" pitchFamily="49" charset="-122"/>
                <a:ea typeface="仿宋" panose="02010609060101010101" pitchFamily="49" charset="-122"/>
              </a:rPr>
              <a:t>分）</a:t>
            </a:r>
          </a:p>
        </p:txBody>
      </p:sp>
    </p:spTree>
    <p:extLst>
      <p:ext uri="{BB962C8B-B14F-4D97-AF65-F5344CB8AC3E}">
        <p14:creationId xmlns:p14="http://schemas.microsoft.com/office/powerpoint/2010/main" val="42514365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395536" y="411510"/>
            <a:ext cx="7920880" cy="4443954"/>
          </a:xfrm>
        </p:spPr>
        <p:txBody>
          <a:bodyPr>
            <a:normAutofit fontScale="85000" lnSpcReduction="10000"/>
          </a:bodyPr>
          <a:lstStyle/>
          <a:p>
            <a:pPr marL="0" indent="0">
              <a:buNone/>
            </a:pPr>
            <a:r>
              <a:rPr lang="zh-CN" altLang="en-US" dirty="0" smtClean="0">
                <a:latin typeface="楷体" panose="02010609060101010101" pitchFamily="49" charset="-122"/>
                <a:ea typeface="楷体" panose="02010609060101010101" pitchFamily="49" charset="-122"/>
              </a:rPr>
              <a:t>    一</a:t>
            </a:r>
            <a:r>
              <a:rPr lang="zh-CN" altLang="en-US" dirty="0">
                <a:latin typeface="楷体" panose="02010609060101010101" pitchFamily="49" charset="-122"/>
                <a:ea typeface="楷体" panose="02010609060101010101" pitchFamily="49" charset="-122"/>
              </a:rPr>
              <a:t>个有希望的民族不能没有英雄，一个有前途的国家不能没有先锋。中华民族英雄是中华民族的栋梁。</a:t>
            </a:r>
          </a:p>
          <a:p>
            <a:pPr marL="0" indent="0">
              <a:buNone/>
            </a:pPr>
            <a:r>
              <a:rPr lang="zh-CN" altLang="en-US" dirty="0" smtClean="0">
                <a:latin typeface="楷体" panose="02010609060101010101" pitchFamily="49" charset="-122"/>
                <a:ea typeface="楷体" panose="02010609060101010101" pitchFamily="49" charset="-122"/>
              </a:rPr>
              <a:t>    近年来</a:t>
            </a:r>
            <a:r>
              <a:rPr lang="zh-CN" altLang="en-US" dirty="0">
                <a:latin typeface="楷体" panose="02010609060101010101" pitchFamily="49" charset="-122"/>
                <a:ea typeface="楷体" panose="02010609060101010101" pitchFamily="49" charset="-122"/>
              </a:rPr>
              <a:t>，有的人打着“还原历史真相”的旗号颠覆英雄、歪曲历史、消解崇高。如胡诌“黄继光堵枪眼不合情理”“‘火烧邱少云’违背生理学”“董存瑞炸碉堡为虚构”等。凡此种种混淆是非的谣言借助网络等传媒随意传播，一些网民盲目更风、随手转发。这种抹黑英雄形象的谣传引起了一些人历史认知混乱和价值观迷失。</a:t>
            </a:r>
          </a:p>
          <a:p>
            <a:pPr marL="0" indent="0">
              <a:buNone/>
            </a:pPr>
            <a:r>
              <a:rPr lang="zh-CN" altLang="en-US" dirty="0" smtClean="0">
                <a:latin typeface="楷体" panose="02010609060101010101" pitchFamily="49" charset="-122"/>
                <a:ea typeface="楷体" panose="02010609060101010101" pitchFamily="49" charset="-122"/>
              </a:rPr>
              <a:t>    还原</a:t>
            </a:r>
            <a:r>
              <a:rPr lang="zh-CN" altLang="en-US" dirty="0">
                <a:latin typeface="楷体" panose="02010609060101010101" pitchFamily="49" charset="-122"/>
                <a:ea typeface="楷体" panose="02010609060101010101" pitchFamily="49" charset="-122"/>
              </a:rPr>
              <a:t>历史、守护英雄、捍卫崇高，就是守护良知、正义和精神家园。战场上多次负伤的志愿军老战士李继德动情地说：“黄继光堵枪眼时，我在现场！”当年的老排长郭安民挺身直言，燃烧弹点燃伪装草，“大火整整烧了二十多分钟，邱少云始终一动不动”。董存瑞的生前战友郑顺义多次口述力证，董存瑞舍身炸碉堡，就在他的掩护之下</a:t>
            </a:r>
            <a:r>
              <a:rPr lang="en-US" altLang="zh-CN" dirty="0">
                <a:latin typeface="楷体" panose="02010609060101010101" pitchFamily="49" charset="-122"/>
                <a:ea typeface="楷体" panose="02010609060101010101" pitchFamily="49" charset="-122"/>
              </a:rPr>
              <a:t>……</a:t>
            </a:r>
            <a:endParaRPr lang="zh-CN" altLang="en-US" dirty="0">
              <a:latin typeface="楷体" panose="02010609060101010101" pitchFamily="49" charset="-122"/>
              <a:ea typeface="楷体" panose="02010609060101010101" pitchFamily="49" charset="-122"/>
            </a:endParaRPr>
          </a:p>
          <a:p>
            <a:pPr marL="0" indent="0">
              <a:buNone/>
            </a:pPr>
            <a:r>
              <a:rPr lang="zh-CN" altLang="en-US" dirty="0"/>
              <a:t>（</a:t>
            </a:r>
            <a:r>
              <a:rPr lang="en-US" altLang="zh-CN" dirty="0"/>
              <a:t>1</a:t>
            </a:r>
            <a:r>
              <a:rPr lang="zh-CN" altLang="en-US" dirty="0"/>
              <a:t>）结合材料，运用价值观的知识，对否认英雄的错误言论加以批驳。（</a:t>
            </a:r>
            <a:r>
              <a:rPr lang="en-US" altLang="zh-CN" dirty="0"/>
              <a:t>12</a:t>
            </a:r>
            <a:r>
              <a:rPr lang="zh-CN" altLang="en-US" dirty="0"/>
              <a:t>分）</a:t>
            </a:r>
          </a:p>
          <a:p>
            <a:pPr marL="0" indent="0">
              <a:buNone/>
            </a:pPr>
            <a:endParaRPr lang="zh-CN" altLang="en-US" dirty="0"/>
          </a:p>
        </p:txBody>
      </p:sp>
      <p:sp>
        <p:nvSpPr>
          <p:cNvPr id="4" name="矩形 3"/>
          <p:cNvSpPr/>
          <p:nvPr/>
        </p:nvSpPr>
        <p:spPr>
          <a:xfrm>
            <a:off x="251520" y="0"/>
            <a:ext cx="4160113" cy="369332"/>
          </a:xfrm>
          <a:prstGeom prst="rect">
            <a:avLst/>
          </a:prstGeom>
        </p:spPr>
        <p:txBody>
          <a:bodyPr wrap="none">
            <a:spAutoFit/>
          </a:bodyPr>
          <a:lstStyle/>
          <a:p>
            <a:r>
              <a:rPr lang="en-US" altLang="zh-CN" dirty="0">
                <a:solidFill>
                  <a:srgbClr val="FF0000"/>
                </a:solidFill>
                <a:latin typeface="方正舒体" panose="02010601030101010101" pitchFamily="2" charset="-122"/>
                <a:ea typeface="方正舒体" panose="02010601030101010101" pitchFamily="2" charset="-122"/>
              </a:rPr>
              <a:t>2016</a:t>
            </a:r>
            <a:r>
              <a:rPr lang="zh-CN" altLang="en-US" dirty="0">
                <a:solidFill>
                  <a:srgbClr val="FF0000"/>
                </a:solidFill>
                <a:latin typeface="方正舒体" panose="02010601030101010101" pitchFamily="2" charset="-122"/>
                <a:ea typeface="方正舒体" panose="02010601030101010101" pitchFamily="2" charset="-122"/>
              </a:rPr>
              <a:t>年高考文综政治试题（全国</a:t>
            </a:r>
            <a:r>
              <a:rPr lang="en-US" altLang="zh-CN" dirty="0">
                <a:solidFill>
                  <a:srgbClr val="FF0000"/>
                </a:solidFill>
                <a:latin typeface="方正舒体" panose="02010601030101010101" pitchFamily="2" charset="-122"/>
                <a:ea typeface="方正舒体" panose="02010601030101010101" pitchFamily="2" charset="-122"/>
              </a:rPr>
              <a:t>Ⅰ</a:t>
            </a:r>
            <a:r>
              <a:rPr lang="zh-CN" altLang="en-US" dirty="0">
                <a:solidFill>
                  <a:srgbClr val="FF0000"/>
                </a:solidFill>
                <a:latin typeface="方正舒体" panose="02010601030101010101" pitchFamily="2" charset="-122"/>
                <a:ea typeface="方正舒体" panose="02010601030101010101" pitchFamily="2" charset="-122"/>
              </a:rPr>
              <a:t>卷）</a:t>
            </a:r>
          </a:p>
        </p:txBody>
      </p:sp>
    </p:spTree>
    <p:extLst>
      <p:ext uri="{BB962C8B-B14F-4D97-AF65-F5344CB8AC3E}">
        <p14:creationId xmlns:p14="http://schemas.microsoft.com/office/powerpoint/2010/main" val="63002909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467544" y="339502"/>
            <a:ext cx="7848872" cy="4464496"/>
          </a:xfrm>
        </p:spPr>
        <p:txBody>
          <a:bodyPr>
            <a:normAutofit lnSpcReduction="10000"/>
          </a:bodyPr>
          <a:lstStyle/>
          <a:p>
            <a:pPr marL="0" indent="0">
              <a:lnSpc>
                <a:spcPct val="150000"/>
              </a:lnSpc>
              <a:buNone/>
            </a:pPr>
            <a:r>
              <a:rPr lang="zh-CN" altLang="en-US" sz="2800" b="1" dirty="0" smtClean="0">
                <a:solidFill>
                  <a:srgbClr val="FF0000"/>
                </a:solidFill>
                <a:latin typeface="仿宋" panose="02010609060101010101" pitchFamily="49" charset="-122"/>
                <a:ea typeface="仿宋" panose="02010609060101010101" pitchFamily="49" charset="-122"/>
              </a:rPr>
              <a:t>    价值观</a:t>
            </a:r>
            <a:r>
              <a:rPr lang="zh-CN" altLang="en-US" sz="2800" b="1" dirty="0">
                <a:solidFill>
                  <a:srgbClr val="FF0000"/>
                </a:solidFill>
                <a:latin typeface="仿宋" panose="02010609060101010101" pitchFamily="49" charset="-122"/>
                <a:ea typeface="仿宋" panose="02010609060101010101" pitchFamily="49" charset="-122"/>
              </a:rPr>
              <a:t>影响人们对事物的认识和评价，只有遵循社会发展的客观规律，才能树立正确的价值观，从而作出正确的价值评价</a:t>
            </a:r>
            <a:r>
              <a:rPr lang="zh-CN" altLang="en-US" sz="2800" b="1" dirty="0" smtClean="0">
                <a:solidFill>
                  <a:srgbClr val="FF0000"/>
                </a:solidFill>
                <a:latin typeface="仿宋" panose="02010609060101010101" pitchFamily="49" charset="-122"/>
                <a:ea typeface="仿宋" panose="02010609060101010101" pitchFamily="49" charset="-122"/>
              </a:rPr>
              <a:t>。</a:t>
            </a:r>
            <a:endParaRPr lang="en-US" altLang="zh-CN" sz="2800" b="1" dirty="0" smtClean="0">
              <a:solidFill>
                <a:srgbClr val="FF0000"/>
              </a:solidFill>
              <a:latin typeface="仿宋" panose="02010609060101010101" pitchFamily="49" charset="-122"/>
              <a:ea typeface="仿宋" panose="02010609060101010101" pitchFamily="49" charset="-122"/>
            </a:endParaRPr>
          </a:p>
          <a:p>
            <a:pPr marL="0" indent="0">
              <a:lnSpc>
                <a:spcPct val="150000"/>
              </a:lnSpc>
              <a:buNone/>
            </a:pPr>
            <a:r>
              <a:rPr lang="zh-CN" altLang="en-US" sz="2800" b="1" dirty="0" smtClean="0">
                <a:latin typeface="仿宋" panose="02010609060101010101" pitchFamily="49" charset="-122"/>
                <a:ea typeface="仿宋" panose="02010609060101010101" pitchFamily="49" charset="-122"/>
              </a:rPr>
              <a:t>    受</a:t>
            </a:r>
            <a:r>
              <a:rPr lang="zh-CN" altLang="en-US" sz="2800" b="1" dirty="0">
                <a:latin typeface="仿宋" panose="02010609060101010101" pitchFamily="49" charset="-122"/>
                <a:ea typeface="仿宋" panose="02010609060101010101" pitchFamily="49" charset="-122"/>
              </a:rPr>
              <a:t>错误价值观驱动，否认英雄的言论歪曲了历史，遮蔽了真相，导致人们思想的混乱</a:t>
            </a:r>
            <a:r>
              <a:rPr lang="zh-CN" altLang="en-US" sz="2800" b="1" dirty="0" smtClean="0">
                <a:latin typeface="仿宋" panose="02010609060101010101" pitchFamily="49" charset="-122"/>
                <a:ea typeface="仿宋" panose="02010609060101010101" pitchFamily="49" charset="-122"/>
              </a:rPr>
              <a:t>。</a:t>
            </a:r>
            <a:endParaRPr lang="en-US" altLang="zh-CN" sz="2800" b="1" dirty="0" smtClean="0">
              <a:latin typeface="仿宋" panose="02010609060101010101" pitchFamily="49" charset="-122"/>
              <a:ea typeface="仿宋" panose="02010609060101010101" pitchFamily="49" charset="-122"/>
            </a:endParaRPr>
          </a:p>
          <a:p>
            <a:pPr marL="0" indent="0">
              <a:lnSpc>
                <a:spcPct val="150000"/>
              </a:lnSpc>
              <a:buNone/>
            </a:pPr>
            <a:r>
              <a:rPr lang="zh-CN" altLang="en-US" sz="2800" b="1" dirty="0" smtClean="0">
                <a:latin typeface="仿宋" panose="02010609060101010101" pitchFamily="49" charset="-122"/>
                <a:ea typeface="仿宋" panose="02010609060101010101" pitchFamily="49" charset="-122"/>
              </a:rPr>
              <a:t>    只有</a:t>
            </a:r>
            <a:r>
              <a:rPr lang="zh-CN" altLang="en-US" sz="2800" b="1" dirty="0">
                <a:latin typeface="仿宋" panose="02010609060101010101" pitchFamily="49" charset="-122"/>
                <a:ea typeface="仿宋" panose="02010609060101010101" pitchFamily="49" charset="-122"/>
              </a:rPr>
              <a:t>尊重历史，坚持真理，树立和弘扬正确价值观，才能抵制否认英雄的谣言，消除其影响。</a:t>
            </a:r>
          </a:p>
        </p:txBody>
      </p:sp>
    </p:spTree>
    <p:extLst>
      <p:ext uri="{BB962C8B-B14F-4D97-AF65-F5344CB8AC3E}">
        <p14:creationId xmlns:p14="http://schemas.microsoft.com/office/powerpoint/2010/main" val="4896619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457200" y="339502"/>
            <a:ext cx="7931224" cy="4515962"/>
          </a:xfrm>
        </p:spPr>
        <p:txBody>
          <a:bodyPr>
            <a:normAutofit/>
          </a:bodyPr>
          <a:lstStyle/>
          <a:p>
            <a:pPr marL="0" indent="0">
              <a:lnSpc>
                <a:spcPct val="150000"/>
              </a:lnSpc>
              <a:buNone/>
            </a:pPr>
            <a:r>
              <a:rPr lang="zh-CN" altLang="zh-CN" b="1" dirty="0"/>
              <a:t>三、人生观（人生价值观）</a:t>
            </a:r>
          </a:p>
          <a:p>
            <a:pPr marL="0" indent="0">
              <a:lnSpc>
                <a:spcPct val="150000"/>
              </a:lnSpc>
              <a:buNone/>
            </a:pPr>
            <a:r>
              <a:rPr lang="en-US" altLang="zh-CN" b="1" dirty="0"/>
              <a:t>1</a:t>
            </a:r>
            <a:r>
              <a:rPr lang="zh-CN" altLang="zh-CN" b="1" dirty="0"/>
              <a:t>、人生价值在于对社会的贡献</a:t>
            </a:r>
          </a:p>
          <a:p>
            <a:pPr marL="720725" indent="-720725">
              <a:lnSpc>
                <a:spcPct val="150000"/>
              </a:lnSpc>
              <a:buNone/>
            </a:pPr>
            <a:r>
              <a:rPr lang="zh-CN" altLang="zh-CN" b="1" dirty="0">
                <a:latin typeface="华文楷体" panose="02010600040101010101" pitchFamily="2" charset="-122"/>
                <a:ea typeface="华文楷体" panose="02010600040101010101" pitchFamily="2" charset="-122"/>
              </a:rPr>
              <a:t>（</a:t>
            </a:r>
            <a:r>
              <a:rPr lang="en-US" altLang="zh-CN" b="1" dirty="0">
                <a:latin typeface="华文楷体" panose="02010600040101010101" pitchFamily="2" charset="-122"/>
                <a:ea typeface="华文楷体" panose="02010600040101010101" pitchFamily="2" charset="-122"/>
              </a:rPr>
              <a:t>1</a:t>
            </a:r>
            <a:r>
              <a:rPr lang="zh-CN" altLang="zh-CN" b="1" dirty="0">
                <a:latin typeface="华文楷体" panose="02010600040101010101" pitchFamily="2" charset="-122"/>
                <a:ea typeface="华文楷体" panose="02010600040101010101" pitchFamily="2" charset="-122"/>
              </a:rPr>
              <a:t>）人的价值表现为</a:t>
            </a:r>
            <a:r>
              <a:rPr lang="zh-CN" altLang="zh-CN" b="1" dirty="0">
                <a:solidFill>
                  <a:srgbClr val="FF0000"/>
                </a:solidFill>
                <a:latin typeface="华文楷体" panose="02010600040101010101" pitchFamily="2" charset="-122"/>
                <a:ea typeface="华文楷体" panose="02010600040101010101" pitchFamily="2" charset="-122"/>
              </a:rPr>
              <a:t>对社会的贡献</a:t>
            </a:r>
            <a:r>
              <a:rPr lang="zh-CN" altLang="zh-CN" b="1" dirty="0">
                <a:latin typeface="华文楷体" panose="02010600040101010101" pitchFamily="2" charset="-122"/>
                <a:ea typeface="华文楷体" panose="02010600040101010101" pitchFamily="2" charset="-122"/>
              </a:rPr>
              <a:t>（社会价值）以及</a:t>
            </a:r>
            <a:r>
              <a:rPr lang="zh-CN" altLang="zh-CN" b="1" dirty="0" smtClean="0">
                <a:latin typeface="华文楷体" panose="02010600040101010101" pitchFamily="2" charset="-122"/>
                <a:ea typeface="华文楷体" panose="02010600040101010101" pitchFamily="2" charset="-122"/>
              </a:rPr>
              <a:t>社</a:t>
            </a:r>
            <a:r>
              <a:rPr lang="en-US" altLang="zh-CN" b="1" dirty="0" smtClean="0">
                <a:latin typeface="华文楷体" panose="02010600040101010101" pitchFamily="2" charset="-122"/>
                <a:ea typeface="华文楷体" panose="02010600040101010101" pitchFamily="2" charset="-122"/>
              </a:rPr>
              <a:t> </a:t>
            </a:r>
            <a:r>
              <a:rPr lang="zh-CN" altLang="zh-CN" b="1" dirty="0" smtClean="0">
                <a:latin typeface="华文楷体" panose="02010600040101010101" pitchFamily="2" charset="-122"/>
                <a:ea typeface="华文楷体" panose="02010600040101010101" pitchFamily="2" charset="-122"/>
              </a:rPr>
              <a:t>会</a:t>
            </a:r>
            <a:r>
              <a:rPr lang="zh-CN" altLang="zh-CN" b="1" dirty="0">
                <a:latin typeface="华文楷体" panose="02010600040101010101" pitchFamily="2" charset="-122"/>
                <a:ea typeface="华文楷体" panose="02010600040101010101" pitchFamily="2" charset="-122"/>
              </a:rPr>
              <a:t>对个人的承认和回报（自我价值）</a:t>
            </a:r>
          </a:p>
          <a:p>
            <a:pPr marL="720725" indent="-720725">
              <a:lnSpc>
                <a:spcPct val="150000"/>
              </a:lnSpc>
              <a:buNone/>
            </a:pPr>
            <a:r>
              <a:rPr lang="zh-CN" altLang="zh-CN" b="1" dirty="0">
                <a:latin typeface="华文楷体" panose="02010600040101010101" pitchFamily="2" charset="-122"/>
                <a:ea typeface="华文楷体" panose="02010600040101010101" pitchFamily="2" charset="-122"/>
              </a:rPr>
              <a:t>（</a:t>
            </a:r>
            <a:r>
              <a:rPr lang="en-US" altLang="zh-CN" b="1" dirty="0">
                <a:latin typeface="华文楷体" panose="02010600040101010101" pitchFamily="2" charset="-122"/>
                <a:ea typeface="华文楷体" panose="02010600040101010101" pitchFamily="2" charset="-122"/>
              </a:rPr>
              <a:t>2</a:t>
            </a:r>
            <a:r>
              <a:rPr lang="zh-CN" altLang="zh-CN" b="1" dirty="0">
                <a:latin typeface="华文楷体" panose="02010600040101010101" pitchFamily="2" charset="-122"/>
                <a:ea typeface="华文楷体" panose="02010600040101010101" pitchFamily="2" charset="-122"/>
              </a:rPr>
              <a:t>）人的价值在于对社会的责任和贡献，即通过自己的活动满足社会、他人和自己的需要。</a:t>
            </a:r>
          </a:p>
          <a:p>
            <a:pPr marL="0" indent="0">
              <a:lnSpc>
                <a:spcPct val="150000"/>
              </a:lnSpc>
              <a:buNone/>
            </a:pPr>
            <a:r>
              <a:rPr lang="zh-CN" altLang="zh-CN" b="1" dirty="0">
                <a:latin typeface="华文楷体" panose="02010600040101010101" pitchFamily="2" charset="-122"/>
                <a:ea typeface="华文楷体" panose="02010600040101010101" pitchFamily="2" charset="-122"/>
              </a:rPr>
              <a:t>（</a:t>
            </a:r>
            <a:r>
              <a:rPr lang="en-US" altLang="zh-CN" b="1" dirty="0">
                <a:latin typeface="华文楷体" panose="02010600040101010101" pitchFamily="2" charset="-122"/>
                <a:ea typeface="华文楷体" panose="02010600040101010101" pitchFamily="2" charset="-122"/>
              </a:rPr>
              <a:t>3</a:t>
            </a:r>
            <a:r>
              <a:rPr lang="zh-CN" altLang="zh-CN" b="1" dirty="0">
                <a:latin typeface="华文楷体" panose="02010600040101010101" pitchFamily="2" charset="-122"/>
                <a:ea typeface="华文楷体" panose="02010600040101010101" pitchFamily="2" charset="-122"/>
              </a:rPr>
              <a:t>）对一个人价值评价</a:t>
            </a:r>
            <a:r>
              <a:rPr lang="zh-CN" altLang="zh-CN" b="1" dirty="0">
                <a:solidFill>
                  <a:srgbClr val="FF0000"/>
                </a:solidFill>
                <a:latin typeface="华文楷体" panose="02010600040101010101" pitchFamily="2" charset="-122"/>
                <a:ea typeface="华文楷体" panose="02010600040101010101" pitchFamily="2" charset="-122"/>
              </a:rPr>
              <a:t>主要</a:t>
            </a:r>
            <a:r>
              <a:rPr lang="zh-CN" altLang="zh-CN" b="1" dirty="0">
                <a:latin typeface="华文楷体" panose="02010600040101010101" pitchFamily="2" charset="-122"/>
                <a:ea typeface="华文楷体" panose="02010600040101010101" pitchFamily="2" charset="-122"/>
              </a:rPr>
              <a:t>看他的贡献。</a:t>
            </a:r>
          </a:p>
          <a:p>
            <a:pPr marL="0" indent="0">
              <a:lnSpc>
                <a:spcPct val="150000"/>
              </a:lnSpc>
              <a:buNone/>
            </a:pPr>
            <a:endParaRPr lang="zh-CN" altLang="en-US" b="1" dirty="0"/>
          </a:p>
        </p:txBody>
      </p:sp>
    </p:spTree>
    <p:extLst>
      <p:ext uri="{BB962C8B-B14F-4D97-AF65-F5344CB8AC3E}">
        <p14:creationId xmlns:p14="http://schemas.microsoft.com/office/powerpoint/2010/main" val="316195130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sz="quarter" idx="1"/>
          </p:nvPr>
        </p:nvSpPr>
        <p:spPr>
          <a:xfrm>
            <a:off x="457200" y="267494"/>
            <a:ext cx="7715200" cy="4587970"/>
          </a:xfrm>
        </p:spPr>
        <p:txBody>
          <a:bodyPr/>
          <a:lstStyle/>
          <a:p>
            <a:pPr marL="0" indent="0">
              <a:lnSpc>
                <a:spcPct val="150000"/>
              </a:lnSpc>
              <a:buNone/>
            </a:pPr>
            <a:r>
              <a:rPr lang="en-US" altLang="zh-CN" b="1" dirty="0"/>
              <a:t>2</a:t>
            </a:r>
            <a:r>
              <a:rPr lang="zh-CN" altLang="zh-CN" b="1" dirty="0"/>
              <a:t>、人生价值实现形式</a:t>
            </a:r>
          </a:p>
          <a:p>
            <a:pPr marL="0" indent="0">
              <a:lnSpc>
                <a:spcPct val="150000"/>
              </a:lnSpc>
              <a:buNone/>
            </a:pPr>
            <a:r>
              <a:rPr lang="zh-CN" altLang="zh-CN" b="1" dirty="0">
                <a:latin typeface="华文楷体" panose="02010600040101010101" pitchFamily="2" charset="-122"/>
                <a:ea typeface="华文楷体" panose="02010600040101010101" pitchFamily="2" charset="-122"/>
              </a:rPr>
              <a:t>（</a:t>
            </a:r>
            <a:r>
              <a:rPr lang="en-US" altLang="zh-CN" b="1" dirty="0">
                <a:latin typeface="华文楷体" panose="02010600040101010101" pitchFamily="2" charset="-122"/>
                <a:ea typeface="华文楷体" panose="02010600040101010101" pitchFamily="2" charset="-122"/>
              </a:rPr>
              <a:t>1</a:t>
            </a:r>
            <a:r>
              <a:rPr lang="zh-CN" altLang="zh-CN" b="1" dirty="0">
                <a:latin typeface="华文楷体" panose="02010600040101010101" pitchFamily="2" charset="-122"/>
                <a:ea typeface="华文楷体" panose="02010600040101010101" pitchFamily="2" charset="-122"/>
              </a:rPr>
              <a:t>）根本方式：</a:t>
            </a:r>
            <a:r>
              <a:rPr lang="zh-CN" altLang="zh-CN" b="1" dirty="0">
                <a:solidFill>
                  <a:srgbClr val="FF0000"/>
                </a:solidFill>
                <a:latin typeface="华文楷体" panose="02010600040101010101" pitchFamily="2" charset="-122"/>
                <a:ea typeface="华文楷体" panose="02010600040101010101" pitchFamily="2" charset="-122"/>
              </a:rPr>
              <a:t>在劳动和奉献中实现价值</a:t>
            </a:r>
          </a:p>
          <a:p>
            <a:pPr marL="0" indent="0">
              <a:lnSpc>
                <a:spcPct val="150000"/>
              </a:lnSpc>
              <a:buNone/>
            </a:pPr>
            <a:r>
              <a:rPr lang="zh-CN" altLang="zh-CN" b="1" dirty="0">
                <a:latin typeface="华文楷体" panose="02010600040101010101" pitchFamily="2" charset="-122"/>
                <a:ea typeface="华文楷体" panose="02010600040101010101" pitchFamily="2" charset="-122"/>
              </a:rPr>
              <a:t>（</a:t>
            </a:r>
            <a:r>
              <a:rPr lang="en-US" altLang="zh-CN" b="1" dirty="0">
                <a:latin typeface="华文楷体" panose="02010600040101010101" pitchFamily="2" charset="-122"/>
                <a:ea typeface="华文楷体" panose="02010600040101010101" pitchFamily="2" charset="-122"/>
              </a:rPr>
              <a:t>2</a:t>
            </a:r>
            <a:r>
              <a:rPr lang="zh-CN" altLang="zh-CN" b="1" dirty="0">
                <a:latin typeface="华文楷体" panose="02010600040101010101" pitchFamily="2" charset="-122"/>
                <a:ea typeface="华文楷体" panose="02010600040101010101" pitchFamily="2" charset="-122"/>
              </a:rPr>
              <a:t>）在</a:t>
            </a:r>
            <a:r>
              <a:rPr lang="zh-CN" altLang="zh-CN" b="1" dirty="0">
                <a:solidFill>
                  <a:srgbClr val="FF0000"/>
                </a:solidFill>
                <a:latin typeface="华文楷体" panose="02010600040101010101" pitchFamily="2" charset="-122"/>
                <a:ea typeface="华文楷体" panose="02010600040101010101" pitchFamily="2" charset="-122"/>
              </a:rPr>
              <a:t>个人与社会的统一中实现价值</a:t>
            </a:r>
          </a:p>
          <a:p>
            <a:pPr marL="0" indent="0">
              <a:lnSpc>
                <a:spcPct val="150000"/>
              </a:lnSpc>
              <a:buNone/>
            </a:pPr>
            <a:r>
              <a:rPr lang="zh-CN" altLang="zh-CN" b="1" dirty="0">
                <a:latin typeface="华文楷体" panose="02010600040101010101" pitchFamily="2" charset="-122"/>
                <a:ea typeface="华文楷体" panose="02010600040101010101" pitchFamily="2" charset="-122"/>
              </a:rPr>
              <a:t>（</a:t>
            </a:r>
            <a:r>
              <a:rPr lang="en-US" altLang="zh-CN" b="1" dirty="0">
                <a:latin typeface="华文楷体" panose="02010600040101010101" pitchFamily="2" charset="-122"/>
                <a:ea typeface="华文楷体" panose="02010600040101010101" pitchFamily="2" charset="-122"/>
              </a:rPr>
              <a:t>3</a:t>
            </a:r>
            <a:r>
              <a:rPr lang="zh-CN" altLang="zh-CN" b="1" dirty="0">
                <a:latin typeface="华文楷体" panose="02010600040101010101" pitchFamily="2" charset="-122"/>
                <a:ea typeface="华文楷体" panose="02010600040101010101" pitchFamily="2" charset="-122"/>
              </a:rPr>
              <a:t>）在</a:t>
            </a:r>
            <a:r>
              <a:rPr lang="zh-CN" altLang="zh-CN" b="1" dirty="0">
                <a:solidFill>
                  <a:srgbClr val="FF0000"/>
                </a:solidFill>
                <a:latin typeface="华文楷体" panose="02010600040101010101" pitchFamily="2" charset="-122"/>
                <a:ea typeface="华文楷体" panose="02010600040101010101" pitchFamily="2" charset="-122"/>
              </a:rPr>
              <a:t>砥砺自我中走向成功</a:t>
            </a:r>
            <a:r>
              <a:rPr lang="zh-CN" altLang="zh-CN" b="1" dirty="0" smtClean="0">
                <a:solidFill>
                  <a:srgbClr val="FF0000"/>
                </a:solidFill>
                <a:latin typeface="华文楷体" panose="02010600040101010101" pitchFamily="2" charset="-122"/>
                <a:ea typeface="华文楷体" panose="02010600040101010101" pitchFamily="2" charset="-122"/>
              </a:rPr>
              <a:t>。</a:t>
            </a:r>
            <a:endParaRPr lang="en-US" altLang="zh-CN" b="1" dirty="0" smtClean="0">
              <a:solidFill>
                <a:srgbClr val="FF0000"/>
              </a:solidFill>
              <a:latin typeface="华文楷体" panose="02010600040101010101" pitchFamily="2" charset="-122"/>
              <a:ea typeface="华文楷体" panose="02010600040101010101" pitchFamily="2" charset="-122"/>
            </a:endParaRPr>
          </a:p>
          <a:p>
            <a:pPr marL="0" indent="0">
              <a:lnSpc>
                <a:spcPct val="150000"/>
              </a:lnSpc>
              <a:buNone/>
            </a:pPr>
            <a:r>
              <a:rPr lang="en-US" altLang="zh-CN" b="1" dirty="0">
                <a:latin typeface="华文楷体" panose="02010600040101010101" pitchFamily="2" charset="-122"/>
                <a:ea typeface="华文楷体" panose="02010600040101010101" pitchFamily="2" charset="-122"/>
              </a:rPr>
              <a:t> </a:t>
            </a:r>
            <a:r>
              <a:rPr lang="en-US" altLang="zh-CN" b="1" dirty="0" smtClean="0">
                <a:latin typeface="华文楷体" panose="02010600040101010101" pitchFamily="2" charset="-122"/>
                <a:ea typeface="华文楷体" panose="02010600040101010101" pitchFamily="2" charset="-122"/>
              </a:rPr>
              <a:t>       A</a:t>
            </a:r>
            <a:r>
              <a:rPr lang="zh-CN" altLang="zh-CN" b="1" dirty="0">
                <a:latin typeface="华文楷体" panose="02010600040101010101" pitchFamily="2" charset="-122"/>
                <a:ea typeface="华文楷体" panose="02010600040101010101" pitchFamily="2" charset="-122"/>
              </a:rPr>
              <a:t>、发挥</a:t>
            </a:r>
            <a:r>
              <a:rPr lang="zh-CN" altLang="zh-CN" b="1" dirty="0">
                <a:solidFill>
                  <a:srgbClr val="000099"/>
                </a:solidFill>
                <a:latin typeface="华文楷体" panose="02010600040101010101" pitchFamily="2" charset="-122"/>
                <a:ea typeface="华文楷体" panose="02010600040101010101" pitchFamily="2" charset="-122"/>
              </a:rPr>
              <a:t>主观能动性</a:t>
            </a:r>
            <a:r>
              <a:rPr lang="zh-CN" altLang="zh-CN" b="1" dirty="0">
                <a:latin typeface="华文楷体" panose="02010600040101010101" pitchFamily="2" charset="-122"/>
                <a:ea typeface="华文楷体" panose="02010600040101010101" pitchFamily="2" charset="-122"/>
              </a:rPr>
              <a:t>，顽强拼搏、自强不息；</a:t>
            </a:r>
          </a:p>
          <a:p>
            <a:pPr marL="0" indent="0">
              <a:lnSpc>
                <a:spcPct val="150000"/>
              </a:lnSpc>
              <a:buNone/>
            </a:pPr>
            <a:r>
              <a:rPr lang="en-US" altLang="zh-CN" b="1" dirty="0" smtClean="0">
                <a:latin typeface="华文楷体" panose="02010600040101010101" pitchFamily="2" charset="-122"/>
                <a:ea typeface="华文楷体" panose="02010600040101010101" pitchFamily="2" charset="-122"/>
              </a:rPr>
              <a:t>        B</a:t>
            </a:r>
            <a:r>
              <a:rPr lang="zh-CN" altLang="zh-CN" b="1" dirty="0">
                <a:latin typeface="华文楷体" panose="02010600040101010101" pitchFamily="2" charset="-122"/>
                <a:ea typeface="华文楷体" panose="02010600040101010101" pitchFamily="2" charset="-122"/>
              </a:rPr>
              <a:t>、发展自己的</a:t>
            </a:r>
            <a:r>
              <a:rPr lang="zh-CN" altLang="zh-CN" b="1" dirty="0">
                <a:solidFill>
                  <a:srgbClr val="000099"/>
                </a:solidFill>
                <a:latin typeface="华文楷体" panose="02010600040101010101" pitchFamily="2" charset="-122"/>
                <a:ea typeface="华文楷体" panose="02010600040101010101" pitchFamily="2" charset="-122"/>
              </a:rPr>
              <a:t>才能</a:t>
            </a:r>
            <a:r>
              <a:rPr lang="zh-CN" altLang="zh-CN" b="1" dirty="0">
                <a:latin typeface="华文楷体" panose="02010600040101010101" pitchFamily="2" charset="-122"/>
                <a:ea typeface="华文楷体" panose="02010600040101010101" pitchFamily="2" charset="-122"/>
              </a:rPr>
              <a:t>，全面提高个人素质；</a:t>
            </a:r>
          </a:p>
          <a:p>
            <a:pPr marL="0" indent="0">
              <a:lnSpc>
                <a:spcPct val="150000"/>
              </a:lnSpc>
              <a:buNone/>
            </a:pPr>
            <a:r>
              <a:rPr lang="en-US" altLang="zh-CN" b="1" dirty="0" smtClean="0">
                <a:latin typeface="华文楷体" panose="02010600040101010101" pitchFamily="2" charset="-122"/>
                <a:ea typeface="华文楷体" panose="02010600040101010101" pitchFamily="2" charset="-122"/>
              </a:rPr>
              <a:t>        C</a:t>
            </a:r>
            <a:r>
              <a:rPr lang="zh-CN" altLang="zh-CN" b="1" dirty="0">
                <a:latin typeface="华文楷体" panose="02010600040101010101" pitchFamily="2" charset="-122"/>
                <a:ea typeface="华文楷体" panose="02010600040101010101" pitchFamily="2" charset="-122"/>
              </a:rPr>
              <a:t>、坚定</a:t>
            </a:r>
            <a:r>
              <a:rPr lang="zh-CN" altLang="zh-CN" b="1" dirty="0">
                <a:solidFill>
                  <a:srgbClr val="000099"/>
                </a:solidFill>
                <a:latin typeface="华文楷体" panose="02010600040101010101" pitchFamily="2" charset="-122"/>
                <a:ea typeface="华文楷体" panose="02010600040101010101" pitchFamily="2" charset="-122"/>
              </a:rPr>
              <a:t>理想信念</a:t>
            </a:r>
            <a:r>
              <a:rPr lang="zh-CN" altLang="zh-CN" b="1" dirty="0">
                <a:latin typeface="华文楷体" panose="02010600040101010101" pitchFamily="2" charset="-122"/>
                <a:ea typeface="华文楷体" panose="02010600040101010101" pitchFamily="2" charset="-122"/>
              </a:rPr>
              <a:t>，坚持正确价值观的指引</a:t>
            </a:r>
          </a:p>
          <a:p>
            <a:pPr>
              <a:lnSpc>
                <a:spcPct val="150000"/>
              </a:lnSpc>
            </a:pPr>
            <a:endParaRPr lang="zh-CN" altLang="en-US" b="1" dirty="0"/>
          </a:p>
        </p:txBody>
      </p:sp>
    </p:spTree>
    <p:extLst>
      <p:ext uri="{BB962C8B-B14F-4D97-AF65-F5344CB8AC3E}">
        <p14:creationId xmlns:p14="http://schemas.microsoft.com/office/powerpoint/2010/main" val="27463159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凸显">
  <a:themeElements>
    <a:clrScheme name="凸显">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凸显">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凸显">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1945</TotalTime>
  <Words>2570</Words>
  <Application>Microsoft Office PowerPoint</Application>
  <PresentationFormat>全屏显示(16:9)</PresentationFormat>
  <Paragraphs>106</Paragraphs>
  <Slides>20</Slides>
  <Notes>0</Notes>
  <HiddenSlides>0</HiddenSlides>
  <MMClips>0</MMClips>
  <ScaleCrop>false</ScaleCrop>
  <HeadingPairs>
    <vt:vector size="4" baseType="variant">
      <vt:variant>
        <vt:lpstr>主题</vt:lpstr>
      </vt:variant>
      <vt:variant>
        <vt:i4>1</vt:i4>
      </vt:variant>
      <vt:variant>
        <vt:lpstr>幻灯片标题</vt:lpstr>
      </vt:variant>
      <vt:variant>
        <vt:i4>20</vt:i4>
      </vt:variant>
    </vt:vector>
  </HeadingPairs>
  <TitlesOfParts>
    <vt:vector size="21" baseType="lpstr">
      <vt:lpstr>凸显</vt:lpstr>
      <vt:lpstr>历史观、价值观、人生观 常见主观题考点</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历史观、价值观、人生观 常见主观题考点</dc:title>
  <dc:creator>ASUS</dc:creator>
  <cp:lastModifiedBy>ASUS</cp:lastModifiedBy>
  <cp:revision>11</cp:revision>
  <dcterms:created xsi:type="dcterms:W3CDTF">2019-12-12T02:45:55Z</dcterms:created>
  <dcterms:modified xsi:type="dcterms:W3CDTF">2019-12-20T02:37:58Z</dcterms:modified>
</cp:coreProperties>
</file>