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362" r:id="rId3"/>
    <p:sldId id="363" r:id="rId4"/>
    <p:sldId id="364" r:id="rId5"/>
    <p:sldId id="365" r:id="rId6"/>
    <p:sldId id="366" r:id="rId7"/>
    <p:sldId id="367" r:id="rId8"/>
    <p:sldId id="368" r:id="rId9"/>
    <p:sldId id="369" r:id="rId10"/>
    <p:sldId id="370" r:id="rId11"/>
    <p:sldId id="371" r:id="rId12"/>
    <p:sldId id="372" r:id="rId13"/>
    <p:sldId id="373" r:id="rId14"/>
    <p:sldId id="374" r:id="rId15"/>
    <p:sldId id="375" r:id="rId16"/>
    <p:sldId id="376" r:id="rId1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1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034440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solidFill>
                  <a:srgbClr val="1C4885"/>
                </a:solidFill>
                <a:latin typeface="微软雅黑" pitchFamily="34" charset="-122"/>
                <a:ea typeface="微软雅黑" pitchFamily="34" charset="-122"/>
              </a:rPr>
              <a:t>运算符与表达式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71797" y="1916833"/>
            <a:ext cx="4609083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55" y="3212976"/>
            <a:ext cx="6624736" cy="1656184"/>
          </a:xfrm>
        </p:spPr>
        <p:txBody>
          <a:bodyPr>
            <a:normAutofit/>
          </a:bodyPr>
          <a:lstStyle/>
          <a:p>
            <a:r>
              <a:rPr lang="zh-CN" altLang="en-US" sz="3600" dirty="0" smtClean="0"/>
              <a:t>运算符与表达式</a:t>
            </a:r>
            <a:endParaRPr lang="en-US" altLang="zh-CN" sz="3600" dirty="0" smtClean="0"/>
          </a:p>
          <a:p>
            <a:r>
              <a:rPr lang="zh-CN" altLang="en-US" sz="3600" dirty="0" smtClean="0"/>
              <a:t>赋值语句与注释语句</a:t>
            </a:r>
            <a:endParaRPr lang="en-US" altLang="zh-CN" sz="3600" dirty="0" smtClean="0"/>
          </a:p>
        </p:txBody>
      </p:sp>
      <p:sp>
        <p:nvSpPr>
          <p:cNvPr id="4" name="椭圆 3"/>
          <p:cNvSpPr/>
          <p:nvPr/>
        </p:nvSpPr>
        <p:spPr>
          <a:xfrm>
            <a:off x="1391478" y="1988840"/>
            <a:ext cx="2496277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855910" y="2216281"/>
            <a:ext cx="1156396" cy="1417324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3887755" y="2924944"/>
            <a:ext cx="5856651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4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zh-CN" altLang="en-US" sz="5300" dirty="0" smtClean="0"/>
              <a:t>算术运算符及其含义</a:t>
            </a:r>
            <a:endParaRPr lang="zh-CN" altLang="en-US" sz="5300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8843434" y="5829300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81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104467" y="5829300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9^2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363384" y="5829300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乘方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624418" y="5829300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ea typeface="黑体" pitchFamily="2" charset="-122"/>
              </a:rPr>
              <a:t>^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8843434" y="5262564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4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6104467" y="5262564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9\2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363384" y="5262564"/>
            <a:ext cx="2741083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整除</a:t>
            </a: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624418" y="5262564"/>
            <a:ext cx="2738967" cy="5667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ea typeface="黑体" pitchFamily="2" charset="-122"/>
              </a:rPr>
              <a:t>\</a:t>
            </a: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8843434" y="469741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1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104467" y="469741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9 Mod 2</a:t>
            </a: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3363384" y="4697413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求余</a:t>
            </a: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624418" y="4697413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ea typeface="黑体" pitchFamily="2" charset="-122"/>
              </a:rPr>
              <a:t>Mod</a:t>
            </a: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8843434" y="413226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4.5</a:t>
            </a: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6104467" y="413226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9/2</a:t>
            </a: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3363384" y="4132263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除</a:t>
            </a: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624418" y="4132263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ea typeface="黑体" pitchFamily="2" charset="-122"/>
              </a:rPr>
              <a:t>/</a:t>
            </a: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8843434" y="3565525"/>
            <a:ext cx="273896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8</a:t>
            </a: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6104467" y="3565525"/>
            <a:ext cx="273896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2*4</a:t>
            </a: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3363384" y="3565525"/>
            <a:ext cx="274108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乘</a:t>
            </a: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624418" y="3565525"/>
            <a:ext cx="2738967" cy="5667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ea typeface="黑体" pitchFamily="2" charset="-122"/>
              </a:rPr>
              <a:t>*</a:t>
            </a: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8843434" y="3000375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-3</a:t>
            </a: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6104467" y="3000375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-1-2</a:t>
            </a:r>
          </a:p>
        </p:txBody>
      </p:sp>
      <p:sp>
        <p:nvSpPr>
          <p:cNvPr id="31" name="Rectangle 26"/>
          <p:cNvSpPr>
            <a:spLocks noChangeArrowheads="1"/>
          </p:cNvSpPr>
          <p:nvPr/>
        </p:nvSpPr>
        <p:spPr bwMode="auto">
          <a:xfrm>
            <a:off x="3363384" y="3000375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减</a:t>
            </a:r>
            <a:r>
              <a:rPr lang="en-US" altLang="zh-CN" sz="2800">
                <a:ea typeface="黑体" pitchFamily="2" charset="-122"/>
              </a:rPr>
              <a:t>/</a:t>
            </a:r>
            <a:r>
              <a:rPr lang="zh-CN" altLang="en-US" sz="2800">
                <a:ea typeface="黑体" pitchFamily="2" charset="-122"/>
              </a:rPr>
              <a:t>取负值</a:t>
            </a: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624418" y="3000375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ea typeface="黑体" pitchFamily="2" charset="-122"/>
              </a:rPr>
              <a:t>-</a:t>
            </a: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8843434" y="2433639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3</a:t>
            </a: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auto">
          <a:xfrm>
            <a:off x="6104467" y="2433639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ea typeface="黑体" pitchFamily="2" charset="-122"/>
              </a:rPr>
              <a:t>1+2</a:t>
            </a: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3363384" y="2433639"/>
            <a:ext cx="2741083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加</a:t>
            </a:r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624418" y="2433639"/>
            <a:ext cx="2738967" cy="5667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ea typeface="黑体" pitchFamily="2" charset="-122"/>
              </a:rPr>
              <a:t>+</a:t>
            </a:r>
          </a:p>
        </p:txBody>
      </p:sp>
      <p:sp>
        <p:nvSpPr>
          <p:cNvPr id="37" name="Rectangle 32"/>
          <p:cNvSpPr>
            <a:spLocks noChangeArrowheads="1"/>
          </p:cNvSpPr>
          <p:nvPr/>
        </p:nvSpPr>
        <p:spPr bwMode="auto">
          <a:xfrm>
            <a:off x="8843434" y="1916114"/>
            <a:ext cx="273896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000">
                <a:ea typeface="黑体" pitchFamily="2" charset="-122"/>
              </a:rPr>
              <a:t>例子的运算结果</a:t>
            </a:r>
          </a:p>
        </p:txBody>
      </p:sp>
      <p:sp>
        <p:nvSpPr>
          <p:cNvPr id="38" name="Rectangle 33"/>
          <p:cNvSpPr>
            <a:spLocks noChangeArrowheads="1"/>
          </p:cNvSpPr>
          <p:nvPr/>
        </p:nvSpPr>
        <p:spPr bwMode="auto">
          <a:xfrm>
            <a:off x="6104467" y="1916114"/>
            <a:ext cx="273896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例子</a:t>
            </a:r>
          </a:p>
        </p:txBody>
      </p:sp>
      <p:sp>
        <p:nvSpPr>
          <p:cNvPr id="39" name="Rectangle 34"/>
          <p:cNvSpPr>
            <a:spLocks noChangeArrowheads="1"/>
          </p:cNvSpPr>
          <p:nvPr/>
        </p:nvSpPr>
        <p:spPr bwMode="auto">
          <a:xfrm>
            <a:off x="3363384" y="1916114"/>
            <a:ext cx="274108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含义</a:t>
            </a:r>
          </a:p>
        </p:txBody>
      </p:sp>
      <p:sp>
        <p:nvSpPr>
          <p:cNvPr id="40" name="Rectangle 35"/>
          <p:cNvSpPr>
            <a:spLocks noChangeArrowheads="1"/>
          </p:cNvSpPr>
          <p:nvPr/>
        </p:nvSpPr>
        <p:spPr bwMode="auto">
          <a:xfrm>
            <a:off x="624418" y="1916114"/>
            <a:ext cx="2738967" cy="5175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ea typeface="黑体" pitchFamily="2" charset="-122"/>
              </a:rPr>
              <a:t>算术运算符</a:t>
            </a:r>
          </a:p>
        </p:txBody>
      </p:sp>
      <p:sp>
        <p:nvSpPr>
          <p:cNvPr id="41" name="Line 36"/>
          <p:cNvSpPr>
            <a:spLocks noChangeShapeType="1"/>
          </p:cNvSpPr>
          <p:nvPr/>
        </p:nvSpPr>
        <p:spPr bwMode="auto">
          <a:xfrm>
            <a:off x="624418" y="1916113"/>
            <a:ext cx="10957983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2" name="Line 37"/>
          <p:cNvSpPr>
            <a:spLocks noChangeShapeType="1"/>
          </p:cNvSpPr>
          <p:nvPr/>
        </p:nvSpPr>
        <p:spPr bwMode="auto">
          <a:xfrm>
            <a:off x="624418" y="2433638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3" name="Line 38"/>
          <p:cNvSpPr>
            <a:spLocks noChangeShapeType="1"/>
          </p:cNvSpPr>
          <p:nvPr/>
        </p:nvSpPr>
        <p:spPr bwMode="auto">
          <a:xfrm>
            <a:off x="624418" y="3000375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4" name="Line 39"/>
          <p:cNvSpPr>
            <a:spLocks noChangeShapeType="1"/>
          </p:cNvSpPr>
          <p:nvPr/>
        </p:nvSpPr>
        <p:spPr bwMode="auto">
          <a:xfrm>
            <a:off x="624418" y="3565525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" name="Line 40"/>
          <p:cNvSpPr>
            <a:spLocks noChangeShapeType="1"/>
          </p:cNvSpPr>
          <p:nvPr/>
        </p:nvSpPr>
        <p:spPr bwMode="auto">
          <a:xfrm>
            <a:off x="624418" y="4132263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6" name="Line 41"/>
          <p:cNvSpPr>
            <a:spLocks noChangeShapeType="1"/>
          </p:cNvSpPr>
          <p:nvPr/>
        </p:nvSpPr>
        <p:spPr bwMode="auto">
          <a:xfrm>
            <a:off x="624418" y="4697413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7" name="Line 42"/>
          <p:cNvSpPr>
            <a:spLocks noChangeShapeType="1"/>
          </p:cNvSpPr>
          <p:nvPr/>
        </p:nvSpPr>
        <p:spPr bwMode="auto">
          <a:xfrm>
            <a:off x="624418" y="5262563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8" name="Line 43"/>
          <p:cNvSpPr>
            <a:spLocks noChangeShapeType="1"/>
          </p:cNvSpPr>
          <p:nvPr/>
        </p:nvSpPr>
        <p:spPr bwMode="auto">
          <a:xfrm>
            <a:off x="624418" y="5829300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9" name="Line 44"/>
          <p:cNvSpPr>
            <a:spLocks noChangeShapeType="1"/>
          </p:cNvSpPr>
          <p:nvPr/>
        </p:nvSpPr>
        <p:spPr bwMode="auto">
          <a:xfrm>
            <a:off x="624418" y="6394450"/>
            <a:ext cx="10957983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" name="Line 45"/>
          <p:cNvSpPr>
            <a:spLocks noChangeShapeType="1"/>
          </p:cNvSpPr>
          <p:nvPr/>
        </p:nvSpPr>
        <p:spPr bwMode="auto">
          <a:xfrm>
            <a:off x="624417" y="1916113"/>
            <a:ext cx="0" cy="4478337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" name="Line 46"/>
          <p:cNvSpPr>
            <a:spLocks noChangeShapeType="1"/>
          </p:cNvSpPr>
          <p:nvPr/>
        </p:nvSpPr>
        <p:spPr bwMode="auto">
          <a:xfrm>
            <a:off x="3363384" y="1916113"/>
            <a:ext cx="0" cy="4478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2" name="Line 47"/>
          <p:cNvSpPr>
            <a:spLocks noChangeShapeType="1"/>
          </p:cNvSpPr>
          <p:nvPr/>
        </p:nvSpPr>
        <p:spPr bwMode="auto">
          <a:xfrm>
            <a:off x="6104467" y="1916113"/>
            <a:ext cx="0" cy="4478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" name="Line 48"/>
          <p:cNvSpPr>
            <a:spLocks noChangeShapeType="1"/>
          </p:cNvSpPr>
          <p:nvPr/>
        </p:nvSpPr>
        <p:spPr bwMode="auto">
          <a:xfrm>
            <a:off x="8843433" y="1916113"/>
            <a:ext cx="0" cy="4478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4" name="Line 49"/>
          <p:cNvSpPr>
            <a:spLocks noChangeShapeType="1"/>
          </p:cNvSpPr>
          <p:nvPr/>
        </p:nvSpPr>
        <p:spPr bwMode="auto">
          <a:xfrm>
            <a:off x="11582400" y="1916113"/>
            <a:ext cx="0" cy="4478337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31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pPr algn="ctr"/>
            <a:r>
              <a:rPr lang="zh-CN" altLang="en-US" sz="5300" dirty="0"/>
              <a:t>关系</a:t>
            </a:r>
            <a:r>
              <a:rPr lang="zh-CN" altLang="en-US" sz="5300" dirty="0" smtClean="0"/>
              <a:t>运算符及其含义</a:t>
            </a:r>
            <a:endParaRPr lang="zh-CN" altLang="en-US" sz="5300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8843434" y="5829300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104467" y="5829300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363384" y="5829300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624418" y="5829300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en-US" altLang="zh-CN" sz="2800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8843434" y="5262564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ea typeface="黑体" pitchFamily="2" charset="-122"/>
              </a:rPr>
              <a:t>true</a:t>
            </a:r>
            <a:endParaRPr lang="en-US" altLang="zh-CN" sz="2800" b="1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6104467" y="5262564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ea typeface="黑体" pitchFamily="2" charset="-122"/>
              </a:rPr>
              <a:t>5&lt;&gt;8</a:t>
            </a: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363384" y="5262564"/>
            <a:ext cx="2741083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ea typeface="黑体" pitchFamily="2" charset="-122"/>
              </a:rPr>
              <a:t>不等于</a:t>
            </a: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624418" y="5262564"/>
            <a:ext cx="2738967" cy="5667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</a:rPr>
              <a:t>&lt;&gt;</a:t>
            </a:r>
            <a:endParaRPr lang="en-US" altLang="zh-CN" sz="2800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8843434" y="469741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ea typeface="黑体" pitchFamily="2" charset="-122"/>
              </a:rPr>
              <a:t>true</a:t>
            </a:r>
            <a:endParaRPr lang="en-US" altLang="zh-CN" sz="2800" b="1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104467" y="469741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ea typeface="黑体" pitchFamily="2" charset="-122"/>
              </a:rPr>
              <a:t>2&lt;=3</a:t>
            </a: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3363384" y="4697413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ea typeface="黑体" pitchFamily="2" charset="-122"/>
              </a:rPr>
              <a:t>小于或等于</a:t>
            </a: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624418" y="4697413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</a:rPr>
              <a:t>&lt;=</a:t>
            </a:r>
            <a:endParaRPr lang="en-US" altLang="zh-CN" sz="2800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8843434" y="413226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b="1" dirty="0">
                <a:solidFill>
                  <a:srgbClr val="FF0000"/>
                </a:solidFill>
                <a:ea typeface="黑体" pitchFamily="2" charset="-122"/>
              </a:rPr>
              <a:t>false</a:t>
            </a: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6104467" y="4132263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ea typeface="黑体" pitchFamily="2" charset="-122"/>
              </a:rPr>
              <a:t>23&lt;3</a:t>
            </a: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3363384" y="4132263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ea typeface="黑体" pitchFamily="2" charset="-122"/>
              </a:rPr>
              <a:t>小于</a:t>
            </a: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624418" y="4132263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</a:rPr>
              <a:t>&lt;</a:t>
            </a:r>
            <a:endParaRPr lang="en-US" altLang="zh-CN" sz="2800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8843434" y="3565525"/>
            <a:ext cx="273896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ea typeface="黑体" pitchFamily="2" charset="-122"/>
              </a:rPr>
              <a:t>true</a:t>
            </a:r>
            <a:endParaRPr lang="en-US" altLang="zh-CN" sz="2800" b="1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6104467" y="3565525"/>
            <a:ext cx="273896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ea typeface="黑体" pitchFamily="2" charset="-122"/>
              </a:rPr>
              <a:t>3&gt;=3</a:t>
            </a: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3363384" y="3565525"/>
            <a:ext cx="274108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ea typeface="黑体" pitchFamily="2" charset="-122"/>
              </a:rPr>
              <a:t>大于或等于</a:t>
            </a: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624418" y="3565525"/>
            <a:ext cx="2738967" cy="5667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</a:rPr>
              <a:t>&gt;=</a:t>
            </a:r>
            <a:endParaRPr lang="en-US" altLang="zh-CN" sz="2800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8843434" y="3000375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b="1" dirty="0">
                <a:solidFill>
                  <a:srgbClr val="FF0000"/>
                </a:solidFill>
                <a:ea typeface="黑体" pitchFamily="2" charset="-122"/>
              </a:rPr>
              <a:t>false</a:t>
            </a: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6104467" y="3000375"/>
            <a:ext cx="273896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ea typeface="黑体" pitchFamily="2" charset="-122"/>
              </a:rPr>
              <a:t>2&gt;5</a:t>
            </a: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31" name="Rectangle 26"/>
          <p:cNvSpPr>
            <a:spLocks noChangeArrowheads="1"/>
          </p:cNvSpPr>
          <p:nvPr/>
        </p:nvSpPr>
        <p:spPr bwMode="auto">
          <a:xfrm>
            <a:off x="3363384" y="3000375"/>
            <a:ext cx="274108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ea typeface="黑体" pitchFamily="2" charset="-122"/>
              </a:rPr>
              <a:t>大于</a:t>
            </a: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624418" y="3000375"/>
            <a:ext cx="2738967" cy="565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ea typeface="黑体" pitchFamily="2" charset="-122"/>
              </a:rPr>
              <a:t>&gt;</a:t>
            </a: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8843434" y="2433639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ea typeface="黑体" pitchFamily="2" charset="-122"/>
              </a:rPr>
              <a:t>false</a:t>
            </a:r>
            <a:endParaRPr lang="en-US" altLang="zh-CN" sz="2800" b="1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auto">
          <a:xfrm>
            <a:off x="6104467" y="2433639"/>
            <a:ext cx="273896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ea typeface="黑体" pitchFamily="2" charset="-122"/>
              </a:rPr>
              <a:t>8=3</a:t>
            </a:r>
            <a:endParaRPr lang="en-US" altLang="zh-CN" sz="2800" dirty="0">
              <a:ea typeface="黑体" pitchFamily="2" charset="-122"/>
            </a:endParaRP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3363384" y="2433639"/>
            <a:ext cx="2741083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ea typeface="黑体" pitchFamily="2" charset="-122"/>
              </a:rPr>
              <a:t>等于</a:t>
            </a:r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624418" y="2433639"/>
            <a:ext cx="2738967" cy="5667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</a:rPr>
              <a:t>=</a:t>
            </a:r>
            <a:endParaRPr lang="en-US" altLang="zh-CN" sz="2800" dirty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7" name="Rectangle 32"/>
          <p:cNvSpPr>
            <a:spLocks noChangeArrowheads="1"/>
          </p:cNvSpPr>
          <p:nvPr/>
        </p:nvSpPr>
        <p:spPr bwMode="auto">
          <a:xfrm>
            <a:off x="8843434" y="1916114"/>
            <a:ext cx="273896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000">
                <a:ea typeface="黑体" pitchFamily="2" charset="-122"/>
              </a:rPr>
              <a:t>例子的运算结果</a:t>
            </a:r>
          </a:p>
        </p:txBody>
      </p:sp>
      <p:sp>
        <p:nvSpPr>
          <p:cNvPr id="38" name="Rectangle 33"/>
          <p:cNvSpPr>
            <a:spLocks noChangeArrowheads="1"/>
          </p:cNvSpPr>
          <p:nvPr/>
        </p:nvSpPr>
        <p:spPr bwMode="auto">
          <a:xfrm>
            <a:off x="6104467" y="1916114"/>
            <a:ext cx="273896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例子</a:t>
            </a:r>
          </a:p>
        </p:txBody>
      </p:sp>
      <p:sp>
        <p:nvSpPr>
          <p:cNvPr id="39" name="Rectangle 34"/>
          <p:cNvSpPr>
            <a:spLocks noChangeArrowheads="1"/>
          </p:cNvSpPr>
          <p:nvPr/>
        </p:nvSpPr>
        <p:spPr bwMode="auto">
          <a:xfrm>
            <a:off x="3363384" y="1916114"/>
            <a:ext cx="274108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>
                <a:ea typeface="黑体" pitchFamily="2" charset="-122"/>
              </a:rPr>
              <a:t>含义</a:t>
            </a:r>
          </a:p>
        </p:txBody>
      </p:sp>
      <p:sp>
        <p:nvSpPr>
          <p:cNvPr id="40" name="Rectangle 35"/>
          <p:cNvSpPr>
            <a:spLocks noChangeArrowheads="1"/>
          </p:cNvSpPr>
          <p:nvPr/>
        </p:nvSpPr>
        <p:spPr bwMode="auto">
          <a:xfrm>
            <a:off x="624418" y="1916114"/>
            <a:ext cx="2738967" cy="5175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ea typeface="黑体" pitchFamily="2" charset="-122"/>
              </a:rPr>
              <a:t>关系运算符</a:t>
            </a:r>
            <a:endParaRPr lang="zh-CN" altLang="en-US" sz="2800" dirty="0">
              <a:ea typeface="黑体" pitchFamily="2" charset="-122"/>
            </a:endParaRPr>
          </a:p>
        </p:txBody>
      </p:sp>
      <p:sp>
        <p:nvSpPr>
          <p:cNvPr id="41" name="Line 36"/>
          <p:cNvSpPr>
            <a:spLocks noChangeShapeType="1"/>
          </p:cNvSpPr>
          <p:nvPr/>
        </p:nvSpPr>
        <p:spPr bwMode="auto">
          <a:xfrm>
            <a:off x="624418" y="1916113"/>
            <a:ext cx="10957983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2" name="Line 37"/>
          <p:cNvSpPr>
            <a:spLocks noChangeShapeType="1"/>
          </p:cNvSpPr>
          <p:nvPr/>
        </p:nvSpPr>
        <p:spPr bwMode="auto">
          <a:xfrm>
            <a:off x="624418" y="2433638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3" name="Line 38"/>
          <p:cNvSpPr>
            <a:spLocks noChangeShapeType="1"/>
          </p:cNvSpPr>
          <p:nvPr/>
        </p:nvSpPr>
        <p:spPr bwMode="auto">
          <a:xfrm>
            <a:off x="624418" y="3000375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4" name="Line 39"/>
          <p:cNvSpPr>
            <a:spLocks noChangeShapeType="1"/>
          </p:cNvSpPr>
          <p:nvPr/>
        </p:nvSpPr>
        <p:spPr bwMode="auto">
          <a:xfrm>
            <a:off x="624418" y="3565525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5" name="Line 40"/>
          <p:cNvSpPr>
            <a:spLocks noChangeShapeType="1"/>
          </p:cNvSpPr>
          <p:nvPr/>
        </p:nvSpPr>
        <p:spPr bwMode="auto">
          <a:xfrm>
            <a:off x="624418" y="4132263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6" name="Line 41"/>
          <p:cNvSpPr>
            <a:spLocks noChangeShapeType="1"/>
          </p:cNvSpPr>
          <p:nvPr/>
        </p:nvSpPr>
        <p:spPr bwMode="auto">
          <a:xfrm>
            <a:off x="624418" y="4697413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7" name="Line 42"/>
          <p:cNvSpPr>
            <a:spLocks noChangeShapeType="1"/>
          </p:cNvSpPr>
          <p:nvPr/>
        </p:nvSpPr>
        <p:spPr bwMode="auto">
          <a:xfrm>
            <a:off x="624418" y="5262563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8" name="Line 43"/>
          <p:cNvSpPr>
            <a:spLocks noChangeShapeType="1"/>
          </p:cNvSpPr>
          <p:nvPr/>
        </p:nvSpPr>
        <p:spPr bwMode="auto">
          <a:xfrm>
            <a:off x="624418" y="5829300"/>
            <a:ext cx="1095798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9" name="Line 44"/>
          <p:cNvSpPr>
            <a:spLocks noChangeShapeType="1"/>
          </p:cNvSpPr>
          <p:nvPr/>
        </p:nvSpPr>
        <p:spPr bwMode="auto">
          <a:xfrm>
            <a:off x="624418" y="6394450"/>
            <a:ext cx="10957983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0" name="Line 45"/>
          <p:cNvSpPr>
            <a:spLocks noChangeShapeType="1"/>
          </p:cNvSpPr>
          <p:nvPr/>
        </p:nvSpPr>
        <p:spPr bwMode="auto">
          <a:xfrm>
            <a:off x="624417" y="1916113"/>
            <a:ext cx="0" cy="4478337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" name="Line 46"/>
          <p:cNvSpPr>
            <a:spLocks noChangeShapeType="1"/>
          </p:cNvSpPr>
          <p:nvPr/>
        </p:nvSpPr>
        <p:spPr bwMode="auto">
          <a:xfrm>
            <a:off x="3363384" y="1916113"/>
            <a:ext cx="0" cy="4478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2" name="Line 47"/>
          <p:cNvSpPr>
            <a:spLocks noChangeShapeType="1"/>
          </p:cNvSpPr>
          <p:nvPr/>
        </p:nvSpPr>
        <p:spPr bwMode="auto">
          <a:xfrm>
            <a:off x="6104467" y="1916113"/>
            <a:ext cx="0" cy="4478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" name="Line 48"/>
          <p:cNvSpPr>
            <a:spLocks noChangeShapeType="1"/>
          </p:cNvSpPr>
          <p:nvPr/>
        </p:nvSpPr>
        <p:spPr bwMode="auto">
          <a:xfrm>
            <a:off x="8843433" y="1916113"/>
            <a:ext cx="0" cy="4478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4" name="Line 49"/>
          <p:cNvSpPr>
            <a:spLocks noChangeShapeType="1"/>
          </p:cNvSpPr>
          <p:nvPr/>
        </p:nvSpPr>
        <p:spPr bwMode="auto">
          <a:xfrm>
            <a:off x="11582400" y="1916113"/>
            <a:ext cx="0" cy="4478337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73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88288" y="6356351"/>
            <a:ext cx="28448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  <p:graphicFrame>
        <p:nvGraphicFramePr>
          <p:cNvPr id="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026600"/>
              </p:ext>
            </p:extLst>
          </p:nvPr>
        </p:nvGraphicFramePr>
        <p:xfrm>
          <a:off x="719403" y="1706562"/>
          <a:ext cx="10465163" cy="4674767"/>
        </p:xfrm>
        <a:graphic>
          <a:graphicData uri="http://schemas.openxmlformats.org/drawingml/2006/table">
            <a:tbl>
              <a:tblPr/>
              <a:tblGrid>
                <a:gridCol w="3400600"/>
                <a:gridCol w="7064563"/>
              </a:tblGrid>
              <a:tr h="69671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</a:rPr>
                        <a:t>数学表达式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VB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中的算术表达式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9418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94187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9418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9549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2789808"/>
              </p:ext>
            </p:extLst>
          </p:nvPr>
        </p:nvGraphicFramePr>
        <p:xfrm>
          <a:off x="1199456" y="4293096"/>
          <a:ext cx="26416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3" imgW="368280" imgH="393480" progId="Equation.3">
                  <p:embed/>
                </p:oleObj>
              </mc:Choice>
              <mc:Fallback>
                <p:oleObj name="Equation" r:id="rId3" imgW="368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9456" y="4293096"/>
                        <a:ext cx="26416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4853031"/>
              </p:ext>
            </p:extLst>
          </p:nvPr>
        </p:nvGraphicFramePr>
        <p:xfrm>
          <a:off x="719403" y="3356992"/>
          <a:ext cx="3369733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公式" r:id="rId5" imgW="469800" imgH="304560" progId="Equation.3">
                  <p:embed/>
                </p:oleObj>
              </mc:Choice>
              <mc:Fallback>
                <p:oleObj name="公式" r:id="rId5" imgW="46980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9403" y="3356992"/>
                        <a:ext cx="3369733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719403" y="5517232"/>
            <a:ext cx="447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dirty="0">
                <a:latin typeface="Times New Roman" pitchFamily="18" charset="0"/>
              </a:rPr>
              <a:t>A[</a:t>
            </a:r>
            <a:r>
              <a:rPr kumimoji="1" lang="en-US" altLang="zh-CN" sz="3600" dirty="0" err="1">
                <a:latin typeface="Times New Roman" pitchFamily="18" charset="0"/>
              </a:rPr>
              <a:t>x+b</a:t>
            </a:r>
            <a:r>
              <a:rPr kumimoji="1" lang="en-US" altLang="zh-CN" sz="3600" dirty="0">
                <a:latin typeface="Times New Roman" pitchFamily="18" charset="0"/>
              </a:rPr>
              <a:t>(</a:t>
            </a:r>
            <a:r>
              <a:rPr kumimoji="1" lang="en-US" altLang="zh-CN" sz="3600" dirty="0" err="1">
                <a:latin typeface="Times New Roman" pitchFamily="18" charset="0"/>
              </a:rPr>
              <a:t>x+c</a:t>
            </a:r>
            <a:r>
              <a:rPr kumimoji="1" lang="en-US" altLang="zh-CN" sz="3600" dirty="0">
                <a:latin typeface="Times New Roman" pitchFamily="18" charset="0"/>
              </a:rPr>
              <a:t>)]</a:t>
            </a:r>
          </a:p>
        </p:txBody>
      </p:sp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6100146"/>
              </p:ext>
            </p:extLst>
          </p:nvPr>
        </p:nvGraphicFramePr>
        <p:xfrm>
          <a:off x="926207" y="2290192"/>
          <a:ext cx="2385484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公式" r:id="rId7" imgW="444240" imgH="393480" progId="Equation.3">
                  <p:embed/>
                </p:oleObj>
              </mc:Choice>
              <mc:Fallback>
                <p:oleObj name="公式" r:id="rId7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6207" y="2290192"/>
                        <a:ext cx="2385484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30"/>
          <p:cNvSpPr txBox="1">
            <a:spLocks noChangeArrowheads="1"/>
          </p:cNvSpPr>
          <p:nvPr/>
        </p:nvSpPr>
        <p:spPr bwMode="auto">
          <a:xfrm>
            <a:off x="4533900" y="1706563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436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  <p:graphicFrame>
        <p:nvGraphicFramePr>
          <p:cNvPr id="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30976"/>
              </p:ext>
            </p:extLst>
          </p:nvPr>
        </p:nvGraphicFramePr>
        <p:xfrm>
          <a:off x="719403" y="1706562"/>
          <a:ext cx="10803730" cy="4871048"/>
        </p:xfrm>
        <a:graphic>
          <a:graphicData uri="http://schemas.openxmlformats.org/drawingml/2006/table">
            <a:tbl>
              <a:tblPr/>
              <a:tblGrid>
                <a:gridCol w="3510617"/>
                <a:gridCol w="7293113"/>
              </a:tblGrid>
              <a:tr h="7180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</a:rPr>
                        <a:t>数学表达式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VB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黑体" pitchFamily="49" charset="-122"/>
                        </a:rPr>
                        <a:t>中的算术表达式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2466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CN" sz="2800" b="1" dirty="0" smtClean="0">
                          <a:solidFill>
                            <a:srgbClr val="000099"/>
                          </a:solidFill>
                          <a:latin typeface="Times New Roman" pitchFamily="18" charset="0"/>
                        </a:rPr>
                        <a:t>a*</a:t>
                      </a:r>
                      <a:r>
                        <a:rPr kumimoji="1" lang="en-US" altLang="zh-CN" sz="2800" b="1" dirty="0" err="1" smtClean="0">
                          <a:solidFill>
                            <a:srgbClr val="000099"/>
                          </a:solidFill>
                          <a:latin typeface="Times New Roman" pitchFamily="18" charset="0"/>
                        </a:rPr>
                        <a:t>b+a</a:t>
                      </a:r>
                      <a:r>
                        <a:rPr kumimoji="1" lang="en-US" altLang="zh-CN" sz="2800" b="1" dirty="0" smtClean="0">
                          <a:solidFill>
                            <a:srgbClr val="000099"/>
                          </a:solidFill>
                          <a:latin typeface="Times New Roman" pitchFamily="18" charset="0"/>
                        </a:rPr>
                        <a:t>/b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（＊号不能省略！）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24662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 smtClean="0">
                          <a:solidFill>
                            <a:srgbClr val="000099"/>
                          </a:solidFill>
                        </a:rPr>
                        <a:t>a^(1/3)-b^(1/3)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（指数用</a:t>
                      </a:r>
                      <a:r>
                        <a:rPr lang="en-US" altLang="zh-CN" sz="2400" b="1" dirty="0" smtClean="0">
                          <a:solidFill>
                            <a:schemeClr val="tx1"/>
                          </a:solidFill>
                        </a:rPr>
                        <a:t>^</a:t>
                      </a: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符号！）</a:t>
                      </a: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2466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CN" sz="2800" b="1" dirty="0" smtClean="0">
                          <a:solidFill>
                            <a:srgbClr val="000099"/>
                          </a:solidFill>
                          <a:latin typeface="Times New Roman" pitchFamily="18" charset="0"/>
                        </a:rPr>
                        <a:t>(a*b)/(</a:t>
                      </a:r>
                      <a:r>
                        <a:rPr kumimoji="1" lang="en-US" altLang="zh-CN" sz="2800" b="1" dirty="0" err="1" smtClean="0">
                          <a:solidFill>
                            <a:srgbClr val="000099"/>
                          </a:solidFill>
                          <a:latin typeface="Times New Roman" pitchFamily="18" charset="0"/>
                        </a:rPr>
                        <a:t>a+b</a:t>
                      </a:r>
                      <a:r>
                        <a:rPr kumimoji="1" lang="en-US" altLang="zh-CN" sz="2800" b="1" dirty="0" smtClean="0">
                          <a:solidFill>
                            <a:srgbClr val="000099"/>
                          </a:solidFill>
                          <a:latin typeface="Times New Roman" pitchFamily="18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（繁分数的分子、分母要用括号！）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2600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000099"/>
                          </a:solidFill>
                        </a:rPr>
                        <a:t>A*(</a:t>
                      </a:r>
                      <a:r>
                        <a:rPr lang="en-US" altLang="zh-CN" sz="3600" b="1" dirty="0" err="1" smtClean="0">
                          <a:solidFill>
                            <a:srgbClr val="000099"/>
                          </a:solidFill>
                        </a:rPr>
                        <a:t>x+b</a:t>
                      </a:r>
                      <a:r>
                        <a:rPr lang="en-US" altLang="zh-CN" sz="3600" b="1" dirty="0" smtClean="0">
                          <a:solidFill>
                            <a:srgbClr val="000099"/>
                          </a:solidFill>
                        </a:rPr>
                        <a:t>*(</a:t>
                      </a:r>
                      <a:r>
                        <a:rPr lang="en-US" altLang="zh-CN" sz="3600" b="1" dirty="0" err="1" smtClean="0">
                          <a:solidFill>
                            <a:srgbClr val="000099"/>
                          </a:solidFill>
                        </a:rPr>
                        <a:t>x+c</a:t>
                      </a:r>
                      <a:r>
                        <a:rPr lang="en-US" altLang="zh-CN" sz="3600" b="1" dirty="0" smtClean="0">
                          <a:solidFill>
                            <a:srgbClr val="000099"/>
                          </a:solidFill>
                        </a:rPr>
                        <a:t>))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</a:rPr>
                        <a:t>VB</a:t>
                      </a:r>
                      <a:r>
                        <a:rPr kumimoji="0" lang="zh-CN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49" charset="-122"/>
                        </a:rPr>
                        <a:t>表达式不使用 ［］｛｝号！</a:t>
                      </a: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）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黑体" pitchFamily="49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701368"/>
              </p:ext>
            </p:extLst>
          </p:nvPr>
        </p:nvGraphicFramePr>
        <p:xfrm>
          <a:off x="1199456" y="4437112"/>
          <a:ext cx="26416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3" imgW="368280" imgH="393480" progId="Equation.3">
                  <p:embed/>
                </p:oleObj>
              </mc:Choice>
              <mc:Fallback>
                <p:oleObj name="Equation" r:id="rId3" imgW="368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9456" y="4437112"/>
                        <a:ext cx="26416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4300071"/>
              </p:ext>
            </p:extLst>
          </p:nvPr>
        </p:nvGraphicFramePr>
        <p:xfrm>
          <a:off x="902064" y="3539604"/>
          <a:ext cx="3369733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公式" r:id="rId5" imgW="469800" imgH="304560" progId="Equation.3">
                  <p:embed/>
                </p:oleObj>
              </mc:Choice>
              <mc:Fallback>
                <p:oleObj name="公式" r:id="rId5" imgW="46980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2064" y="3539604"/>
                        <a:ext cx="3369733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857515" y="5661025"/>
            <a:ext cx="447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dirty="0">
                <a:latin typeface="Times New Roman" pitchFamily="18" charset="0"/>
              </a:rPr>
              <a:t>A[</a:t>
            </a:r>
            <a:r>
              <a:rPr kumimoji="1" lang="en-US" altLang="zh-CN" sz="3600" dirty="0" err="1">
                <a:latin typeface="Times New Roman" pitchFamily="18" charset="0"/>
              </a:rPr>
              <a:t>x+b</a:t>
            </a:r>
            <a:r>
              <a:rPr kumimoji="1" lang="en-US" altLang="zh-CN" sz="3600" dirty="0">
                <a:latin typeface="Times New Roman" pitchFamily="18" charset="0"/>
              </a:rPr>
              <a:t>(</a:t>
            </a:r>
            <a:r>
              <a:rPr kumimoji="1" lang="en-US" altLang="zh-CN" sz="3600" dirty="0" err="1">
                <a:latin typeface="Times New Roman" pitchFamily="18" charset="0"/>
              </a:rPr>
              <a:t>x+c</a:t>
            </a:r>
            <a:r>
              <a:rPr kumimoji="1" lang="en-US" altLang="zh-CN" sz="3600" dirty="0">
                <a:latin typeface="Times New Roman" pitchFamily="18" charset="0"/>
              </a:rPr>
              <a:t>)]</a:t>
            </a:r>
          </a:p>
        </p:txBody>
      </p:sp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6384387"/>
              </p:ext>
            </p:extLst>
          </p:nvPr>
        </p:nvGraphicFramePr>
        <p:xfrm>
          <a:off x="926207" y="2290192"/>
          <a:ext cx="2385484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公式" r:id="rId7" imgW="444240" imgH="393480" progId="Equation.3">
                  <p:embed/>
                </p:oleObj>
              </mc:Choice>
              <mc:Fallback>
                <p:oleObj name="公式" r:id="rId7" imgW="444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6207" y="2290192"/>
                        <a:ext cx="2385484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30"/>
          <p:cNvSpPr txBox="1">
            <a:spLocks noChangeArrowheads="1"/>
          </p:cNvSpPr>
          <p:nvPr/>
        </p:nvSpPr>
        <p:spPr bwMode="auto">
          <a:xfrm>
            <a:off x="4533900" y="1706563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9126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8064896" cy="932335"/>
          </a:xfrm>
        </p:spPr>
        <p:txBody>
          <a:bodyPr>
            <a:normAutofit/>
          </a:bodyPr>
          <a:lstStyle/>
          <a:p>
            <a:r>
              <a:rPr lang="zh-CN" altLang="en-US" sz="5300" dirty="0" smtClean="0"/>
              <a:t>需注意的问题</a:t>
            </a:r>
            <a:endParaRPr lang="zh-CN" altLang="en-US" sz="5300" dirty="0"/>
          </a:p>
        </p:txBody>
      </p:sp>
      <p:sp>
        <p:nvSpPr>
          <p:cNvPr id="55" name="内容占位符 2"/>
          <p:cNvSpPr>
            <a:spLocks noGrp="1"/>
          </p:cNvSpPr>
          <p:nvPr>
            <p:ph idx="1"/>
          </p:nvPr>
        </p:nvSpPr>
        <p:spPr>
          <a:xfrm>
            <a:off x="431371" y="1916832"/>
            <a:ext cx="10972800" cy="4464496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乘号</a:t>
            </a:r>
            <a:r>
              <a:rPr lang="en-US" altLang="zh-CN" dirty="0" smtClean="0"/>
              <a:t>*</a:t>
            </a:r>
            <a:r>
              <a:rPr lang="zh-CN" altLang="en-US" dirty="0" smtClean="0"/>
              <a:t>不能省略</a:t>
            </a:r>
            <a:endParaRPr lang="en-US" altLang="zh-CN" dirty="0" smtClean="0"/>
          </a:p>
          <a:p>
            <a:r>
              <a:rPr lang="zh-CN" altLang="en-US" dirty="0" smtClean="0"/>
              <a:t>所有括号只使用圆括号，并且左右必须配对。不能使用中括号</a:t>
            </a:r>
            <a:r>
              <a:rPr lang="en-US" altLang="zh-CN" dirty="0" smtClean="0"/>
              <a:t>[  ]</a:t>
            </a:r>
            <a:r>
              <a:rPr lang="zh-CN" altLang="en-US" dirty="0" smtClean="0"/>
              <a:t>和大括号</a:t>
            </a:r>
            <a:r>
              <a:rPr lang="en-US" altLang="zh-CN" dirty="0" smtClean="0"/>
              <a:t>{}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 smtClean="0"/>
              <a:t>字符串表达式</a:t>
            </a:r>
            <a:endParaRPr lang="en-US" altLang="zh-CN" dirty="0" smtClean="0"/>
          </a:p>
          <a:p>
            <a:r>
              <a:rPr lang="zh-CN" altLang="en-US" dirty="0" smtClean="0"/>
              <a:t>字符串表达式就是用连接运算符将两个字符串连接在一起，连接运算符有两个：</a:t>
            </a:r>
            <a:r>
              <a:rPr lang="en-US" altLang="zh-CN" dirty="0" smtClean="0"/>
              <a:t>&amp;  +</a:t>
            </a:r>
          </a:p>
          <a:p>
            <a:r>
              <a:rPr lang="en-US" altLang="zh-CN" dirty="0" smtClean="0"/>
              <a:t>“123”+”456”</a:t>
            </a:r>
            <a:r>
              <a:rPr lang="zh-CN" altLang="en-US" dirty="0" smtClean="0"/>
              <a:t>结果是 </a:t>
            </a:r>
            <a:r>
              <a:rPr lang="en-US" altLang="zh-CN" dirty="0" smtClean="0"/>
              <a:t>123456</a:t>
            </a:r>
          </a:p>
          <a:p>
            <a:r>
              <a:rPr lang="en-US" altLang="zh-CN" dirty="0"/>
              <a:t>“123</a:t>
            </a:r>
            <a:r>
              <a:rPr lang="en-US" altLang="zh-CN" dirty="0" smtClean="0"/>
              <a:t>”&amp;”</a:t>
            </a:r>
            <a:r>
              <a:rPr lang="en-US" altLang="zh-CN" dirty="0"/>
              <a:t>456”</a:t>
            </a:r>
            <a:r>
              <a:rPr lang="zh-CN" altLang="en-US" dirty="0"/>
              <a:t>结果是 </a:t>
            </a:r>
            <a:r>
              <a:rPr lang="en-US" altLang="zh-CN" dirty="0"/>
              <a:t>123456</a:t>
            </a:r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2419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8</a:t>
            </a:fld>
            <a:endParaRPr lang="zh-CN" altLang="en-US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365350"/>
              </p:ext>
            </p:extLst>
          </p:nvPr>
        </p:nvGraphicFramePr>
        <p:xfrm>
          <a:off x="815413" y="1733302"/>
          <a:ext cx="9311216" cy="126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公式" r:id="rId3" imgW="2387600" imgH="431800" progId="Equation.3">
                  <p:embed/>
                </p:oleObj>
              </mc:Choice>
              <mc:Fallback>
                <p:oleObj name="公式" r:id="rId3" imgW="23876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413" y="1733302"/>
                        <a:ext cx="9311216" cy="1263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623392" y="2862064"/>
            <a:ext cx="10363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zh-CN" sz="3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VB</a:t>
            </a:r>
            <a:r>
              <a:rPr lang="zh-CN" altLang="en-US" sz="3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中的表达式写法：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623393" y="4221088"/>
            <a:ext cx="10653183" cy="81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zh-CN" sz="2800" b="1" smtClean="0">
                <a:solidFill>
                  <a:srgbClr val="000099"/>
                </a:solidFill>
              </a:rPr>
              <a:t>(2 * (-1) )^3 + (3 + (-1) )^2 + (2 + 2/3) /(3/5 – 1/15)</a:t>
            </a:r>
            <a:endParaRPr lang="en-US" altLang="zh-CN" sz="2800" b="1" dirty="0" smtClean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9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程序练习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：计算成绩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360" y="1916833"/>
            <a:ext cx="5774432" cy="4209331"/>
          </a:xfrm>
        </p:spPr>
        <p:txBody>
          <a:bodyPr/>
          <a:lstStyle/>
          <a:p>
            <a:r>
              <a:rPr lang="zh-CN" altLang="en-US" dirty="0" smtClean="0"/>
              <a:t>在对应的文本框中分别输入语文成绩、英语成绩，单击计算按钮，在总分对应的文本框中显示总成绩，单击退出按钮，退出程序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053" y="2060848"/>
            <a:ext cx="49022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19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170812" y="1628801"/>
            <a:ext cx="72008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Private Sub Command1_Click()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Dim m As Single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 Dim x1 As Single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 Dim x2 As Single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    x1 = Val(Text1.Text)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    x2 = Val(Text2.Text)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    m = x1 + x2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    Text3.Text = m</a:t>
            </a:r>
          </a:p>
          <a:p>
            <a:r>
              <a:rPr lang="en-US" altLang="zh-CN" sz="2400" dirty="0"/>
              <a:t>End Sub</a:t>
            </a:r>
          </a:p>
          <a:p>
            <a:endParaRPr lang="en-US" altLang="zh-CN" sz="2400" dirty="0"/>
          </a:p>
          <a:p>
            <a:r>
              <a:rPr lang="en-US" altLang="zh-CN" sz="2400" dirty="0"/>
              <a:t>Private Sub Command2_Click()</a:t>
            </a:r>
          </a:p>
          <a:p>
            <a:r>
              <a:rPr lang="en-US" altLang="zh-CN" sz="2400" b="1" dirty="0">
                <a:solidFill>
                  <a:srgbClr val="195324"/>
                </a:solidFill>
              </a:rPr>
              <a:t>End</a:t>
            </a:r>
          </a:p>
          <a:p>
            <a:r>
              <a:rPr lang="en-US" altLang="zh-CN" sz="2400" dirty="0"/>
              <a:t>End Sub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771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371" y="260649"/>
            <a:ext cx="8448939" cy="932335"/>
          </a:xfrm>
        </p:spPr>
        <p:txBody>
          <a:bodyPr>
            <a:normAutofit/>
          </a:bodyPr>
          <a:lstStyle/>
          <a:p>
            <a:pPr algn="ctr"/>
            <a:r>
              <a:rPr lang="zh-CN" altLang="en-US" dirty="0" smtClean="0"/>
              <a:t>赋值语句与注释语句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48008" y="4221088"/>
            <a:ext cx="115088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195324"/>
                </a:solidFill>
              </a:rPr>
              <a:t>LET  </a:t>
            </a:r>
            <a:r>
              <a:rPr lang="zh-CN" altLang="en-US" sz="2400" b="1" dirty="0" smtClean="0">
                <a:solidFill>
                  <a:srgbClr val="195324"/>
                </a:solidFill>
              </a:rPr>
              <a:t>变量</a:t>
            </a:r>
            <a:r>
              <a:rPr lang="en-US" altLang="zh-CN" sz="2400" b="1" dirty="0" smtClean="0">
                <a:solidFill>
                  <a:srgbClr val="195324"/>
                </a:solidFill>
              </a:rPr>
              <a:t>=</a:t>
            </a:r>
            <a:r>
              <a:rPr lang="zh-CN" altLang="en-US" sz="2400" b="1" dirty="0" smtClean="0">
                <a:solidFill>
                  <a:srgbClr val="195324"/>
                </a:solidFill>
              </a:rPr>
              <a:t>表达式</a:t>
            </a:r>
            <a:endParaRPr lang="en-US" altLang="zh-CN" sz="2400" b="1" dirty="0" smtClean="0">
              <a:solidFill>
                <a:srgbClr val="195324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195324"/>
                </a:solidFill>
              </a:rPr>
              <a:t>计算“</a:t>
            </a:r>
            <a:r>
              <a:rPr lang="en-US" altLang="zh-CN" sz="2400" b="1" dirty="0" smtClean="0">
                <a:solidFill>
                  <a:srgbClr val="195324"/>
                </a:solidFill>
              </a:rPr>
              <a:t>=</a:t>
            </a:r>
            <a:r>
              <a:rPr lang="zh-CN" altLang="en-US" sz="2400" b="1" dirty="0" smtClean="0">
                <a:solidFill>
                  <a:srgbClr val="195324"/>
                </a:solidFill>
              </a:rPr>
              <a:t>”右边表达式的值并将其赋值给“</a:t>
            </a:r>
            <a:r>
              <a:rPr lang="en-US" altLang="zh-CN" sz="2400" b="1" dirty="0" smtClean="0">
                <a:solidFill>
                  <a:srgbClr val="195324"/>
                </a:solidFill>
              </a:rPr>
              <a:t>=</a:t>
            </a:r>
            <a:r>
              <a:rPr lang="zh-CN" altLang="en-US" sz="2400" b="1" dirty="0" smtClean="0">
                <a:solidFill>
                  <a:srgbClr val="195324"/>
                </a:solidFill>
              </a:rPr>
              <a:t>”左边的变量</a:t>
            </a:r>
            <a:endParaRPr lang="en-US" altLang="zh-CN" sz="2400" b="1" dirty="0" smtClean="0">
              <a:solidFill>
                <a:srgbClr val="195324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195324"/>
                </a:solidFill>
              </a:rPr>
              <a:t>因为赋值语句使用很频繁，所以</a:t>
            </a:r>
            <a:r>
              <a:rPr lang="en-US" altLang="zh-CN" sz="2400" b="1" dirty="0" smtClean="0">
                <a:solidFill>
                  <a:srgbClr val="195324"/>
                </a:solidFill>
              </a:rPr>
              <a:t>LET</a:t>
            </a:r>
            <a:r>
              <a:rPr lang="zh-CN" altLang="en-US" sz="2400" b="1" dirty="0" smtClean="0">
                <a:solidFill>
                  <a:srgbClr val="195324"/>
                </a:solidFill>
              </a:rPr>
              <a:t>一般省略不写。其中的“</a:t>
            </a:r>
            <a:r>
              <a:rPr lang="en-US" altLang="zh-CN" sz="2400" b="1" dirty="0" smtClean="0">
                <a:solidFill>
                  <a:srgbClr val="195324"/>
                </a:solidFill>
              </a:rPr>
              <a:t>=</a:t>
            </a:r>
            <a:r>
              <a:rPr lang="zh-CN" altLang="en-US" sz="2400" b="1" dirty="0" smtClean="0">
                <a:solidFill>
                  <a:srgbClr val="195324"/>
                </a:solidFill>
              </a:rPr>
              <a:t>”号称为赋值号，与数学上的等号意义不同，但写法一样</a:t>
            </a:r>
            <a:endParaRPr lang="zh-CN" alt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48008" y="1837699"/>
            <a:ext cx="10924589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a1 =   </a:t>
            </a:r>
            <a:r>
              <a:rPr lang="en-US" altLang="zh-CN" sz="2400" dirty="0" err="1"/>
              <a:t>val</a:t>
            </a:r>
            <a:r>
              <a:rPr lang="en-US" altLang="zh-CN" sz="2400" dirty="0"/>
              <a:t>(text1.text)   </a:t>
            </a:r>
            <a:r>
              <a:rPr lang="en-US" altLang="zh-CN" sz="2400" dirty="0" smtClean="0"/>
              <a:t>    ’</a:t>
            </a:r>
            <a:r>
              <a:rPr lang="zh-CN" altLang="en-US" sz="2400" dirty="0" smtClean="0"/>
              <a:t>将</a:t>
            </a:r>
            <a:r>
              <a:rPr lang="zh-CN" altLang="en-US" sz="2400" dirty="0"/>
              <a:t>语文成绩文本框中的值赋给变量</a:t>
            </a:r>
            <a:r>
              <a:rPr lang="en-US" altLang="zh-CN" sz="2400" dirty="0"/>
              <a:t>a1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a2 =    </a:t>
            </a:r>
            <a:r>
              <a:rPr lang="en-US" altLang="zh-CN" sz="2400" dirty="0" err="1"/>
              <a:t>val</a:t>
            </a:r>
            <a:r>
              <a:rPr lang="en-US" altLang="zh-CN" sz="2400" dirty="0"/>
              <a:t>(text2text)       </a:t>
            </a:r>
            <a:r>
              <a:rPr lang="en-US" altLang="zh-CN" sz="2400" dirty="0" smtClean="0"/>
              <a:t> ‘</a:t>
            </a:r>
            <a:r>
              <a:rPr lang="zh-CN" altLang="en-US" sz="2400" dirty="0" smtClean="0"/>
              <a:t>将</a:t>
            </a:r>
            <a:r>
              <a:rPr lang="zh-CN" altLang="en-US" sz="2400" dirty="0"/>
              <a:t>英语</a:t>
            </a:r>
            <a:r>
              <a:rPr lang="zh-CN" altLang="en-US" sz="2400" dirty="0" smtClean="0"/>
              <a:t>成绩文本框</a:t>
            </a:r>
            <a:r>
              <a:rPr lang="zh-CN" altLang="en-US" sz="2400" dirty="0"/>
              <a:t>中的值赋给变量</a:t>
            </a:r>
            <a:r>
              <a:rPr lang="en-US" altLang="zh-CN" sz="2400" dirty="0"/>
              <a:t>a2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sum=    a1+a2          </a:t>
            </a:r>
            <a:r>
              <a:rPr lang="en-US" altLang="zh-CN" sz="2400" dirty="0" smtClean="0"/>
              <a:t>        ‘</a:t>
            </a:r>
            <a:r>
              <a:rPr lang="zh-CN" altLang="en-US" sz="2400" dirty="0" smtClean="0"/>
              <a:t>计算</a:t>
            </a:r>
            <a:r>
              <a:rPr lang="zh-CN" altLang="en-US" sz="2400" dirty="0"/>
              <a:t>总分，并赋值给</a:t>
            </a:r>
            <a:r>
              <a:rPr lang="en-US" altLang="zh-CN" sz="2400" dirty="0"/>
              <a:t>sum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text3.text    </a:t>
            </a:r>
            <a:r>
              <a:rPr lang="en-US" altLang="zh-CN" sz="2400" dirty="0"/>
              <a:t>=   sum   </a:t>
            </a:r>
            <a:r>
              <a:rPr lang="en-US" altLang="zh-CN" sz="2400" dirty="0" smtClean="0"/>
              <a:t>      ‘</a:t>
            </a:r>
            <a:r>
              <a:rPr lang="zh-CN" altLang="en-US" sz="2400" dirty="0" smtClean="0"/>
              <a:t>将</a:t>
            </a:r>
            <a:r>
              <a:rPr lang="zh-CN" altLang="en-US" sz="2400" dirty="0"/>
              <a:t>总分</a:t>
            </a:r>
            <a:r>
              <a:rPr lang="en-US" altLang="zh-CN" sz="2400" dirty="0"/>
              <a:t>sum</a:t>
            </a:r>
            <a:r>
              <a:rPr lang="zh-CN" altLang="en-US" sz="2400" dirty="0"/>
              <a:t>赋值给总分对应的</a:t>
            </a:r>
            <a:r>
              <a:rPr lang="zh-CN" altLang="en-US" sz="2400" dirty="0" smtClean="0"/>
              <a:t>文本框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4983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371" y="260649"/>
            <a:ext cx="8448939" cy="932335"/>
          </a:xfrm>
        </p:spPr>
        <p:txBody>
          <a:bodyPr>
            <a:normAutofit/>
          </a:bodyPr>
          <a:lstStyle/>
          <a:p>
            <a:pPr algn="ctr"/>
            <a:r>
              <a:rPr lang="zh-CN" altLang="en-US" dirty="0" smtClean="0"/>
              <a:t>注释语句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548008" y="4221088"/>
            <a:ext cx="115088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 smtClean="0">
                <a:solidFill>
                  <a:srgbClr val="195324"/>
                </a:solidFill>
              </a:rPr>
              <a:t>Rem   </a:t>
            </a:r>
            <a:r>
              <a:rPr lang="zh-CN" altLang="en-US" sz="2000" b="1" dirty="0" smtClean="0">
                <a:solidFill>
                  <a:srgbClr val="195324"/>
                </a:solidFill>
              </a:rPr>
              <a:t>注释内容</a:t>
            </a:r>
            <a:endParaRPr lang="en-US" altLang="zh-CN" sz="2000" b="1" dirty="0" smtClean="0">
              <a:solidFill>
                <a:srgbClr val="195324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195324"/>
                </a:solidFill>
              </a:rPr>
              <a:t>可用</a:t>
            </a:r>
            <a:r>
              <a:rPr lang="en-US" altLang="zh-CN" sz="2000" b="1" dirty="0" smtClean="0">
                <a:solidFill>
                  <a:srgbClr val="195324"/>
                </a:solidFill>
              </a:rPr>
              <a:t>rem</a:t>
            </a:r>
            <a:r>
              <a:rPr lang="zh-CN" altLang="en-US" sz="2000" b="1" dirty="0" smtClean="0">
                <a:solidFill>
                  <a:srgbClr val="195324"/>
                </a:solidFill>
              </a:rPr>
              <a:t>或者单引号开头，对程序进行解释说明，以增强程序的可读性，是读者阅读时更容易理解。注释语句在程序运行时不执行。</a:t>
            </a:r>
            <a:endParaRPr lang="zh-CN" alt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48008" y="1837699"/>
            <a:ext cx="10924589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a1 =   </a:t>
            </a:r>
            <a:r>
              <a:rPr lang="en-US" altLang="zh-CN" sz="2400" dirty="0" err="1"/>
              <a:t>val</a:t>
            </a:r>
            <a:r>
              <a:rPr lang="en-US" altLang="zh-CN" sz="2400" dirty="0"/>
              <a:t>(text1.text)   </a:t>
            </a:r>
            <a:r>
              <a:rPr lang="en-US" altLang="zh-CN" sz="2400" dirty="0" smtClean="0"/>
              <a:t>    ’</a:t>
            </a:r>
            <a:r>
              <a:rPr lang="zh-CN" altLang="en-US" sz="2400" dirty="0" smtClean="0"/>
              <a:t>将</a:t>
            </a:r>
            <a:r>
              <a:rPr lang="zh-CN" altLang="en-US" sz="2400" dirty="0"/>
              <a:t>语文成绩文本框中的值赋给变量</a:t>
            </a:r>
            <a:r>
              <a:rPr lang="en-US" altLang="zh-CN" sz="2400" dirty="0"/>
              <a:t>a1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a2 =    </a:t>
            </a:r>
            <a:r>
              <a:rPr lang="en-US" altLang="zh-CN" sz="2400" dirty="0" err="1"/>
              <a:t>val</a:t>
            </a:r>
            <a:r>
              <a:rPr lang="en-US" altLang="zh-CN" sz="2400" dirty="0"/>
              <a:t>(text2text)       </a:t>
            </a:r>
            <a:r>
              <a:rPr lang="en-US" altLang="zh-CN" sz="2400" dirty="0" smtClean="0"/>
              <a:t> ‘</a:t>
            </a:r>
            <a:r>
              <a:rPr lang="zh-CN" altLang="en-US" sz="2400" dirty="0" smtClean="0"/>
              <a:t>将</a:t>
            </a:r>
            <a:r>
              <a:rPr lang="zh-CN" altLang="en-US" sz="2400" dirty="0"/>
              <a:t>英语</a:t>
            </a:r>
            <a:r>
              <a:rPr lang="zh-CN" altLang="en-US" sz="2400" dirty="0" smtClean="0"/>
              <a:t>成绩文本框</a:t>
            </a:r>
            <a:r>
              <a:rPr lang="zh-CN" altLang="en-US" sz="2400" dirty="0"/>
              <a:t>中的值赋给变量</a:t>
            </a:r>
            <a:r>
              <a:rPr lang="en-US" altLang="zh-CN" sz="2400" dirty="0"/>
              <a:t>a2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sum=    a1+a2          </a:t>
            </a:r>
            <a:r>
              <a:rPr lang="en-US" altLang="zh-CN" sz="2400" dirty="0" smtClean="0"/>
              <a:t>        ‘</a:t>
            </a:r>
            <a:r>
              <a:rPr lang="zh-CN" altLang="en-US" sz="2400" dirty="0" smtClean="0"/>
              <a:t>计算</a:t>
            </a:r>
            <a:r>
              <a:rPr lang="zh-CN" altLang="en-US" sz="2400" dirty="0"/>
              <a:t>总分，并赋值给</a:t>
            </a:r>
            <a:r>
              <a:rPr lang="en-US" altLang="zh-CN" sz="2400" dirty="0"/>
              <a:t>sum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text3.text    </a:t>
            </a:r>
            <a:r>
              <a:rPr lang="en-US" altLang="zh-CN" sz="2400" dirty="0"/>
              <a:t>=   sum   </a:t>
            </a:r>
            <a:r>
              <a:rPr lang="en-US" altLang="zh-CN" sz="2400" dirty="0" smtClean="0"/>
              <a:t>      ‘</a:t>
            </a:r>
            <a:r>
              <a:rPr lang="zh-CN" altLang="en-US" sz="2400" dirty="0" smtClean="0"/>
              <a:t>将</a:t>
            </a:r>
            <a:r>
              <a:rPr lang="zh-CN" altLang="en-US" sz="2400" dirty="0"/>
              <a:t>总分</a:t>
            </a:r>
            <a:r>
              <a:rPr lang="en-US" altLang="zh-CN" sz="2400" dirty="0"/>
              <a:t>sum</a:t>
            </a:r>
            <a:r>
              <a:rPr lang="zh-CN" altLang="en-US" sz="2400" dirty="0"/>
              <a:t>赋值给总分对应的</a:t>
            </a:r>
            <a:r>
              <a:rPr lang="zh-CN" altLang="en-US" sz="2400" dirty="0" smtClean="0"/>
              <a:t>文本框</a:t>
            </a:r>
            <a:endParaRPr lang="zh-CN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735627" y="5787971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End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语句用于强制结束程序的执行。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58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黑体" pitchFamily="2" charset="-122"/>
                <a:ea typeface="黑体" pitchFamily="2" charset="-122"/>
              </a:rPr>
              <a:t>用程序来计算一元二次方程的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解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/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0419191"/>
              </p:ext>
            </p:extLst>
          </p:nvPr>
        </p:nvGraphicFramePr>
        <p:xfrm>
          <a:off x="3023659" y="1628801"/>
          <a:ext cx="3693583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公式" r:id="rId3" imgW="926698" imgH="203112" progId="Equation.3">
                  <p:embed/>
                </p:oleObj>
              </mc:Choice>
              <mc:Fallback>
                <p:oleObj name="公式" r:id="rId3" imgW="92669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3659" y="1628801"/>
                        <a:ext cx="3693583" cy="608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6933024"/>
              </p:ext>
            </p:extLst>
          </p:nvPr>
        </p:nvGraphicFramePr>
        <p:xfrm>
          <a:off x="1679510" y="2420888"/>
          <a:ext cx="6545265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公式" r:id="rId5" imgW="990170" imgH="203112" progId="Equation.3">
                  <p:embed/>
                </p:oleObj>
              </mc:Choice>
              <mc:Fallback>
                <p:oleObj name="公式" r:id="rId5" imgW="990170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9510" y="2420888"/>
                        <a:ext cx="6545265" cy="1224136"/>
                      </a:xfrm>
                      <a:prstGeom prst="rect">
                        <a:avLst/>
                      </a:prstGeom>
                      <a:solidFill>
                        <a:srgbClr val="168C2A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103445" y="3933057"/>
            <a:ext cx="884904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dirty="0">
                <a:latin typeface="黑体" pitchFamily="2" charset="-122"/>
                <a:ea typeface="黑体" pitchFamily="2" charset="-122"/>
              </a:rPr>
              <a:t>思考：一元二次方程的解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220383" y="5509344"/>
            <a:ext cx="101822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rgbClr val="FF0066"/>
                </a:solidFill>
              </a:rPr>
              <a:t>x=</a:t>
            </a: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435829"/>
              </p:ext>
            </p:extLst>
          </p:nvPr>
        </p:nvGraphicFramePr>
        <p:xfrm>
          <a:off x="3623611" y="4941168"/>
          <a:ext cx="5147733" cy="168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公式" r:id="rId7" imgW="1015559" imgH="444307" progId="Equation.3">
                  <p:embed/>
                </p:oleObj>
              </mc:Choice>
              <mc:Fallback>
                <p:oleObj name="公式" r:id="rId7" imgW="1015559" imgH="44430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3611" y="4941168"/>
                        <a:ext cx="5147733" cy="168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199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黑体" pitchFamily="2" charset="-122"/>
                <a:ea typeface="黑体" pitchFamily="2" charset="-122"/>
              </a:rPr>
              <a:t>用程序来计算一元二次方程的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解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3547689" y="1679228"/>
            <a:ext cx="4322233" cy="646112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endParaRPr lang="zh-CN" altLang="en-US" sz="36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824666" y="5589240"/>
            <a:ext cx="93599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dirty="0">
                <a:ea typeface="华文彩云" pitchFamily="2" charset="-122"/>
              </a:rPr>
              <a:t>问题：这个式子怎样写？</a:t>
            </a:r>
            <a:endParaRPr lang="zh-CN" altLang="en-US" sz="1600" dirty="0">
              <a:ea typeface="仿宋_GB2312" pitchFamily="49" charset="-122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038122"/>
              </p:ext>
            </p:extLst>
          </p:nvPr>
        </p:nvGraphicFramePr>
        <p:xfrm>
          <a:off x="4367808" y="2414836"/>
          <a:ext cx="4445000" cy="147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公式" r:id="rId3" imgW="1002960" imgH="444240" progId="Equation.3">
                  <p:embed/>
                </p:oleObj>
              </mc:Choice>
              <mc:Fallback>
                <p:oleObj name="公式" r:id="rId3" imgW="100296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808" y="2414836"/>
                        <a:ext cx="4445000" cy="1477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872317" y="2907704"/>
            <a:ext cx="111120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FF0066"/>
                </a:solidFill>
              </a:rPr>
              <a:t>x1=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3575566"/>
              </p:ext>
            </p:extLst>
          </p:nvPr>
        </p:nvGraphicFramePr>
        <p:xfrm>
          <a:off x="4271798" y="3927004"/>
          <a:ext cx="4349749" cy="1446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公式" r:id="rId5" imgW="1002960" imgH="444240" progId="Equation.3">
                  <p:embed/>
                </p:oleObj>
              </mc:Choice>
              <mc:Fallback>
                <p:oleObj name="公式" r:id="rId5" imgW="100296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1798" y="3927004"/>
                        <a:ext cx="4349749" cy="1446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2872318" y="4431060"/>
            <a:ext cx="10262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rgbClr val="FF0066"/>
                </a:solidFill>
              </a:rPr>
              <a:t>x2=</a:t>
            </a:r>
          </a:p>
        </p:txBody>
      </p:sp>
      <p:sp>
        <p:nvSpPr>
          <p:cNvPr id="13" name="矩形 3"/>
          <p:cNvSpPr>
            <a:spLocks noChangeArrowheads="1"/>
          </p:cNvSpPr>
          <p:nvPr/>
        </p:nvSpPr>
        <p:spPr bwMode="auto">
          <a:xfrm>
            <a:off x="9715501" y="4000500"/>
            <a:ext cx="2190751" cy="1754188"/>
          </a:xfrm>
          <a:prstGeom prst="rect">
            <a:avLst/>
          </a:prstGeom>
          <a:solidFill>
            <a:srgbClr val="FFC000"/>
          </a:solidFill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t-BR" altLang="zh-CN" sz="3600" dirty="0"/>
              <a:t>a = 2</a:t>
            </a:r>
          </a:p>
          <a:p>
            <a:pPr>
              <a:defRPr/>
            </a:pPr>
            <a:r>
              <a:rPr lang="pt-BR" altLang="zh-CN" sz="3600" dirty="0"/>
              <a:t>b = -10</a:t>
            </a:r>
          </a:p>
          <a:p>
            <a:pPr>
              <a:defRPr/>
            </a:pPr>
            <a:r>
              <a:rPr lang="pt-BR" altLang="zh-CN" sz="3600" dirty="0"/>
              <a:t>c = 8</a:t>
            </a:r>
            <a:endParaRPr lang="zh-CN" altLang="en-US" sz="3600" dirty="0"/>
          </a:p>
        </p:txBody>
      </p:sp>
      <p:graphicFrame>
        <p:nvGraphicFramePr>
          <p:cNvPr id="14" name="对象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7251392"/>
              </p:ext>
            </p:extLst>
          </p:nvPr>
        </p:nvGraphicFramePr>
        <p:xfrm>
          <a:off x="3780597" y="1628800"/>
          <a:ext cx="3947584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公式" r:id="rId7" imgW="990170" imgH="203112" progId="Equation.3">
                  <p:embed/>
                </p:oleObj>
              </mc:Choice>
              <mc:Fallback>
                <p:oleObj name="公式" r:id="rId7" imgW="990170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0597" y="1628800"/>
                        <a:ext cx="3947584" cy="608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489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39349" y="2060848"/>
            <a:ext cx="860844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6000" dirty="0" smtClean="0">
                <a:solidFill>
                  <a:srgbClr val="FF0000"/>
                </a:solidFill>
              </a:rPr>
              <a:t>(</a:t>
            </a:r>
            <a:r>
              <a:rPr lang="en-US" altLang="zh-CN" sz="6000" dirty="0" smtClean="0"/>
              <a:t>-</a:t>
            </a:r>
            <a:r>
              <a:rPr lang="en-US" altLang="zh-CN" sz="6000" dirty="0" err="1" smtClean="0"/>
              <a:t>b</a:t>
            </a:r>
            <a:r>
              <a:rPr lang="en-US" altLang="zh-CN" sz="6000" dirty="0" err="1" smtClean="0">
                <a:solidFill>
                  <a:srgbClr val="FF0000"/>
                </a:solidFill>
              </a:rPr>
              <a:t>+</a:t>
            </a:r>
            <a:r>
              <a:rPr lang="en-US" altLang="zh-CN" sz="6000" dirty="0" err="1" smtClean="0"/>
              <a:t>sqr</a:t>
            </a:r>
            <a:r>
              <a:rPr lang="en-US" altLang="zh-CN" sz="6000" dirty="0" smtClean="0"/>
              <a:t>(b^2-4*a*c)</a:t>
            </a:r>
            <a:r>
              <a:rPr lang="en-US" altLang="zh-CN" sz="6000" dirty="0" smtClean="0">
                <a:solidFill>
                  <a:srgbClr val="FF0000"/>
                </a:solidFill>
              </a:rPr>
              <a:t>)</a:t>
            </a:r>
            <a:r>
              <a:rPr lang="en-US" altLang="zh-CN" sz="6000" dirty="0" smtClean="0"/>
              <a:t>/</a:t>
            </a:r>
            <a:r>
              <a:rPr lang="en-US" altLang="zh-CN" sz="6000" dirty="0" smtClean="0">
                <a:solidFill>
                  <a:srgbClr val="FF0000"/>
                </a:solidFill>
              </a:rPr>
              <a:t>(</a:t>
            </a:r>
            <a:r>
              <a:rPr lang="en-US" altLang="zh-CN" sz="6000" dirty="0" smtClean="0"/>
              <a:t>2*a</a:t>
            </a:r>
            <a:r>
              <a:rPr lang="en-US" altLang="zh-CN" sz="6000" dirty="0" smtClean="0">
                <a:solidFill>
                  <a:srgbClr val="FF0000"/>
                </a:solidFill>
              </a:rPr>
              <a:t>)</a:t>
            </a:r>
            <a:endParaRPr lang="en-US" altLang="zh-CN" sz="6000" dirty="0">
              <a:solidFill>
                <a:srgbClr val="FF0000"/>
              </a:solidFill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39349" y="3645024"/>
            <a:ext cx="841608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rgbClr val="FF0000"/>
                </a:solidFill>
              </a:rPr>
              <a:t>(</a:t>
            </a:r>
            <a:r>
              <a:rPr lang="en-US" altLang="zh-CN" sz="6000" dirty="0"/>
              <a:t>-</a:t>
            </a:r>
            <a:r>
              <a:rPr lang="en-US" altLang="zh-CN" sz="6000" dirty="0" smtClean="0"/>
              <a:t>b</a:t>
            </a:r>
            <a:r>
              <a:rPr lang="en-US" altLang="zh-CN" sz="6000" dirty="0" smtClean="0">
                <a:solidFill>
                  <a:srgbClr val="FF0000"/>
                </a:solidFill>
              </a:rPr>
              <a:t>-</a:t>
            </a:r>
            <a:r>
              <a:rPr lang="en-US" altLang="zh-CN" sz="6000" dirty="0" err="1" smtClean="0"/>
              <a:t>sqr</a:t>
            </a:r>
            <a:r>
              <a:rPr lang="en-US" altLang="zh-CN" sz="6000" dirty="0" smtClean="0"/>
              <a:t>(b^2-4*a*c</a:t>
            </a:r>
            <a:r>
              <a:rPr lang="en-US" altLang="zh-CN" sz="6000" dirty="0"/>
              <a:t>)</a:t>
            </a:r>
            <a:r>
              <a:rPr lang="en-US" altLang="zh-CN" sz="6000" dirty="0">
                <a:solidFill>
                  <a:srgbClr val="FF0000"/>
                </a:solidFill>
              </a:rPr>
              <a:t>)</a:t>
            </a:r>
            <a:r>
              <a:rPr lang="en-US" altLang="zh-CN" sz="6000" dirty="0"/>
              <a:t>/</a:t>
            </a:r>
            <a:r>
              <a:rPr lang="en-US" altLang="zh-CN" sz="6000" dirty="0">
                <a:solidFill>
                  <a:srgbClr val="FF0000"/>
                </a:solidFill>
              </a:rPr>
              <a:t>(</a:t>
            </a:r>
            <a:r>
              <a:rPr lang="en-US" altLang="zh-CN" sz="6000" dirty="0"/>
              <a:t>2*a</a:t>
            </a:r>
            <a:r>
              <a:rPr lang="en-US" altLang="zh-CN" sz="6000" dirty="0">
                <a:solidFill>
                  <a:srgbClr val="FF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1599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补充程序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16</a:t>
            </a:fld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5361" y="1844825"/>
                <a:ext cx="5824372" cy="1146211"/>
              </a:xfrm>
              <a:prstGeom prst="rect">
                <a:avLst/>
              </a:prstGeom>
              <a:noFill/>
              <a:ln>
                <a:solidFill>
                  <a:srgbClr val="00B05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1" i="1" smtClean="0">
                          <a:latin typeface="Cambria Math"/>
                        </a:rPr>
                        <m:t>𝒙</m:t>
                      </m:r>
                      <m:r>
                        <a:rPr lang="en-US" altLang="zh-CN" sz="3200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zh-CN" sz="32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altLang="zh-CN" sz="3200" b="1" i="1" smtClean="0">
                              <a:latin typeface="Cambria Math"/>
                            </a:rPr>
                            <m:t>𝒃</m:t>
                          </m:r>
                          <m:r>
                            <a:rPr lang="en-US" altLang="zh-CN" sz="3200" b="1" i="1" smtClean="0">
                              <a:latin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US" altLang="zh-CN" sz="3200" b="1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altLang="zh-CN" sz="3200" b="1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b="1" i="1" smtClean="0">
                                      <a:latin typeface="Cambria Math"/>
                                    </a:rPr>
                                    <m:t>𝒃</m:t>
                                  </m:r>
                                </m:e>
                                <m:sup>
                                  <m:r>
                                    <a:rPr lang="en-US" altLang="zh-CN" sz="3200" b="1" i="1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altLang="zh-CN" sz="32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zh-CN" sz="3200" b="1" i="1" smtClean="0">
                                  <a:latin typeface="Cambria Math"/>
                                </a:rPr>
                                <m:t>𝟒</m:t>
                              </m:r>
                              <m:r>
                                <a:rPr lang="en-US" altLang="zh-CN" sz="3200" b="1" i="1" smtClean="0">
                                  <a:latin typeface="Cambria Math"/>
                                </a:rPr>
                                <m:t>𝒂𝒄</m:t>
                              </m:r>
                            </m:e>
                          </m:rad>
                        </m:num>
                        <m:den>
                          <m:r>
                            <a:rPr lang="en-US" altLang="zh-CN" sz="32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en-US" altLang="zh-CN" sz="3200" b="1" i="1" smtClean="0">
                              <a:latin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zh-CN" altLang="en-US" sz="3200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844824"/>
                <a:ext cx="4368279" cy="114621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6528048" y="2069152"/>
                <a:ext cx="4913849" cy="706412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△=</m:t>
                      </m:r>
                      <m:rad>
                        <m:radPr>
                          <m:degHide m:val="on"/>
                          <m:ctrlPr>
                            <a:rPr lang="en-US" altLang="zh-CN" sz="32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altLang="zh-CN" sz="32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zh-CN" sz="32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en-US" altLang="zh-CN" sz="32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sz="32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−4</m:t>
                          </m:r>
                          <m:r>
                            <a:rPr lang="en-US" altLang="zh-CN" sz="32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𝑎𝑐</m:t>
                          </m:r>
                        </m:e>
                      </m:rad>
                    </m:oMath>
                  </m:oMathPara>
                </a14:m>
                <a:endParaRPr lang="zh-CN" altLang="en-US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6035" y="2069152"/>
                <a:ext cx="3685387" cy="70641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19404" y="3212976"/>
                <a:ext cx="10465161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altLang="zh-CN" sz="4000" b="1" i="1" smtClean="0">
                        <a:solidFill>
                          <a:srgbClr val="195324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△</m:t>
                    </m:r>
                  </m:oMath>
                </a14:m>
                <a:r>
                  <a:rPr lang="en-US" altLang="zh-CN" sz="4000" b="1" dirty="0" smtClean="0">
                    <a:solidFill>
                      <a:srgbClr val="195324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rPr>
                  <a:t>&lt;0   </a:t>
                </a:r>
                <a:r>
                  <a:rPr lang="zh-CN" altLang="en-US" sz="4000" b="1" dirty="0" smtClean="0">
                    <a:solidFill>
                      <a:srgbClr val="195324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rPr>
                  <a:t>方程无解</a:t>
                </a:r>
                <a:endParaRPr lang="en-US" altLang="zh-CN" sz="4000" b="1" dirty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altLang="zh-CN" sz="4000" b="1" i="1">
                        <a:solidFill>
                          <a:srgbClr val="195324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△</m:t>
                    </m:r>
                  </m:oMath>
                </a14:m>
                <a:r>
                  <a:rPr lang="en-US" altLang="zh-CN" sz="4000" b="1" dirty="0" smtClean="0">
                    <a:solidFill>
                      <a:srgbClr val="195324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rPr>
                  <a:t>=0   </a:t>
                </a:r>
                <a:r>
                  <a:rPr lang="zh-CN" altLang="en-US" sz="4000" b="1" dirty="0" smtClean="0">
                    <a:solidFill>
                      <a:srgbClr val="195324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rPr>
                  <a:t>方程有两个相等的实根</a:t>
                </a:r>
                <a:endParaRPr lang="en-US" altLang="zh-CN" sz="40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altLang="zh-CN" sz="4000" b="1" i="1">
                        <a:solidFill>
                          <a:srgbClr val="195324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△</m:t>
                    </m:r>
                  </m:oMath>
                </a14:m>
                <a:r>
                  <a:rPr lang="en-US" altLang="zh-CN" sz="4000" b="1" dirty="0" smtClean="0">
                    <a:solidFill>
                      <a:srgbClr val="195324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rPr>
                  <a:t>&gt;0   </a:t>
                </a:r>
                <a:r>
                  <a:rPr lang="zh-CN" altLang="en-US" sz="4000" b="1" dirty="0" smtClean="0">
                    <a:solidFill>
                      <a:srgbClr val="195324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rPr>
                  <a:t>方程有两个不相等的实根</a:t>
                </a:r>
                <a:endParaRPr lang="zh-CN" altLang="en-US" sz="4000" b="1" dirty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212976"/>
                <a:ext cx="7848871" cy="2862322"/>
              </a:xfrm>
              <a:prstGeom prst="rect">
                <a:avLst/>
              </a:prstGeom>
              <a:blipFill rotWithShape="1">
                <a:blip r:embed="rId4"/>
                <a:stretch>
                  <a:fillRect b="-46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438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Pages>0</Pages>
  <Words>723</Words>
  <Characters>0</Characters>
  <Application>Microsoft Office PowerPoint</Application>
  <DocSecurity>0</DocSecurity>
  <PresentationFormat>自定义</PresentationFormat>
  <Lines>0</Lines>
  <Paragraphs>168</Paragraphs>
  <Slides>16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19" baseType="lpstr">
      <vt:lpstr>Office 主题</vt:lpstr>
      <vt:lpstr>Equation</vt:lpstr>
      <vt:lpstr>公式</vt:lpstr>
      <vt:lpstr>PowerPoint 演示文稿</vt:lpstr>
      <vt:lpstr>知识讲堂</vt:lpstr>
      <vt:lpstr>算术运算符及其含义</vt:lpstr>
      <vt:lpstr>关系运算符及其含义</vt:lpstr>
      <vt:lpstr>PowerPoint 演示文稿</vt:lpstr>
      <vt:lpstr>PowerPoint 演示文稿</vt:lpstr>
      <vt:lpstr>需注意的问题</vt:lpstr>
      <vt:lpstr>PowerPoint 演示文稿</vt:lpstr>
      <vt:lpstr>程序练习1：计算成绩</vt:lpstr>
      <vt:lpstr>PowerPoint 演示文稿</vt:lpstr>
      <vt:lpstr>赋值语句与注释语句</vt:lpstr>
      <vt:lpstr>注释语句</vt:lpstr>
      <vt:lpstr>用程序来计算一元二次方程的解</vt:lpstr>
      <vt:lpstr>用程序来计算一元二次方程的解</vt:lpstr>
      <vt:lpstr>PowerPoint 演示文稿</vt:lpstr>
      <vt:lpstr>补充程序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24</cp:revision>
  <dcterms:created xsi:type="dcterms:W3CDTF">2015-07-17T02:38:59Z</dcterms:created>
  <dcterms:modified xsi:type="dcterms:W3CDTF">2020-07-17T08:39:45Z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