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3"/>
    <p:sldId id="410" r:id="rId4"/>
    <p:sldId id="411" r:id="rId5"/>
    <p:sldId id="421" r:id="rId6"/>
    <p:sldId id="422" r:id="rId7"/>
    <p:sldId id="420" r:id="rId8"/>
    <p:sldId id="412" r:id="rId9"/>
    <p:sldId id="416" r:id="rId10"/>
    <p:sldId id="413" r:id="rId11"/>
    <p:sldId id="415" r:id="rId12"/>
    <p:sldId id="417" r:id="rId13"/>
    <p:sldId id="418" r:id="rId14"/>
    <p:sldId id="419" r:id="rId15"/>
    <p:sldId id="414" r:id="rId16"/>
    <p:sldId id="423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z" initials="" lastIdx="3" clrIdx="0"/>
  <p:cmAuthor id="2" name="新课标第一网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8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0.xml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2392680" y="914400"/>
            <a:ext cx="9799320" cy="2570480"/>
          </a:xfrm>
        </p:spPr>
        <p:txBody>
          <a:bodyPr/>
          <a:p>
            <a:r>
              <a:rPr lang="zh-CN" altLang="zh-CN"/>
              <a:t>国内大循环与</a:t>
            </a:r>
            <a:r>
              <a:rPr lang="zh-CN" altLang="zh-CN">
                <a:sym typeface="+mn-ea"/>
              </a:rPr>
              <a:t>国内</a:t>
            </a:r>
            <a:r>
              <a:rPr lang="zh-CN" altLang="zh-CN"/>
              <a:t>国际双循环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2392680" y="3560445"/>
            <a:ext cx="9799320" cy="1472565"/>
          </a:xfrm>
        </p:spPr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661035" y="232410"/>
            <a:ext cx="10869930" cy="6249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33985">
              <a:lnSpc>
                <a:spcPct val="130000"/>
              </a:lnSpc>
            </a:pPr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材料二：</a:t>
            </a:r>
            <a:r>
              <a:rPr lang="zh-CN" sz="2800" b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深圳是一座血液中流淌着创新基因的城市。对标“全球标杆城市”，深圳推进技术成果转化，创新资源配置方式，打造国内国际双循环相互促进的“深圳样本”。深 圳重视人才引进和培养，4</a:t>
            </a:r>
            <a:r>
              <a:rPr lang="zh-CN" sz="28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0年间，科技工作者的数量增长超90万倍；通过科技创新巩固 高端制造业优势，加快发展5G、互联网、文化创意等战略性新兴产业；增强科技创新活力和产业链集聚，世界500强“深圳队”规模不断壮大，头部企业引领高质量发展；多元化 开辟新市场，2020年，深圳与“一带一路”沿线国家（含东盟）贸易总额达6734. 7亿元, 增长2. 1%。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</a:rPr>
              <a:t> </a:t>
            </a:r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⑵结合材料二和所学经济生活相关知识，分析深圳是如何通过创新打造国内国际双循 环相互促进的“深圳样本”的？（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</a:rPr>
              <a:t>10</a:t>
            </a:r>
            <a:r>
              <a:rPr lang="zh-CN" sz="2800" b="0">
                <a:latin typeface="Calibri" panose="020F0502020204030204" charset="0"/>
                <a:ea typeface="宋体" panose="02010600030101010101" pitchFamily="2" charset="-122"/>
              </a:rPr>
              <a:t>分）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549275" y="52070"/>
            <a:ext cx="11093450" cy="68059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zh-CN" sz="2400" b="0">
                <a:ea typeface="宋体" panose="02010600030101010101" pitchFamily="2" charset="-122"/>
              </a:rPr>
              <a:t>【本题设问逻辑：通过创新（起点）→双循环相互促进（落点）。答案要回扣</a:t>
            </a:r>
            <a:r>
              <a:rPr lang="zh-CN" sz="2400" b="0" u="sng">
                <a:ea typeface="宋体" panose="02010600030101010101" pitchFamily="2" charset="-122"/>
              </a:rPr>
              <a:t>起点</a:t>
            </a:r>
            <a:r>
              <a:rPr lang="zh-CN" sz="2400" b="0">
                <a:ea typeface="宋体" panose="02010600030101010101" pitchFamily="2" charset="-122"/>
              </a:rPr>
              <a:t>和</a:t>
            </a:r>
            <a:r>
              <a:rPr lang="zh-CN" sz="2400" b="0" u="sng">
                <a:ea typeface="宋体" panose="02010600030101010101" pitchFamily="2" charset="-122"/>
              </a:rPr>
              <a:t>落点</a:t>
            </a:r>
            <a:r>
              <a:rPr lang="zh-CN" sz="2400" b="0">
                <a:ea typeface="宋体" panose="02010600030101010101" pitchFamily="2" charset="-122"/>
              </a:rPr>
              <a:t>。】</a:t>
            </a:r>
            <a:r>
              <a:rPr lang="zh-CN" sz="2400" b="1">
                <a:ea typeface="宋体" panose="02010600030101010101" pitchFamily="2" charset="-122"/>
              </a:rPr>
              <a:t>①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人才角度（2分）</a:t>
            </a:r>
            <a:r>
              <a:rPr lang="zh-CN" sz="2400" b="0">
                <a:ea typeface="宋体" panose="02010600030101010101" pitchFamily="2" charset="-122"/>
              </a:rPr>
              <a:t>加强</a:t>
            </a:r>
            <a:r>
              <a:rPr lang="zh-CN" sz="2400" b="1" u="sng">
                <a:ea typeface="宋体" panose="02010600030101010101" pitchFamily="2" charset="-122"/>
              </a:rPr>
              <a:t>创新人才队伍建设</a:t>
            </a:r>
            <a:r>
              <a:rPr lang="zh-CN" sz="2400" b="0">
                <a:ea typeface="宋体" panose="02010600030101010101" pitchFamily="2" charset="-122"/>
              </a:rPr>
              <a:t>，</a:t>
            </a:r>
            <a:r>
              <a:rPr lang="zh-CN" sz="2400" b="1" u="sng">
                <a:ea typeface="宋体" panose="02010600030101010101" pitchFamily="2" charset="-122"/>
              </a:rPr>
              <a:t>为创新发展提供人才支撑</a:t>
            </a:r>
            <a:r>
              <a:rPr lang="zh-CN" sz="2400" b="0">
                <a:ea typeface="宋体" panose="02010600030101010101" pitchFamily="2" charset="-122"/>
              </a:rPr>
              <a:t>/人才支持/人才基础/智力支持。（2分。“人才培养/建设/引进”等类似表述都给1分，但要把“人才”跟“创新发展”或“双循环相互促进”结合分析才能给2分。)</a:t>
            </a:r>
            <a:r>
              <a:rPr lang="en-US" sz="2400" b="0">
                <a:latin typeface="宋体" panose="02010600030101010101" pitchFamily="2" charset="-122"/>
                <a:ea typeface="宋体" panose="02010600030101010101" pitchFamily="2" charset="-122"/>
              </a:rPr>
              <a:t>②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产业角度（2分）</a:t>
            </a:r>
            <a:r>
              <a:rPr lang="zh-CN" sz="2400" b="0">
                <a:ea typeface="宋体" panose="02010600030101010101" pitchFamily="2" charset="-122"/>
              </a:rPr>
              <a:t>坚持</a:t>
            </a:r>
            <a:r>
              <a:rPr lang="zh-CN" sz="2400" b="1" u="sng">
                <a:ea typeface="宋体" panose="02010600030101010101" pitchFamily="2" charset="-122"/>
              </a:rPr>
              <a:t>创新驱动</a:t>
            </a:r>
            <a:r>
              <a:rPr lang="zh-CN" sz="2400" b="0">
                <a:ea typeface="宋体" panose="02010600030101010101" pitchFamily="2" charset="-122"/>
              </a:rPr>
              <a:t>，</a:t>
            </a:r>
            <a:r>
              <a:rPr lang="zh-CN" sz="2400" b="1" u="sng">
                <a:ea typeface="宋体" panose="02010600030101010101" pitchFamily="2" charset="-122"/>
              </a:rPr>
              <a:t>加快发展先进制造业</a:t>
            </a:r>
            <a:r>
              <a:rPr lang="en-US" sz="2400" b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sz="2400" b="0" u="sng">
                <a:ea typeface="宋体" panose="02010600030101010101" pitchFamily="2" charset="-122"/>
              </a:rPr>
              <a:t>战略性新兴产业</a:t>
            </a:r>
            <a:r>
              <a:rPr lang="en-US" sz="2400" b="0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sz="2400" b="0" u="sng">
                <a:ea typeface="宋体" panose="02010600030101010101" pitchFamily="2" charset="-122"/>
              </a:rPr>
              <a:t>高端制造业</a:t>
            </a:r>
            <a:r>
              <a:rPr lang="zh-CN" sz="2400" b="0">
                <a:ea typeface="宋体" panose="02010600030101010101" pitchFamily="2" charset="-122"/>
              </a:rPr>
              <a:t>（1分），</a:t>
            </a:r>
            <a:r>
              <a:rPr lang="zh-CN" sz="2400" b="1">
                <a:ea typeface="宋体" panose="02010600030101010101" pitchFamily="2" charset="-122"/>
              </a:rPr>
              <a:t>构建</a:t>
            </a:r>
            <a:r>
              <a:rPr lang="zh-CN" sz="2400" b="1" u="sng">
                <a:ea typeface="宋体" panose="02010600030101010101" pitchFamily="2" charset="-122"/>
              </a:rPr>
              <a:t>现代化产业体系</a:t>
            </a:r>
            <a:r>
              <a:rPr lang="zh-CN" sz="2400" b="0">
                <a:ea typeface="宋体" panose="02010600030101010101" pitchFamily="2" charset="-122"/>
              </a:rPr>
              <a:t>/优化产业结构/推动产业结构优化升级（1分）。</a:t>
            </a:r>
            <a:r>
              <a:rPr lang="en-US" sz="2400" b="0">
                <a:latin typeface="宋体" panose="02010600030101010101" pitchFamily="2" charset="-122"/>
                <a:ea typeface="宋体" panose="02010600030101010101" pitchFamily="2" charset="-122"/>
              </a:rPr>
              <a:t>③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主体角度（3分）</a:t>
            </a:r>
            <a:r>
              <a:rPr lang="zh-CN" sz="2400" b="1" u="sng">
                <a:ea typeface="宋体" panose="02010600030101010101" pitchFamily="2" charset="-122"/>
              </a:rPr>
              <a:t>激发创新主体（企业）积极性</a:t>
            </a:r>
            <a:r>
              <a:rPr lang="zh-CN" sz="2400" b="0">
                <a:ea typeface="宋体" panose="02010600030101010101" pitchFamily="2" charset="-122"/>
              </a:rPr>
              <a:t>/激发企业的创新主体作用（1分），</a:t>
            </a:r>
            <a:r>
              <a:rPr lang="zh-CN" sz="2400" b="1" u="sng">
                <a:ea typeface="宋体" panose="02010600030101010101" pitchFamily="2" charset="-122"/>
              </a:rPr>
              <a:t>提高产业链/供应链的竞争力/</a:t>
            </a:r>
            <a:r>
              <a:rPr lang="zh-CN" sz="2400" b="0">
                <a:ea typeface="宋体" panose="02010600030101010101" pitchFamily="2" charset="-122"/>
              </a:rPr>
              <a:t>自主可控能力（或稳定/优化/完善产业链供应链）（1分），</a:t>
            </a:r>
            <a:r>
              <a:rPr lang="zh-CN" sz="2400" b="1" u="sng">
                <a:ea typeface="宋体" panose="02010600030101010101" pitchFamily="2" charset="-122"/>
              </a:rPr>
              <a:t>促进</a:t>
            </a:r>
            <a:r>
              <a:rPr 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sz="2400" b="1" u="sng">
                <a:ea typeface="宋体" panose="02010600030101010101" pitchFamily="2" charset="-122"/>
              </a:rPr>
              <a:t>畅通国内循环</a:t>
            </a:r>
            <a:r>
              <a:rPr lang="zh-CN" sz="2400" b="0">
                <a:ea typeface="宋体" panose="02010600030101010101" pitchFamily="2" charset="-122"/>
              </a:rPr>
              <a:t>（1分）。</a:t>
            </a:r>
            <a:r>
              <a:rPr lang="en-US" sz="2400" b="0">
                <a:latin typeface="宋体" panose="02010600030101010101" pitchFamily="2" charset="-122"/>
                <a:ea typeface="宋体" panose="02010600030101010101" pitchFamily="2" charset="-122"/>
              </a:rPr>
              <a:t>④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市场角度（3分）</a:t>
            </a:r>
            <a:r>
              <a:rPr lang="zh-CN" sz="2400" b="1" u="sng">
                <a:ea typeface="宋体" panose="02010600030101010101" pitchFamily="2" charset="-122"/>
              </a:rPr>
              <a:t>创新资源配置方式</a:t>
            </a:r>
            <a:r>
              <a:rPr lang="zh-CN" sz="2400" b="0">
                <a:ea typeface="宋体" panose="02010600030101010101" pitchFamily="2" charset="-122"/>
              </a:rPr>
              <a:t>，开拓国际市场/利用国内国际两个市场两个资源(1分。创新资源配置方式/开拓国际市场/利用两个市场两个资源。答到其中一点给1分。)，</a:t>
            </a:r>
            <a:r>
              <a:rPr lang="zh-CN" sz="2400" b="1" u="sng">
                <a:ea typeface="宋体" panose="02010600030101010101" pitchFamily="2" charset="-122"/>
              </a:rPr>
              <a:t>提高开放型经济水平</a:t>
            </a:r>
            <a:r>
              <a:rPr lang="zh-CN" sz="2400" b="0">
                <a:ea typeface="宋体" panose="02010600030101010101" pitchFamily="2" charset="-122"/>
              </a:rPr>
              <a:t>/发展更高层次的开放型经济/推动更高水平的对外开放(1分)，参与</a:t>
            </a:r>
            <a:r>
              <a:rPr lang="zh-CN" sz="2400" b="1" u="sng">
                <a:ea typeface="宋体" panose="02010600030101010101" pitchFamily="2" charset="-122"/>
              </a:rPr>
              <a:t>国际大循环</a:t>
            </a:r>
            <a:r>
              <a:rPr lang="en-US" sz="2400" b="0" u="sng"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sz="2400" b="0">
                <a:ea typeface="宋体" panose="02010600030101010101" pitchFamily="2" charset="-122"/>
              </a:rPr>
              <a:t>推动国内国际双循环相互促进。（1分）</a:t>
            </a:r>
            <a:r>
              <a:rPr 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40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图片 1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94"/>
          <a:stretch>
            <a:fillRect/>
          </a:stretch>
        </p:blipFill>
        <p:spPr bwMode="auto">
          <a:xfrm>
            <a:off x="4296410" y="1773238"/>
            <a:ext cx="6524625" cy="444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2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923" y="186373"/>
            <a:ext cx="224790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52675" y="1339850"/>
            <a:ext cx="496888" cy="2881313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创新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399463" y="1412875"/>
            <a:ext cx="1846262" cy="67310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国内循环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99463" y="2349500"/>
            <a:ext cx="1846262" cy="67310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国际循环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401050" y="3429000"/>
            <a:ext cx="1844675" cy="67310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相互促进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9745" y="1730375"/>
            <a:ext cx="784225" cy="288163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创新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065385" y="1448435"/>
            <a:ext cx="1112520" cy="201612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国内循环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623935" y="4280535"/>
            <a:ext cx="2647950" cy="67437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国际循环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51025" y="912495"/>
            <a:ext cx="1895475" cy="100393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创新人才队伍建设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51660" y="2116455"/>
            <a:ext cx="1895475" cy="82359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l"/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创新主体积极性</a:t>
            </a:r>
            <a:r>
              <a:rPr lang="en-US" altLang="zh-CN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(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企业</a:t>
            </a:r>
            <a:r>
              <a:rPr lang="en-US" altLang="zh-CN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)</a:t>
            </a:r>
            <a:endParaRPr lang="en-US" altLang="zh-CN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51660" y="3171190"/>
            <a:ext cx="1895475" cy="77533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l"/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产业链整体效能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26895" y="4222115"/>
            <a:ext cx="1918970" cy="864235"/>
          </a:xfrm>
          <a:prstGeom prst="rect">
            <a:avLst/>
          </a:prstGeom>
          <a:ln w="3175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l"/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创新资源配置方式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10" name="直接连接符 9"/>
          <p:cNvCxnSpPr>
            <a:stCxn id="2" idx="3"/>
          </p:cNvCxnSpPr>
          <p:nvPr/>
        </p:nvCxnSpPr>
        <p:spPr>
          <a:xfrm>
            <a:off x="1283970" y="3171190"/>
            <a:ext cx="46545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2" idx="3"/>
          </p:cNvCxnSpPr>
          <p:nvPr/>
        </p:nvCxnSpPr>
        <p:spPr>
          <a:xfrm>
            <a:off x="1283970" y="3171190"/>
            <a:ext cx="46545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2" idx="3"/>
          </p:cNvCxnSpPr>
          <p:nvPr/>
        </p:nvCxnSpPr>
        <p:spPr>
          <a:xfrm>
            <a:off x="1283970" y="3171190"/>
            <a:ext cx="46545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2" idx="3"/>
          </p:cNvCxnSpPr>
          <p:nvPr/>
        </p:nvCxnSpPr>
        <p:spPr>
          <a:xfrm>
            <a:off x="1283970" y="3171190"/>
            <a:ext cx="46545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2" idx="3"/>
          </p:cNvCxnSpPr>
          <p:nvPr/>
        </p:nvCxnSpPr>
        <p:spPr>
          <a:xfrm>
            <a:off x="1283970" y="3171190"/>
            <a:ext cx="46545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stCxn id="2" idx="3"/>
          </p:cNvCxnSpPr>
          <p:nvPr/>
        </p:nvCxnSpPr>
        <p:spPr>
          <a:xfrm>
            <a:off x="1283970" y="3171190"/>
            <a:ext cx="46418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2" idx="3"/>
          </p:cNvCxnSpPr>
          <p:nvPr/>
        </p:nvCxnSpPr>
        <p:spPr>
          <a:xfrm>
            <a:off x="1283970" y="3171190"/>
            <a:ext cx="46545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2" idx="3"/>
          </p:cNvCxnSpPr>
          <p:nvPr/>
        </p:nvCxnSpPr>
        <p:spPr>
          <a:xfrm>
            <a:off x="1283970" y="3171190"/>
            <a:ext cx="46545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2" idx="3"/>
          </p:cNvCxnSpPr>
          <p:nvPr/>
        </p:nvCxnSpPr>
        <p:spPr>
          <a:xfrm>
            <a:off x="1283970" y="3171190"/>
            <a:ext cx="465455" cy="63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3891280" y="908050"/>
            <a:ext cx="3744595" cy="82232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提供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</a:t>
            </a: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才支撑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884930" y="1844675"/>
            <a:ext cx="3750310" cy="123190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先进制造业和战略性新兴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产业</a:t>
            </a: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，现代化产业体系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875405" y="3140075"/>
            <a:ext cx="3759835" cy="86677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提高产业链、供应链的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竞争力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881120" y="4221480"/>
            <a:ext cx="3754120" cy="864870"/>
          </a:xfrm>
          <a:prstGeom prst="rect">
            <a:avLst/>
          </a:prstGeom>
          <a:ln w="3175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开拓国际市场，引进来和走出去质量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780655" y="911860"/>
            <a:ext cx="1301750" cy="309753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eaVert" anchor="ctr"/>
          <a:lstStyle/>
          <a:p>
            <a:pPr algn="ctr"/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供给质量</a:t>
            </a:r>
            <a:r>
              <a:rPr lang="en-US" altLang="zh-CN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—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供需对接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ctr"/>
            <a:endParaRPr lang="en-US" altLang="zh-CN" sz="24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27" name="右箭头 26"/>
          <p:cNvSpPr/>
          <p:nvPr/>
        </p:nvSpPr>
        <p:spPr>
          <a:xfrm>
            <a:off x="9157970" y="2369185"/>
            <a:ext cx="907415" cy="287655"/>
          </a:xfrm>
          <a:prstGeom prst="rightArrow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8" name="右箭头 27"/>
          <p:cNvSpPr/>
          <p:nvPr/>
        </p:nvSpPr>
        <p:spPr>
          <a:xfrm>
            <a:off x="7689215" y="4474210"/>
            <a:ext cx="909320" cy="287655"/>
          </a:xfrm>
          <a:prstGeom prst="rightArrow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9" name="上下箭头 28"/>
          <p:cNvSpPr/>
          <p:nvPr/>
        </p:nvSpPr>
        <p:spPr>
          <a:xfrm>
            <a:off x="10395585" y="3464560"/>
            <a:ext cx="452755" cy="791845"/>
          </a:xfrm>
          <a:prstGeom prst="upDownArrow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30" name="圆角矩形 29"/>
          <p:cNvSpPr/>
          <p:nvPr/>
        </p:nvSpPr>
        <p:spPr>
          <a:xfrm>
            <a:off x="2063750" y="44450"/>
            <a:ext cx="1897063" cy="792163"/>
          </a:xfrm>
          <a:prstGeom prst="round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深圳一模试题的逻辑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99745" y="5361305"/>
            <a:ext cx="11188065" cy="114236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内：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人才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发展产业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提升产业链竞争力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提高供给质量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供需对接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外：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资源配置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提高引进来和走出去质量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参与竞争与合作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591820" y="213360"/>
            <a:ext cx="59277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400" b="0">
                <a:latin typeface="Times New Roman" panose="02020603050405020304" charset="0"/>
                <a:ea typeface="宋体" panose="02010600030101010101" pitchFamily="2" charset="-122"/>
              </a:rPr>
              <a:t>17.</a:t>
            </a:r>
            <a:r>
              <a:rPr lang="zh-CN" sz="2400" b="0">
                <a:latin typeface="Times New Roman" panose="02020603050405020304" charset="0"/>
                <a:ea typeface="宋体" panose="02010600030101010101" pitchFamily="2" charset="-122"/>
              </a:rPr>
              <a:t>阅读材料，完成下列要求。（</a:t>
            </a:r>
            <a:r>
              <a:rPr lang="en-US" sz="2400" b="0">
                <a:latin typeface="Times New Roman" panose="02020603050405020304" charset="0"/>
                <a:ea typeface="宋体" panose="02010600030101010101" pitchFamily="2" charset="-122"/>
              </a:rPr>
              <a:t>14</a:t>
            </a:r>
            <a:r>
              <a:rPr lang="zh-CN" sz="2400" b="0">
                <a:latin typeface="Times New Roman" panose="02020603050405020304" charset="0"/>
                <a:ea typeface="宋体" panose="02010600030101010101" pitchFamily="2" charset="-122"/>
              </a:rPr>
              <a:t>分）</a:t>
            </a:r>
            <a:endParaRPr lang="zh-CN" altLang="en-US" sz="2400"/>
          </a:p>
        </p:txBody>
      </p:sp>
      <p:graphicFrame>
        <p:nvGraphicFramePr>
          <p:cNvPr id="2" name="表格 1"/>
          <p:cNvGraphicFramePr/>
          <p:nvPr/>
        </p:nvGraphicFramePr>
        <p:xfrm>
          <a:off x="3556000" y="2174557"/>
          <a:ext cx="0" cy="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0"/>
                <a:gridCol w="0"/>
              </a:tblGrid>
              <a:tr h="0">
                <a:tc>
                  <a:txBody>
                    <a:bodyPr/>
                    <a:p>
                      <a:pPr indent="0">
                        <a:buNone/>
                      </a:pPr>
                      <a:endParaRPr lang="zh-CN" altLang="en-US" b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p>
                      <a:pPr indent="0"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/>
          <p:cNvPicPr/>
          <p:nvPr/>
        </p:nvPicPr>
        <p:blipFill>
          <a:blip r:embed="rId1"/>
          <a:stretch>
            <a:fillRect/>
          </a:stretch>
        </p:blipFill>
        <p:spPr>
          <a:xfrm>
            <a:off x="7515225" y="512127"/>
            <a:ext cx="4518660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80720" y="673735"/>
            <a:ext cx="6756400" cy="29324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zh-CN" sz="2400" b="0">
                <a:latin typeface="楷体" panose="02010609060101010101" charset="-122"/>
                <a:ea typeface="楷体" panose="02010609060101010101" charset="-122"/>
              </a:rPr>
              <a:t>十九届五中全会强调，以推动高质量发展为主题，加快构建新发展格局。</a:t>
            </a:r>
            <a:r>
              <a:rPr lang="en-US" sz="24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zh-CN" sz="2400" b="0">
                <a:latin typeface="Times New Roman" panose="02020603050405020304" charset="0"/>
                <a:ea typeface="宋体" panose="02010600030101010101" pitchFamily="2" charset="-122"/>
              </a:rPr>
              <a:t></a:t>
            </a:r>
            <a:r>
              <a:rPr lang="zh-CN" sz="2400" b="1">
                <a:latin typeface="Times New Roman" panose="02020603050405020304" charset="0"/>
                <a:ea typeface="宋体" panose="02010600030101010101" pitchFamily="2" charset="-122"/>
              </a:rPr>
              <a:t>材料一</a:t>
            </a:r>
            <a:r>
              <a:rPr lang="en-US" sz="24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24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sz="24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2020年11月4日，在全球新冠肺炎疫情持续蔓延的背景下，第三届中国国际进口博览会在上海如期开幕。连续三届举办的进博会已成为世界各国企业进行产品、技术展示和交流的重要国际性平台。如图3所示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7395" y="3606165"/>
            <a:ext cx="10902315" cy="2489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30000"/>
              </a:lnSpc>
            </a:pPr>
            <a:r>
              <a:rPr lang="zh-CN" sz="24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材料二</a:t>
            </a:r>
            <a:r>
              <a:rPr lang="en-US" sz="24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</a:t>
            </a:r>
            <a:r>
              <a:rPr 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面对世界“百年未有之变局”，面对国家发展优势和现实约束，党的十九届五中全会明确提出，要加快构建以国内大循环为主体，国内国际双循环相互促进的新发展格局，并作出重大工作部署。</a:t>
            </a:r>
            <a:r>
              <a:rPr lang="zh-CN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（</a:t>
            </a:r>
            <a:r>
              <a:rPr lang="en-US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1</a:t>
            </a:r>
            <a:r>
              <a:rPr lang="zh-CN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）结合上述材料，运用经济生活的知识，分析我国举办进博会对推动“双循环”的重要作用。（</a:t>
            </a:r>
            <a:r>
              <a:rPr lang="en-US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6</a:t>
            </a:r>
            <a:r>
              <a:rPr lang="zh-CN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分）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43255" y="163830"/>
            <a:ext cx="10868025" cy="73787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（1）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材料</a:t>
            </a:r>
            <a:r>
              <a:rPr lang="en-US"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举办进博会</a:t>
            </a:r>
            <a:r>
              <a:rPr lang="en-US" altLang="zh-CN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对推动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“双循环（国内、国际两个层面）”</a:t>
            </a:r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的重要作用。（两个落点，而不是其中之一）</a:t>
            </a:r>
            <a:endParaRPr lang="zh-CN" altLang="en-US" sz="2400" b="1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 bwMode="auto">
          <a:xfrm>
            <a:off x="643255" y="744855"/>
            <a:ext cx="1804035" cy="3260725"/>
            <a:chOff x="518" y="1172"/>
            <a:chExt cx="2362" cy="5135"/>
          </a:xfrm>
        </p:grpSpPr>
        <p:cxnSp>
          <p:nvCxnSpPr>
            <p:cNvPr id="2" name="直接箭头连接符 1"/>
            <p:cNvCxnSpPr/>
            <p:nvPr/>
          </p:nvCxnSpPr>
          <p:spPr>
            <a:xfrm flipH="1">
              <a:off x="1643" y="1172"/>
              <a:ext cx="1082" cy="600"/>
            </a:xfrm>
            <a:prstGeom prst="straightConnector1">
              <a:avLst/>
            </a:prstGeom>
            <a:ln w="31750">
              <a:tailEnd type="arrow" w="med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sp>
          <p:nvSpPr>
            <p:cNvPr id="3" name="矩形 2"/>
            <p:cNvSpPr/>
            <p:nvPr/>
          </p:nvSpPr>
          <p:spPr>
            <a:xfrm>
              <a:off x="518" y="1772"/>
              <a:ext cx="2362" cy="4535"/>
            </a:xfrm>
            <a:prstGeom prst="rect">
              <a:avLst/>
            </a:prstGeom>
            <a:ln w="31750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lnSpc>
                  <a:spcPct val="130000"/>
                </a:lnSpc>
              </a:pPr>
              <a:r>
                <a:rPr lang="en-US" altLang="zh-CN" sz="20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1.</a:t>
              </a:r>
              <a:r>
                <a:rPr lang="zh-CN" altLang="en-US" sz="20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高质量发展</a:t>
              </a:r>
              <a:endParaRPr lang="zh-CN" altLang="en-US" sz="20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0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2.</a:t>
              </a:r>
              <a:r>
                <a:rPr lang="zh-CN" altLang="en-US" sz="20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产品、技术展示和交流的重要国际性平台</a:t>
              </a:r>
              <a:endParaRPr lang="zh-CN" altLang="en-US" sz="20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0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3.</a:t>
              </a:r>
              <a:r>
                <a:rPr lang="zh-CN" altLang="en-US" sz="20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发展优势</a:t>
              </a:r>
              <a:endParaRPr lang="zh-CN" altLang="en-US" sz="20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0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4.</a:t>
              </a:r>
              <a:r>
                <a:rPr lang="zh-CN" altLang="en-US" sz="20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现实约束</a:t>
              </a:r>
              <a:endParaRPr lang="zh-CN" altLang="en-US" sz="20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686050" y="1123950"/>
            <a:ext cx="8824595" cy="230060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①扩大进口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引进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高新技术和产品服务（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起点：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进博会），</a:t>
            </a:r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促进国内供给侧结构性改革（或者优化供给结构，改善供给质量）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，（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过渡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）以创新驱动、高质量供给</a:t>
            </a:r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引领和创造新需求（或者实现供给与需求对接，或者实现供需良性互动），</a:t>
            </a:r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推动内循环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（落点）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。（国内）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3255" y="4005580"/>
            <a:ext cx="1804035" cy="2416175"/>
          </a:xfrm>
          <a:prstGeom prst="rect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40000"/>
              </a:lnSpc>
            </a:pP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答案必须回应材料这些，</a:t>
            </a: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不然</a:t>
            </a:r>
            <a:r>
              <a:rPr lang="en-US" altLang="zh-CN" sz="20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阅读材料，回答下列要求</a:t>
            </a:r>
            <a:r>
              <a:rPr lang="en-US" altLang="zh-CN" sz="20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则是无效的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 flipH="1">
            <a:off x="6813550" y="568325"/>
            <a:ext cx="176213" cy="557213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 bwMode="auto">
          <a:xfrm>
            <a:off x="2686685" y="385329"/>
            <a:ext cx="8823325" cy="5107421"/>
            <a:chOff x="3013" y="803"/>
            <a:chExt cx="10537" cy="8679"/>
          </a:xfrm>
        </p:grpSpPr>
        <p:sp>
          <p:nvSpPr>
            <p:cNvPr id="7" name="矩形 6"/>
            <p:cNvSpPr/>
            <p:nvPr/>
          </p:nvSpPr>
          <p:spPr>
            <a:xfrm>
              <a:off x="3013" y="5940"/>
              <a:ext cx="10537" cy="3542"/>
            </a:xfrm>
            <a:prstGeom prst="rect">
              <a:avLst/>
            </a:prstGeom>
            <a:ln w="31750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r>
                <a:rPr lang="zh-CN" altLang="en-US" sz="2400" b="1" noProof="1">
                  <a:latin typeface="微软雅黑" panose="020B0503020204020204" pitchFamily="34" charset="-122"/>
                  <a:ea typeface="微软雅黑" panose="020B0503020204020204" pitchFamily="34" charset="-122"/>
                </a:rPr>
                <a:t>②吸引全球商品和资源要素（</a:t>
              </a:r>
              <a:r>
                <a:rPr lang="zh-CN" altLang="en-US" sz="2400" b="1" noProof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起点：进博会</a:t>
              </a:r>
              <a:r>
                <a:rPr lang="zh-CN" altLang="en-US" sz="2400" b="1" noProof="1">
                  <a:latin typeface="微软雅黑" panose="020B0503020204020204" pitchFamily="34" charset="-122"/>
                  <a:ea typeface="微软雅黑" panose="020B0503020204020204" pitchFamily="34" charset="-122"/>
                </a:rPr>
                <a:t>），打造我国新的国际合作和竞争优势（</a:t>
              </a:r>
              <a:r>
                <a:rPr lang="zh-CN" altLang="en-US" sz="2400" b="1" noProof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或者</a:t>
              </a:r>
              <a:r>
                <a:rPr lang="zh-CN" altLang="en-US" sz="2400" b="1" noProof="1">
                  <a:latin typeface="微软雅黑" panose="020B0503020204020204" pitchFamily="34" charset="-122"/>
                  <a:ea typeface="微软雅黑" panose="020B0503020204020204" pitchFamily="34" charset="-122"/>
                </a:rPr>
                <a:t>推动更高水平的对外开放，更深度融入全球经济），</a:t>
              </a:r>
              <a:r>
                <a:rPr lang="zh-CN" altLang="en-US" sz="24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实现高质量引进来和走出去，</a:t>
              </a:r>
              <a:r>
                <a:rPr lang="zh-CN" altLang="en-US" sz="2400" b="1" noProof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（过渡）</a:t>
              </a:r>
              <a:r>
                <a:rPr lang="zh-CN" altLang="en-US" sz="24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促进共享全球化深入发展机遇和成果</a:t>
              </a:r>
              <a:r>
                <a:rPr lang="zh-CN" altLang="en-US" sz="2400" b="1" noProof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（落点：国际循环）</a:t>
              </a:r>
              <a:r>
                <a:rPr lang="zh-CN" altLang="en-US" sz="2400" b="1" noProof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（国际）</a:t>
              </a:r>
              <a:endPara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5" name="直接箭头连接符 14"/>
            <p:cNvCxnSpPr/>
            <p:nvPr/>
          </p:nvCxnSpPr>
          <p:spPr>
            <a:xfrm flipH="1">
              <a:off x="8041" y="803"/>
              <a:ext cx="1574" cy="562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矩形 9"/>
          <p:cNvSpPr/>
          <p:nvPr/>
        </p:nvSpPr>
        <p:spPr>
          <a:xfrm>
            <a:off x="2687320" y="5508625"/>
            <a:ext cx="8822055" cy="91313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③利用好两种资源、开拓两种市场，促进国内国际双循环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相互促进</a:t>
            </a:r>
            <a:endParaRPr lang="zh-CN" altLang="en-US" sz="24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  <p:bldP spid="8" grpId="0" bldLvl="0" animBg="1"/>
      <p:bldP spid="8" grpId="1" animBg="1"/>
      <p:bldP spid="10" grpId="0" bldLvl="0" animBg="1"/>
      <p:bldP spid="1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29615" y="523875"/>
            <a:ext cx="10655935" cy="54311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90000"/>
              </a:lnSpc>
            </a:pPr>
            <a:r>
              <a:rPr lang="zh-CN" altLang="en-US" sz="2800"/>
              <a:t>①帮助国内商家拓展贸易机会，对标国际领先产品加快提升技术水平，进一步体现以国内大循环为主体。（2分）</a:t>
            </a:r>
            <a:endParaRPr lang="zh-CN" altLang="en-US" sz="2800"/>
          </a:p>
          <a:p>
            <a:pPr>
              <a:lnSpc>
                <a:spcPct val="190000"/>
              </a:lnSpc>
            </a:pPr>
            <a:r>
              <a:rPr lang="zh-CN" altLang="en-US" sz="2800"/>
              <a:t>②帮助国际投资者了解中国投资环境，发现投资机会，促进国际大循环。（2分）</a:t>
            </a:r>
            <a:endParaRPr lang="zh-CN" altLang="en-US" sz="2800"/>
          </a:p>
          <a:p>
            <a:pPr>
              <a:lnSpc>
                <a:spcPct val="190000"/>
              </a:lnSpc>
            </a:pPr>
            <a:r>
              <a:rPr lang="zh-CN" altLang="en-US" sz="2800"/>
              <a:t>③更好利用两个市场、两种资源，实现更加强劲可持续的发展，推动国内国际双循环相互促进。（2分）</a:t>
            </a:r>
            <a:endParaRPr lang="zh-CN" altLang="en-US" sz="2800"/>
          </a:p>
          <a:p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591820" y="213360"/>
            <a:ext cx="59277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400" b="0">
                <a:latin typeface="Times New Roman" panose="02020603050405020304" charset="0"/>
                <a:ea typeface="宋体" panose="02010600030101010101" pitchFamily="2" charset="-122"/>
              </a:rPr>
              <a:t>17.</a:t>
            </a:r>
            <a:r>
              <a:rPr lang="zh-CN" sz="2400" b="0">
                <a:latin typeface="Times New Roman" panose="02020603050405020304" charset="0"/>
                <a:ea typeface="宋体" panose="02010600030101010101" pitchFamily="2" charset="-122"/>
              </a:rPr>
              <a:t>阅读材料，完成下列要求。（</a:t>
            </a:r>
            <a:r>
              <a:rPr lang="en-US" sz="2400" b="0">
                <a:latin typeface="Times New Roman" panose="02020603050405020304" charset="0"/>
                <a:ea typeface="宋体" panose="02010600030101010101" pitchFamily="2" charset="-122"/>
              </a:rPr>
              <a:t>14</a:t>
            </a:r>
            <a:r>
              <a:rPr lang="zh-CN" sz="2400" b="0">
                <a:latin typeface="Times New Roman" panose="02020603050405020304" charset="0"/>
                <a:ea typeface="宋体" panose="02010600030101010101" pitchFamily="2" charset="-122"/>
              </a:rPr>
              <a:t>分）</a:t>
            </a:r>
            <a:endParaRPr lang="zh-CN" altLang="en-US" sz="2400"/>
          </a:p>
        </p:txBody>
      </p:sp>
      <p:graphicFrame>
        <p:nvGraphicFramePr>
          <p:cNvPr id="2" name="表格 1"/>
          <p:cNvGraphicFramePr/>
          <p:nvPr/>
        </p:nvGraphicFramePr>
        <p:xfrm>
          <a:off x="3556000" y="2174557"/>
          <a:ext cx="0" cy="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0"/>
                <a:gridCol w="0"/>
              </a:tblGrid>
              <a:tr h="0">
                <a:tc>
                  <a:txBody>
                    <a:bodyPr/>
                    <a:p>
                      <a:pPr indent="0">
                        <a:buNone/>
                      </a:pPr>
                      <a:endParaRPr lang="zh-CN" altLang="en-US" b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p>
                      <a:pPr indent="0"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/>
          <p:cNvPicPr/>
          <p:nvPr/>
        </p:nvPicPr>
        <p:blipFill>
          <a:blip r:embed="rId1"/>
          <a:stretch>
            <a:fillRect/>
          </a:stretch>
        </p:blipFill>
        <p:spPr>
          <a:xfrm>
            <a:off x="7515225" y="512127"/>
            <a:ext cx="4518660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80720" y="673735"/>
            <a:ext cx="6756400" cy="29324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10000"/>
              </a:lnSpc>
            </a:pPr>
            <a:r>
              <a:rPr lang="zh-CN" sz="2400" b="0">
                <a:latin typeface="楷体" panose="02010609060101010101" charset="-122"/>
                <a:ea typeface="楷体" panose="02010609060101010101" charset="-122"/>
              </a:rPr>
              <a:t>十九届五中全会强调，以推动高质量发展为主题，加快构建新发展格局。</a:t>
            </a:r>
            <a:r>
              <a:rPr lang="en-US" sz="24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endParaRPr lang="zh-CN" sz="2400" b="0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sz="2400" b="1">
                <a:latin typeface="Times New Roman" panose="02020603050405020304" charset="0"/>
                <a:ea typeface="宋体" panose="02010600030101010101" pitchFamily="2" charset="-122"/>
              </a:rPr>
              <a:t>材料一</a:t>
            </a:r>
            <a:r>
              <a:rPr lang="en-US" sz="24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24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sz="24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2020年11月4日，在全球新冠肺炎疫情持续蔓延的背景下，第三届中国国际进口博览会在上海如期开幕。连续三届举办的进博会已成为世界各国企业进行产品、技术展示和交流的重要国际性平台。如图3所示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7395" y="3606165"/>
            <a:ext cx="10902315" cy="29686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30000"/>
              </a:lnSpc>
            </a:pPr>
            <a:r>
              <a:rPr lang="zh-CN" sz="24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材料二</a:t>
            </a:r>
            <a:r>
              <a:rPr lang="en-US" sz="24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</a:t>
            </a:r>
            <a:r>
              <a:rPr lang="zh-CN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面对世界“百年未有之变局”，面对国家发展优势和现实约束，党的十九届五中全会明确提出，要加快构建以国内大循环为主体，国内国际双循环相互促进的新发展格局，并作出重大工作部署。</a:t>
            </a:r>
            <a:r>
              <a:rPr lang="zh-CN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（</a:t>
            </a:r>
            <a:r>
              <a:rPr lang="en-US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）习近平总书记强调：“新发展格局绝不是封闭的国内循环，而是开放的国内国际双循环。”结合材料二，从发展更高层次开放型经济的角度加以说明。（</a:t>
            </a:r>
            <a:r>
              <a:rPr lang="en-US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8</a:t>
            </a:r>
            <a:r>
              <a:rPr lang="zh-CN" sz="240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分）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26135" y="332105"/>
            <a:ext cx="10596880" cy="247650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30000"/>
              </a:lnSpc>
            </a:pP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第三届中国国际进口博览会开幕式4日晚在上海举行，国家主席习近平以视频方式发表主旨演讲。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习近平强调，中国提出构建以国内大循环为主体、国内国际双循环相互促进的新发展格局。这决不是封闭的国内循环，而是更加开放的国内国际双循环，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不仅是中国自身发展需要，而且将更好造福各国人民。</a:t>
            </a:r>
            <a:endParaRPr lang="zh-CN" altLang="en-US" sz="24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26135" y="3011170"/>
            <a:ext cx="10596880" cy="231140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30000"/>
              </a:lnSpc>
            </a:pPr>
            <a:r>
              <a:rPr lang="en-US" altLang="zh-CN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中国是全球最具潜力的大市场。中国制造已经成为全球产业链供应链的重要组成部分，作出了积极贡献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</a:rPr>
              <a:t>。中国广阔的内需市场将继续激发源源不断的创新潜能。中国将坚定不移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全面扩大开放，让中国市场成为世界的市场、共享的市场、大家的市场，为国际社会注入更多正能量。</a:t>
            </a:r>
            <a:endParaRPr lang="zh-CN" altLang="en-US" sz="24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83590" y="422275"/>
            <a:ext cx="10735310" cy="603059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40000"/>
              </a:lnSpc>
            </a:pPr>
            <a:r>
              <a:rPr lang="en-US" altLang="zh-CN" sz="20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2020年8月24日，</a:t>
            </a: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总书记在经济社会领域专家座谈会上指出“新发展格局决不是封闭的国内循环，而是开放的国内国际双循环”：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　当然，新发展格局决不是封闭的国内循环，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而是开放的国内国际双循环。我国在世界经济中的地位将持续上升，同世界经济的联系会更加紧密，为其他国家提供的市场机会将更加广阔，成为吸引国际商品和要素资源的巨大引力场。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　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2020年9月22日，</a:t>
            </a: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总书记在第七十五届联合国大会一般性辩论上再次重申：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　我们不追求一枝独秀，不搞你输我赢，也不会关起门来封闭运行，将逐步形成以国内大循环为主体、国内国际双循环相互促进的新发展格局，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为中国经济发展开辟空间，为世界经济复苏和增长增添动力。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　国内大循环绝不是自我封闭、自给自足，也不是各地区的小循环，更不可能什么都自己做，放弃国际分工与合作。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要坚持开放合作的双循环，通过强化开放合作，更加紧密地同世界经济联系互动，提升国内大循环的效率和水平。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0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　　可以说，推动双循环必须坚持实施更大范围、更宽领域、更深层次对外开放。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3255" y="495935"/>
            <a:ext cx="10904855" cy="590677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70000"/>
              </a:lnSpc>
            </a:pP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观点逻辑凝练：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理论支撑：经济全球化纵深发展</a:t>
            </a:r>
            <a:r>
              <a:rPr lang="en-US"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适应</a:t>
            </a:r>
            <a:r>
              <a:rPr lang="en-US"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新发展观</a:t>
            </a:r>
            <a:r>
              <a:rPr lang="en-US"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现代经济体系</a:t>
            </a:r>
            <a:r>
              <a:rPr lang="en-US"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对外开放、参与经济与合作</a:t>
            </a:r>
            <a:endParaRPr lang="en-US" altLang="zh-CN" sz="24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（对世界贡献）：</a:t>
            </a:r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我国同世界经济的联系会更加紧密，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为其他国家提供的市场机会将更加广阔，</a:t>
            </a:r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成为吸引国际商品和要素资源的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巨大引力场，为世界经济复苏和增长增添动力。</a:t>
            </a:r>
            <a:endParaRPr lang="zh-CN" altLang="en-US" sz="2400" b="1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>
              <a:lnSpc>
                <a:spcPct val="170000"/>
              </a:lnSpc>
            </a:pPr>
            <a:r>
              <a:rPr lang="en-US" altLang="zh-CN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对中国贡献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）：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推动双循环必须坚持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实施更大范围、更宽领域、更深层次对外开放，引进来和走出去，提升国内大循环的效率和水平，</a:t>
            </a:r>
            <a:r>
              <a:rPr lang="zh-CN" altLang="en-US" sz="2400" b="1" noProof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为中国经济发展开辟空间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endParaRPr lang="en-US" altLang="zh-CN" sz="24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56615" y="600075"/>
            <a:ext cx="10558145" cy="60953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90000"/>
              </a:lnSpc>
              <a:buClrTx/>
              <a:buSzTx/>
              <a:buFontTx/>
            </a:pPr>
            <a:r>
              <a:rPr lang="zh-CN" altLang="en-US" sz="2800">
                <a:sym typeface="+mn-ea"/>
              </a:rPr>
              <a:t>①加快转变对外经济发展方式，促进社会生产力的发展、综合国力的增强和人民生活水平的提高。（3分）</a:t>
            </a:r>
            <a:endParaRPr lang="zh-CN" altLang="en-US" sz="2800">
              <a:sym typeface="+mn-ea"/>
            </a:endParaRPr>
          </a:p>
          <a:p>
            <a:pPr algn="l">
              <a:lnSpc>
                <a:spcPct val="190000"/>
              </a:lnSpc>
              <a:buClrTx/>
              <a:buSzTx/>
              <a:buFontTx/>
            </a:pPr>
            <a:r>
              <a:rPr lang="zh-CN" altLang="en-US" sz="2800">
                <a:sym typeface="+mn-ea"/>
              </a:rPr>
              <a:t>②开放发展注重的是解决发展内外联动问题，坚持开放发展，必须发展更高层次的开放型经济体系。（3分）</a:t>
            </a:r>
            <a:endParaRPr lang="zh-CN" altLang="en-US" sz="2800">
              <a:sym typeface="+mn-ea"/>
            </a:endParaRPr>
          </a:p>
          <a:p>
            <a:pPr algn="l">
              <a:lnSpc>
                <a:spcPct val="190000"/>
              </a:lnSpc>
              <a:buClrTx/>
              <a:buSzTx/>
              <a:buFontTx/>
            </a:pPr>
            <a:r>
              <a:rPr lang="zh-CN" altLang="en-US" sz="2800">
                <a:sym typeface="+mn-ea"/>
              </a:rPr>
              <a:t>③经济全球化仍是历史潮流，新时期我国继续坚持对外开放的基本国策，不断壮大我国经济实力和综合国力，推动建设开放型世界经济。（2分）</a:t>
            </a:r>
            <a:endParaRPr lang="zh-CN" altLang="en-US" sz="2800"/>
          </a:p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73430" y="332105"/>
            <a:ext cx="3079115" cy="2154555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n-US" altLang="zh-CN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2020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年12月18日，广东“十四五”规划和2035年远景目标建议出炉。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851910" y="330835"/>
            <a:ext cx="7670165" cy="2155190"/>
          </a:xfrm>
          <a:prstGeom prst="rect">
            <a:avLst/>
          </a:prstGeom>
          <a:ln w="317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70000"/>
              </a:lnSpc>
            </a:pPr>
            <a:r>
              <a:rPr lang="en-US" altLang="zh-CN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广东将举全省之力推进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粤港澳大湾区建设和支持深圳建设先行示范区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，深化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粤港澳高水平互利合作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，把“双区”打造成为现代化建设的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主引擎</a:t>
            </a:r>
            <a:r>
              <a: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24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 bwMode="auto">
          <a:xfrm>
            <a:off x="783981" y="2486200"/>
            <a:ext cx="10738307" cy="4095418"/>
            <a:chOff x="-977" y="3889"/>
            <a:chExt cx="15116" cy="5500"/>
          </a:xfrm>
        </p:grpSpPr>
        <p:pic>
          <p:nvPicPr>
            <p:cNvPr id="52228" name="图片 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88" y="3889"/>
              <a:ext cx="5351" cy="5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矩形 4"/>
            <p:cNvSpPr/>
            <p:nvPr/>
          </p:nvSpPr>
          <p:spPr>
            <a:xfrm>
              <a:off x="-977" y="3916"/>
              <a:ext cx="9765" cy="5472"/>
            </a:xfrm>
            <a:prstGeom prst="rect">
              <a:avLst/>
            </a:prstGeom>
            <a:ln w="31750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400" b="1" noProof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广东在双循环中的担当：</a:t>
              </a:r>
              <a:r>
                <a:rPr lang="zh-CN" altLang="en-US" sz="2400" b="1" noProof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一方面，广东将推动畅通</a:t>
              </a:r>
              <a:r>
                <a:rPr lang="zh-CN" altLang="en-US" sz="2400" b="1" noProof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国内大循环。</a:t>
              </a:r>
              <a:r>
                <a:rPr lang="zh-CN" altLang="en-US" sz="2400" b="1" noProof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优化供给结构，改善供给质量，</a:t>
              </a:r>
              <a:r>
                <a:rPr lang="zh-CN" altLang="en-US" sz="2400" b="1" noProof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提升供给体系对国内需求的适配性。</a:t>
              </a:r>
              <a:r>
                <a:rPr lang="zh-CN" altLang="en-US" sz="2400" b="1" noProof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进一步推动消费升级。</a:t>
              </a:r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400" b="1" noProof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     另一方面，</a:t>
              </a:r>
              <a:r>
                <a:rPr lang="zh-CN" altLang="en-US" sz="2400" b="1" noProof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广东也将促进国内国际双循环，发挥湾区市场优势吸引全球资源要素，</a:t>
              </a:r>
              <a:r>
                <a:rPr lang="zh-CN" altLang="en-US" sz="2400" b="1" noProof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推动内需和外需、进口和出口、引进外资和对外投资协调发展。</a:t>
              </a:r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endParaRPr lang="zh-CN" altLang="en-US" sz="24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3425</Words>
  <Application>WPS 演示</Application>
  <PresentationFormat>宽屏</PresentationFormat>
  <Paragraphs>123</Paragraphs>
  <Slides>15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楷体</vt:lpstr>
      <vt:lpstr>Times New Roman</vt:lpstr>
      <vt:lpstr>仿宋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37吴</cp:lastModifiedBy>
  <cp:revision>150</cp:revision>
  <dcterms:created xsi:type="dcterms:W3CDTF">2019-06-19T02:08:00Z</dcterms:created>
  <dcterms:modified xsi:type="dcterms:W3CDTF">2021-04-01T04:26:36Z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16415015DA224C588FA3A86F4BA0819B</vt:lpwstr>
  </property>
</Properties>
</file>