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handoutMasterIdLst>
    <p:handoutMasterId r:id="rId12"/>
  </p:handoutMasterIdLst>
  <p:sldIdLst>
    <p:sldId id="258" r:id="rId3"/>
    <p:sldId id="278" r:id="rId4"/>
    <p:sldId id="280" r:id="rId5"/>
    <p:sldId id="277" r:id="rId6"/>
    <p:sldId id="285" r:id="rId8"/>
    <p:sldId id="281" r:id="rId9"/>
    <p:sldId id="282" r:id="rId10"/>
    <p:sldId id="279" r:id="rId11"/>
  </p:sldIdLst>
  <p:sldSz cx="12192000" cy="6858000"/>
  <p:notesSz cx="6858000" cy="9144000"/>
  <p:embeddedFontLst>
    <p:embeddedFont>
      <p:font typeface="微软雅黑" panose="020B0503020204020204" charset="-122"/>
      <p:regular r:id="rId16"/>
    </p:embeddedFont>
    <p:embeddedFont>
      <p:font typeface="华文行楷" panose="02010800040101010101" charset="-122"/>
      <p:regular r:id="rId17"/>
    </p:embeddedFont>
    <p:embeddedFont>
      <p:font typeface="黑体" panose="02010609060101010101" pitchFamily="49" charset="-122"/>
      <p:regular r:id="rId18"/>
    </p:embeddedFont>
    <p:embeddedFont>
      <p:font typeface="Calibri" panose="020F0502020204030204" charset="0"/>
      <p:regular r:id="rId19"/>
      <p:bold r:id="rId20"/>
      <p:italic r:id="rId21"/>
      <p:boldItalic r:id="rId22"/>
    </p:embeddedFont>
    <p:embeddedFont>
      <p:font typeface="华文中宋" panose="02010600040101010101" charset="-122"/>
      <p:regular r:id="rId23"/>
    </p:embeddedFont>
    <p:embeddedFont>
      <p:font typeface="华文楷体" panose="02010600040101010101" pitchFamily="2" charset="-122"/>
      <p:regular r:id="rId24"/>
    </p:embeddedFont>
    <p:embeddedFont>
      <p:font typeface="楷体" panose="02010609060101010101" charset="-122"/>
      <p:regular r:id="rId25"/>
    </p:embeddedFont>
    <p:embeddedFont>
      <p:font typeface="等线 Light" panose="02010600030101010101" charset="-122"/>
      <p:regular r:id="rId26"/>
    </p:embeddedFont>
    <p:embeddedFont>
      <p:font typeface="等线" panose="02010600030101010101" charset="-122"/>
      <p:regular r:id="rId27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clrMru>
    <a:srgbClr val="EBA09E"/>
    <a:srgbClr val="E4E0DB"/>
    <a:srgbClr val="AF5558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02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-318" y="-108"/>
      </p:cViewPr>
      <p:guideLst>
        <p:guide orient="horz" pos="2137"/>
        <p:guide pos="38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font" Target="fonts/font12.fntdata"/><Relationship Id="rId26" Type="http://schemas.openxmlformats.org/officeDocument/2006/relationships/font" Target="fonts/font11.fntdata"/><Relationship Id="rId25" Type="http://schemas.openxmlformats.org/officeDocument/2006/relationships/font" Target="fonts/font10.fntdata"/><Relationship Id="rId24" Type="http://schemas.openxmlformats.org/officeDocument/2006/relationships/font" Target="fonts/font9.fntdata"/><Relationship Id="rId23" Type="http://schemas.openxmlformats.org/officeDocument/2006/relationships/font" Target="fonts/font8.fntdata"/><Relationship Id="rId22" Type="http://schemas.openxmlformats.org/officeDocument/2006/relationships/font" Target="fonts/font7.fntdata"/><Relationship Id="rId21" Type="http://schemas.openxmlformats.org/officeDocument/2006/relationships/font" Target="fonts/font6.fntdata"/><Relationship Id="rId20" Type="http://schemas.openxmlformats.org/officeDocument/2006/relationships/font" Target="fonts/font5.fntdata"/><Relationship Id="rId2" Type="http://schemas.openxmlformats.org/officeDocument/2006/relationships/theme" Target="theme/theme1.xml"/><Relationship Id="rId19" Type="http://schemas.openxmlformats.org/officeDocument/2006/relationships/font" Target="fonts/font4.fntdata"/><Relationship Id="rId18" Type="http://schemas.openxmlformats.org/officeDocument/2006/relationships/font" Target="fonts/font3.fntdata"/><Relationship Id="rId17" Type="http://schemas.openxmlformats.org/officeDocument/2006/relationships/font" Target="fonts/font2.fntdata"/><Relationship Id="rId16" Type="http://schemas.openxmlformats.org/officeDocument/2006/relationships/font" Target="fonts/font1.fntdata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handoutMaster" Target="handoutMasters/handout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120E77-BEAC-4C9D-A744-ECB27BC4F8A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C9C7-1CA5-4F0A-A098-4F97ADAB24A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latin typeface="华文中宋" panose="02010600040101010101" charset="-122"/>
                <a:ea typeface="华文中宋" panose="02010600040101010101" charset="-122"/>
                <a:sym typeface="+mn-ea"/>
              </a:rPr>
              <a:t>飒飒  sà sà</a:t>
            </a:r>
            <a:endParaRPr lang="zh-CN" altLang="en-US" dirty="0"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奠定全诗基调。以“愁”开篇，其后交待“愁”的缘由 。             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表思念心绪           </a:t>
            </a:r>
            <a:r>
              <a:rPr lang="zh-CN" altLang="en-US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首联扣题，抒情写景。</a:t>
            </a:r>
            <a:endParaRPr lang="zh-CN" altLang="en-US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现常用来比喻重大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事件发生前的紧张气氛     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颔联写晚眺</a:t>
            </a:r>
            <a:r>
              <a:rPr lang="zh-CN" altLang="en-US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远景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，寓意</a:t>
            </a:r>
            <a:r>
              <a:rPr lang="zh-CN" altLang="en-US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深远</a:t>
            </a:r>
            <a:endParaRPr lang="zh-CN" altLang="en-US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把诗人的愁怨从“万里”推向“千古”，以实景叠合虚景，吊古之情油然而生。       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颈联写晚眺</a:t>
            </a:r>
            <a:r>
              <a:rPr lang="zh-CN" altLang="en-US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近景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</a:t>
            </a:r>
            <a:r>
              <a:rPr lang="zh-CN" altLang="en-US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虚实结合</a:t>
            </a:r>
            <a:endParaRPr lang="zh-CN" altLang="en-US" b="1" dirty="0">
              <a:solidFill>
                <a:srgbClr val="0070C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颓势难救的痛惜之情        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尾联作结，融情于景。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官宦在外，思念家乡</a:t>
            </a:r>
            <a:r>
              <a:rPr lang="zh-CN" altLang="en-US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。</a:t>
            </a:r>
            <a:endParaRPr lang="en-US" altLang="zh-CN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en-US" altLang="zh-CN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altLang="zh-CN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国势动荡，危机四伏</a:t>
            </a:r>
            <a:r>
              <a:rPr lang="zh-CN" altLang="en-US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。</a:t>
            </a:r>
            <a:endParaRPr lang="en-US" altLang="zh-CN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en-US" altLang="zh-CN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altLang="zh-CN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江山依旧，世事沧桑。</a:t>
            </a:r>
            <a:endParaRPr lang="zh-CN" altLang="en-US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颈联晚眺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近景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虚实结合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（或从“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视听结合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”的角度分析也可）；强调</a:t>
            </a:r>
            <a:r>
              <a:rPr lang="zh-CN" altLang="zh-CN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过去的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禁苑深宫，</a:t>
            </a:r>
            <a:r>
              <a:rPr lang="zh-CN" altLang="zh-CN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现今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只是荒草遍地，黄叶满林，唯有鸟蝉不识兴亡，依然如故。</a:t>
            </a:r>
            <a:endParaRPr lang="zh-CN" altLang="zh-CN" b="1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沧桑的世事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（或：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今昔对比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，把诗人的愁怨从“万里”推向“千古”，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吊古之情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油然而生。（或“引发诗人的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思古幽情</a:t>
            </a:r>
            <a:r>
              <a:rPr lang="zh-CN" altLang="zh-CN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”）</a:t>
            </a:r>
            <a:endParaRPr lang="zh-CN" altLang="zh-CN" b="1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b="1" dirty="0">
                <a:sym typeface="+mn-ea"/>
              </a:rPr>
              <a:t>山雨即将来临，满楼风声飒飒。</a:t>
            </a:r>
            <a:endParaRPr lang="zh-CN" altLang="en-US" b="1" dirty="0"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b="1" dirty="0">
                <a:sym typeface="+mn-ea"/>
              </a:rPr>
              <a:t>这是对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自然景物</a:t>
            </a:r>
            <a:r>
              <a:rPr lang="zh-CN" altLang="en-US" b="1" dirty="0">
                <a:sym typeface="+mn-ea"/>
              </a:rPr>
              <a:t>的临摹，也是对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唐王朝</a:t>
            </a:r>
            <a:r>
              <a:rPr lang="zh-CN" altLang="en-US" b="1" dirty="0">
                <a:sym typeface="+mn-ea"/>
              </a:rPr>
              <a:t>日薄西山，危机四伏的没落局势的形象化勾画，它淋漓尽致而又形象入神地传出了诗人“万里愁”的真实原因。</a:t>
            </a:r>
            <a:endParaRPr lang="zh-CN" altLang="en-US" b="1" dirty="0"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b="1" dirty="0">
                <a:sym typeface="+mn-ea"/>
              </a:rPr>
              <a:t>云起日沉，雨来风满，</a:t>
            </a:r>
            <a:r>
              <a:rPr lang="zh-CN" altLang="en-US" b="1" dirty="0">
                <a:solidFill>
                  <a:srgbClr val="0070C0"/>
                </a:solidFill>
                <a:sym typeface="+mn-ea"/>
              </a:rPr>
              <a:t>动感分明</a:t>
            </a:r>
            <a:r>
              <a:rPr lang="zh-CN" altLang="en-US" b="1" dirty="0">
                <a:sym typeface="+mn-ea"/>
              </a:rPr>
              <a:t>；“风为雨头”，</a:t>
            </a:r>
            <a:r>
              <a:rPr lang="zh-CN" altLang="en-US" b="1" dirty="0">
                <a:solidFill>
                  <a:srgbClr val="0070C0"/>
                </a:solidFill>
                <a:sym typeface="+mn-ea"/>
              </a:rPr>
              <a:t>含蕴深刻</a:t>
            </a:r>
            <a:r>
              <a:rPr lang="zh-CN" altLang="en-US" b="1" dirty="0">
                <a:sym typeface="+mn-ea"/>
              </a:rPr>
              <a:t>。</a:t>
            </a:r>
            <a:endParaRPr lang="zh-CN" altLang="en-US" b="1" dirty="0"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b="1" dirty="0">
                <a:sym typeface="+mn-ea"/>
              </a:rPr>
              <a:t>此联常用来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比喻重大事件发生前的紧张气氛</a:t>
            </a:r>
            <a:r>
              <a:rPr lang="zh-CN" altLang="en-US" b="1" dirty="0">
                <a:sym typeface="+mn-ea"/>
              </a:rPr>
              <a:t>，是千古传咏的名句。</a:t>
            </a:r>
            <a:endParaRPr lang="zh-CN" altLang="en-US" b="1" dirty="0"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2017学易微课堂（部编教材）项目\PPT模板设计\九年级\源文件\九上语文PPT模板 内页（大）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09"/>
            <a:ext cx="12204527" cy="686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E:\2017学易微课堂（部编教材）项目\项目版本信息\教育部组织编写•人教版   语文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80" y="9016"/>
            <a:ext cx="12189778" cy="6856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lyc\Desktop\公司LOGO 透明版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324" y="297021"/>
            <a:ext cx="1404083" cy="617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78" y="1374611"/>
            <a:ext cx="10467770" cy="41253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.emf"/><Relationship Id="rId3" Type="http://schemas.openxmlformats.org/officeDocument/2006/relationships/image" Target="../media/image7.emf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>
            <a:alphaModFix amt="26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artisticTexturizer/>
                    </a14:imgEffect>
                    <a14:imgEffect>
                      <a14:brightnessContrast bright="18000"/>
                    </a14:imgEffect>
                    <a14:imgEffect>
                      <a14:colorTemperature colorTemp="5894"/>
                    </a14:imgEffect>
                    <a14:imgEffect>
                      <a14:saturation sat="28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5810512">
            <a:off x="986155" y="-369570"/>
            <a:ext cx="3248025" cy="44526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 flipV="1">
            <a:off x="8825541" y="3672947"/>
            <a:ext cx="2801815" cy="3626711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456815" y="2145030"/>
            <a:ext cx="8227060" cy="2306955"/>
            <a:chOff x="4018737" y="1038778"/>
            <a:chExt cx="4423779" cy="2306955"/>
          </a:xfrm>
          <a:solidFill>
            <a:schemeClr val="bg1"/>
          </a:solidFill>
        </p:grpSpPr>
        <p:sp>
          <p:nvSpPr>
            <p:cNvPr id="10" name="文本框 9"/>
            <p:cNvSpPr txBox="1"/>
            <p:nvPr/>
          </p:nvSpPr>
          <p:spPr>
            <a:xfrm>
              <a:off x="4813420" y="1038778"/>
              <a:ext cx="2940366" cy="2306955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CN" altLang="en-US" sz="7200" b="1" dirty="0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咸阳城东楼</a:t>
              </a:r>
              <a:endParaRPr lang="zh-CN" altLang="en-US" sz="7200" b="1" dirty="0"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ctr"/>
              <a:r>
                <a:rPr lang="zh-CN" altLang="en-US" sz="7200" dirty="0">
                  <a:latin typeface="华文行楷" panose="02010800040101010101" charset="-122"/>
                  <a:ea typeface="华文行楷" panose="02010800040101010101" charset="-122"/>
                </a:rPr>
                <a:t>许浑</a:t>
              </a:r>
              <a:endParaRPr lang="zh-CN" altLang="en-US" sz="7200" dirty="0">
                <a:latin typeface="华文行楷" panose="02010800040101010101" charset="-122"/>
                <a:ea typeface="华文行楷" panose="02010800040101010101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4018737" y="1595777"/>
              <a:ext cx="688730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7753786" y="1595777"/>
              <a:ext cx="688730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48" name="图片 947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 rot="5400000">
            <a:off x="179705" y="-42545"/>
            <a:ext cx="3347085" cy="343154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353435" y="671195"/>
            <a:ext cx="8502015" cy="5515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许浑（约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791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约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858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许浑字用晦，唐代诗人，润州丹阳（今江苏丹阳）人。他是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晚唐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最具影响力的诗人之一，一生不作古诗，专攻律诗。题材以怀古、田园诗为佳，艺术则以偶对整密、诗律纯熟为特色。诗中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多描写水、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雨之景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，后人拟之与诗圣杜甫齐名，并以“</a:t>
            </a:r>
            <a:r>
              <a:rPr lang="zh-CN" altLang="en-US" sz="2800" dirty="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许浑千首湿，杜甫一生愁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”评价之。成年后移家京口（今江苏镇江）丁卯（mǎo）涧，以丁卯名其诗集，后人因称“许丁卯”。</a:t>
            </a:r>
            <a:r>
              <a:rPr lang="zh-CN" altLang="en-US" sz="2800" dirty="0" smtClean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许诗误入杜牧集者甚多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。代表作有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《咸阳城东楼》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71" y="2240732"/>
            <a:ext cx="2311723" cy="31683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流程图: 资料带 4"/>
          <p:cNvSpPr/>
          <p:nvPr/>
        </p:nvSpPr>
        <p:spPr>
          <a:xfrm>
            <a:off x="8060373" y="191135"/>
            <a:ext cx="2619375" cy="1052513"/>
          </a:xfrm>
          <a:prstGeom prst="flowChartPunchedTap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4098" name="标题 1"/>
          <p:cNvSpPr>
            <a:spLocks noGrp="1"/>
          </p:cNvSpPr>
          <p:nvPr/>
        </p:nvSpPr>
        <p:spPr>
          <a:xfrm>
            <a:off x="8019098" y="307023"/>
            <a:ext cx="2587625" cy="82073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FFFF00"/>
                </a:solidFill>
              </a:rPr>
              <a:t>作者介绍</a:t>
            </a:r>
            <a:endParaRPr lang="zh-CN" alt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流程图: 资料带 3"/>
          <p:cNvSpPr/>
          <p:nvPr/>
        </p:nvSpPr>
        <p:spPr>
          <a:xfrm>
            <a:off x="5537200" y="393065"/>
            <a:ext cx="2619375" cy="1052513"/>
          </a:xfrm>
          <a:prstGeom prst="flowChartPunchedTap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5122" name="标题 1"/>
          <p:cNvSpPr>
            <a:spLocks noGrp="1"/>
          </p:cNvSpPr>
          <p:nvPr>
            <p:ph type="title"/>
          </p:nvPr>
        </p:nvSpPr>
        <p:spPr>
          <a:xfrm>
            <a:off x="5410200" y="451803"/>
            <a:ext cx="2746375" cy="993775"/>
          </a:xfrm>
        </p:spPr>
        <p:txBody>
          <a:bodyPr vert="horz" lIns="91440" tIns="45720" rIns="91440" bIns="45720" anchor="ctr"/>
          <a:p>
            <a:r>
              <a:rPr lang="zh-CN" altLang="en-US" b="1" dirty="0">
                <a:solidFill>
                  <a:srgbClr val="FFFF00"/>
                </a:solidFill>
              </a:rPr>
              <a:t>写作背景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5123" name="内容占位符 2"/>
          <p:cNvSpPr>
            <a:spLocks noGrp="1"/>
          </p:cNvSpPr>
          <p:nvPr>
            <p:ph idx="1"/>
          </p:nvPr>
        </p:nvSpPr>
        <p:spPr>
          <a:xfrm>
            <a:off x="3225800" y="1825625"/>
            <a:ext cx="8128000" cy="4351655"/>
          </a:xfrm>
        </p:spPr>
        <p:txBody>
          <a:bodyPr vert="horz" lIns="91440" tIns="45720" rIns="91440" bIns="45720" anchor="t"/>
          <a:p>
            <a:pPr marL="0" indent="0">
              <a:lnSpc>
                <a:spcPct val="140000"/>
              </a:lnSpc>
              <a:buNone/>
            </a:pPr>
            <a:r>
              <a:rPr lang="zh-CN" altLang="en-US" sz="3200" dirty="0"/>
              <a:t>         此诗大约是许浑于唐宣宗大中三年（</a:t>
            </a:r>
            <a:r>
              <a:rPr lang="en-US" altLang="zh-CN" sz="3200" dirty="0"/>
              <a:t>849</a:t>
            </a:r>
            <a:r>
              <a:rPr lang="zh-CN" altLang="en-US" sz="3200" dirty="0"/>
              <a:t>年）任监察御史的时候所写。此时大唐王朝已经处于风雨飘摇之际，政治非常腐败，农民起义此起彼伏。一个秋天的傍晚，诗人登上咸阳古城楼观赏风景，即兴写下了这首七律。</a:t>
            </a:r>
            <a:endParaRPr lang="zh-CN" altLang="en-US" sz="3200" dirty="0"/>
          </a:p>
        </p:txBody>
      </p:sp>
      <p:pic>
        <p:nvPicPr>
          <p:cNvPr id="948" name="图片 947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 rot="5400000">
            <a:off x="179705" y="-42545"/>
            <a:ext cx="3347085" cy="34315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49" name="图片 948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 rot="5400000">
            <a:off x="574040" y="-381635"/>
            <a:ext cx="2705735" cy="3709035"/>
          </a:xfrm>
          <a:prstGeom prst="rect">
            <a:avLst/>
          </a:prstGeom>
        </p:spPr>
      </p:pic>
      <p:sp>
        <p:nvSpPr>
          <p:cNvPr id="3073" name="矩形 3"/>
          <p:cNvSpPr/>
          <p:nvPr/>
        </p:nvSpPr>
        <p:spPr>
          <a:xfrm>
            <a:off x="72390" y="879793"/>
            <a:ext cx="8713788" cy="4831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咸阳城东楼 </a:t>
            </a:r>
            <a:endParaRPr lang="en-US" altLang="zh-CN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endParaRPr lang="en-US" altLang="zh-CN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【</a:t>
            </a:r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唐</a:t>
            </a:r>
            <a:r>
              <a:rPr lang="en-US" altLang="zh-CN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】</a:t>
            </a:r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许浑  </a:t>
            </a:r>
            <a:endParaRPr lang="en-US" altLang="zh-CN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                           jiān jiā          tīng</a:t>
            </a:r>
            <a:endParaRPr lang="en-US" altLang="zh-CN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一上高城万里愁，蒹葭杨柳似汀洲。</a:t>
            </a:r>
            <a:endParaRPr lang="zh-CN" altLang="en-US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endParaRPr lang="zh-CN" altLang="en-US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溪云初起日沉阁，山雨欲来风满楼。</a:t>
            </a:r>
            <a:endParaRPr lang="zh-CN" altLang="en-US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l"/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           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wú   yuàn</a:t>
            </a:r>
            <a:endParaRPr lang="zh-CN" altLang="en-US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鸟下绿芜秦苑夕，蝉鸣黄叶汉宫秋。</a:t>
            </a:r>
            <a:endParaRPr lang="zh-CN" altLang="en-US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                    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wèi</a:t>
            </a:r>
            <a:endParaRPr lang="zh-CN" altLang="en-US" sz="2800" b="1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800" b="1" dirty="0">
                <a:solidFill>
                  <a:srgbClr val="7030A0"/>
                </a:solidFill>
                <a:latin typeface="Calibri" panose="020F0502020204030204" charset="0"/>
                <a:ea typeface="宋体" panose="02010600030101010101" pitchFamily="2" charset="-122"/>
              </a:rPr>
              <a:t>行人莫问当年事，故国东来渭水流。</a:t>
            </a:r>
            <a:endParaRPr lang="zh-CN" altLang="en-US" sz="2800" b="1" dirty="0">
              <a:solidFill>
                <a:srgbClr val="7030A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358380" y="1906270"/>
            <a:ext cx="446532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spcBef>
                <a:spcPts val="1200"/>
              </a:spcBef>
            </a:pPr>
            <a:r>
              <a:rPr lang="zh-CN" altLang="en-US" sz="2400" dirty="0">
                <a:latin typeface="华文中宋" panose="02010600040101010101" charset="-122"/>
                <a:ea typeface="华文中宋" panose="02010600040101010101" charset="-122"/>
              </a:rPr>
              <a:t>登上百尺高楼，引我万里乡愁。芦苇杨柳丛生，好似家乡江南水中的小洲。</a:t>
            </a:r>
            <a:endParaRPr lang="zh-CN" altLang="en-US" sz="2400" dirty="0">
              <a:latin typeface="华文中宋" panose="02010600040101010101" charset="-122"/>
              <a:ea typeface="华文中宋" panose="02010600040101010101" charset="-122"/>
            </a:endParaRPr>
          </a:p>
          <a:p>
            <a:pPr fontAlgn="auto">
              <a:spcBef>
                <a:spcPts val="1200"/>
              </a:spcBef>
            </a:pPr>
            <a:r>
              <a:rPr lang="zh-CN" altLang="en-US" sz="2400" dirty="0">
                <a:latin typeface="华文中宋" panose="02010600040101010101" charset="-122"/>
                <a:ea typeface="华文中宋" panose="02010600040101010101" charset="-122"/>
                <a:sym typeface="+mn-ea"/>
              </a:rPr>
              <a:t>乌云刚刚浮起在溪水边上，夕阳已经沉落楼阁后面。山雨即将来临，满楼风声飒飒。</a:t>
            </a:r>
            <a:endParaRPr lang="zh-CN" altLang="en-US" sz="2400" dirty="0">
              <a:latin typeface="华文中宋" panose="02010600040101010101" charset="-122"/>
              <a:ea typeface="华文中宋" panose="02010600040101010101" charset="-122"/>
            </a:endParaRPr>
          </a:p>
          <a:p>
            <a:pPr fontAlgn="auto">
              <a:spcBef>
                <a:spcPts val="1200"/>
              </a:spcBef>
            </a:pPr>
            <a:r>
              <a:rPr lang="zh-CN" altLang="en-US" sz="2400" dirty="0">
                <a:latin typeface="华文中宋" panose="02010600040101010101" charset="-122"/>
                <a:ea typeface="华文中宋" panose="02010600040101010101" charset="-122"/>
              </a:rPr>
              <a:t>秦汉宫苑，一片荒凉。鸟儿落入乱草之中，秋蝉鸣叫枯黄叶间。</a:t>
            </a:r>
            <a:endParaRPr lang="zh-CN" altLang="en-US" sz="2400" dirty="0">
              <a:latin typeface="华文中宋" panose="02010600040101010101" charset="-122"/>
              <a:ea typeface="华文中宋" panose="02010600040101010101" charset="-122"/>
            </a:endParaRPr>
          </a:p>
          <a:p>
            <a:pPr fontAlgn="auto">
              <a:spcBef>
                <a:spcPts val="1200"/>
              </a:spcBef>
            </a:pPr>
            <a:r>
              <a:rPr lang="zh-CN" altLang="en-US" sz="2400" dirty="0">
                <a:latin typeface="华文中宋" panose="02010600040101010101" charset="-122"/>
                <a:ea typeface="华文中宋" panose="02010600040101010101" charset="-122"/>
              </a:rPr>
              <a:t>行人莫问当年繁华盛事，都城依旧，只见渭水不停东流。</a:t>
            </a:r>
            <a:endParaRPr lang="zh-CN" altLang="en-US" sz="2400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圆角矩形 6"/>
          <p:cNvSpPr/>
          <p:nvPr/>
        </p:nvSpPr>
        <p:spPr>
          <a:xfrm>
            <a:off x="72390" y="2491740"/>
            <a:ext cx="2853690" cy="991870"/>
          </a:xfrm>
          <a:prstGeom prst="roundRect">
            <a:avLst/>
          </a:prstGeom>
          <a:solidFill>
            <a:schemeClr val="bg1"/>
          </a:solidFill>
          <a:ln w="57150">
            <a:noFill/>
            <a:prstDash val="sys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l">
              <a:lnSpc>
                <a:spcPct val="9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颔联写晚眺</a:t>
            </a:r>
            <a:r>
              <a:rPr lang="zh-CN" altLang="en-US" sz="32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远景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，寓意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深远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17470" y="416560"/>
            <a:ext cx="8887460" cy="59391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p>
            <a:pPr>
              <a:lnSpc>
                <a:spcPct val="250000"/>
              </a:lnSpc>
            </a:pP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一上高城万里</a:t>
            </a:r>
            <a:r>
              <a:rPr lang="zh-CN" altLang="en-US" sz="3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愁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蒹葭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杨柳似</a:t>
            </a:r>
            <a:r>
              <a:rPr lang="zh-CN" altLang="en-US" sz="3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汀洲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溪云初起日沉阁，</a:t>
            </a:r>
            <a:r>
              <a:rPr lang="zh-CN" altLang="en-US" sz="3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山雨欲来风满楼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鸟下绿芜</a:t>
            </a:r>
            <a:r>
              <a:rPr lang="zh-CN" altLang="en-US" sz="3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秦苑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夕，蝉鸣黄叶</a:t>
            </a:r>
            <a:r>
              <a:rPr lang="zh-CN" altLang="en-US" sz="3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汉宫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秋。</a:t>
            </a:r>
            <a:endParaRPr lang="zh-CN" altLang="en-US" sz="3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行人</a:t>
            </a:r>
            <a:r>
              <a:rPr lang="zh-CN" altLang="en-US" sz="3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莫问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当年事，故国东来渭水</a:t>
            </a:r>
            <a:r>
              <a:rPr lang="zh-CN" altLang="en-US" sz="3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流</a:t>
            </a:r>
            <a:r>
              <a:rPr lang="zh-CN" altLang="en-US" sz="38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513715" y="1026160"/>
            <a:ext cx="2133600" cy="960755"/>
          </a:xfrm>
          <a:prstGeom prst="roundRect">
            <a:avLst/>
          </a:prstGeom>
          <a:solidFill>
            <a:schemeClr val="bg1"/>
          </a:solidFill>
          <a:ln w="57150">
            <a:noFill/>
            <a:prstDash val="sys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首联扣题，抒情写景。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2371725" y="220980"/>
            <a:ext cx="4984115" cy="889000"/>
          </a:xfrm>
          <a:prstGeom prst="wedgeRoundRectCallout">
            <a:avLst>
              <a:gd name="adj1" fmla="val 17095"/>
              <a:gd name="adj2" fmla="val 6385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l">
              <a:lnSpc>
                <a:spcPct val="100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奠定全诗基调。以“愁”开篇，其后交待“愁”的缘由 。</a:t>
            </a:r>
            <a:endParaRPr lang="zh-CN" altLang="en-US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3782060" y="1913255"/>
            <a:ext cx="7585710" cy="636905"/>
          </a:xfrm>
          <a:prstGeom prst="wedgeRoundRectCallout">
            <a:avLst>
              <a:gd name="adj1" fmla="val -22056"/>
              <a:gd name="adj2" fmla="val 6439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>
              <a:lnSpc>
                <a:spcPct val="140000"/>
              </a:lnSpc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现常用来比喻重大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事件发生前的紧张气氛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8415819" y="287442"/>
            <a:ext cx="2340000" cy="638210"/>
          </a:xfrm>
          <a:prstGeom prst="wedgeRoundRectCallout">
            <a:avLst>
              <a:gd name="adj1" fmla="val -17090"/>
              <a:gd name="adj2" fmla="val 79777"/>
              <a:gd name="adj3" fmla="val 16667"/>
            </a:avLst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l">
              <a:lnSpc>
                <a:spcPct val="14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表思念心绪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72390" y="3870325"/>
            <a:ext cx="3084830" cy="1113155"/>
          </a:xfrm>
          <a:prstGeom prst="roundRect">
            <a:avLst/>
          </a:prstGeom>
          <a:noFill/>
          <a:ln w="57150">
            <a:noFill/>
            <a:prstDash val="sys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l">
              <a:lnSpc>
                <a:spcPct val="9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颈联写晚眺</a:t>
            </a:r>
            <a:r>
              <a:rPr lang="zh-CN" altLang="en-US" sz="32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近景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2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虚实结合</a:t>
            </a:r>
            <a:endParaRPr lang="zh-CN" altLang="en-US" sz="3200" b="1" dirty="0">
              <a:solidFill>
                <a:srgbClr val="0070C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217170" y="5320030"/>
            <a:ext cx="2564765" cy="1033780"/>
          </a:xfrm>
          <a:prstGeom prst="roundRect">
            <a:avLst/>
          </a:prstGeom>
          <a:noFill/>
          <a:ln w="57150">
            <a:noFill/>
            <a:prstDash val="sys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尾联作结，融情于景。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圆角矩形标注 10"/>
          <p:cNvSpPr/>
          <p:nvPr/>
        </p:nvSpPr>
        <p:spPr>
          <a:xfrm>
            <a:off x="3676650" y="4721225"/>
            <a:ext cx="4955540" cy="636905"/>
          </a:xfrm>
          <a:prstGeom prst="wedgeRoundRectCallout">
            <a:avLst>
              <a:gd name="adj1" fmla="val 13016"/>
              <a:gd name="adj2" fmla="val 7179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>
              <a:lnSpc>
                <a:spcPct val="11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颓势难救的痛惜之情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圆角矩形标注 2"/>
          <p:cNvSpPr/>
          <p:nvPr/>
        </p:nvSpPr>
        <p:spPr>
          <a:xfrm>
            <a:off x="3157220" y="3307080"/>
            <a:ext cx="8570595" cy="803275"/>
          </a:xfrm>
          <a:prstGeom prst="wedgeRoundRectCallout">
            <a:avLst>
              <a:gd name="adj1" fmla="val -12243"/>
              <a:gd name="adj2" fmla="val 4992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l">
              <a:lnSpc>
                <a:spcPct val="8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把诗人的愁怨从“万里”推向“千古”，以实景叠合虚景，吊古之情油然而生。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" grpId="0" animBg="1"/>
      <p:bldP spid="6" grpId="0" animBg="1"/>
      <p:bldP spid="7" grpId="0" bldLvl="0" animBg="1"/>
      <p:bldP spid="3" grpId="0" animBg="1"/>
      <p:bldP spid="9" grpId="0" bldLvl="0" animBg="1"/>
      <p:bldP spid="11" grpId="0" animBg="1"/>
      <p:bldP spid="1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流程图: 资料带 6"/>
          <p:cNvSpPr/>
          <p:nvPr/>
        </p:nvSpPr>
        <p:spPr>
          <a:xfrm>
            <a:off x="1218883" y="115888"/>
            <a:ext cx="3195638" cy="1054100"/>
          </a:xfrm>
          <a:prstGeom prst="flowChartPunchedTap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15362" name="标题 1"/>
          <p:cNvSpPr>
            <a:spLocks noGrp="1"/>
          </p:cNvSpPr>
          <p:nvPr>
            <p:ph type="title"/>
          </p:nvPr>
        </p:nvSpPr>
        <p:spPr>
          <a:xfrm>
            <a:off x="956945" y="188913"/>
            <a:ext cx="3673475" cy="922337"/>
          </a:xfrm>
        </p:spPr>
        <p:txBody>
          <a:bodyPr vert="horz" lIns="91440" tIns="45720" rIns="91440" bIns="45720" anchor="ctr"/>
          <a:p>
            <a:pPr algn="ctr"/>
            <a:r>
              <a:rPr lang="zh-CN" altLang="en-US" sz="4000" b="1" dirty="0">
                <a:solidFill>
                  <a:srgbClr val="FFFF00"/>
                </a:solidFill>
              </a:rPr>
              <a:t>赏诗情</a:t>
            </a:r>
            <a:endParaRPr lang="zh-CN" altLang="en-US" sz="4000" b="1" dirty="0">
              <a:solidFill>
                <a:srgbClr val="FFFF00"/>
              </a:solidFill>
            </a:endParaRPr>
          </a:p>
        </p:txBody>
      </p:sp>
      <p:sp>
        <p:nvSpPr>
          <p:cNvPr id="15363" name="矩形 4"/>
          <p:cNvSpPr/>
          <p:nvPr/>
        </p:nvSpPr>
        <p:spPr>
          <a:xfrm>
            <a:off x="956945" y="1341755"/>
            <a:ext cx="724979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根据</a:t>
            </a:r>
            <a:r>
              <a:rPr lang="en-US" altLang="zh-CN" sz="32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32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咸阳城东楼</a:t>
            </a:r>
            <a:r>
              <a:rPr lang="en-US" altLang="zh-CN" sz="32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  <a:r>
              <a:rPr lang="zh-CN" altLang="en-US" sz="32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内容，概括作者“愁”的原因。</a:t>
            </a:r>
            <a:endParaRPr lang="zh-CN" altLang="en-US" sz="3200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58988" y="2854960"/>
            <a:ext cx="4572000" cy="28613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zh-CN" sz="36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官宦在外，思念家乡</a:t>
            </a:r>
            <a:r>
              <a:rPr lang="zh-CN" altLang="en-US" sz="36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。</a:t>
            </a:r>
            <a:endParaRPr lang="en-US" altLang="zh-CN" sz="36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en-US" altLang="zh-CN" sz="36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altLang="zh-CN" sz="36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国势动荡，危机四伏</a:t>
            </a:r>
            <a:r>
              <a:rPr lang="zh-CN" altLang="en-US" sz="36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。</a:t>
            </a:r>
            <a:endParaRPr lang="en-US" altLang="zh-CN" sz="36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en-US" altLang="zh-CN" sz="36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altLang="zh-CN" sz="36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江山依旧，世事沧桑。</a:t>
            </a:r>
            <a:endParaRPr lang="zh-CN" altLang="en-US" sz="360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 rot="10800000" flipV="1">
            <a:off x="7834710" y="1217856"/>
            <a:ext cx="4357290" cy="56401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2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charRg st="12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charRg st="12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800000" flipV="1">
            <a:off x="9390185" y="3231289"/>
            <a:ext cx="2801815" cy="3626711"/>
          </a:xfrm>
          <a:prstGeom prst="rect">
            <a:avLst/>
          </a:prstGeom>
        </p:spPr>
      </p:pic>
      <p:sp>
        <p:nvSpPr>
          <p:cNvPr id="16385" name="矩形 3"/>
          <p:cNvSpPr/>
          <p:nvPr/>
        </p:nvSpPr>
        <p:spPr>
          <a:xfrm>
            <a:off x="993140" y="573405"/>
            <a:ext cx="84963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3600" b="1" dirty="0">
                <a:latin typeface="华文中宋" panose="02010600040101010101" charset="-122"/>
                <a:ea typeface="华文中宋" panose="02010600040101010101" charset="-122"/>
              </a:rPr>
              <a:t>简要赏析《咸阳城东楼》颈联的表达效果。</a:t>
            </a:r>
            <a:endParaRPr lang="zh-CN" altLang="zh-CN" sz="3600" b="1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93140" y="1675765"/>
            <a:ext cx="8976360" cy="39693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颈联晚眺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近景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虚实结合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（或从“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视听结合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”的角度分析也可）；强调</a:t>
            </a:r>
            <a:r>
              <a:rPr lang="zh-CN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过去的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禁苑深宫，</a:t>
            </a:r>
            <a:r>
              <a:rPr lang="zh-CN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现今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只是荒草遍地，黄叶满林，唯有鸟蝉不识兴亡，依然如故。</a:t>
            </a:r>
            <a:endParaRPr lang="zh-CN" altLang="zh-CN" sz="3600" b="1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沧桑的世事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（或：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今昔对比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，把诗人的愁怨从“万里”推向“千古”，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吊古之情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油然而生。（或“引发诗人的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思古幽情</a:t>
            </a:r>
            <a:r>
              <a:rPr lang="zh-CN" altLang="zh-CN" sz="36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”）</a:t>
            </a:r>
            <a:endParaRPr lang="zh-CN" altLang="zh-CN" sz="3600" b="1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41" name="图片 7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V="1">
            <a:off x="442625" y="3408562"/>
            <a:ext cx="3006812" cy="3892062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996440" y="1418590"/>
            <a:ext cx="9780270" cy="51098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3200" b="1" dirty="0">
                <a:sym typeface="+mn-ea"/>
              </a:rPr>
              <a:t>山雨即将来临，满楼风声飒飒。</a:t>
            </a:r>
            <a:endParaRPr lang="zh-CN" altLang="en-US" sz="3200" b="1" dirty="0"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3200" b="1" dirty="0">
                <a:sym typeface="+mn-ea"/>
              </a:rPr>
              <a:t>这是对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自然景物</a:t>
            </a:r>
            <a:r>
              <a:rPr lang="zh-CN" altLang="en-US" sz="3200" b="1" dirty="0">
                <a:sym typeface="+mn-ea"/>
              </a:rPr>
              <a:t>的临摹，也是对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唐王朝</a:t>
            </a:r>
            <a:r>
              <a:rPr lang="zh-CN" altLang="en-US" sz="3200" b="1" dirty="0">
                <a:sym typeface="+mn-ea"/>
              </a:rPr>
              <a:t>日薄西山，危机四伏的没落局势的形象化勾画，它淋漓尽致而又形象入神地传出了诗人“万里愁”的真实原因。</a:t>
            </a:r>
            <a:endParaRPr lang="zh-CN" altLang="en-US" sz="3200" b="1" dirty="0"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3200" b="1" dirty="0">
                <a:sym typeface="+mn-ea"/>
              </a:rPr>
              <a:t>云起日沉，雨来风满，</a:t>
            </a:r>
            <a:r>
              <a:rPr lang="zh-CN" altLang="en-US" sz="3200" b="1" dirty="0">
                <a:solidFill>
                  <a:srgbClr val="0070C0"/>
                </a:solidFill>
                <a:sym typeface="+mn-ea"/>
              </a:rPr>
              <a:t>动感分明</a:t>
            </a:r>
            <a:r>
              <a:rPr lang="zh-CN" altLang="en-US" sz="3200" b="1" dirty="0">
                <a:sym typeface="+mn-ea"/>
              </a:rPr>
              <a:t>；“风为雨头”，</a:t>
            </a:r>
            <a:r>
              <a:rPr lang="zh-CN" altLang="en-US" sz="3200" b="1" dirty="0">
                <a:solidFill>
                  <a:srgbClr val="0070C0"/>
                </a:solidFill>
                <a:sym typeface="+mn-ea"/>
              </a:rPr>
              <a:t>含蕴深刻</a:t>
            </a:r>
            <a:r>
              <a:rPr lang="zh-CN" altLang="en-US" sz="3200" b="1" dirty="0">
                <a:sym typeface="+mn-ea"/>
              </a:rPr>
              <a:t>。</a:t>
            </a:r>
            <a:endParaRPr lang="zh-CN" altLang="en-US" sz="3200" b="1" dirty="0"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3200" b="1" dirty="0">
                <a:sym typeface="+mn-ea"/>
              </a:rPr>
              <a:t>此联常用来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比喻重大事件发生前的紧张气氛</a:t>
            </a:r>
            <a:r>
              <a:rPr lang="zh-CN" altLang="en-US" sz="3200" b="1" dirty="0">
                <a:sym typeface="+mn-ea"/>
              </a:rPr>
              <a:t>，是千古传咏的名句。</a:t>
            </a:r>
            <a:endParaRPr lang="zh-CN" altLang="en-US" sz="3200" b="1" dirty="0">
              <a:sym typeface="+mn-ea"/>
            </a:endParaRPr>
          </a:p>
        </p:txBody>
      </p:sp>
      <p:sp>
        <p:nvSpPr>
          <p:cNvPr id="18433" name="矩形 3"/>
          <p:cNvSpPr/>
          <p:nvPr/>
        </p:nvSpPr>
        <p:spPr>
          <a:xfrm>
            <a:off x="425450" y="342265"/>
            <a:ext cx="1098613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《诗境浅说》评“山雨欲来风满楼”可谓“绝妙好词”，</a:t>
            </a:r>
            <a:endParaRPr lang="zh-CN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algn="l"/>
            <a:r>
              <a:rPr lang="zh-CN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请你赏析。</a:t>
            </a:r>
            <a:endParaRPr lang="zh-CN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1218</Words>
  <Application>WPS 演示</Application>
  <PresentationFormat>自定义</PresentationFormat>
  <Paragraphs>75</Paragraphs>
  <Slides>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华文行楷</vt:lpstr>
      <vt:lpstr>黑体</vt:lpstr>
      <vt:lpstr>Times New Roman</vt:lpstr>
      <vt:lpstr>Calibri</vt:lpstr>
      <vt:lpstr>华文中宋</vt:lpstr>
      <vt:lpstr>华文楷体</vt:lpstr>
      <vt:lpstr>楷体</vt:lpstr>
      <vt:lpstr>Arial Unicode MS</vt:lpstr>
      <vt:lpstr>等线 Light</vt:lpstr>
      <vt:lpstr>等线</vt:lpstr>
      <vt:lpstr>Office 主题​​</vt:lpstr>
      <vt:lpstr>PowerPoint 演示文稿</vt:lpstr>
      <vt:lpstr>PowerPoint 演示文稿</vt:lpstr>
      <vt:lpstr>写作背景</vt:lpstr>
      <vt:lpstr>PowerPoint 演示文稿</vt:lpstr>
      <vt:lpstr>PowerPoint 演示文稿</vt:lpstr>
      <vt:lpstr>赏诗情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中国风古风类</dc:title>
  <dc:creator>Administrator</dc:creator>
  <cp:keywords>RP</cp:keywords>
  <dc:description>RP</dc:description>
  <dc:subject>RP</dc:subject>
  <cp:category>RP</cp:category>
  <cp:lastModifiedBy>Young</cp:lastModifiedBy>
  <cp:revision>139</cp:revision>
  <dcterms:created xsi:type="dcterms:W3CDTF">2016-07-26T07:52:00Z</dcterms:created>
  <dcterms:modified xsi:type="dcterms:W3CDTF">2019-10-17T09:55:45Z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