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6" r:id="rId7"/>
    <p:sldId id="267" r:id="rId8"/>
    <p:sldId id="260" r:id="rId9"/>
    <p:sldId id="261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2BC712-1FF1-43F2-A8B0-00045E8642A3}" type="doc">
      <dgm:prSet loTypeId="urn:microsoft.com/office/officeart/2005/8/layout/radial6" loCatId="cycle" qsTypeId="urn:microsoft.com/office/officeart/2005/8/quickstyle/3d5" qsCatId="3D" csTypeId="urn:microsoft.com/office/officeart/2005/8/colors/colorful4" csCatId="colorful" phldr="1"/>
      <dgm:spPr/>
      <dgm:t>
        <a:bodyPr/>
        <a:lstStyle/>
        <a:p>
          <a:endParaRPr lang="zh-CN" altLang="en-US"/>
        </a:p>
      </dgm:t>
    </dgm:pt>
    <dgm:pt modelId="{D94AA469-0E04-4289-975A-A1A41D82959F}">
      <dgm:prSet phldrT="[文本]"/>
      <dgm:spPr/>
      <dgm:t>
        <a:bodyPr/>
        <a:lstStyle/>
        <a:p>
          <a:r>
            <a:rPr lang="zh-CN" altLang="en-US" b="1" dirty="0" smtClean="0"/>
            <a:t>二次函数</a:t>
          </a:r>
          <a:endParaRPr lang="zh-CN" altLang="en-US" b="1" dirty="0"/>
        </a:p>
      </dgm:t>
    </dgm:pt>
    <dgm:pt modelId="{05ACF53E-0CB7-4AAB-97C1-0A175D2D12B7}" type="parTrans" cxnId="{0BFAEBCC-1493-423C-B76E-85CCA2106494}">
      <dgm:prSet/>
      <dgm:spPr/>
      <dgm:t>
        <a:bodyPr/>
        <a:lstStyle/>
        <a:p>
          <a:endParaRPr lang="zh-CN" altLang="en-US"/>
        </a:p>
      </dgm:t>
    </dgm:pt>
    <dgm:pt modelId="{097B8304-9D64-45BD-B262-A7EEBC0511E0}" type="sibTrans" cxnId="{0BFAEBCC-1493-423C-B76E-85CCA2106494}">
      <dgm:prSet/>
      <dgm:spPr/>
      <dgm:t>
        <a:bodyPr/>
        <a:lstStyle/>
        <a:p>
          <a:endParaRPr lang="zh-CN" altLang="en-US"/>
        </a:p>
      </dgm:t>
    </dgm:pt>
    <dgm:pt modelId="{6FFF8768-9BEE-480E-8C05-3780EB9F747B}">
      <dgm:prSet phldrT="[文本]"/>
      <dgm:spPr/>
      <dgm:t>
        <a:bodyPr/>
        <a:lstStyle/>
        <a:p>
          <a:r>
            <a:rPr lang="zh-CN" altLang="en-US" b="1" dirty="0" smtClean="0"/>
            <a:t>定义</a:t>
          </a:r>
          <a:endParaRPr lang="zh-CN" altLang="en-US" b="1" dirty="0"/>
        </a:p>
      </dgm:t>
    </dgm:pt>
    <dgm:pt modelId="{21BB4933-A4FC-4DB5-8DCC-5149396A3845}" type="parTrans" cxnId="{201AE919-A833-48E9-8CA9-CC2EE11254FF}">
      <dgm:prSet/>
      <dgm:spPr/>
      <dgm:t>
        <a:bodyPr/>
        <a:lstStyle/>
        <a:p>
          <a:endParaRPr lang="zh-CN" altLang="en-US"/>
        </a:p>
      </dgm:t>
    </dgm:pt>
    <dgm:pt modelId="{7736824D-CAFB-4F7C-8534-E970C930E811}" type="sibTrans" cxnId="{201AE919-A833-48E9-8CA9-CC2EE11254FF}">
      <dgm:prSet/>
      <dgm:spPr/>
      <dgm:t>
        <a:bodyPr/>
        <a:lstStyle/>
        <a:p>
          <a:endParaRPr lang="zh-CN" altLang="en-US"/>
        </a:p>
      </dgm:t>
    </dgm:pt>
    <dgm:pt modelId="{2AFA5043-A0B2-4B52-B6B4-A68A3B60850B}">
      <dgm:prSet phldrT="[文本]"/>
      <dgm:spPr/>
      <dgm:t>
        <a:bodyPr/>
        <a:lstStyle/>
        <a:p>
          <a:r>
            <a:rPr lang="zh-CN" altLang="en-US" b="1" smtClean="0"/>
            <a:t>性质</a:t>
          </a:r>
          <a:endParaRPr lang="zh-CN" altLang="en-US" b="1" dirty="0"/>
        </a:p>
      </dgm:t>
    </dgm:pt>
    <dgm:pt modelId="{A3141ECB-BE66-4C14-A176-E53D0F5D1E96}" type="parTrans" cxnId="{D2B06DEC-12BA-464B-83C5-D6924D27CBA4}">
      <dgm:prSet/>
      <dgm:spPr/>
      <dgm:t>
        <a:bodyPr/>
        <a:lstStyle/>
        <a:p>
          <a:endParaRPr lang="zh-CN" altLang="en-US"/>
        </a:p>
      </dgm:t>
    </dgm:pt>
    <dgm:pt modelId="{CC9FA962-CD74-4215-8CB0-9DAC0D4D62E3}" type="sibTrans" cxnId="{D2B06DEC-12BA-464B-83C5-D6924D27CBA4}">
      <dgm:prSet/>
      <dgm:spPr/>
      <dgm:t>
        <a:bodyPr/>
        <a:lstStyle/>
        <a:p>
          <a:endParaRPr lang="zh-CN" altLang="en-US"/>
        </a:p>
      </dgm:t>
    </dgm:pt>
    <dgm:pt modelId="{BFFF788B-C080-4AE9-BDAC-D80212157C19}">
      <dgm:prSet phldrT="[文本]"/>
      <dgm:spPr/>
      <dgm:t>
        <a:bodyPr/>
        <a:lstStyle/>
        <a:p>
          <a:r>
            <a:rPr lang="zh-CN" altLang="en-US" b="1" smtClean="0"/>
            <a:t>综合</a:t>
          </a:r>
          <a:endParaRPr lang="zh-CN" altLang="en-US" b="1" dirty="0"/>
        </a:p>
      </dgm:t>
    </dgm:pt>
    <dgm:pt modelId="{BDCBB0B6-45EB-4F6D-937B-4BB7B616C230}" type="parTrans" cxnId="{269B9B4C-F522-4391-BC27-6136F5A3DDE9}">
      <dgm:prSet/>
      <dgm:spPr/>
      <dgm:t>
        <a:bodyPr/>
        <a:lstStyle/>
        <a:p>
          <a:endParaRPr lang="zh-CN" altLang="en-US"/>
        </a:p>
      </dgm:t>
    </dgm:pt>
    <dgm:pt modelId="{102492D5-AC63-4FB3-B29D-323BA1CB115E}" type="sibTrans" cxnId="{269B9B4C-F522-4391-BC27-6136F5A3DDE9}">
      <dgm:prSet/>
      <dgm:spPr/>
      <dgm:t>
        <a:bodyPr/>
        <a:lstStyle/>
        <a:p>
          <a:endParaRPr lang="zh-CN" altLang="en-US"/>
        </a:p>
      </dgm:t>
    </dgm:pt>
    <dgm:pt modelId="{3D0CDC74-659F-4DAC-A0A9-828F614AF7BE}">
      <dgm:prSet phldrT="[文本]"/>
      <dgm:spPr/>
      <dgm:t>
        <a:bodyPr/>
        <a:lstStyle/>
        <a:p>
          <a:r>
            <a:rPr lang="zh-CN" altLang="en-US" b="1" dirty="0" smtClean="0"/>
            <a:t>解析式</a:t>
          </a:r>
          <a:endParaRPr lang="zh-CN" altLang="en-US" b="1" dirty="0"/>
        </a:p>
      </dgm:t>
    </dgm:pt>
    <dgm:pt modelId="{338C1FFB-683B-4601-8F40-1DF8A7993BF4}" type="parTrans" cxnId="{0B1E0CDC-F2F8-4A78-ABE9-8BE50202F1B9}">
      <dgm:prSet/>
      <dgm:spPr/>
      <dgm:t>
        <a:bodyPr/>
        <a:lstStyle/>
        <a:p>
          <a:endParaRPr lang="zh-CN" altLang="en-US"/>
        </a:p>
      </dgm:t>
    </dgm:pt>
    <dgm:pt modelId="{64A2BA5E-73D6-4C01-A729-A944020F83FE}" type="sibTrans" cxnId="{0B1E0CDC-F2F8-4A78-ABE9-8BE50202F1B9}">
      <dgm:prSet/>
      <dgm:spPr/>
      <dgm:t>
        <a:bodyPr/>
        <a:lstStyle/>
        <a:p>
          <a:endParaRPr lang="zh-CN" altLang="en-US"/>
        </a:p>
      </dgm:t>
    </dgm:pt>
    <dgm:pt modelId="{A18EFF35-0406-4953-A716-841D30C121AC}" type="pres">
      <dgm:prSet presAssocID="{1A2BC712-1FF1-43F2-A8B0-00045E8642A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A25DF6E5-FAD2-417F-845C-E40223ECBA15}" type="pres">
      <dgm:prSet presAssocID="{D94AA469-0E04-4289-975A-A1A41D82959F}" presName="centerShape" presStyleLbl="node0" presStyleIdx="0" presStyleCnt="1"/>
      <dgm:spPr/>
      <dgm:t>
        <a:bodyPr/>
        <a:lstStyle/>
        <a:p>
          <a:endParaRPr lang="zh-CN" altLang="en-US"/>
        </a:p>
      </dgm:t>
    </dgm:pt>
    <dgm:pt modelId="{76894826-5770-4E14-B69C-5178856736D8}" type="pres">
      <dgm:prSet presAssocID="{6FFF8768-9BEE-480E-8C05-3780EB9F747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F15EA5B-9E9C-45BE-B9FF-C73B4BC4F4C4}" type="pres">
      <dgm:prSet presAssocID="{6FFF8768-9BEE-480E-8C05-3780EB9F747B}" presName="dummy" presStyleCnt="0"/>
      <dgm:spPr/>
    </dgm:pt>
    <dgm:pt modelId="{CC0127F4-A0DC-4D38-A491-A3FE9C2AC8BA}" type="pres">
      <dgm:prSet presAssocID="{7736824D-CAFB-4F7C-8534-E970C930E811}" presName="sibTrans" presStyleLbl="sibTrans2D1" presStyleIdx="0" presStyleCnt="4"/>
      <dgm:spPr/>
      <dgm:t>
        <a:bodyPr/>
        <a:lstStyle/>
        <a:p>
          <a:endParaRPr lang="zh-CN" altLang="en-US"/>
        </a:p>
      </dgm:t>
    </dgm:pt>
    <dgm:pt modelId="{2F6B57D3-072A-4E67-8119-AF888AC26CD4}" type="pres">
      <dgm:prSet presAssocID="{2AFA5043-A0B2-4B52-B6B4-A68A3B60850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C2F226C-A752-43D0-8FA0-2DFDD440C6E0}" type="pres">
      <dgm:prSet presAssocID="{2AFA5043-A0B2-4B52-B6B4-A68A3B60850B}" presName="dummy" presStyleCnt="0"/>
      <dgm:spPr/>
    </dgm:pt>
    <dgm:pt modelId="{C8B38E27-2E00-4EE2-A2AB-B3493F1751E7}" type="pres">
      <dgm:prSet presAssocID="{CC9FA962-CD74-4215-8CB0-9DAC0D4D62E3}" presName="sibTrans" presStyleLbl="sibTrans2D1" presStyleIdx="1" presStyleCnt="4"/>
      <dgm:spPr/>
      <dgm:t>
        <a:bodyPr/>
        <a:lstStyle/>
        <a:p>
          <a:endParaRPr lang="zh-CN" altLang="en-US"/>
        </a:p>
      </dgm:t>
    </dgm:pt>
    <dgm:pt modelId="{A23107E5-4149-42D5-87D0-3C1F41DAA331}" type="pres">
      <dgm:prSet presAssocID="{BFFF788B-C080-4AE9-BDAC-D80212157C19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0249E2B-73FA-45E9-B258-5019598FB6B7}" type="pres">
      <dgm:prSet presAssocID="{BFFF788B-C080-4AE9-BDAC-D80212157C19}" presName="dummy" presStyleCnt="0"/>
      <dgm:spPr/>
    </dgm:pt>
    <dgm:pt modelId="{F339028E-CD41-4814-8C4B-8143A7E90E36}" type="pres">
      <dgm:prSet presAssocID="{102492D5-AC63-4FB3-B29D-323BA1CB115E}" presName="sibTrans" presStyleLbl="sibTrans2D1" presStyleIdx="2" presStyleCnt="4"/>
      <dgm:spPr/>
      <dgm:t>
        <a:bodyPr/>
        <a:lstStyle/>
        <a:p>
          <a:endParaRPr lang="zh-CN" altLang="en-US"/>
        </a:p>
      </dgm:t>
    </dgm:pt>
    <dgm:pt modelId="{D6F28040-723B-465F-A99E-B2E0B6B3F59C}" type="pres">
      <dgm:prSet presAssocID="{3D0CDC74-659F-4DAC-A0A9-828F614AF7B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327425C-1D44-490D-93FE-B399636DE1EC}" type="pres">
      <dgm:prSet presAssocID="{3D0CDC74-659F-4DAC-A0A9-828F614AF7BE}" presName="dummy" presStyleCnt="0"/>
      <dgm:spPr/>
    </dgm:pt>
    <dgm:pt modelId="{8E151336-6B75-4A16-B9C1-AF405C35B7D3}" type="pres">
      <dgm:prSet presAssocID="{64A2BA5E-73D6-4C01-A729-A944020F83FE}" presName="sibTrans" presStyleLbl="sibTrans2D1" presStyleIdx="3" presStyleCnt="4"/>
      <dgm:spPr/>
      <dgm:t>
        <a:bodyPr/>
        <a:lstStyle/>
        <a:p>
          <a:endParaRPr lang="zh-CN" altLang="en-US"/>
        </a:p>
      </dgm:t>
    </dgm:pt>
  </dgm:ptLst>
  <dgm:cxnLst>
    <dgm:cxn modelId="{5CB67F2F-044B-46E3-98A0-EF7344C901F1}" type="presOf" srcId="{D94AA469-0E04-4289-975A-A1A41D82959F}" destId="{A25DF6E5-FAD2-417F-845C-E40223ECBA15}" srcOrd="0" destOrd="0" presId="urn:microsoft.com/office/officeart/2005/8/layout/radial6"/>
    <dgm:cxn modelId="{0BFAEBCC-1493-423C-B76E-85CCA2106494}" srcId="{1A2BC712-1FF1-43F2-A8B0-00045E8642A3}" destId="{D94AA469-0E04-4289-975A-A1A41D82959F}" srcOrd="0" destOrd="0" parTransId="{05ACF53E-0CB7-4AAB-97C1-0A175D2D12B7}" sibTransId="{097B8304-9D64-45BD-B262-A7EEBC0511E0}"/>
    <dgm:cxn modelId="{4846BFCF-6B72-4598-AE93-0E3DEB2F01FE}" type="presOf" srcId="{64A2BA5E-73D6-4C01-A729-A944020F83FE}" destId="{8E151336-6B75-4A16-B9C1-AF405C35B7D3}" srcOrd="0" destOrd="0" presId="urn:microsoft.com/office/officeart/2005/8/layout/radial6"/>
    <dgm:cxn modelId="{201AE919-A833-48E9-8CA9-CC2EE11254FF}" srcId="{D94AA469-0E04-4289-975A-A1A41D82959F}" destId="{6FFF8768-9BEE-480E-8C05-3780EB9F747B}" srcOrd="0" destOrd="0" parTransId="{21BB4933-A4FC-4DB5-8DCC-5149396A3845}" sibTransId="{7736824D-CAFB-4F7C-8534-E970C930E811}"/>
    <dgm:cxn modelId="{0B1E0CDC-F2F8-4A78-ABE9-8BE50202F1B9}" srcId="{D94AA469-0E04-4289-975A-A1A41D82959F}" destId="{3D0CDC74-659F-4DAC-A0A9-828F614AF7BE}" srcOrd="3" destOrd="0" parTransId="{338C1FFB-683B-4601-8F40-1DF8A7993BF4}" sibTransId="{64A2BA5E-73D6-4C01-A729-A944020F83FE}"/>
    <dgm:cxn modelId="{F6B01724-B3CE-449A-ADFD-0E9837AB235C}" type="presOf" srcId="{102492D5-AC63-4FB3-B29D-323BA1CB115E}" destId="{F339028E-CD41-4814-8C4B-8143A7E90E36}" srcOrd="0" destOrd="0" presId="urn:microsoft.com/office/officeart/2005/8/layout/radial6"/>
    <dgm:cxn modelId="{E51F6FBA-E027-43D5-A2C6-314171422A00}" type="presOf" srcId="{2AFA5043-A0B2-4B52-B6B4-A68A3B60850B}" destId="{2F6B57D3-072A-4E67-8119-AF888AC26CD4}" srcOrd="0" destOrd="0" presId="urn:microsoft.com/office/officeart/2005/8/layout/radial6"/>
    <dgm:cxn modelId="{D5C58E99-8348-479C-98FC-0068B200FF44}" type="presOf" srcId="{BFFF788B-C080-4AE9-BDAC-D80212157C19}" destId="{A23107E5-4149-42D5-87D0-3C1F41DAA331}" srcOrd="0" destOrd="0" presId="urn:microsoft.com/office/officeart/2005/8/layout/radial6"/>
    <dgm:cxn modelId="{9C842485-D39E-457A-8AB2-68D36C227A3F}" type="presOf" srcId="{7736824D-CAFB-4F7C-8534-E970C930E811}" destId="{CC0127F4-A0DC-4D38-A491-A3FE9C2AC8BA}" srcOrd="0" destOrd="0" presId="urn:microsoft.com/office/officeart/2005/8/layout/radial6"/>
    <dgm:cxn modelId="{A4F4FC34-3501-41AF-A8AF-38AAEA16C974}" type="presOf" srcId="{3D0CDC74-659F-4DAC-A0A9-828F614AF7BE}" destId="{D6F28040-723B-465F-A99E-B2E0B6B3F59C}" srcOrd="0" destOrd="0" presId="urn:microsoft.com/office/officeart/2005/8/layout/radial6"/>
    <dgm:cxn modelId="{D2B06DEC-12BA-464B-83C5-D6924D27CBA4}" srcId="{D94AA469-0E04-4289-975A-A1A41D82959F}" destId="{2AFA5043-A0B2-4B52-B6B4-A68A3B60850B}" srcOrd="1" destOrd="0" parTransId="{A3141ECB-BE66-4C14-A176-E53D0F5D1E96}" sibTransId="{CC9FA962-CD74-4215-8CB0-9DAC0D4D62E3}"/>
    <dgm:cxn modelId="{94AE1DC0-F9A7-4178-AAEE-ECAD374C8B0B}" type="presOf" srcId="{6FFF8768-9BEE-480E-8C05-3780EB9F747B}" destId="{76894826-5770-4E14-B69C-5178856736D8}" srcOrd="0" destOrd="0" presId="urn:microsoft.com/office/officeart/2005/8/layout/radial6"/>
    <dgm:cxn modelId="{EFEF0289-7557-4148-AD96-0E4AD6B318F0}" type="presOf" srcId="{1A2BC712-1FF1-43F2-A8B0-00045E8642A3}" destId="{A18EFF35-0406-4953-A716-841D30C121AC}" srcOrd="0" destOrd="0" presId="urn:microsoft.com/office/officeart/2005/8/layout/radial6"/>
    <dgm:cxn modelId="{269B9B4C-F522-4391-BC27-6136F5A3DDE9}" srcId="{D94AA469-0E04-4289-975A-A1A41D82959F}" destId="{BFFF788B-C080-4AE9-BDAC-D80212157C19}" srcOrd="2" destOrd="0" parTransId="{BDCBB0B6-45EB-4F6D-937B-4BB7B616C230}" sibTransId="{102492D5-AC63-4FB3-B29D-323BA1CB115E}"/>
    <dgm:cxn modelId="{7454C92F-BAE9-4CBC-BFCA-96F56EC88889}" type="presOf" srcId="{CC9FA962-CD74-4215-8CB0-9DAC0D4D62E3}" destId="{C8B38E27-2E00-4EE2-A2AB-B3493F1751E7}" srcOrd="0" destOrd="0" presId="urn:microsoft.com/office/officeart/2005/8/layout/radial6"/>
    <dgm:cxn modelId="{7CC98328-2BF1-4827-81EF-D22F59A8477A}" type="presParOf" srcId="{A18EFF35-0406-4953-A716-841D30C121AC}" destId="{A25DF6E5-FAD2-417F-845C-E40223ECBA15}" srcOrd="0" destOrd="0" presId="urn:microsoft.com/office/officeart/2005/8/layout/radial6"/>
    <dgm:cxn modelId="{D4CEC17E-B0C0-44FB-AA38-D5763C9713B7}" type="presParOf" srcId="{A18EFF35-0406-4953-A716-841D30C121AC}" destId="{76894826-5770-4E14-B69C-5178856736D8}" srcOrd="1" destOrd="0" presId="urn:microsoft.com/office/officeart/2005/8/layout/radial6"/>
    <dgm:cxn modelId="{6EA60816-B06F-4FF9-A0E6-A9D5454B79AD}" type="presParOf" srcId="{A18EFF35-0406-4953-A716-841D30C121AC}" destId="{8F15EA5B-9E9C-45BE-B9FF-C73B4BC4F4C4}" srcOrd="2" destOrd="0" presId="urn:microsoft.com/office/officeart/2005/8/layout/radial6"/>
    <dgm:cxn modelId="{8F36CA2F-5437-4143-9053-802EF019E4F8}" type="presParOf" srcId="{A18EFF35-0406-4953-A716-841D30C121AC}" destId="{CC0127F4-A0DC-4D38-A491-A3FE9C2AC8BA}" srcOrd="3" destOrd="0" presId="urn:microsoft.com/office/officeart/2005/8/layout/radial6"/>
    <dgm:cxn modelId="{E341B77D-B3DC-4F3D-B492-21CA244FA944}" type="presParOf" srcId="{A18EFF35-0406-4953-A716-841D30C121AC}" destId="{2F6B57D3-072A-4E67-8119-AF888AC26CD4}" srcOrd="4" destOrd="0" presId="urn:microsoft.com/office/officeart/2005/8/layout/radial6"/>
    <dgm:cxn modelId="{E7242C1A-AF34-4A64-8FEA-BB61418D0B2C}" type="presParOf" srcId="{A18EFF35-0406-4953-A716-841D30C121AC}" destId="{0C2F226C-A752-43D0-8FA0-2DFDD440C6E0}" srcOrd="5" destOrd="0" presId="urn:microsoft.com/office/officeart/2005/8/layout/radial6"/>
    <dgm:cxn modelId="{5A79EF99-60DA-4EA0-B39F-354E1664AE87}" type="presParOf" srcId="{A18EFF35-0406-4953-A716-841D30C121AC}" destId="{C8B38E27-2E00-4EE2-A2AB-B3493F1751E7}" srcOrd="6" destOrd="0" presId="urn:microsoft.com/office/officeart/2005/8/layout/radial6"/>
    <dgm:cxn modelId="{611465E7-E718-455A-9733-CB0DDE82A5EB}" type="presParOf" srcId="{A18EFF35-0406-4953-A716-841D30C121AC}" destId="{A23107E5-4149-42D5-87D0-3C1F41DAA331}" srcOrd="7" destOrd="0" presId="urn:microsoft.com/office/officeart/2005/8/layout/radial6"/>
    <dgm:cxn modelId="{20B1C1A6-94AD-4E74-BC5F-1EBE4C29213E}" type="presParOf" srcId="{A18EFF35-0406-4953-A716-841D30C121AC}" destId="{C0249E2B-73FA-45E9-B258-5019598FB6B7}" srcOrd="8" destOrd="0" presId="urn:microsoft.com/office/officeart/2005/8/layout/radial6"/>
    <dgm:cxn modelId="{0D309AB3-7540-4AAE-81AA-51614870AA1F}" type="presParOf" srcId="{A18EFF35-0406-4953-A716-841D30C121AC}" destId="{F339028E-CD41-4814-8C4B-8143A7E90E36}" srcOrd="9" destOrd="0" presId="urn:microsoft.com/office/officeart/2005/8/layout/radial6"/>
    <dgm:cxn modelId="{E2ED99F9-A2F3-4B3B-A51E-A2839B63F383}" type="presParOf" srcId="{A18EFF35-0406-4953-A716-841D30C121AC}" destId="{D6F28040-723B-465F-A99E-B2E0B6B3F59C}" srcOrd="10" destOrd="0" presId="urn:microsoft.com/office/officeart/2005/8/layout/radial6"/>
    <dgm:cxn modelId="{EE3FA913-1D9E-4FCC-96A0-74FF01C010D5}" type="presParOf" srcId="{A18EFF35-0406-4953-A716-841D30C121AC}" destId="{0327425C-1D44-490D-93FE-B399636DE1EC}" srcOrd="11" destOrd="0" presId="urn:microsoft.com/office/officeart/2005/8/layout/radial6"/>
    <dgm:cxn modelId="{2A5EAA01-8BBE-4FDF-8596-406BC70F9A93}" type="presParOf" srcId="{A18EFF35-0406-4953-A716-841D30C121AC}" destId="{8E151336-6B75-4A16-B9C1-AF405C35B7D3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151336-6B75-4A16-B9C1-AF405C35B7D3}">
      <dsp:nvSpPr>
        <dsp:cNvPr id="0" name=""/>
        <dsp:cNvSpPr/>
      </dsp:nvSpPr>
      <dsp:spPr>
        <a:xfrm>
          <a:off x="3378879" y="848069"/>
          <a:ext cx="5648054" cy="5648054"/>
        </a:xfrm>
        <a:prstGeom prst="blockArc">
          <a:avLst>
            <a:gd name="adj1" fmla="val 10800000"/>
            <a:gd name="adj2" fmla="val 16200000"/>
            <a:gd name="adj3" fmla="val 4643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39028E-CD41-4814-8C4B-8143A7E90E36}">
      <dsp:nvSpPr>
        <dsp:cNvPr id="0" name=""/>
        <dsp:cNvSpPr/>
      </dsp:nvSpPr>
      <dsp:spPr>
        <a:xfrm>
          <a:off x="3378879" y="848069"/>
          <a:ext cx="5648054" cy="5648054"/>
        </a:xfrm>
        <a:prstGeom prst="blockArc">
          <a:avLst>
            <a:gd name="adj1" fmla="val 5400000"/>
            <a:gd name="adj2" fmla="val 10800000"/>
            <a:gd name="adj3" fmla="val 4643"/>
          </a:avLst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B38E27-2E00-4EE2-A2AB-B3493F1751E7}">
      <dsp:nvSpPr>
        <dsp:cNvPr id="0" name=""/>
        <dsp:cNvSpPr/>
      </dsp:nvSpPr>
      <dsp:spPr>
        <a:xfrm>
          <a:off x="3378879" y="848069"/>
          <a:ext cx="5648054" cy="5648054"/>
        </a:xfrm>
        <a:prstGeom prst="blockArc">
          <a:avLst>
            <a:gd name="adj1" fmla="val 0"/>
            <a:gd name="adj2" fmla="val 5400000"/>
            <a:gd name="adj3" fmla="val 4643"/>
          </a:avLst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0127F4-A0DC-4D38-A491-A3FE9C2AC8BA}">
      <dsp:nvSpPr>
        <dsp:cNvPr id="0" name=""/>
        <dsp:cNvSpPr/>
      </dsp:nvSpPr>
      <dsp:spPr>
        <a:xfrm>
          <a:off x="3378879" y="848069"/>
          <a:ext cx="5648054" cy="5648054"/>
        </a:xfrm>
        <a:prstGeom prst="blockArc">
          <a:avLst>
            <a:gd name="adj1" fmla="val 16200000"/>
            <a:gd name="adj2" fmla="val 0"/>
            <a:gd name="adj3" fmla="val 4643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5DF6E5-FAD2-417F-845C-E40223ECBA15}">
      <dsp:nvSpPr>
        <dsp:cNvPr id="0" name=""/>
        <dsp:cNvSpPr/>
      </dsp:nvSpPr>
      <dsp:spPr>
        <a:xfrm>
          <a:off x="4902053" y="2371243"/>
          <a:ext cx="2601707" cy="260170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5700" b="1" kern="1200" dirty="0" smtClean="0"/>
            <a:t>二次函数</a:t>
          </a:r>
          <a:endParaRPr lang="zh-CN" altLang="en-US" sz="5700" b="1" kern="1200" dirty="0"/>
        </a:p>
      </dsp:txBody>
      <dsp:txXfrm>
        <a:off x="5283064" y="2752254"/>
        <a:ext cx="1839685" cy="1839685"/>
      </dsp:txXfrm>
    </dsp:sp>
    <dsp:sp modelId="{76894826-5770-4E14-B69C-5178856736D8}">
      <dsp:nvSpPr>
        <dsp:cNvPr id="0" name=""/>
        <dsp:cNvSpPr/>
      </dsp:nvSpPr>
      <dsp:spPr>
        <a:xfrm>
          <a:off x="5292309" y="3035"/>
          <a:ext cx="1821195" cy="182119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900" b="1" kern="1200" dirty="0" smtClean="0"/>
            <a:t>定义</a:t>
          </a:r>
          <a:endParaRPr lang="zh-CN" altLang="en-US" sz="3900" b="1" kern="1200" dirty="0"/>
        </a:p>
      </dsp:txBody>
      <dsp:txXfrm>
        <a:off x="5559017" y="269743"/>
        <a:ext cx="1287779" cy="1287779"/>
      </dsp:txXfrm>
    </dsp:sp>
    <dsp:sp modelId="{2F6B57D3-072A-4E67-8119-AF888AC26CD4}">
      <dsp:nvSpPr>
        <dsp:cNvPr id="0" name=""/>
        <dsp:cNvSpPr/>
      </dsp:nvSpPr>
      <dsp:spPr>
        <a:xfrm>
          <a:off x="8050773" y="2761499"/>
          <a:ext cx="1821195" cy="1821195"/>
        </a:xfrm>
        <a:prstGeom prst="ellipse">
          <a:avLst/>
        </a:prstGeom>
        <a:solidFill>
          <a:schemeClr val="accent4">
            <a:hueOff val="3465231"/>
            <a:satOff val="-15989"/>
            <a:lumOff val="588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900" b="1" kern="1200" smtClean="0"/>
            <a:t>性质</a:t>
          </a:r>
          <a:endParaRPr lang="zh-CN" altLang="en-US" sz="3900" b="1" kern="1200" dirty="0"/>
        </a:p>
      </dsp:txBody>
      <dsp:txXfrm>
        <a:off x="8317481" y="3028207"/>
        <a:ext cx="1287779" cy="1287779"/>
      </dsp:txXfrm>
    </dsp:sp>
    <dsp:sp modelId="{A23107E5-4149-42D5-87D0-3C1F41DAA331}">
      <dsp:nvSpPr>
        <dsp:cNvPr id="0" name=""/>
        <dsp:cNvSpPr/>
      </dsp:nvSpPr>
      <dsp:spPr>
        <a:xfrm>
          <a:off x="5292309" y="5519963"/>
          <a:ext cx="1821195" cy="1821195"/>
        </a:xfrm>
        <a:prstGeom prst="ellipse">
          <a:avLst/>
        </a:prstGeom>
        <a:solidFill>
          <a:schemeClr val="accent4">
            <a:hueOff val="6930461"/>
            <a:satOff val="-31979"/>
            <a:lumOff val="1177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900" b="1" kern="1200" smtClean="0"/>
            <a:t>综合</a:t>
          </a:r>
          <a:endParaRPr lang="zh-CN" altLang="en-US" sz="3900" b="1" kern="1200" dirty="0"/>
        </a:p>
      </dsp:txBody>
      <dsp:txXfrm>
        <a:off x="5559017" y="5786671"/>
        <a:ext cx="1287779" cy="1287779"/>
      </dsp:txXfrm>
    </dsp:sp>
    <dsp:sp modelId="{D6F28040-723B-465F-A99E-B2E0B6B3F59C}">
      <dsp:nvSpPr>
        <dsp:cNvPr id="0" name=""/>
        <dsp:cNvSpPr/>
      </dsp:nvSpPr>
      <dsp:spPr>
        <a:xfrm>
          <a:off x="2533845" y="2761499"/>
          <a:ext cx="1821195" cy="1821195"/>
        </a:xfrm>
        <a:prstGeom prst="ellipse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900" b="1" kern="1200" dirty="0" smtClean="0"/>
            <a:t>解析式</a:t>
          </a:r>
          <a:endParaRPr lang="zh-CN" altLang="en-US" sz="3900" b="1" kern="1200" dirty="0"/>
        </a:p>
      </dsp:txBody>
      <dsp:txXfrm>
        <a:off x="2800553" y="3028207"/>
        <a:ext cx="1287779" cy="12877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E34AA-C8C5-4787-A9E4-D5F4464222F7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EA64-F10E-40BA-850B-CCD96BEAC4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7448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E34AA-C8C5-4787-A9E4-D5F4464222F7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EA64-F10E-40BA-850B-CCD96BEAC4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437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E34AA-C8C5-4787-A9E4-D5F4464222F7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EA64-F10E-40BA-850B-CCD96BEAC4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4991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E34AA-C8C5-4787-A9E4-D5F4464222F7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EA64-F10E-40BA-850B-CCD96BEAC4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467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E34AA-C8C5-4787-A9E4-D5F4464222F7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EA64-F10E-40BA-850B-CCD96BEAC4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279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E34AA-C8C5-4787-A9E4-D5F4464222F7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EA64-F10E-40BA-850B-CCD96BEAC4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509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E34AA-C8C5-4787-A9E4-D5F4464222F7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EA64-F10E-40BA-850B-CCD96BEAC4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119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E34AA-C8C5-4787-A9E4-D5F4464222F7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EA64-F10E-40BA-850B-CCD96BEAC4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485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E34AA-C8C5-4787-A9E4-D5F4464222F7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EA64-F10E-40BA-850B-CCD96BEAC4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560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E34AA-C8C5-4787-A9E4-D5F4464222F7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EA64-F10E-40BA-850B-CCD96BEAC4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757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E34AA-C8C5-4787-A9E4-D5F4464222F7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EA64-F10E-40BA-850B-CCD96BEAC4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297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E34AA-C8C5-4787-A9E4-D5F4464222F7}" type="datetimeFigureOut">
              <a:rPr lang="zh-CN" altLang="en-US" smtClean="0"/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CEA64-F10E-40BA-850B-CCD96BEAC4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8462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13" Type="http://schemas.openxmlformats.org/officeDocument/2006/relationships/image" Target="../media/image6.wmf"/><Relationship Id="rId3" Type="http://schemas.openxmlformats.org/officeDocument/2006/relationships/image" Target="../media/image1.jpg"/><Relationship Id="rId7" Type="http://schemas.openxmlformats.org/officeDocument/2006/relationships/image" Target="../media/image3.wmf"/><Relationship Id="rId12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5.wmf"/><Relationship Id="rId5" Type="http://schemas.openxmlformats.org/officeDocument/2006/relationships/image" Target="../media/image9.jpg"/><Relationship Id="rId15" Type="http://schemas.openxmlformats.org/officeDocument/2006/relationships/image" Target="../media/image7.wmf"/><Relationship Id="rId10" Type="http://schemas.openxmlformats.org/officeDocument/2006/relationships/oleObject" Target="../embeddings/oleObject3.bin"/><Relationship Id="rId4" Type="http://schemas.openxmlformats.org/officeDocument/2006/relationships/image" Target="../media/image8.jpg"/><Relationship Id="rId9" Type="http://schemas.openxmlformats.org/officeDocument/2006/relationships/image" Target="../media/image4.wmf"/><Relationship Id="rId14" Type="http://schemas.openxmlformats.org/officeDocument/2006/relationships/oleObject" Target="../embeddings/oleObject5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1.jpg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9.jpg"/><Relationship Id="rId4" Type="http://schemas.openxmlformats.org/officeDocument/2006/relationships/image" Target="../media/image12.jpg"/><Relationship Id="rId9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1.jpg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png"/><Relationship Id="rId5" Type="http://schemas.openxmlformats.org/officeDocument/2006/relationships/image" Target="../media/image9.jpg"/><Relationship Id="rId10" Type="http://schemas.openxmlformats.org/officeDocument/2006/relationships/image" Target="../media/image13.wmf"/><Relationship Id="rId4" Type="http://schemas.openxmlformats.org/officeDocument/2006/relationships/image" Target="../media/image8.jpg"/><Relationship Id="rId9" Type="http://schemas.openxmlformats.org/officeDocument/2006/relationships/oleObject" Target="../embeddings/oleObject8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1.jp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6.png"/><Relationship Id="rId5" Type="http://schemas.openxmlformats.org/officeDocument/2006/relationships/image" Target="../media/image9.jpg"/><Relationship Id="rId10" Type="http://schemas.openxmlformats.org/officeDocument/2006/relationships/image" Target="../media/image14.wmf"/><Relationship Id="rId4" Type="http://schemas.openxmlformats.org/officeDocument/2006/relationships/image" Target="../media/image8.jpg"/><Relationship Id="rId9" Type="http://schemas.openxmlformats.org/officeDocument/2006/relationships/oleObject" Target="../embeddings/oleObject90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9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524000" y="1629854"/>
            <a:ext cx="783099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zh-CN" altLang="en-US" sz="6600" b="1" dirty="0" smtClean="0">
                <a:ln/>
                <a:solidFill>
                  <a:schemeClr val="accent3"/>
                </a:solidFill>
              </a:rPr>
              <a:t>二次函数知识点总结</a:t>
            </a:r>
            <a:endParaRPr lang="zh-CN" altLang="en-US" sz="6600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398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5" name="图示 4"/>
          <p:cNvGraphicFramePr/>
          <p:nvPr>
            <p:extLst>
              <p:ext uri="{D42A27DB-BD31-4B8C-83A1-F6EECF244321}">
                <p14:modId xmlns:p14="http://schemas.microsoft.com/office/powerpoint/2010/main" val="1304778565"/>
              </p:ext>
            </p:extLst>
          </p:nvPr>
        </p:nvGraphicFramePr>
        <p:xfrm>
          <a:off x="1173709" y="-162134"/>
          <a:ext cx="12405814" cy="73441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图片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2830" y="-93992"/>
            <a:ext cx="5090615" cy="255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矩形 6"/>
          <p:cNvSpPr/>
          <p:nvPr/>
        </p:nvSpPr>
        <p:spPr>
          <a:xfrm>
            <a:off x="1643460" y="199033"/>
            <a:ext cx="2954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二次函数</a:t>
            </a:r>
            <a:endParaRPr lang="zh-CN" altLang="en-US" sz="54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65735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14" y="1"/>
            <a:ext cx="6656976" cy="17141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/>
          <p:nvPr/>
        </p:nvSpPr>
        <p:spPr>
          <a:xfrm>
            <a:off x="2558105" y="503119"/>
            <a:ext cx="403507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考点</a:t>
            </a:r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：函数定义</a:t>
            </a:r>
            <a:endParaRPr lang="zh-CN" alt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252" y="1587014"/>
            <a:ext cx="11952849" cy="5084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4" name="组合 13"/>
          <p:cNvGrpSpPr/>
          <p:nvPr/>
        </p:nvGrpSpPr>
        <p:grpSpPr>
          <a:xfrm>
            <a:off x="1990626" y="2863190"/>
            <a:ext cx="7709095" cy="2340590"/>
            <a:chOff x="1842869" y="2803163"/>
            <a:chExt cx="7709095" cy="2340590"/>
          </a:xfrm>
        </p:grpSpPr>
        <p:sp>
          <p:nvSpPr>
            <p:cNvPr id="8" name="文本框 7"/>
            <p:cNvSpPr txBox="1"/>
            <p:nvPr/>
          </p:nvSpPr>
          <p:spPr>
            <a:xfrm>
              <a:off x="1842869" y="2803163"/>
              <a:ext cx="7709095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/>
                <a:t>下列函数中是二次函数的为（       ）</a:t>
              </a:r>
              <a:endParaRPr lang="en-US" altLang="zh-CN" sz="2800" b="1" dirty="0" smtClean="0"/>
            </a:p>
            <a:p>
              <a:endParaRPr lang="en-US" altLang="zh-CN" sz="2800" b="1" dirty="0" smtClean="0"/>
            </a:p>
            <a:p>
              <a:r>
                <a:rPr lang="en-US" altLang="zh-CN" sz="2800" b="1" dirty="0" smtClean="0"/>
                <a:t>A                                      B </a:t>
              </a:r>
            </a:p>
            <a:p>
              <a:endParaRPr lang="en-US" altLang="zh-CN" sz="2800" b="1" dirty="0" smtClean="0"/>
            </a:p>
            <a:p>
              <a:r>
                <a:rPr lang="en-US" altLang="zh-CN" sz="2800" b="1" dirty="0" smtClean="0"/>
                <a:t>C                                       D </a:t>
              </a:r>
              <a:endParaRPr lang="zh-CN" altLang="en-US" sz="2800" b="1" dirty="0"/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2281507" y="3581400"/>
              <a:ext cx="5411518" cy="1562353"/>
              <a:chOff x="2281507" y="3581400"/>
              <a:chExt cx="5411518" cy="1562353"/>
            </a:xfrm>
          </p:grpSpPr>
          <p:graphicFrame>
            <p:nvGraphicFramePr>
              <p:cNvPr id="9" name="对象 8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53757882"/>
                  </p:ext>
                </p:extLst>
              </p:nvPr>
            </p:nvGraphicFramePr>
            <p:xfrm>
              <a:off x="2322787" y="3581446"/>
              <a:ext cx="2403958" cy="55476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5" name="公式" r:id="rId6" imgW="990360" imgH="228600" progId="Equation.3">
                      <p:embed/>
                    </p:oleObj>
                  </mc:Choice>
                  <mc:Fallback>
                    <p:oleObj name="公式" r:id="rId6" imgW="990360" imgH="228600" progId="Equation.3">
                      <p:embed/>
                      <p:pic>
                        <p:nvPicPr>
                          <p:cNvPr id="0" name="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2322787" y="3581446"/>
                            <a:ext cx="2403958" cy="55476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0" name="对象 9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037009641"/>
                  </p:ext>
                </p:extLst>
              </p:nvPr>
            </p:nvGraphicFramePr>
            <p:xfrm>
              <a:off x="5845175" y="3581400"/>
              <a:ext cx="1847850" cy="55403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6" name="公式" r:id="rId8" imgW="761760" imgH="228600" progId="Equation.3">
                      <p:embed/>
                    </p:oleObj>
                  </mc:Choice>
                  <mc:Fallback>
                    <p:oleObj name="公式" r:id="rId8" imgW="761760" imgH="228600" progId="Equation.3">
                      <p:embed/>
                      <p:pic>
                        <p:nvPicPr>
                          <p:cNvPr id="0" name="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5845175" y="3581400"/>
                            <a:ext cx="1847850" cy="554038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1" name="对象 10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264227371"/>
                  </p:ext>
                </p:extLst>
              </p:nvPr>
            </p:nvGraphicFramePr>
            <p:xfrm>
              <a:off x="2281507" y="4188078"/>
              <a:ext cx="2311400" cy="95567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7" name="公式" r:id="rId10" imgW="952200" imgH="393480" progId="Equation.3">
                      <p:embed/>
                    </p:oleObj>
                  </mc:Choice>
                  <mc:Fallback>
                    <p:oleObj name="公式" r:id="rId10" imgW="952200" imgH="393480" progId="Equation.3">
                      <p:embed/>
                      <p:pic>
                        <p:nvPicPr>
                          <p:cNvPr id="0" name=""/>
                          <p:cNvPicPr/>
                          <p:nvPr/>
                        </p:nvPicPr>
                        <p:blipFill>
                          <a:blip r:embed="rId11"/>
                          <a:stretch>
                            <a:fillRect/>
                          </a:stretch>
                        </p:blipFill>
                        <p:spPr>
                          <a:xfrm>
                            <a:off x="2281507" y="4188078"/>
                            <a:ext cx="2311400" cy="955675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2" name="对象 11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97118332"/>
                  </p:ext>
                </p:extLst>
              </p:nvPr>
            </p:nvGraphicFramePr>
            <p:xfrm>
              <a:off x="5847715" y="4388102"/>
              <a:ext cx="1695450" cy="55562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8" name="公式" r:id="rId12" imgW="698400" imgH="228600" progId="Equation.3">
                      <p:embed/>
                    </p:oleObj>
                  </mc:Choice>
                  <mc:Fallback>
                    <p:oleObj name="公式" r:id="rId12" imgW="698400" imgH="228600" progId="Equation.3">
                      <p:embed/>
                      <p:pic>
                        <p:nvPicPr>
                          <p:cNvPr id="0" name=""/>
                          <p:cNvPicPr/>
                          <p:nvPr/>
                        </p:nvPicPr>
                        <p:blipFill>
                          <a:blip r:embed="rId13"/>
                          <a:stretch>
                            <a:fillRect/>
                          </a:stretch>
                        </p:blipFill>
                        <p:spPr>
                          <a:xfrm>
                            <a:off x="5847715" y="4388102"/>
                            <a:ext cx="1695450" cy="555625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17" name="组合 16"/>
          <p:cNvGrpSpPr/>
          <p:nvPr/>
        </p:nvGrpSpPr>
        <p:grpSpPr>
          <a:xfrm>
            <a:off x="2065164" y="2799114"/>
            <a:ext cx="7008461" cy="1481060"/>
            <a:chOff x="3413504" y="1419560"/>
            <a:chExt cx="7008461" cy="1481060"/>
          </a:xfrm>
        </p:grpSpPr>
        <p:sp>
          <p:nvSpPr>
            <p:cNvPr id="15" name="文本框 14"/>
            <p:cNvSpPr txBox="1"/>
            <p:nvPr/>
          </p:nvSpPr>
          <p:spPr>
            <a:xfrm>
              <a:off x="3413504" y="1515625"/>
              <a:ext cx="7008461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/>
                <a:t>已知函数                                   是关于</a:t>
              </a:r>
              <a:r>
                <a:rPr lang="en-US" altLang="zh-CN" sz="2800" b="1" dirty="0" smtClean="0"/>
                <a:t>x</a:t>
              </a:r>
              <a:r>
                <a:rPr lang="zh-CN" altLang="en-US" sz="2800" b="1" dirty="0" smtClean="0"/>
                <a:t>的二次函数，则</a:t>
              </a:r>
              <a:r>
                <a:rPr lang="en-US" altLang="zh-CN" sz="2800" b="1" dirty="0" smtClean="0"/>
                <a:t>k=</a:t>
              </a:r>
              <a:r>
                <a:rPr lang="zh-CN" altLang="en-US" sz="2800" b="1" u="sng" dirty="0" smtClean="0"/>
                <a:t>                  </a:t>
              </a:r>
              <a:r>
                <a:rPr lang="zh-CN" altLang="en-US" sz="2800" b="1" dirty="0" smtClean="0"/>
                <a:t> 。</a:t>
              </a:r>
              <a:endParaRPr lang="en-US" altLang="zh-CN" sz="2800" b="1" u="sng" dirty="0" smtClean="0"/>
            </a:p>
            <a:p>
              <a:endParaRPr lang="zh-CN" altLang="en-US" sz="2800" b="1" dirty="0"/>
            </a:p>
          </p:txBody>
        </p:sp>
        <p:graphicFrame>
          <p:nvGraphicFramePr>
            <p:cNvPr id="16" name="对象 1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99849756"/>
                </p:ext>
              </p:extLst>
            </p:nvPr>
          </p:nvGraphicFramePr>
          <p:xfrm>
            <a:off x="4874502" y="1419560"/>
            <a:ext cx="2773362" cy="6159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9" name="公式" r:id="rId14" imgW="1143000" imgH="253800" progId="Equation.3">
                    <p:embed/>
                  </p:oleObj>
                </mc:Choice>
                <mc:Fallback>
                  <p:oleObj name="公式" r:id="rId14" imgW="1143000" imgH="253800" progId="Equation.3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4874502" y="1419560"/>
                          <a:ext cx="2773362" cy="6159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18665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" y="-125865"/>
            <a:ext cx="6255574" cy="1436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/>
          <p:nvPr/>
        </p:nvSpPr>
        <p:spPr>
          <a:xfrm>
            <a:off x="2146691" y="268994"/>
            <a:ext cx="411202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考点</a:t>
            </a:r>
            <a:r>
              <a:rPr lang="en-US" altLang="zh-CN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：函数的性质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5" y="1128039"/>
            <a:ext cx="11952849" cy="54141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1" name="组合 10"/>
          <p:cNvGrpSpPr/>
          <p:nvPr/>
        </p:nvGrpSpPr>
        <p:grpSpPr>
          <a:xfrm>
            <a:off x="2031766" y="2519210"/>
            <a:ext cx="7737231" cy="2334428"/>
            <a:chOff x="2031766" y="2408771"/>
            <a:chExt cx="7737231" cy="2334428"/>
          </a:xfrm>
        </p:grpSpPr>
        <p:sp>
          <p:nvSpPr>
            <p:cNvPr id="8" name="文本框 7"/>
            <p:cNvSpPr txBox="1"/>
            <p:nvPr/>
          </p:nvSpPr>
          <p:spPr>
            <a:xfrm>
              <a:off x="2031766" y="2496430"/>
              <a:ext cx="7737231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/>
                <a:t>1</a:t>
              </a:r>
              <a:r>
                <a:rPr lang="zh-CN" altLang="en-US" sz="2800" b="1" dirty="0" smtClean="0"/>
                <a:t>、抛物线                   的开口</a:t>
              </a:r>
              <a:r>
                <a:rPr lang="zh-CN" altLang="en-US" sz="2800" b="1" u="sng" dirty="0" smtClean="0"/>
                <a:t>              </a:t>
              </a:r>
              <a:r>
                <a:rPr lang="zh-CN" altLang="en-US" sz="2800" b="1" dirty="0" smtClean="0"/>
                <a:t>，对称轴是</a:t>
              </a:r>
              <a:endParaRPr lang="en-US" altLang="zh-CN" sz="2800" b="1" dirty="0" smtClean="0"/>
            </a:p>
            <a:p>
              <a:r>
                <a:rPr lang="en-US" altLang="zh-CN" sz="2800" b="1" u="sng" dirty="0"/>
                <a:t> </a:t>
              </a:r>
              <a:r>
                <a:rPr lang="en-US" altLang="zh-CN" sz="2800" b="1" u="sng" dirty="0" smtClean="0"/>
                <a:t>         </a:t>
              </a:r>
              <a:r>
                <a:rPr lang="zh-CN" altLang="en-US" sz="2800" b="1" dirty="0" smtClean="0"/>
                <a:t>，顶点坐标是</a:t>
              </a:r>
              <a:r>
                <a:rPr lang="zh-CN" altLang="en-US" sz="2800" b="1" u="sng" dirty="0" smtClean="0"/>
                <a:t>                    </a:t>
              </a:r>
              <a:r>
                <a:rPr lang="zh-CN" altLang="en-US" sz="2800" b="1" dirty="0" smtClean="0"/>
                <a:t>，当</a:t>
              </a:r>
              <a:r>
                <a:rPr lang="zh-CN" altLang="en-US" sz="2800" b="1" u="sng" dirty="0" smtClean="0"/>
                <a:t>                  </a:t>
              </a:r>
              <a:r>
                <a:rPr lang="zh-CN" altLang="en-US" sz="2800" b="1" dirty="0" smtClean="0"/>
                <a:t>时，</a:t>
              </a:r>
              <a:r>
                <a:rPr lang="en-US" altLang="zh-CN" sz="2800" b="1" dirty="0" smtClean="0"/>
                <a:t>y</a:t>
              </a:r>
              <a:r>
                <a:rPr lang="zh-CN" altLang="en-US" sz="2800" b="1" dirty="0" smtClean="0"/>
                <a:t>随</a:t>
              </a:r>
              <a:r>
                <a:rPr lang="en-US" altLang="zh-CN" sz="2800" b="1" dirty="0" smtClean="0"/>
                <a:t>x</a:t>
              </a:r>
              <a:r>
                <a:rPr lang="zh-CN" altLang="en-US" sz="2800" b="1" dirty="0" smtClean="0"/>
                <a:t>的增大而增大；当</a:t>
              </a:r>
              <a:r>
                <a:rPr lang="zh-CN" altLang="en-US" sz="2800" b="1" u="sng" dirty="0" smtClean="0"/>
                <a:t>              </a:t>
              </a:r>
              <a:r>
                <a:rPr lang="zh-CN" altLang="en-US" sz="2800" b="1" dirty="0" smtClean="0"/>
                <a:t>时，</a:t>
              </a:r>
              <a:r>
                <a:rPr lang="en-US" altLang="zh-CN" sz="2800" b="1" dirty="0" smtClean="0"/>
                <a:t>y</a:t>
              </a:r>
              <a:r>
                <a:rPr lang="zh-CN" altLang="en-US" sz="2800" b="1" dirty="0" smtClean="0"/>
                <a:t>随</a:t>
              </a:r>
              <a:r>
                <a:rPr lang="en-US" altLang="zh-CN" sz="2800" b="1" dirty="0" smtClean="0"/>
                <a:t>x</a:t>
              </a:r>
              <a:r>
                <a:rPr lang="zh-CN" altLang="en-US" sz="2800" b="1" dirty="0" smtClean="0"/>
                <a:t>的增大而</a:t>
              </a:r>
              <a:endParaRPr lang="en-US" altLang="zh-CN" sz="2800" b="1" dirty="0" smtClean="0"/>
            </a:p>
            <a:p>
              <a:r>
                <a:rPr lang="zh-CN" altLang="en-US" sz="2800" b="1" dirty="0" smtClean="0"/>
                <a:t>减小；当</a:t>
              </a:r>
              <a:r>
                <a:rPr lang="en-US" altLang="zh-CN" sz="2800" b="1" dirty="0" smtClean="0"/>
                <a:t>x=</a:t>
              </a:r>
              <a:r>
                <a:rPr lang="en-US" altLang="zh-CN" sz="2800" b="1" u="sng" dirty="0" smtClean="0"/>
                <a:t>                  </a:t>
              </a:r>
              <a:r>
                <a:rPr lang="zh-CN" altLang="en-US" sz="2800" b="1" dirty="0" smtClean="0"/>
                <a:t>，这个函数有最</a:t>
              </a:r>
              <a:r>
                <a:rPr lang="zh-CN" altLang="en-US" sz="2800" b="1" u="sng" dirty="0" smtClean="0"/>
                <a:t>       </a:t>
              </a:r>
              <a:r>
                <a:rPr lang="zh-CN" altLang="en-US" sz="2800" b="1" dirty="0" smtClean="0"/>
                <a:t>值，值为</a:t>
              </a:r>
              <a:r>
                <a:rPr lang="zh-CN" altLang="en-US" sz="2800" b="1" u="sng" dirty="0" smtClean="0"/>
                <a:t>            </a:t>
              </a:r>
              <a:r>
                <a:rPr lang="zh-CN" altLang="en-US" sz="2800" b="1" dirty="0" smtClean="0"/>
                <a:t>  。</a:t>
              </a:r>
              <a:endParaRPr lang="zh-CN" altLang="en-US" sz="2800" b="1" dirty="0"/>
            </a:p>
          </p:txBody>
        </p:sp>
        <p:graphicFrame>
          <p:nvGraphicFramePr>
            <p:cNvPr id="10" name="对象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85180697"/>
                </p:ext>
              </p:extLst>
            </p:nvPr>
          </p:nvGraphicFramePr>
          <p:xfrm>
            <a:off x="3765060" y="2408771"/>
            <a:ext cx="1524391" cy="6949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7" name="公式" r:id="rId6" imgW="863280" imgH="393480" progId="Equation.3">
                    <p:embed/>
                  </p:oleObj>
                </mc:Choice>
                <mc:Fallback>
                  <p:oleObj name="公式" r:id="rId6" imgW="863280" imgH="393480" progId="Equation.3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765060" y="2408771"/>
                          <a:ext cx="1524391" cy="69494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组合 13"/>
          <p:cNvGrpSpPr/>
          <p:nvPr/>
        </p:nvGrpSpPr>
        <p:grpSpPr>
          <a:xfrm>
            <a:off x="2146691" y="2727887"/>
            <a:ext cx="7898616" cy="1815882"/>
            <a:chOff x="6414868" y="497198"/>
            <a:chExt cx="7898616" cy="1815882"/>
          </a:xfrm>
        </p:grpSpPr>
        <p:sp>
          <p:nvSpPr>
            <p:cNvPr id="12" name="文本框 11"/>
            <p:cNvSpPr txBox="1"/>
            <p:nvPr/>
          </p:nvSpPr>
          <p:spPr>
            <a:xfrm>
              <a:off x="6414868" y="497198"/>
              <a:ext cx="7898616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/>
                <a:t>2</a:t>
              </a:r>
              <a:r>
                <a:rPr lang="zh-CN" altLang="en-US" sz="2800" b="1" dirty="0" smtClean="0"/>
                <a:t>、已知抛物线与                   大小形状相同且过原点，若抛物线保持不动，现将</a:t>
              </a:r>
              <a:r>
                <a:rPr lang="en-US" altLang="zh-CN" sz="2800" b="1" dirty="0" smtClean="0"/>
                <a:t>y</a:t>
              </a:r>
              <a:r>
                <a:rPr lang="zh-CN" altLang="en-US" sz="2800" b="1" dirty="0" smtClean="0"/>
                <a:t>轴向右平移</a:t>
              </a:r>
              <a:r>
                <a:rPr lang="en-US" altLang="zh-CN" sz="2800" b="1" dirty="0" smtClean="0"/>
                <a:t>2</a:t>
              </a:r>
              <a:r>
                <a:rPr lang="zh-CN" altLang="en-US" sz="2800" b="1" dirty="0" smtClean="0"/>
                <a:t>个单位，将</a:t>
              </a:r>
              <a:r>
                <a:rPr lang="en-US" altLang="zh-CN" sz="2800" b="1" dirty="0" smtClean="0"/>
                <a:t>x</a:t>
              </a:r>
              <a:r>
                <a:rPr lang="zh-CN" altLang="en-US" sz="2800" b="1" dirty="0" smtClean="0"/>
                <a:t>轴向上平移</a:t>
              </a:r>
              <a:r>
                <a:rPr lang="en-US" altLang="zh-CN" sz="2800" b="1" dirty="0" smtClean="0"/>
                <a:t>3</a:t>
              </a:r>
              <a:r>
                <a:rPr lang="zh-CN" altLang="en-US" sz="2800" b="1" dirty="0" smtClean="0"/>
                <a:t>个单位，则在新坐标系下抛物线的解析式为   </a:t>
              </a:r>
              <a:r>
                <a:rPr lang="zh-CN" altLang="en-US" sz="2800" b="1" u="sng" dirty="0" smtClean="0"/>
                <a:t>                            </a:t>
              </a:r>
              <a:r>
                <a:rPr lang="zh-CN" altLang="en-US" sz="2800" b="1" dirty="0" smtClean="0"/>
                <a:t> 。</a:t>
              </a:r>
              <a:endParaRPr lang="zh-CN" altLang="en-US" sz="2800" b="1" dirty="0"/>
            </a:p>
          </p:txBody>
        </p:sp>
        <p:graphicFrame>
          <p:nvGraphicFramePr>
            <p:cNvPr id="13" name="对象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17560500"/>
                </p:ext>
              </p:extLst>
            </p:nvPr>
          </p:nvGraphicFramePr>
          <p:xfrm>
            <a:off x="9266238" y="533400"/>
            <a:ext cx="1412875" cy="4048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8" name="公式" r:id="rId8" imgW="799920" imgH="228600" progId="Equation.3">
                    <p:embed/>
                  </p:oleObj>
                </mc:Choice>
                <mc:Fallback>
                  <p:oleObj name="公式" r:id="rId8" imgW="799920" imgH="228600" progId="Equation.3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9266238" y="533400"/>
                          <a:ext cx="1412875" cy="40481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640496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14" y="1"/>
            <a:ext cx="6656976" cy="17141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/>
          <p:nvPr/>
        </p:nvSpPr>
        <p:spPr>
          <a:xfrm>
            <a:off x="2519634" y="503119"/>
            <a:ext cx="411202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考点</a:t>
            </a:r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：函数值比较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250" y="1645885"/>
            <a:ext cx="11952849" cy="5084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4" name="组合 13"/>
          <p:cNvGrpSpPr/>
          <p:nvPr/>
        </p:nvGrpSpPr>
        <p:grpSpPr>
          <a:xfrm>
            <a:off x="1990626" y="2789082"/>
            <a:ext cx="7709095" cy="1504051"/>
            <a:chOff x="1842869" y="2729055"/>
            <a:chExt cx="7709095" cy="15040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文本框 7"/>
                <p:cNvSpPr txBox="1"/>
                <p:nvPr/>
              </p:nvSpPr>
              <p:spPr>
                <a:xfrm>
                  <a:off x="1842869" y="2803163"/>
                  <a:ext cx="7709095" cy="14299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800" b="1" dirty="0" smtClean="0"/>
                    <a:t>1</a:t>
                  </a:r>
                  <a:r>
                    <a:rPr lang="zh-CN" altLang="en-US" sz="2800" b="1" dirty="0" smtClean="0"/>
                    <a:t>、已知二次函数                       的图象上有三点</a:t>
                  </a:r>
                  <a:endParaRPr lang="en-US" altLang="zh-CN" sz="2800" b="1" dirty="0" smtClean="0"/>
                </a:p>
                <a:p>
                  <a:r>
                    <a:rPr lang="en-US" altLang="zh-CN" sz="2800" b="1" dirty="0" smtClean="0"/>
                    <a:t>A </a:t>
                  </a:r>
                  <a:r>
                    <a:rPr lang="zh-CN" altLang="en-US" sz="2800" b="1" dirty="0" smtClean="0"/>
                    <a:t>（</a:t>
                  </a:r>
                  <a14:m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zh-CN" altLang="en-US" sz="2800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e>
                      </m:rad>
                      <m:r>
                        <a:rPr lang="en-US" altLang="zh-CN" sz="2800" b="1" i="0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a14:m>
                  <a:r>
                    <a:rPr lang="zh-CN" altLang="en-US" sz="2800" b="1" dirty="0" smtClean="0"/>
                    <a:t>）</a:t>
                  </a:r>
                  <a:r>
                    <a:rPr lang="en-US" altLang="zh-CN" sz="2800" b="1" dirty="0" smtClean="0"/>
                    <a:t>B</a:t>
                  </a:r>
                  <a:r>
                    <a:rPr lang="zh-CN" altLang="en-US" sz="2800" b="1" dirty="0" smtClean="0"/>
                    <a:t>（</a:t>
                  </a:r>
                  <a:r>
                    <a:rPr lang="en-US" altLang="zh-CN" sz="2800" b="1" dirty="0" smtClean="0"/>
                    <a:t>2</a:t>
                  </a:r>
                  <a:r>
                    <a:rPr lang="zh-CN" altLang="en-US" sz="2800" b="1" dirty="0"/>
                    <a:t>，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a14:m>
                  <a:r>
                    <a:rPr lang="zh-CN" altLang="en-US" sz="2800" b="1" dirty="0" smtClean="0"/>
                    <a:t>）</a:t>
                  </a:r>
                  <a:r>
                    <a:rPr lang="en-US" altLang="zh-CN" sz="2800" b="1" dirty="0" smtClean="0"/>
                    <a:t>C</a:t>
                  </a:r>
                  <a:r>
                    <a:rPr lang="zh-CN" altLang="en-US" sz="2800" b="1" dirty="0" smtClean="0"/>
                    <a:t>（</a:t>
                  </a:r>
                  <a:r>
                    <a:rPr lang="en-US" altLang="zh-CN" sz="2800" b="1" dirty="0" smtClean="0"/>
                    <a:t>-</a:t>
                  </a:r>
                  <a14:m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e>
                      </m:rad>
                      <m:r>
                        <a:rPr lang="zh-CN" altLang="en-US" sz="2800" b="1" i="1" smtClean="0">
                          <a:latin typeface="Cambria Math" panose="02040503050406030204" pitchFamily="18" charset="0"/>
                        </a:rPr>
                        <m:t>，</m:t>
                      </m:r>
                      <m:sSub>
                        <m:sSubPr>
                          <m:ctrlP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</m:oMath>
                  </a14:m>
                  <a:r>
                    <a:rPr lang="zh-CN" altLang="en-US" sz="2800" b="1" dirty="0" smtClean="0"/>
                    <a:t>），则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a14:m>
                  <a:r>
                    <a:rPr lang="zh-CN" altLang="en-US" sz="2800" b="1" dirty="0" smtClean="0"/>
                    <a:t>，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a14:m>
                  <a:r>
                    <a:rPr lang="zh-CN" altLang="en-US" sz="2800" b="1" dirty="0" smtClean="0"/>
                    <a:t>，</a:t>
                  </a:r>
                  <a14:m>
                    <m:oMath xmlns:m="http://schemas.openxmlformats.org/officeDocument/2006/math">
                      <m:sSub>
                        <m:sSubPr>
                          <m:ctrlP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</m:oMath>
                  </a14:m>
                  <a:r>
                    <a:rPr lang="zh-CN" altLang="en-US" sz="2800" b="1" dirty="0" smtClean="0"/>
                    <a:t>的大小关系为</a:t>
                  </a:r>
                  <a:r>
                    <a:rPr lang="zh-CN" altLang="en-US" sz="2800" b="1" u="sng" dirty="0" smtClean="0"/>
                    <a:t>                  </a:t>
                  </a:r>
                  <a:r>
                    <a:rPr lang="zh-CN" altLang="en-US" sz="2800" b="1" dirty="0" smtClean="0"/>
                    <a:t>。</a:t>
                  </a:r>
                  <a:endParaRPr lang="zh-CN" altLang="en-US" sz="2800" b="1" dirty="0"/>
                </a:p>
              </p:txBody>
            </p:sp>
          </mc:Choice>
          <mc:Fallback xmlns="">
            <p:sp>
              <p:nvSpPr>
                <p:cNvPr id="8" name="文本框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42869" y="2803163"/>
                  <a:ext cx="7709095" cy="1429943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 l="-1661" t="-6410" r="-1028" b="-9402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graphicFrame>
              <p:nvGraphicFramePr>
                <p:cNvPr id="9" name="对象 8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21492306"/>
                    </p:ext>
                  </p:extLst>
                </p:nvPr>
              </p:nvGraphicFramePr>
              <p:xfrm>
                <a:off x="4604300" y="2729055"/>
                <a:ext cx="1879600" cy="555625"/>
              </p:xfrm>
              <a:graphic>
                <a:graphicData uri="http://schemas.openxmlformats.org/presentationml/2006/ole">
                  <mc:AlternateContent>
                    <mc:Choice xmlns:v="urn:schemas-microsoft-com:vml" Requires="v">
                      <p:oleObj spid="_x0000_s3081" name="公式" r:id="rId7" imgW="774360" imgH="228600" progId="Equation.3">
                        <p:embed/>
                      </p:oleObj>
                    </mc:Choice>
                    <mc:Fallback>
                      <p:oleObj name="公式" r:id="rId7" imgW="774360" imgH="228600" progId="Equation.3">
                        <p:embed/>
                        <p:pic>
                          <p:nvPicPr>
                            <p:cNvPr id="0" name=""/>
                            <p:cNvPicPr/>
                            <p:nvPr/>
                          </p:nvPicPr>
                          <p:blipFill>
                            <a:blip r:embed="rId8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604300" y="2729055"/>
                              <a:ext cx="1879600" cy="555625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mc:Choice>
          <mc:Fallback xmlns="">
            <p:graphicFrame>
              <p:nvGraphicFramePr>
                <p:cNvPr id="9" name="对象 8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21492306"/>
                    </p:ext>
                  </p:extLst>
                </p:nvPr>
              </p:nvGraphicFramePr>
              <p:xfrm>
                <a:off x="4604300" y="2729055"/>
                <a:ext cx="1879600" cy="555625"/>
              </p:xfrm>
              <a:graphic>
                <a:graphicData uri="http://schemas.openxmlformats.org/presentationml/2006/ole">
                  <mc:AlternateContent>
                    <mc:Choice xmlns:v="urn:schemas-microsoft-com:vml" Requires="v">
                      <p:oleObj spid="_x0000_s3080" name="公式" r:id="rId9" imgW="774360" imgH="228600" progId="Equation.3">
                        <p:embed/>
                      </p:oleObj>
                    </mc:Choice>
                    <mc:Fallback>
                      <p:oleObj name="公式" r:id="rId9" imgW="774360" imgH="228600" progId="Equation.3">
                        <p:embed/>
                        <p:pic>
                          <p:nvPicPr>
                            <p:cNvPr id="0" name=""/>
                            <p:cNvPicPr/>
                            <p:nvPr/>
                          </p:nvPicPr>
                          <p:blipFill>
                            <a:blip r:embed="rId10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604300" y="2729055"/>
                              <a:ext cx="1879600" cy="555625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mc:Fallback>
        </mc:AlternateContent>
      </p:grpSp>
    </p:spTree>
    <p:extLst>
      <p:ext uri="{BB962C8B-B14F-4D97-AF65-F5344CB8AC3E}">
        <p14:creationId xmlns:p14="http://schemas.microsoft.com/office/powerpoint/2010/main" val="3130457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14" y="1"/>
            <a:ext cx="6656976" cy="17141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/>
          <p:nvPr/>
        </p:nvSpPr>
        <p:spPr>
          <a:xfrm>
            <a:off x="2519634" y="503119"/>
            <a:ext cx="411202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考点</a:t>
            </a:r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：函数值比较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250" y="1645885"/>
            <a:ext cx="11952849" cy="5084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4" name="组合 13"/>
          <p:cNvGrpSpPr/>
          <p:nvPr/>
        </p:nvGrpSpPr>
        <p:grpSpPr>
          <a:xfrm>
            <a:off x="1990626" y="2804383"/>
            <a:ext cx="7709095" cy="1488750"/>
            <a:chOff x="1842869" y="2744356"/>
            <a:chExt cx="7709095" cy="1488750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文本框 7"/>
                <p:cNvSpPr txBox="1"/>
                <p:nvPr/>
              </p:nvSpPr>
              <p:spPr>
                <a:xfrm>
                  <a:off x="1842869" y="2803163"/>
                  <a:ext cx="7709095" cy="14299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800" b="1" dirty="0" smtClean="0"/>
                    <a:t>2</a:t>
                  </a:r>
                  <a:r>
                    <a:rPr lang="zh-CN" altLang="en-US" sz="2800" b="1" dirty="0" smtClean="0"/>
                    <a:t>、若二次函数                              的图象过</a:t>
                  </a:r>
                  <a:r>
                    <a:rPr lang="en-US" altLang="zh-CN" sz="2800" b="1" dirty="0" smtClean="0"/>
                    <a:t>A </a:t>
                  </a:r>
                  <a:r>
                    <a:rPr lang="zh-CN" altLang="en-US" sz="2800" b="1" dirty="0" smtClean="0"/>
                    <a:t>（</a:t>
                  </a:r>
                  <a14:m>
                    <m:oMath xmlns:m="http://schemas.openxmlformats.org/officeDocument/2006/math">
                      <m:r>
                        <a:rPr lang="en-US" altLang="zh-CN" sz="2800" b="1" i="0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altLang="zh-CN" sz="2800" b="1" i="0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altLang="zh-CN" sz="2800" b="1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m:rPr>
                          <m:sty m:val="p"/>
                        </m:rPr>
                        <a:rPr lang="en-US" altLang="zh-CN" sz="2800" b="1" i="1">
                          <a:latin typeface="Cambria Math" panose="02040503050406030204" pitchFamily="18" charset="0"/>
                        </a:rPr>
                        <m:t>a</m:t>
                      </m:r>
                    </m:oMath>
                  </a14:m>
                  <a:r>
                    <a:rPr lang="zh-CN" altLang="en-US" sz="2800" b="1" dirty="0" smtClean="0"/>
                    <a:t>）</a:t>
                  </a:r>
                  <a:r>
                    <a:rPr lang="en-US" altLang="zh-CN" sz="2800" b="1" dirty="0" smtClean="0"/>
                    <a:t>B</a:t>
                  </a:r>
                  <a:r>
                    <a:rPr lang="zh-CN" altLang="en-US" sz="2800" b="1" dirty="0" smtClean="0"/>
                    <a:t>（</a:t>
                  </a:r>
                  <a:r>
                    <a:rPr lang="en-US" altLang="zh-CN" sz="2800" b="1" dirty="0" smtClean="0"/>
                    <a:t>2</a:t>
                  </a:r>
                  <a:r>
                    <a:rPr lang="zh-CN" altLang="en-US" sz="2800" b="1" dirty="0" smtClean="0"/>
                    <a:t>，</a:t>
                  </a:r>
                  <a14:m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CN" sz="2800" b="1" dirty="0">
                          <a:latin typeface="Cambria Math" panose="02040503050406030204" pitchFamily="18" charset="0"/>
                        </a:rPr>
                        <m:t>b</m:t>
                      </m:r>
                    </m:oMath>
                  </a14:m>
                  <a:r>
                    <a:rPr lang="zh-CN" altLang="en-US" sz="2800" b="1" dirty="0" smtClean="0"/>
                    <a:t>）</a:t>
                  </a:r>
                  <a:r>
                    <a:rPr lang="en-US" altLang="zh-CN" sz="2800" b="1" dirty="0" smtClean="0"/>
                    <a:t>C</a:t>
                  </a:r>
                  <a:r>
                    <a:rPr lang="zh-CN" altLang="en-US" sz="2800" b="1" dirty="0" smtClean="0"/>
                    <a:t>（</a:t>
                  </a:r>
                  <a:r>
                    <a:rPr lang="en-US" altLang="zh-CN" sz="2800" b="1" dirty="0" smtClean="0"/>
                    <a:t>-</a:t>
                  </a:r>
                  <a14:m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altLang="zh-CN" sz="2800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e>
                      </m:rad>
                      <m:r>
                        <a:rPr lang="zh-CN" altLang="en-US" sz="2800" b="1" i="1" smtClean="0">
                          <a:latin typeface="Cambria Math" panose="02040503050406030204" pitchFamily="18" charset="0"/>
                        </a:rPr>
                        <m:t>，</m:t>
                      </m:r>
                      <m:r>
                        <m:rPr>
                          <m:sty m:val="p"/>
                        </m:rPr>
                        <a:rPr lang="en-US" altLang="zh-CN" sz="2800" b="1" i="1">
                          <a:latin typeface="Cambria Math" panose="02040503050406030204" pitchFamily="18" charset="0"/>
                        </a:rPr>
                        <m:t>c</m:t>
                      </m:r>
                    </m:oMath>
                  </a14:m>
                  <a:r>
                    <a:rPr lang="zh-CN" altLang="en-US" sz="2800" b="1" dirty="0" smtClean="0"/>
                    <a:t>），则</a:t>
                  </a:r>
                  <a14:m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CN" sz="2800" b="1" dirty="0">
                          <a:latin typeface="Cambria Math" panose="02040503050406030204" pitchFamily="18" charset="0"/>
                        </a:rPr>
                        <m:t>a</m:t>
                      </m:r>
                    </m:oMath>
                  </a14:m>
                  <a:r>
                    <a:rPr lang="zh-CN" altLang="en-US" sz="2800" b="1" dirty="0" smtClean="0"/>
                    <a:t>，</a:t>
                  </a:r>
                  <a14:m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CN" sz="2800" b="1" dirty="0">
                          <a:latin typeface="Cambria Math" panose="02040503050406030204" pitchFamily="18" charset="0"/>
                        </a:rPr>
                        <m:t>b</m:t>
                      </m:r>
                    </m:oMath>
                  </a14:m>
                  <a:r>
                    <a:rPr lang="zh-CN" altLang="en-US" sz="2800" b="1" dirty="0" smtClean="0"/>
                    <a:t>，</a:t>
                  </a:r>
                  <a14:m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altLang="zh-CN" sz="2800" b="1" dirty="0">
                          <a:latin typeface="Cambria Math" panose="02040503050406030204" pitchFamily="18" charset="0"/>
                        </a:rPr>
                        <m:t>c</m:t>
                      </m:r>
                    </m:oMath>
                  </a14:m>
                  <a:r>
                    <a:rPr lang="zh-CN" altLang="en-US" sz="2800" b="1" dirty="0" smtClean="0"/>
                    <a:t>的大小关系为</a:t>
                  </a:r>
                  <a:r>
                    <a:rPr lang="zh-CN" altLang="en-US" sz="2800" b="1" u="sng" dirty="0" smtClean="0"/>
                    <a:t>                  </a:t>
                  </a:r>
                  <a:r>
                    <a:rPr lang="zh-CN" altLang="en-US" sz="2800" b="1" dirty="0" smtClean="0"/>
                    <a:t>。</a:t>
                  </a:r>
                  <a:endParaRPr lang="zh-CN" altLang="en-US" sz="2800" b="1" dirty="0"/>
                </a:p>
              </p:txBody>
            </p:sp>
          </mc:Choice>
          <mc:Fallback xmlns="">
            <p:sp>
              <p:nvSpPr>
                <p:cNvPr id="8" name="文本框 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42869" y="2803163"/>
                  <a:ext cx="7709095" cy="1429943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 l="-1661" t="-6410" r="-554" b="-9402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graphicFrame>
              <p:nvGraphicFramePr>
                <p:cNvPr id="9" name="对象 8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63733529"/>
                    </p:ext>
                  </p:extLst>
                </p:nvPr>
              </p:nvGraphicFramePr>
              <p:xfrm>
                <a:off x="3990431" y="2744356"/>
                <a:ext cx="2371725" cy="555625"/>
              </p:xfrm>
              <a:graphic>
                <a:graphicData uri="http://schemas.openxmlformats.org/presentationml/2006/ole">
                  <mc:AlternateContent>
                    <mc:Choice xmlns:v="urn:schemas-microsoft-com:vml" Requires="v">
                      <p:oleObj spid="_x0000_s4101" name="公式" r:id="rId7" imgW="977760" imgH="228600" progId="Equation.3">
                        <p:embed/>
                      </p:oleObj>
                    </mc:Choice>
                    <mc:Fallback>
                      <p:oleObj name="公式" r:id="rId7" imgW="977760" imgH="228600" progId="Equation.3">
                        <p:embed/>
                        <p:pic>
                          <p:nvPicPr>
                            <p:cNvPr id="0" name=""/>
                            <p:cNvPicPr/>
                            <p:nvPr/>
                          </p:nvPicPr>
                          <p:blipFill>
                            <a:blip r:embed="rId8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990431" y="2744356"/>
                              <a:ext cx="2371725" cy="555625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mc:Choice>
          <mc:Fallback xmlns="">
            <p:graphicFrame>
              <p:nvGraphicFramePr>
                <p:cNvPr id="9" name="对象 8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63733529"/>
                    </p:ext>
                  </p:extLst>
                </p:nvPr>
              </p:nvGraphicFramePr>
              <p:xfrm>
                <a:off x="3990431" y="2744356"/>
                <a:ext cx="2371725" cy="555625"/>
              </p:xfrm>
              <a:graphic>
                <a:graphicData uri="http://schemas.openxmlformats.org/presentationml/2006/ole">
                  <mc:AlternateContent>
                    <mc:Choice xmlns:v="urn:schemas-microsoft-com:vml" Requires="v">
                      <p:oleObj spid="_x0000_s4100" name="公式" r:id="rId9" imgW="977760" imgH="228600" progId="Equation.3">
                        <p:embed/>
                      </p:oleObj>
                    </mc:Choice>
                    <mc:Fallback>
                      <p:oleObj name="公式" r:id="rId9" imgW="977760" imgH="228600" progId="Equation.3">
                        <p:embed/>
                        <p:pic>
                          <p:nvPicPr>
                            <p:cNvPr id="0" name=""/>
                            <p:cNvPicPr/>
                            <p:nvPr/>
                          </p:nvPicPr>
                          <p:blipFill>
                            <a:blip r:embed="rId10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3990431" y="2744356"/>
                              <a:ext cx="2371725" cy="555625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mc:Fallback>
        </mc:AlternateContent>
      </p:grpSp>
    </p:spTree>
    <p:extLst>
      <p:ext uri="{BB962C8B-B14F-4D97-AF65-F5344CB8AC3E}">
        <p14:creationId xmlns:p14="http://schemas.microsoft.com/office/powerpoint/2010/main" val="223617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" y="-125865"/>
            <a:ext cx="6255574" cy="1436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/>
          <p:nvPr/>
        </p:nvSpPr>
        <p:spPr>
          <a:xfrm>
            <a:off x="2377524" y="268994"/>
            <a:ext cx="36503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考点</a:t>
            </a:r>
            <a:r>
              <a:rPr lang="en-US" altLang="zh-CN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：函数比较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5" y="1128039"/>
            <a:ext cx="11952849" cy="54141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1" name="组合 10"/>
          <p:cNvGrpSpPr/>
          <p:nvPr/>
        </p:nvGrpSpPr>
        <p:grpSpPr>
          <a:xfrm>
            <a:off x="2031766" y="2606869"/>
            <a:ext cx="7737231" cy="2246769"/>
            <a:chOff x="2031766" y="2496430"/>
            <a:chExt cx="7737231" cy="2246769"/>
          </a:xfrm>
        </p:grpSpPr>
        <p:sp>
          <p:nvSpPr>
            <p:cNvPr id="8" name="文本框 7"/>
            <p:cNvSpPr txBox="1"/>
            <p:nvPr/>
          </p:nvSpPr>
          <p:spPr>
            <a:xfrm>
              <a:off x="2031766" y="2496430"/>
              <a:ext cx="7737231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/>
                <a:t>1</a:t>
              </a:r>
              <a:r>
                <a:rPr lang="zh-CN" altLang="en-US" sz="2800" b="1" dirty="0" smtClean="0"/>
                <a:t>、已知二次函数                      ，则当</a:t>
              </a:r>
              <a:r>
                <a:rPr lang="en-US" altLang="zh-CN" sz="2800" b="1" dirty="0" smtClean="0"/>
                <a:t>y</a:t>
              </a:r>
              <a:r>
                <a:rPr lang="zh-CN" altLang="en-US" sz="2800" b="1" dirty="0" smtClean="0"/>
                <a:t>为正数时，自变量</a:t>
              </a:r>
              <a:r>
                <a:rPr lang="en-US" altLang="zh-CN" sz="2800" b="1" dirty="0" smtClean="0"/>
                <a:t>x</a:t>
              </a:r>
              <a:r>
                <a:rPr lang="zh-CN" altLang="en-US" sz="2800" b="1" dirty="0" smtClean="0"/>
                <a:t>的范围是</a:t>
              </a:r>
              <a:r>
                <a:rPr lang="zh-CN" altLang="en-US" sz="2800" b="1" u="sng" dirty="0" smtClean="0"/>
                <a:t>                           </a:t>
              </a:r>
              <a:r>
                <a:rPr lang="zh-CN" altLang="en-US" sz="2800" b="1" dirty="0" smtClean="0"/>
                <a:t>；若</a:t>
              </a:r>
              <a:r>
                <a:rPr lang="en-US" altLang="zh-CN" sz="2800" b="1" dirty="0" smtClean="0"/>
                <a:t>-2&lt;x&lt;2</a:t>
              </a:r>
              <a:r>
                <a:rPr lang="zh-CN" altLang="en-US" sz="2800" b="1" dirty="0" smtClean="0"/>
                <a:t>时，函数</a:t>
              </a:r>
              <a:r>
                <a:rPr lang="en-US" altLang="zh-CN" sz="2800" b="1" dirty="0" smtClean="0"/>
                <a:t>y</a:t>
              </a:r>
              <a:r>
                <a:rPr lang="zh-CN" altLang="en-US" sz="2800" b="1" dirty="0" smtClean="0"/>
                <a:t>的取值范围是</a:t>
              </a:r>
              <a:r>
                <a:rPr lang="zh-CN" altLang="en-US" sz="2800" b="1" u="sng" dirty="0" smtClean="0"/>
                <a:t>                          </a:t>
              </a:r>
              <a:r>
                <a:rPr lang="zh-CN" altLang="en-US" sz="2800" b="1" dirty="0" smtClean="0"/>
                <a:t>。</a:t>
              </a:r>
              <a:endParaRPr lang="en-US" altLang="zh-CN" sz="2800" b="1" dirty="0" smtClean="0"/>
            </a:p>
            <a:p>
              <a:endParaRPr lang="en-US" altLang="zh-CN" sz="2800" b="1" dirty="0" smtClean="0"/>
            </a:p>
            <a:p>
              <a:endParaRPr lang="zh-CN" altLang="en-US" sz="2800" b="1" dirty="0"/>
            </a:p>
          </p:txBody>
        </p:sp>
        <p:graphicFrame>
          <p:nvGraphicFramePr>
            <p:cNvPr id="10" name="对象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0398754"/>
                </p:ext>
              </p:extLst>
            </p:nvPr>
          </p:nvGraphicFramePr>
          <p:xfrm>
            <a:off x="4789488" y="2548624"/>
            <a:ext cx="1795462" cy="403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25" name="公式" r:id="rId6" imgW="1015920" imgH="228600" progId="Equation.3">
                    <p:embed/>
                  </p:oleObj>
                </mc:Choice>
                <mc:Fallback>
                  <p:oleObj name="公式" r:id="rId6" imgW="1015920" imgH="228600" progId="Equation.3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789488" y="2548624"/>
                          <a:ext cx="1795462" cy="4032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81094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73" y="0"/>
            <a:ext cx="5158853" cy="1736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/>
          <p:nvPr/>
        </p:nvSpPr>
        <p:spPr>
          <a:xfrm>
            <a:off x="1165788" y="568623"/>
            <a:ext cx="2954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知识综合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35809" y="2241846"/>
            <a:ext cx="59362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100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P34 18</a:t>
            </a:r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19</a:t>
            </a:r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题</a:t>
            </a:r>
            <a:endParaRPr lang="en-US" altLang="zh-CN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  P36 19</a:t>
            </a:r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题</a:t>
            </a:r>
            <a:endParaRPr lang="en-US" altLang="zh-CN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182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" y="-125865"/>
            <a:ext cx="5895833" cy="1436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/>
          <p:nvPr/>
        </p:nvSpPr>
        <p:spPr>
          <a:xfrm>
            <a:off x="2497394" y="106958"/>
            <a:ext cx="29937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</a:t>
            </a:r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hallenge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90321" y="1406530"/>
            <a:ext cx="9201558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若抛物线                                                            与直线</a:t>
            </a:r>
            <a:r>
              <a:rPr lang="en-US" altLang="zh-CN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y=x+1</a:t>
            </a:r>
          </a:p>
          <a:p>
            <a:r>
              <a:rPr lang="zh-CN" altLang="en-US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有两个交点，且这两个交点分别在抛物线对称轴两侧，则</a:t>
            </a:r>
            <a:endParaRPr lang="en-US" altLang="zh-CN" sz="2800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</a:t>
            </a:r>
            <a:r>
              <a:rPr lang="zh-CN" altLang="en-US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的取值范围是（    ）</a:t>
            </a:r>
            <a:endParaRPr lang="en-US" altLang="zh-CN" sz="2800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 m&lt;2</a:t>
            </a:r>
            <a:r>
              <a:rPr lang="zh-CN" altLang="en-US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        </a:t>
            </a:r>
            <a:r>
              <a:rPr lang="en-US" altLang="zh-CN" sz="28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Bm</a:t>
            </a:r>
            <a:r>
              <a:rPr lang="en-US" altLang="zh-CN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&gt;2    </a:t>
            </a:r>
          </a:p>
          <a:p>
            <a:r>
              <a:rPr lang="en-US" altLang="zh-CN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  m&lt;9/4</a:t>
            </a:r>
            <a:r>
              <a:rPr lang="zh-CN" altLang="en-US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   </a:t>
            </a:r>
            <a:r>
              <a:rPr lang="en-US" altLang="zh-CN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  m&gt;9/4</a:t>
            </a:r>
            <a:r>
              <a:rPr lang="zh-CN" altLang="en-US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  </a:t>
            </a:r>
            <a:endParaRPr lang="zh-CN" altLang="en-US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5024114"/>
              </p:ext>
            </p:extLst>
          </p:nvPr>
        </p:nvGraphicFramePr>
        <p:xfrm>
          <a:off x="2792553" y="1351127"/>
          <a:ext cx="4822898" cy="539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name="公式" r:id="rId5" imgW="2044440" imgH="228600" progId="Equation.3">
                  <p:embed/>
                </p:oleObj>
              </mc:Choice>
              <mc:Fallback>
                <p:oleObj name="公式" r:id="rId5" imgW="204444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792553" y="1351127"/>
                        <a:ext cx="4822898" cy="5392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150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279</Words>
  <Application>Microsoft Office PowerPoint</Application>
  <PresentationFormat>宽屏</PresentationFormat>
  <Paragraphs>35</Paragraphs>
  <Slides>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宋体</vt:lpstr>
      <vt:lpstr>Arial</vt:lpstr>
      <vt:lpstr>Calibri</vt:lpstr>
      <vt:lpstr>Calibri Light</vt:lpstr>
      <vt:lpstr>Cambria Math</vt:lpstr>
      <vt:lpstr>Office 主题</vt:lpstr>
      <vt:lpstr>公式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8</cp:revision>
  <dcterms:created xsi:type="dcterms:W3CDTF">2015-09-22T12:21:38Z</dcterms:created>
  <dcterms:modified xsi:type="dcterms:W3CDTF">2016-01-14T03:32:04Z</dcterms:modified>
</cp:coreProperties>
</file>