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1536"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AA54AF4-1C4C-4329-B3F7-7237027A6358}" type="datetimeFigureOut">
              <a:rPr lang="zh-CN" altLang="en-US" smtClean="0"/>
              <a:pPr/>
              <a:t>2019/5/29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ACAC7E9-5F77-4D11-BCD9-A6172FE44581}"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AA54AF4-1C4C-4329-B3F7-7237027A6358}" type="datetimeFigureOut">
              <a:rPr lang="zh-CN" altLang="en-US" smtClean="0"/>
              <a:pPr/>
              <a:t>2019/5/29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ACAC7E9-5F77-4D11-BCD9-A6172FE44581}"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1AA54AF4-1C4C-4329-B3F7-7237027A6358}" type="datetimeFigureOut">
              <a:rPr lang="zh-CN" altLang="en-US" smtClean="0"/>
              <a:pPr/>
              <a:t>2019/5/29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ACAC7E9-5F77-4D11-BCD9-A6172FE44581}"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AA54AF4-1C4C-4329-B3F7-7237027A6358}" type="datetimeFigureOut">
              <a:rPr lang="zh-CN" altLang="en-US" smtClean="0"/>
              <a:pPr/>
              <a:t>2019/5/29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ACAC7E9-5F77-4D11-BCD9-A6172FE44581}"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AA54AF4-1C4C-4329-B3F7-7237027A6358}" type="datetimeFigureOut">
              <a:rPr lang="zh-CN" altLang="en-US" smtClean="0"/>
              <a:pPr/>
              <a:t>2019/5/29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ACAC7E9-5F77-4D11-BCD9-A6172FE44581}"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AA54AF4-1C4C-4329-B3F7-7237027A6358}" type="datetimeFigureOut">
              <a:rPr lang="zh-CN" altLang="en-US" smtClean="0"/>
              <a:pPr/>
              <a:t>2019/5/29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ACAC7E9-5F77-4D11-BCD9-A6172FE44581}"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A54AF4-1C4C-4329-B3F7-7237027A6358}" type="datetimeFigureOut">
              <a:rPr lang="zh-CN" altLang="en-US" smtClean="0"/>
              <a:pPr/>
              <a:t>2019/5/29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ACAC7E9-5F77-4D11-BCD9-A6172FE44581}"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AA54AF4-1C4C-4329-B3F7-7237027A6358}" type="datetimeFigureOut">
              <a:rPr lang="zh-CN" altLang="en-US" smtClean="0"/>
              <a:pPr/>
              <a:t>2019/5/29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ACAC7E9-5F77-4D11-BCD9-A6172FE44581}"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AA54AF4-1C4C-4329-B3F7-7237027A6358}" type="datetimeFigureOut">
              <a:rPr lang="zh-CN" altLang="en-US" smtClean="0"/>
              <a:pPr/>
              <a:t>2019/5/29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ACAC7E9-5F77-4D11-BCD9-A6172FE44581}"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AA54AF4-1C4C-4329-B3F7-7237027A6358}" type="datetimeFigureOut">
              <a:rPr lang="zh-CN" altLang="en-US" smtClean="0"/>
              <a:pPr/>
              <a:t>2019/5/29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ACAC7E9-5F77-4D11-BCD9-A6172FE44581}"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AA54AF4-1C4C-4329-B3F7-7237027A6358}" type="datetimeFigureOut">
              <a:rPr lang="zh-CN" altLang="en-US" smtClean="0"/>
              <a:pPr/>
              <a:t>2019/5/29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ACAC7E9-5F77-4D11-BCD9-A6172FE44581}"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A54AF4-1C4C-4329-B3F7-7237027A6358}" type="datetimeFigureOut">
              <a:rPr lang="zh-CN" altLang="en-US" smtClean="0"/>
              <a:pPr/>
              <a:t>2019/5/29</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CAC7E9-5F77-4D11-BCD9-A6172FE44581}"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14414" y="2285992"/>
            <a:ext cx="8572560" cy="646331"/>
          </a:xfrm>
          <a:prstGeom prst="rect">
            <a:avLst/>
          </a:prstGeom>
          <a:noFill/>
        </p:spPr>
        <p:txBody>
          <a:bodyPr wrap="square" rtlCol="0">
            <a:spAutoFit/>
          </a:bodyPr>
          <a:lstStyle/>
          <a:p>
            <a:r>
              <a:rPr lang="zh-CN" altLang="en-US" sz="3600" b="1" dirty="0">
                <a:solidFill>
                  <a:srgbClr val="FF0000"/>
                </a:solidFill>
                <a:latin typeface="华文仿宋" pitchFamily="2" charset="-122"/>
                <a:ea typeface="华文仿宋" pitchFamily="2" charset="-122"/>
              </a:rPr>
              <a:t>瞄准材料靶心，闪耀思维光芒</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500042"/>
            <a:ext cx="8929718" cy="4708981"/>
          </a:xfrm>
          <a:prstGeom prst="rect">
            <a:avLst/>
          </a:prstGeom>
          <a:noFill/>
        </p:spPr>
        <p:txBody>
          <a:bodyPr wrap="square" rtlCol="0">
            <a:spAutoFit/>
          </a:bodyPr>
          <a:lstStyle/>
          <a:p>
            <a:r>
              <a:rPr lang="zh-CN" altLang="en-US" sz="2000" b="1" dirty="0">
                <a:latin typeface="华文仿宋" pitchFamily="2" charset="-122"/>
                <a:ea typeface="华文仿宋" pitchFamily="2" charset="-122"/>
              </a:rPr>
              <a:t>阅读下面的材料，根据要求作文。（</a:t>
            </a:r>
            <a:r>
              <a:rPr lang="en-US" altLang="zh-CN" sz="2000" b="1" dirty="0">
                <a:latin typeface="华文仿宋" pitchFamily="2" charset="-122"/>
                <a:ea typeface="华文仿宋" pitchFamily="2" charset="-122"/>
              </a:rPr>
              <a:t>60</a:t>
            </a:r>
            <a:r>
              <a:rPr lang="zh-CN" altLang="en-US" sz="2000" b="1" dirty="0">
                <a:latin typeface="华文仿宋" pitchFamily="2" charset="-122"/>
                <a:ea typeface="华文仿宋" pitchFamily="2" charset="-122"/>
              </a:rPr>
              <a:t>分</a:t>
            </a:r>
            <a:r>
              <a:rPr lang="zh-CN" altLang="en-US" sz="2000" b="1" dirty="0" smtClean="0">
                <a:latin typeface="华文仿宋" pitchFamily="2" charset="-122"/>
                <a:ea typeface="华文仿宋" pitchFamily="2" charset="-122"/>
              </a:rPr>
              <a:t>）</a:t>
            </a:r>
            <a:endParaRPr lang="en-US" altLang="zh-CN" sz="2000" b="1" dirty="0" smtClean="0">
              <a:latin typeface="华文仿宋" pitchFamily="2" charset="-122"/>
              <a:ea typeface="华文仿宋" pitchFamily="2" charset="-122"/>
            </a:endParaRPr>
          </a:p>
          <a:p>
            <a:endParaRPr lang="en-US" altLang="zh-CN" sz="2000" b="1" dirty="0">
              <a:latin typeface="华文仿宋" pitchFamily="2" charset="-122"/>
              <a:ea typeface="华文仿宋" pitchFamily="2" charset="-122"/>
            </a:endParaRPr>
          </a:p>
          <a:p>
            <a:endParaRPr lang="zh-CN" altLang="en-US" sz="2000" b="1" dirty="0">
              <a:latin typeface="华文仿宋" pitchFamily="2" charset="-122"/>
              <a:ea typeface="华文仿宋" pitchFamily="2" charset="-122"/>
            </a:endParaRPr>
          </a:p>
          <a:p>
            <a:r>
              <a:rPr lang="zh-CN" altLang="en-US" sz="2000" b="1" dirty="0" smtClean="0">
                <a:latin typeface="华文仿宋" pitchFamily="2" charset="-122"/>
                <a:ea typeface="华文仿宋" pitchFamily="2" charset="-122"/>
              </a:rPr>
              <a:t>材料</a:t>
            </a:r>
            <a:r>
              <a:rPr lang="en-US" altLang="zh-CN" sz="2000" b="1" dirty="0" smtClean="0">
                <a:latin typeface="华文仿宋" pitchFamily="2" charset="-122"/>
                <a:ea typeface="华文仿宋" pitchFamily="2" charset="-122"/>
              </a:rPr>
              <a:t>1.</a:t>
            </a:r>
            <a:r>
              <a:rPr lang="zh-CN" altLang="en-US" sz="2000" b="1" dirty="0" smtClean="0">
                <a:latin typeface="华文仿宋" pitchFamily="2" charset="-122"/>
                <a:ea typeface="华文仿宋" pitchFamily="2" charset="-122"/>
              </a:rPr>
              <a:t>：</a:t>
            </a:r>
            <a:r>
              <a:rPr lang="en-US" altLang="zh-CN" sz="2000" b="1" dirty="0" smtClean="0">
                <a:solidFill>
                  <a:srgbClr val="FF0000"/>
                </a:solidFill>
                <a:latin typeface="华文仿宋" pitchFamily="2" charset="-122"/>
                <a:ea typeface="华文仿宋" pitchFamily="2" charset="-122"/>
              </a:rPr>
              <a:t>2017</a:t>
            </a:r>
            <a:r>
              <a:rPr lang="zh-CN" altLang="en-US" sz="2000" b="1" dirty="0">
                <a:solidFill>
                  <a:srgbClr val="FF0000"/>
                </a:solidFill>
                <a:latin typeface="华文仿宋" pitchFamily="2" charset="-122"/>
                <a:ea typeface="华文仿宋" pitchFamily="2" charset="-122"/>
              </a:rPr>
              <a:t>年</a:t>
            </a:r>
            <a:r>
              <a:rPr lang="en-US" altLang="zh-CN" sz="2000" b="1" dirty="0">
                <a:solidFill>
                  <a:srgbClr val="FF0000"/>
                </a:solidFill>
                <a:latin typeface="华文仿宋" pitchFamily="2" charset="-122"/>
                <a:ea typeface="华文仿宋" pitchFamily="2" charset="-122"/>
              </a:rPr>
              <a:t>7</a:t>
            </a:r>
            <a:r>
              <a:rPr lang="zh-CN" altLang="en-US" sz="2000" b="1" dirty="0">
                <a:solidFill>
                  <a:srgbClr val="FF0000"/>
                </a:solidFill>
                <a:latin typeface="华文仿宋" pitchFamily="2" charset="-122"/>
                <a:ea typeface="华文仿宋" pitchFamily="2" charset="-122"/>
              </a:rPr>
              <a:t>月，在波兰召开的第四十一届世界遗產大会上，中国申报的可可西里和鼓浪屿</a:t>
            </a:r>
            <a:r>
              <a:rPr lang="en-US" altLang="zh-CN" sz="2000" b="1" dirty="0">
                <a:solidFill>
                  <a:srgbClr val="FF0000"/>
                </a:solidFill>
                <a:latin typeface="华文仿宋" pitchFamily="2" charset="-122"/>
                <a:ea typeface="华文仿宋" pitchFamily="2" charset="-122"/>
              </a:rPr>
              <a:t>——</a:t>
            </a:r>
            <a:r>
              <a:rPr lang="zh-CN" altLang="en-US" sz="2000" b="1" dirty="0">
                <a:solidFill>
                  <a:srgbClr val="FF0000"/>
                </a:solidFill>
                <a:latin typeface="华文仿宋" pitchFamily="2" charset="-122"/>
                <a:ea typeface="华文仿宋" pitchFamily="2" charset="-122"/>
              </a:rPr>
              <a:t>一个是广袤无垠的纯净高原，一个是孤悬海中的蕞尔小岛</a:t>
            </a:r>
            <a:r>
              <a:rPr lang="en-US" altLang="zh-CN" sz="2000" b="1" dirty="0">
                <a:solidFill>
                  <a:srgbClr val="FF0000"/>
                </a:solidFill>
                <a:latin typeface="华文仿宋" pitchFamily="2" charset="-122"/>
                <a:ea typeface="华文仿宋" pitchFamily="2" charset="-122"/>
              </a:rPr>
              <a:t>——</a:t>
            </a:r>
            <a:r>
              <a:rPr lang="zh-CN" altLang="en-US" sz="2000" b="1" dirty="0">
                <a:solidFill>
                  <a:srgbClr val="FF0000"/>
                </a:solidFill>
                <a:latin typeface="华文仿宋" pitchFamily="2" charset="-122"/>
                <a:ea typeface="华文仿宋" pitchFamily="2" charset="-122"/>
              </a:rPr>
              <a:t>双双被列入</a:t>
            </a:r>
            <a:r>
              <a:rPr lang="en-US" altLang="zh-CN" sz="2000" b="1" dirty="0">
                <a:solidFill>
                  <a:srgbClr val="FF0000"/>
                </a:solidFill>
                <a:latin typeface="华文仿宋" pitchFamily="2" charset="-122"/>
                <a:ea typeface="华文仿宋" pitchFamily="2" charset="-122"/>
              </a:rPr>
              <a:t>《</a:t>
            </a:r>
            <a:r>
              <a:rPr lang="zh-CN" altLang="en-US" sz="2000" b="1" dirty="0">
                <a:solidFill>
                  <a:srgbClr val="FF0000"/>
                </a:solidFill>
                <a:latin typeface="华文仿宋" pitchFamily="2" charset="-122"/>
                <a:ea typeface="华文仿宋" pitchFamily="2" charset="-122"/>
              </a:rPr>
              <a:t>世界遗产名录</a:t>
            </a:r>
            <a:r>
              <a:rPr lang="en-US" altLang="zh-CN" sz="2000" b="1" dirty="0">
                <a:solidFill>
                  <a:srgbClr val="FF0000"/>
                </a:solidFill>
                <a:latin typeface="华文仿宋" pitchFamily="2" charset="-122"/>
                <a:ea typeface="华文仿宋" pitchFamily="2" charset="-122"/>
              </a:rPr>
              <a:t>》</a:t>
            </a:r>
            <a:r>
              <a:rPr lang="zh-CN" altLang="en-US" sz="2000" b="1" dirty="0">
                <a:solidFill>
                  <a:srgbClr val="FF0000"/>
                </a:solidFill>
                <a:latin typeface="华文仿宋" pitchFamily="2" charset="-122"/>
                <a:ea typeface="华文仿宋" pitchFamily="2" charset="-122"/>
              </a:rPr>
              <a:t>。至此，中国已拥有</a:t>
            </a:r>
            <a:r>
              <a:rPr lang="en-US" altLang="zh-CN" sz="2000" b="1" dirty="0">
                <a:solidFill>
                  <a:srgbClr val="FF0000"/>
                </a:solidFill>
                <a:latin typeface="华文仿宋" pitchFamily="2" charset="-122"/>
                <a:ea typeface="华文仿宋" pitchFamily="2" charset="-122"/>
              </a:rPr>
              <a:t>52</a:t>
            </a:r>
            <a:r>
              <a:rPr lang="zh-CN" altLang="en-US" sz="2000" b="1" dirty="0">
                <a:solidFill>
                  <a:srgbClr val="FF0000"/>
                </a:solidFill>
                <a:latin typeface="华文仿宋" pitchFamily="2" charset="-122"/>
                <a:ea typeface="华文仿宋" pitchFamily="2" charset="-122"/>
              </a:rPr>
              <a:t>处遗产，其中文化遗产</a:t>
            </a:r>
            <a:r>
              <a:rPr lang="en-US" altLang="zh-CN" sz="2000" b="1" dirty="0">
                <a:solidFill>
                  <a:srgbClr val="FF0000"/>
                </a:solidFill>
                <a:latin typeface="华文仿宋" pitchFamily="2" charset="-122"/>
                <a:ea typeface="华文仿宋" pitchFamily="2" charset="-122"/>
              </a:rPr>
              <a:t>31</a:t>
            </a:r>
            <a:r>
              <a:rPr lang="zh-CN" altLang="en-US" sz="2000" b="1" dirty="0">
                <a:solidFill>
                  <a:srgbClr val="FF0000"/>
                </a:solidFill>
                <a:latin typeface="华文仿宋" pitchFamily="2" charset="-122"/>
                <a:ea typeface="华文仿宋" pitchFamily="2" charset="-122"/>
              </a:rPr>
              <a:t>处，位居世界前列</a:t>
            </a:r>
            <a:r>
              <a:rPr lang="zh-CN" altLang="en-US" sz="2000" b="1" dirty="0" smtClean="0">
                <a:solidFill>
                  <a:srgbClr val="FF0000"/>
                </a:solidFill>
                <a:latin typeface="华文仿宋" pitchFamily="2" charset="-122"/>
                <a:ea typeface="华文仿宋" pitchFamily="2" charset="-122"/>
              </a:rPr>
              <a:t>。</a:t>
            </a:r>
            <a:endParaRPr lang="en-US" altLang="zh-CN" sz="2000" b="1" dirty="0" smtClean="0">
              <a:solidFill>
                <a:srgbClr val="FF0000"/>
              </a:solidFill>
              <a:latin typeface="华文仿宋" pitchFamily="2" charset="-122"/>
              <a:ea typeface="华文仿宋" pitchFamily="2" charset="-122"/>
            </a:endParaRPr>
          </a:p>
          <a:p>
            <a:endParaRPr lang="zh-CN" altLang="en-US" sz="2000" b="1" dirty="0">
              <a:solidFill>
                <a:srgbClr val="FF0000"/>
              </a:solidFill>
              <a:latin typeface="华文仿宋" pitchFamily="2" charset="-122"/>
              <a:ea typeface="华文仿宋" pitchFamily="2" charset="-122"/>
            </a:endParaRPr>
          </a:p>
          <a:p>
            <a:r>
              <a:rPr lang="zh-CN" altLang="en-US" sz="2000" b="1" dirty="0" smtClean="0">
                <a:latin typeface="华文仿宋" pitchFamily="2" charset="-122"/>
                <a:ea typeface="华文仿宋" pitchFamily="2" charset="-122"/>
              </a:rPr>
              <a:t>材料</a:t>
            </a:r>
            <a:r>
              <a:rPr lang="en-US" altLang="zh-CN" sz="2000" b="1" dirty="0" smtClean="0">
                <a:latin typeface="华文仿宋" pitchFamily="2" charset="-122"/>
                <a:ea typeface="华文仿宋" pitchFamily="2" charset="-122"/>
              </a:rPr>
              <a:t>2</a:t>
            </a:r>
            <a:r>
              <a:rPr lang="zh-CN" altLang="en-US" sz="2000" b="1" dirty="0" smtClean="0">
                <a:latin typeface="华文仿宋" pitchFamily="2" charset="-122"/>
                <a:ea typeface="华文仿宋" pitchFamily="2" charset="-122"/>
              </a:rPr>
              <a:t>：</a:t>
            </a:r>
            <a:r>
              <a:rPr lang="zh-CN" altLang="en-US" sz="2000" b="1" dirty="0" smtClean="0">
                <a:solidFill>
                  <a:srgbClr val="0033CC"/>
                </a:solidFill>
                <a:latin typeface="华文仿宋" pitchFamily="2" charset="-122"/>
                <a:ea typeface="华文仿宋" pitchFamily="2" charset="-122"/>
              </a:rPr>
              <a:t>习</a:t>
            </a:r>
            <a:r>
              <a:rPr lang="zh-CN" altLang="en-US" sz="2000" b="1" dirty="0">
                <a:solidFill>
                  <a:srgbClr val="0033CC"/>
                </a:solidFill>
                <a:latin typeface="华文仿宋" pitchFamily="2" charset="-122"/>
                <a:ea typeface="华文仿宋" pitchFamily="2" charset="-122"/>
              </a:rPr>
              <a:t>近平总书记在党的十九大报告中指出，深入挖掘中华优秀传统文化蕴含的思想观念、人文精神、道德规范，结合时代要求继承创新，让中华文化展现出永久魅力和时代风采</a:t>
            </a:r>
            <a:r>
              <a:rPr lang="zh-CN" altLang="en-US" sz="2000" b="1" dirty="0" smtClean="0">
                <a:solidFill>
                  <a:srgbClr val="0033CC"/>
                </a:solidFill>
                <a:latin typeface="华文仿宋" pitchFamily="2" charset="-122"/>
                <a:ea typeface="华文仿宋" pitchFamily="2" charset="-122"/>
              </a:rPr>
              <a:t>。</a:t>
            </a:r>
            <a:endParaRPr lang="en-US" altLang="zh-CN" sz="2000" b="1" dirty="0" smtClean="0">
              <a:solidFill>
                <a:srgbClr val="0033CC"/>
              </a:solidFill>
              <a:latin typeface="华文仿宋" pitchFamily="2" charset="-122"/>
              <a:ea typeface="华文仿宋" pitchFamily="2" charset="-122"/>
            </a:endParaRPr>
          </a:p>
          <a:p>
            <a:endParaRPr lang="zh-CN" altLang="en-US" sz="2000" b="1" dirty="0">
              <a:solidFill>
                <a:srgbClr val="0033CC"/>
              </a:solidFill>
              <a:latin typeface="华文仿宋" pitchFamily="2" charset="-122"/>
              <a:ea typeface="华文仿宋" pitchFamily="2" charset="-122"/>
            </a:endParaRPr>
          </a:p>
          <a:p>
            <a:r>
              <a:rPr lang="zh-CN" altLang="en-US" sz="2000" b="1" dirty="0" smtClean="0">
                <a:solidFill>
                  <a:srgbClr val="FF0000"/>
                </a:solidFill>
                <a:latin typeface="华文仿宋" pitchFamily="2" charset="-122"/>
                <a:ea typeface="华文仿宋" pitchFamily="2" charset="-122"/>
              </a:rPr>
              <a:t>以上</a:t>
            </a:r>
            <a:r>
              <a:rPr lang="zh-CN" altLang="en-US" sz="2000" b="1" dirty="0">
                <a:solidFill>
                  <a:srgbClr val="FF0000"/>
                </a:solidFill>
                <a:latin typeface="华文仿宋" pitchFamily="2" charset="-122"/>
                <a:ea typeface="华文仿宋" pitchFamily="2" charset="-122"/>
              </a:rPr>
              <a:t>材料引发你怎样的</a:t>
            </a:r>
            <a:r>
              <a:rPr lang="zh-CN" altLang="en-US" sz="2000" b="1" dirty="0">
                <a:solidFill>
                  <a:srgbClr val="0033CC"/>
                </a:solidFill>
                <a:latin typeface="华文仿宋" pitchFamily="2" charset="-122"/>
                <a:ea typeface="华文仿宋" pitchFamily="2" charset="-122"/>
              </a:rPr>
              <a:t>联想和思考</a:t>
            </a:r>
            <a:r>
              <a:rPr lang="zh-CN" altLang="en-US" sz="2000" b="1" dirty="0">
                <a:solidFill>
                  <a:srgbClr val="FF0000"/>
                </a:solidFill>
                <a:latin typeface="华文仿宋" pitchFamily="2" charset="-122"/>
                <a:ea typeface="华文仿宋" pitchFamily="2" charset="-122"/>
              </a:rPr>
              <a:t>？请任选角度，确定立意</a:t>
            </a:r>
            <a:r>
              <a:rPr lang="en-US" altLang="zh-CN" sz="2000" b="1" dirty="0">
                <a:solidFill>
                  <a:srgbClr val="FF0000"/>
                </a:solidFill>
                <a:latin typeface="华文仿宋" pitchFamily="2" charset="-122"/>
                <a:ea typeface="华文仿宋" pitchFamily="2" charset="-122"/>
              </a:rPr>
              <a:t>;</a:t>
            </a:r>
            <a:r>
              <a:rPr lang="zh-CN" altLang="en-US" sz="2000" b="1" dirty="0">
                <a:solidFill>
                  <a:srgbClr val="FF0000"/>
                </a:solidFill>
                <a:latin typeface="华文仿宋" pitchFamily="2" charset="-122"/>
                <a:ea typeface="华文仿宋" pitchFamily="2" charset="-122"/>
              </a:rPr>
              <a:t>明确文体，自拟题目</a:t>
            </a:r>
            <a:r>
              <a:rPr lang="en-US" altLang="zh-CN" sz="2000" b="1" dirty="0">
                <a:solidFill>
                  <a:srgbClr val="FF0000"/>
                </a:solidFill>
                <a:latin typeface="华文仿宋" pitchFamily="2" charset="-122"/>
                <a:ea typeface="华文仿宋" pitchFamily="2" charset="-122"/>
              </a:rPr>
              <a:t>;</a:t>
            </a:r>
            <a:r>
              <a:rPr lang="zh-CN" altLang="en-US" sz="2000" b="1" dirty="0">
                <a:solidFill>
                  <a:srgbClr val="FF0000"/>
                </a:solidFill>
                <a:latin typeface="华文仿宋" pitchFamily="2" charset="-122"/>
                <a:ea typeface="华文仿宋" pitchFamily="2" charset="-122"/>
              </a:rPr>
              <a:t>不要套作，不得抄袭</a:t>
            </a:r>
            <a:r>
              <a:rPr lang="en-US" altLang="zh-CN" sz="2000" b="1" dirty="0">
                <a:solidFill>
                  <a:srgbClr val="FF0000"/>
                </a:solidFill>
                <a:latin typeface="华文仿宋" pitchFamily="2" charset="-122"/>
                <a:ea typeface="华文仿宋" pitchFamily="2" charset="-122"/>
              </a:rPr>
              <a:t>;</a:t>
            </a:r>
            <a:r>
              <a:rPr lang="zh-CN" altLang="en-US" sz="2000" b="1" dirty="0">
                <a:solidFill>
                  <a:srgbClr val="FF0000"/>
                </a:solidFill>
                <a:latin typeface="华文仿宋" pitchFamily="2" charset="-122"/>
                <a:ea typeface="华文仿宋" pitchFamily="2" charset="-122"/>
              </a:rPr>
              <a:t>不少于</a:t>
            </a:r>
            <a:r>
              <a:rPr lang="en-US" altLang="zh-CN" sz="2000" b="1" dirty="0">
                <a:solidFill>
                  <a:srgbClr val="FF0000"/>
                </a:solidFill>
                <a:latin typeface="华文仿宋" pitchFamily="2" charset="-122"/>
                <a:ea typeface="华文仿宋" pitchFamily="2" charset="-122"/>
              </a:rPr>
              <a:t>800</a:t>
            </a:r>
            <a:r>
              <a:rPr lang="zh-CN" altLang="en-US" sz="2000" b="1" dirty="0">
                <a:solidFill>
                  <a:srgbClr val="FF0000"/>
                </a:solidFill>
                <a:latin typeface="华文仿宋" pitchFamily="2" charset="-122"/>
                <a:ea typeface="华文仿宋" pitchFamily="2" charset="-122"/>
              </a:rPr>
              <a:t>字。</a:t>
            </a:r>
          </a:p>
          <a:p>
            <a:endParaRPr lang="zh-CN" altLang="en-US" sz="2000" b="1" dirty="0">
              <a:latin typeface="华文仿宋" pitchFamily="2" charset="-122"/>
              <a:ea typeface="华文仿宋"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642918"/>
            <a:ext cx="8286808" cy="4678204"/>
          </a:xfrm>
          <a:prstGeom prst="rect">
            <a:avLst/>
          </a:prstGeom>
          <a:noFill/>
        </p:spPr>
        <p:txBody>
          <a:bodyPr wrap="square" rtlCol="0">
            <a:spAutoFit/>
          </a:bodyPr>
          <a:lstStyle/>
          <a:p>
            <a:r>
              <a:rPr lang="zh-CN" altLang="en-US" sz="2800" b="1" dirty="0">
                <a:solidFill>
                  <a:srgbClr val="FF0000"/>
                </a:solidFill>
                <a:latin typeface="华文仿宋" pitchFamily="2" charset="-122"/>
                <a:ea typeface="华文仿宋" pitchFamily="2" charset="-122"/>
              </a:rPr>
              <a:t>压缩语段的基本</a:t>
            </a:r>
            <a:r>
              <a:rPr lang="zh-CN" altLang="en-US" sz="2800" b="1" dirty="0" smtClean="0">
                <a:solidFill>
                  <a:srgbClr val="FF0000"/>
                </a:solidFill>
                <a:latin typeface="华文仿宋" pitchFamily="2" charset="-122"/>
                <a:ea typeface="华文仿宋" pitchFamily="2" charset="-122"/>
              </a:rPr>
              <a:t>方法：</a:t>
            </a:r>
            <a:endParaRPr lang="en-US" altLang="zh-CN" sz="2800" b="1" dirty="0" smtClean="0">
              <a:solidFill>
                <a:srgbClr val="FF0000"/>
              </a:solidFill>
              <a:latin typeface="华文仿宋" pitchFamily="2" charset="-122"/>
              <a:ea typeface="华文仿宋" pitchFamily="2" charset="-122"/>
            </a:endParaRPr>
          </a:p>
          <a:p>
            <a:endParaRPr lang="zh-CN" altLang="en-US" sz="2800" b="1" dirty="0">
              <a:solidFill>
                <a:srgbClr val="FF0000"/>
              </a:solidFill>
              <a:latin typeface="华文仿宋" pitchFamily="2" charset="-122"/>
              <a:ea typeface="华文仿宋" pitchFamily="2" charset="-122"/>
            </a:endParaRPr>
          </a:p>
          <a:p>
            <a:r>
              <a:rPr lang="zh-CN" altLang="en-US" sz="2800" b="1" dirty="0">
                <a:latin typeface="华文仿宋" pitchFamily="2" charset="-122"/>
                <a:ea typeface="华文仿宋" pitchFamily="2" charset="-122"/>
              </a:rPr>
              <a:t/>
            </a:r>
            <a:br>
              <a:rPr lang="zh-CN" altLang="en-US" sz="2800" b="1" dirty="0">
                <a:latin typeface="华文仿宋" pitchFamily="2" charset="-122"/>
                <a:ea typeface="华文仿宋" pitchFamily="2" charset="-122"/>
              </a:rPr>
            </a:br>
            <a:r>
              <a:rPr lang="zh-CN" altLang="en-US" sz="2800" b="1" dirty="0" smtClean="0">
                <a:solidFill>
                  <a:srgbClr val="0033CC"/>
                </a:solidFill>
                <a:latin typeface="华文仿宋" pitchFamily="2" charset="-122"/>
                <a:ea typeface="华文仿宋" pitchFamily="2" charset="-122"/>
              </a:rPr>
              <a:t>通读</a:t>
            </a:r>
            <a:r>
              <a:rPr lang="zh-CN" altLang="en-US" sz="2800" b="1" dirty="0">
                <a:solidFill>
                  <a:srgbClr val="0033CC"/>
                </a:solidFill>
                <a:latin typeface="华文仿宋" pitchFamily="2" charset="-122"/>
                <a:ea typeface="华文仿宋" pitchFamily="2" charset="-122"/>
              </a:rPr>
              <a:t>材料，标出序号</a:t>
            </a:r>
            <a:r>
              <a:rPr lang="en-US" altLang="zh-CN" sz="2800" b="1" dirty="0" smtClean="0">
                <a:solidFill>
                  <a:srgbClr val="0033CC"/>
                </a:solidFill>
                <a:latin typeface="华文仿宋" pitchFamily="2" charset="-122"/>
                <a:ea typeface="华文仿宋" pitchFamily="2" charset="-122"/>
              </a:rPr>
              <a:t>;</a:t>
            </a:r>
          </a:p>
          <a:p>
            <a:endParaRPr lang="en-US" altLang="zh-CN" sz="2800" b="1" dirty="0">
              <a:solidFill>
                <a:srgbClr val="0033CC"/>
              </a:solidFill>
              <a:latin typeface="华文仿宋" pitchFamily="2" charset="-122"/>
              <a:ea typeface="华文仿宋" pitchFamily="2" charset="-122"/>
            </a:endParaRPr>
          </a:p>
          <a:p>
            <a:r>
              <a:rPr lang="zh-CN" altLang="en-US" sz="2800" b="1" dirty="0" smtClean="0">
                <a:solidFill>
                  <a:srgbClr val="FF0000"/>
                </a:solidFill>
                <a:latin typeface="华文仿宋" pitchFamily="2" charset="-122"/>
                <a:ea typeface="华文仿宋" pitchFamily="2" charset="-122"/>
              </a:rPr>
              <a:t>概括</a:t>
            </a:r>
            <a:r>
              <a:rPr lang="zh-CN" altLang="en-US" sz="2800" b="1" dirty="0">
                <a:solidFill>
                  <a:srgbClr val="FF0000"/>
                </a:solidFill>
                <a:latin typeface="华文仿宋" pitchFamily="2" charset="-122"/>
                <a:ea typeface="华文仿宋" pitchFamily="2" charset="-122"/>
              </a:rPr>
              <a:t>各句，提炼中心</a:t>
            </a:r>
            <a:r>
              <a:rPr lang="en-US" altLang="zh-CN" sz="2800" b="1" dirty="0" smtClean="0">
                <a:solidFill>
                  <a:srgbClr val="FF0000"/>
                </a:solidFill>
                <a:latin typeface="华文仿宋" pitchFamily="2" charset="-122"/>
                <a:ea typeface="华文仿宋" pitchFamily="2" charset="-122"/>
              </a:rPr>
              <a:t>;</a:t>
            </a:r>
          </a:p>
          <a:p>
            <a:endParaRPr lang="en-US" altLang="zh-CN" sz="2800" b="1" dirty="0">
              <a:solidFill>
                <a:srgbClr val="0033CC"/>
              </a:solidFill>
              <a:latin typeface="华文仿宋" pitchFamily="2" charset="-122"/>
              <a:ea typeface="华文仿宋" pitchFamily="2" charset="-122"/>
            </a:endParaRPr>
          </a:p>
          <a:p>
            <a:r>
              <a:rPr lang="zh-CN" altLang="en-US" sz="2800" b="1" dirty="0" smtClean="0">
                <a:solidFill>
                  <a:srgbClr val="0033CC"/>
                </a:solidFill>
                <a:latin typeface="华文仿宋" pitchFamily="2" charset="-122"/>
                <a:ea typeface="华文仿宋" pitchFamily="2" charset="-122"/>
              </a:rPr>
              <a:t>厘</a:t>
            </a:r>
            <a:r>
              <a:rPr lang="zh-CN" altLang="en-US" sz="2800" b="1" dirty="0">
                <a:solidFill>
                  <a:srgbClr val="0033CC"/>
                </a:solidFill>
                <a:latin typeface="华文仿宋" pitchFamily="2" charset="-122"/>
                <a:ea typeface="华文仿宋" pitchFamily="2" charset="-122"/>
              </a:rPr>
              <a:t>清句意关系，分析、筛选、整合信息</a:t>
            </a:r>
            <a:r>
              <a:rPr lang="en-US" altLang="zh-CN" sz="2800" b="1" dirty="0" smtClean="0">
                <a:solidFill>
                  <a:srgbClr val="0033CC"/>
                </a:solidFill>
                <a:latin typeface="华文仿宋" pitchFamily="2" charset="-122"/>
                <a:ea typeface="华文仿宋" pitchFamily="2" charset="-122"/>
              </a:rPr>
              <a:t>;</a:t>
            </a:r>
          </a:p>
          <a:p>
            <a:endParaRPr lang="en-US" altLang="zh-CN" sz="2800" b="1" dirty="0">
              <a:solidFill>
                <a:srgbClr val="0033CC"/>
              </a:solidFill>
              <a:latin typeface="华文仿宋" pitchFamily="2" charset="-122"/>
              <a:ea typeface="华文仿宋" pitchFamily="2" charset="-122"/>
            </a:endParaRPr>
          </a:p>
          <a:p>
            <a:r>
              <a:rPr lang="zh-CN" altLang="en-US" sz="2800" b="1" dirty="0" smtClean="0">
                <a:solidFill>
                  <a:srgbClr val="FF0000"/>
                </a:solidFill>
                <a:latin typeface="华文仿宋" pitchFamily="2" charset="-122"/>
                <a:ea typeface="华文仿宋" pitchFamily="2" charset="-122"/>
              </a:rPr>
              <a:t>按</a:t>
            </a:r>
            <a:r>
              <a:rPr lang="zh-CN" altLang="en-US" sz="2800" b="1" dirty="0">
                <a:solidFill>
                  <a:srgbClr val="FF0000"/>
                </a:solidFill>
                <a:latin typeface="华文仿宋" pitchFamily="2" charset="-122"/>
                <a:ea typeface="华文仿宋" pitchFamily="2" charset="-122"/>
              </a:rPr>
              <a:t>题目要求准确表达。</a:t>
            </a:r>
          </a:p>
          <a:p>
            <a:endParaRPr lang="zh-CN"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500042"/>
            <a:ext cx="9144000" cy="5909310"/>
          </a:xfrm>
          <a:prstGeom prst="rect">
            <a:avLst/>
          </a:prstGeom>
          <a:noFill/>
        </p:spPr>
        <p:txBody>
          <a:bodyPr wrap="square" rtlCol="0">
            <a:spAutoFit/>
          </a:bodyPr>
          <a:lstStyle/>
          <a:p>
            <a:r>
              <a:rPr lang="zh-CN" altLang="en-US" sz="2400" b="1" dirty="0">
                <a:solidFill>
                  <a:srgbClr val="FF0000"/>
                </a:solidFill>
                <a:latin typeface="华文仿宋" pitchFamily="2" charset="-122"/>
                <a:ea typeface="华文仿宋" pitchFamily="2" charset="-122"/>
              </a:rPr>
              <a:t>材料</a:t>
            </a:r>
            <a:r>
              <a:rPr lang="en-US" altLang="zh-CN" sz="2400" b="1" dirty="0">
                <a:solidFill>
                  <a:srgbClr val="FF0000"/>
                </a:solidFill>
                <a:latin typeface="华文仿宋" pitchFamily="2" charset="-122"/>
                <a:ea typeface="华文仿宋" pitchFamily="2" charset="-122"/>
              </a:rPr>
              <a:t>1</a:t>
            </a:r>
            <a:r>
              <a:rPr lang="zh-CN" altLang="en-US" sz="2400" b="1" dirty="0">
                <a:solidFill>
                  <a:srgbClr val="FF0000"/>
                </a:solidFill>
                <a:latin typeface="华文仿宋" pitchFamily="2" charset="-122"/>
                <a:ea typeface="华文仿宋" pitchFamily="2" charset="-122"/>
              </a:rPr>
              <a:t>的关键信息：</a:t>
            </a:r>
            <a:r>
              <a:rPr lang="zh-CN" altLang="en-US" sz="2400" b="1" dirty="0">
                <a:solidFill>
                  <a:srgbClr val="0033CC"/>
                </a:solidFill>
                <a:latin typeface="华文仿宋" pitchFamily="2" charset="-122"/>
                <a:ea typeface="华文仿宋" pitchFamily="2" charset="-122"/>
              </a:rPr>
              <a:t>中国申报的可可西里和鼓浪屿双双被列入</a:t>
            </a:r>
            <a:r>
              <a:rPr lang="en-US" altLang="zh-CN" sz="2400" b="1" dirty="0">
                <a:solidFill>
                  <a:srgbClr val="0033CC"/>
                </a:solidFill>
                <a:latin typeface="华文仿宋" pitchFamily="2" charset="-122"/>
                <a:ea typeface="华文仿宋" pitchFamily="2" charset="-122"/>
              </a:rPr>
              <a:t>《</a:t>
            </a:r>
            <a:r>
              <a:rPr lang="zh-CN" altLang="en-US" sz="2400" b="1" dirty="0">
                <a:solidFill>
                  <a:srgbClr val="0033CC"/>
                </a:solidFill>
                <a:latin typeface="华文仿宋" pitchFamily="2" charset="-122"/>
                <a:ea typeface="华文仿宋" pitchFamily="2" charset="-122"/>
              </a:rPr>
              <a:t>世界遗产名录</a:t>
            </a:r>
            <a:r>
              <a:rPr lang="en-US" altLang="zh-CN" sz="2400" b="1" dirty="0">
                <a:solidFill>
                  <a:srgbClr val="0033CC"/>
                </a:solidFill>
                <a:latin typeface="华文仿宋" pitchFamily="2" charset="-122"/>
                <a:ea typeface="华文仿宋" pitchFamily="2" charset="-122"/>
              </a:rPr>
              <a:t>》</a:t>
            </a:r>
            <a:r>
              <a:rPr lang="zh-CN" altLang="en-US" sz="2400" b="1" dirty="0">
                <a:solidFill>
                  <a:srgbClr val="0033CC"/>
                </a:solidFill>
                <a:latin typeface="华文仿宋" pitchFamily="2" charset="-122"/>
                <a:ea typeface="华文仿宋" pitchFamily="2" charset="-122"/>
              </a:rPr>
              <a:t>，文化遗产位居世界前列。</a:t>
            </a:r>
          </a:p>
          <a:p>
            <a:r>
              <a:rPr lang="zh-CN" altLang="en-US" sz="2400" b="1" dirty="0">
                <a:solidFill>
                  <a:srgbClr val="FF0000"/>
                </a:solidFill>
                <a:latin typeface="华文仿宋" pitchFamily="2" charset="-122"/>
                <a:ea typeface="华文仿宋" pitchFamily="2" charset="-122"/>
              </a:rPr>
              <a:t/>
            </a:r>
            <a:br>
              <a:rPr lang="zh-CN" altLang="en-US" sz="2400" b="1" dirty="0">
                <a:solidFill>
                  <a:srgbClr val="FF0000"/>
                </a:solidFill>
                <a:latin typeface="华文仿宋" pitchFamily="2" charset="-122"/>
                <a:ea typeface="华文仿宋" pitchFamily="2" charset="-122"/>
              </a:rPr>
            </a:br>
            <a:endParaRPr lang="zh-CN" altLang="en-US" sz="2400" b="1" dirty="0">
              <a:solidFill>
                <a:srgbClr val="FF0000"/>
              </a:solidFill>
              <a:latin typeface="华文仿宋" pitchFamily="2" charset="-122"/>
              <a:ea typeface="华文仿宋" pitchFamily="2" charset="-122"/>
            </a:endParaRPr>
          </a:p>
          <a:p>
            <a:r>
              <a:rPr lang="zh-CN" altLang="en-US" sz="2400" b="1" dirty="0">
                <a:solidFill>
                  <a:srgbClr val="FF0000"/>
                </a:solidFill>
                <a:latin typeface="华文仿宋" pitchFamily="2" charset="-122"/>
                <a:ea typeface="华文仿宋" pitchFamily="2" charset="-122"/>
              </a:rPr>
              <a:t>提炼出核心内涵：</a:t>
            </a:r>
            <a:r>
              <a:rPr lang="zh-CN" altLang="en-US" sz="2400" b="1" dirty="0">
                <a:solidFill>
                  <a:srgbClr val="0033CC"/>
                </a:solidFill>
                <a:latin typeface="华文仿宋" pitchFamily="2" charset="-122"/>
                <a:ea typeface="华文仿宋" pitchFamily="2" charset="-122"/>
              </a:rPr>
              <a:t>中华传统</a:t>
            </a:r>
            <a:r>
              <a:rPr lang="zh-CN" altLang="en-US" sz="2400" b="1" dirty="0" smtClean="0">
                <a:solidFill>
                  <a:srgbClr val="0033CC"/>
                </a:solidFill>
                <a:latin typeface="华文仿宋" pitchFamily="2" charset="-122"/>
                <a:ea typeface="华文仿宋" pitchFamily="2" charset="-122"/>
              </a:rPr>
              <a:t>文化（</a:t>
            </a:r>
            <a:r>
              <a:rPr lang="zh-CN" altLang="en-US" sz="2400" b="1" dirty="0" smtClean="0">
                <a:solidFill>
                  <a:srgbClr val="FF0000"/>
                </a:solidFill>
                <a:latin typeface="华文仿宋" pitchFamily="2" charset="-122"/>
                <a:ea typeface="华文仿宋" pitchFamily="2" charset="-122"/>
              </a:rPr>
              <a:t>文化遗产）</a:t>
            </a:r>
            <a:r>
              <a:rPr lang="zh-CN" altLang="en-US" sz="2400" b="1" dirty="0" smtClean="0">
                <a:solidFill>
                  <a:srgbClr val="0033CC"/>
                </a:solidFill>
                <a:latin typeface="华文仿宋" pitchFamily="2" charset="-122"/>
                <a:ea typeface="华文仿宋" pitchFamily="2" charset="-122"/>
              </a:rPr>
              <a:t>博大精深</a:t>
            </a:r>
            <a:r>
              <a:rPr lang="zh-CN" altLang="en-US" sz="2400" b="1" dirty="0">
                <a:solidFill>
                  <a:srgbClr val="0033CC"/>
                </a:solidFill>
                <a:latin typeface="华文仿宋" pitchFamily="2" charset="-122"/>
                <a:ea typeface="华文仿宋" pitchFamily="2" charset="-122"/>
              </a:rPr>
              <a:t>，保护好它们是我们每一个人的责任</a:t>
            </a:r>
            <a:r>
              <a:rPr lang="zh-CN" altLang="en-US" sz="2400" b="1" dirty="0" smtClean="0">
                <a:solidFill>
                  <a:srgbClr val="0033CC"/>
                </a:solidFill>
                <a:latin typeface="华文仿宋" pitchFamily="2" charset="-122"/>
                <a:ea typeface="华文仿宋" pitchFamily="2" charset="-122"/>
              </a:rPr>
              <a:t>。</a:t>
            </a:r>
            <a:endParaRPr lang="en-US" altLang="zh-CN" sz="2400" b="1" dirty="0" smtClean="0">
              <a:solidFill>
                <a:srgbClr val="0033CC"/>
              </a:solidFill>
              <a:latin typeface="华文仿宋" pitchFamily="2" charset="-122"/>
              <a:ea typeface="华文仿宋" pitchFamily="2" charset="-122"/>
            </a:endParaRPr>
          </a:p>
          <a:p>
            <a:endParaRPr lang="en-US" altLang="zh-CN" sz="2400" b="1" dirty="0">
              <a:solidFill>
                <a:srgbClr val="0033CC"/>
              </a:solidFill>
              <a:latin typeface="华文仿宋" pitchFamily="2" charset="-122"/>
              <a:ea typeface="华文仿宋" pitchFamily="2" charset="-122"/>
            </a:endParaRPr>
          </a:p>
          <a:p>
            <a:r>
              <a:rPr lang="zh-CN" altLang="en-US" sz="2400" b="1" dirty="0">
                <a:solidFill>
                  <a:srgbClr val="FF0000"/>
                </a:solidFill>
                <a:latin typeface="华文仿宋" pitchFamily="2" charset="-122"/>
                <a:ea typeface="华文仿宋" pitchFamily="2" charset="-122"/>
              </a:rPr>
              <a:t>材料</a:t>
            </a:r>
            <a:r>
              <a:rPr lang="en-US" altLang="zh-CN" sz="2400" b="1" dirty="0">
                <a:solidFill>
                  <a:srgbClr val="FF0000"/>
                </a:solidFill>
                <a:latin typeface="华文仿宋" pitchFamily="2" charset="-122"/>
                <a:ea typeface="华文仿宋" pitchFamily="2" charset="-122"/>
              </a:rPr>
              <a:t>2</a:t>
            </a:r>
            <a:r>
              <a:rPr lang="zh-CN" altLang="en-US" sz="2400" b="1" dirty="0">
                <a:solidFill>
                  <a:srgbClr val="FF0000"/>
                </a:solidFill>
                <a:latin typeface="华文仿宋" pitchFamily="2" charset="-122"/>
                <a:ea typeface="华文仿宋" pitchFamily="2" charset="-122"/>
              </a:rPr>
              <a:t>的关键信息：</a:t>
            </a:r>
            <a:r>
              <a:rPr lang="zh-CN" altLang="en-US" sz="2400" b="1" dirty="0">
                <a:solidFill>
                  <a:srgbClr val="0033CC"/>
                </a:solidFill>
                <a:latin typeface="华文仿宋" pitchFamily="2" charset="-122"/>
                <a:ea typeface="华文仿宋" pitchFamily="2" charset="-122"/>
              </a:rPr>
              <a:t>挖掘中华优秀传统文化的内涵，并继承创新，让中华文化展现出永久魅力和时代风采。</a:t>
            </a:r>
          </a:p>
          <a:p>
            <a:r>
              <a:rPr lang="zh-CN" altLang="en-US" sz="2400" b="1" dirty="0">
                <a:solidFill>
                  <a:srgbClr val="0033CC"/>
                </a:solidFill>
                <a:latin typeface="华文仿宋" pitchFamily="2" charset="-122"/>
                <a:ea typeface="华文仿宋" pitchFamily="2" charset="-122"/>
              </a:rPr>
              <a:t/>
            </a:r>
            <a:br>
              <a:rPr lang="zh-CN" altLang="en-US" sz="2400" b="1" dirty="0">
                <a:solidFill>
                  <a:srgbClr val="0033CC"/>
                </a:solidFill>
                <a:latin typeface="华文仿宋" pitchFamily="2" charset="-122"/>
                <a:ea typeface="华文仿宋" pitchFamily="2" charset="-122"/>
              </a:rPr>
            </a:br>
            <a:endParaRPr lang="zh-CN" altLang="en-US" sz="2400" b="1" dirty="0">
              <a:solidFill>
                <a:srgbClr val="0033CC"/>
              </a:solidFill>
              <a:latin typeface="华文仿宋" pitchFamily="2" charset="-122"/>
              <a:ea typeface="华文仿宋" pitchFamily="2" charset="-122"/>
            </a:endParaRPr>
          </a:p>
          <a:p>
            <a:r>
              <a:rPr lang="zh-CN" altLang="en-US" sz="2400" b="1" dirty="0">
                <a:solidFill>
                  <a:srgbClr val="FF0000"/>
                </a:solidFill>
                <a:latin typeface="华文仿宋" pitchFamily="2" charset="-122"/>
                <a:ea typeface="华文仿宋" pitchFamily="2" charset="-122"/>
              </a:rPr>
              <a:t>提炼出核心内涵：</a:t>
            </a:r>
            <a:r>
              <a:rPr lang="zh-CN" altLang="en-US" sz="2400" b="1" dirty="0">
                <a:solidFill>
                  <a:srgbClr val="0033CC"/>
                </a:solidFill>
                <a:latin typeface="华文仿宋" pitchFamily="2" charset="-122"/>
                <a:ea typeface="华文仿宋" pitchFamily="2" charset="-122"/>
              </a:rPr>
              <a:t>继承创新博大精深的中华传统文化，让其展现魅力。</a:t>
            </a:r>
          </a:p>
          <a:p>
            <a:r>
              <a:rPr lang="zh-CN" altLang="en-US" sz="2400" dirty="0" smtClean="0"/>
              <a:t/>
            </a:r>
            <a:br>
              <a:rPr lang="zh-CN" altLang="en-US" sz="2400" dirty="0" smtClean="0"/>
            </a:br>
            <a:endParaRPr lang="zh-CN" altLang="en-US" sz="2400" b="1" dirty="0">
              <a:solidFill>
                <a:srgbClr val="0033CC"/>
              </a:solidFill>
              <a:latin typeface="华文仿宋" pitchFamily="2" charset="-122"/>
              <a:ea typeface="华文仿宋" pitchFamily="2" charset="-122"/>
            </a:endParaRPr>
          </a:p>
          <a:p>
            <a:endParaRPr lang="zh-CN"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785794"/>
            <a:ext cx="8643998" cy="2677656"/>
          </a:xfrm>
          <a:prstGeom prst="rect">
            <a:avLst/>
          </a:prstGeom>
          <a:noFill/>
        </p:spPr>
        <p:txBody>
          <a:bodyPr wrap="square" rtlCol="0">
            <a:spAutoFit/>
          </a:bodyPr>
          <a:lstStyle/>
          <a:p>
            <a:r>
              <a:rPr lang="zh-CN" altLang="en-US" sz="2800" b="1" dirty="0">
                <a:solidFill>
                  <a:srgbClr val="FF0000"/>
                </a:solidFill>
                <a:latin typeface="华文仿宋" pitchFamily="2" charset="-122"/>
                <a:ea typeface="华文仿宋" pitchFamily="2" charset="-122"/>
              </a:rPr>
              <a:t>分析综合两则材料的核心内涵，可立意为</a:t>
            </a:r>
            <a:r>
              <a:rPr lang="zh-CN" altLang="en-US" sz="2800" b="1" dirty="0" smtClean="0">
                <a:solidFill>
                  <a:srgbClr val="FF0000"/>
                </a:solidFill>
                <a:latin typeface="华文仿宋" pitchFamily="2" charset="-122"/>
                <a:ea typeface="华文仿宋" pitchFamily="2" charset="-122"/>
              </a:rPr>
              <a:t>：</a:t>
            </a:r>
            <a:endParaRPr lang="en-US" altLang="zh-CN" sz="2800" b="1" dirty="0" smtClean="0">
              <a:solidFill>
                <a:srgbClr val="FF0000"/>
              </a:solidFill>
              <a:latin typeface="华文仿宋" pitchFamily="2" charset="-122"/>
              <a:ea typeface="华文仿宋" pitchFamily="2" charset="-122"/>
            </a:endParaRPr>
          </a:p>
          <a:p>
            <a:endParaRPr lang="zh-CN" altLang="en-US" sz="2800" b="1" dirty="0">
              <a:solidFill>
                <a:srgbClr val="FF0000"/>
              </a:solidFill>
              <a:latin typeface="华文仿宋" pitchFamily="2" charset="-122"/>
              <a:ea typeface="华文仿宋" pitchFamily="2" charset="-122"/>
            </a:endParaRPr>
          </a:p>
          <a:p>
            <a:r>
              <a:rPr lang="zh-CN" altLang="en-US" sz="2800" b="1" dirty="0" smtClean="0">
                <a:solidFill>
                  <a:srgbClr val="0033CC"/>
                </a:solidFill>
                <a:latin typeface="华文仿宋" pitchFamily="2" charset="-122"/>
                <a:ea typeface="华文仿宋" pitchFamily="2" charset="-122"/>
              </a:rPr>
              <a:t>保护</a:t>
            </a:r>
            <a:r>
              <a:rPr lang="zh-CN" altLang="en-US" sz="2800" b="1" dirty="0">
                <a:solidFill>
                  <a:srgbClr val="0033CC"/>
                </a:solidFill>
                <a:latin typeface="华文仿宋" pitchFamily="2" charset="-122"/>
                <a:ea typeface="华文仿宋" pitchFamily="2" charset="-122"/>
              </a:rPr>
              <a:t>中华传统文化是我们每一个人的责任</a:t>
            </a:r>
            <a:r>
              <a:rPr lang="en-US" altLang="zh-CN" sz="2800" b="1" dirty="0" smtClean="0">
                <a:solidFill>
                  <a:srgbClr val="0033CC"/>
                </a:solidFill>
                <a:latin typeface="华文仿宋" pitchFamily="2" charset="-122"/>
                <a:ea typeface="华文仿宋" pitchFamily="2" charset="-122"/>
              </a:rPr>
              <a:t>;</a:t>
            </a:r>
          </a:p>
          <a:p>
            <a:endParaRPr lang="en-US" altLang="zh-CN" sz="2800" b="1" dirty="0" smtClean="0">
              <a:solidFill>
                <a:srgbClr val="0033CC"/>
              </a:solidFill>
              <a:latin typeface="华文仿宋" pitchFamily="2" charset="-122"/>
              <a:ea typeface="华文仿宋" pitchFamily="2" charset="-122"/>
            </a:endParaRPr>
          </a:p>
          <a:p>
            <a:r>
              <a:rPr lang="zh-CN" altLang="en-US" sz="2800" b="1" dirty="0" smtClean="0">
                <a:solidFill>
                  <a:srgbClr val="0033CC"/>
                </a:solidFill>
                <a:latin typeface="华文仿宋" pitchFamily="2" charset="-122"/>
                <a:ea typeface="华文仿宋" pitchFamily="2" charset="-122"/>
              </a:rPr>
              <a:t>继承</a:t>
            </a:r>
            <a:r>
              <a:rPr lang="zh-CN" altLang="en-US" sz="2800" b="1" dirty="0">
                <a:solidFill>
                  <a:srgbClr val="0033CC"/>
                </a:solidFill>
                <a:latin typeface="华文仿宋" pitchFamily="2" charset="-122"/>
                <a:ea typeface="华文仿宋" pitchFamily="2" charset="-122"/>
              </a:rPr>
              <a:t>创新中华优秀文化</a:t>
            </a:r>
            <a:r>
              <a:rPr lang="en-US" altLang="zh-CN" sz="2800" b="1" dirty="0">
                <a:solidFill>
                  <a:srgbClr val="0033CC"/>
                </a:solidFill>
                <a:latin typeface="华文仿宋" pitchFamily="2" charset="-122"/>
                <a:ea typeface="华文仿宋" pitchFamily="2" charset="-122"/>
              </a:rPr>
              <a:t>;</a:t>
            </a:r>
            <a:r>
              <a:rPr lang="zh-CN" altLang="en-US" sz="2800" b="1" dirty="0">
                <a:solidFill>
                  <a:srgbClr val="0033CC"/>
                </a:solidFill>
                <a:latin typeface="华文仿宋" pitchFamily="2" charset="-122"/>
                <a:ea typeface="华文仿宋" pitchFamily="2" charset="-122"/>
              </a:rPr>
              <a:t>如何让文物“活”起来。</a:t>
            </a:r>
          </a:p>
          <a:p>
            <a:endParaRPr lang="zh-CN" altLang="en-US" sz="2800" dirty="0">
              <a:solidFill>
                <a:srgbClr val="FF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928670"/>
            <a:ext cx="9144000" cy="3816429"/>
          </a:xfrm>
          <a:prstGeom prst="rect">
            <a:avLst/>
          </a:prstGeom>
          <a:noFill/>
        </p:spPr>
        <p:txBody>
          <a:bodyPr wrap="square" rtlCol="0">
            <a:spAutoFit/>
          </a:bodyPr>
          <a:lstStyle/>
          <a:p>
            <a:r>
              <a:rPr lang="zh-CN" altLang="en-US" sz="2800" b="1" dirty="0">
                <a:solidFill>
                  <a:srgbClr val="FF0000"/>
                </a:solidFill>
                <a:latin typeface="华文仿宋" pitchFamily="2" charset="-122"/>
                <a:ea typeface="华文仿宋" pitchFamily="2" charset="-122"/>
              </a:rPr>
              <a:t>作文</a:t>
            </a:r>
            <a:r>
              <a:rPr lang="en-US" altLang="zh-CN" sz="2800" b="1" dirty="0">
                <a:solidFill>
                  <a:srgbClr val="FF0000"/>
                </a:solidFill>
                <a:latin typeface="华文仿宋" pitchFamily="2" charset="-122"/>
                <a:ea typeface="华文仿宋" pitchFamily="2" charset="-122"/>
              </a:rPr>
              <a:t>《</a:t>
            </a:r>
            <a:r>
              <a:rPr lang="zh-CN" altLang="en-US" sz="2800" b="1" dirty="0">
                <a:solidFill>
                  <a:srgbClr val="FF0000"/>
                </a:solidFill>
                <a:latin typeface="华文仿宋" pitchFamily="2" charset="-122"/>
                <a:ea typeface="华文仿宋" pitchFamily="2" charset="-122"/>
              </a:rPr>
              <a:t>做人要有创新精神</a:t>
            </a:r>
            <a:r>
              <a:rPr lang="en-US" altLang="zh-CN" sz="2800" b="1" dirty="0">
                <a:solidFill>
                  <a:srgbClr val="FF0000"/>
                </a:solidFill>
                <a:latin typeface="华文仿宋" pitchFamily="2" charset="-122"/>
                <a:ea typeface="华文仿宋" pitchFamily="2" charset="-122"/>
              </a:rPr>
              <a:t>》</a:t>
            </a:r>
            <a:r>
              <a:rPr lang="zh-CN" altLang="en-US" sz="2800" b="1" dirty="0">
                <a:solidFill>
                  <a:srgbClr val="FF0000"/>
                </a:solidFill>
                <a:latin typeface="华文仿宋" pitchFamily="2" charset="-122"/>
                <a:ea typeface="华文仿宋" pitchFamily="2" charset="-122"/>
              </a:rPr>
              <a:t>的开头段，请同学们读一读。</a:t>
            </a:r>
          </a:p>
          <a:p>
            <a:r>
              <a:rPr lang="zh-CN" altLang="en-US" sz="2800" b="1" dirty="0">
                <a:solidFill>
                  <a:srgbClr val="FF0000"/>
                </a:solidFill>
                <a:latin typeface="华文仿宋" pitchFamily="2" charset="-122"/>
                <a:ea typeface="华文仿宋" pitchFamily="2" charset="-122"/>
              </a:rPr>
              <a:t/>
            </a:r>
            <a:br>
              <a:rPr lang="zh-CN" altLang="en-US" sz="2800" b="1" dirty="0">
                <a:solidFill>
                  <a:srgbClr val="FF0000"/>
                </a:solidFill>
                <a:latin typeface="华文仿宋" pitchFamily="2" charset="-122"/>
                <a:ea typeface="华文仿宋" pitchFamily="2" charset="-122"/>
              </a:rPr>
            </a:br>
            <a:endParaRPr lang="zh-CN" altLang="en-US" sz="2800" b="1" dirty="0">
              <a:solidFill>
                <a:srgbClr val="FF0000"/>
              </a:solidFill>
              <a:latin typeface="华文仿宋" pitchFamily="2" charset="-122"/>
              <a:ea typeface="华文仿宋" pitchFamily="2" charset="-122"/>
            </a:endParaRPr>
          </a:p>
          <a:p>
            <a:r>
              <a:rPr lang="zh-CN" altLang="en-US" sz="2800" b="1" dirty="0" smtClean="0">
                <a:solidFill>
                  <a:srgbClr val="FF0000"/>
                </a:solidFill>
                <a:latin typeface="华文仿宋" pitchFamily="2" charset="-122"/>
                <a:ea typeface="华文仿宋" pitchFamily="2" charset="-122"/>
              </a:rPr>
              <a:t>        </a:t>
            </a:r>
            <a:r>
              <a:rPr lang="zh-CN" altLang="en-US" sz="2800" b="1" dirty="0" smtClean="0">
                <a:solidFill>
                  <a:srgbClr val="0033CC"/>
                </a:solidFill>
                <a:latin typeface="华文仿宋" pitchFamily="2" charset="-122"/>
                <a:ea typeface="华文仿宋" pitchFamily="2" charset="-122"/>
              </a:rPr>
              <a:t>人</a:t>
            </a:r>
            <a:r>
              <a:rPr lang="zh-CN" altLang="en-US" sz="2800" b="1" dirty="0">
                <a:solidFill>
                  <a:srgbClr val="0033CC"/>
                </a:solidFill>
                <a:latin typeface="华文仿宋" pitchFamily="2" charset="-122"/>
                <a:ea typeface="华文仿宋" pitchFamily="2" charset="-122"/>
              </a:rPr>
              <a:t>的潜能是意识性的，唯有创新才能不断激发自己的意识，才能让自己不断前行。如何做一个创新之人？关键是从生活中取材，因为创新来自生活、来自人民。俗话说，有创新才有动力。而创新，是宽阔的海洋，能给予你无穷的知识，能激发你的潜能。</a:t>
            </a:r>
            <a:r>
              <a:rPr lang="zh-CN" altLang="en-US" sz="2800" b="1" dirty="0">
                <a:solidFill>
                  <a:srgbClr val="FF0000"/>
                </a:solidFill>
                <a:latin typeface="华文仿宋" pitchFamily="2" charset="-122"/>
                <a:ea typeface="华文仿宋" pitchFamily="2" charset="-122"/>
              </a:rPr>
              <a:t>可见，做人要有创新精神。</a:t>
            </a:r>
          </a:p>
          <a:p>
            <a:endParaRPr lang="zh-CN"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928670"/>
            <a:ext cx="9001156" cy="4247317"/>
          </a:xfrm>
          <a:prstGeom prst="rect">
            <a:avLst/>
          </a:prstGeom>
          <a:noFill/>
        </p:spPr>
        <p:txBody>
          <a:bodyPr wrap="square" rtlCol="0">
            <a:spAutoFit/>
          </a:bodyPr>
          <a:lstStyle/>
          <a:p>
            <a:r>
              <a:rPr lang="zh-CN" altLang="en-US" sz="2800" b="1" dirty="0" smtClean="0">
                <a:solidFill>
                  <a:srgbClr val="FF0000"/>
                </a:solidFill>
                <a:latin typeface="华文仿宋" pitchFamily="2" charset="-122"/>
                <a:ea typeface="华文仿宋" pitchFamily="2" charset="-122"/>
              </a:rPr>
              <a:t>           作文</a:t>
            </a:r>
            <a:r>
              <a:rPr lang="en-US" altLang="zh-CN" sz="2800" b="1" dirty="0">
                <a:solidFill>
                  <a:srgbClr val="FF0000"/>
                </a:solidFill>
                <a:latin typeface="华文仿宋" pitchFamily="2" charset="-122"/>
                <a:ea typeface="华文仿宋" pitchFamily="2" charset="-122"/>
              </a:rPr>
              <a:t>《</a:t>
            </a:r>
            <a:r>
              <a:rPr lang="zh-CN" altLang="en-US" sz="2800" b="1" dirty="0">
                <a:solidFill>
                  <a:srgbClr val="FF0000"/>
                </a:solidFill>
                <a:latin typeface="华文仿宋" pitchFamily="2" charset="-122"/>
                <a:ea typeface="华文仿宋" pitchFamily="2" charset="-122"/>
              </a:rPr>
              <a:t>创新，让人生绽放精彩</a:t>
            </a:r>
            <a:r>
              <a:rPr lang="en-US" altLang="zh-CN" sz="2800" b="1" dirty="0">
                <a:solidFill>
                  <a:srgbClr val="FF0000"/>
                </a:solidFill>
                <a:latin typeface="华文仿宋" pitchFamily="2" charset="-122"/>
                <a:ea typeface="华文仿宋" pitchFamily="2" charset="-122"/>
              </a:rPr>
              <a:t>》</a:t>
            </a:r>
            <a:r>
              <a:rPr lang="zh-CN" altLang="en-US" sz="2800" b="1" dirty="0">
                <a:solidFill>
                  <a:srgbClr val="FF0000"/>
                </a:solidFill>
                <a:latin typeface="华文仿宋" pitchFamily="2" charset="-122"/>
                <a:ea typeface="华文仿宋" pitchFamily="2" charset="-122"/>
              </a:rPr>
              <a:t>的开头</a:t>
            </a:r>
            <a:r>
              <a:rPr lang="zh-CN" altLang="en-US" sz="2800" b="1" dirty="0" smtClean="0">
                <a:solidFill>
                  <a:srgbClr val="FF0000"/>
                </a:solidFill>
                <a:latin typeface="华文仿宋" pitchFamily="2" charset="-122"/>
                <a:ea typeface="华文仿宋" pitchFamily="2" charset="-122"/>
              </a:rPr>
              <a:t>段</a:t>
            </a:r>
            <a:endParaRPr lang="zh-CN" altLang="en-US" sz="2800" b="1" dirty="0">
              <a:solidFill>
                <a:srgbClr val="FF0000"/>
              </a:solidFill>
              <a:latin typeface="华文仿宋" pitchFamily="2" charset="-122"/>
              <a:ea typeface="华文仿宋" pitchFamily="2" charset="-122"/>
            </a:endParaRPr>
          </a:p>
          <a:p>
            <a:r>
              <a:rPr lang="zh-CN" altLang="en-US" sz="2800" b="1" dirty="0">
                <a:solidFill>
                  <a:srgbClr val="FF0000"/>
                </a:solidFill>
                <a:latin typeface="华文仿宋" pitchFamily="2" charset="-122"/>
                <a:ea typeface="华文仿宋" pitchFamily="2" charset="-122"/>
              </a:rPr>
              <a:t/>
            </a:r>
            <a:br>
              <a:rPr lang="zh-CN" altLang="en-US" sz="2800" b="1" dirty="0">
                <a:solidFill>
                  <a:srgbClr val="FF0000"/>
                </a:solidFill>
                <a:latin typeface="华文仿宋" pitchFamily="2" charset="-122"/>
                <a:ea typeface="华文仿宋" pitchFamily="2" charset="-122"/>
              </a:rPr>
            </a:br>
            <a:endParaRPr lang="zh-CN" altLang="en-US" sz="2800" b="1" dirty="0">
              <a:solidFill>
                <a:srgbClr val="FF0000"/>
              </a:solidFill>
              <a:latin typeface="华文仿宋" pitchFamily="2" charset="-122"/>
              <a:ea typeface="华文仿宋" pitchFamily="2" charset="-122"/>
            </a:endParaRPr>
          </a:p>
          <a:p>
            <a:r>
              <a:rPr lang="zh-CN" altLang="en-US" sz="2800" b="1" dirty="0" smtClean="0">
                <a:solidFill>
                  <a:srgbClr val="FF0000"/>
                </a:solidFill>
                <a:latin typeface="华文仿宋" pitchFamily="2" charset="-122"/>
                <a:ea typeface="华文仿宋" pitchFamily="2" charset="-122"/>
              </a:rPr>
              <a:t>        </a:t>
            </a:r>
            <a:r>
              <a:rPr lang="zh-CN" altLang="en-US" sz="2800" b="1" dirty="0" smtClean="0">
                <a:solidFill>
                  <a:srgbClr val="0033CC"/>
                </a:solidFill>
                <a:latin typeface="华文仿宋" pitchFamily="2" charset="-122"/>
                <a:ea typeface="华文仿宋" pitchFamily="2" charset="-122"/>
              </a:rPr>
              <a:t>勇于</a:t>
            </a:r>
            <a:r>
              <a:rPr lang="zh-CN" altLang="en-US" sz="2800" b="1" dirty="0">
                <a:solidFill>
                  <a:srgbClr val="0033CC"/>
                </a:solidFill>
                <a:latin typeface="华文仿宋" pitchFamily="2" charset="-122"/>
                <a:ea typeface="华文仿宋" pitchFamily="2" charset="-122"/>
              </a:rPr>
              <a:t>创新，让我们的人生绽放精彩。中国申报的可可西里和鼓浪屿双双被列入</a:t>
            </a:r>
            <a:r>
              <a:rPr lang="en-US" altLang="zh-CN" sz="2800" b="1" dirty="0">
                <a:solidFill>
                  <a:srgbClr val="0033CC"/>
                </a:solidFill>
                <a:latin typeface="华文仿宋" pitchFamily="2" charset="-122"/>
                <a:ea typeface="华文仿宋" pitchFamily="2" charset="-122"/>
              </a:rPr>
              <a:t>《</a:t>
            </a:r>
            <a:r>
              <a:rPr lang="zh-CN" altLang="en-US" sz="2800" b="1" dirty="0">
                <a:solidFill>
                  <a:srgbClr val="0033CC"/>
                </a:solidFill>
                <a:latin typeface="华文仿宋" pitchFamily="2" charset="-122"/>
                <a:ea typeface="华文仿宋" pitchFamily="2" charset="-122"/>
              </a:rPr>
              <a:t>世界遗产名录</a:t>
            </a:r>
            <a:r>
              <a:rPr lang="en-US" altLang="zh-CN" sz="2800" b="1" dirty="0">
                <a:solidFill>
                  <a:srgbClr val="0033CC"/>
                </a:solidFill>
                <a:latin typeface="华文仿宋" pitchFamily="2" charset="-122"/>
                <a:ea typeface="华文仿宋" pitchFamily="2" charset="-122"/>
              </a:rPr>
              <a:t>》</a:t>
            </a:r>
            <a:r>
              <a:rPr lang="zh-CN" altLang="en-US" sz="2800" b="1" dirty="0">
                <a:solidFill>
                  <a:srgbClr val="0033CC"/>
                </a:solidFill>
                <a:latin typeface="华文仿宋" pitchFamily="2" charset="-122"/>
                <a:ea typeface="华文仿宋" pitchFamily="2" charset="-122"/>
              </a:rPr>
              <a:t>，可见，中华传统文化是源远流长、博大精深的。而创新是一个国家必须具有的精神，只有继承创新这种精神，中华传统文化才能更加优秀和富有生机。</a:t>
            </a:r>
            <a:r>
              <a:rPr lang="zh-CN" altLang="en-US" sz="2800" b="1" dirty="0">
                <a:solidFill>
                  <a:srgbClr val="FF0000"/>
                </a:solidFill>
                <a:latin typeface="华文仿宋" pitchFamily="2" charset="-122"/>
                <a:ea typeface="华文仿宋" pitchFamily="2" charset="-122"/>
              </a:rPr>
              <a:t>因此，我们要积极创新，让我们的人生绽放精彩。</a:t>
            </a:r>
          </a:p>
          <a:p>
            <a:endParaRPr lang="zh-CN" alt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571480"/>
            <a:ext cx="9144000" cy="4832092"/>
          </a:xfrm>
          <a:prstGeom prst="rect">
            <a:avLst/>
          </a:prstGeom>
          <a:noFill/>
        </p:spPr>
        <p:txBody>
          <a:bodyPr wrap="square" rtlCol="0">
            <a:spAutoFit/>
          </a:bodyPr>
          <a:lstStyle/>
          <a:p>
            <a:r>
              <a:rPr lang="zh-CN" altLang="en-US" sz="2800" b="1" dirty="0" smtClean="0">
                <a:solidFill>
                  <a:srgbClr val="FF0000"/>
                </a:solidFill>
                <a:latin typeface="华文仿宋" pitchFamily="2" charset="-122"/>
                <a:ea typeface="华文仿宋" pitchFamily="2" charset="-122"/>
              </a:rPr>
              <a:t>                     作文</a:t>
            </a:r>
            <a:r>
              <a:rPr lang="en-US" altLang="zh-CN" sz="2800" b="1" dirty="0">
                <a:solidFill>
                  <a:srgbClr val="FF0000"/>
                </a:solidFill>
                <a:latin typeface="华文仿宋" pitchFamily="2" charset="-122"/>
                <a:ea typeface="华文仿宋" pitchFamily="2" charset="-122"/>
              </a:rPr>
              <a:t>《</a:t>
            </a:r>
            <a:r>
              <a:rPr lang="zh-CN" altLang="en-US" sz="2800" b="1" dirty="0">
                <a:solidFill>
                  <a:srgbClr val="FF0000"/>
                </a:solidFill>
                <a:latin typeface="华文仿宋" pitchFamily="2" charset="-122"/>
                <a:ea typeface="华文仿宋" pitchFamily="2" charset="-122"/>
              </a:rPr>
              <a:t>精神力量</a:t>
            </a:r>
            <a:r>
              <a:rPr lang="en-US" altLang="zh-CN" sz="2800" b="1" dirty="0">
                <a:solidFill>
                  <a:srgbClr val="FF0000"/>
                </a:solidFill>
                <a:latin typeface="华文仿宋" pitchFamily="2" charset="-122"/>
                <a:ea typeface="华文仿宋" pitchFamily="2" charset="-122"/>
              </a:rPr>
              <a:t>》</a:t>
            </a:r>
            <a:r>
              <a:rPr lang="zh-CN" altLang="en-US" sz="2800" b="1" dirty="0">
                <a:solidFill>
                  <a:srgbClr val="FF0000"/>
                </a:solidFill>
                <a:latin typeface="华文仿宋" pitchFamily="2" charset="-122"/>
                <a:ea typeface="华文仿宋" pitchFamily="2" charset="-122"/>
              </a:rPr>
              <a:t>的开头</a:t>
            </a:r>
            <a:r>
              <a:rPr lang="zh-CN" altLang="en-US" sz="2800" b="1" dirty="0" smtClean="0">
                <a:solidFill>
                  <a:srgbClr val="FF0000"/>
                </a:solidFill>
                <a:latin typeface="华文仿宋" pitchFamily="2" charset="-122"/>
                <a:ea typeface="华文仿宋" pitchFamily="2" charset="-122"/>
              </a:rPr>
              <a:t>段</a:t>
            </a:r>
            <a:endParaRPr lang="zh-CN" altLang="en-US" sz="2800" b="1" dirty="0">
              <a:solidFill>
                <a:srgbClr val="FF0000"/>
              </a:solidFill>
              <a:latin typeface="华文仿宋" pitchFamily="2" charset="-122"/>
              <a:ea typeface="华文仿宋" pitchFamily="2" charset="-122"/>
            </a:endParaRPr>
          </a:p>
          <a:p>
            <a:r>
              <a:rPr lang="zh-CN" altLang="en-US" sz="2800" b="1" dirty="0">
                <a:solidFill>
                  <a:srgbClr val="FF0000"/>
                </a:solidFill>
                <a:latin typeface="华文仿宋" pitchFamily="2" charset="-122"/>
                <a:ea typeface="华文仿宋" pitchFamily="2" charset="-122"/>
              </a:rPr>
              <a:t/>
            </a:r>
            <a:br>
              <a:rPr lang="zh-CN" altLang="en-US" sz="2800" b="1" dirty="0">
                <a:solidFill>
                  <a:srgbClr val="FF0000"/>
                </a:solidFill>
                <a:latin typeface="华文仿宋" pitchFamily="2" charset="-122"/>
                <a:ea typeface="华文仿宋" pitchFamily="2" charset="-122"/>
              </a:rPr>
            </a:br>
            <a:endParaRPr lang="zh-CN" altLang="en-US" sz="2800" b="1" dirty="0">
              <a:solidFill>
                <a:srgbClr val="FF0000"/>
              </a:solidFill>
              <a:latin typeface="华文仿宋" pitchFamily="2" charset="-122"/>
              <a:ea typeface="华文仿宋" pitchFamily="2" charset="-122"/>
            </a:endParaRPr>
          </a:p>
          <a:p>
            <a:r>
              <a:rPr lang="zh-CN" altLang="en-US" sz="2800" b="1" dirty="0" smtClean="0">
                <a:solidFill>
                  <a:srgbClr val="FF0000"/>
                </a:solidFill>
                <a:latin typeface="华文仿宋" pitchFamily="2" charset="-122"/>
                <a:ea typeface="华文仿宋" pitchFamily="2" charset="-122"/>
              </a:rPr>
              <a:t>         </a:t>
            </a:r>
            <a:r>
              <a:rPr lang="zh-CN" altLang="en-US" sz="2800" b="1" dirty="0" smtClean="0">
                <a:solidFill>
                  <a:srgbClr val="0033CC"/>
                </a:solidFill>
                <a:latin typeface="华文仿宋" pitchFamily="2" charset="-122"/>
                <a:ea typeface="华文仿宋" pitchFamily="2" charset="-122"/>
              </a:rPr>
              <a:t>经过</a:t>
            </a:r>
            <a:r>
              <a:rPr lang="zh-CN" altLang="en-US" sz="2800" b="1" dirty="0">
                <a:solidFill>
                  <a:srgbClr val="0033CC"/>
                </a:solidFill>
                <a:latin typeface="华文仿宋" pitchFamily="2" charset="-122"/>
                <a:ea typeface="华文仿宋" pitchFamily="2" charset="-122"/>
              </a:rPr>
              <a:t>几千年的历史沉淀，中华民族更有凝聚力和生命力，而中华民族的创新精神、梦想精神、团结精神，体现出中国精神力量之大、生命之坚。民族精神作为一种力量，在我们认识世界和改造世界时会转化为一种动力。精神是需要载体来依托、传承和发扬的一种力量，精神的力量更多体现在坚持和努力之上。</a:t>
            </a:r>
            <a:r>
              <a:rPr lang="zh-CN" altLang="en-US" sz="2800" b="1" dirty="0">
                <a:solidFill>
                  <a:srgbClr val="FF0000"/>
                </a:solidFill>
                <a:latin typeface="华文仿宋" pitchFamily="2" charset="-122"/>
                <a:ea typeface="华文仿宋" pitchFamily="2" charset="-122"/>
              </a:rPr>
              <a:t>只有不断努力和坚持，你离成功才能更进一步。</a:t>
            </a:r>
          </a:p>
          <a:p>
            <a:endParaRPr lang="zh-CN" altLang="en-US" sz="2800" b="1" dirty="0">
              <a:solidFill>
                <a:srgbClr val="FF0000"/>
              </a:solidFill>
              <a:latin typeface="华文仿宋" pitchFamily="2" charset="-122"/>
              <a:ea typeface="华文仿宋" pitchFamily="2"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500042"/>
            <a:ext cx="8929718" cy="5109091"/>
          </a:xfrm>
          <a:prstGeom prst="rect">
            <a:avLst/>
          </a:prstGeom>
          <a:noFill/>
        </p:spPr>
        <p:txBody>
          <a:bodyPr wrap="square" rtlCol="0">
            <a:spAutoFit/>
          </a:bodyPr>
          <a:lstStyle/>
          <a:p>
            <a:r>
              <a:rPr lang="zh-CN" altLang="en-US" sz="2800" b="1" dirty="0" smtClean="0">
                <a:solidFill>
                  <a:srgbClr val="FF0000"/>
                </a:solidFill>
                <a:latin typeface="华文仿宋" pitchFamily="2" charset="-122"/>
                <a:ea typeface="华文仿宋" pitchFamily="2" charset="-122"/>
              </a:rPr>
              <a:t>                      作文</a:t>
            </a:r>
            <a:r>
              <a:rPr lang="en-US" altLang="zh-CN" sz="2800" b="1" dirty="0">
                <a:solidFill>
                  <a:srgbClr val="FF0000"/>
                </a:solidFill>
                <a:latin typeface="华文仿宋" pitchFamily="2" charset="-122"/>
                <a:ea typeface="华文仿宋" pitchFamily="2" charset="-122"/>
              </a:rPr>
              <a:t>《</a:t>
            </a:r>
            <a:r>
              <a:rPr lang="zh-CN" altLang="en-US" sz="2800" b="1" dirty="0">
                <a:solidFill>
                  <a:srgbClr val="FF0000"/>
                </a:solidFill>
                <a:latin typeface="华文仿宋" pitchFamily="2" charset="-122"/>
                <a:ea typeface="华文仿宋" pitchFamily="2" charset="-122"/>
              </a:rPr>
              <a:t>思想观念</a:t>
            </a:r>
            <a:r>
              <a:rPr lang="en-US" altLang="zh-CN" sz="2800" b="1" dirty="0">
                <a:solidFill>
                  <a:srgbClr val="FF0000"/>
                </a:solidFill>
                <a:latin typeface="华文仿宋" pitchFamily="2" charset="-122"/>
                <a:ea typeface="华文仿宋" pitchFamily="2" charset="-122"/>
              </a:rPr>
              <a:t>》</a:t>
            </a:r>
            <a:r>
              <a:rPr lang="zh-CN" altLang="en-US" sz="2800" b="1" dirty="0">
                <a:solidFill>
                  <a:srgbClr val="FF0000"/>
                </a:solidFill>
                <a:latin typeface="华文仿宋" pitchFamily="2" charset="-122"/>
                <a:ea typeface="华文仿宋" pitchFamily="2" charset="-122"/>
              </a:rPr>
              <a:t>的开头</a:t>
            </a:r>
            <a:r>
              <a:rPr lang="zh-CN" altLang="en-US" sz="2800" b="1" dirty="0" smtClean="0">
                <a:solidFill>
                  <a:srgbClr val="FF0000"/>
                </a:solidFill>
                <a:latin typeface="华文仿宋" pitchFamily="2" charset="-122"/>
                <a:ea typeface="华文仿宋" pitchFamily="2" charset="-122"/>
              </a:rPr>
              <a:t>段</a:t>
            </a:r>
            <a:endParaRPr lang="zh-CN" altLang="en-US" sz="2800" b="1" dirty="0">
              <a:solidFill>
                <a:srgbClr val="FF0000"/>
              </a:solidFill>
              <a:latin typeface="华文仿宋" pitchFamily="2" charset="-122"/>
              <a:ea typeface="华文仿宋" pitchFamily="2" charset="-122"/>
            </a:endParaRPr>
          </a:p>
          <a:p>
            <a:r>
              <a:rPr lang="zh-CN" altLang="en-US" sz="2800" b="1" dirty="0">
                <a:solidFill>
                  <a:srgbClr val="FF0000"/>
                </a:solidFill>
                <a:latin typeface="华文仿宋" pitchFamily="2" charset="-122"/>
                <a:ea typeface="华文仿宋" pitchFamily="2" charset="-122"/>
              </a:rPr>
              <a:t/>
            </a:r>
            <a:br>
              <a:rPr lang="zh-CN" altLang="en-US" sz="2800" b="1" dirty="0">
                <a:solidFill>
                  <a:srgbClr val="FF0000"/>
                </a:solidFill>
                <a:latin typeface="华文仿宋" pitchFamily="2" charset="-122"/>
                <a:ea typeface="华文仿宋" pitchFamily="2" charset="-122"/>
              </a:rPr>
            </a:br>
            <a:r>
              <a:rPr lang="zh-CN" altLang="en-US" sz="2800" b="1" dirty="0" smtClean="0">
                <a:solidFill>
                  <a:srgbClr val="FF0000"/>
                </a:solidFill>
                <a:latin typeface="华文仿宋" pitchFamily="2" charset="-122"/>
                <a:ea typeface="华文仿宋" pitchFamily="2" charset="-122"/>
              </a:rPr>
              <a:t>        </a:t>
            </a:r>
            <a:r>
              <a:rPr lang="en-US" altLang="zh-CN" sz="2800" b="1" dirty="0" smtClean="0">
                <a:solidFill>
                  <a:srgbClr val="0033CC"/>
                </a:solidFill>
                <a:latin typeface="华文仿宋" pitchFamily="2" charset="-122"/>
                <a:ea typeface="华文仿宋" pitchFamily="2" charset="-122"/>
              </a:rPr>
              <a:t>《</a:t>
            </a:r>
            <a:r>
              <a:rPr lang="zh-CN" altLang="en-US" sz="2800" b="1" dirty="0">
                <a:solidFill>
                  <a:srgbClr val="0033CC"/>
                </a:solidFill>
                <a:latin typeface="华文仿宋" pitchFamily="2" charset="-122"/>
                <a:ea typeface="华文仿宋" pitchFamily="2" charset="-122"/>
              </a:rPr>
              <a:t>周易</a:t>
            </a:r>
            <a:r>
              <a:rPr lang="en-US" altLang="zh-CN" sz="2800" b="1" dirty="0">
                <a:solidFill>
                  <a:srgbClr val="0033CC"/>
                </a:solidFill>
                <a:latin typeface="华文仿宋" pitchFamily="2" charset="-122"/>
                <a:ea typeface="华文仿宋" pitchFamily="2" charset="-122"/>
              </a:rPr>
              <a:t>》</a:t>
            </a:r>
            <a:r>
              <a:rPr lang="zh-CN" altLang="en-US" sz="2800" b="1" dirty="0">
                <a:solidFill>
                  <a:srgbClr val="0033CC"/>
                </a:solidFill>
                <a:latin typeface="华文仿宋" pitchFamily="2" charset="-122"/>
                <a:ea typeface="华文仿宋" pitchFamily="2" charset="-122"/>
              </a:rPr>
              <a:t>中有一句话：“穷则变，变则通。”当陷入困境时，我们要学会变通。学会变通，我们在人生道路上才能风雨无阻</a:t>
            </a:r>
            <a:r>
              <a:rPr lang="en-US" altLang="zh-CN" sz="2800" b="1" dirty="0">
                <a:solidFill>
                  <a:srgbClr val="0033CC"/>
                </a:solidFill>
                <a:latin typeface="华文仿宋" pitchFamily="2" charset="-122"/>
                <a:ea typeface="华文仿宋" pitchFamily="2" charset="-122"/>
              </a:rPr>
              <a:t>;</a:t>
            </a:r>
            <a:r>
              <a:rPr lang="zh-CN" altLang="en-US" sz="2800" b="1" dirty="0">
                <a:solidFill>
                  <a:srgbClr val="0033CC"/>
                </a:solidFill>
                <a:latin typeface="华文仿宋" pitchFamily="2" charset="-122"/>
                <a:ea typeface="华文仿宋" pitchFamily="2" charset="-122"/>
              </a:rPr>
              <a:t>懂得变通，我们才能谱写出与众不同的精彩人生，描绘出“山高人为峰”的壮丽人生。</a:t>
            </a:r>
            <a:r>
              <a:rPr lang="en-US" altLang="zh-CN" sz="2800" b="1" dirty="0">
                <a:solidFill>
                  <a:srgbClr val="0033CC"/>
                </a:solidFill>
                <a:latin typeface="华文仿宋" pitchFamily="2" charset="-122"/>
                <a:ea typeface="华文仿宋" pitchFamily="2" charset="-122"/>
              </a:rPr>
              <a:t>2017</a:t>
            </a:r>
            <a:r>
              <a:rPr lang="zh-CN" altLang="en-US" sz="2800" b="1" dirty="0">
                <a:solidFill>
                  <a:srgbClr val="0033CC"/>
                </a:solidFill>
                <a:latin typeface="华文仿宋" pitchFamily="2" charset="-122"/>
                <a:ea typeface="华文仿宋" pitchFamily="2" charset="-122"/>
              </a:rPr>
              <a:t>年</a:t>
            </a:r>
            <a:r>
              <a:rPr lang="en-US" altLang="zh-CN" sz="2800" b="1" dirty="0">
                <a:solidFill>
                  <a:srgbClr val="0033CC"/>
                </a:solidFill>
                <a:latin typeface="华文仿宋" pitchFamily="2" charset="-122"/>
                <a:ea typeface="华文仿宋" pitchFamily="2" charset="-122"/>
              </a:rPr>
              <a:t>7</a:t>
            </a:r>
            <a:r>
              <a:rPr lang="zh-CN" altLang="en-US" sz="2800" b="1" dirty="0">
                <a:solidFill>
                  <a:srgbClr val="0033CC"/>
                </a:solidFill>
                <a:latin typeface="华文仿宋" pitchFamily="2" charset="-122"/>
                <a:ea typeface="华文仿宋" pitchFamily="2" charset="-122"/>
              </a:rPr>
              <a:t>月，在波兰召开的第四十一届世界遗产大会上，中国申报的可可西里和鼓浪屿双双被列入</a:t>
            </a:r>
            <a:r>
              <a:rPr lang="en-US" altLang="zh-CN" sz="2800" b="1" dirty="0">
                <a:solidFill>
                  <a:srgbClr val="0033CC"/>
                </a:solidFill>
                <a:latin typeface="华文仿宋" pitchFamily="2" charset="-122"/>
                <a:ea typeface="华文仿宋" pitchFamily="2" charset="-122"/>
              </a:rPr>
              <a:t>《</a:t>
            </a:r>
            <a:r>
              <a:rPr lang="zh-CN" altLang="en-US" sz="2800" b="1" dirty="0">
                <a:solidFill>
                  <a:srgbClr val="0033CC"/>
                </a:solidFill>
                <a:latin typeface="华文仿宋" pitchFamily="2" charset="-122"/>
                <a:ea typeface="华文仿宋" pitchFamily="2" charset="-122"/>
              </a:rPr>
              <a:t>世界遗产名录</a:t>
            </a:r>
            <a:r>
              <a:rPr lang="en-US" altLang="zh-CN" sz="2800" b="1" dirty="0">
                <a:solidFill>
                  <a:srgbClr val="0033CC"/>
                </a:solidFill>
                <a:latin typeface="华文仿宋" pitchFamily="2" charset="-122"/>
                <a:ea typeface="华文仿宋" pitchFamily="2" charset="-122"/>
              </a:rPr>
              <a:t>》</a:t>
            </a:r>
            <a:r>
              <a:rPr lang="zh-CN" altLang="en-US" sz="2800" b="1" dirty="0">
                <a:solidFill>
                  <a:srgbClr val="0033CC"/>
                </a:solidFill>
                <a:latin typeface="华文仿宋" pitchFamily="2" charset="-122"/>
                <a:ea typeface="华文仿宋" pitchFamily="2" charset="-122"/>
              </a:rPr>
              <a:t>。</a:t>
            </a:r>
            <a:r>
              <a:rPr lang="zh-CN" altLang="en-US" sz="2800" b="1" dirty="0">
                <a:solidFill>
                  <a:srgbClr val="FF0000"/>
                </a:solidFill>
                <a:latin typeface="华文仿宋" pitchFamily="2" charset="-122"/>
                <a:ea typeface="华文仿宋" pitchFamily="2" charset="-122"/>
              </a:rPr>
              <a:t>因为懂得变通，所以我们知道要深入发掘中华文化蕴含的思想观念并结合时代要求继承创新，使中华文化展现出永久的魅力和时代风采。</a:t>
            </a:r>
          </a:p>
          <a:p>
            <a:endParaRPr lang="zh-CN"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647974"/>
          </a:xfrm>
          <a:prstGeom prst="rect">
            <a:avLst/>
          </a:prstGeom>
          <a:noFill/>
        </p:spPr>
        <p:txBody>
          <a:bodyPr wrap="square" rtlCol="0">
            <a:spAutoFit/>
          </a:bodyPr>
          <a:lstStyle/>
          <a:p>
            <a:r>
              <a:rPr lang="zh-CN" altLang="en-US" sz="2400" b="1" dirty="0">
                <a:solidFill>
                  <a:srgbClr val="0033CC"/>
                </a:solidFill>
                <a:latin typeface="华文仿宋" pitchFamily="2" charset="-122"/>
                <a:ea typeface="华文仿宋" pitchFamily="2" charset="-122"/>
              </a:rPr>
              <a:t>审题立意出现偏差的原因大体有几个方面</a:t>
            </a:r>
            <a:r>
              <a:rPr lang="zh-CN" altLang="en-US" sz="2400" b="1" dirty="0" smtClean="0">
                <a:solidFill>
                  <a:srgbClr val="0033CC"/>
                </a:solidFill>
                <a:latin typeface="华文仿宋" pitchFamily="2" charset="-122"/>
                <a:ea typeface="华文仿宋" pitchFamily="2" charset="-122"/>
              </a:rPr>
              <a:t>：</a:t>
            </a:r>
            <a:endParaRPr lang="en-US" altLang="zh-CN" sz="2400" b="1" dirty="0" smtClean="0">
              <a:solidFill>
                <a:srgbClr val="0033CC"/>
              </a:solidFill>
              <a:latin typeface="华文仿宋" pitchFamily="2" charset="-122"/>
              <a:ea typeface="华文仿宋" pitchFamily="2" charset="-122"/>
            </a:endParaRPr>
          </a:p>
          <a:p>
            <a:endParaRPr lang="zh-CN" altLang="en-US" sz="2400" b="1" dirty="0">
              <a:solidFill>
                <a:srgbClr val="FF0000"/>
              </a:solidFill>
              <a:latin typeface="华文仿宋" pitchFamily="2" charset="-122"/>
              <a:ea typeface="华文仿宋" pitchFamily="2" charset="-122"/>
            </a:endParaRPr>
          </a:p>
          <a:p>
            <a:r>
              <a:rPr lang="en-US" altLang="zh-CN" sz="2400" b="1" dirty="0" smtClean="0">
                <a:solidFill>
                  <a:srgbClr val="FF0000"/>
                </a:solidFill>
                <a:latin typeface="华文仿宋" pitchFamily="2" charset="-122"/>
                <a:ea typeface="华文仿宋" pitchFamily="2" charset="-122"/>
              </a:rPr>
              <a:t>1</a:t>
            </a:r>
            <a:r>
              <a:rPr lang="en-US" altLang="zh-CN" sz="2400" b="1" dirty="0">
                <a:solidFill>
                  <a:srgbClr val="FF0000"/>
                </a:solidFill>
                <a:latin typeface="华文仿宋" pitchFamily="2" charset="-122"/>
                <a:ea typeface="华文仿宋" pitchFamily="2" charset="-122"/>
              </a:rPr>
              <a:t>.</a:t>
            </a:r>
            <a:r>
              <a:rPr lang="zh-CN" altLang="en-US" sz="2400" b="1" dirty="0">
                <a:solidFill>
                  <a:srgbClr val="FF0000"/>
                </a:solidFill>
                <a:latin typeface="华文仿宋" pitchFamily="2" charset="-122"/>
                <a:ea typeface="华文仿宋" pitchFamily="2" charset="-122"/>
              </a:rPr>
              <a:t>筛选能力欠缺，无法瞄准材料的核心内涵：</a:t>
            </a:r>
            <a:r>
              <a:rPr lang="zh-CN" altLang="en-US" sz="2400" b="1" dirty="0" smtClean="0">
                <a:solidFill>
                  <a:srgbClr val="008000"/>
                </a:solidFill>
                <a:latin typeface="华文仿宋" pitchFamily="2" charset="-122"/>
                <a:ea typeface="华文仿宋" pitchFamily="2" charset="-122"/>
              </a:rPr>
              <a:t>由于筛选</a:t>
            </a:r>
            <a:r>
              <a:rPr lang="zh-CN" altLang="en-US" sz="2400" b="1" dirty="0">
                <a:solidFill>
                  <a:srgbClr val="008000"/>
                </a:solidFill>
                <a:latin typeface="华文仿宋" pitchFamily="2" charset="-122"/>
                <a:ea typeface="华文仿宋" pitchFamily="2" charset="-122"/>
              </a:rPr>
              <a:t>能力欠缺，故无法抓住材料的关键词，无法瞄准材料的核心内涵，提炼出来的中心论点往往不准确</a:t>
            </a:r>
            <a:r>
              <a:rPr lang="zh-CN" altLang="en-US" sz="2400" b="1" dirty="0" smtClean="0">
                <a:solidFill>
                  <a:srgbClr val="008000"/>
                </a:solidFill>
                <a:latin typeface="华文仿宋" pitchFamily="2" charset="-122"/>
                <a:ea typeface="华文仿宋" pitchFamily="2" charset="-122"/>
              </a:rPr>
              <a:t>。</a:t>
            </a:r>
            <a:endParaRPr lang="en-US" altLang="zh-CN" sz="2400" b="1" dirty="0" smtClean="0">
              <a:solidFill>
                <a:srgbClr val="008000"/>
              </a:solidFill>
              <a:latin typeface="华文仿宋" pitchFamily="2" charset="-122"/>
              <a:ea typeface="华文仿宋" pitchFamily="2" charset="-122"/>
            </a:endParaRPr>
          </a:p>
          <a:p>
            <a:endParaRPr lang="zh-CN" altLang="en-US" sz="2400" b="1" dirty="0">
              <a:solidFill>
                <a:srgbClr val="FF0000"/>
              </a:solidFill>
              <a:latin typeface="华文仿宋" pitchFamily="2" charset="-122"/>
              <a:ea typeface="华文仿宋" pitchFamily="2" charset="-122"/>
            </a:endParaRPr>
          </a:p>
          <a:p>
            <a:r>
              <a:rPr lang="en-US" altLang="zh-CN" sz="2400" b="1" dirty="0" smtClean="0">
                <a:solidFill>
                  <a:srgbClr val="FF0000"/>
                </a:solidFill>
                <a:latin typeface="华文仿宋" pitchFamily="2" charset="-122"/>
                <a:ea typeface="华文仿宋" pitchFamily="2" charset="-122"/>
              </a:rPr>
              <a:t>2</a:t>
            </a:r>
            <a:r>
              <a:rPr lang="en-US" altLang="zh-CN" sz="2400" b="1" dirty="0">
                <a:solidFill>
                  <a:srgbClr val="FF0000"/>
                </a:solidFill>
                <a:latin typeface="华文仿宋" pitchFamily="2" charset="-122"/>
                <a:ea typeface="华文仿宋" pitchFamily="2" charset="-122"/>
              </a:rPr>
              <a:t>.</a:t>
            </a:r>
            <a:r>
              <a:rPr lang="zh-CN" altLang="en-US" sz="2400" b="1" dirty="0">
                <a:solidFill>
                  <a:srgbClr val="FF0000"/>
                </a:solidFill>
                <a:latin typeface="华文仿宋" pitchFamily="2" charset="-122"/>
                <a:ea typeface="华文仿宋" pitchFamily="2" charset="-122"/>
              </a:rPr>
              <a:t>无法厘清概念，往往在无意中滑向同义词：</a:t>
            </a:r>
            <a:r>
              <a:rPr lang="zh-CN" altLang="en-US" sz="2400" b="1" dirty="0">
                <a:solidFill>
                  <a:srgbClr val="008000"/>
                </a:solidFill>
                <a:latin typeface="华文仿宋" pitchFamily="2" charset="-122"/>
                <a:ea typeface="华文仿宋" pitchFamily="2" charset="-122"/>
              </a:rPr>
              <a:t>由于对概念内涵的理解和界定不明晰，基本概念把握不准，所以常常会犯偷换概念的错误。</a:t>
            </a:r>
            <a:r>
              <a:rPr lang="zh-CN" altLang="en-US" sz="2400" b="1" dirty="0">
                <a:solidFill>
                  <a:srgbClr val="FF0000"/>
                </a:solidFill>
                <a:latin typeface="华文仿宋" pitchFamily="2" charset="-122"/>
                <a:ea typeface="华文仿宋" pitchFamily="2" charset="-122"/>
              </a:rPr>
              <a:t>如混淆了“朗读”与“阅读”的概念，将“老规矩”泛化为“规则”，将“探究”等同于“思考”“实践”，将“自信”写成了“信心”，将“诚信”写成了“诚实”，将“失意”写成了“挫折”，将“换个角度”写成了“换位思考”等</a:t>
            </a:r>
            <a:r>
              <a:rPr lang="zh-CN" altLang="en-US" sz="2400" b="1" dirty="0" smtClean="0">
                <a:solidFill>
                  <a:srgbClr val="008000"/>
                </a:solidFill>
                <a:latin typeface="华文仿宋" pitchFamily="2" charset="-122"/>
                <a:ea typeface="华文仿宋" pitchFamily="2" charset="-122"/>
              </a:rPr>
              <a:t>。</a:t>
            </a:r>
            <a:endParaRPr lang="en-US" altLang="zh-CN" sz="2400" b="1" dirty="0" smtClean="0">
              <a:solidFill>
                <a:srgbClr val="008000"/>
              </a:solidFill>
              <a:latin typeface="华文仿宋" pitchFamily="2" charset="-122"/>
              <a:ea typeface="华文仿宋" pitchFamily="2" charset="-122"/>
            </a:endParaRPr>
          </a:p>
          <a:p>
            <a:endParaRPr lang="zh-CN" altLang="en-US" sz="2400" b="1" dirty="0">
              <a:solidFill>
                <a:srgbClr val="FF0000"/>
              </a:solidFill>
              <a:latin typeface="华文仿宋" pitchFamily="2" charset="-122"/>
              <a:ea typeface="华文仿宋" pitchFamily="2" charset="-122"/>
            </a:endParaRPr>
          </a:p>
          <a:p>
            <a:r>
              <a:rPr lang="en-US" altLang="zh-CN" sz="2400" b="1" dirty="0" smtClean="0">
                <a:solidFill>
                  <a:srgbClr val="FF0000"/>
                </a:solidFill>
                <a:latin typeface="华文仿宋" pitchFamily="2" charset="-122"/>
                <a:ea typeface="华文仿宋" pitchFamily="2" charset="-122"/>
              </a:rPr>
              <a:t>3</a:t>
            </a:r>
            <a:r>
              <a:rPr lang="en-US" altLang="zh-CN" sz="2400" b="1" dirty="0">
                <a:solidFill>
                  <a:srgbClr val="FF0000"/>
                </a:solidFill>
                <a:latin typeface="华文仿宋" pitchFamily="2" charset="-122"/>
                <a:ea typeface="华文仿宋" pitchFamily="2" charset="-122"/>
              </a:rPr>
              <a:t>.</a:t>
            </a:r>
            <a:r>
              <a:rPr lang="zh-CN" altLang="en-US" sz="2400" b="1" dirty="0">
                <a:solidFill>
                  <a:srgbClr val="FF0000"/>
                </a:solidFill>
                <a:latin typeface="华文仿宋" pitchFamily="2" charset="-122"/>
                <a:ea typeface="华文仿宋" pitchFamily="2" charset="-122"/>
              </a:rPr>
              <a:t>推理无序混乱，容易犯随意扩大范围、强加因果、“滑翔式推理”等错误：</a:t>
            </a:r>
            <a:r>
              <a:rPr lang="zh-CN" altLang="en-US" sz="2400" b="1" dirty="0">
                <a:solidFill>
                  <a:srgbClr val="008000"/>
                </a:solidFill>
                <a:latin typeface="华文仿宋" pitchFamily="2" charset="-122"/>
                <a:ea typeface="华文仿宋" pitchFamily="2" charset="-122"/>
              </a:rPr>
              <a:t>由于缺乏相应的筛选概括能力和逻辑思维能力，故同学们在由材料引出观点时，常常表现为推理的无序与混乱，最终导致审题的失误。</a:t>
            </a:r>
          </a:p>
          <a:p>
            <a:endParaRPr lang="zh-CN" alt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85728"/>
            <a:ext cx="9144000" cy="6278642"/>
          </a:xfrm>
          <a:prstGeom prst="rect">
            <a:avLst/>
          </a:prstGeom>
          <a:noFill/>
        </p:spPr>
        <p:txBody>
          <a:bodyPr wrap="square" rtlCol="0">
            <a:spAutoFit/>
          </a:bodyPr>
          <a:lstStyle/>
          <a:p>
            <a:r>
              <a:rPr lang="zh-CN" altLang="en-US" sz="2400" b="1" dirty="0">
                <a:solidFill>
                  <a:srgbClr val="0033CC"/>
                </a:solidFill>
                <a:latin typeface="华文仿宋" pitchFamily="2" charset="-122"/>
                <a:ea typeface="华文仿宋" pitchFamily="2" charset="-122"/>
              </a:rPr>
              <a:t>由错因入手，悟出解决的策略</a:t>
            </a:r>
            <a:r>
              <a:rPr lang="zh-CN" altLang="en-US" sz="2400" b="1" dirty="0" smtClean="0">
                <a:solidFill>
                  <a:srgbClr val="0033CC"/>
                </a:solidFill>
                <a:latin typeface="华文仿宋" pitchFamily="2" charset="-122"/>
                <a:ea typeface="华文仿宋" pitchFamily="2" charset="-122"/>
              </a:rPr>
              <a:t>：</a:t>
            </a:r>
            <a:endParaRPr lang="en-US" altLang="zh-CN" sz="2400" b="1" dirty="0" smtClean="0">
              <a:solidFill>
                <a:srgbClr val="0033CC"/>
              </a:solidFill>
              <a:latin typeface="华文仿宋" pitchFamily="2" charset="-122"/>
              <a:ea typeface="华文仿宋" pitchFamily="2" charset="-122"/>
            </a:endParaRPr>
          </a:p>
          <a:p>
            <a:endParaRPr lang="zh-CN" altLang="en-US" sz="2400" b="1" dirty="0">
              <a:solidFill>
                <a:srgbClr val="0033CC"/>
              </a:solidFill>
              <a:latin typeface="华文仿宋" pitchFamily="2" charset="-122"/>
              <a:ea typeface="华文仿宋" pitchFamily="2" charset="-122"/>
            </a:endParaRPr>
          </a:p>
          <a:p>
            <a:r>
              <a:rPr lang="en-US" altLang="zh-CN" sz="2400" b="1" dirty="0" smtClean="0">
                <a:solidFill>
                  <a:srgbClr val="FF0000"/>
                </a:solidFill>
                <a:latin typeface="华文仿宋" pitchFamily="2" charset="-122"/>
                <a:ea typeface="华文仿宋" pitchFamily="2" charset="-122"/>
              </a:rPr>
              <a:t>1</a:t>
            </a:r>
            <a:r>
              <a:rPr lang="en-US" altLang="zh-CN" sz="2400" b="1" dirty="0">
                <a:solidFill>
                  <a:srgbClr val="FF0000"/>
                </a:solidFill>
                <a:latin typeface="华文仿宋" pitchFamily="2" charset="-122"/>
                <a:ea typeface="华文仿宋" pitchFamily="2" charset="-122"/>
              </a:rPr>
              <a:t>.</a:t>
            </a:r>
            <a:r>
              <a:rPr lang="zh-CN" altLang="en-US" sz="2400" b="1" dirty="0">
                <a:solidFill>
                  <a:srgbClr val="FF0000"/>
                </a:solidFill>
                <a:latin typeface="华文仿宋" pitchFamily="2" charset="-122"/>
                <a:ea typeface="华文仿宋" pitchFamily="2" charset="-122"/>
              </a:rPr>
              <a:t>整体阅读材料，抓住关键词，引材料要见“词”见“料”。</a:t>
            </a:r>
          </a:p>
          <a:p>
            <a:r>
              <a:rPr lang="zh-CN" altLang="en-US" sz="2400" b="1" dirty="0" smtClean="0">
                <a:solidFill>
                  <a:srgbClr val="FF0000"/>
                </a:solidFill>
                <a:latin typeface="华文仿宋" pitchFamily="2" charset="-122"/>
                <a:ea typeface="华文仿宋" pitchFamily="2" charset="-122"/>
              </a:rPr>
              <a:t>具体</a:t>
            </a:r>
            <a:r>
              <a:rPr lang="zh-CN" altLang="en-US" sz="2400" b="1" dirty="0">
                <a:solidFill>
                  <a:srgbClr val="FF0000"/>
                </a:solidFill>
                <a:latin typeface="华文仿宋" pitchFamily="2" charset="-122"/>
                <a:ea typeface="华文仿宋" pitchFamily="2" charset="-122"/>
              </a:rPr>
              <a:t>操作方法：</a:t>
            </a:r>
            <a:r>
              <a:rPr lang="zh-CN" altLang="en-US" sz="2400" b="1" dirty="0">
                <a:solidFill>
                  <a:srgbClr val="008000"/>
                </a:solidFill>
                <a:latin typeface="华文仿宋" pitchFamily="2" charset="-122"/>
                <a:ea typeface="华文仿宋" pitchFamily="2" charset="-122"/>
              </a:rPr>
              <a:t>主要抓住材料的</a:t>
            </a:r>
            <a:r>
              <a:rPr lang="zh-CN" altLang="en-US" sz="2400" b="1" dirty="0">
                <a:solidFill>
                  <a:srgbClr val="0033CC"/>
                </a:solidFill>
                <a:latin typeface="华文仿宋" pitchFamily="2" charset="-122"/>
                <a:ea typeface="华文仿宋" pitchFamily="2" charset="-122"/>
              </a:rPr>
              <a:t>高频词以及起修饰作用的限制性</a:t>
            </a:r>
            <a:r>
              <a:rPr lang="zh-CN" altLang="en-US" sz="2400" b="1" dirty="0">
                <a:solidFill>
                  <a:srgbClr val="008000"/>
                </a:solidFill>
                <a:latin typeface="华文仿宋" pitchFamily="2" charset="-122"/>
                <a:ea typeface="华文仿宋" pitchFamily="2" charset="-122"/>
              </a:rPr>
              <a:t>词语，在梳理材料中准确</a:t>
            </a:r>
            <a:r>
              <a:rPr lang="zh-CN" altLang="en-US" sz="2400" b="1" dirty="0">
                <a:solidFill>
                  <a:srgbClr val="0033CC"/>
                </a:solidFill>
                <a:latin typeface="华文仿宋" pitchFamily="2" charset="-122"/>
                <a:ea typeface="华文仿宋" pitchFamily="2" charset="-122"/>
              </a:rPr>
              <a:t>瞄准材料的核心话题</a:t>
            </a:r>
            <a:r>
              <a:rPr lang="zh-CN" altLang="en-US" sz="2400" b="1" dirty="0">
                <a:solidFill>
                  <a:srgbClr val="008000"/>
                </a:solidFill>
                <a:latin typeface="华文仿宋" pitchFamily="2" charset="-122"/>
                <a:ea typeface="华文仿宋" pitchFamily="2" charset="-122"/>
              </a:rPr>
              <a:t>。而在引用材料时必须要见“词”见“料”，紧扣材料“关键词”做简要分析</a:t>
            </a:r>
            <a:r>
              <a:rPr lang="zh-CN" altLang="en-US" sz="2400" b="1" dirty="0" smtClean="0">
                <a:solidFill>
                  <a:srgbClr val="008000"/>
                </a:solidFill>
                <a:latin typeface="华文仿宋" pitchFamily="2" charset="-122"/>
                <a:ea typeface="华文仿宋" pitchFamily="2" charset="-122"/>
              </a:rPr>
              <a:t>。</a:t>
            </a:r>
            <a:endParaRPr lang="en-US" altLang="zh-CN" sz="2400" b="1" dirty="0" smtClean="0">
              <a:solidFill>
                <a:srgbClr val="008000"/>
              </a:solidFill>
              <a:latin typeface="华文仿宋" pitchFamily="2" charset="-122"/>
              <a:ea typeface="华文仿宋" pitchFamily="2" charset="-122"/>
            </a:endParaRPr>
          </a:p>
          <a:p>
            <a:endParaRPr lang="zh-CN" altLang="en-US" sz="2400" b="1" dirty="0">
              <a:solidFill>
                <a:srgbClr val="008000"/>
              </a:solidFill>
              <a:latin typeface="华文仿宋" pitchFamily="2" charset="-122"/>
              <a:ea typeface="华文仿宋" pitchFamily="2" charset="-122"/>
            </a:endParaRPr>
          </a:p>
          <a:p>
            <a:r>
              <a:rPr lang="en-US" altLang="zh-CN" sz="2400" b="1" dirty="0" smtClean="0">
                <a:solidFill>
                  <a:srgbClr val="FF0000"/>
                </a:solidFill>
                <a:latin typeface="华文仿宋" pitchFamily="2" charset="-122"/>
                <a:ea typeface="华文仿宋" pitchFamily="2" charset="-122"/>
              </a:rPr>
              <a:t>2</a:t>
            </a:r>
            <a:r>
              <a:rPr lang="en-US" altLang="zh-CN" sz="2400" b="1" dirty="0">
                <a:solidFill>
                  <a:srgbClr val="FF0000"/>
                </a:solidFill>
                <a:latin typeface="华文仿宋" pitchFamily="2" charset="-122"/>
                <a:ea typeface="华文仿宋" pitchFamily="2" charset="-122"/>
              </a:rPr>
              <a:t>.</a:t>
            </a:r>
            <a:r>
              <a:rPr lang="zh-CN" altLang="en-US" sz="2400" b="1" dirty="0">
                <a:solidFill>
                  <a:srgbClr val="FF0000"/>
                </a:solidFill>
                <a:latin typeface="华文仿宋" pitchFamily="2" charset="-122"/>
                <a:ea typeface="华文仿宋" pitchFamily="2" charset="-122"/>
              </a:rPr>
              <a:t>厘清概念内涵，提观点运用“原词重现”法。</a:t>
            </a:r>
          </a:p>
          <a:p>
            <a:r>
              <a:rPr lang="zh-CN" altLang="en-US" sz="2400" b="1" dirty="0" smtClean="0">
                <a:solidFill>
                  <a:srgbClr val="FF0000"/>
                </a:solidFill>
                <a:latin typeface="华文仿宋" pitchFamily="2" charset="-122"/>
                <a:ea typeface="华文仿宋" pitchFamily="2" charset="-122"/>
              </a:rPr>
              <a:t>具体</a:t>
            </a:r>
            <a:r>
              <a:rPr lang="zh-CN" altLang="en-US" sz="2400" b="1" dirty="0">
                <a:solidFill>
                  <a:srgbClr val="FF0000"/>
                </a:solidFill>
                <a:latin typeface="华文仿宋" pitchFamily="2" charset="-122"/>
                <a:ea typeface="华文仿宋" pitchFamily="2" charset="-122"/>
              </a:rPr>
              <a:t>操作方法：</a:t>
            </a:r>
            <a:r>
              <a:rPr lang="zh-CN" altLang="en-US" sz="2400" b="1" dirty="0">
                <a:solidFill>
                  <a:srgbClr val="008000"/>
                </a:solidFill>
                <a:latin typeface="华文仿宋" pitchFamily="2" charset="-122"/>
                <a:ea typeface="华文仿宋" pitchFamily="2" charset="-122"/>
              </a:rPr>
              <a:t>尽量用材料原词语，少用近义词，以</a:t>
            </a:r>
            <a:r>
              <a:rPr lang="zh-CN" altLang="en-US" sz="2400" b="1" dirty="0">
                <a:solidFill>
                  <a:srgbClr val="0033CC"/>
                </a:solidFill>
                <a:latin typeface="华文仿宋" pitchFamily="2" charset="-122"/>
                <a:ea typeface="华文仿宋" pitchFamily="2" charset="-122"/>
              </a:rPr>
              <a:t>避免因对材料中的关键词语理解不准、不细</a:t>
            </a:r>
            <a:r>
              <a:rPr lang="zh-CN" altLang="en-US" sz="2400" b="1" dirty="0">
                <a:solidFill>
                  <a:srgbClr val="008000"/>
                </a:solidFill>
                <a:latin typeface="华文仿宋" pitchFamily="2" charset="-122"/>
                <a:ea typeface="华文仿宋" pitchFamily="2" charset="-122"/>
              </a:rPr>
              <a:t>而在写作过程中不知不觉地滑向它的近义词</a:t>
            </a:r>
            <a:r>
              <a:rPr lang="zh-CN" altLang="en-US" sz="2400" b="1" dirty="0" smtClean="0">
                <a:solidFill>
                  <a:srgbClr val="008000"/>
                </a:solidFill>
                <a:latin typeface="华文仿宋" pitchFamily="2" charset="-122"/>
                <a:ea typeface="华文仿宋" pitchFamily="2" charset="-122"/>
              </a:rPr>
              <a:t>。</a:t>
            </a:r>
            <a:endParaRPr lang="en-US" altLang="zh-CN" sz="2400" b="1" dirty="0" smtClean="0">
              <a:solidFill>
                <a:srgbClr val="008000"/>
              </a:solidFill>
              <a:latin typeface="华文仿宋" pitchFamily="2" charset="-122"/>
              <a:ea typeface="华文仿宋" pitchFamily="2" charset="-122"/>
            </a:endParaRPr>
          </a:p>
          <a:p>
            <a:endParaRPr lang="zh-CN" altLang="en-US" sz="2400" b="1" dirty="0">
              <a:solidFill>
                <a:srgbClr val="008000"/>
              </a:solidFill>
              <a:latin typeface="华文仿宋" pitchFamily="2" charset="-122"/>
              <a:ea typeface="华文仿宋" pitchFamily="2" charset="-122"/>
            </a:endParaRPr>
          </a:p>
          <a:p>
            <a:r>
              <a:rPr lang="en-US" altLang="zh-CN" sz="2400" b="1" dirty="0" smtClean="0">
                <a:solidFill>
                  <a:srgbClr val="FF0000"/>
                </a:solidFill>
                <a:latin typeface="华文仿宋" pitchFamily="2" charset="-122"/>
                <a:ea typeface="华文仿宋" pitchFamily="2" charset="-122"/>
              </a:rPr>
              <a:t>3</a:t>
            </a:r>
            <a:r>
              <a:rPr lang="en-US" altLang="zh-CN" sz="2400" b="1" dirty="0">
                <a:solidFill>
                  <a:srgbClr val="FF0000"/>
                </a:solidFill>
                <a:latin typeface="华文仿宋" pitchFamily="2" charset="-122"/>
                <a:ea typeface="华文仿宋" pitchFamily="2" charset="-122"/>
              </a:rPr>
              <a:t>.</a:t>
            </a:r>
            <a:r>
              <a:rPr lang="zh-CN" altLang="en-US" sz="2400" b="1" dirty="0">
                <a:solidFill>
                  <a:srgbClr val="FF0000"/>
                </a:solidFill>
                <a:latin typeface="华文仿宋" pitchFamily="2" charset="-122"/>
                <a:ea typeface="华文仿宋" pitchFamily="2" charset="-122"/>
              </a:rPr>
              <a:t>材料引出观点，必须符合逻辑推理。</a:t>
            </a:r>
          </a:p>
          <a:p>
            <a:r>
              <a:rPr lang="zh-CN" altLang="en-US" sz="2400" b="1" dirty="0" smtClean="0">
                <a:solidFill>
                  <a:srgbClr val="FF0000"/>
                </a:solidFill>
                <a:latin typeface="华文仿宋" pitchFamily="2" charset="-122"/>
                <a:ea typeface="华文仿宋" pitchFamily="2" charset="-122"/>
              </a:rPr>
              <a:t>具体</a:t>
            </a:r>
            <a:r>
              <a:rPr lang="zh-CN" altLang="en-US" sz="2400" b="1" dirty="0">
                <a:solidFill>
                  <a:srgbClr val="FF0000"/>
                </a:solidFill>
                <a:latin typeface="华文仿宋" pitchFamily="2" charset="-122"/>
                <a:ea typeface="华文仿宋" pitchFamily="2" charset="-122"/>
              </a:rPr>
              <a:t>操作方法：</a:t>
            </a:r>
            <a:r>
              <a:rPr lang="zh-CN" altLang="en-US" sz="2400" b="1" dirty="0">
                <a:solidFill>
                  <a:srgbClr val="008000"/>
                </a:solidFill>
                <a:latin typeface="华文仿宋" pitchFamily="2" charset="-122"/>
                <a:ea typeface="华文仿宋" pitchFamily="2" charset="-122"/>
              </a:rPr>
              <a:t>推理时要</a:t>
            </a:r>
            <a:r>
              <a:rPr lang="zh-CN" altLang="en-US" sz="2400" b="1" dirty="0">
                <a:solidFill>
                  <a:srgbClr val="0033CC"/>
                </a:solidFill>
                <a:latin typeface="华文仿宋" pitchFamily="2" charset="-122"/>
                <a:ea typeface="华文仿宋" pitchFamily="2" charset="-122"/>
              </a:rPr>
              <a:t>弄清楚材料与观点之间的句意关系</a:t>
            </a:r>
            <a:r>
              <a:rPr lang="zh-CN" altLang="en-US" sz="2400" b="1" dirty="0">
                <a:solidFill>
                  <a:srgbClr val="008000"/>
                </a:solidFill>
                <a:latin typeface="华文仿宋" pitchFamily="2" charset="-122"/>
                <a:ea typeface="华文仿宋" pitchFamily="2" charset="-122"/>
              </a:rPr>
              <a:t>（因果、条件、转折等），从而避免出现偷换概念、扩大范围、强加因果、“滑翔式推理”等错误。</a:t>
            </a:r>
          </a:p>
          <a:p>
            <a:endParaRPr lang="zh-CN" alt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428604"/>
            <a:ext cx="9001156" cy="4832092"/>
          </a:xfrm>
          <a:prstGeom prst="rect">
            <a:avLst/>
          </a:prstGeom>
          <a:noFill/>
        </p:spPr>
        <p:txBody>
          <a:bodyPr wrap="square" rtlCol="0">
            <a:spAutoFit/>
          </a:bodyPr>
          <a:lstStyle/>
          <a:p>
            <a:r>
              <a:rPr lang="zh-CN" altLang="en-US" sz="2800" b="1" dirty="0">
                <a:solidFill>
                  <a:srgbClr val="FF0000"/>
                </a:solidFill>
                <a:latin typeface="华文仿宋" pitchFamily="2" charset="-122"/>
                <a:ea typeface="华文仿宋" pitchFamily="2" charset="-122"/>
              </a:rPr>
              <a:t>根据上述策略重新整理：</a:t>
            </a:r>
          </a:p>
          <a:p>
            <a:r>
              <a:rPr lang="zh-CN" altLang="en-US" sz="2800" b="1" dirty="0">
                <a:solidFill>
                  <a:srgbClr val="FF0000"/>
                </a:solidFill>
                <a:latin typeface="华文仿宋" pitchFamily="2" charset="-122"/>
                <a:ea typeface="华文仿宋" pitchFamily="2" charset="-122"/>
              </a:rPr>
              <a:t/>
            </a:r>
            <a:br>
              <a:rPr lang="zh-CN" altLang="en-US" sz="2800" b="1" dirty="0">
                <a:solidFill>
                  <a:srgbClr val="FF0000"/>
                </a:solidFill>
                <a:latin typeface="华文仿宋" pitchFamily="2" charset="-122"/>
                <a:ea typeface="华文仿宋" pitchFamily="2" charset="-122"/>
              </a:rPr>
            </a:br>
            <a:endParaRPr lang="zh-CN" altLang="en-US" sz="2800" b="1" dirty="0">
              <a:solidFill>
                <a:srgbClr val="FF0000"/>
              </a:solidFill>
              <a:latin typeface="华文仿宋" pitchFamily="2" charset="-122"/>
              <a:ea typeface="华文仿宋" pitchFamily="2" charset="-122"/>
            </a:endParaRPr>
          </a:p>
          <a:p>
            <a:r>
              <a:rPr lang="zh-CN" altLang="en-US" sz="2800" b="1" dirty="0" smtClean="0">
                <a:solidFill>
                  <a:srgbClr val="FF0000"/>
                </a:solidFill>
                <a:latin typeface="华文仿宋" pitchFamily="2" charset="-122"/>
                <a:ea typeface="华文仿宋" pitchFamily="2" charset="-122"/>
              </a:rPr>
              <a:t>        </a:t>
            </a:r>
            <a:r>
              <a:rPr lang="zh-CN" altLang="en-US" sz="2800" b="1" dirty="0" smtClean="0">
                <a:solidFill>
                  <a:srgbClr val="0033CC"/>
                </a:solidFill>
                <a:latin typeface="华文仿宋" pitchFamily="2" charset="-122"/>
                <a:ea typeface="华文仿宋" pitchFamily="2" charset="-122"/>
              </a:rPr>
              <a:t>在</a:t>
            </a:r>
            <a:r>
              <a:rPr lang="zh-CN" altLang="en-US" sz="2800" b="1" dirty="0">
                <a:solidFill>
                  <a:srgbClr val="0033CC"/>
                </a:solidFill>
                <a:latin typeface="华文仿宋" pitchFamily="2" charset="-122"/>
                <a:ea typeface="华文仿宋" pitchFamily="2" charset="-122"/>
              </a:rPr>
              <a:t>波兰召开的第四十一届世界遗产大会上，中国申报的可可西里和鼓浪屿双双被列入</a:t>
            </a:r>
            <a:r>
              <a:rPr lang="en-US" altLang="zh-CN" sz="2800" b="1" dirty="0">
                <a:solidFill>
                  <a:srgbClr val="0033CC"/>
                </a:solidFill>
                <a:latin typeface="华文仿宋" pitchFamily="2" charset="-122"/>
                <a:ea typeface="华文仿宋" pitchFamily="2" charset="-122"/>
              </a:rPr>
              <a:t>《</a:t>
            </a:r>
            <a:r>
              <a:rPr lang="zh-CN" altLang="en-US" sz="2800" b="1" dirty="0">
                <a:solidFill>
                  <a:srgbClr val="0033CC"/>
                </a:solidFill>
                <a:latin typeface="华文仿宋" pitchFamily="2" charset="-122"/>
                <a:ea typeface="华文仿宋" pitchFamily="2" charset="-122"/>
              </a:rPr>
              <a:t>世界遗产名录</a:t>
            </a:r>
            <a:r>
              <a:rPr lang="en-US" altLang="zh-CN" sz="2800" b="1" dirty="0">
                <a:solidFill>
                  <a:srgbClr val="0033CC"/>
                </a:solidFill>
                <a:latin typeface="华文仿宋" pitchFamily="2" charset="-122"/>
                <a:ea typeface="华文仿宋" pitchFamily="2" charset="-122"/>
              </a:rPr>
              <a:t>》</a:t>
            </a:r>
            <a:r>
              <a:rPr lang="zh-CN" altLang="en-US" sz="2800" b="1" dirty="0">
                <a:solidFill>
                  <a:srgbClr val="0033CC"/>
                </a:solidFill>
                <a:latin typeface="华文仿宋" pitchFamily="2" charset="-122"/>
                <a:ea typeface="华文仿宋" pitchFamily="2" charset="-122"/>
              </a:rPr>
              <a:t>，至此，中国拥遗数量已位居世界前列。中国世界遗产的跨越式发展，需要我们切实坚定文化自信，认真履行中国政府向国际社会做出的承诺，而</a:t>
            </a:r>
            <a:r>
              <a:rPr lang="zh-CN" altLang="en-US" sz="2800" b="1" dirty="0">
                <a:solidFill>
                  <a:srgbClr val="FF0000"/>
                </a:solidFill>
                <a:latin typeface="华文仿宋" pitchFamily="2" charset="-122"/>
                <a:ea typeface="华文仿宋" pitchFamily="2" charset="-122"/>
              </a:rPr>
              <a:t>在保护的基础之上，我们还应继承创新，让中华文化散发它应有的独特魅力，以此不断增强国家的文化软实力。</a:t>
            </a:r>
          </a:p>
          <a:p>
            <a:endParaRPr lang="zh-CN" altLang="en-US" sz="2800" b="1" dirty="0">
              <a:solidFill>
                <a:srgbClr val="FF0000"/>
              </a:solidFill>
              <a:latin typeface="华文仿宋" pitchFamily="2" charset="-122"/>
              <a:ea typeface="华文仿宋" pitchFamily="2"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500042"/>
            <a:ext cx="8572560" cy="4801314"/>
          </a:xfrm>
          <a:prstGeom prst="rect">
            <a:avLst/>
          </a:prstGeom>
          <a:noFill/>
        </p:spPr>
        <p:txBody>
          <a:bodyPr wrap="square" rtlCol="0">
            <a:spAutoFit/>
          </a:bodyPr>
          <a:lstStyle/>
          <a:p>
            <a:r>
              <a:rPr lang="en-US" altLang="zh-CN" b="1" dirty="0" smtClean="0">
                <a:solidFill>
                  <a:srgbClr val="FF0000"/>
                </a:solidFill>
                <a:latin typeface="华文仿宋" pitchFamily="2" charset="-122"/>
                <a:ea typeface="华文仿宋" pitchFamily="2" charset="-122"/>
              </a:rPr>
              <a:t>22 </a:t>
            </a:r>
            <a:r>
              <a:rPr lang="zh-CN" altLang="en-US" b="1" dirty="0" smtClean="0">
                <a:solidFill>
                  <a:srgbClr val="FF0000"/>
                </a:solidFill>
                <a:latin typeface="华文仿宋" pitchFamily="2" charset="-122"/>
                <a:ea typeface="华文仿宋" pitchFamily="2" charset="-122"/>
              </a:rPr>
              <a:t>． 阅读下面的材料，根据要求写一篇不少于 </a:t>
            </a:r>
            <a:r>
              <a:rPr lang="en-US" altLang="zh-CN" b="1" dirty="0" smtClean="0">
                <a:solidFill>
                  <a:srgbClr val="FF0000"/>
                </a:solidFill>
                <a:latin typeface="华文仿宋" pitchFamily="2" charset="-122"/>
                <a:ea typeface="华文仿宋" pitchFamily="2" charset="-122"/>
              </a:rPr>
              <a:t>800  </a:t>
            </a:r>
            <a:r>
              <a:rPr lang="zh-CN" altLang="en-US" b="1" dirty="0" smtClean="0">
                <a:solidFill>
                  <a:srgbClr val="FF0000"/>
                </a:solidFill>
                <a:latin typeface="华文仿宋" pitchFamily="2" charset="-122"/>
                <a:ea typeface="华文仿宋" pitchFamily="2" charset="-122"/>
              </a:rPr>
              <a:t>字的文章。 。 （</a:t>
            </a:r>
            <a:r>
              <a:rPr lang="en-US" altLang="zh-CN" b="1" dirty="0" smtClean="0">
                <a:solidFill>
                  <a:srgbClr val="FF0000"/>
                </a:solidFill>
                <a:latin typeface="华文仿宋" pitchFamily="2" charset="-122"/>
                <a:ea typeface="华文仿宋" pitchFamily="2" charset="-122"/>
              </a:rPr>
              <a:t>60  </a:t>
            </a:r>
            <a:r>
              <a:rPr lang="zh-CN" altLang="en-US" b="1" dirty="0" smtClean="0">
                <a:solidFill>
                  <a:srgbClr val="FF0000"/>
                </a:solidFill>
                <a:latin typeface="华文仿宋" pitchFamily="2" charset="-122"/>
                <a:ea typeface="华文仿宋" pitchFamily="2" charset="-122"/>
              </a:rPr>
              <a:t>分</a:t>
            </a:r>
            <a:r>
              <a:rPr lang="zh-CN" altLang="en-US" b="1" dirty="0" smtClean="0">
                <a:solidFill>
                  <a:srgbClr val="FF0000"/>
                </a:solidFill>
                <a:latin typeface="华文仿宋" pitchFamily="2" charset="-122"/>
                <a:ea typeface="华文仿宋" pitchFamily="2" charset="-122"/>
              </a:rPr>
              <a:t>）</a:t>
            </a:r>
            <a:endParaRPr lang="en-US" altLang="zh-CN" b="1" dirty="0" smtClean="0">
              <a:solidFill>
                <a:srgbClr val="FF0000"/>
              </a:solidFill>
              <a:latin typeface="华文仿宋" pitchFamily="2" charset="-122"/>
              <a:ea typeface="华文仿宋" pitchFamily="2" charset="-122"/>
            </a:endParaRPr>
          </a:p>
          <a:p>
            <a:endParaRPr lang="zh-CN" altLang="en-US" b="1" dirty="0" smtClean="0">
              <a:solidFill>
                <a:srgbClr val="FF0000"/>
              </a:solidFill>
              <a:latin typeface="华文仿宋" pitchFamily="2" charset="-122"/>
              <a:ea typeface="华文仿宋" pitchFamily="2" charset="-122"/>
            </a:endParaRPr>
          </a:p>
          <a:p>
            <a:r>
              <a:rPr lang="zh-CN" altLang="en-US" b="1" dirty="0" smtClean="0">
                <a:solidFill>
                  <a:srgbClr val="FF0000"/>
                </a:solidFill>
                <a:latin typeface="华文仿宋" pitchFamily="2" charset="-122"/>
                <a:ea typeface="华文仿宋" pitchFamily="2" charset="-122"/>
              </a:rPr>
              <a:t>         </a:t>
            </a:r>
            <a:r>
              <a:rPr lang="zh-CN" altLang="en-US" b="1" dirty="0" smtClean="0">
                <a:solidFill>
                  <a:srgbClr val="0033CC"/>
                </a:solidFill>
                <a:latin typeface="华文仿宋" pitchFamily="2" charset="-122"/>
                <a:ea typeface="华文仿宋" pitchFamily="2" charset="-122"/>
              </a:rPr>
              <a:t>朋友 </a:t>
            </a:r>
            <a:r>
              <a:rPr lang="zh-CN" altLang="en-US" b="1" dirty="0" smtClean="0">
                <a:solidFill>
                  <a:srgbClr val="0033CC"/>
                </a:solidFill>
                <a:latin typeface="华文仿宋" pitchFamily="2" charset="-122"/>
                <a:ea typeface="华文仿宋" pitchFamily="2" charset="-122"/>
              </a:rPr>
              <a:t>， 我相信 ， 到那时 ， 到处都是活跃的创造 ， 到处都是日新月异的进步 ， 欢歌将代替了悲叹 </a:t>
            </a:r>
            <a:r>
              <a:rPr lang="zh-CN" altLang="en-US" b="1" dirty="0" smtClean="0">
                <a:solidFill>
                  <a:srgbClr val="0033CC"/>
                </a:solidFill>
                <a:latin typeface="华文仿宋" pitchFamily="2" charset="-122"/>
                <a:ea typeface="华文仿宋" pitchFamily="2" charset="-122"/>
              </a:rPr>
              <a:t>，笑脸</a:t>
            </a:r>
            <a:r>
              <a:rPr lang="zh-CN" altLang="en-US" b="1" dirty="0" smtClean="0">
                <a:solidFill>
                  <a:srgbClr val="0033CC"/>
                </a:solidFill>
                <a:latin typeface="华文仿宋" pitchFamily="2" charset="-122"/>
                <a:ea typeface="华文仿宋" pitchFamily="2" charset="-122"/>
              </a:rPr>
              <a:t>将代替了哭脸，富裕将代替了贫穷，康健将代替了疾病，智慧将代替了愚昧，友爱将代替了</a:t>
            </a:r>
            <a:r>
              <a:rPr lang="zh-CN" altLang="en-US" b="1" dirty="0" smtClean="0">
                <a:solidFill>
                  <a:srgbClr val="0033CC"/>
                </a:solidFill>
                <a:latin typeface="华文仿宋" pitchFamily="2" charset="-122"/>
                <a:ea typeface="华文仿宋" pitchFamily="2" charset="-122"/>
              </a:rPr>
              <a:t>仇恨</a:t>
            </a:r>
            <a:r>
              <a:rPr lang="zh-CN" altLang="en-US" b="1" dirty="0" smtClean="0">
                <a:solidFill>
                  <a:srgbClr val="0033CC"/>
                </a:solidFill>
                <a:latin typeface="华文仿宋" pitchFamily="2" charset="-122"/>
                <a:ea typeface="华文仿宋" pitchFamily="2" charset="-122"/>
              </a:rPr>
              <a:t>，生之快乐将代替了死之忧伤，明媚的花园将代替了暗淡的荒地！这时，我们民族就可以 无</a:t>
            </a:r>
            <a:r>
              <a:rPr lang="zh-CN" altLang="en-US" b="1" dirty="0" smtClean="0">
                <a:solidFill>
                  <a:srgbClr val="0033CC"/>
                </a:solidFill>
                <a:latin typeface="华文仿宋" pitchFamily="2" charset="-122"/>
                <a:ea typeface="华文仿宋" pitchFamily="2" charset="-122"/>
              </a:rPr>
              <a:t>愧色的</a:t>
            </a:r>
            <a:r>
              <a:rPr lang="zh-CN" altLang="en-US" b="1" dirty="0" smtClean="0">
                <a:solidFill>
                  <a:srgbClr val="0033CC"/>
                </a:solidFill>
                <a:latin typeface="华文仿宋" pitchFamily="2" charset="-122"/>
                <a:ea typeface="华文仿宋" pitchFamily="2" charset="-122"/>
              </a:rPr>
              <a:t>立在人类的面前 ， 而生育 我们的母亲 ， 也会最美丽地装饰起来 ， 与世界上各位母亲平等的携手了 。</a:t>
            </a:r>
          </a:p>
          <a:p>
            <a:r>
              <a:rPr lang="zh-CN" altLang="en-US" b="1" dirty="0" smtClean="0">
                <a:solidFill>
                  <a:srgbClr val="0033CC"/>
                </a:solidFill>
                <a:latin typeface="华文仿宋" pitchFamily="2" charset="-122"/>
                <a:ea typeface="华文仿宋" pitchFamily="2" charset="-122"/>
              </a:rPr>
              <a:t>        </a:t>
            </a:r>
            <a:endParaRPr lang="en-US" altLang="zh-CN" b="1" dirty="0" smtClean="0">
              <a:solidFill>
                <a:srgbClr val="0033CC"/>
              </a:solidFill>
              <a:latin typeface="华文仿宋" pitchFamily="2" charset="-122"/>
              <a:ea typeface="华文仿宋" pitchFamily="2" charset="-122"/>
            </a:endParaRPr>
          </a:p>
          <a:p>
            <a:r>
              <a:rPr lang="en-US" altLang="zh-CN" b="1" dirty="0" smtClean="0">
                <a:solidFill>
                  <a:srgbClr val="0033CC"/>
                </a:solidFill>
                <a:latin typeface="华文仿宋" pitchFamily="2" charset="-122"/>
                <a:ea typeface="华文仿宋" pitchFamily="2" charset="-122"/>
              </a:rPr>
              <a:t> </a:t>
            </a:r>
            <a:r>
              <a:rPr lang="en-US" altLang="zh-CN" b="1" dirty="0" smtClean="0">
                <a:solidFill>
                  <a:srgbClr val="0033CC"/>
                </a:solidFill>
                <a:latin typeface="华文仿宋" pitchFamily="2" charset="-122"/>
                <a:ea typeface="华文仿宋" pitchFamily="2" charset="-122"/>
              </a:rPr>
              <a:t>       </a:t>
            </a:r>
            <a:r>
              <a:rPr lang="zh-CN" altLang="en-US" b="1" dirty="0" smtClean="0">
                <a:solidFill>
                  <a:srgbClr val="0033CC"/>
                </a:solidFill>
                <a:latin typeface="华文仿宋" pitchFamily="2" charset="-122"/>
                <a:ea typeface="华文仿宋" pitchFamily="2" charset="-122"/>
              </a:rPr>
              <a:t>亲爱的</a:t>
            </a:r>
            <a:r>
              <a:rPr lang="zh-CN" altLang="en-US" b="1" dirty="0" smtClean="0">
                <a:solidFill>
                  <a:srgbClr val="0033CC"/>
                </a:solidFill>
                <a:latin typeface="华文仿宋" pitchFamily="2" charset="-122"/>
                <a:ea typeface="华文仿宋" pitchFamily="2" charset="-122"/>
              </a:rPr>
              <a:t>朋友们 ， 不要悲观 ， 不要畏馁 ， 要奋斗 ！ 要持久的艰苦的奋斗 ！ 把各人所有的智慧才能 </a:t>
            </a:r>
            <a:r>
              <a:rPr lang="zh-CN" altLang="en-US" b="1" dirty="0" smtClean="0">
                <a:solidFill>
                  <a:srgbClr val="0033CC"/>
                </a:solidFill>
                <a:latin typeface="华文仿宋" pitchFamily="2" charset="-122"/>
                <a:ea typeface="华文仿宋" pitchFamily="2" charset="-122"/>
              </a:rPr>
              <a:t>，都</a:t>
            </a:r>
            <a:r>
              <a:rPr lang="zh-CN" altLang="en-US" b="1" dirty="0" smtClean="0">
                <a:solidFill>
                  <a:srgbClr val="0033CC"/>
                </a:solidFill>
                <a:latin typeface="华文仿宋" pitchFamily="2" charset="-122"/>
                <a:ea typeface="华文仿宋" pitchFamily="2" charset="-122"/>
              </a:rPr>
              <a:t>提供于民族的拯救吧！无论如何，我们决不能让伟大的可爱的中国，灭亡于帝国主义的肮脏的</a:t>
            </a:r>
            <a:r>
              <a:rPr lang="zh-CN" altLang="en-US" b="1" dirty="0" smtClean="0">
                <a:solidFill>
                  <a:srgbClr val="0033CC"/>
                </a:solidFill>
                <a:latin typeface="华文仿宋" pitchFamily="2" charset="-122"/>
                <a:ea typeface="华文仿宋" pitchFamily="2" charset="-122"/>
              </a:rPr>
              <a:t>手里！</a:t>
            </a:r>
            <a:endParaRPr lang="en-US" altLang="zh-CN" b="1" dirty="0" smtClean="0">
              <a:solidFill>
                <a:srgbClr val="0033CC"/>
              </a:solidFill>
              <a:latin typeface="华文仿宋" pitchFamily="2" charset="-122"/>
              <a:ea typeface="华文仿宋" pitchFamily="2" charset="-122"/>
            </a:endParaRPr>
          </a:p>
          <a:p>
            <a:endParaRPr lang="zh-CN" altLang="en-US" b="1" dirty="0" smtClean="0">
              <a:solidFill>
                <a:srgbClr val="0033CC"/>
              </a:solidFill>
              <a:latin typeface="华文仿宋" pitchFamily="2" charset="-122"/>
              <a:ea typeface="华文仿宋" pitchFamily="2" charset="-122"/>
            </a:endParaRPr>
          </a:p>
          <a:p>
            <a:r>
              <a:rPr lang="zh-CN" altLang="en-US" b="1" dirty="0" smtClean="0">
                <a:solidFill>
                  <a:srgbClr val="FF0000"/>
                </a:solidFill>
                <a:latin typeface="华文仿宋" pitchFamily="2" charset="-122"/>
                <a:ea typeface="华文仿宋" pitchFamily="2" charset="-122"/>
              </a:rPr>
              <a:t>        以上</a:t>
            </a:r>
            <a:r>
              <a:rPr lang="zh-CN" altLang="en-US" b="1" dirty="0" smtClean="0">
                <a:solidFill>
                  <a:srgbClr val="FF0000"/>
                </a:solidFill>
                <a:latin typeface="华文仿宋" pitchFamily="2" charset="-122"/>
                <a:ea typeface="华文仿宋" pitchFamily="2" charset="-122"/>
              </a:rPr>
              <a:t>是方志敏在红军长征 途中 不幸被捕后 ， 写于狱中的遗著 </a:t>
            </a:r>
            <a:r>
              <a:rPr lang="en-US" altLang="zh-CN" b="1" dirty="0" smtClean="0">
                <a:solidFill>
                  <a:srgbClr val="FF0000"/>
                </a:solidFill>
                <a:latin typeface="华文仿宋" pitchFamily="2" charset="-122"/>
                <a:ea typeface="华文仿宋" pitchFamily="2" charset="-122"/>
              </a:rPr>
              <a:t>《</a:t>
            </a:r>
            <a:r>
              <a:rPr lang="zh-CN" altLang="en-US" b="1" dirty="0" smtClean="0">
                <a:solidFill>
                  <a:srgbClr val="FF0000"/>
                </a:solidFill>
                <a:latin typeface="华文仿宋" pitchFamily="2" charset="-122"/>
                <a:ea typeface="华文仿宋" pitchFamily="2" charset="-122"/>
              </a:rPr>
              <a:t>可爱的中国</a:t>
            </a:r>
            <a:r>
              <a:rPr lang="en-US" altLang="zh-CN" b="1" dirty="0" smtClean="0">
                <a:solidFill>
                  <a:srgbClr val="FF0000"/>
                </a:solidFill>
                <a:latin typeface="华文仿宋" pitchFamily="2" charset="-122"/>
                <a:ea typeface="华文仿宋" pitchFamily="2" charset="-122"/>
              </a:rPr>
              <a:t>》 </a:t>
            </a:r>
            <a:r>
              <a:rPr lang="zh-CN" altLang="en-US" b="1" dirty="0" smtClean="0">
                <a:solidFill>
                  <a:srgbClr val="FF0000"/>
                </a:solidFill>
                <a:latin typeface="华文仿宋" pitchFamily="2" charset="-122"/>
                <a:ea typeface="华文仿宋" pitchFamily="2" charset="-122"/>
              </a:rPr>
              <a:t>的片段 。 在今天</a:t>
            </a:r>
            <a:r>
              <a:rPr lang="zh-CN" altLang="en-US" b="1" dirty="0" smtClean="0">
                <a:solidFill>
                  <a:srgbClr val="FF0000"/>
                </a:solidFill>
                <a:latin typeface="华文仿宋" pitchFamily="2" charset="-122"/>
                <a:ea typeface="华文仿宋" pitchFamily="2" charset="-122"/>
              </a:rPr>
              <a:t>读来 </a:t>
            </a:r>
            <a:r>
              <a:rPr lang="zh-CN" altLang="en-US" b="1" dirty="0" smtClean="0">
                <a:solidFill>
                  <a:srgbClr val="FF0000"/>
                </a:solidFill>
                <a:latin typeface="华文仿宋" pitchFamily="2" charset="-122"/>
                <a:ea typeface="华文仿宋" pitchFamily="2" charset="-122"/>
              </a:rPr>
              <a:t>， 你有怎样的感受 </a:t>
            </a:r>
            <a:r>
              <a:rPr lang="zh-CN" altLang="en-US" b="1" dirty="0" smtClean="0">
                <a:solidFill>
                  <a:srgbClr val="FF0000"/>
                </a:solidFill>
                <a:latin typeface="华文仿宋" pitchFamily="2" charset="-122"/>
                <a:ea typeface="华文仿宋" pitchFamily="2" charset="-122"/>
              </a:rPr>
              <a:t>？</a:t>
            </a:r>
            <a:endParaRPr lang="en-US" altLang="zh-CN" b="1" dirty="0" smtClean="0">
              <a:solidFill>
                <a:srgbClr val="FF0000"/>
              </a:solidFill>
              <a:latin typeface="华文仿宋" pitchFamily="2" charset="-122"/>
              <a:ea typeface="华文仿宋" pitchFamily="2" charset="-122"/>
            </a:endParaRPr>
          </a:p>
          <a:p>
            <a:endParaRPr lang="en-US" altLang="zh-CN" b="1" dirty="0" smtClean="0">
              <a:solidFill>
                <a:srgbClr val="FF0000"/>
              </a:solidFill>
              <a:latin typeface="华文仿宋" pitchFamily="2" charset="-122"/>
              <a:ea typeface="华文仿宋" pitchFamily="2" charset="-122"/>
            </a:endParaRPr>
          </a:p>
          <a:p>
            <a:r>
              <a:rPr lang="en-US" altLang="zh-CN" b="1" dirty="0" smtClean="0">
                <a:solidFill>
                  <a:srgbClr val="FF0000"/>
                </a:solidFill>
                <a:latin typeface="华文仿宋" pitchFamily="2" charset="-122"/>
                <a:ea typeface="华文仿宋" pitchFamily="2" charset="-122"/>
              </a:rPr>
              <a:t> </a:t>
            </a:r>
            <a:r>
              <a:rPr lang="en-US" altLang="zh-CN" b="1" dirty="0" smtClean="0">
                <a:solidFill>
                  <a:srgbClr val="FF0000"/>
                </a:solidFill>
                <a:latin typeface="华文仿宋" pitchFamily="2" charset="-122"/>
                <a:ea typeface="华文仿宋" pitchFamily="2" charset="-122"/>
              </a:rPr>
              <a:t>       </a:t>
            </a:r>
            <a:r>
              <a:rPr lang="zh-CN" altLang="en-US" b="1" dirty="0" smtClean="0">
                <a:solidFill>
                  <a:srgbClr val="0033CC"/>
                </a:solidFill>
                <a:latin typeface="华文仿宋" pitchFamily="2" charset="-122"/>
                <a:ea typeface="华文仿宋" pitchFamily="2" charset="-122"/>
              </a:rPr>
              <a:t>请</a:t>
            </a:r>
            <a:r>
              <a:rPr lang="zh-CN" altLang="en-US" b="1" dirty="0" smtClean="0">
                <a:solidFill>
                  <a:srgbClr val="0033CC"/>
                </a:solidFill>
                <a:latin typeface="华文仿宋" pitchFamily="2" charset="-122"/>
                <a:ea typeface="华文仿宋" pitchFamily="2" charset="-122"/>
              </a:rPr>
              <a:t>结合材料写一篇演讲稿，在学校 “ 五四 ” 青年节活动中作一次演讲</a:t>
            </a:r>
            <a:r>
              <a:rPr lang="zh-CN" altLang="en-US" b="1" dirty="0" smtClean="0">
                <a:solidFill>
                  <a:srgbClr val="0033CC"/>
                </a:solidFill>
                <a:latin typeface="华文仿宋" pitchFamily="2" charset="-122"/>
                <a:ea typeface="华文仿宋" pitchFamily="2" charset="-122"/>
              </a:rPr>
              <a:t>。要求</a:t>
            </a:r>
            <a:r>
              <a:rPr lang="zh-CN" altLang="en-US" b="1" dirty="0" smtClean="0">
                <a:solidFill>
                  <a:srgbClr val="0033CC"/>
                </a:solidFill>
                <a:latin typeface="华文仿宋" pitchFamily="2" charset="-122"/>
                <a:ea typeface="华文仿宋" pitchFamily="2" charset="-122"/>
              </a:rPr>
              <a:t>： 选好角度，确定立意，明确文体，自拟标题；不要套作，不得抄袭。不少于 </a:t>
            </a:r>
            <a:r>
              <a:rPr lang="en-US" altLang="zh-CN" b="1" dirty="0" smtClean="0">
                <a:solidFill>
                  <a:srgbClr val="0033CC"/>
                </a:solidFill>
                <a:latin typeface="华文仿宋" pitchFamily="2" charset="-122"/>
                <a:ea typeface="华文仿宋" pitchFamily="2" charset="-122"/>
              </a:rPr>
              <a:t>0 800 </a:t>
            </a:r>
            <a:endParaRPr lang="zh-CN" altLang="en-US" b="1" dirty="0">
              <a:solidFill>
                <a:srgbClr val="0033CC"/>
              </a:solidFill>
              <a:latin typeface="华文仿宋" pitchFamily="2" charset="-122"/>
              <a:ea typeface="华文仿宋" pitchFamily="2" charset="-122"/>
            </a:endParaRP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TotalTime>
  <Words>970</Words>
  <Application>Microsoft Office PowerPoint</Application>
  <PresentationFormat>全屏显示(4:3)</PresentationFormat>
  <Paragraphs>71</Paragraphs>
  <Slides>13</Slides>
  <Notes>0</Notes>
  <HiddenSlides>0</HiddenSlides>
  <MMClips>0</MMClips>
  <ScaleCrop>false</ScaleCrop>
  <HeadingPairs>
    <vt:vector size="4" baseType="variant">
      <vt:variant>
        <vt:lpstr>主题</vt:lpstr>
      </vt:variant>
      <vt:variant>
        <vt:i4>1</vt:i4>
      </vt:variant>
      <vt:variant>
        <vt:lpstr>幻灯片标题</vt:lpstr>
      </vt:variant>
      <vt:variant>
        <vt:i4>13</vt:i4>
      </vt:variant>
    </vt:vector>
  </HeadingPairs>
  <TitlesOfParts>
    <vt:vector size="14"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meng</dc:creator>
  <cp:lastModifiedBy>meng</cp:lastModifiedBy>
  <cp:revision>5</cp:revision>
  <dcterms:created xsi:type="dcterms:W3CDTF">2019-05-28T07:32:59Z</dcterms:created>
  <dcterms:modified xsi:type="dcterms:W3CDTF">2019-05-28T23:37:07Z</dcterms:modified>
</cp:coreProperties>
</file>