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0" r:id="rId1"/>
  </p:sldMasterIdLst>
  <p:notesMasterIdLst>
    <p:notesMasterId r:id="rId13"/>
  </p:notesMasterIdLst>
  <p:sldIdLst>
    <p:sldId id="256" r:id="rId2"/>
    <p:sldId id="1396" r:id="rId3"/>
    <p:sldId id="1400" r:id="rId4"/>
    <p:sldId id="1401" r:id="rId5"/>
    <p:sldId id="1397" r:id="rId6"/>
    <p:sldId id="1392" r:id="rId7"/>
    <p:sldId id="1393" r:id="rId8"/>
    <p:sldId id="1394" r:id="rId9"/>
    <p:sldId id="1395" r:id="rId10"/>
    <p:sldId id="1402" r:id="rId11"/>
    <p:sldId id="1391" r:id="rId12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5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A" lastIdx="0" clrIdx="0"/>
  <p:cmAuthor id="1" name="孙文纯" initials="孙文纯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86" d="100"/>
          <a:sy n="86" d="100"/>
        </p:scale>
        <p:origin x="614" y="62"/>
      </p:cViewPr>
      <p:guideLst>
        <p:guide orient="horz" pos="2165"/>
        <p:guide pos="383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83DA3-C8C8-4D8E-893C-39F8EE18469D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93FE1B-45DF-4BC6-9933-E3290EA875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194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8E6-11FA-4E00-8DC7-9B7242DE0CBA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E816-81BC-4BBC-BD89-442959F979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92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8E6-11FA-4E00-8DC7-9B7242DE0CBA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E816-81BC-4BBC-BD89-442959F979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349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8E6-11FA-4E00-8DC7-9B7242DE0CBA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E816-81BC-4BBC-BD89-442959F979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42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8E6-11FA-4E00-8DC7-9B7242DE0CBA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E816-81BC-4BBC-BD89-442959F979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8695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8E6-11FA-4E00-8DC7-9B7242DE0CBA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E816-81BC-4BBC-BD89-442959F979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823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8E6-11FA-4E00-8DC7-9B7242DE0CBA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E816-81BC-4BBC-BD89-442959F979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052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8E6-11FA-4E00-8DC7-9B7242DE0CBA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E816-81BC-4BBC-BD89-442959F979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914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8E6-11FA-4E00-8DC7-9B7242DE0CBA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E816-81BC-4BBC-BD89-442959F979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387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8E6-11FA-4E00-8DC7-9B7242DE0CBA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E816-81BC-4BBC-BD89-442959F979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476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8E6-11FA-4E00-8DC7-9B7242DE0CBA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E816-81BC-4BBC-BD89-442959F979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5125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8E6-11FA-4E00-8DC7-9B7242DE0CBA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E816-81BC-4BBC-BD89-442959F979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026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308E6-11FA-4E00-8DC7-9B7242DE0CBA}" type="datetimeFigureOut">
              <a:rPr lang="zh-CN" altLang="en-US" smtClean="0"/>
              <a:t>2021/12/15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CE816-81BC-4BBC-BD89-442959F979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3656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286" y="-27384"/>
            <a:ext cx="12316286" cy="6891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圆角矩形 2"/>
          <p:cNvSpPr/>
          <p:nvPr/>
        </p:nvSpPr>
        <p:spPr>
          <a:xfrm>
            <a:off x="2927648" y="2204864"/>
            <a:ext cx="6552728" cy="187220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8979" y="2348880"/>
            <a:ext cx="4493539" cy="156966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高三限时训练</a:t>
            </a:r>
            <a:endParaRPr kumimoji="0" lang="en-US" altLang="zh-CN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（</a:t>
            </a:r>
            <a:r>
              <a:rPr kumimoji="0" lang="en-US" altLang="zh-CN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12</a:t>
            </a: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月</a:t>
            </a:r>
            <a:r>
              <a:rPr kumimoji="0" lang="en-US" altLang="zh-CN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13</a:t>
            </a: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日卷）</a:t>
            </a:r>
            <a:endParaRPr kumimoji="0" lang="en-US" altLang="zh-CN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5441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F792650C-5656-421E-A5BF-81D7195BABC8}"/>
              </a:ext>
            </a:extLst>
          </p:cNvPr>
          <p:cNvSpPr txBox="1"/>
          <p:nvPr/>
        </p:nvSpPr>
        <p:spPr>
          <a:xfrm>
            <a:off x="330692" y="1902288"/>
            <a:ext cx="7091499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格陵兰岛是北极熊理想的家园。北极熊主要以捕食海豹为主。每年的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3 -5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月，北极熊为了觅食辗转奔波于浮冰区，过着水陆两栖的生活；严冬季节，北极熊外出活动大大减少，进入局部冬眠状态。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(1)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若计划在海上拍摄格陵兰子夜的太阳奇景，试为船上游客推荐最佳的拍摄日期、地点（在图中甲、乙、丙三地中选择），并说明理由。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37674B81-740E-46B5-BC3D-74736927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64" y="0"/>
            <a:ext cx="485608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17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阅读图文材料，完成下列要求。 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121" name="图片 100006" descr="figure">
            <a:extLst>
              <a:ext uri="{FF2B5EF4-FFF2-40B4-BE49-F238E27FC236}">
                <a16:creationId xmlns:a16="http://schemas.microsoft.com/office/drawing/2014/main" id="{257283F3-E249-4618-9FA1-F5B2F8A28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878" y="1620837"/>
            <a:ext cx="4439117" cy="435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54CCE7C4-80FC-4A96-955A-9C58A0FFB3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005" y="429263"/>
            <a:ext cx="11909483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格陵兰岛是世界最大岛屿（如下图所示）。全岛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85%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的地面覆盖着平均厚达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2300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米的大陆冰川，千姿百态的冰山、冰川与子夜太阳构成了格陵兰的奇景。水路和航空是主要的运输方式，只有在小块的沿海无冰区才有道路。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1B0C93C-8496-4E95-9EC0-3B3CCA70153B}"/>
              </a:ext>
            </a:extLst>
          </p:cNvPr>
          <p:cNvSpPr txBox="1"/>
          <p:nvPr/>
        </p:nvSpPr>
        <p:spPr>
          <a:xfrm>
            <a:off x="341648" y="5257307"/>
            <a:ext cx="443911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）时间：夏至日前后；地点：乙地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48707169-A88F-4C29-B28F-E3A7B271F21B}"/>
              </a:ext>
            </a:extLst>
          </p:cNvPr>
          <p:cNvSpPr txBox="1"/>
          <p:nvPr/>
        </p:nvSpPr>
        <p:spPr>
          <a:xfrm>
            <a:off x="481612" y="5815442"/>
            <a:ext cx="10278123" cy="9629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理由：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夏至日前后，</a:t>
            </a:r>
            <a:r>
              <a:rPr kumimoji="0" lang="zh-CN" altLang="en-US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北极圈极昼的范围最大，且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太阳高度</a:t>
            </a:r>
            <a:r>
              <a:rPr kumimoji="0" lang="zh-CN" altLang="en-US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角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最</a:t>
            </a:r>
            <a:r>
              <a:rPr kumimoji="0" lang="zh-CN" altLang="en-US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高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乙地，海面上没有封冻和浮冰，般只航行方面、安全。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630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F792650C-5656-421E-A5BF-81D7195BABC8}"/>
              </a:ext>
            </a:extLst>
          </p:cNvPr>
          <p:cNvSpPr txBox="1"/>
          <p:nvPr/>
        </p:nvSpPr>
        <p:spPr>
          <a:xfrm>
            <a:off x="330692" y="1902288"/>
            <a:ext cx="709149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格陵兰岛是北极熊理想的家园。北极熊主要以捕食海豹为主。每年的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3 -5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月，北极熊为了觅食辗转奔波于浮冰区，过着水陆两栖的生活；严冬季节，北极熊外出活动大大减少，进入局部冬眠状态。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37674B81-740E-46B5-BC3D-74736927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64" y="0"/>
            <a:ext cx="485608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17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阅读图文材料，完成下列要求。 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121" name="图片 100006" descr="figure">
            <a:extLst>
              <a:ext uri="{FF2B5EF4-FFF2-40B4-BE49-F238E27FC236}">
                <a16:creationId xmlns:a16="http://schemas.microsoft.com/office/drawing/2014/main" id="{257283F3-E249-4618-9FA1-F5B2F8A28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878" y="1620837"/>
            <a:ext cx="4439117" cy="435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54CCE7C4-80FC-4A96-955A-9C58A0FFB3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005" y="429263"/>
            <a:ext cx="11909483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格陵兰岛是世界最大岛屿（如下图所示）。全岛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85%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的地面覆盖着平均厚达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2300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米的大陆冰川，千姿百态的冰山、冰川与子夜太阳构成了格陵兰的奇景。水路和航空是主要的运输方式，只有在小块的沿海无冰区才有道路。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E5885DB-6AA1-4BD5-8E13-5CE91481F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692" y="3693461"/>
            <a:ext cx="709149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近年来全球气候变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暖，格陵兰冰山融化速度惊人。推测格陵兰冰山大幅减少对北极熊的影响。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52531E9-440E-416A-AC2B-29A65E368316}"/>
              </a:ext>
            </a:extLst>
          </p:cNvPr>
          <p:cNvSpPr txBox="1"/>
          <p:nvPr/>
        </p:nvSpPr>
        <p:spPr>
          <a:xfrm>
            <a:off x="330692" y="4718002"/>
            <a:ext cx="6760995" cy="9629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）冰山</a:t>
            </a:r>
            <a:r>
              <a:rPr kumimoji="0" lang="zh-CN" altLang="en-US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融化，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北极熊赖以生存捕食的海洋浮冰区消失</a:t>
            </a:r>
            <a:r>
              <a:rPr kumimoji="0" lang="zh-CN" altLang="en-US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（栖息地面积较少）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F2D36E4-DC88-4AD3-A764-1D690F277787}"/>
              </a:ext>
            </a:extLst>
          </p:cNvPr>
          <p:cNvSpPr txBox="1"/>
          <p:nvPr/>
        </p:nvSpPr>
        <p:spPr>
          <a:xfrm>
            <a:off x="330692" y="6189787"/>
            <a:ext cx="32281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向寒冷、高纬浮冰区迁移。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BE614C92-DF92-4519-92FC-02FE953A13D1}"/>
              </a:ext>
            </a:extLst>
          </p:cNvPr>
          <p:cNvSpPr txBox="1"/>
          <p:nvPr/>
        </p:nvSpPr>
        <p:spPr>
          <a:xfrm>
            <a:off x="330692" y="5753504"/>
            <a:ext cx="60945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北极熊捕食困难，食物链中断，数量减少，濒临灭绝；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4084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7674B81-740E-46B5-BC3D-74736927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64" y="0"/>
            <a:ext cx="485608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17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阅读图文材料，完成下列要求。 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121" name="图片 100006" descr="figure">
            <a:extLst>
              <a:ext uri="{FF2B5EF4-FFF2-40B4-BE49-F238E27FC236}">
                <a16:creationId xmlns:a16="http://schemas.microsoft.com/office/drawing/2014/main" id="{257283F3-E249-4618-9FA1-F5B2F8A28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6506" y="1635079"/>
            <a:ext cx="4439117" cy="435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54CCE7C4-80FC-4A96-955A-9C58A0FFB3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005" y="429263"/>
            <a:ext cx="11909483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格陵兰岛是世界最大岛屿（如下图所示）。全岛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85%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的地面覆盖着平均厚达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2300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米的大陆冰川，千姿百态的冰山、冰川与子夜太阳构成了格陵兰的奇景。水路和航空是主要的运输方式，只有在小块的沿海无冰区才有道路。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086AD66-AE34-45F4-B95B-93CC13D470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140" y="1833781"/>
            <a:ext cx="728902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气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冰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海之间相互作用、相互联系。试分析格陵兰四周海区冰山大幅减少对气候的影响。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08ED5DD-A69E-4E03-942B-7BA9D7F67CD0}"/>
              </a:ext>
            </a:extLst>
          </p:cNvPr>
          <p:cNvSpPr txBox="1"/>
          <p:nvPr/>
        </p:nvSpPr>
        <p:spPr>
          <a:xfrm>
            <a:off x="279972" y="3037788"/>
            <a:ext cx="7315661" cy="501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海洋受冰山覆盖，及其对太阳辐射强烈反射，海水温度低；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BE53D899-897D-4C3F-9D77-067E0FF81F7B}"/>
              </a:ext>
            </a:extLst>
          </p:cNvPr>
          <p:cNvSpPr txBox="1"/>
          <p:nvPr/>
        </p:nvSpPr>
        <p:spPr>
          <a:xfrm>
            <a:off x="434678" y="5396800"/>
            <a:ext cx="7315660" cy="9629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这样，大气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—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冰山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—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海洋之间的形成正相关的能量转换，发生放大效应。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80CDD34-CCB4-4570-9491-008FFC69407F}"/>
              </a:ext>
            </a:extLst>
          </p:cNvPr>
          <p:cNvSpPr txBox="1"/>
          <p:nvPr/>
        </p:nvSpPr>
        <p:spPr>
          <a:xfrm>
            <a:off x="238357" y="3677131"/>
            <a:ext cx="73572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气候变暖，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冰山减少后，利于海洋大量吸收太阳辐射，水温升高；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DBC4177-30C4-49B0-8477-5A9417E2C7FB}"/>
              </a:ext>
            </a:extLst>
          </p:cNvPr>
          <p:cNvSpPr txBox="1"/>
          <p:nvPr/>
        </p:nvSpPr>
        <p:spPr>
          <a:xfrm>
            <a:off x="279972" y="4270166"/>
            <a:ext cx="74703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海洋通过辐射、对流等环节把热量传给大气，致使大气气温升高</a:t>
            </a:r>
            <a:r>
              <a:rPr kumimoji="0" lang="zh-CN" altLang="en-US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3BA9FD3B-7E8D-46BF-9BBB-0D7770430214}"/>
              </a:ext>
            </a:extLst>
          </p:cNvPr>
          <p:cNvSpPr txBox="1"/>
          <p:nvPr/>
        </p:nvSpPr>
        <p:spPr>
          <a:xfrm>
            <a:off x="412812" y="4863201"/>
            <a:ext cx="61344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气温升高，加强了大气逆辐射，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进一步使冰山消融；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3660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1" grpId="0"/>
      <p:bldP spid="13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B8099F7E-B793-41D5-B78E-1E1CFF83AD9F}"/>
              </a:ext>
            </a:extLst>
          </p:cNvPr>
          <p:cNvSpPr txBox="1"/>
          <p:nvPr/>
        </p:nvSpPr>
        <p:spPr>
          <a:xfrm>
            <a:off x="241915" y="62551"/>
            <a:ext cx="11734061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19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．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阅读图文资料，完成下列要求。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266700" algn="l" defTabSz="914400" rtl="0" eaLnBrk="1" fontAlgn="ctr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潮间带是指平均最高潮位和最低潮位之间的狭长海岸。潮间带湿地生态系统包括河口、滩涂、红树林、珊瑚礁等，是海洋和陆地两大生态系统的过渡地带。近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40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年来，我国沿海潮间带面积减少了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37.62%,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消失速度几乎是全球平均水平的两倍。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ctr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说明潮间带的生态意义，分析我国沿海潮间带快速萎缩的原因。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38F949C-D10D-4C16-BD23-28EE2F98530A}"/>
              </a:ext>
            </a:extLst>
          </p:cNvPr>
          <p:cNvSpPr txBox="1"/>
          <p:nvPr/>
        </p:nvSpPr>
        <p:spPr>
          <a:xfrm>
            <a:off x="1014272" y="2827176"/>
            <a:ext cx="868902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意义：为近海生物和候鸟提供栖息地和迁徙中转站：抵御风暴潮和海浪侵蚀。</a:t>
            </a:r>
            <a:endParaRPr kumimoji="0" lang="en-US" altLang="zh-CN" sz="200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9D4C07D-497B-4396-9D33-53D1B2007A68}"/>
              </a:ext>
            </a:extLst>
          </p:cNvPr>
          <p:cNvSpPr txBox="1"/>
          <p:nvPr/>
        </p:nvSpPr>
        <p:spPr>
          <a:xfrm>
            <a:off x="1014272" y="3476826"/>
            <a:ext cx="1034914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原因：全球气候变暖，海平面上升，海岸线后退；经济发达，人口密度大，人地矛盾尖锐，</a:t>
            </a:r>
            <a:r>
              <a:rPr kumimoji="0" lang="zh-CN" altLang="en-US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填海造陆严重，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导致潮间带过度开发（利用潮间带发展水产养殖业、农业、旅游业及机场、港口、防波堤建设），使其面积不断减少。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2769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4A5F96D1-F777-44BD-A1DE-60A9A2FABD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411885"/>
              </p:ext>
            </p:extLst>
          </p:nvPr>
        </p:nvGraphicFramePr>
        <p:xfrm>
          <a:off x="609600" y="548108"/>
          <a:ext cx="10972800" cy="2762250"/>
        </p:xfrm>
        <a:graphic>
          <a:graphicData uri="http://schemas.openxmlformats.org/drawingml/2006/table">
            <a:tbl>
              <a:tblPr firstRow="1" firstCol="1" bandRow="1"/>
              <a:tblGrid>
                <a:gridCol w="2743200">
                  <a:extLst>
                    <a:ext uri="{9D8B030D-6E8A-4147-A177-3AD203B41FA5}">
                      <a16:colId xmlns:a16="http://schemas.microsoft.com/office/drawing/2014/main" val="3171308419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88276418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56056595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303824769"/>
                    </a:ext>
                  </a:extLst>
                </a:gridCol>
              </a:tblGrid>
              <a:tr h="20955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地区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2009</a:t>
                      </a: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年（万台）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2018</a:t>
                      </a: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年（万台）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2018</a:t>
                      </a: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年占全国比重（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%</a:t>
                      </a: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）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670225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重庆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 dirty="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0.21</a:t>
                      </a:r>
                      <a:endParaRPr 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7074.07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23.04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34062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四川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—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 dirty="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5903.64</a:t>
                      </a:r>
                      <a:endParaRPr 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19.23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473967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江苏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8180.94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6215.02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20.20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3800346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上海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7320.15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1448.81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kern="100" dirty="0">
                          <a:effectLst/>
                          <a:latin typeface="楷体" panose="02010609060101010101" pitchFamily="49" charset="-122"/>
                          <a:ea typeface="宋体" panose="02010600030101010101" pitchFamily="2" charset="-122"/>
                          <a:cs typeface="楷体" panose="02010609060101010101" pitchFamily="49" charset="-122"/>
                        </a:rPr>
                        <a:t>4.72</a:t>
                      </a:r>
                      <a:endParaRPr 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877769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65B9C6DE-F120-41CE-8D86-D827D2568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5380"/>
            <a:ext cx="968726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670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6838" algn="l"/>
              </a:tabLst>
            </a:pP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下表为我国四个省市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2009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年、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2018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年微型计算机产量对比表。据此完成下面小题。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0858FE9-A9BA-418E-A1D3-6450A4D20621}"/>
              </a:ext>
            </a:extLst>
          </p:cNvPr>
          <p:cNvSpPr txBox="1"/>
          <p:nvPr/>
        </p:nvSpPr>
        <p:spPr>
          <a:xfrm>
            <a:off x="460159" y="3429000"/>
            <a:ext cx="11271682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26670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6838" algn="l"/>
              </a:tabLst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与上海江苏相比，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2009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年成渝地区微型计算机生产处于“空白”状态其主要制约因素是（   ）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26670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6838" algn="l"/>
              </a:tabLst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市场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技术   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劳动力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交通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26670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6838" algn="l"/>
              </a:tabLst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近年来微型计算机多个品牌商、整机商以及近千家零部件厂相继迁往成渝地区，原因是（   ）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26670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6838" algn="l"/>
              </a:tabLst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集聚效应显著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土地租金低廉</a:t>
            </a:r>
            <a:r>
              <a:rPr lang="zh-CN" altLang="en-US" sz="2000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环境质量优良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能源供应充足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26670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6838" algn="l"/>
              </a:tabLst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近十年，微型计算机产业重心从上海、江苏向成渝地区偏移，反映了我国（   ）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26670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6838" algn="l"/>
              </a:tabLst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沿海地区环境问题严重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微型计算机技术的发展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26670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6838" algn="l"/>
              </a:tabLst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劳动力成本空间差异显著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计算机消费市场空间变化</a:t>
            </a:r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C1E81A4-F804-4827-9101-FAA993C1605A}"/>
              </a:ext>
            </a:extLst>
          </p:cNvPr>
          <p:cNvSpPr txBox="1"/>
          <p:nvPr/>
        </p:nvSpPr>
        <p:spPr>
          <a:xfrm>
            <a:off x="11363430" y="3429000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D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5C0803B-A4DD-484D-856F-B56E2AD6BD06}"/>
              </a:ext>
            </a:extLst>
          </p:cNvPr>
          <p:cNvSpPr txBox="1"/>
          <p:nvPr/>
        </p:nvSpPr>
        <p:spPr>
          <a:xfrm>
            <a:off x="11488439" y="4387576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A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9BC6749-71AA-4AAE-9E9D-0BE0E49DE5F5}"/>
              </a:ext>
            </a:extLst>
          </p:cNvPr>
          <p:cNvSpPr txBox="1"/>
          <p:nvPr/>
        </p:nvSpPr>
        <p:spPr>
          <a:xfrm>
            <a:off x="10016225" y="5374477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C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4678E6B-A2EF-4603-BD6D-FB61F963722D}"/>
              </a:ext>
            </a:extLst>
          </p:cNvPr>
          <p:cNvSpPr txBox="1"/>
          <p:nvPr/>
        </p:nvSpPr>
        <p:spPr>
          <a:xfrm>
            <a:off x="9232655" y="3896275"/>
            <a:ext cx="9092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28</a:t>
            </a:r>
            <a:r>
              <a:rPr lang="zh-CN" altLang="en-US" sz="2800" dirty="0">
                <a:solidFill>
                  <a:srgbClr val="0000CC"/>
                </a:solidFill>
              </a:rPr>
              <a:t>人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4E946F63-469E-4A9F-942E-A9E2F654381A}"/>
              </a:ext>
            </a:extLst>
          </p:cNvPr>
          <p:cNvSpPr txBox="1"/>
          <p:nvPr/>
        </p:nvSpPr>
        <p:spPr>
          <a:xfrm>
            <a:off x="10204188" y="4851257"/>
            <a:ext cx="726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9</a:t>
            </a:r>
            <a:r>
              <a:rPr lang="zh-CN" altLang="en-US" sz="2800" dirty="0">
                <a:solidFill>
                  <a:srgbClr val="0000CC"/>
                </a:solidFill>
              </a:rPr>
              <a:t>人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3FD7B37-593A-411E-8802-7ED3B33F7446}"/>
              </a:ext>
            </a:extLst>
          </p:cNvPr>
          <p:cNvSpPr txBox="1"/>
          <p:nvPr/>
        </p:nvSpPr>
        <p:spPr>
          <a:xfrm>
            <a:off x="8616565" y="5720555"/>
            <a:ext cx="726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6</a:t>
            </a:r>
            <a:r>
              <a:rPr lang="zh-CN" altLang="en-US" sz="2800" dirty="0">
                <a:solidFill>
                  <a:srgbClr val="0000CC"/>
                </a:solidFill>
              </a:rPr>
              <a:t>人</a:t>
            </a:r>
          </a:p>
        </p:txBody>
      </p:sp>
    </p:spTree>
    <p:extLst>
      <p:ext uri="{BB962C8B-B14F-4D97-AF65-F5344CB8AC3E}">
        <p14:creationId xmlns:p14="http://schemas.microsoft.com/office/powerpoint/2010/main" val="116874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E10881B5-5AFD-488A-9E32-F620A760B6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0184202"/>
              </p:ext>
            </p:extLst>
          </p:nvPr>
        </p:nvGraphicFramePr>
        <p:xfrm>
          <a:off x="1164336" y="1050798"/>
          <a:ext cx="10113264" cy="3219450"/>
        </p:xfrm>
        <a:graphic>
          <a:graphicData uri="http://schemas.openxmlformats.org/drawingml/2006/table">
            <a:tbl>
              <a:tblPr firstRow="1" firstCol="1" bandRow="1"/>
              <a:tblGrid>
                <a:gridCol w="1487283">
                  <a:extLst>
                    <a:ext uri="{9D8B030D-6E8A-4147-A177-3AD203B41FA5}">
                      <a16:colId xmlns:a16="http://schemas.microsoft.com/office/drawing/2014/main" val="3814875590"/>
                    </a:ext>
                  </a:extLst>
                </a:gridCol>
                <a:gridCol w="2408364">
                  <a:extLst>
                    <a:ext uri="{9D8B030D-6E8A-4147-A177-3AD203B41FA5}">
                      <a16:colId xmlns:a16="http://schemas.microsoft.com/office/drawing/2014/main" val="2890290406"/>
                    </a:ext>
                  </a:extLst>
                </a:gridCol>
                <a:gridCol w="2827036">
                  <a:extLst>
                    <a:ext uri="{9D8B030D-6E8A-4147-A177-3AD203B41FA5}">
                      <a16:colId xmlns:a16="http://schemas.microsoft.com/office/drawing/2014/main" val="2402764590"/>
                    </a:ext>
                  </a:extLst>
                </a:gridCol>
                <a:gridCol w="3390581">
                  <a:extLst>
                    <a:ext uri="{9D8B030D-6E8A-4147-A177-3AD203B41FA5}">
                      <a16:colId xmlns:a16="http://schemas.microsoft.com/office/drawing/2014/main" val="2168596658"/>
                    </a:ext>
                  </a:extLst>
                </a:gridCol>
              </a:tblGrid>
              <a:tr h="285750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地区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位置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最佳朝向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不宜朝向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2757198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厦门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24.5°N,118°E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南偏东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5°</a:t>
                      </a: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～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10°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南偏西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25°,</a:t>
                      </a: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西偏北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30°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5677862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银川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38.5°N,106°E</a:t>
                      </a:r>
                      <a:endParaRPr 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南至南偏东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23°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西、西北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0331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北京</a:t>
                      </a:r>
                      <a:endParaRPr 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200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40°N</a:t>
                      </a: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116°E</a:t>
                      </a:r>
                      <a:endParaRPr 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南偏东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30°</a:t>
                      </a: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以内，</a:t>
                      </a:r>
                      <a:endParaRPr 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南偏西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30°</a:t>
                      </a: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以内</a:t>
                      </a:r>
                      <a:endParaRPr lang="en-US" alt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algn="l" fontAlgn="ctr">
                        <a:lnSpc>
                          <a:spcPct val="100000"/>
                        </a:lnSpc>
                      </a:pPr>
                      <a:endParaRPr lang="en-US" alt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北偏西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30°</a:t>
                      </a: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～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60°</a:t>
                      </a:r>
                      <a:endParaRPr 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330273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啥尔滨</a:t>
                      </a:r>
                      <a:endParaRPr lang="zh-CN" sz="20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46°N,126.5°E</a:t>
                      </a:r>
                      <a:endParaRPr 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南偏东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15°</a:t>
                      </a: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～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20°</a:t>
                      </a:r>
                      <a:endParaRPr 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西、西北、北</a:t>
                      </a:r>
                      <a:endParaRPr lang="zh-CN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0939599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163C7409-CED2-4688-AB2C-2DAD67B58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" y="21538"/>
            <a:ext cx="1228039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地理环境是房屋建筑规划时需要考虑的重要因素，下表示意我国部分地区建筑朝向状况。结合所学知识，据此完成下面小题。</a:t>
            </a:r>
            <a:endParaRPr kumimoji="0" lang="zh-CN" altLang="zh-CN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3017245-8022-4C39-8984-6014A4F3ACCC}"/>
              </a:ext>
            </a:extLst>
          </p:cNvPr>
          <p:cNvSpPr txBox="1"/>
          <p:nvPr/>
        </p:nvSpPr>
        <p:spPr>
          <a:xfrm>
            <a:off x="978408" y="4283845"/>
            <a:ext cx="11000232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>
              <a:lnSpc>
                <a:spcPct val="150000"/>
              </a:lnSpc>
            </a:pP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厦门建筑最佳朝向为南偏东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5°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～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10°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，其主要原因是（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 fontAlgn="ctr">
              <a:lnSpc>
                <a:spcPct val="150000"/>
              </a:lnSpc>
              <a:tabLst>
                <a:tab pos="2637155" algn="l"/>
              </a:tabLst>
            </a:pP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A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接受太阳辐射最多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	      B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冬季冷空气影响最小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 fontAlgn="ctr">
              <a:lnSpc>
                <a:spcPct val="150000"/>
              </a:lnSpc>
              <a:tabLst>
                <a:tab pos="2637155" algn="l"/>
              </a:tabLst>
            </a:pP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C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夏季通风条件最好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	      D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紫外线杀菌效果最佳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夏季，朝向正东的建筑日照时间最长的位于（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 fontAlgn="ctr">
              <a:lnSpc>
                <a:spcPct val="150000"/>
              </a:lnSpc>
              <a:tabLst>
                <a:tab pos="1318260" algn="l"/>
                <a:tab pos="2637155" algn="l"/>
                <a:tab pos="3955415" algn="l"/>
              </a:tabLst>
            </a:pP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厦门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	B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银川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	C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北京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	D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啥尔滨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034B16A-1217-452C-B133-5E95AC2B5074}"/>
              </a:ext>
            </a:extLst>
          </p:cNvPr>
          <p:cNvSpPr txBox="1"/>
          <p:nvPr/>
        </p:nvSpPr>
        <p:spPr>
          <a:xfrm>
            <a:off x="8221456" y="4387576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C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BBFC0D7-BC19-46E7-9807-A229B86F5383}"/>
              </a:ext>
            </a:extLst>
          </p:cNvPr>
          <p:cNvSpPr txBox="1"/>
          <p:nvPr/>
        </p:nvSpPr>
        <p:spPr>
          <a:xfrm>
            <a:off x="7450579" y="5702950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D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E9932B2-EEBD-4193-BC46-51CF5F4F30F1}"/>
              </a:ext>
            </a:extLst>
          </p:cNvPr>
          <p:cNvSpPr txBox="1"/>
          <p:nvPr/>
        </p:nvSpPr>
        <p:spPr>
          <a:xfrm>
            <a:off x="7087338" y="4911322"/>
            <a:ext cx="726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9</a:t>
            </a:r>
            <a:r>
              <a:rPr lang="zh-CN" altLang="en-US" sz="2800" dirty="0">
                <a:solidFill>
                  <a:srgbClr val="0000CC"/>
                </a:solidFill>
              </a:rPr>
              <a:t>人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DC2EC2C-6EF3-44D2-835B-45A5DE15933D}"/>
              </a:ext>
            </a:extLst>
          </p:cNvPr>
          <p:cNvSpPr txBox="1"/>
          <p:nvPr/>
        </p:nvSpPr>
        <p:spPr>
          <a:xfrm>
            <a:off x="6645722" y="6224504"/>
            <a:ext cx="9092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16</a:t>
            </a:r>
            <a:r>
              <a:rPr lang="zh-CN" altLang="en-US" sz="2800" dirty="0">
                <a:solidFill>
                  <a:srgbClr val="0000CC"/>
                </a:solidFill>
              </a:rPr>
              <a:t>人</a:t>
            </a:r>
          </a:p>
        </p:txBody>
      </p:sp>
    </p:spTree>
    <p:extLst>
      <p:ext uri="{BB962C8B-B14F-4D97-AF65-F5344CB8AC3E}">
        <p14:creationId xmlns:p14="http://schemas.microsoft.com/office/powerpoint/2010/main" val="3968375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D14D979-C7E1-444B-B208-597B2B0E4B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" y="153832"/>
            <a:ext cx="1184148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zh-CN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海洋占据了地球表面积的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70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．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8%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，到达地表的太阳辐射约有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80%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被海洋所吸收。下图是北大西洋向大气输送热量的年总值（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×0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．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484w/m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）分布示意图。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读图完成下面小题。</a:t>
            </a:r>
            <a:endParaRPr kumimoji="0" lang="zh-CN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073" name="图片 100001" descr="figure">
            <a:extLst>
              <a:ext uri="{FF2B5EF4-FFF2-40B4-BE49-F238E27FC236}">
                <a16:creationId xmlns:a16="http://schemas.microsoft.com/office/drawing/2014/main" id="{8A4A5DBC-EBF7-4C96-94C3-7F03F24FC0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308" y="1025503"/>
            <a:ext cx="4490903" cy="310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922C95A4-68CA-4789-B0B6-5DD422BD61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3316" y="4090123"/>
            <a:ext cx="9526967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海洋向大气输送热量的最主要方式是（    ）</a:t>
            </a:r>
            <a:endParaRPr kumimoji="0" lang="zh-CN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海面短波辐射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海气之间对流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    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蒸发潜热输送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  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洋流热量输送</a:t>
            </a:r>
            <a:endParaRPr kumimoji="0" lang="zh-CN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影响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20°N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沿线数值分布差异的是（    ）</a:t>
            </a:r>
            <a:endParaRPr kumimoji="0" lang="zh-CN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太阳辐射  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洋流分布  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陆地面积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大气运动</a:t>
            </a:r>
            <a:endParaRPr kumimoji="0" lang="zh-CN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数值为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或负值的海区（    ）</a:t>
            </a:r>
            <a:endParaRPr kumimoji="0" lang="zh-CN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鱼类稀少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       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盛行西风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多雾少雨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   </a:t>
            </a: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海水下沉</a:t>
            </a:r>
            <a:endParaRPr kumimoji="0" lang="zh-CN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F99AD47-CDBC-4E31-8250-748022E4B7EF}"/>
              </a:ext>
            </a:extLst>
          </p:cNvPr>
          <p:cNvSpPr txBox="1"/>
          <p:nvPr/>
        </p:nvSpPr>
        <p:spPr>
          <a:xfrm>
            <a:off x="5958236" y="4149834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C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B32D597-DC30-4970-8C27-F653B7027058}"/>
              </a:ext>
            </a:extLst>
          </p:cNvPr>
          <p:cNvSpPr txBox="1"/>
          <p:nvPr/>
        </p:nvSpPr>
        <p:spPr>
          <a:xfrm>
            <a:off x="5726799" y="4976461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B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64C381F-B47A-429C-9EDC-2C4F40BCD959}"/>
              </a:ext>
            </a:extLst>
          </p:cNvPr>
          <p:cNvSpPr txBox="1"/>
          <p:nvPr/>
        </p:nvSpPr>
        <p:spPr>
          <a:xfrm>
            <a:off x="5153615" y="5768053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C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B603715-827A-4B7A-811D-D84DF3BFBE94}"/>
              </a:ext>
            </a:extLst>
          </p:cNvPr>
          <p:cNvSpPr txBox="1"/>
          <p:nvPr/>
        </p:nvSpPr>
        <p:spPr>
          <a:xfrm>
            <a:off x="6512556" y="4168771"/>
            <a:ext cx="9092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13</a:t>
            </a:r>
            <a:r>
              <a:rPr lang="zh-CN" altLang="en-US" sz="2800" dirty="0">
                <a:solidFill>
                  <a:srgbClr val="0000CC"/>
                </a:solidFill>
              </a:rPr>
              <a:t>人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7B0AA32-D84B-44D0-9E5C-F448F4462230}"/>
              </a:ext>
            </a:extLst>
          </p:cNvPr>
          <p:cNvSpPr txBox="1"/>
          <p:nvPr/>
        </p:nvSpPr>
        <p:spPr>
          <a:xfrm>
            <a:off x="6512557" y="5009154"/>
            <a:ext cx="726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3</a:t>
            </a:r>
            <a:r>
              <a:rPr lang="zh-CN" altLang="en-US" sz="2800" dirty="0">
                <a:solidFill>
                  <a:srgbClr val="0000CC"/>
                </a:solidFill>
              </a:rPr>
              <a:t>人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5CB170E-E9DE-4E91-A956-0432C14494BD}"/>
              </a:ext>
            </a:extLst>
          </p:cNvPr>
          <p:cNvSpPr txBox="1"/>
          <p:nvPr/>
        </p:nvSpPr>
        <p:spPr>
          <a:xfrm>
            <a:off x="6270868" y="5832497"/>
            <a:ext cx="726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9</a:t>
            </a:r>
            <a:r>
              <a:rPr lang="zh-CN" altLang="en-US" sz="2800" dirty="0">
                <a:solidFill>
                  <a:srgbClr val="0000CC"/>
                </a:solidFill>
              </a:rPr>
              <a:t>人</a:t>
            </a:r>
          </a:p>
        </p:txBody>
      </p:sp>
    </p:spTree>
    <p:extLst>
      <p:ext uri="{BB962C8B-B14F-4D97-AF65-F5344CB8AC3E}">
        <p14:creationId xmlns:p14="http://schemas.microsoft.com/office/powerpoint/2010/main" val="2954414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A1DA282-8D62-474F-9DA1-20DD3541F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8803"/>
            <a:ext cx="11786616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比湿是指一团湿空气中，水汽质量与该团空气总质量的比值。由于绿洲与沙漠间存在局地热力环流，绿洲上空的比湿常受沙漠上层于热空气入侵的影响。下图示意我国西北某绿洲（季节性耕作灌区）边缘区某月比湿（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%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楷体" panose="02010609060101010101" pitchFamily="49" charset="-122"/>
              </a:rPr>
              <a:t>）随高度的日变化。据此完成下面小题。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097" name="图片 100003" descr="figure">
            <a:extLst>
              <a:ext uri="{FF2B5EF4-FFF2-40B4-BE49-F238E27FC236}">
                <a16:creationId xmlns:a16="http://schemas.microsoft.com/office/drawing/2014/main" id="{F8C31921-0CCF-48F5-BB91-CC0C8C0EA7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823" y="1556131"/>
            <a:ext cx="6882969" cy="308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17842662-C474-494A-BE99-F65CB3F0E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2198" y="4369603"/>
            <a:ext cx="8834470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7625" algn="l"/>
                <a:tab pos="2636838" algn="l"/>
                <a:tab pos="3956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据图可知，该地（   ）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14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～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16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时，垂直温差小，对流强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14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～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16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时，垂直温差大，对流强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20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～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22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时，垂直温差小，对流弱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20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～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22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时，垂直温差大，对流弱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13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图示现象最可能发生在（   ）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夏季晴天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冬季晴天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 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夏季阴雨天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       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冬季阴雨天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C153051-DE0C-45EA-B9D7-7B50E2B8976E}"/>
              </a:ext>
            </a:extLst>
          </p:cNvPr>
          <p:cNvSpPr txBox="1"/>
          <p:nvPr/>
        </p:nvSpPr>
        <p:spPr>
          <a:xfrm>
            <a:off x="3961654" y="4369603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C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05009DA-F5F7-4DF7-9D79-0DD855F1F702}"/>
              </a:ext>
            </a:extLst>
          </p:cNvPr>
          <p:cNvSpPr txBox="1"/>
          <p:nvPr/>
        </p:nvSpPr>
        <p:spPr>
          <a:xfrm>
            <a:off x="4920463" y="5824641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A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73E6E2F-DE31-441F-A7B8-13C2B1F8FB43}"/>
              </a:ext>
            </a:extLst>
          </p:cNvPr>
          <p:cNvSpPr txBox="1"/>
          <p:nvPr/>
        </p:nvSpPr>
        <p:spPr>
          <a:xfrm>
            <a:off x="4966540" y="4535430"/>
            <a:ext cx="9092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20</a:t>
            </a:r>
            <a:r>
              <a:rPr lang="zh-CN" altLang="en-US" sz="2800" dirty="0">
                <a:solidFill>
                  <a:srgbClr val="0000CC"/>
                </a:solidFill>
              </a:rPr>
              <a:t>人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9D62031-AD51-451F-98BE-8A97D18E4A94}"/>
              </a:ext>
            </a:extLst>
          </p:cNvPr>
          <p:cNvSpPr txBox="1"/>
          <p:nvPr/>
        </p:nvSpPr>
        <p:spPr>
          <a:xfrm>
            <a:off x="5893307" y="5789769"/>
            <a:ext cx="9092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18</a:t>
            </a:r>
            <a:r>
              <a:rPr lang="zh-CN" altLang="en-US" sz="2800" dirty="0">
                <a:solidFill>
                  <a:srgbClr val="0000CC"/>
                </a:solidFill>
              </a:rPr>
              <a:t>人</a:t>
            </a:r>
          </a:p>
        </p:txBody>
      </p:sp>
    </p:spTree>
    <p:extLst>
      <p:ext uri="{BB962C8B-B14F-4D97-AF65-F5344CB8AC3E}">
        <p14:creationId xmlns:p14="http://schemas.microsoft.com/office/powerpoint/2010/main" val="237629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4348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5E649A7-258A-4659-A2E1-7BD12DDE9F1E}"/>
              </a:ext>
            </a:extLst>
          </p:cNvPr>
          <p:cNvSpPr txBox="1"/>
          <p:nvPr/>
        </p:nvSpPr>
        <p:spPr>
          <a:xfrm>
            <a:off x="4613863" y="218185"/>
            <a:ext cx="29642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课后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地理作业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BC1A972-C378-4C29-B073-D63D9736BC0E}"/>
              </a:ext>
            </a:extLst>
          </p:cNvPr>
          <p:cNvSpPr txBox="1"/>
          <p:nvPr/>
        </p:nvSpPr>
        <p:spPr>
          <a:xfrm>
            <a:off x="1001081" y="1391249"/>
            <a:ext cx="10260326" cy="1454244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结合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北斗地图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》P113-115,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预习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导与练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城市化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核心考点一和核心考点二（完成例题）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BF174D6-8406-4A5B-A45D-91D93CD7F9FF}"/>
              </a:ext>
            </a:extLst>
          </p:cNvPr>
          <p:cNvSpPr txBox="1"/>
          <p:nvPr/>
        </p:nvSpPr>
        <p:spPr>
          <a:xfrm>
            <a:off x="1001081" y="3518490"/>
            <a:ext cx="103308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  <a:cs typeface="+mn-cs"/>
              </a:rPr>
              <a:t>循序渐进才会赢得时间，细水长流才能直达永恒！</a:t>
            </a:r>
          </a:p>
        </p:txBody>
      </p:sp>
    </p:spTree>
    <p:extLst>
      <p:ext uri="{BB962C8B-B14F-4D97-AF65-F5344CB8AC3E}">
        <p14:creationId xmlns:p14="http://schemas.microsoft.com/office/powerpoint/2010/main" val="42584180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1930</TotalTime>
  <Words>1561</Words>
  <Application>Microsoft Office PowerPoint</Application>
  <PresentationFormat>宽屏</PresentationFormat>
  <Paragraphs>121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0" baseType="lpstr">
      <vt:lpstr>等线</vt:lpstr>
      <vt:lpstr>方正粗黑宋简体</vt:lpstr>
      <vt:lpstr>黑体</vt:lpstr>
      <vt:lpstr>楷体</vt:lpstr>
      <vt:lpstr>宋体</vt:lpstr>
      <vt:lpstr>Arial</vt:lpstr>
      <vt:lpstr>Calibri</vt:lpstr>
      <vt:lpstr>Times New Roman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rbm.xkw.com</dc:creator>
  <cp:lastModifiedBy>德模</cp:lastModifiedBy>
  <cp:revision>23</cp:revision>
  <cp:lastPrinted>2021-08-06T11:28:38Z</cp:lastPrinted>
  <dcterms:created xsi:type="dcterms:W3CDTF">2021-08-06T11:28:38Z</dcterms:created>
  <dcterms:modified xsi:type="dcterms:W3CDTF">2021-12-15T03:37:18Z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