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sldIdLst>
    <p:sldId id="256" r:id="rId2"/>
    <p:sldId id="281" r:id="rId3"/>
    <p:sldId id="260" r:id="rId4"/>
    <p:sldId id="261" r:id="rId5"/>
    <p:sldId id="262" r:id="rId6"/>
    <p:sldId id="263" r:id="rId7"/>
    <p:sldId id="264" r:id="rId8"/>
    <p:sldId id="277" r:id="rId9"/>
    <p:sldId id="280" r:id="rId10"/>
    <p:sldId id="279" r:id="rId11"/>
    <p:sldId id="278" r:id="rId12"/>
    <p:sldId id="265" r:id="rId13"/>
    <p:sldId id="266" r:id="rId14"/>
    <p:sldId id="275" r:id="rId15"/>
    <p:sldId id="268" r:id="rId16"/>
    <p:sldId id="274" r:id="rId17"/>
    <p:sldId id="269" r:id="rId1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83" y="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2">
            <a:extLst>
              <a:ext uri="{FF2B5EF4-FFF2-40B4-BE49-F238E27FC236}">
                <a16:creationId xmlns:a16="http://schemas.microsoft.com/office/drawing/2014/main" id="{3CE65415-6133-43D8-8816-53868D818FA9}"/>
              </a:ext>
            </a:extLst>
          </p:cNvPr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3251" name="Group 3">
              <a:extLst>
                <a:ext uri="{FF2B5EF4-FFF2-40B4-BE49-F238E27FC236}">
                  <a16:creationId xmlns:a16="http://schemas.microsoft.com/office/drawing/2014/main" id="{BAE04F93-96EC-4024-9A7F-475FFFD96AE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53252" name="Rectangle 4">
                <a:extLst>
                  <a:ext uri="{FF2B5EF4-FFF2-40B4-BE49-F238E27FC236}">
                    <a16:creationId xmlns:a16="http://schemas.microsoft.com/office/drawing/2014/main" id="{6E6952BC-A1F1-499B-B22B-341DBA17FD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3253" name="Rectangle 5">
                <a:extLst>
                  <a:ext uri="{FF2B5EF4-FFF2-40B4-BE49-F238E27FC236}">
                    <a16:creationId xmlns:a16="http://schemas.microsoft.com/office/drawing/2014/main" id="{E3AD92F4-70A9-48F6-A537-F01E033A6C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3254" name="Group 6">
              <a:extLst>
                <a:ext uri="{FF2B5EF4-FFF2-40B4-BE49-F238E27FC236}">
                  <a16:creationId xmlns:a16="http://schemas.microsoft.com/office/drawing/2014/main" id="{50B69F3F-FCF8-4E86-BD9F-B6123E91B1A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53255" name="Rectangle 7">
                <a:extLst>
                  <a:ext uri="{FF2B5EF4-FFF2-40B4-BE49-F238E27FC236}">
                    <a16:creationId xmlns:a16="http://schemas.microsoft.com/office/drawing/2014/main" id="{7B6BD1EF-5C0F-482F-A463-A4F667A096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3256" name="Rectangle 8">
                <a:extLst>
                  <a:ext uri="{FF2B5EF4-FFF2-40B4-BE49-F238E27FC236}">
                    <a16:creationId xmlns:a16="http://schemas.microsoft.com/office/drawing/2014/main" id="{0509E9C4-A3E2-44FF-B745-D190777D69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3257" name="Rectangle 9">
              <a:extLst>
                <a:ext uri="{FF2B5EF4-FFF2-40B4-BE49-F238E27FC236}">
                  <a16:creationId xmlns:a16="http://schemas.microsoft.com/office/drawing/2014/main" id="{E4F14BAA-1B55-40F8-B4F7-42EA71938D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258" name="Rectangle 10">
              <a:extLst>
                <a:ext uri="{FF2B5EF4-FFF2-40B4-BE49-F238E27FC236}">
                  <a16:creationId xmlns:a16="http://schemas.microsoft.com/office/drawing/2014/main" id="{0A594248-6305-40F1-B8D3-EE8305AB78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259" name="Rectangle 11">
              <a:extLst>
                <a:ext uri="{FF2B5EF4-FFF2-40B4-BE49-F238E27FC236}">
                  <a16:creationId xmlns:a16="http://schemas.microsoft.com/office/drawing/2014/main" id="{3AF63B61-2BF7-443F-9345-578613F2FD2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3260" name="Rectangle 12">
            <a:extLst>
              <a:ext uri="{FF2B5EF4-FFF2-40B4-BE49-F238E27FC236}">
                <a16:creationId xmlns:a16="http://schemas.microsoft.com/office/drawing/2014/main" id="{33F55CF4-D468-45FE-BD5A-D517F2E80D1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53261" name="Rectangle 13">
            <a:extLst>
              <a:ext uri="{FF2B5EF4-FFF2-40B4-BE49-F238E27FC236}">
                <a16:creationId xmlns:a16="http://schemas.microsoft.com/office/drawing/2014/main" id="{DB912C19-DBE1-4491-B0BC-95BA1B9FFED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53262" name="Rectangle 14">
            <a:extLst>
              <a:ext uri="{FF2B5EF4-FFF2-40B4-BE49-F238E27FC236}">
                <a16:creationId xmlns:a16="http://schemas.microsoft.com/office/drawing/2014/main" id="{B2ECBC80-041A-48A2-AB30-A2BDAFD0F95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3263" name="Rectangle 15">
            <a:extLst>
              <a:ext uri="{FF2B5EF4-FFF2-40B4-BE49-F238E27FC236}">
                <a16:creationId xmlns:a16="http://schemas.microsoft.com/office/drawing/2014/main" id="{3405392D-D307-41D5-8CF1-490E630DB50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3264" name="Rectangle 16">
            <a:extLst>
              <a:ext uri="{FF2B5EF4-FFF2-40B4-BE49-F238E27FC236}">
                <a16:creationId xmlns:a16="http://schemas.microsoft.com/office/drawing/2014/main" id="{B63B7D61-51AA-4505-9779-836F5394DD0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512AA48-0235-42C4-92CB-0C95DCB3CC8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74806A7-82C6-417D-9937-108E2237C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E94339C-77DC-4167-B41A-CA568B3C1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C89334C-2310-4FE1-96A8-627FDBB5B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DBF39D0-3502-494C-B661-648D1C37A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20C4BA5-14B1-4215-921B-0B4C543AF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DD4EAD-C562-40EA-8213-66AB68F9AFB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72657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6BA704-FA55-483B-B1E4-D8BD2A09C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D1E7E23-A15D-419F-934F-AD020050A1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EAC9EA3-D31A-4A86-A35D-79EE7C6A5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AC904BB-7219-40AF-B714-CD131BC3A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C5E7F9B-0A23-48ED-A537-F823FAEDD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4804B3-D5D0-452A-8D11-3CCF1340086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4436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72453B4-0A2D-406E-ACA6-E7B64CE75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2A93CD3-8CDE-488D-BFE1-D0C6A7475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808A9D8-1CC2-4737-9780-184C864FB6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A38E370-6DAA-4CE6-AC1E-3397FE2FD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2D40DB3-B237-414D-83CF-ADA23C15D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4F482B7-8D72-4939-8FA3-480485860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D64138-8812-49D9-91BC-3A3CCB934B7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15610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6088C97-8E52-4463-A38A-E559E18D6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33DFDC0-C3FD-4ED6-800F-281F4F32FD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79F975D-BAA1-4A31-9D00-B2F7000BD9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1E8CE0E9-AB76-4004-B0C6-111B8338D4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92DC4D0-CD86-4B14-9959-5FA248C5B2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5F02995-3892-4EC4-B55E-5E6A1CAD1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1B6449E6-40D3-4553-B1B6-376821A7B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A9FB336-B639-4825-854E-E0D30889C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1F4E8A-F63F-48C6-B399-C073775D5B9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33155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9A3E013-F031-4765-AA8A-B91C29685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5710F38-EB01-4D74-A364-66A85E155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2F3CDF9-2B63-4A98-8C7F-CFDF8EDF2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B157C61-A50A-4024-B370-E3DAA1BA2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3987AB-5526-4E51-B8C0-287E416259C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1435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D10924C-2A47-4AC5-AAC4-8E679708D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E750160-CEBA-4F85-A3A9-AE5A834B3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011AE40-C2FB-4B15-BCAD-A886835EE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BF0C24-A717-4FCA-9BD5-3EFA6C863CE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7008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3D059D1-6CAF-4BC2-A9A2-0FA477B8A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C3B679D-7D11-45FE-BE76-3219689092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6D4B53F-F6F8-4C97-BDFD-3D2E8D59CC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47445CB-A021-4F5F-A50B-570A3C46A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20FEA19-6970-4597-9C0A-3BD2DD16D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070990B-A603-4104-9999-7B2E56D8D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1E9680-2F6E-4E30-8F53-E974B1423D7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35600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524411A-0E1B-46BA-B2D6-912C769D0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7E6D4E9-0BCD-4B4C-83FF-A8EA4866B3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DDEFAAD-E1E5-430C-85CB-7CF92D6C87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57B63BA-A594-408A-BD24-18ED06DB8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C3D24FA-52A2-4023-9633-604A4775D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C280D62-8560-41AF-AE3C-378747A78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1B98FE-036F-4927-9407-6DD9270E316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01968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4EA0FDF-87BF-467B-ADB8-E92996122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6298413-E5D3-4A2C-B9AF-F2E67F000E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9D010E1-6789-42E7-9A14-F679E8AC8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6A3E77A-0644-491E-9354-226AF5A8C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EF6602A-452F-4979-AFE7-844D97B90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D5C690-6A7E-4056-ABA0-85DA77C7B85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24888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E2EA54AA-CF68-4351-B098-A91AF3939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CA3888E-AD27-421B-AF89-6E60FA7A19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1B18142-A050-4C00-A28C-D222E4B1E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BF3005D-F72D-41A3-AF3A-1F3D34C0C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5B5B6EF-3DAC-4BAF-8522-C5D7C2184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9B4267-ADCE-4BFA-8ED3-D19FD4336C0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18983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EC57C759-950D-4750-BFA1-7B9E2ADF9243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73BEDE13-1540-4374-81E8-3A6EFB5594B2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2228" name="Rectangle 4">
            <a:extLst>
              <a:ext uri="{FF2B5EF4-FFF2-40B4-BE49-F238E27FC236}">
                <a16:creationId xmlns:a16="http://schemas.microsoft.com/office/drawing/2014/main" id="{D4C9D86F-ABE1-4EB0-B679-CEE6189F6730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2229" name="Rectangle 5">
            <a:extLst>
              <a:ext uri="{FF2B5EF4-FFF2-40B4-BE49-F238E27FC236}">
                <a16:creationId xmlns:a16="http://schemas.microsoft.com/office/drawing/2014/main" id="{4F267777-1122-4CCC-96BA-5E5CA10C2493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2230" name="Rectangle 6">
            <a:extLst>
              <a:ext uri="{FF2B5EF4-FFF2-40B4-BE49-F238E27FC236}">
                <a16:creationId xmlns:a16="http://schemas.microsoft.com/office/drawing/2014/main" id="{2ACBD019-E929-466D-BF42-B5FB82C034D0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2231" name="Rectangle 7">
            <a:extLst>
              <a:ext uri="{FF2B5EF4-FFF2-40B4-BE49-F238E27FC236}">
                <a16:creationId xmlns:a16="http://schemas.microsoft.com/office/drawing/2014/main" id="{4ECDA4C8-653C-4F92-BDED-87B361BB6910}"/>
              </a:ext>
            </a:extLst>
          </p:cNvPr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2232" name="Rectangle 8">
            <a:extLst>
              <a:ext uri="{FF2B5EF4-FFF2-40B4-BE49-F238E27FC236}">
                <a16:creationId xmlns:a16="http://schemas.microsoft.com/office/drawing/2014/main" id="{BC75C4D3-C3CE-4039-A107-F0A6F31AAC33}"/>
              </a:ext>
            </a:extLst>
          </p:cNvPr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2233" name="Rectangle 9">
            <a:extLst>
              <a:ext uri="{FF2B5EF4-FFF2-40B4-BE49-F238E27FC236}">
                <a16:creationId xmlns:a16="http://schemas.microsoft.com/office/drawing/2014/main" id="{534DEB9E-3E42-43FB-AD43-B32CC76CBF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52234" name="Rectangle 10">
            <a:extLst>
              <a:ext uri="{FF2B5EF4-FFF2-40B4-BE49-F238E27FC236}">
                <a16:creationId xmlns:a16="http://schemas.microsoft.com/office/drawing/2014/main" id="{E5261DB0-50EE-4CB6-A101-A1394857EC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2235" name="Rectangle 11">
            <a:extLst>
              <a:ext uri="{FF2B5EF4-FFF2-40B4-BE49-F238E27FC236}">
                <a16:creationId xmlns:a16="http://schemas.microsoft.com/office/drawing/2014/main" id="{A74B8C4F-119E-48FF-A9F2-DD3CE5DD286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52236" name="Rectangle 12">
            <a:extLst>
              <a:ext uri="{FF2B5EF4-FFF2-40B4-BE49-F238E27FC236}">
                <a16:creationId xmlns:a16="http://schemas.microsoft.com/office/drawing/2014/main" id="{7F0478B2-DA1C-4194-8339-47058660168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52237" name="Rectangle 13">
            <a:extLst>
              <a:ext uri="{FF2B5EF4-FFF2-40B4-BE49-F238E27FC236}">
                <a16:creationId xmlns:a16="http://schemas.microsoft.com/office/drawing/2014/main" id="{A39A83A6-0495-493D-8F9F-EA0A4E679B3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15F416-C845-4090-BE44-D6DE23E9536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hyperlink" Target="http://baike.baidu.com/view/53493.htm" TargetMode="External"/><Relationship Id="rId7" Type="http://schemas.openxmlformats.org/officeDocument/2006/relationships/hyperlink" Target="http://baike.baidu.com/view/219599.htm" TargetMode="External"/><Relationship Id="rId2" Type="http://schemas.openxmlformats.org/officeDocument/2006/relationships/hyperlink" Target="http://baike.baidu.com/view/100569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baike.baidu.com/view/214678.htm" TargetMode="External"/><Relationship Id="rId5" Type="http://schemas.openxmlformats.org/officeDocument/2006/relationships/hyperlink" Target="http://baike.baidu.com/view/210890.htm" TargetMode="External"/><Relationship Id="rId4" Type="http://schemas.openxmlformats.org/officeDocument/2006/relationships/hyperlink" Target="http://baike.baidu.com/view/28216.htm" TargetMode="External"/><Relationship Id="rId9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32032;&#26448;\&#38899;&#25928;\&#20013;&#22269;&#32463;&#20856;&#20048;&#26354;\&#28165;&#26126;&#19978;&#27827;&#22270;.mp3" TargetMode="Externa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" name="Text Box 10">
            <a:extLst>
              <a:ext uri="{FF2B5EF4-FFF2-40B4-BE49-F238E27FC236}">
                <a16:creationId xmlns:a16="http://schemas.microsoft.com/office/drawing/2014/main" id="{67332AD0-6439-490B-A504-BA9DFC0C6C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2349500"/>
            <a:ext cx="32321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800">
                <a:solidFill>
                  <a:schemeClr val="tx2"/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rPr>
              <a:t>人 间 生 活</a:t>
            </a:r>
          </a:p>
        </p:txBody>
      </p:sp>
      <p:sp>
        <p:nvSpPr>
          <p:cNvPr id="2059" name="Text Box 11">
            <a:extLst>
              <a:ext uri="{FF2B5EF4-FFF2-40B4-BE49-F238E27FC236}">
                <a16:creationId xmlns:a16="http://schemas.microsoft.com/office/drawing/2014/main" id="{E5FA74A9-20CA-4867-B3DE-003A0E040B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3500438"/>
            <a:ext cx="292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>
                <a:latin typeface="Arial" panose="020B0604020202020204" pitchFamily="34" charset="0"/>
              </a:rPr>
              <a:t>——</a:t>
            </a:r>
            <a:r>
              <a:rPr lang="zh-CN" altLang="en-US" sz="2400"/>
              <a:t>中国古代人物画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4－135盐井、鸢射、收割画像石　东汉">
            <a:extLst>
              <a:ext uri="{FF2B5EF4-FFF2-40B4-BE49-F238E27FC236}">
                <a16:creationId xmlns:a16="http://schemas.microsoft.com/office/drawing/2014/main" id="{D3C683FC-CCE6-41E8-BEC0-90FAF053A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3" y="2157413"/>
            <a:ext cx="8267700" cy="350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397" name="Text Box 5">
            <a:extLst>
              <a:ext uri="{FF2B5EF4-FFF2-40B4-BE49-F238E27FC236}">
                <a16:creationId xmlns:a16="http://schemas.microsoft.com/office/drawing/2014/main" id="{44159E07-3CBF-4E69-916C-50D6A0D94F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138" y="5883275"/>
            <a:ext cx="869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画像砖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捣练图">
            <a:extLst>
              <a:ext uri="{FF2B5EF4-FFF2-40B4-BE49-F238E27FC236}">
                <a16:creationId xmlns:a16="http://schemas.microsoft.com/office/drawing/2014/main" id="{92EE5D57-999D-4E82-83FF-272C0C170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4" t="6366" r="4938" b="4509"/>
          <a:stretch>
            <a:fillRect/>
          </a:stretch>
        </p:blipFill>
        <p:spPr bwMode="auto">
          <a:xfrm>
            <a:off x="1403350" y="2151063"/>
            <a:ext cx="7561263" cy="4157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7" name="WordArt 3">
            <a:extLst>
              <a:ext uri="{FF2B5EF4-FFF2-40B4-BE49-F238E27FC236}">
                <a16:creationId xmlns:a16="http://schemas.microsoft.com/office/drawing/2014/main" id="{A8D72DEB-3421-4D87-AB3E-FDC53EEE140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 rot="5400000">
            <a:off x="-1103312" y="4135438"/>
            <a:ext cx="3810000" cy="381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宋体" panose="02010600030101010101" pitchFamily="2" charset="-122"/>
              </a:rPr>
              <a:t>唐 张萱  </a:t>
            </a:r>
            <a:r>
              <a:rPr lang="en-US" altLang="zh-CN" sz="3600" kern="10">
                <a:ln w="9525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3600" kern="10">
                <a:ln w="9525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宋体" panose="02010600030101010101" pitchFamily="2" charset="-122"/>
              </a:rPr>
              <a:t>捣练图</a:t>
            </a:r>
            <a:r>
              <a:rPr lang="en-US" altLang="zh-CN" sz="3600" kern="10">
                <a:ln w="9525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宋体" panose="02010600030101010101" pitchFamily="2" charset="-122"/>
              </a:rPr>
              <a:t>》</a:t>
            </a:r>
            <a:endParaRPr lang="zh-CN" altLang="en-US" sz="3600" kern="10">
              <a:ln w="9525">
                <a:solidFill>
                  <a:srgbClr val="CC0000"/>
                </a:solidFill>
                <a:round/>
                <a:headEnd/>
                <a:tailEnd/>
              </a:ln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pic>
        <p:nvPicPr>
          <p:cNvPr id="6148" name="Picture 4" descr="4-23　捣练图　张萱　唐">
            <a:extLst>
              <a:ext uri="{FF2B5EF4-FFF2-40B4-BE49-F238E27FC236}">
                <a16:creationId xmlns:a16="http://schemas.microsoft.com/office/drawing/2014/main" id="{76029C19-B8D9-4396-B7B2-3E0DEB726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50" y="115888"/>
            <a:ext cx="7548563" cy="1820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>
            <a:extLst>
              <a:ext uri="{FF2B5EF4-FFF2-40B4-BE49-F238E27FC236}">
                <a16:creationId xmlns:a16="http://schemas.microsoft.com/office/drawing/2014/main" id="{46CC20EE-5715-4E21-83DE-7D6F085FF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762000"/>
            <a:ext cx="7529513" cy="319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t">
              <a:spcBef>
                <a:spcPct val="50000"/>
              </a:spcBef>
            </a:pPr>
            <a:r>
              <a:rPr kumimoji="1" lang="en-US" altLang="zh-CN" sz="2400" b="1">
                <a:latin typeface="Times New Roman" panose="02020603050405020304" pitchFamily="18" charset="0"/>
              </a:rPr>
              <a:t>《</a:t>
            </a:r>
            <a:r>
              <a:rPr kumimoji="1" lang="zh-CN" altLang="en-US" sz="2400" b="1">
                <a:latin typeface="Times New Roman" panose="02020603050405020304" pitchFamily="18" charset="0"/>
              </a:rPr>
              <a:t>簪花仕女图</a:t>
            </a:r>
            <a:r>
              <a:rPr kumimoji="1" lang="en-US" altLang="zh-CN" sz="2400" b="1">
                <a:latin typeface="Times New Roman" panose="02020603050405020304" pitchFamily="18" charset="0"/>
              </a:rPr>
              <a:t>》</a:t>
            </a:r>
            <a:r>
              <a:rPr kumimoji="1" lang="zh-CN" altLang="en-US" sz="2400">
                <a:latin typeface="Times New Roman" panose="02020603050405020304" pitchFamily="18" charset="0"/>
              </a:rPr>
              <a:t>唐代画家周昉作。用笔朴实。气韵古雅。画面描绘仕女们的闲适生活。她们华丽奢艳在庭院中游玩，动作悠闲、拈花、拍蝶、戏犬、赏鹤、徐行、懒坐、无所事事，侍女们持扇相从。其赋色技巧，层次明晰，面部的晕色，衣着的装饰，都极尽工巧之能事。轻纱的透亮松软，皮肤的润润光泽，都画得肖似，表现出作者具有高度的艺术技巧和概括能力。 </a:t>
            </a:r>
          </a:p>
          <a:p>
            <a:pPr fontAlgn="t">
              <a:spcBef>
                <a:spcPct val="50000"/>
              </a:spcBef>
            </a:pPr>
            <a:endParaRPr kumimoji="1" lang="en-US" altLang="zh-CN" sz="2400">
              <a:latin typeface="Times New Roman" panose="02020603050405020304" pitchFamily="18" charset="0"/>
            </a:endParaRPr>
          </a:p>
        </p:txBody>
      </p:sp>
      <p:pic>
        <p:nvPicPr>
          <p:cNvPr id="7172" name="Picture 4" descr="4－38挥扇仕女图　唐　张萱">
            <a:extLst>
              <a:ext uri="{FF2B5EF4-FFF2-40B4-BE49-F238E27FC236}">
                <a16:creationId xmlns:a16="http://schemas.microsoft.com/office/drawing/2014/main" id="{19636C08-BE54-4886-941A-0C529DC65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2" b="2458"/>
          <a:stretch>
            <a:fillRect/>
          </a:stretch>
        </p:blipFill>
        <p:spPr bwMode="auto">
          <a:xfrm>
            <a:off x="0" y="3760788"/>
            <a:ext cx="9144000" cy="2332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韩熙载夜宴图">
            <a:extLst>
              <a:ext uri="{FF2B5EF4-FFF2-40B4-BE49-F238E27FC236}">
                <a16:creationId xmlns:a16="http://schemas.microsoft.com/office/drawing/2014/main" id="{FE6DBB7C-E0FC-467A-98F0-AA7829F00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36625"/>
            <a:ext cx="8218487" cy="422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Text Box 3">
            <a:extLst>
              <a:ext uri="{FF2B5EF4-FFF2-40B4-BE49-F238E27FC236}">
                <a16:creationId xmlns:a16="http://schemas.microsoft.com/office/drawing/2014/main" id="{AE6B7D96-C540-422A-88E7-FC99E750BA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5348288"/>
            <a:ext cx="678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t">
              <a:spcBef>
                <a:spcPct val="50000"/>
              </a:spcBef>
            </a:pPr>
            <a:r>
              <a:rPr kumimoji="1" lang="en-US" altLang="zh-CN" sz="2400">
                <a:latin typeface="Times New Roman" panose="02020603050405020304" pitchFamily="18" charset="0"/>
              </a:rPr>
              <a:t>《</a:t>
            </a:r>
            <a:r>
              <a:rPr kumimoji="1" lang="zh-CN" altLang="en-US" sz="2400">
                <a:latin typeface="Times New Roman" panose="02020603050405020304" pitchFamily="18" charset="0"/>
              </a:rPr>
              <a:t>韩熙载夜宴图</a:t>
            </a:r>
            <a:r>
              <a:rPr kumimoji="1" lang="en-US" altLang="zh-CN" sz="2400">
                <a:latin typeface="Times New Roman" panose="02020603050405020304" pitchFamily="18" charset="0"/>
              </a:rPr>
              <a:t>》    </a:t>
            </a:r>
            <a:r>
              <a:rPr kumimoji="1" lang="zh-CN" altLang="en-US" sz="2400">
                <a:latin typeface="Times New Roman" panose="02020603050405020304" pitchFamily="18" charset="0"/>
              </a:rPr>
              <a:t>南唐  顾闳中</a:t>
            </a:r>
          </a:p>
        </p:txBody>
      </p:sp>
      <p:pic>
        <p:nvPicPr>
          <p:cNvPr id="8197" name="Picture 5" descr="韩熙载夜宴图">
            <a:extLst>
              <a:ext uri="{FF2B5EF4-FFF2-40B4-BE49-F238E27FC236}">
                <a16:creationId xmlns:a16="http://schemas.microsoft.com/office/drawing/2014/main" id="{1D38BFBC-7B23-480A-B422-AA57B14FB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韩熙载夜宴图-1">
            <a:extLst>
              <a:ext uri="{FF2B5EF4-FFF2-40B4-BE49-F238E27FC236}">
                <a16:creationId xmlns:a16="http://schemas.microsoft.com/office/drawing/2014/main" id="{A22CA3F9-5EF0-4BDC-9E62-BEED50AC8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533400"/>
            <a:ext cx="7315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韩熙载夜宴图-2">
            <a:extLst>
              <a:ext uri="{FF2B5EF4-FFF2-40B4-BE49-F238E27FC236}">
                <a16:creationId xmlns:a16="http://schemas.microsoft.com/office/drawing/2014/main" id="{44461E01-67AF-4C72-A013-346C7D749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346450"/>
            <a:ext cx="7315200" cy="267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韩熙载夜宴图-3">
            <a:extLst>
              <a:ext uri="{FF2B5EF4-FFF2-40B4-BE49-F238E27FC236}">
                <a16:creationId xmlns:a16="http://schemas.microsoft.com/office/drawing/2014/main" id="{CFEE5DF8-D6F8-4118-AE52-6B76A61EC5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533400"/>
            <a:ext cx="7467600" cy="252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韩熙载夜宴图-4">
            <a:extLst>
              <a:ext uri="{FF2B5EF4-FFF2-40B4-BE49-F238E27FC236}">
                <a16:creationId xmlns:a16="http://schemas.microsoft.com/office/drawing/2014/main" id="{18EEC842-AC41-495C-88E4-5EA2A7DE2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352800"/>
            <a:ext cx="7467600" cy="232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韩熙载夜宴图1">
            <a:extLst>
              <a:ext uri="{FF2B5EF4-FFF2-40B4-BE49-F238E27FC236}">
                <a16:creationId xmlns:a16="http://schemas.microsoft.com/office/drawing/2014/main" id="{477D0DAD-30CF-45CA-843C-DA6CAE2B5A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60338"/>
            <a:ext cx="6889750" cy="648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韩熙载夜宴图2">
            <a:extLst>
              <a:ext uri="{FF2B5EF4-FFF2-40B4-BE49-F238E27FC236}">
                <a16:creationId xmlns:a16="http://schemas.microsoft.com/office/drawing/2014/main" id="{F5704884-7906-4192-A062-6469CEDF2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01613"/>
            <a:ext cx="6867525" cy="646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 descr="韩熙载夜宴图3">
            <a:extLst>
              <a:ext uri="{FF2B5EF4-FFF2-40B4-BE49-F238E27FC236}">
                <a16:creationId xmlns:a16="http://schemas.microsoft.com/office/drawing/2014/main" id="{4A65C058-877D-4387-83D8-D498629E2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0"/>
            <a:ext cx="4673600" cy="6792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韩熙载夜宴图4">
            <a:extLst>
              <a:ext uri="{FF2B5EF4-FFF2-40B4-BE49-F238E27FC236}">
                <a16:creationId xmlns:a16="http://schemas.microsoft.com/office/drawing/2014/main" id="{D75C24C0-ECB2-4797-8695-E95146D71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82"/>
          <a:stretch>
            <a:fillRect/>
          </a:stretch>
        </p:blipFill>
        <p:spPr bwMode="auto">
          <a:xfrm>
            <a:off x="2678113" y="333375"/>
            <a:ext cx="5849937" cy="611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韩熙载夜宴图-局部">
            <a:extLst>
              <a:ext uri="{FF2B5EF4-FFF2-40B4-BE49-F238E27FC236}">
                <a16:creationId xmlns:a16="http://schemas.microsoft.com/office/drawing/2014/main" id="{FA1D89BD-D1D5-4441-A1FD-8EC23CD24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685800"/>
            <a:ext cx="7620000" cy="460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>
            <a:extLst>
              <a:ext uri="{FF2B5EF4-FFF2-40B4-BE49-F238E27FC236}">
                <a16:creationId xmlns:a16="http://schemas.microsoft.com/office/drawing/2014/main" id="{47DCCAE1-4801-42F1-BB90-21889B6CAB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2205038"/>
            <a:ext cx="7391400" cy="465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t"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sz="2400" b="1">
                <a:latin typeface="Times New Roman" panose="02020603050405020304" pitchFamily="18" charset="0"/>
              </a:rPr>
              <a:t>　　五代时南唐画家顾闳中作。后主李煜欲用韩熙载为相，派画院画家顾闳中、周文矩夜至其家，窥看他与门生宾客夜宴情景，绘成此图。会画分五段。分别画出韩熙载与其宾客舞伎们听琴、观舞、休息、调笔等情节。夜宴睥人在静听演奏琵琶，有坐有立，有的侧耳，有的倾身，有的回眸，有的抱膝，都集中在“听”字上。韩熙载眉尖耸起，注视着演奏着，在沉醉中又显露出忧郁之情。全画运笔精熟，色彩绚丽，显示出画家杰出的写实能力和五代人物画的水平。</a:t>
            </a:r>
          </a:p>
          <a:p>
            <a:pPr fontAlgn="t">
              <a:lnSpc>
                <a:spcPct val="120000"/>
              </a:lnSpc>
              <a:spcBef>
                <a:spcPct val="50000"/>
              </a:spcBef>
            </a:pPr>
            <a:endParaRPr kumimoji="1"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2291" name="Text Box 3">
            <a:extLst>
              <a:ext uri="{FF2B5EF4-FFF2-40B4-BE49-F238E27FC236}">
                <a16:creationId xmlns:a16="http://schemas.microsoft.com/office/drawing/2014/main" id="{73F7DFA2-555A-4A47-9044-8EBF8D1D8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908050"/>
            <a:ext cx="7056438" cy="114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t">
              <a:spcBef>
                <a:spcPct val="50000"/>
              </a:spcBef>
            </a:pPr>
            <a:r>
              <a:rPr kumimoji="1"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韩熙载夜宴图</a:t>
            </a:r>
            <a:r>
              <a:rPr kumimoji="1"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》    </a:t>
            </a:r>
            <a:r>
              <a: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南唐  顾闳中</a:t>
            </a:r>
          </a:p>
          <a:p>
            <a:pPr fontAlgn="t">
              <a:spcBef>
                <a:spcPct val="50000"/>
              </a:spcBef>
            </a:pPr>
            <a:r>
              <a:rPr kumimoji="1" lang="zh-CN" altLang="en-US">
                <a:latin typeface="Arial" panose="020B0604020202020204" pitchFamily="34" charset="0"/>
                <a:ea typeface="黑体" panose="02010609060101010101" pitchFamily="49" charset="-122"/>
              </a:rPr>
              <a:t> </a:t>
            </a:r>
            <a:r>
              <a:rPr kumimoji="1" lang="en-US" altLang="zh-CN" sz="160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kumimoji="1" lang="zh-CN" altLang="en-US" sz="1600">
                <a:latin typeface="黑体" panose="02010609060101010101" pitchFamily="49" charset="-122"/>
                <a:ea typeface="黑体" panose="02010609060101010101" pitchFamily="49" charset="-122"/>
              </a:rPr>
              <a:t>宋摹本</a:t>
            </a:r>
            <a:r>
              <a:rPr kumimoji="1" lang="en-US" altLang="zh-CN" sz="160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kumimoji="1" lang="en-US" altLang="zh-CN" sz="1600">
                <a:latin typeface="Arial" panose="020B0604020202020204" pitchFamily="34" charset="0"/>
                <a:ea typeface="黑体" panose="02010609060101010101" pitchFamily="49" charset="-122"/>
              </a:rPr>
              <a:t> </a:t>
            </a:r>
            <a:r>
              <a:rPr kumimoji="1" lang="zh-CN" altLang="en-US" sz="1600">
                <a:latin typeface="黑体" panose="02010609060101010101" pitchFamily="49" charset="-122"/>
                <a:ea typeface="黑体" panose="02010609060101010101" pitchFamily="49" charset="-122"/>
              </a:rPr>
              <a:t>，绢本，设色，纵</a:t>
            </a:r>
            <a:r>
              <a:rPr kumimoji="1" lang="en-US" altLang="zh-CN" sz="1600">
                <a:latin typeface="黑体" panose="02010609060101010101" pitchFamily="49" charset="-122"/>
                <a:ea typeface="黑体" panose="02010609060101010101" pitchFamily="49" charset="-122"/>
              </a:rPr>
              <a:t>28.7cm</a:t>
            </a:r>
            <a:r>
              <a:rPr kumimoji="1" lang="zh-CN" altLang="en-US" sz="1600">
                <a:latin typeface="黑体" panose="02010609060101010101" pitchFamily="49" charset="-122"/>
                <a:ea typeface="黑体" panose="02010609060101010101" pitchFamily="49" charset="-122"/>
              </a:rPr>
              <a:t>，横</a:t>
            </a:r>
            <a:r>
              <a:rPr kumimoji="1" lang="en-US" altLang="zh-CN" sz="1600">
                <a:latin typeface="黑体" panose="02010609060101010101" pitchFamily="49" charset="-122"/>
                <a:ea typeface="黑体" panose="02010609060101010101" pitchFamily="49" charset="-122"/>
              </a:rPr>
              <a:t>335.5cm</a:t>
            </a:r>
            <a:r>
              <a:rPr kumimoji="1" lang="zh-CN" altLang="en-US" sz="1600">
                <a:latin typeface="黑体" panose="02010609060101010101" pitchFamily="49" charset="-122"/>
                <a:ea typeface="黑体" panose="02010609060101010101" pitchFamily="49" charset="-122"/>
              </a:rPr>
              <a:t>，现藏于北京故宫博物院 。</a:t>
            </a:r>
            <a:br>
              <a:rPr kumimoji="1" lang="zh-CN" altLang="en-US"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kumimoji="1"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292" name="Picture 4" descr="韩熙载夜宴图">
            <a:extLst>
              <a:ext uri="{FF2B5EF4-FFF2-40B4-BE49-F238E27FC236}">
                <a16:creationId xmlns:a16="http://schemas.microsoft.com/office/drawing/2014/main" id="{D47380E8-847D-4A45-B917-C074B2AA5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Text Box 4">
            <a:extLst>
              <a:ext uri="{FF2B5EF4-FFF2-40B4-BE49-F238E27FC236}">
                <a16:creationId xmlns:a16="http://schemas.microsoft.com/office/drawing/2014/main" id="{44B46477-B805-4B99-BA8E-603A4B02EE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1989138"/>
            <a:ext cx="7129462" cy="272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/>
              <a:t>      </a:t>
            </a:r>
            <a:r>
              <a:rPr lang="zh-CN" altLang="en-US" sz="2400"/>
              <a:t>是以社会生活风习力题材的人物画。始于汉代，如辽阳、望都等地墓室壁画和画像石、画像砖等。唐代</a:t>
            </a:r>
            <a:r>
              <a:rPr lang="zh-CN" altLang="en-US" sz="2400">
                <a:hlinkClick r:id="rId2"/>
              </a:rPr>
              <a:t>韩滉</a:t>
            </a:r>
            <a:r>
              <a:rPr lang="en-US" altLang="zh-CN" sz="2400"/>
              <a:t>《</a:t>
            </a:r>
            <a:r>
              <a:rPr lang="zh-CN" altLang="en-US" sz="2400"/>
              <a:t>田家风俗图</a:t>
            </a:r>
            <a:r>
              <a:rPr lang="en-US" altLang="zh-CN" sz="2400"/>
              <a:t>》</a:t>
            </a:r>
            <a:r>
              <a:rPr lang="zh-CN" altLang="en-US" sz="2400"/>
              <a:t>、五代</a:t>
            </a:r>
            <a:r>
              <a:rPr lang="zh-CN" altLang="en-US" sz="2400">
                <a:hlinkClick r:id="rId3"/>
              </a:rPr>
              <a:t>李群</a:t>
            </a:r>
            <a:r>
              <a:rPr lang="en-US" altLang="zh-CN" sz="2400"/>
              <a:t>《</a:t>
            </a:r>
            <a:r>
              <a:rPr lang="zh-CN" altLang="en-US" sz="2400"/>
              <a:t>孟说举鼎</a:t>
            </a:r>
            <a:r>
              <a:rPr lang="en-US" altLang="zh-CN" sz="2400"/>
              <a:t>》</a:t>
            </a:r>
            <a:r>
              <a:rPr lang="zh-CN" altLang="en-US" sz="2400"/>
              <a:t>、北宋</a:t>
            </a:r>
            <a:r>
              <a:rPr lang="zh-CN" altLang="en-US" sz="2400">
                <a:hlinkClick r:id="rId4"/>
              </a:rPr>
              <a:t>张择端</a:t>
            </a:r>
            <a:r>
              <a:rPr lang="en-US" altLang="zh-CN" sz="2400"/>
              <a:t>《</a:t>
            </a:r>
            <a:r>
              <a:rPr lang="zh-CN" altLang="en-US" sz="2400"/>
              <a:t>清明上河图</a:t>
            </a:r>
            <a:r>
              <a:rPr lang="en-US" altLang="zh-CN" sz="2400"/>
              <a:t>》</a:t>
            </a:r>
            <a:r>
              <a:rPr lang="zh-CN" altLang="en-US" sz="2400"/>
              <a:t>、南宋</a:t>
            </a:r>
            <a:r>
              <a:rPr lang="zh-CN" altLang="en-US" sz="2400">
                <a:hlinkClick r:id="rId5"/>
              </a:rPr>
              <a:t>左建</a:t>
            </a:r>
            <a:r>
              <a:rPr lang="en-US" altLang="zh-CN" sz="2400"/>
              <a:t>《</a:t>
            </a:r>
            <a:r>
              <a:rPr lang="zh-CN" altLang="en-US" sz="2400"/>
              <a:t>农家迎妇图</a:t>
            </a:r>
            <a:r>
              <a:rPr lang="en-US" altLang="zh-CN" sz="2400"/>
              <a:t>》</a:t>
            </a:r>
            <a:r>
              <a:rPr lang="zh-CN" altLang="en-US" sz="2400"/>
              <a:t>、</a:t>
            </a:r>
            <a:r>
              <a:rPr lang="zh-CN" altLang="en-US" sz="2400">
                <a:hlinkClick r:id="rId6"/>
              </a:rPr>
              <a:t>朱光普</a:t>
            </a:r>
            <a:r>
              <a:rPr lang="en-US" altLang="zh-CN" sz="2400"/>
              <a:t>《</a:t>
            </a:r>
            <a:r>
              <a:rPr lang="zh-CN" altLang="en-US" sz="2400"/>
              <a:t>村田乐事图</a:t>
            </a:r>
            <a:r>
              <a:rPr lang="en-US" altLang="zh-CN" sz="2400"/>
              <a:t>》</a:t>
            </a:r>
            <a:r>
              <a:rPr lang="zh-CN" altLang="en-US" sz="2400"/>
              <a:t>、</a:t>
            </a:r>
            <a:r>
              <a:rPr lang="zh-CN" altLang="en-US" sz="2400">
                <a:hlinkClick r:id="rId7"/>
              </a:rPr>
              <a:t>苏汉臣</a:t>
            </a:r>
            <a:r>
              <a:rPr lang="en-US" altLang="zh-CN" sz="2400"/>
              <a:t>《</a:t>
            </a:r>
            <a:r>
              <a:rPr lang="zh-CN" altLang="en-US" sz="2400"/>
              <a:t>货郎图</a:t>
            </a:r>
            <a:r>
              <a:rPr lang="en-US" altLang="zh-CN" sz="2400"/>
              <a:t>》</a:t>
            </a:r>
            <a:r>
              <a:rPr lang="zh-CN" altLang="en-US" sz="2400"/>
              <a:t>等，均为一代名作。 </a:t>
            </a:r>
          </a:p>
        </p:txBody>
      </p:sp>
      <p:sp>
        <p:nvSpPr>
          <p:cNvPr id="21509" name="Text Box 5">
            <a:extLst>
              <a:ext uri="{FF2B5EF4-FFF2-40B4-BE49-F238E27FC236}">
                <a16:creationId xmlns:a16="http://schemas.microsoft.com/office/drawing/2014/main" id="{4BAE6580-D92D-402E-9475-5EB9A47125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7438" y="1989138"/>
            <a:ext cx="1108075" cy="4667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hlink"/>
                </a:solidFill>
                <a:ea typeface="方正水柱简体" panose="03000509000000000000" pitchFamily="65" charset="-122"/>
              </a:rPr>
              <a:t>风俗画</a:t>
            </a:r>
          </a:p>
        </p:txBody>
      </p:sp>
      <p:pic>
        <p:nvPicPr>
          <p:cNvPr id="21510" name="Picture 6" descr="133货郎图　宋　李嵩">
            <a:extLst>
              <a:ext uri="{FF2B5EF4-FFF2-40B4-BE49-F238E27FC236}">
                <a16:creationId xmlns:a16="http://schemas.microsoft.com/office/drawing/2014/main" id="{660BB8BF-03FD-4C21-A62B-FFE32B4AD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5137150"/>
            <a:ext cx="4932362" cy="172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1" name="Picture 7" descr="275">
            <a:extLst>
              <a:ext uri="{FF2B5EF4-FFF2-40B4-BE49-F238E27FC236}">
                <a16:creationId xmlns:a16="http://schemas.microsoft.com/office/drawing/2014/main" id="{84238C7F-5284-4EFB-8654-4A26D60FD5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6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清明上河图">
            <a:extLst>
              <a:ext uri="{FF2B5EF4-FFF2-40B4-BE49-F238E27FC236}">
                <a16:creationId xmlns:a16="http://schemas.microsoft.com/office/drawing/2014/main" id="{FB3947C5-97F2-425C-A22E-556110A594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65125"/>
            <a:ext cx="8001000" cy="24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清明上河图">
            <a:extLst>
              <a:ext uri="{FF2B5EF4-FFF2-40B4-BE49-F238E27FC236}">
                <a16:creationId xmlns:a16="http://schemas.microsoft.com/office/drawing/2014/main" id="{CA572A4E-3CF8-41B1-8049-0C950B98BB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32" t="-3947" r="50998" b="5627"/>
          <a:stretch>
            <a:fillRect/>
          </a:stretch>
        </p:blipFill>
        <p:spPr bwMode="auto">
          <a:xfrm>
            <a:off x="688975" y="990600"/>
            <a:ext cx="8074025" cy="245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清明上河图">
            <a:extLst>
              <a:ext uri="{FF2B5EF4-FFF2-40B4-BE49-F238E27FC236}">
                <a16:creationId xmlns:a16="http://schemas.microsoft.com/office/drawing/2014/main" id="{230DACA4-E3AB-4B7B-A76E-00ED1ACD5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10" t="-3947" r="28754" b="5627"/>
          <a:stretch>
            <a:fillRect/>
          </a:stretch>
        </p:blipFill>
        <p:spPr bwMode="auto">
          <a:xfrm>
            <a:off x="685800" y="3584575"/>
            <a:ext cx="8077200" cy="251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清明上河图">
            <a:extLst>
              <a:ext uri="{FF2B5EF4-FFF2-40B4-BE49-F238E27FC236}">
                <a16:creationId xmlns:a16="http://schemas.microsoft.com/office/drawing/2014/main" id="{3965E7F2-4789-4CE1-A24B-B9D207965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98" t="287" r="54988" b="5627"/>
          <a:stretch>
            <a:fillRect/>
          </a:stretch>
        </p:blipFill>
        <p:spPr bwMode="auto">
          <a:xfrm>
            <a:off x="685800" y="990600"/>
            <a:ext cx="8077200" cy="50800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K12456~1">
            <a:extLst>
              <a:ext uri="{FF2B5EF4-FFF2-40B4-BE49-F238E27FC236}">
                <a16:creationId xmlns:a16="http://schemas.microsoft.com/office/drawing/2014/main" id="{935075E7-299F-4F35-8FAE-AB42984315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24"/>
          <a:stretch>
            <a:fillRect/>
          </a:stretch>
        </p:blipFill>
        <p:spPr bwMode="auto">
          <a:xfrm>
            <a:off x="0" y="0"/>
            <a:ext cx="9144000" cy="661511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清明上河图.mp3">
            <a:hlinkClick r:id="" action="ppaction://media"/>
            <a:extLst>
              <a:ext uri="{FF2B5EF4-FFF2-40B4-BE49-F238E27FC236}">
                <a16:creationId xmlns:a16="http://schemas.microsoft.com/office/drawing/2014/main" id="{7447D16F-F338-45AE-8801-2ED739056B61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6324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143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34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Text Box 4">
            <a:extLst>
              <a:ext uri="{FF2B5EF4-FFF2-40B4-BE49-F238E27FC236}">
                <a16:creationId xmlns:a16="http://schemas.microsoft.com/office/drawing/2014/main" id="{8D3D2D5B-9CFC-4858-BAD7-456B203FEF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404813"/>
            <a:ext cx="7488237" cy="301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</a:rPr>
              <a:t>        </a:t>
            </a:r>
            <a:r>
              <a:rPr lang="zh-CN" altLang="en-US" sz="2400">
                <a:latin typeface="Arial" panose="020B0604020202020204" pitchFamily="34" charset="0"/>
              </a:rPr>
              <a:t>张择端的名画</a:t>
            </a:r>
            <a:r>
              <a:rPr lang="en-US" altLang="zh-CN" sz="2400">
                <a:latin typeface="Arial" panose="020B0604020202020204" pitchFamily="34" charset="0"/>
              </a:rPr>
              <a:t>《</a:t>
            </a:r>
            <a:r>
              <a:rPr lang="zh-CN" altLang="en-US" sz="2400">
                <a:latin typeface="Arial" panose="020B0604020202020204" pitchFamily="34" charset="0"/>
              </a:rPr>
              <a:t>清明上河图</a:t>
            </a:r>
            <a:r>
              <a:rPr lang="en-US" altLang="zh-CN" sz="2400">
                <a:latin typeface="Arial" panose="020B0604020202020204" pitchFamily="34" charset="0"/>
              </a:rPr>
              <a:t>》</a:t>
            </a:r>
            <a:r>
              <a:rPr lang="zh-CN" altLang="en-US" sz="2400">
                <a:latin typeface="Arial" panose="020B0604020202020204" pitchFamily="34" charset="0"/>
              </a:rPr>
              <a:t>，堪称北宋时代市井俚俗的活化石，现藏故宫博物院，属一级国宝。 </a:t>
            </a:r>
          </a:p>
          <a:p>
            <a:pPr algn="just">
              <a:lnSpc>
                <a:spcPct val="125000"/>
              </a:lnSpc>
              <a:spcBef>
                <a:spcPct val="50000"/>
              </a:spcBef>
            </a:pPr>
            <a:r>
              <a:rPr lang="zh-CN" altLang="en-US" sz="2400" b="1">
                <a:latin typeface="Arial" panose="020B0604020202020204" pitchFamily="34" charset="0"/>
              </a:rPr>
              <a:t>       据齐藤谦所撰</a:t>
            </a:r>
            <a:r>
              <a:rPr lang="en-US" altLang="zh-CN" sz="2400" b="1">
                <a:latin typeface="Arial" panose="020B0604020202020204" pitchFamily="34" charset="0"/>
              </a:rPr>
              <a:t>《</a:t>
            </a:r>
            <a:r>
              <a:rPr lang="zh-CN" altLang="en-US" sz="2400" b="1">
                <a:latin typeface="Arial" panose="020B0604020202020204" pitchFamily="34" charset="0"/>
              </a:rPr>
              <a:t>拙堂文话</a:t>
            </a:r>
            <a:r>
              <a:rPr lang="en-US" altLang="zh-CN" sz="2400" b="1">
                <a:latin typeface="Arial" panose="020B0604020202020204" pitchFamily="34" charset="0"/>
              </a:rPr>
              <a:t>"</a:t>
            </a:r>
            <a:r>
              <a:rPr lang="zh-CN" altLang="en-US" sz="2400" b="1">
                <a:latin typeface="Arial" panose="020B0604020202020204" pitchFamily="34" charset="0"/>
              </a:rPr>
              <a:t>卷八</a:t>
            </a:r>
            <a:r>
              <a:rPr lang="en-US" altLang="zh-CN" sz="2400" b="1">
                <a:latin typeface="Arial" panose="020B0604020202020204" pitchFamily="34" charset="0"/>
              </a:rPr>
              <a:t>》</a:t>
            </a:r>
            <a:r>
              <a:rPr lang="zh-CN" altLang="en-US" sz="2400" b="1">
                <a:latin typeface="Arial" panose="020B0604020202020204" pitchFamily="34" charset="0"/>
              </a:rPr>
              <a:t>统计，</a:t>
            </a:r>
            <a:r>
              <a:rPr lang="en-US" altLang="zh-CN" sz="2400" b="1">
                <a:latin typeface="Arial" panose="020B0604020202020204" pitchFamily="34" charset="0"/>
              </a:rPr>
              <a:t>《</a:t>
            </a:r>
            <a:r>
              <a:rPr lang="zh-CN" altLang="en-US" sz="2400" b="1">
                <a:latin typeface="Arial" panose="020B0604020202020204" pitchFamily="34" charset="0"/>
              </a:rPr>
              <a:t>清明上河图</a:t>
            </a:r>
            <a:r>
              <a:rPr lang="en-US" altLang="zh-CN" sz="2400" b="1">
                <a:latin typeface="Arial" panose="020B0604020202020204" pitchFamily="34" charset="0"/>
              </a:rPr>
              <a:t>》</a:t>
            </a:r>
            <a:r>
              <a:rPr lang="zh-CN" altLang="en-US" sz="2400" b="1">
                <a:latin typeface="Arial" panose="020B0604020202020204" pitchFamily="34" charset="0"/>
              </a:rPr>
              <a:t>上共有各色人物</a:t>
            </a:r>
            <a:r>
              <a:rPr lang="en-US" altLang="zh-CN" sz="2400" b="1">
                <a:latin typeface="Arial" panose="020B0604020202020204" pitchFamily="34" charset="0"/>
              </a:rPr>
              <a:t>1643</a:t>
            </a:r>
            <a:r>
              <a:rPr lang="zh-CN" altLang="en-US" sz="2400" b="1">
                <a:latin typeface="Arial" panose="020B0604020202020204" pitchFamily="34" charset="0"/>
              </a:rPr>
              <a:t>人，动物</a:t>
            </a:r>
            <a:r>
              <a:rPr lang="en-US" altLang="zh-CN" sz="2400" b="1">
                <a:latin typeface="Arial" panose="020B0604020202020204" pitchFamily="34" charset="0"/>
              </a:rPr>
              <a:t>208</a:t>
            </a:r>
            <a:r>
              <a:rPr lang="zh-CN" altLang="en-US" sz="2400" b="1">
                <a:latin typeface="Arial" panose="020B0604020202020204" pitchFamily="34" charset="0"/>
              </a:rPr>
              <a:t>只。超过了</a:t>
            </a:r>
            <a:r>
              <a:rPr lang="en-US" altLang="zh-CN" sz="2400" b="1">
                <a:latin typeface="Arial" panose="020B0604020202020204" pitchFamily="34" charset="0"/>
              </a:rPr>
              <a:t>《</a:t>
            </a:r>
            <a:r>
              <a:rPr lang="zh-CN" altLang="en-US" sz="2400" b="1">
                <a:latin typeface="Arial" panose="020B0604020202020204" pitchFamily="34" charset="0"/>
              </a:rPr>
              <a:t>三国演义</a:t>
            </a:r>
            <a:r>
              <a:rPr lang="en-US" altLang="zh-CN" sz="2400" b="1">
                <a:latin typeface="Arial" panose="020B0604020202020204" pitchFamily="34" charset="0"/>
              </a:rPr>
              <a:t>》(1191</a:t>
            </a:r>
            <a:r>
              <a:rPr lang="zh-CN" altLang="en-US" sz="2400" b="1">
                <a:latin typeface="Arial" panose="020B0604020202020204" pitchFamily="34" charset="0"/>
              </a:rPr>
              <a:t>人</a:t>
            </a:r>
            <a:r>
              <a:rPr lang="en-US" altLang="zh-CN" sz="2400" b="1">
                <a:latin typeface="Arial" panose="020B0604020202020204" pitchFamily="34" charset="0"/>
              </a:rPr>
              <a:t>)</a:t>
            </a:r>
            <a:r>
              <a:rPr lang="zh-CN" altLang="en-US" sz="2400" b="1">
                <a:latin typeface="Arial" panose="020B0604020202020204" pitchFamily="34" charset="0"/>
              </a:rPr>
              <a:t>、</a:t>
            </a:r>
            <a:r>
              <a:rPr lang="en-US" altLang="zh-CN" sz="2400" b="1">
                <a:latin typeface="Arial" panose="020B0604020202020204" pitchFamily="34" charset="0"/>
              </a:rPr>
              <a:t>《</a:t>
            </a:r>
            <a:r>
              <a:rPr lang="zh-CN" altLang="en-US" sz="2400" b="1">
                <a:latin typeface="Arial" panose="020B0604020202020204" pitchFamily="34" charset="0"/>
              </a:rPr>
              <a:t>红楼梦</a:t>
            </a:r>
            <a:r>
              <a:rPr lang="en-US" altLang="zh-CN" sz="2400" b="1">
                <a:latin typeface="Arial" panose="020B0604020202020204" pitchFamily="34" charset="0"/>
              </a:rPr>
              <a:t>》(975</a:t>
            </a:r>
            <a:r>
              <a:rPr lang="zh-CN" altLang="en-US" sz="2400" b="1">
                <a:latin typeface="Arial" panose="020B0604020202020204" pitchFamily="34" charset="0"/>
              </a:rPr>
              <a:t>人</a:t>
            </a:r>
            <a:r>
              <a:rPr lang="en-US" altLang="zh-CN" sz="2400" b="1">
                <a:latin typeface="Arial" panose="020B0604020202020204" pitchFamily="34" charset="0"/>
              </a:rPr>
              <a:t>)</a:t>
            </a:r>
            <a:r>
              <a:rPr lang="zh-CN" altLang="en-US" sz="2400" b="1">
                <a:latin typeface="Arial" panose="020B0604020202020204" pitchFamily="34" charset="0"/>
              </a:rPr>
              <a:t>、</a:t>
            </a:r>
            <a:r>
              <a:rPr lang="en-US" altLang="zh-CN" sz="2400" b="1">
                <a:latin typeface="Arial" panose="020B0604020202020204" pitchFamily="34" charset="0"/>
              </a:rPr>
              <a:t>《</a:t>
            </a:r>
            <a:r>
              <a:rPr lang="zh-CN" altLang="en-US" sz="2400" b="1">
                <a:latin typeface="Arial" panose="020B0604020202020204" pitchFamily="34" charset="0"/>
              </a:rPr>
              <a:t>水浒传</a:t>
            </a:r>
            <a:r>
              <a:rPr lang="en-US" altLang="zh-CN" sz="2400" b="1">
                <a:latin typeface="Arial" panose="020B0604020202020204" pitchFamily="34" charset="0"/>
              </a:rPr>
              <a:t>》(787</a:t>
            </a:r>
            <a:r>
              <a:rPr lang="zh-CN" altLang="en-US" sz="2400" b="1">
                <a:latin typeface="Arial" panose="020B0604020202020204" pitchFamily="34" charset="0"/>
              </a:rPr>
              <a:t>人</a:t>
            </a:r>
            <a:r>
              <a:rPr lang="en-US" altLang="zh-CN" sz="2400" b="1">
                <a:latin typeface="Arial" panose="020B0604020202020204" pitchFamily="34" charset="0"/>
              </a:rPr>
              <a:t>)</a:t>
            </a:r>
            <a:r>
              <a:rPr lang="zh-CN" altLang="en-US" sz="2400" b="1">
                <a:latin typeface="Arial" panose="020B0604020202020204" pitchFamily="34" charset="0"/>
              </a:rPr>
              <a:t>任何一部描绘的人物的作品。</a:t>
            </a:r>
            <a:r>
              <a:rPr lang="zh-CN" altLang="en-US" sz="2400"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20485" name="Picture 5" descr="132+2">
            <a:extLst>
              <a:ext uri="{FF2B5EF4-FFF2-40B4-BE49-F238E27FC236}">
                <a16:creationId xmlns:a16="http://schemas.microsoft.com/office/drawing/2014/main" id="{499F8F93-27BB-4474-B117-7984190BB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500438"/>
            <a:ext cx="7620000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>
            <a:extLst>
              <a:ext uri="{FF2B5EF4-FFF2-40B4-BE49-F238E27FC236}">
                <a16:creationId xmlns:a16="http://schemas.microsoft.com/office/drawing/2014/main" id="{536263EC-F835-4F31-A24E-0970A99DF8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76200"/>
            <a:ext cx="7924800" cy="721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t">
              <a:spcBef>
                <a:spcPct val="50000"/>
              </a:spcBef>
            </a:pPr>
            <a:r>
              <a:rPr kumimoji="1" lang="en-US" altLang="zh-CN" sz="1400">
                <a:latin typeface="Times New Roman" panose="02020603050405020304" pitchFamily="18" charset="0"/>
              </a:rPr>
              <a:t>《</a:t>
            </a:r>
            <a:r>
              <a:rPr kumimoji="1" lang="zh-CN" altLang="en-US" sz="1400">
                <a:latin typeface="Times New Roman" panose="02020603050405020304" pitchFamily="18" charset="0"/>
              </a:rPr>
              <a:t>清明上河图</a:t>
            </a:r>
            <a:r>
              <a:rPr kumimoji="1" lang="en-US" altLang="zh-CN" sz="1400">
                <a:latin typeface="Times New Roman" panose="02020603050405020304" pitchFamily="18" charset="0"/>
              </a:rPr>
              <a:t>》</a:t>
            </a:r>
            <a:r>
              <a:rPr kumimoji="1" lang="zh-CN" altLang="en-US" sz="1400">
                <a:latin typeface="Times New Roman" panose="02020603050405020304" pitchFamily="18" charset="0"/>
              </a:rPr>
              <a:t>画卷，北宋风俗画作品。作者张择端，</a:t>
            </a:r>
            <a:r>
              <a:rPr kumimoji="1" lang="en-US" altLang="zh-CN" sz="1400">
                <a:latin typeface="Times New Roman" panose="02020603050405020304" pitchFamily="18" charset="0"/>
              </a:rPr>
              <a:t>《</a:t>
            </a:r>
            <a:r>
              <a:rPr kumimoji="1" lang="zh-CN" altLang="en-US" sz="1400">
                <a:latin typeface="Times New Roman" panose="02020603050405020304" pitchFamily="18" charset="0"/>
              </a:rPr>
              <a:t>清明上河图</a:t>
            </a:r>
            <a:r>
              <a:rPr kumimoji="1" lang="en-US" altLang="zh-CN" sz="1400">
                <a:latin typeface="Times New Roman" panose="02020603050405020304" pitchFamily="18" charset="0"/>
              </a:rPr>
              <a:t>》</a:t>
            </a:r>
            <a:r>
              <a:rPr kumimoji="1" lang="zh-CN" altLang="en-US" sz="1400">
                <a:latin typeface="Times New Roman" panose="02020603050405020304" pitchFamily="18" charset="0"/>
              </a:rPr>
              <a:t>是他的代表作，绢本、淡设色，纵</a:t>
            </a:r>
            <a:r>
              <a:rPr kumimoji="1" lang="en-US" altLang="zh-CN" sz="1400">
                <a:latin typeface="Times New Roman" panose="02020603050405020304" pitchFamily="18" charset="0"/>
              </a:rPr>
              <a:t>24</a:t>
            </a:r>
            <a:r>
              <a:rPr kumimoji="1" lang="zh-CN" altLang="en-US" sz="1400">
                <a:latin typeface="Times New Roman" panose="02020603050405020304" pitchFamily="18" charset="0"/>
              </a:rPr>
              <a:t>　</a:t>
            </a:r>
            <a:r>
              <a:rPr kumimoji="1" lang="en-US" altLang="zh-CN" sz="1400">
                <a:latin typeface="Times New Roman" panose="02020603050405020304" pitchFamily="18" charset="0"/>
              </a:rPr>
              <a:t>8</a:t>
            </a:r>
            <a:r>
              <a:rPr kumimoji="1" lang="zh-CN" altLang="en-US" sz="1400">
                <a:latin typeface="Times New Roman" panose="02020603050405020304" pitchFamily="18" charset="0"/>
              </a:rPr>
              <a:t>厘米，横</a:t>
            </a:r>
            <a:r>
              <a:rPr kumimoji="1" lang="en-US" altLang="zh-CN" sz="1400">
                <a:latin typeface="Times New Roman" panose="02020603050405020304" pitchFamily="18" charset="0"/>
              </a:rPr>
              <a:t>528</a:t>
            </a:r>
            <a:r>
              <a:rPr kumimoji="1" lang="zh-CN" altLang="en-US" sz="1400">
                <a:latin typeface="Times New Roman" panose="02020603050405020304" pitchFamily="18" charset="0"/>
              </a:rPr>
              <a:t>　</a:t>
            </a:r>
            <a:r>
              <a:rPr kumimoji="1" lang="en-US" altLang="zh-CN" sz="1400">
                <a:latin typeface="Times New Roman" panose="02020603050405020304" pitchFamily="18" charset="0"/>
              </a:rPr>
              <a:t>7</a:t>
            </a:r>
            <a:r>
              <a:rPr kumimoji="1" lang="zh-CN" altLang="en-US" sz="1400">
                <a:latin typeface="Times New Roman" panose="02020603050405020304" pitchFamily="18" charset="0"/>
              </a:rPr>
              <a:t>厘米，现藏北京故宫博物院。该图描绘了清明时节，北宋京城汴梁以及汴河两岸的繁华景象和自然风光。作品以长卷形式，采用散点透视的构图法，将繁杂的景物纳入统一而富于变化的画面中，画中人物</a:t>
            </a:r>
            <a:r>
              <a:rPr kumimoji="1" lang="en-US" altLang="zh-CN" sz="1400">
                <a:latin typeface="Times New Roman" panose="02020603050405020304" pitchFamily="18" charset="0"/>
              </a:rPr>
              <a:t>500</a:t>
            </a:r>
            <a:r>
              <a:rPr kumimoji="1" lang="zh-CN" altLang="en-US" sz="1400">
                <a:latin typeface="Times New Roman" panose="02020603050405020304" pitchFamily="18" charset="0"/>
              </a:rPr>
              <a:t>多，衣着不同，神情各异，其间穿插各种活动，注重戏剧性，构图疏密有致，注重节奏感和韵律的变化，笔墨章法都很巧妙。 </a:t>
            </a:r>
            <a:r>
              <a:rPr kumimoji="1" lang="zh-CN" altLang="en-US" sz="1400">
                <a:solidFill>
                  <a:schemeClr val="bg1"/>
                </a:solidFill>
                <a:latin typeface="Times New Roman" panose="02020603050405020304" pitchFamily="18" charset="0"/>
              </a:rPr>
              <a:t>全图分为三个段落。</a:t>
            </a:r>
            <a:br>
              <a:rPr kumimoji="1" lang="zh-CN" altLang="en-US" sz="1400">
                <a:latin typeface="Times New Roman" panose="02020603050405020304" pitchFamily="18" charset="0"/>
              </a:rPr>
            </a:br>
            <a:r>
              <a:rPr kumimoji="1" lang="zh-CN" altLang="en-US" sz="1400">
                <a:solidFill>
                  <a:srgbClr val="0000FF"/>
                </a:solidFill>
                <a:latin typeface="Times New Roman" panose="02020603050405020304" pitchFamily="18" charset="0"/>
              </a:rPr>
              <a:t>首段，汴京郊野的春光：</a:t>
            </a:r>
            <a:br>
              <a:rPr kumimoji="1" lang="zh-CN" altLang="en-US" sz="1400">
                <a:latin typeface="Times New Roman" panose="02020603050405020304" pitchFamily="18" charset="0"/>
              </a:rPr>
            </a:br>
            <a:r>
              <a:rPr kumimoji="1" lang="zh-CN" altLang="en-US" sz="1400">
                <a:latin typeface="Times New Roman" panose="02020603050405020304" pitchFamily="18" charset="0"/>
              </a:rPr>
              <a:t>　　在疏林薄雾中，掩映着几家茅舍、草桥、流水、老树、扁舟。两个脚夫赶着五匹驮炭的毛驴，向城市走来。一片柳林，枝头刚刚泛出嫩绿，使人感到虽是春寒料峭，却已大地回春。路上一顶轿子，内坐一位妇人。轿顶装饰着杨柳杂花，轿后跟随着骑马的、挑担的，从京郊踏青扫墓归来。环境和人物的描写，点出了清明时节的特定时间和风俗，为全画展开了序幕。</a:t>
            </a:r>
            <a:br>
              <a:rPr kumimoji="1" lang="zh-CN" altLang="en-US" sz="1400">
                <a:latin typeface="Times New Roman" panose="02020603050405020304" pitchFamily="18" charset="0"/>
              </a:rPr>
            </a:br>
            <a:r>
              <a:rPr kumimoji="1" lang="zh-CN" altLang="en-US" sz="1400">
                <a:solidFill>
                  <a:srgbClr val="0000FF"/>
                </a:solidFill>
                <a:latin typeface="Times New Roman" panose="02020603050405020304" pitchFamily="18" charset="0"/>
              </a:rPr>
              <a:t>中段，繁忙的汴河码头：</a:t>
            </a:r>
            <a:br>
              <a:rPr kumimoji="1" lang="zh-CN" altLang="en-US" sz="1400">
                <a:latin typeface="Times New Roman" panose="02020603050405020304" pitchFamily="18" charset="0"/>
              </a:rPr>
            </a:br>
            <a:r>
              <a:rPr kumimoji="1" lang="zh-CN" altLang="en-US" sz="1400">
                <a:latin typeface="Times New Roman" panose="02020603050405020304" pitchFamily="18" charset="0"/>
              </a:rPr>
              <a:t>　　汴河是北宋国家漕运枢纽，商业交通要道，从画面上可以看到人烟稠密，粮船云集，人们有在茶馆休息的，有在看相算命的，有在饭铺进餐的。还有“王家纸马店”，是扫墓卖祭品的，河里船只往来，首尾相接，或纤夫牵拉，或船夫摇橹，有的满载货物，逆流而上，有的靠岸停泊，正紧张地卸货。横跨汴河上的是一座规模宏大的木质拱桥，它结构精巧，形式优美。宛如飞虹，故名虹桥。有一只大船正待过桥。船夫们有用竹竿撑的；有用长竿钩住桥梁的；有用麻绳挽住船的；还有几人忙着放下桅杆，以便船只通过。邻船的人也在指指点点地象在大声吆喝着什么。船里船外都在为此船过桥而忙碌着。桥上的人，也伸头探脑地在为过船的紧张情景捏了一把汗。这里是名闻遐迩的虹桥码头区，车水马龙，熙熙攘攘，名副其实地是一个水陆交通的会合点。</a:t>
            </a:r>
            <a:br>
              <a:rPr kumimoji="1" lang="zh-CN" altLang="en-US" sz="1400">
                <a:latin typeface="Times New Roman" panose="02020603050405020304" pitchFamily="18" charset="0"/>
              </a:rPr>
            </a:br>
            <a:r>
              <a:rPr kumimoji="1" lang="zh-CN" altLang="en-US" sz="1400">
                <a:solidFill>
                  <a:srgbClr val="0000FF"/>
                </a:solidFill>
                <a:latin typeface="Times New Roman" panose="02020603050405020304" pitchFamily="18" charset="0"/>
              </a:rPr>
              <a:t>后段，热闹的市区街道：</a:t>
            </a:r>
            <a:br>
              <a:rPr kumimoji="1" lang="zh-CN" altLang="en-US" sz="1400">
                <a:latin typeface="Times New Roman" panose="02020603050405020304" pitchFamily="18" charset="0"/>
              </a:rPr>
            </a:br>
            <a:r>
              <a:rPr kumimoji="1" lang="zh-CN" altLang="en-US" sz="1400">
                <a:latin typeface="Times New Roman" panose="02020603050405020304" pitchFamily="18" charset="0"/>
              </a:rPr>
              <a:t>　　以高大的城楼为中心，两边的屋宇鳞次栉比，有茶坊、酒肆、脚店、肉铺、庙宇、公廨等等。商店中有绫罗绸缎、珠宝香料、香火纸马等的专门经营，此外尚有医药门诊，大车修理、看相算命、修面整容，各行各业，应有尽有，大的商店门首还扎着“彩楼欢门”，悬挂市招旗帜，招揽生意，街市行人，摩肩接踵，有商贾士绅，有官吏小贩，有乘座轿子的，有身负背篓的，有问路的游客，有听说书的小儿，有酒楼中狂饮的豪门子弟，有城边行乞的残疾老人，男女老幼，士农工商，三教九流，无所不备。交通运载工具：有轿子、骆驼、牛马车、人力车，有太平车、平头车，形形色色，样样俱全。绘色绘形地展现在人们的眼前。</a:t>
            </a:r>
            <a:br>
              <a:rPr kumimoji="1" lang="zh-CN" altLang="en-US" sz="1400">
                <a:latin typeface="Times New Roman" panose="02020603050405020304" pitchFamily="18" charset="0"/>
              </a:rPr>
            </a:br>
            <a:r>
              <a:rPr kumimoji="1" lang="zh-CN" altLang="en-US" sz="1400">
                <a:latin typeface="Times New Roman" panose="02020603050405020304" pitchFamily="18" charset="0"/>
              </a:rPr>
              <a:t>       总计在五米多长的画卷里，共绘了五百五十多个各色人物，牛、马、骡、驴等牲畜五、六十匹，车、桥二十多辆，大小船只二十多艘。房屋、桥梁、城楼等也各有特色，体现了宋代建筑的特征。</a:t>
            </a:r>
            <a:r>
              <a:rPr kumimoji="1" lang="en-US" altLang="zh-CN" sz="1400">
                <a:latin typeface="Times New Roman" panose="02020603050405020304" pitchFamily="18" charset="0"/>
              </a:rPr>
              <a:t>《</a:t>
            </a:r>
            <a:r>
              <a:rPr kumimoji="1" lang="zh-CN" altLang="en-US" sz="1400">
                <a:latin typeface="Times New Roman" panose="02020603050405020304" pitchFamily="18" charset="0"/>
              </a:rPr>
              <a:t>清明上河图</a:t>
            </a:r>
            <a:r>
              <a:rPr kumimoji="1" lang="en-US" altLang="zh-CN" sz="1400">
                <a:latin typeface="Times New Roman" panose="02020603050405020304" pitchFamily="18" charset="0"/>
              </a:rPr>
              <a:t>》</a:t>
            </a:r>
            <a:r>
              <a:rPr kumimoji="1" lang="zh-CN" altLang="en-US" sz="1400">
                <a:latin typeface="Times New Roman" panose="02020603050405020304" pitchFamily="18" charset="0"/>
              </a:rPr>
              <a:t>是一幅描写北宋汴京城一角的现实主义的风俗画，具有很高的历史价值和艺术水平。</a:t>
            </a:r>
            <a:br>
              <a:rPr kumimoji="1" lang="zh-CN" altLang="en-US" sz="1400">
                <a:latin typeface="Times New Roman" panose="02020603050405020304" pitchFamily="18" charset="0"/>
              </a:rPr>
            </a:br>
            <a:br>
              <a:rPr kumimoji="1" lang="zh-CN" altLang="en-US" sz="1400">
                <a:latin typeface="Times New Roman" panose="02020603050405020304" pitchFamily="18" charset="0"/>
              </a:rPr>
            </a:br>
            <a:endParaRPr kumimoji="1" lang="zh-CN" altLang="en-US" sz="1400">
              <a:latin typeface="Times New Roman" panose="02020603050405020304" pitchFamily="18" charset="0"/>
            </a:endParaRPr>
          </a:p>
          <a:p>
            <a:pPr fontAlgn="t">
              <a:spcBef>
                <a:spcPct val="50000"/>
              </a:spcBef>
            </a:pPr>
            <a:endParaRPr kumimoji="1" lang="en-US" altLang="zh-CN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558</TotalTime>
  <Words>1274</Words>
  <Application>Microsoft Office PowerPoint</Application>
  <PresentationFormat>全屏显示(4:3)</PresentationFormat>
  <Paragraphs>14</Paragraphs>
  <Slides>17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6" baseType="lpstr">
      <vt:lpstr>Arial</vt:lpstr>
      <vt:lpstr>宋体</vt:lpstr>
      <vt:lpstr>Tahoma</vt:lpstr>
      <vt:lpstr>Wingdings</vt:lpstr>
      <vt:lpstr>方正大标宋简体</vt:lpstr>
      <vt:lpstr>Times New Roman</vt:lpstr>
      <vt:lpstr>黑体</vt:lpstr>
      <vt:lpstr>方正水柱简体</vt:lpstr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tianqiang</dc:creator>
  <cp:lastModifiedBy>john_Tian</cp:lastModifiedBy>
  <cp:revision>10</cp:revision>
  <dcterms:created xsi:type="dcterms:W3CDTF">2007-10-29T00:13:56Z</dcterms:created>
  <dcterms:modified xsi:type="dcterms:W3CDTF">2020-01-12T10:01:57Z</dcterms:modified>
</cp:coreProperties>
</file>