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307" r:id="rId2"/>
    <p:sldId id="319" r:id="rId3"/>
    <p:sldId id="322" r:id="rId4"/>
    <p:sldId id="323" r:id="rId5"/>
    <p:sldId id="324" r:id="rId6"/>
    <p:sldId id="325" r:id="rId7"/>
    <p:sldId id="393" r:id="rId8"/>
    <p:sldId id="327" r:id="rId9"/>
    <p:sldId id="384" r:id="rId10"/>
    <p:sldId id="371" r:id="rId11"/>
    <p:sldId id="374" r:id="rId12"/>
    <p:sldId id="394" r:id="rId13"/>
    <p:sldId id="375" r:id="rId14"/>
    <p:sldId id="386" r:id="rId15"/>
    <p:sldId id="38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C3AA"/>
    <a:srgbClr val="395848"/>
    <a:srgbClr val="F9D3B6"/>
    <a:srgbClr val="F5AB24"/>
    <a:srgbClr val="F364A4"/>
    <a:srgbClr val="FDABC1"/>
    <a:srgbClr val="F5E9D1"/>
    <a:srgbClr val="CFBDE5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906" autoAdjust="0"/>
  </p:normalViewPr>
  <p:slideViewPr>
    <p:cSldViewPr snapToGrid="0">
      <p:cViewPr varScale="1">
        <p:scale>
          <a:sx n="69" d="100"/>
          <a:sy n="69" d="100"/>
        </p:scale>
        <p:origin x="52" y="3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2EB90-C1B5-4A88-A6F3-1CD797F54721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B8FC6-8774-484E-8E32-B09C33579D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F9CF10EE-2413-4E2C-91BD-97CEF1E4894D}" type="slidenum">
              <a:rPr lang="zh-CN" altLang="en-US" sz="1200"/>
              <a:t>2</a:t>
            </a:fld>
            <a:endParaRPr lang="zh-CN" altLang="en-US" sz="1200"/>
          </a:p>
        </p:txBody>
      </p:sp>
      <p:sp>
        <p:nvSpPr>
          <p:cNvPr id="20483" name="Rectangle 2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0484" name="Rectangle 3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  <p:sp>
        <p:nvSpPr>
          <p:cNvPr id="20485" name="灯片编号占位符 1"/>
          <p:cNvSpPr>
            <a:spLocks noGrp="1"/>
          </p:cNvSpPr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663362F9-50BA-4AB1-A7EF-03E9A164D967}" type="slidenum">
              <a:rPr lang="zh-CN" altLang="en-US" sz="1200"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21036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3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464293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5603" name="文本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455646BE-294A-445A-B123-551078B3981B}" type="slidenum">
              <a:rPr lang="zh-CN" altLang="en-US" sz="1200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47134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8FC6-8774-484E-8E32-B09C33579D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74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8FC6-8774-484E-8E32-B09C33579D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436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why</a:t>
            </a:r>
            <a:r>
              <a:rPr lang="zh-CN" altLang="en-US" sz="12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苏东坡生存的年代恰好王安石变法新党与司马光旧党斗争，由于坚持正义，夹在两种势力中间，屡遭贬谪与磨难。这时的苏东坡因乌台诗案被贬到黄州，一生忠君，却被贬他乡，壮志难酬。理想不能实现。</a:t>
            </a:r>
            <a:endParaRPr lang="en-US" altLang="zh-CN" sz="12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8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2132806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10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1774487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1200" b="1" dirty="0" smtClean="0">
                <a:solidFill>
                  <a:srgbClr val="FF0000"/>
                </a:solidFill>
              </a:rPr>
              <a:t>古今人物</a:t>
            </a:r>
            <a:r>
              <a:rPr lang="zh-CN" altLang="zh-CN" sz="1200" b="1" dirty="0" smtClean="0">
                <a:solidFill>
                  <a:srgbClr val="FF0000"/>
                </a:solidFill>
              </a:rPr>
              <a:t>对比</a:t>
            </a:r>
            <a:r>
              <a:rPr lang="zh-CN" altLang="en-US" sz="1200" b="1" dirty="0" smtClean="0">
                <a:solidFill>
                  <a:srgbClr val="FF0000"/>
                </a:solidFill>
              </a:rPr>
              <a:t>（曹操，吾与子）</a:t>
            </a:r>
            <a:r>
              <a:rPr lang="zh-CN" altLang="zh-CN" sz="1200" b="1" dirty="0" smtClean="0">
                <a:solidFill>
                  <a:srgbClr val="FF0000"/>
                </a:solidFill>
              </a:rPr>
              <a:t>——英雄不在</a:t>
            </a:r>
            <a:r>
              <a:rPr lang="zh-CN" altLang="en-US" dirty="0" smtClean="0"/>
              <a:t>明君贤臣英雄被困英雄不在</a:t>
            </a:r>
            <a:endParaRPr lang="en-US" altLang="zh-CN" dirty="0" smtClean="0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endParaRPr lang="en-US" altLang="zh-CN" dirty="0" smtClean="0"/>
          </a:p>
          <a:p>
            <a:pPr marL="457200" indent="-457200">
              <a:buFont typeface="Wingdings" panose="05000000000000000000" pitchFamily="2" charset="2"/>
              <a:buChar char="n"/>
            </a:pPr>
            <a:endParaRPr lang="en-US" altLang="zh-CN" sz="1200" b="1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zh-CN" sz="1200" b="1" dirty="0" smtClean="0">
                <a:solidFill>
                  <a:srgbClr val="FF0000"/>
                </a:solidFill>
              </a:rPr>
              <a:t>人生与宇宙的对比——人生不永恒</a:t>
            </a:r>
            <a:endParaRPr lang="en-US" altLang="zh-CN" sz="1200" b="1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zh-CN" sz="1200" b="1" dirty="0" smtClean="0">
                <a:solidFill>
                  <a:srgbClr val="FF0000"/>
                </a:solidFill>
              </a:rPr>
              <a:t>理想与现实的对比——脱俗不得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11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1020350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12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2777237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（讨论）（齐读第四、五段）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角度一：变。天地万物时刻都在变化着，即使是一瞬间的功夫也不停止，就像水的奔流不息，月的阴晴圆缺一样。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角度二：不变。天地万物包括我们人，一样都是永恒的。什么意思？高山、明月、江水、天空星辰，它们的恒久我们是可以认同的，但人怎么是永恒的呢？人也在万物之内，人看山，看江水，看明月是永恒的，是因为它们和人的寿命相比，要长久得多；对于寿命短暂的蜉蝣、蝼蚁、落叶等来说，在它们的眼中，我们人类又何尝不是和高山、江水、明月一样永恒呢；再推，那些比蜉蝣、蝼蚁、落叶等寿命更短的生物，在他们的眼中，蜉蝣、蝼蚁、落叶不也是永恒的吗？即使再推，那些比人更为恒久的高山、江水、明月相对于广袤的宇宙而言，它们还是永恒的吗？因此，苏子便得出了一个结论：“物与我皆无尽也，而又何羡乎！” 万物同我们一样都是永恒的，我们又何必感叹那人生的苦短呢？这一切，使苏东坡经历了一次真正的脱胎换骨，与古往今来许多大家一样，他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——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真正地成熟了。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这种成熟让“客人”最终“喜而笑”。 （读最后一段）此时的喜是大彻大悟的喜，是彻底悟透人生后的喜。</a:t>
            </a:r>
          </a:p>
          <a:p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C4552B93-508F-49A9-A063-0129C2F6A4CF}" type="slidenum">
              <a:rPr lang="zh-CN" altLang="zh-CN" sz="1200" smtClean="0"/>
              <a:t>13</a:t>
            </a:fld>
            <a:endParaRPr lang="zh-CN" altLang="zh-CN" sz="1200"/>
          </a:p>
        </p:txBody>
      </p:sp>
    </p:spTree>
    <p:extLst>
      <p:ext uri="{BB962C8B-B14F-4D97-AF65-F5344CB8AC3E}">
        <p14:creationId xmlns:p14="http://schemas.microsoft.com/office/powerpoint/2010/main" val="15491428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4915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2025AEEA-D595-47A8-90D7-BADA3C9553A8}" type="slidenum">
              <a:rPr lang="zh-CN" altLang="en-US" smtClean="0"/>
              <a:pPr/>
              <a:t>15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820892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50499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/>
              <a:buNone/>
            </a:pPr>
            <a:endParaRPr 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/>
              <a:buNone/>
            </a:pPr>
            <a:endParaRPr lang="en-US" altLang="zh-CN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buFont typeface="Arial"/>
              <a:buNone/>
            </a:pPr>
            <a:fld id="{D3061E80-1C36-4FBA-A0CA-997849F227BD}" type="slidenum">
              <a:rPr lang="en-US" altLang="zh-CN" sz="1400" smtClean="0"/>
              <a:pPr algn="r">
                <a:buFont typeface="Arial"/>
                <a:buNone/>
              </a:pPr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67238489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rgbClr val="395848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rgbClr val="395848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rgbClr val="395848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rgbClr val="395848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4" name="图片 5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69923"/>
            <a:ext cx="208048" cy="869944"/>
          </a:xfrm>
          <a:prstGeom prst="rect">
            <a:avLst/>
          </a:prstGeom>
        </p:spPr>
      </p:pic>
      <p:sp>
        <p:nvSpPr>
          <p:cNvPr id="5968" name="椭圆 5967"/>
          <p:cNvSpPr/>
          <p:nvPr/>
        </p:nvSpPr>
        <p:spPr>
          <a:xfrm>
            <a:off x="7939144" y="2345167"/>
            <a:ext cx="311971" cy="2689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69" name="椭圆 5968"/>
          <p:cNvSpPr/>
          <p:nvPr/>
        </p:nvSpPr>
        <p:spPr>
          <a:xfrm>
            <a:off x="9348351" y="2360671"/>
            <a:ext cx="225374" cy="178133"/>
          </a:xfrm>
          <a:custGeom>
            <a:avLst/>
            <a:gdLst>
              <a:gd name="connsiteX0" fmla="*/ 0 w 225329"/>
              <a:gd name="connsiteY0" fmla="*/ 67551 h 135102"/>
              <a:gd name="connsiteX1" fmla="*/ 112665 w 225329"/>
              <a:gd name="connsiteY1" fmla="*/ 0 h 135102"/>
              <a:gd name="connsiteX2" fmla="*/ 225330 w 225329"/>
              <a:gd name="connsiteY2" fmla="*/ 67551 h 135102"/>
              <a:gd name="connsiteX3" fmla="*/ 112665 w 225329"/>
              <a:gd name="connsiteY3" fmla="*/ 135102 h 135102"/>
              <a:gd name="connsiteX4" fmla="*/ 0 w 225329"/>
              <a:gd name="connsiteY4" fmla="*/ 67551 h 135102"/>
              <a:gd name="connsiteX0-1" fmla="*/ 44 w 225374"/>
              <a:gd name="connsiteY0-2" fmla="*/ 110582 h 178133"/>
              <a:gd name="connsiteX1-3" fmla="*/ 123466 w 225374"/>
              <a:gd name="connsiteY1-4" fmla="*/ 0 h 178133"/>
              <a:gd name="connsiteX2-5" fmla="*/ 225374 w 225374"/>
              <a:gd name="connsiteY2-6" fmla="*/ 110582 h 178133"/>
              <a:gd name="connsiteX3-7" fmla="*/ 112709 w 225374"/>
              <a:gd name="connsiteY3-8" fmla="*/ 178133 h 178133"/>
              <a:gd name="connsiteX4-9" fmla="*/ 44 w 225374"/>
              <a:gd name="connsiteY4-10" fmla="*/ 110582 h 17813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74" h="178133">
                <a:moveTo>
                  <a:pt x="44" y="110582"/>
                </a:moveTo>
                <a:cubicBezTo>
                  <a:pt x="1837" y="80893"/>
                  <a:pt x="61243" y="0"/>
                  <a:pt x="123466" y="0"/>
                </a:cubicBezTo>
                <a:cubicBezTo>
                  <a:pt x="185689" y="0"/>
                  <a:pt x="225374" y="73275"/>
                  <a:pt x="225374" y="110582"/>
                </a:cubicBezTo>
                <a:cubicBezTo>
                  <a:pt x="225374" y="147889"/>
                  <a:pt x="174932" y="178133"/>
                  <a:pt x="112709" y="178133"/>
                </a:cubicBezTo>
                <a:cubicBezTo>
                  <a:pt x="50486" y="178133"/>
                  <a:pt x="-1749" y="140271"/>
                  <a:pt x="44" y="1105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0" name="椭圆 5969"/>
          <p:cNvSpPr/>
          <p:nvPr/>
        </p:nvSpPr>
        <p:spPr>
          <a:xfrm>
            <a:off x="7551867" y="3318141"/>
            <a:ext cx="64547" cy="1591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1" name="椭圆 5970"/>
          <p:cNvSpPr/>
          <p:nvPr/>
        </p:nvSpPr>
        <p:spPr>
          <a:xfrm>
            <a:off x="9660367" y="4963030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2" name="椭圆 5971"/>
          <p:cNvSpPr/>
          <p:nvPr/>
        </p:nvSpPr>
        <p:spPr>
          <a:xfrm>
            <a:off x="5475642" y="4832781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3" name="椭圆 5972"/>
          <p:cNvSpPr/>
          <p:nvPr/>
        </p:nvSpPr>
        <p:spPr>
          <a:xfrm>
            <a:off x="5787614" y="228321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4" name="椭圆 5973"/>
          <p:cNvSpPr/>
          <p:nvPr/>
        </p:nvSpPr>
        <p:spPr>
          <a:xfrm>
            <a:off x="8498541" y="1521576"/>
            <a:ext cx="112269" cy="1936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5" name="椭圆 5974"/>
          <p:cNvSpPr/>
          <p:nvPr/>
        </p:nvSpPr>
        <p:spPr>
          <a:xfrm>
            <a:off x="8810513" y="374625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6" name="椭圆 5975"/>
          <p:cNvSpPr/>
          <p:nvPr/>
        </p:nvSpPr>
        <p:spPr>
          <a:xfrm>
            <a:off x="11360075" y="4843537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7" name="椭圆 5976"/>
          <p:cNvSpPr/>
          <p:nvPr/>
        </p:nvSpPr>
        <p:spPr>
          <a:xfrm>
            <a:off x="9821732" y="602687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8" name="椭圆 5977"/>
          <p:cNvSpPr/>
          <p:nvPr/>
        </p:nvSpPr>
        <p:spPr>
          <a:xfrm>
            <a:off x="10143465" y="3476354"/>
            <a:ext cx="151606" cy="144329"/>
          </a:xfrm>
          <a:custGeom>
            <a:avLst/>
            <a:gdLst>
              <a:gd name="connsiteX0" fmla="*/ 0 w 161365"/>
              <a:gd name="connsiteY0" fmla="*/ 60242 h 120484"/>
              <a:gd name="connsiteX1" fmla="*/ 80683 w 161365"/>
              <a:gd name="connsiteY1" fmla="*/ 0 h 120484"/>
              <a:gd name="connsiteX2" fmla="*/ 161366 w 161365"/>
              <a:gd name="connsiteY2" fmla="*/ 60242 h 120484"/>
              <a:gd name="connsiteX3" fmla="*/ 80683 w 161365"/>
              <a:gd name="connsiteY3" fmla="*/ 120484 h 120484"/>
              <a:gd name="connsiteX4" fmla="*/ 0 w 161365"/>
              <a:gd name="connsiteY4" fmla="*/ 60242 h 120484"/>
              <a:gd name="connsiteX0-1" fmla="*/ 1148 w 165968"/>
              <a:gd name="connsiteY0-2" fmla="*/ 60242 h 141999"/>
              <a:gd name="connsiteX1-3" fmla="*/ 81831 w 165968"/>
              <a:gd name="connsiteY1-4" fmla="*/ 0 h 141999"/>
              <a:gd name="connsiteX2-5" fmla="*/ 162514 w 165968"/>
              <a:gd name="connsiteY2-6" fmla="*/ 60242 h 141999"/>
              <a:gd name="connsiteX3-7" fmla="*/ 135619 w 165968"/>
              <a:gd name="connsiteY3-8" fmla="*/ 141999 h 141999"/>
              <a:gd name="connsiteX4-9" fmla="*/ 1148 w 165968"/>
              <a:gd name="connsiteY4-10" fmla="*/ 60242 h 141999"/>
              <a:gd name="connsiteX0-11" fmla="*/ 997 w 151606"/>
              <a:gd name="connsiteY0-12" fmla="*/ 104235 h 144329"/>
              <a:gd name="connsiteX1-13" fmla="*/ 70923 w 151606"/>
              <a:gd name="connsiteY1-14" fmla="*/ 963 h 144329"/>
              <a:gd name="connsiteX2-15" fmla="*/ 151606 w 151606"/>
              <a:gd name="connsiteY2-16" fmla="*/ 61205 h 144329"/>
              <a:gd name="connsiteX3-17" fmla="*/ 124711 w 151606"/>
              <a:gd name="connsiteY3-18" fmla="*/ 142962 h 144329"/>
              <a:gd name="connsiteX4-19" fmla="*/ 997 w 151606"/>
              <a:gd name="connsiteY4-20" fmla="*/ 104235 h 1443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1606" h="144329">
                <a:moveTo>
                  <a:pt x="997" y="104235"/>
                </a:moveTo>
                <a:cubicBezTo>
                  <a:pt x="-7968" y="80569"/>
                  <a:pt x="45822" y="8135"/>
                  <a:pt x="70923" y="963"/>
                </a:cubicBezTo>
                <a:cubicBezTo>
                  <a:pt x="96024" y="-6209"/>
                  <a:pt x="151606" y="27934"/>
                  <a:pt x="151606" y="61205"/>
                </a:cubicBezTo>
                <a:cubicBezTo>
                  <a:pt x="151606" y="94476"/>
                  <a:pt x="149812" y="135790"/>
                  <a:pt x="124711" y="142962"/>
                </a:cubicBezTo>
                <a:cubicBezTo>
                  <a:pt x="99610" y="150134"/>
                  <a:pt x="9962" y="127901"/>
                  <a:pt x="997" y="1042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79" name="椭圆 5978"/>
          <p:cNvSpPr/>
          <p:nvPr/>
        </p:nvSpPr>
        <p:spPr>
          <a:xfrm>
            <a:off x="5066852" y="192821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0" name="椭圆 5979"/>
          <p:cNvSpPr/>
          <p:nvPr/>
        </p:nvSpPr>
        <p:spPr>
          <a:xfrm>
            <a:off x="3528509" y="3111557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1" name="椭圆 5980"/>
          <p:cNvSpPr/>
          <p:nvPr/>
        </p:nvSpPr>
        <p:spPr>
          <a:xfrm>
            <a:off x="3840481" y="56199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2" name="椭圆 5981"/>
          <p:cNvSpPr/>
          <p:nvPr/>
        </p:nvSpPr>
        <p:spPr>
          <a:xfrm>
            <a:off x="2646381" y="2767312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3" name="椭圆 5982"/>
          <p:cNvSpPr/>
          <p:nvPr/>
        </p:nvSpPr>
        <p:spPr>
          <a:xfrm>
            <a:off x="1108038" y="3950654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4" name="椭圆 5983"/>
          <p:cNvSpPr/>
          <p:nvPr/>
        </p:nvSpPr>
        <p:spPr>
          <a:xfrm>
            <a:off x="1420010" y="1401092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5" name="椭圆 5984"/>
          <p:cNvSpPr/>
          <p:nvPr/>
        </p:nvSpPr>
        <p:spPr>
          <a:xfrm>
            <a:off x="7863840" y="5413693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6" name="椭圆 5985"/>
          <p:cNvSpPr/>
          <p:nvPr/>
        </p:nvSpPr>
        <p:spPr>
          <a:xfrm>
            <a:off x="6325497" y="659703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7" name="椭圆 5986"/>
          <p:cNvSpPr/>
          <p:nvPr/>
        </p:nvSpPr>
        <p:spPr>
          <a:xfrm>
            <a:off x="6637469" y="4047473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8" name="椭圆 5987"/>
          <p:cNvSpPr/>
          <p:nvPr/>
        </p:nvSpPr>
        <p:spPr>
          <a:xfrm>
            <a:off x="6992470" y="1971246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89" name="椭圆 5988"/>
          <p:cNvSpPr/>
          <p:nvPr/>
        </p:nvSpPr>
        <p:spPr>
          <a:xfrm>
            <a:off x="5454082" y="3154521"/>
            <a:ext cx="182926" cy="163620"/>
          </a:xfrm>
          <a:custGeom>
            <a:avLst/>
            <a:gdLst>
              <a:gd name="connsiteX0" fmla="*/ 0 w 161365"/>
              <a:gd name="connsiteY0" fmla="*/ 60242 h 120484"/>
              <a:gd name="connsiteX1" fmla="*/ 80683 w 161365"/>
              <a:gd name="connsiteY1" fmla="*/ 0 h 120484"/>
              <a:gd name="connsiteX2" fmla="*/ 161366 w 161365"/>
              <a:gd name="connsiteY2" fmla="*/ 60242 h 120484"/>
              <a:gd name="connsiteX3" fmla="*/ 80683 w 161365"/>
              <a:gd name="connsiteY3" fmla="*/ 120484 h 120484"/>
              <a:gd name="connsiteX4" fmla="*/ 0 w 161365"/>
              <a:gd name="connsiteY4" fmla="*/ 60242 h 120484"/>
              <a:gd name="connsiteX0-1" fmla="*/ 0 w 182881"/>
              <a:gd name="connsiteY0-2" fmla="*/ 60321 h 120685"/>
              <a:gd name="connsiteX1-3" fmla="*/ 80683 w 182881"/>
              <a:gd name="connsiteY1-4" fmla="*/ 79 h 120685"/>
              <a:gd name="connsiteX2-5" fmla="*/ 182881 w 182881"/>
              <a:gd name="connsiteY2-6" fmla="*/ 71079 h 120685"/>
              <a:gd name="connsiteX3-7" fmla="*/ 80683 w 182881"/>
              <a:gd name="connsiteY3-8" fmla="*/ 120563 h 120685"/>
              <a:gd name="connsiteX4-9" fmla="*/ 0 w 182881"/>
              <a:gd name="connsiteY4-10" fmla="*/ 60321 h 120685"/>
              <a:gd name="connsiteX0-11" fmla="*/ 45 w 182926"/>
              <a:gd name="connsiteY0-12" fmla="*/ 60309 h 163620"/>
              <a:gd name="connsiteX1-13" fmla="*/ 80728 w 182926"/>
              <a:gd name="connsiteY1-14" fmla="*/ 67 h 163620"/>
              <a:gd name="connsiteX2-15" fmla="*/ 182926 w 182926"/>
              <a:gd name="connsiteY2-16" fmla="*/ 71067 h 163620"/>
              <a:gd name="connsiteX3-17" fmla="*/ 91485 w 182926"/>
              <a:gd name="connsiteY3-18" fmla="*/ 163582 h 163620"/>
              <a:gd name="connsiteX4-19" fmla="*/ 45 w 182926"/>
              <a:gd name="connsiteY4-20" fmla="*/ 60309 h 16362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82926" h="163620">
                <a:moveTo>
                  <a:pt x="45" y="60309"/>
                </a:moveTo>
                <a:cubicBezTo>
                  <a:pt x="-1748" y="33057"/>
                  <a:pt x="50248" y="-1726"/>
                  <a:pt x="80728" y="67"/>
                </a:cubicBezTo>
                <a:cubicBezTo>
                  <a:pt x="111208" y="1860"/>
                  <a:pt x="182926" y="37796"/>
                  <a:pt x="182926" y="71067"/>
                </a:cubicBezTo>
                <a:cubicBezTo>
                  <a:pt x="182926" y="104338"/>
                  <a:pt x="121965" y="165375"/>
                  <a:pt x="91485" y="163582"/>
                </a:cubicBezTo>
                <a:cubicBezTo>
                  <a:pt x="61005" y="161789"/>
                  <a:pt x="1838" y="87562"/>
                  <a:pt x="45" y="603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990" name="椭圆 5989"/>
          <p:cNvSpPr/>
          <p:nvPr/>
        </p:nvSpPr>
        <p:spPr>
          <a:xfrm>
            <a:off x="5766099" y="605026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6006" name="椭圆 6005"/>
          <p:cNvSpPr/>
          <p:nvPr/>
        </p:nvSpPr>
        <p:spPr>
          <a:xfrm>
            <a:off x="6992470" y="4081400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"/>
              <a:ea typeface="华文楷体" panose="02010600040101010101" pitchFamily="2" charset="-122"/>
              <a:sym typeface=""/>
            </a:endParaRPr>
          </a:p>
        </p:txBody>
      </p:sp>
      <p:pic>
        <p:nvPicPr>
          <p:cNvPr id="1026" name="Picture 2" descr="https://ss0.bdstatic.com/70cFuHSh_Q1YnxGkpoWK1HF6hhy/it/u=2427011410,1784558340&amp;fm=26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018" y="22480"/>
            <a:ext cx="9084053" cy="681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813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:p14="http://schemas.microsoft.com/office/powerpoint/2010/main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苏轼游赤壁"/>
          <p:cNvPicPr/>
          <p:nvPr/>
        </p:nvPicPr>
        <p:blipFill>
          <a:blip r:embed="rId3"/>
          <a:stretch>
            <a:fillRect/>
          </a:stretch>
        </p:blipFill>
        <p:spPr>
          <a:xfrm>
            <a:off x="233680" y="0"/>
            <a:ext cx="4500562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Text Box 4"/>
          <p:cNvSpPr/>
          <p:nvPr/>
        </p:nvSpPr>
        <p:spPr>
          <a:xfrm>
            <a:off x="5853567" y="533174"/>
            <a:ext cx="5821362" cy="504753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endParaRPr lang="en-US" altLang="zh-CN" sz="1800" b="1" dirty="0">
              <a:latin typeface=""/>
              <a:ea typeface="华文楷体" panose="02010600040101010101" pitchFamily="2" charset="-122"/>
              <a:sym typeface=""/>
            </a:endParaRPr>
          </a:p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本文作于宋神宗元丰五年，当时，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苏轼因“乌台诗案”，被贬为黄州团练副使，不得签署公事，不得擅离安置所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，他心情十分苦闷。同年，他先后两次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游览黄州的赤鼻矶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，“借地抒情”，相继写下了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赤壁赋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》《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后赤壁赋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和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念奴娇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赤壁怀古 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等诗文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。</a:t>
            </a:r>
            <a:endParaRPr lang="zh-CN" altLang="en-US" b="1" dirty="0">
              <a:solidFill>
                <a:schemeClr val="hlink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0788737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5122"/>
          <p:cNvSpPr/>
          <p:nvPr/>
        </p:nvSpPr>
        <p:spPr>
          <a:xfrm>
            <a:off x="640080" y="955040"/>
            <a:ext cx="11480800" cy="4318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dirty="0">
                <a:latin typeface=""/>
                <a:ea typeface="华文楷体" panose="02010600040101010101" pitchFamily="2" charset="-122"/>
                <a:sym typeface=""/>
              </a:rPr>
              <a:t>                             </a:t>
            </a:r>
            <a:r>
              <a:rPr lang="zh-CN" altLang="en-US" sz="5400" b="1" dirty="0">
                <a:latin typeface=""/>
                <a:ea typeface="华文楷体" panose="02010600040101010101" pitchFamily="2" charset="-122"/>
                <a:sym typeface=""/>
              </a:rPr>
              <a:t>赋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"/>
                <a:ea typeface="华文楷体" panose="02010600040101010101" pitchFamily="2" charset="-122"/>
                <a:sym typeface=""/>
              </a:rPr>
              <a:t>      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赋是我国古代一种文体，</a:t>
            </a:r>
            <a:r>
              <a:rPr lang="zh-CN" altLang="en-US" sz="2800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介于诗歌与散文之间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，讲究文采。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其特点是“铺采摛文，体物写志”。有时</a:t>
            </a:r>
            <a:r>
              <a:rPr lang="zh-CN" altLang="en-US" sz="2800" b="1" dirty="0">
                <a:solidFill>
                  <a:schemeClr val="tx2"/>
                </a:solidFill>
                <a:latin typeface=""/>
                <a:ea typeface="华文楷体" panose="02010600040101010101" pitchFamily="2" charset="-122"/>
                <a:sym typeface=""/>
              </a:rPr>
              <a:t>虚设主客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，通过</a:t>
            </a:r>
            <a:r>
              <a:rPr lang="zh-CN" altLang="en-US" sz="2800" b="1" dirty="0">
                <a:solidFill>
                  <a:schemeClr val="tx2"/>
                </a:solidFill>
                <a:latin typeface=""/>
                <a:ea typeface="华文楷体" panose="02010600040101010101" pitchFamily="2" charset="-122"/>
                <a:sym typeface=""/>
              </a:rPr>
              <a:t>“抑主伸客”</a:t>
            </a:r>
            <a:r>
              <a:rPr lang="zh-CN" altLang="en-US" sz="2800" b="1" dirty="0">
                <a:solidFill>
                  <a:srgbClr val="D60093"/>
                </a:solidFill>
                <a:latin typeface=""/>
                <a:ea typeface="华文楷体" panose="02010600040101010101" pitchFamily="2" charset="-122"/>
                <a:sym typeface=""/>
              </a:rPr>
              <a:t>  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的方式阐述观点。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赋体发展到中唐，在古文运动影响下，赋又出现了散文化的趋势，不讲求骈偶，音律，句式参差，押韵也比较自由，形成</a:t>
            </a:r>
            <a:r>
              <a:rPr lang="zh-CN" altLang="en-US" sz="2800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散文式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的清新流畅的气势，叫做</a:t>
            </a:r>
            <a:r>
              <a:rPr lang="zh-CN" altLang="en-US" sz="2800" b="1" dirty="0">
                <a:solidFill>
                  <a:srgbClr val="CC0000"/>
                </a:solidFill>
                <a:latin typeface=""/>
                <a:ea typeface="华文楷体" panose="02010600040101010101" pitchFamily="2" charset="-122"/>
                <a:sym typeface=""/>
              </a:rPr>
              <a:t>文赋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杜牧的</a:t>
            </a:r>
            <a:r>
              <a:rPr lang="en-US" altLang="zh-CN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阿房宫赋</a:t>
            </a:r>
            <a:r>
              <a:rPr lang="en-US" altLang="zh-CN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、苏轼的</a:t>
            </a:r>
            <a:r>
              <a:rPr lang="en-US" altLang="zh-CN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赤壁赋</a:t>
            </a:r>
            <a:r>
              <a:rPr lang="en-US" altLang="zh-CN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b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都是文赋的佳作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 </a:t>
            </a:r>
            <a:br>
              <a:rPr lang="zh-CN" altLang="en-US" sz="2400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</a:br>
            <a:endParaRPr lang="zh-CN" altLang="en-US" sz="2400" b="1" dirty="0">
              <a:solidFill>
                <a:srgbClr val="000000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662158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grpId="0" nodeType="afterEffect"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en-US" altLang="zh-CN" dirty="0">
                <a:latin typeface=""/>
                <a:ea typeface="华文楷体" panose="02010600040101010101" pitchFamily="2" charset="-122"/>
                <a:sym typeface=""/>
              </a:rPr>
              <a:t> </a:t>
            </a:r>
          </a:p>
        </p:txBody>
      </p:sp>
      <p:sp>
        <p:nvSpPr>
          <p:cNvPr id="24581" name="Rectangle 5"/>
          <p:cNvSpPr/>
          <p:nvPr/>
        </p:nvSpPr>
        <p:spPr>
          <a:xfrm>
            <a:off x="261257" y="794205"/>
            <a:ext cx="11674929" cy="452431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8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        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壬戌之秋，七月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既望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，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苏子与客泛舟，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游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于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赤壁之下</a:t>
            </a:r>
            <a:r>
              <a:rPr lang="zh-CN" altLang="en-US" b="1" i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清风徐来，水波不兴。举酒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属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客，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诵明月之诗，歌窈窕之章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。少</a:t>
            </a:r>
            <a:r>
              <a:rPr lang="zh-CN" altLang="en-US" b="1" dirty="0" smtClean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焉，</a:t>
            </a:r>
            <a:r>
              <a:rPr lang="zh-CN" altLang="en-US" b="1" i="1" u="sng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于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东山之上</a:t>
            </a:r>
            <a:r>
              <a:rPr lang="zh-CN" altLang="en-US" b="1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，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徘徊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于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斗牛之间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。白露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横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江，水光接天。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纵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一苇之所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如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，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凌万顷之茫然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。浩浩乎如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冯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虚御风，而不知其所止；飘飘乎如遗世独立，羽化而登仙。</a:t>
            </a:r>
            <a:r>
              <a:rPr lang="zh-CN" altLang="en-US" sz="2800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 </a:t>
            </a:r>
          </a:p>
        </p:txBody>
      </p:sp>
      <p:sp>
        <p:nvSpPr>
          <p:cNvPr id="24582" name="Text Box 11"/>
          <p:cNvSpPr/>
          <p:nvPr/>
        </p:nvSpPr>
        <p:spPr>
          <a:xfrm>
            <a:off x="3316060" y="447303"/>
            <a:ext cx="110354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已经</a:t>
            </a:r>
            <a:endParaRPr lang="zh-CN" altLang="zh-CN" sz="2800" b="1" dirty="0">
              <a:solidFill>
                <a:srgbClr val="660066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24583" name="Text Box 12"/>
          <p:cNvSpPr/>
          <p:nvPr/>
        </p:nvSpPr>
        <p:spPr>
          <a:xfrm>
            <a:off x="4288971" y="440104"/>
            <a:ext cx="2667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农历</a:t>
            </a:r>
            <a:r>
              <a:rPr lang="zh-CN" altLang="en-US" sz="2800" b="1" dirty="0" smtClean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每月十五</a:t>
            </a:r>
            <a:endParaRPr lang="zh-CN" altLang="en-US" sz="2800" b="1" dirty="0">
              <a:solidFill>
                <a:srgbClr val="660066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24584" name="Text Box 13"/>
          <p:cNvSpPr/>
          <p:nvPr/>
        </p:nvSpPr>
        <p:spPr>
          <a:xfrm>
            <a:off x="6096000" y="3350491"/>
            <a:ext cx="2438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通“凭”，乘</a:t>
            </a:r>
          </a:p>
        </p:txBody>
      </p:sp>
      <p:sp>
        <p:nvSpPr>
          <p:cNvPr id="24585" name="Text Box 14"/>
          <p:cNvSpPr/>
          <p:nvPr/>
        </p:nvSpPr>
        <p:spPr>
          <a:xfrm>
            <a:off x="4991100" y="1603879"/>
            <a:ext cx="6019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“</a:t>
            </a: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诵歌明月这首诗的窈窕这一章”</a:t>
            </a:r>
          </a:p>
        </p:txBody>
      </p:sp>
      <p:sp>
        <p:nvSpPr>
          <p:cNvPr id="24586" name="Text Box 15"/>
          <p:cNvSpPr/>
          <p:nvPr/>
        </p:nvSpPr>
        <p:spPr>
          <a:xfrm>
            <a:off x="10412186" y="2420686"/>
            <a:ext cx="1524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任凭</a:t>
            </a:r>
          </a:p>
        </p:txBody>
      </p:sp>
      <p:sp>
        <p:nvSpPr>
          <p:cNvPr id="24587" name="Text Box 16"/>
          <p:cNvSpPr/>
          <p:nvPr/>
        </p:nvSpPr>
        <p:spPr>
          <a:xfrm>
            <a:off x="1219200" y="3429000"/>
            <a:ext cx="1524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到，往</a:t>
            </a:r>
          </a:p>
        </p:txBody>
      </p:sp>
      <p:sp>
        <p:nvSpPr>
          <p:cNvPr id="24588" name="Text Box 17"/>
          <p:cNvSpPr/>
          <p:nvPr/>
        </p:nvSpPr>
        <p:spPr>
          <a:xfrm>
            <a:off x="1557401" y="1583104"/>
            <a:ext cx="3047256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通“嘱”劝人饮酒</a:t>
            </a:r>
          </a:p>
        </p:txBody>
      </p:sp>
      <p:sp>
        <p:nvSpPr>
          <p:cNvPr id="24589" name="Text Box 18"/>
          <p:cNvSpPr/>
          <p:nvPr/>
        </p:nvSpPr>
        <p:spPr>
          <a:xfrm>
            <a:off x="7396843" y="2420686"/>
            <a:ext cx="1828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横浮（于）</a:t>
            </a:r>
          </a:p>
        </p:txBody>
      </p:sp>
      <p:sp>
        <p:nvSpPr>
          <p:cNvPr id="13" name="Text Box 5"/>
          <p:cNvSpPr/>
          <p:nvPr/>
        </p:nvSpPr>
        <p:spPr>
          <a:xfrm>
            <a:off x="261257" y="5606318"/>
            <a:ext cx="8229600" cy="117570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第一段景物描写美在哪里？</a:t>
            </a:r>
            <a:endParaRPr lang="en-US" altLang="zh-CN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 eaLnBrk="1" hangingPunct="1">
              <a:buFont typeface="Wingdings" panose="05000000000000000000" pitchFamily="2" charset="2"/>
              <a:buChar char="n"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眼中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景乃为抒发心中情感？</a:t>
            </a:r>
            <a:endParaRPr lang="zh-CN" altLang="en-US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77019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  <p:bldP spid="24583" grpId="0"/>
      <p:bldP spid="24584" grpId="0"/>
      <p:bldP spid="24585" grpId="0"/>
      <p:bldP spid="24586" grpId="0"/>
      <p:bldP spid="24587" grpId="0"/>
      <p:bldP spid="24588" grpId="0"/>
      <p:bldP spid="245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27095" y="713406"/>
            <a:ext cx="1030899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月出于东山之上，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徘徊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于斗牛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之间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月亮如何徘徊？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endParaRPr lang="en-US" altLang="zh-CN" sz="2800" dirty="0">
              <a:latin typeface=""/>
              <a:ea typeface="华文楷体" panose="02010600040101010101" pitchFamily="2" charset="-122"/>
              <a:sym typeface=""/>
            </a:endParaRPr>
          </a:p>
          <a:p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月亮缓慢移动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，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侧面写了作者的心理，觉得月亮对游人含情脉脉，不忍离去，因而对冰清玉洁的月亮产生愉悦之情。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情景交融。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endParaRPr lang="en-US" altLang="zh-CN" dirty="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2274015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/>
          <p:nvPr/>
        </p:nvSpPr>
        <p:spPr>
          <a:xfrm>
            <a:off x="114301" y="685800"/>
            <a:ext cx="12077700" cy="37364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80000"/>
              </a:lnSpc>
              <a:buNone/>
            </a:pPr>
            <a:r>
              <a:rPr lang="en-US" altLang="zh-CN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      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于是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饮酒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乐甚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，扣舷而</a:t>
            </a:r>
            <a:r>
              <a:rPr lang="zh-CN" altLang="en-US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歌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之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。歌曰：</a:t>
            </a:r>
          </a:p>
          <a:p>
            <a:pPr marL="0" indent="0" eaLnBrk="1" hangingPunct="1">
              <a:lnSpc>
                <a:spcPct val="180000"/>
              </a:lnSpc>
              <a:buNone/>
            </a:pP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“桂棹兮兰桨，击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空明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兮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溯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流光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渺渺兮予怀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，望</a:t>
            </a:r>
            <a:r>
              <a:rPr lang="zh-CN" altLang="en-US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美人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兮天一方。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”</a:t>
            </a:r>
            <a:r>
              <a:rPr lang="zh-CN" altLang="en-US" b="1" i="1" u="sng" dirty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客有吹洞箫者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，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倚</a:t>
            </a:r>
            <a:r>
              <a:rPr lang="zh-CN" altLang="en-US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歌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而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和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之。其声呜呜然，如怨如慕，如泣如诉，余音袅袅，</a:t>
            </a:r>
            <a:r>
              <a:rPr lang="zh-CN" altLang="en-US" b="1" i="1" u="sng" dirty="0">
                <a:latin typeface=""/>
                <a:ea typeface="华文楷体" panose="02010600040101010101" pitchFamily="2" charset="-122"/>
                <a:sym typeface=""/>
              </a:rPr>
              <a:t>不绝如缕</a:t>
            </a:r>
            <a:r>
              <a:rPr lang="zh-CN" altLang="en-US" b="1" dirty="0">
                <a:solidFill>
                  <a:srgbClr val="0000FF"/>
                </a:solidFill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舞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幽壑之潜蛟，</a:t>
            </a:r>
            <a:r>
              <a:rPr lang="zh-CN" altLang="en-US" b="1" dirty="0">
                <a:solidFill>
                  <a:srgbClr val="FF3300"/>
                </a:solidFill>
                <a:latin typeface=""/>
                <a:ea typeface="华文楷体" panose="02010600040101010101" pitchFamily="2" charset="-122"/>
                <a:sym typeface=""/>
              </a:rPr>
              <a:t>泣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孤舟之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嫠妇</a:t>
            </a:r>
            <a:r>
              <a:rPr lang="zh-CN" altLang="en-US" b="1" dirty="0">
                <a:solidFill>
                  <a:srgbClr val="3333FF"/>
                </a:solidFill>
                <a:latin typeface=""/>
                <a:ea typeface="华文楷体" panose="02010600040101010101" pitchFamily="2" charset="-122"/>
                <a:sym typeface=""/>
              </a:rPr>
              <a:t>。 </a:t>
            </a:r>
          </a:p>
        </p:txBody>
      </p:sp>
      <p:sp>
        <p:nvSpPr>
          <p:cNvPr id="28678" name="Text Box 6"/>
          <p:cNvSpPr/>
          <p:nvPr/>
        </p:nvSpPr>
        <p:spPr>
          <a:xfrm>
            <a:off x="555171" y="414224"/>
            <a:ext cx="1524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在这时</a:t>
            </a:r>
          </a:p>
        </p:txBody>
      </p:sp>
      <p:sp>
        <p:nvSpPr>
          <p:cNvPr id="28679" name="Text Box 7"/>
          <p:cNvSpPr/>
          <p:nvPr/>
        </p:nvSpPr>
        <p:spPr>
          <a:xfrm>
            <a:off x="3924300" y="381964"/>
            <a:ext cx="2819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动词词尾，不译</a:t>
            </a:r>
          </a:p>
        </p:txBody>
      </p:sp>
      <p:sp>
        <p:nvSpPr>
          <p:cNvPr id="28680" name="Text Box 8"/>
          <p:cNvSpPr/>
          <p:nvPr/>
        </p:nvSpPr>
        <p:spPr>
          <a:xfrm>
            <a:off x="3924300" y="1442358"/>
            <a:ext cx="2057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逆流而上</a:t>
            </a:r>
          </a:p>
        </p:txBody>
      </p:sp>
      <p:sp>
        <p:nvSpPr>
          <p:cNvPr id="28681" name="Text Box 10"/>
          <p:cNvSpPr/>
          <p:nvPr/>
        </p:nvSpPr>
        <p:spPr>
          <a:xfrm>
            <a:off x="2857500" y="2413170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按照</a:t>
            </a:r>
          </a:p>
        </p:txBody>
      </p:sp>
      <p:sp>
        <p:nvSpPr>
          <p:cNvPr id="28682" name="Text Box 11"/>
          <p:cNvSpPr/>
          <p:nvPr/>
        </p:nvSpPr>
        <p:spPr>
          <a:xfrm>
            <a:off x="4071258" y="2466636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附和</a:t>
            </a:r>
          </a:p>
        </p:txBody>
      </p:sp>
      <p:sp>
        <p:nvSpPr>
          <p:cNvPr id="28683" name="Text Box 12"/>
          <p:cNvSpPr/>
          <p:nvPr/>
        </p:nvSpPr>
        <p:spPr>
          <a:xfrm>
            <a:off x="3657600" y="3355919"/>
            <a:ext cx="213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使</a:t>
            </a:r>
            <a:r>
              <a:rPr lang="en-US" altLang="zh-CN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……</a:t>
            </a: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起舞</a:t>
            </a:r>
          </a:p>
        </p:txBody>
      </p:sp>
      <p:sp>
        <p:nvSpPr>
          <p:cNvPr id="28684" name="Text Box 13"/>
          <p:cNvSpPr/>
          <p:nvPr/>
        </p:nvSpPr>
        <p:spPr>
          <a:xfrm>
            <a:off x="6319157" y="3355919"/>
            <a:ext cx="213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使</a:t>
            </a:r>
            <a:r>
              <a:rPr lang="en-US" altLang="zh-CN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……</a:t>
            </a: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哭泣</a:t>
            </a:r>
          </a:p>
        </p:txBody>
      </p:sp>
      <p:sp>
        <p:nvSpPr>
          <p:cNvPr id="28685" name="Text Box 14"/>
          <p:cNvSpPr/>
          <p:nvPr/>
        </p:nvSpPr>
        <p:spPr>
          <a:xfrm>
            <a:off x="8648699" y="3355919"/>
            <a:ext cx="1371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寡妇</a:t>
            </a:r>
          </a:p>
        </p:txBody>
      </p:sp>
      <p:sp>
        <p:nvSpPr>
          <p:cNvPr id="13" name="Text Box 8"/>
          <p:cNvSpPr/>
          <p:nvPr/>
        </p:nvSpPr>
        <p:spPr>
          <a:xfrm>
            <a:off x="6906986" y="1343366"/>
            <a:ext cx="205740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 smtClean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主谓倒装</a:t>
            </a:r>
            <a:endParaRPr lang="zh-CN" altLang="en-US" sz="2800" b="1" dirty="0">
              <a:solidFill>
                <a:srgbClr val="660066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14" name="Text Box 8"/>
          <p:cNvSpPr/>
          <p:nvPr/>
        </p:nvSpPr>
        <p:spPr>
          <a:xfrm>
            <a:off x="653142" y="2413170"/>
            <a:ext cx="205740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 smtClean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定语后置</a:t>
            </a:r>
            <a:endParaRPr lang="zh-CN" altLang="en-US" sz="2800" b="1" dirty="0">
              <a:solidFill>
                <a:srgbClr val="660066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15" name="Text Box 14"/>
          <p:cNvSpPr/>
          <p:nvPr/>
        </p:nvSpPr>
        <p:spPr>
          <a:xfrm>
            <a:off x="9203872" y="1347474"/>
            <a:ext cx="137160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zh-CN" altLang="en-US" sz="2800" b="1" dirty="0" smtClean="0">
                <a:solidFill>
                  <a:srgbClr val="660066"/>
                </a:solidFill>
                <a:latin typeface=""/>
                <a:ea typeface="华文楷体" panose="02010600040101010101" pitchFamily="2" charset="-122"/>
                <a:sym typeface=""/>
              </a:rPr>
              <a:t>代指谁？</a:t>
            </a:r>
            <a:endParaRPr lang="zh-CN" altLang="en-US" sz="2800" b="1" dirty="0">
              <a:solidFill>
                <a:srgbClr val="660066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0921709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 fill="hold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79" grpId="0"/>
      <p:bldP spid="28680" grpId="0"/>
      <p:bldP spid="28681" grpId="0"/>
      <p:bldP spid="28682" grpId="0"/>
      <p:bldP spid="28683" grpId="0"/>
      <p:bldP spid="28684" grpId="0"/>
      <p:bldP spid="28685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69944"/>
            <a:ext cx="12192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文章第二段的感情从乐到悲变化是否太突兀？悲从何来？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由乐字引出歌来，诵明月之诗，歌窈窕之章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诗经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陈风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》 </a:t>
            </a:r>
          </a:p>
          <a:p>
            <a:pPr algn="ctr"/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皎兮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，佼人僚兮。舒窈纠兮，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劳心悄兮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。 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 algn="ctr"/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皓兮，佼人懰兮。舒懮受兮，劳心慅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兮。 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 algn="ctr"/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照兮，佼人燎兮。舒夭绍兮，劳心惨兮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月亮出来多明亮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sym typeface=""/>
              </a:rPr>
              <a:t>,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美人仪容真漂亮。身姿窈窕步轻盈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sym typeface=""/>
              </a:rPr>
              <a:t>,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让我思念心烦忧。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 marL="514350" indent="-514350">
              <a:buFont typeface="Wingdings" panose="05000000000000000000" pitchFamily="2" charset="2"/>
              <a:buChar char="n"/>
            </a:pPr>
            <a:r>
              <a:rPr lang="en-US" altLang="zh-CN" sz="2800" b="1" dirty="0" smtClean="0">
                <a:latin typeface=""/>
                <a:ea typeface="华文楷体" panose="02010600040101010101" pitchFamily="2" charset="-122"/>
                <a:sym typeface=""/>
              </a:rPr>
              <a:t>Why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选这首诗歌？从情感去分析。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下文扣舷而歌之和歌窈窕之章所抒发的情感一样么？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桂棹兮兰桨，击空明兮溯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流光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渺渺兮予怀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，望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美人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兮天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一方。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九歌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湘君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：桂棹兮兰枻，斫冰兮积雪。</a:t>
            </a:r>
          </a:p>
          <a:p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九歌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湘夫人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：帝子降兮北渚，目眇眇兮愁予。</a:t>
            </a:r>
          </a:p>
          <a:p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九歌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·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少司命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：望美人兮未来，临风恍兮浩歌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。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歌词显然是从</a:t>
            </a:r>
            <a:r>
              <a:rPr lang="en-US" altLang="zh-CN" sz="2800" b="1" dirty="0" smtClean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月出</a:t>
            </a:r>
            <a:r>
              <a:rPr lang="en-US" altLang="zh-CN" sz="2800" b="1" dirty="0" smtClean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诗里生发出来的。不同的是，与民间情歌有所不同。美人代表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sym typeface=""/>
              </a:rPr>
              <a:t>一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种理想的追求，表现得是政治的感慨。</a:t>
            </a:r>
            <a:endParaRPr lang="en-US" altLang="zh-CN" sz="2800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2683639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EA455E-D394-473D-AA92-BCE03861D30F}"/>
              </a:ext>
            </a:extLst>
          </p:cNvPr>
          <p:cNvSpPr txBox="1"/>
          <p:nvPr/>
        </p:nvSpPr>
        <p:spPr>
          <a:xfrm>
            <a:off x="-10143" y="914029"/>
            <a:ext cx="12202143" cy="4832092"/>
          </a:xfrm>
          <a:prstGeom prst="rect">
            <a:avLst/>
          </a:prstGeom>
          <a:solidFill>
            <a:srgbClr val="E4E0DB"/>
          </a:solidFill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于是饮酒乐甚，扣舷而歌之。歌曰：“桂棹兮兰桨，击空明兮溯流光。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渺渺兮予怀，望</a:t>
            </a:r>
            <a:r>
              <a:rPr lang="zh-CN" altLang="zh-CN" sz="2800" b="1" u="sng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美人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兮天一方。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”</a:t>
            </a:r>
            <a:r>
              <a:rPr lang="zh-CN" altLang="zh-CN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客有吹洞箫者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，倚歌而和之。其声呜呜然，如怨如慕，如泣如诉，余音袅袅，不绝如缕。舞幽壑之潜蛟，泣孤舟之嫠妇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美人：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象征圣主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贤臣</a:t>
            </a:r>
            <a:endParaRPr lang="en-US" altLang="zh-CN" sz="2800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     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美好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理想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        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（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屈原</a:t>
            </a:r>
            <a:r>
              <a:rPr lang="en-US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《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离骚</a:t>
            </a:r>
            <a:r>
              <a:rPr lang="en-US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》“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恐美人之迟暮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”</a:t>
            </a:r>
            <a:endParaRPr lang="en-US" altLang="zh-CN" sz="28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对苏轼来说，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“美人”意味着什么？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实现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“治国平天下”的政治理想，而此时，在“天一方”的“美人”，却成了他可望而不可即的追念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。（</a:t>
            </a:r>
            <a:r>
              <a:rPr lang="en-US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why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）</a:t>
            </a:r>
            <a:endParaRPr lang="en-US" altLang="zh-CN" sz="28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4225" y="187609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★解“悲”之情</a:t>
            </a:r>
            <a:endParaRPr lang="zh-CN" altLang="en-US" sz="2400" dirty="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0091544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Box 24"/>
          <p:cNvSpPr txBox="1">
            <a:spLocks noChangeArrowheads="1"/>
          </p:cNvSpPr>
          <p:nvPr/>
        </p:nvSpPr>
        <p:spPr bwMode="auto">
          <a:xfrm>
            <a:off x="1608138" y="2894013"/>
            <a:ext cx="801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"/>
                <a:ea typeface="华文楷体" panose="02010600040101010101" pitchFamily="2" charset="-122"/>
                <a:sym typeface=""/>
              </a:rPr>
              <a:t>85%</a:t>
            </a:r>
          </a:p>
        </p:txBody>
      </p:sp>
      <p:sp>
        <p:nvSpPr>
          <p:cNvPr id="35844" name="文本框 1"/>
          <p:cNvSpPr txBox="1">
            <a:spLocks noChangeArrowheads="1"/>
          </p:cNvSpPr>
          <p:nvPr/>
        </p:nvSpPr>
        <p:spPr bwMode="auto">
          <a:xfrm>
            <a:off x="1338263" y="809625"/>
            <a:ext cx="10688637" cy="374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悲从何</a:t>
            </a: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来</a:t>
            </a:r>
            <a:endParaRPr lang="en-US" altLang="zh-CN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endParaRPr lang="en-US" altLang="zh-CN" dirty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来自</a:t>
            </a:r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作者遭受贬谪后的苦闷，看到江水之阔，面对宇宙之大，难免产生知音何处，而发出天各一方之叹，在游赏之“乐”中，已包含淡淡忧愁，此乐为苦中作乐，借山水暂时派遣内心郁闷。所以从望美人兮天一方的失望心情中引发忧患整个人生的哀思。</a:t>
            </a:r>
            <a:endParaRPr lang="en-US" altLang="zh-CN" dirty="0">
              <a:latin typeface=""/>
              <a:ea typeface="华文楷体" panose="02010600040101010101" pitchFamily="2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此为由乐到悲的第一层心境，那第二层通过什么来写？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800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35848" name="思想气泡: 云 4"/>
          <p:cNvSpPr>
            <a:spLocks noChangeArrowheads="1"/>
          </p:cNvSpPr>
          <p:nvPr/>
        </p:nvSpPr>
        <p:spPr bwMode="auto">
          <a:xfrm>
            <a:off x="528638" y="811213"/>
            <a:ext cx="635000" cy="719137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4370600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EA455E-D394-473D-AA92-BCE03861D30F}"/>
              </a:ext>
            </a:extLst>
          </p:cNvPr>
          <p:cNvSpPr txBox="1"/>
          <p:nvPr/>
        </p:nvSpPr>
        <p:spPr>
          <a:xfrm>
            <a:off x="-10143" y="914029"/>
            <a:ext cx="12202143" cy="1815882"/>
          </a:xfrm>
          <a:prstGeom prst="rect">
            <a:avLst/>
          </a:prstGeom>
          <a:solidFill>
            <a:srgbClr val="E4E0DB"/>
          </a:solidFill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于是饮酒乐甚，扣舷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而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歌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之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。歌曰：“桂棹兮兰桨，击空明兮溯流光。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渺渺兮予怀，望</a:t>
            </a:r>
            <a:r>
              <a:rPr lang="zh-CN" altLang="zh-CN" sz="2800" b="1" u="sng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美人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兮天一方。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”</a:t>
            </a:r>
            <a:r>
              <a:rPr lang="zh-CN" altLang="zh-CN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客有吹洞箫者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，倚歌而和之。其声呜呜然，如怨如慕，如泣如诉，余音袅袅，不绝如缕。</a:t>
            </a:r>
            <a:r>
              <a:rPr lang="zh-CN" altLang="zh-CN" sz="2800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舞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幽壑之潜蛟，</a:t>
            </a:r>
            <a:r>
              <a:rPr lang="zh-CN" altLang="zh-CN" sz="2800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泣</a:t>
            </a:r>
            <a:r>
              <a:rPr lang="zh-CN" altLang="zh-CN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孤舟之嫠妇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4225" y="187609"/>
            <a:ext cx="720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★</a:t>
            </a:r>
            <a:r>
              <a:rPr lang="zh-CN" altLang="en-US" sz="24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来自客人悲怨的“萧声”，怎样描述“萧声”的？</a:t>
            </a:r>
            <a:endParaRPr lang="zh-CN" altLang="en-US" sz="2400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8808" y="3120666"/>
            <a:ext cx="110642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作者借助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夸张、想象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。运用</a:t>
            </a:r>
            <a:r>
              <a:rPr lang="zh-CN" altLang="en-US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精细的刻画和生动的比喻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化抽象为具体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，把洞箫那种悲咽低回的哀音表现得十分形象真切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苏子：乐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歌</a:t>
            </a:r>
            <a:endParaRPr lang="en-US" altLang="zh-CN" sz="2800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客：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怨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、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慕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、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泣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、</a:t>
            </a:r>
            <a:r>
              <a:rPr lang="zh-CN" altLang="zh-CN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诉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华文楷体" panose="02010600040101010101" pitchFamily="2" charset="-122"/>
                <a:sym typeface=""/>
              </a:rPr>
              <a:t>主客为何心灵相契合？</a:t>
            </a:r>
          </a:p>
        </p:txBody>
      </p:sp>
    </p:spTree>
    <p:extLst>
      <p:ext uri="{BB962C8B-B14F-4D97-AF65-F5344CB8AC3E}">
        <p14:creationId xmlns:p14="http://schemas.microsoft.com/office/powerpoint/2010/main" val="334152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EA455E-D394-473D-AA92-BCE03861D30F}"/>
              </a:ext>
            </a:extLst>
          </p:cNvPr>
          <p:cNvSpPr txBox="1"/>
          <p:nvPr/>
        </p:nvSpPr>
        <p:spPr>
          <a:xfrm>
            <a:off x="-10143" y="914029"/>
            <a:ext cx="12202143" cy="3108543"/>
          </a:xfrm>
          <a:prstGeom prst="rect">
            <a:avLst/>
          </a:prstGeom>
          <a:solidFill>
            <a:srgbClr val="E4E0DB"/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苏子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愀然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，正襟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危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坐而问客曰：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何为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其然也？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”</a:t>
            </a:r>
            <a:endParaRPr lang="en-US" altLang="zh-CN" sz="2800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客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曰：“‘月明星稀，乌鹊南飞’，</a:t>
            </a:r>
            <a:r>
              <a:rPr lang="zh-CN" altLang="en-US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此非曹孟德之诗乎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？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西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望夏口，</a:t>
            </a:r>
            <a:r>
              <a:rPr lang="zh-CN" altLang="en-US" sz="2800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东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望武昌，山川相缪，郁乎苍苍，</a:t>
            </a:r>
            <a:r>
              <a:rPr lang="zh-CN" altLang="en-US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此非孟德之</a:t>
            </a:r>
            <a:r>
              <a:rPr lang="zh-CN" altLang="en-US" sz="2800" b="1" u="sng" dirty="0">
                <a:solidFill>
                  <a:srgbClr val="C0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困于</a:t>
            </a:r>
            <a:r>
              <a:rPr lang="zh-CN" altLang="en-US" sz="2800" b="1" u="sng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周郎者乎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？</a:t>
            </a:r>
            <a:r>
              <a:rPr lang="en-US" altLang="zh-CN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方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其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破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荆州，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下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江陵，顺流而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东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也，舳舻千里，旌旗蔽空，酾酒临江，横槊赋诗，固一世之雄也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</a:t>
            </a:r>
            <a:r>
              <a:rPr lang="zh-CN" altLang="en-US" sz="2800" b="1" u="sng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而今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安在</a:t>
            </a:r>
            <a:r>
              <a:rPr lang="zh-CN" altLang="en-US" sz="2800" b="1" u="sng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哉？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况吾与子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渔樵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于江渚之上，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侣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鱼虾而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友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麋鹿</a:t>
            </a:r>
            <a:r>
              <a:rPr lang="zh-CN" altLang="en-US" sz="2800" u="sng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r>
              <a:rPr lang="en-US" altLang="zh-CN" sz="2800" u="sng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驾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一叶之扁舟，举匏樽以相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属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寄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蜉蝣于天地，渺沧海之一粟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。哀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吾生之须臾，羡长江之无穷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r>
              <a:rPr lang="en-US" altLang="zh-CN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/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挟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飞仙以遨游，抱明月而长终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。知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不可乎骤得，托遗响于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悲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风。” </a:t>
            </a:r>
            <a:endParaRPr lang="en-US" altLang="zh-CN" sz="2800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4225" y="187609"/>
            <a:ext cx="26084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Wingdings" panose="05000000000000000000" pitchFamily="2" charset="2"/>
              <a:buChar char="n"/>
            </a:pPr>
            <a:r>
              <a:rPr lang="zh-CN" altLang="en-US" sz="36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客之悲叹</a:t>
            </a:r>
            <a:endParaRPr lang="zh-CN" altLang="en-US" sz="2400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142694" y="4321628"/>
            <a:ext cx="3416935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眼之所见</a:t>
            </a:r>
            <a:r>
              <a:rPr lang="en-US" altLang="zh-CN" dirty="0" smtClean="0">
                <a:latin typeface=""/>
                <a:ea typeface="华文楷体" panose="02010600040101010101" pitchFamily="2" charset="-122"/>
                <a:sym typeface=""/>
              </a:rPr>
              <a:t>——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身之所在</a:t>
            </a:r>
            <a:r>
              <a:rPr lang="en-US" altLang="zh-CN" dirty="0" smtClean="0">
                <a:latin typeface=""/>
                <a:ea typeface="华文楷体" panose="02010600040101010101" pitchFamily="2" charset="-122"/>
                <a:sym typeface=""/>
              </a:rPr>
              <a:t>——《</a:t>
            </a: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登幽州台歌</a:t>
            </a:r>
            <a:r>
              <a:rPr lang="en-US" altLang="zh-CN" dirty="0" smtClean="0">
                <a:latin typeface=""/>
                <a:ea typeface="华文楷体" panose="02010600040101010101" pitchFamily="2" charset="-122"/>
                <a:sym typeface=""/>
              </a:rPr>
              <a:t>》《</a:t>
            </a: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短歌行</a:t>
            </a:r>
            <a:r>
              <a:rPr lang="en-US" altLang="zh-CN" dirty="0" smtClean="0">
                <a:latin typeface=""/>
                <a:ea typeface="华文楷体" panose="02010600040101010101" pitchFamily="2" charset="-122"/>
                <a:sym typeface=""/>
              </a:rPr>
              <a:t>》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眼中景</a:t>
            </a: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抒心中何情？</a:t>
            </a:r>
            <a:endParaRPr lang="en-US" altLang="zh-CN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solidFill>
                  <a:srgbClr val="C00000"/>
                </a:solidFill>
                <a:latin typeface=""/>
                <a:ea typeface="华文楷体" panose="02010600040101010101" pitchFamily="2" charset="-122"/>
                <a:sym typeface=""/>
              </a:rPr>
              <a:t>景、地、人</a:t>
            </a:r>
            <a:endParaRPr lang="zh-CN" altLang="en-US" sz="3600" b="1" dirty="0">
              <a:solidFill>
                <a:srgbClr val="C00000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4402455" y="4644098"/>
            <a:ext cx="233838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英雄人物逃脱不了失败命运</a:t>
            </a:r>
            <a:endParaRPr lang="en-US" altLang="zh-CN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盖世英雄</a:t>
            </a:r>
            <a:r>
              <a:rPr lang="en-US" altLang="zh-CN" dirty="0" smtClean="0"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渔樵之人</a:t>
            </a:r>
          </a:p>
        </p:txBody>
      </p:sp>
      <p:sp>
        <p:nvSpPr>
          <p:cNvPr id="2" name="矩形 1"/>
          <p:cNvSpPr/>
          <p:nvPr/>
        </p:nvSpPr>
        <p:spPr>
          <a:xfrm>
            <a:off x="6822167" y="4668720"/>
            <a:ext cx="2339103" cy="1791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人生渺小而短暂</a:t>
            </a:r>
            <a:endParaRPr lang="en-US" altLang="zh-CN" sz="2400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蜉蝣</a:t>
            </a:r>
            <a:r>
              <a:rPr lang="en-US" altLang="zh-CN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天地、</a:t>
            </a:r>
            <a:endParaRPr lang="en-US" altLang="zh-CN" sz="2400" dirty="0" smtClean="0">
              <a:solidFill>
                <a:srgbClr val="00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沧海</a:t>
            </a:r>
            <a:r>
              <a:rPr lang="en-US" altLang="zh-CN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一粟</a:t>
            </a:r>
            <a:endParaRPr lang="en-US" altLang="zh-CN" sz="2400" dirty="0" smtClean="0">
              <a:solidFill>
                <a:srgbClr val="00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吾生</a:t>
            </a:r>
            <a:r>
              <a:rPr lang="en-US" altLang="zh-CN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V</a:t>
            </a:r>
            <a:r>
              <a:rPr lang="zh-CN" altLang="en-US" sz="24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长江</a:t>
            </a:r>
            <a:endParaRPr lang="en-US" altLang="zh-CN" sz="2400" dirty="0">
              <a:solidFill>
                <a:srgbClr val="000000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827172" y="4433918"/>
            <a:ext cx="1986456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理想</a:t>
            </a:r>
            <a:r>
              <a:rPr lang="en-US" altLang="zh-CN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现实的矛盾</a:t>
            </a:r>
            <a:endParaRPr lang="en-US" altLang="zh-CN" sz="2800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长存</a:t>
            </a:r>
            <a:r>
              <a:rPr lang="en-US" altLang="zh-CN" sz="28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sz="2800" dirty="0" smtClean="0">
                <a:solidFill>
                  <a:srgbClr val="000000"/>
                </a:solidFill>
                <a:latin typeface=""/>
                <a:ea typeface="华文楷体" panose="02010600040101010101" pitchFamily="2" charset="-122"/>
                <a:sym typeface=""/>
              </a:rPr>
              <a:t>不可得</a:t>
            </a:r>
            <a:endParaRPr lang="en-US" altLang="zh-CN" sz="2800" dirty="0">
              <a:solidFill>
                <a:srgbClr val="000000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79289" y="267881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三组对比</a:t>
            </a:r>
            <a:endParaRPr lang="zh-CN" altLang="en-US" sz="2000" dirty="0"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8130125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4225" y="187609"/>
            <a:ext cx="3262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★</a:t>
            </a:r>
            <a:r>
              <a:rPr lang="zh-CN" altLang="en-US" sz="36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何为其然也？</a:t>
            </a:r>
            <a:endParaRPr lang="zh-CN" altLang="en-US" sz="2400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4225" y="4138253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三组对比</a:t>
            </a:r>
            <a:endParaRPr lang="zh-CN" altLang="en-US" sz="2000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20539" y="3753532"/>
            <a:ext cx="81381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defTabSz="914400"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古今人物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对比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（曹操，吾与子）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——英雄</a:t>
            </a:r>
            <a:r>
              <a:rPr lang="zh-CN" altLang="zh-CN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不在</a:t>
            </a:r>
            <a:endParaRPr lang="en-US" altLang="zh-CN" sz="2800" b="1" dirty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marL="457200" lvl="0" indent="-457200" defTabSz="914400">
              <a:buFont typeface="Wingdings" panose="05000000000000000000" pitchFamily="2" charset="2"/>
              <a:buChar char="n"/>
              <a:defRPr/>
            </a:pPr>
            <a:r>
              <a:rPr lang="zh-CN" altLang="zh-CN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人生</a:t>
            </a: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与宇宙的对比——人生不永恒</a:t>
            </a:r>
            <a:endParaRPr lang="en-US" altLang="zh-CN" sz="2800" b="1" dirty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zh-CN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理想与现实的对比——脱俗不得</a:t>
            </a:r>
          </a:p>
          <a:p>
            <a:pPr lvl="0" defTabSz="914400">
              <a:defRPr/>
            </a:pPr>
            <a:endParaRPr lang="en-US" altLang="zh-CN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pPr lvl="0" defTabSz="914400">
              <a:defRPr/>
            </a:pPr>
            <a:endParaRPr lang="en-US" altLang="zh-CN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900320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EA455E-D394-473D-AA92-BCE03861D30F}"/>
              </a:ext>
            </a:extLst>
          </p:cNvPr>
          <p:cNvSpPr txBox="1"/>
          <p:nvPr/>
        </p:nvSpPr>
        <p:spPr>
          <a:xfrm>
            <a:off x="-10143" y="751098"/>
            <a:ext cx="12202143" cy="3539430"/>
          </a:xfrm>
          <a:prstGeom prst="rect">
            <a:avLst/>
          </a:prstGeom>
          <a:solidFill>
            <a:srgbClr val="E4E0DB"/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 苏子曰：“客亦知夫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水与月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乎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？逝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者如斯，而未尝往也；盈虚者如彼，而卒莫消长也。盖将自其变者而观之，则天地曾不能以一瞬；自其不变而观之，则物与我皆无尽也。而又何羡乎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？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且夫天地之间，物各有主，苟非吾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之所有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，虽一毫而莫取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。惟江上之清风，与山间之明月，耳得之而为声，目遇之而成色，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取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之无禁，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用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之不竭，是造物主之无尽藏也，而吾与子之所共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适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。” </a:t>
            </a:r>
            <a:endParaRPr lang="en-US" altLang="zh-CN" sz="2800" b="1" dirty="0" smtClean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客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喜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而笑，洗盏更酌。肴核既尽，杯盘狼藉。相与枕藉乎舟中，不知东方之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既</a:t>
            </a:r>
            <a:r>
              <a:rPr lang="zh-CN" altLang="en-US" sz="2800" b="1" dirty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白</a:t>
            </a:r>
            <a:r>
              <a:rPr lang="zh-CN" altLang="en-US" sz="28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。</a:t>
            </a:r>
            <a:endParaRPr lang="zh-CN" altLang="en-US" sz="28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0414" y="187609"/>
            <a:ext cx="99870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★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cs typeface="宋体" panose="02010600030101010101" pitchFamily="2" charset="-122"/>
                <a:sym typeface=""/>
              </a:rPr>
              <a:t> 苏轼论证的层次和逻辑</a:t>
            </a:r>
            <a:endParaRPr lang="zh-CN" altLang="en-US" sz="2400" b="1" dirty="0">
              <a:latin typeface=""/>
              <a:ea typeface="华文楷体" panose="02010600040101010101" pitchFamily="2" charset="-122"/>
              <a:cs typeface="宋体" panose="02010600030101010101" pitchFamily="2" charset="-122"/>
              <a:sym typeface="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3200" y="4330797"/>
            <a:ext cx="1082501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则</a:t>
            </a:r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天地</a:t>
            </a:r>
            <a:r>
              <a:rPr lang="zh-CN" altLang="en-US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曾</a:t>
            </a:r>
            <a:r>
              <a:rPr lang="zh-CN" altLang="en-US" dirty="0">
                <a:latin typeface=""/>
                <a:ea typeface="华文楷体" panose="02010600040101010101" pitchFamily="2" charset="-122"/>
                <a:sym typeface=""/>
              </a:rPr>
              <a:t>不能以一瞬：曾：让步语气，意思是“乃、连、尚且、甚至</a:t>
            </a:r>
            <a:r>
              <a:rPr lang="zh-CN" altLang="en-US" dirty="0" smtClean="0">
                <a:latin typeface=""/>
                <a:ea typeface="华文楷体" panose="02010600040101010101" pitchFamily="2" charset="-122"/>
                <a:sym typeface=""/>
              </a:rPr>
              <a:t>。</a:t>
            </a:r>
            <a:endParaRPr lang="en-US" altLang="zh-CN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dirty="0">
              <a:latin typeface=""/>
              <a:ea typeface="华文楷体" panose="02010600040101010101" pitchFamily="2" charset="-122"/>
              <a:sym typeface="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扣住第三段哪句</a:t>
            </a:r>
            <a:r>
              <a:rPr lang="zh-CN" altLang="en-US" sz="2800" dirty="0">
                <a:latin typeface=""/>
                <a:ea typeface="华文楷体" panose="02010600040101010101" pitchFamily="2" charset="-122"/>
                <a:sym typeface=""/>
              </a:rPr>
              <a:t>说理</a:t>
            </a: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？</a:t>
            </a:r>
            <a:endParaRPr lang="en-US" altLang="zh-CN" sz="2800" dirty="0">
              <a:latin typeface=""/>
              <a:ea typeface="华文楷体" panose="02010600040101010101" pitchFamily="2" charset="-122"/>
              <a:sym typeface="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2800" dirty="0" smtClean="0">
                <a:latin typeface=""/>
                <a:ea typeface="华文楷体" panose="02010600040101010101" pitchFamily="2" charset="-122"/>
                <a:sym typeface=""/>
              </a:rPr>
              <a:t>论证层次由几层？怎么论证的？</a:t>
            </a:r>
          </a:p>
        </p:txBody>
      </p:sp>
    </p:spTree>
    <p:extLst>
      <p:ext uri="{BB962C8B-B14F-4D97-AF65-F5344CB8AC3E}">
        <p14:creationId xmlns:p14="http://schemas.microsoft.com/office/powerpoint/2010/main" val="35517761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5" name="文本框 11"/>
          <p:cNvSpPr txBox="1">
            <a:spLocks noChangeArrowheads="1"/>
          </p:cNvSpPr>
          <p:nvPr/>
        </p:nvSpPr>
        <p:spPr bwMode="auto">
          <a:xfrm>
            <a:off x="701217" y="317134"/>
            <a:ext cx="4914298" cy="584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 smtClean="0">
                <a:solidFill>
                  <a:schemeClr val="bg1"/>
                </a:solidFill>
                <a:latin typeface=""/>
                <a:ea typeface="华文楷体" panose="02010600040101010101" pitchFamily="2" charset="-122"/>
                <a:sym typeface=""/>
              </a:rPr>
              <a:t>议论</a:t>
            </a:r>
            <a:r>
              <a:rPr lang="zh-CN" altLang="en-US" sz="3200" b="1" dirty="0">
                <a:solidFill>
                  <a:schemeClr val="bg1"/>
                </a:solidFill>
                <a:latin typeface=""/>
                <a:ea typeface="华文楷体" panose="02010600040101010101" pitchFamily="2" charset="-122"/>
                <a:sym typeface=""/>
              </a:rPr>
              <a:t>的层次和逻辑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41325" y="1644650"/>
            <a:ext cx="96742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1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从所给“材料”出发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“客亦知夫水与月乎”？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800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41325" y="2417763"/>
            <a:ext cx="87439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2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议论的第一个层次：变与不变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的角度。</a:t>
            </a:r>
            <a:endParaRPr lang="zh-CN" altLang="en-US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             论据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：水与月的两面性。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             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论点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：通二为一（齐物论 物我合一）</a:t>
            </a:r>
          </a:p>
        </p:txBody>
      </p:sp>
      <p:sp>
        <p:nvSpPr>
          <p:cNvPr id="47109" name="文本框 5"/>
          <p:cNvSpPr txBox="1">
            <a:spLocks noChangeArrowheads="1"/>
          </p:cNvSpPr>
          <p:nvPr/>
        </p:nvSpPr>
        <p:spPr bwMode="auto">
          <a:xfrm>
            <a:off x="307975" y="3981450"/>
            <a:ext cx="1137443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3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 议论的第二个层次：取与不取、得与不得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的角度。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              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论据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：天地中的风月取之不尽。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              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论点：不必哀短暂羡无穷，而是把无穷万物为吾所用</a:t>
            </a:r>
            <a:endParaRPr lang="zh-CN" altLang="en-US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47110" name="箭头: 右 6"/>
          <p:cNvSpPr>
            <a:spLocks noChangeArrowheads="1"/>
          </p:cNvSpPr>
          <p:nvPr/>
        </p:nvSpPr>
        <p:spPr bwMode="auto">
          <a:xfrm>
            <a:off x="7110413" y="2660650"/>
            <a:ext cx="1601787" cy="234950"/>
          </a:xfrm>
          <a:prstGeom prst="rightArrow">
            <a:avLst>
              <a:gd name="adj1" fmla="val 50000"/>
              <a:gd name="adj2" fmla="val 4977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b="1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47111" name="文本框 7"/>
          <p:cNvSpPr txBox="1">
            <a:spLocks noChangeArrowheads="1"/>
          </p:cNvSpPr>
          <p:nvPr/>
        </p:nvSpPr>
        <p:spPr bwMode="auto">
          <a:xfrm>
            <a:off x="8843963" y="2182813"/>
            <a:ext cx="32369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latin typeface=""/>
                <a:ea typeface="华文楷体" panose="02010600040101010101" pitchFamily="2" charset="-122"/>
                <a:sym typeface=""/>
              </a:rPr>
              <a:t>永恒追求与短暂人生间的矛盾</a:t>
            </a:r>
          </a:p>
        </p:txBody>
      </p:sp>
      <p:sp>
        <p:nvSpPr>
          <p:cNvPr id="47112" name="箭头: 下 9"/>
          <p:cNvSpPr>
            <a:spLocks noChangeArrowheads="1"/>
          </p:cNvSpPr>
          <p:nvPr/>
        </p:nvSpPr>
        <p:spPr bwMode="auto">
          <a:xfrm>
            <a:off x="5573713" y="5349875"/>
            <a:ext cx="842962" cy="60007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b="1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47113" name="文本框 10"/>
          <p:cNvSpPr txBox="1">
            <a:spLocks noChangeArrowheads="1"/>
          </p:cNvSpPr>
          <p:nvPr/>
        </p:nvSpPr>
        <p:spPr bwMode="auto">
          <a:xfrm>
            <a:off x="3544888" y="5949950"/>
            <a:ext cx="7335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latin typeface=""/>
                <a:ea typeface="华文楷体" panose="02010600040101010101" pitchFamily="2" charset="-122"/>
                <a:sym typeface=""/>
              </a:rPr>
              <a:t>英雄与我之间功业的落差</a:t>
            </a:r>
          </a:p>
        </p:txBody>
      </p:sp>
    </p:spTree>
    <p:extLst>
      <p:ext uri="{BB962C8B-B14F-4D97-AF65-F5344CB8AC3E}">
        <p14:creationId xmlns:p14="http://schemas.microsoft.com/office/powerpoint/2010/main" val="1877243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71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84854" y="1617193"/>
            <a:ext cx="81407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苏轼此时的境遇如何？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由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《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赤壁赋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》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可以看出苏轼的思想特点？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45293" y="2800926"/>
            <a:ext cx="1130141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想要脱离尘世、“香草美人”、对曹操的羡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政治上的不</a:t>
            </a: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得志</a:t>
            </a:r>
            <a:endParaRPr lang="en-US" altLang="zh-CN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经历了一次整体意义上的脱胎换骨，也使得他的艺术才情获得了一次蒸馏和升华，他，真正地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成熟了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。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余秋雨</a:t>
            </a: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45293" y="4563558"/>
            <a:ext cx="789577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忠君、对建业的渴望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儒（士大夫心态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）</a:t>
            </a:r>
            <a:endParaRPr lang="en-US" altLang="zh-CN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通而为一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道家（齐同万物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）</a:t>
            </a:r>
            <a:endParaRPr lang="en-US" altLang="zh-CN" b="1" dirty="0" smtClean="0"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造物</a:t>
            </a:r>
            <a:r>
              <a:rPr lang="zh-CN" altLang="en-US" b="1" dirty="0">
                <a:latin typeface=""/>
                <a:ea typeface="华文楷体" panose="02010600040101010101" pitchFamily="2" charset="-122"/>
                <a:sym typeface=""/>
              </a:rPr>
              <a:t>者之无尽藏也、色声香味触法 </a:t>
            </a:r>
            <a:r>
              <a:rPr lang="en-US" altLang="zh-CN" b="1" dirty="0">
                <a:latin typeface=""/>
                <a:ea typeface="华文楷体" panose="02010600040101010101" pitchFamily="2" charset="-122"/>
                <a:sym typeface=""/>
              </a:rPr>
              <a:t>——</a:t>
            </a:r>
            <a:r>
              <a:rPr lang="zh-CN" altLang="en-US" b="1" dirty="0" smtClean="0">
                <a:latin typeface=""/>
                <a:ea typeface="华文楷体" panose="02010600040101010101" pitchFamily="2" charset="-122"/>
                <a:sym typeface=""/>
              </a:rPr>
              <a:t>佛教</a:t>
            </a:r>
            <a:endParaRPr lang="zh-CN" altLang="en-US" b="1" dirty="0">
              <a:latin typeface=""/>
              <a:ea typeface="华文楷体" panose="02010600040101010101" pitchFamily="2" charset="-122"/>
              <a:sym typeface="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8192551" y="4579710"/>
            <a:ext cx="3796249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457200" indent="-457200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客人是谁？</a:t>
            </a:r>
            <a:endParaRPr lang="en-US" altLang="zh-CN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苏轼的两</a:t>
            </a:r>
            <a:r>
              <a:rPr lang="zh-CN" altLang="en-US" b="1" dirty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个</a:t>
            </a: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层面一体化</a:t>
            </a:r>
            <a:endParaRPr lang="en-US" altLang="zh-CN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消极</a:t>
            </a:r>
            <a:r>
              <a:rPr lang="en-US" altLang="zh-CN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积极</a:t>
            </a:r>
            <a:endParaRPr lang="en-US" altLang="zh-CN" b="1" dirty="0" smtClean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达观</a:t>
            </a:r>
            <a:r>
              <a:rPr lang="en-US" altLang="zh-CN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VS</a:t>
            </a:r>
            <a:r>
              <a:rPr lang="zh-CN" altLang="en-US" b="1" dirty="0" smtClean="0">
                <a:solidFill>
                  <a:srgbClr val="FF0000"/>
                </a:solidFill>
                <a:latin typeface=""/>
                <a:ea typeface="华文楷体" panose="02010600040101010101" pitchFamily="2" charset="-122"/>
                <a:sym typeface=""/>
              </a:rPr>
              <a:t>乐观</a:t>
            </a:r>
            <a:endParaRPr lang="zh-CN" altLang="en-US" b="1" dirty="0">
              <a:solidFill>
                <a:srgbClr val="FF0000"/>
              </a:solidFill>
              <a:latin typeface=""/>
              <a:ea typeface="华文楷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5686318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自定义 2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1458</TotalTime>
  <Words>2341</Words>
  <Application>Microsoft Office PowerPoint</Application>
  <PresentationFormat>宽屏</PresentationFormat>
  <Paragraphs>142</Paragraphs>
  <Slides>15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等线</vt:lpstr>
      <vt:lpstr>等线 Light</vt:lpstr>
      <vt:lpstr>华文楷体</vt:lpstr>
      <vt:lpstr>宋体</vt:lpstr>
      <vt:lpstr>微软雅黑</vt:lpstr>
      <vt:lpstr>Arial</vt:lpstr>
      <vt:lpstr>Calibri</vt:lpstr>
      <vt:lpstr>Calibri Light</vt:lpstr>
      <vt:lpstr>Wingdings</vt:lpstr>
      <vt:lpstr>Office Theme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文艺范</dc:title>
  <dc:creator>江湖学院</dc:creator>
  <cp:lastModifiedBy>sqy</cp:lastModifiedBy>
  <cp:revision>258</cp:revision>
  <dcterms:created xsi:type="dcterms:W3CDTF">1900-01-01T00:00:00Z</dcterms:created>
  <dcterms:modified xsi:type="dcterms:W3CDTF">2021-01-19T12:05:29Z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2052-10.16.0</vt:lpwstr>
  </property>
</Properties>
</file>