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</p:sldMasterIdLst>
  <p:notesMasterIdLst>
    <p:notesMasterId r:id="rId15"/>
  </p:notesMasterIdLst>
  <p:handoutMasterIdLst>
    <p:handoutMasterId r:id="rId16"/>
  </p:handoutMasterIdLst>
  <p:sldIdLst>
    <p:sldId id="306" r:id="rId2"/>
    <p:sldId id="296" r:id="rId3"/>
    <p:sldId id="332" r:id="rId4"/>
    <p:sldId id="307" r:id="rId5"/>
    <p:sldId id="300" r:id="rId6"/>
    <p:sldId id="323" r:id="rId7"/>
    <p:sldId id="320" r:id="rId8"/>
    <p:sldId id="266" r:id="rId9"/>
    <p:sldId id="315" r:id="rId10"/>
    <p:sldId id="324" r:id="rId11"/>
    <p:sldId id="294" r:id="rId12"/>
    <p:sldId id="309" r:id="rId13"/>
    <p:sldId id="327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  <a:srgbClr val="FF0066"/>
    <a:srgbClr val="FFFFCC"/>
    <a:srgbClr val="0099CC"/>
    <a:srgbClr val="FFFF00"/>
    <a:srgbClr val="FFFF66"/>
    <a:srgbClr val="006600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69" autoAdjust="0"/>
  </p:normalViewPr>
  <p:slideViewPr>
    <p:cSldViewPr>
      <p:cViewPr>
        <p:scale>
          <a:sx n="65" d="100"/>
          <a:sy n="65" d="100"/>
        </p:scale>
        <p:origin x="-1524" y="-138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5" d="100"/>
          <a:sy n="35" d="100"/>
        </p:scale>
        <p:origin x="-1590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fld id="{1A53F5DC-C859-4B0E-BA06-21B7DB0EAB5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2052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单击以编辑母版文本样式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fld id="{5F56AD85-0673-4A35-921A-6FB627137DE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632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632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632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5632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632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632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5632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633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633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63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63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633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633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633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5103DCC-D313-49BA-98B1-49408E4A8AA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6A7C4-080D-4BE2-9E67-449E532C78D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192635-0991-4CED-9901-201AC5DF9F1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39A6E5-367C-4406-8F47-8AF6E793471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843C5F-4C52-469A-A14F-01135BEF21E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D5DF3C-0844-43D8-BE8A-DAB70BE9A81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213F6-2246-41EE-AF9A-FBE6BD30CD3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963BE7-3AB8-449D-BE9B-E0CC1A8A6F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335B79-DF11-4DF5-A6E2-2C00C1111DB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0C6257-65CD-4552-92F1-9FB5E91E4BA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39BF3-985D-47B6-AA8B-5D827E865B3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1620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6576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042150" y="6243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93E8832C-44EE-45AE-9608-92C981AD8F7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30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30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5530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53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53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553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553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35CC2489-4B89-49A0-A05C-EB6D7AED5FA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transition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5" Type="http://schemas.openxmlformats.org/officeDocument/2006/relationships/image" Target="../media/image2.jpe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1" name="Text Box 21"/>
          <p:cNvSpPr txBox="1">
            <a:spLocks noChangeArrowheads="1"/>
          </p:cNvSpPr>
          <p:nvPr/>
        </p:nvSpPr>
        <p:spPr bwMode="auto">
          <a:xfrm>
            <a:off x="2268538" y="4076700"/>
            <a:ext cx="4725987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中山大学附属中学－－邓作逵</a:t>
            </a:r>
          </a:p>
        </p:txBody>
      </p:sp>
      <p:sp>
        <p:nvSpPr>
          <p:cNvPr id="81942" name="AutoShape 22" descr="宽上对角线"/>
          <p:cNvSpPr>
            <a:spLocks noChangeArrowheads="1"/>
          </p:cNvSpPr>
          <p:nvPr/>
        </p:nvSpPr>
        <p:spPr bwMode="gray">
          <a:xfrm>
            <a:off x="0" y="6489700"/>
            <a:ext cx="9144000" cy="368300"/>
          </a:xfrm>
          <a:prstGeom prst="roundRect">
            <a:avLst>
              <a:gd name="adj" fmla="val 16667"/>
            </a:avLst>
          </a:prstGeom>
          <a:pattFill prst="wdUpDiag">
            <a:fgClr>
              <a:srgbClr val="DFDFDF"/>
            </a:fgClr>
            <a:bgClr>
              <a:srgbClr val="F8F8F8"/>
            </a:bgClr>
          </a:pattFill>
          <a:ln w="28575">
            <a:pattFill prst="pct5">
              <a:fgClr>
                <a:srgbClr val="0066FF"/>
              </a:fgClr>
              <a:bgClr>
                <a:schemeClr val="folHlink"/>
              </a:bgClr>
            </a:patt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endParaRPr lang="zh-CN" altLang="zh-CN" sz="1800" b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81943" name="Text Box 23"/>
          <p:cNvSpPr txBox="1">
            <a:spLocks noChangeArrowheads="1"/>
          </p:cNvSpPr>
          <p:nvPr/>
        </p:nvSpPr>
        <p:spPr bwMode="auto">
          <a:xfrm>
            <a:off x="6011863" y="5589588"/>
            <a:ext cx="235673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006600"/>
                </a:solidFill>
                <a:latin typeface="宋体" pitchFamily="2" charset="-122"/>
              </a:rPr>
              <a:t>2016</a:t>
            </a:r>
            <a:r>
              <a:rPr lang="zh-CN" altLang="en-US" dirty="0" smtClean="0">
                <a:solidFill>
                  <a:srgbClr val="006600"/>
                </a:solidFill>
                <a:latin typeface="宋体" pitchFamily="2" charset="-122"/>
              </a:rPr>
              <a:t>年</a:t>
            </a:r>
            <a:r>
              <a:rPr lang="en-US" altLang="zh-CN" dirty="0">
                <a:solidFill>
                  <a:srgbClr val="006600"/>
                </a:solidFill>
                <a:latin typeface="宋体" pitchFamily="2" charset="-122"/>
              </a:rPr>
              <a:t>11</a:t>
            </a:r>
            <a:r>
              <a:rPr lang="zh-CN" altLang="en-US" dirty="0" smtClean="0">
                <a:solidFill>
                  <a:srgbClr val="006600"/>
                </a:solidFill>
                <a:latin typeface="宋体" pitchFamily="2" charset="-122"/>
              </a:rPr>
              <a:t>月</a:t>
            </a:r>
            <a:r>
              <a:rPr lang="en-US" altLang="zh-CN" smtClean="0">
                <a:solidFill>
                  <a:srgbClr val="006600"/>
                </a:solidFill>
                <a:latin typeface="宋体" pitchFamily="2" charset="-122"/>
              </a:rPr>
              <a:t>30</a:t>
            </a:r>
            <a:r>
              <a:rPr lang="zh-CN" altLang="en-US" smtClean="0">
                <a:solidFill>
                  <a:srgbClr val="006600"/>
                </a:solidFill>
                <a:latin typeface="宋体" pitchFamily="2" charset="-122"/>
              </a:rPr>
              <a:t>日</a:t>
            </a:r>
            <a:endParaRPr lang="zh-CN" altLang="en-US" dirty="0">
              <a:solidFill>
                <a:srgbClr val="006600"/>
              </a:solidFill>
              <a:latin typeface="宋体" pitchFamily="2" charset="-122"/>
            </a:endParaRPr>
          </a:p>
        </p:txBody>
      </p:sp>
      <p:grpSp>
        <p:nvGrpSpPr>
          <p:cNvPr id="81944" name="Group 24"/>
          <p:cNvGrpSpPr>
            <a:grpSpLocks/>
          </p:cNvGrpSpPr>
          <p:nvPr/>
        </p:nvGrpSpPr>
        <p:grpSpPr bwMode="auto">
          <a:xfrm>
            <a:off x="179388" y="476250"/>
            <a:ext cx="5626100" cy="495300"/>
            <a:chOff x="272" y="487"/>
            <a:chExt cx="3038" cy="312"/>
          </a:xfrm>
        </p:grpSpPr>
        <p:sp>
          <p:nvSpPr>
            <p:cNvPr id="81945" name="AutoShape 25"/>
            <p:cNvSpPr>
              <a:spLocks noChangeArrowheads="1"/>
            </p:cNvSpPr>
            <p:nvPr/>
          </p:nvSpPr>
          <p:spPr bwMode="gray">
            <a:xfrm>
              <a:off x="305" y="487"/>
              <a:ext cx="2863" cy="31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FDFDF"/>
                </a:gs>
                <a:gs pos="50000">
                  <a:srgbClr val="DFDFDF">
                    <a:gamma/>
                    <a:tint val="24314"/>
                    <a:invGamma/>
                  </a:srgbClr>
                </a:gs>
                <a:gs pos="100000">
                  <a:srgbClr val="DFDFDF"/>
                </a:gs>
              </a:gsLst>
              <a:lin ang="5400000" scaled="1"/>
            </a:gradFill>
            <a:ln w="285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1946" name="Text Box 26"/>
            <p:cNvSpPr txBox="1">
              <a:spLocks noChangeArrowheads="1"/>
            </p:cNvSpPr>
            <p:nvPr/>
          </p:nvSpPr>
          <p:spPr bwMode="auto">
            <a:xfrm>
              <a:off x="272" y="521"/>
              <a:ext cx="303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>
                  <a:latin typeface="楷体_GB2312" pitchFamily="49" charset="-122"/>
                  <a:ea typeface="楷体" pitchFamily="49" charset="-122"/>
                </a:rPr>
                <a:t>人教版义务教育教科书</a:t>
              </a:r>
              <a:r>
                <a:rPr lang="en-US" altLang="zh-CN" sz="2000">
                  <a:solidFill>
                    <a:srgbClr val="FF0000"/>
                  </a:solidFill>
                  <a:latin typeface="楷体_GB2312" pitchFamily="49" charset="-122"/>
                  <a:ea typeface="楷体" pitchFamily="49" charset="-122"/>
                </a:rPr>
                <a:t>《</a:t>
              </a:r>
              <a:r>
                <a:rPr lang="zh-CN" altLang="en-US" sz="2000">
                  <a:solidFill>
                    <a:srgbClr val="FF0000"/>
                  </a:solidFill>
                  <a:latin typeface="楷体_GB2312" pitchFamily="49" charset="-122"/>
                  <a:ea typeface="楷体" pitchFamily="49" charset="-122"/>
                </a:rPr>
                <a:t>九年级</a:t>
              </a:r>
              <a:r>
                <a:rPr lang="zh-CN" altLang="zh-CN" sz="2000">
                  <a:solidFill>
                    <a:srgbClr val="FF0000"/>
                  </a:solidFill>
                  <a:latin typeface="楷体"/>
                  <a:ea typeface="楷体" pitchFamily="49" charset="-122"/>
                </a:rPr>
                <a:t>·</a:t>
              </a:r>
              <a:r>
                <a:rPr lang="zh-CN" altLang="en-US" sz="2000">
                  <a:solidFill>
                    <a:srgbClr val="FF0000"/>
                  </a:solidFill>
                  <a:latin typeface="楷体_GB2312" pitchFamily="49" charset="-122"/>
                  <a:ea typeface="楷体" pitchFamily="49" charset="-122"/>
                </a:rPr>
                <a:t>化学</a:t>
              </a:r>
              <a:r>
                <a:rPr lang="zh-CN" altLang="zh-CN" sz="2000">
                  <a:solidFill>
                    <a:srgbClr val="FF0000"/>
                  </a:solidFill>
                  <a:latin typeface="Arial" charset="0"/>
                </a:rPr>
                <a:t>·</a:t>
              </a:r>
              <a:r>
                <a:rPr lang="en-US" altLang="zh-CN" sz="200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zh-CN" altLang="en-US" sz="2000">
                  <a:solidFill>
                    <a:srgbClr val="FF0000"/>
                  </a:solidFill>
                  <a:latin typeface="Arial" charset="0"/>
                </a:rPr>
                <a:t>上册</a:t>
              </a:r>
              <a:r>
                <a:rPr lang="en-US" altLang="zh-CN" sz="2000">
                  <a:solidFill>
                    <a:srgbClr val="FF0000"/>
                  </a:solidFill>
                  <a:latin typeface="楷体_GB2312" pitchFamily="49" charset="-122"/>
                  <a:ea typeface="楷体" pitchFamily="49" charset="-122"/>
                </a:rPr>
                <a:t>》</a:t>
              </a:r>
            </a:p>
          </p:txBody>
        </p:sp>
      </p:grpSp>
      <p:sp>
        <p:nvSpPr>
          <p:cNvPr id="81947" name="WordArt 27"/>
          <p:cNvSpPr>
            <a:spLocks noChangeArrowheads="1" noChangeShapeType="1" noTextEdit="1"/>
          </p:cNvSpPr>
          <p:nvPr/>
        </p:nvSpPr>
        <p:spPr bwMode="auto">
          <a:xfrm>
            <a:off x="1042988" y="1989138"/>
            <a:ext cx="7273925" cy="960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二氧化碳制取的研究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2525713"/>
            <a:ext cx="8820150" cy="3063875"/>
          </a:xfrm>
          <a:noFill/>
          <a:ln/>
        </p:spPr>
        <p:txBody>
          <a:bodyPr/>
          <a:lstStyle/>
          <a:p>
            <a:pPr>
              <a:lnSpc>
                <a:spcPct val="135000"/>
              </a:lnSpc>
            </a:pP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1.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探究实验室中制取</a:t>
            </a: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CO</a:t>
            </a:r>
            <a:r>
              <a:rPr lang="en-US" altLang="zh-CN" b="1" baseline="-25000">
                <a:solidFill>
                  <a:srgbClr val="000000"/>
                </a:solidFill>
                <a:latin typeface="宋体" pitchFamily="2" charset="-122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的反应原理</a:t>
            </a: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,   </a:t>
            </a:r>
          </a:p>
          <a:p>
            <a:pPr>
              <a:lnSpc>
                <a:spcPct val="135000"/>
              </a:lnSpc>
              <a:buFont typeface="Wingdings" pitchFamily="2" charset="2"/>
              <a:buNone/>
            </a:pP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    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能正确书写实验室制取</a:t>
            </a: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CO</a:t>
            </a:r>
            <a:r>
              <a:rPr lang="en-US" altLang="zh-CN" b="1" baseline="-25000">
                <a:solidFill>
                  <a:srgbClr val="000000"/>
                </a:solidFill>
                <a:latin typeface="宋体" pitchFamily="2" charset="-122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的化学方程式。</a:t>
            </a:r>
          </a:p>
          <a:p>
            <a:pPr>
              <a:lnSpc>
                <a:spcPct val="135000"/>
              </a:lnSpc>
            </a:pP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2.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探究实验室中制取</a:t>
            </a: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CO</a:t>
            </a:r>
            <a:r>
              <a:rPr lang="en-US" altLang="zh-CN" b="1" baseline="-25000">
                <a:solidFill>
                  <a:srgbClr val="000000"/>
                </a:solidFill>
                <a:latin typeface="宋体" pitchFamily="2" charset="-122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的实验装置。</a:t>
            </a:r>
          </a:p>
          <a:p>
            <a:pPr>
              <a:lnSpc>
                <a:spcPct val="135000"/>
              </a:lnSpc>
            </a:pPr>
            <a:r>
              <a:rPr lang="en-US" altLang="zh-CN" b="1">
                <a:solidFill>
                  <a:srgbClr val="000000"/>
                </a:solidFill>
                <a:latin typeface="宋体" pitchFamily="2" charset="-122"/>
              </a:rPr>
              <a:t>3.</a:t>
            </a:r>
            <a:r>
              <a:rPr lang="zh-CN" altLang="en-US" b="1">
                <a:solidFill>
                  <a:srgbClr val="000000"/>
                </a:solidFill>
                <a:latin typeface="宋体" pitchFamily="2" charset="-122"/>
              </a:rPr>
              <a:t>了解实验室中制取气体的一般思路和方法。</a:t>
            </a:r>
          </a:p>
        </p:txBody>
      </p:sp>
      <p:sp>
        <p:nvSpPr>
          <p:cNvPr id="69635" name="AutoShape 3"/>
          <p:cNvSpPr>
            <a:spLocks noChangeArrowheads="1"/>
          </p:cNvSpPr>
          <p:nvPr/>
        </p:nvSpPr>
        <p:spPr bwMode="auto">
          <a:xfrm>
            <a:off x="1835150" y="476250"/>
            <a:ext cx="5400675" cy="1152525"/>
          </a:xfrm>
          <a:prstGeom prst="ellipseRibbon2">
            <a:avLst>
              <a:gd name="adj1" fmla="val 25000"/>
              <a:gd name="adj2" fmla="val 50000"/>
              <a:gd name="adj3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600">
                <a:solidFill>
                  <a:srgbClr val="000000"/>
                </a:solidFill>
              </a:rPr>
              <a:t>学习目标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5" name="Rectangle 5"/>
          <p:cNvSpPr>
            <a:spLocks noChangeArrowheads="1"/>
          </p:cNvSpPr>
          <p:nvPr/>
        </p:nvSpPr>
        <p:spPr bwMode="auto">
          <a:xfrm>
            <a:off x="323850" y="2060575"/>
            <a:ext cx="84089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kumimoji="1" lang="en-US" altLang="zh-CN">
                <a:latin typeface="宋体" pitchFamily="2" charset="-122"/>
              </a:rPr>
              <a:t>1</a:t>
            </a:r>
            <a:r>
              <a:rPr kumimoji="1" lang="zh-CN" altLang="en-US">
                <a:latin typeface="宋体" pitchFamily="2" charset="-122"/>
              </a:rPr>
              <a:t>、现在有下列反应可以得到</a:t>
            </a:r>
            <a:r>
              <a:rPr kumimoji="1" lang="en-US" altLang="zh-CN">
                <a:latin typeface="宋体" pitchFamily="2" charset="-122"/>
              </a:rPr>
              <a:t>CO</a:t>
            </a:r>
            <a:r>
              <a:rPr kumimoji="1" lang="en-US" altLang="zh-CN" baseline="-25000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，思考这些反应能否用于实验</a:t>
            </a:r>
          </a:p>
          <a:p>
            <a:pPr eaLnBrk="0" hangingPunct="0"/>
            <a:r>
              <a:rPr kumimoji="1" lang="zh-CN" altLang="en-US">
                <a:latin typeface="宋体" pitchFamily="2" charset="-122"/>
              </a:rPr>
              <a:t>   室制取</a:t>
            </a:r>
            <a:r>
              <a:rPr kumimoji="1" lang="en-US" altLang="zh-CN">
                <a:latin typeface="宋体" pitchFamily="2" charset="-122"/>
              </a:rPr>
              <a:t>CO</a:t>
            </a:r>
            <a:r>
              <a:rPr kumimoji="1" lang="en-US" altLang="zh-CN" baseline="-25000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？ </a:t>
            </a:r>
          </a:p>
        </p:txBody>
      </p:sp>
      <p:sp>
        <p:nvSpPr>
          <p:cNvPr id="117768" name="Text Box 8"/>
          <p:cNvSpPr txBox="1">
            <a:spLocks noChangeArrowheads="1"/>
          </p:cNvSpPr>
          <p:nvPr/>
        </p:nvSpPr>
        <p:spPr bwMode="auto">
          <a:xfrm>
            <a:off x="1765300" y="3573463"/>
            <a:ext cx="935038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kumimoji="1" lang="zh-CN" altLang="en-US" sz="20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点燃</a:t>
            </a:r>
            <a:endParaRPr kumimoji="1" lang="zh-CN" altLang="en-US" sz="2000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117767" name="Text Box 7"/>
          <p:cNvSpPr txBox="1">
            <a:spLocks noChangeArrowheads="1"/>
          </p:cNvSpPr>
          <p:nvPr/>
        </p:nvSpPr>
        <p:spPr bwMode="auto">
          <a:xfrm>
            <a:off x="1763713" y="4508500"/>
            <a:ext cx="10080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kumimoji="1" lang="zh-CN" altLang="en-US" sz="20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高温</a:t>
            </a:r>
            <a:endParaRPr kumimoji="1" lang="zh-CN" altLang="en-US" sz="2000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117766" name="Text Box 6"/>
          <p:cNvSpPr txBox="1">
            <a:spLocks noChangeArrowheads="1"/>
          </p:cNvSpPr>
          <p:nvPr/>
        </p:nvSpPr>
        <p:spPr bwMode="auto">
          <a:xfrm>
            <a:off x="1835150" y="4076700"/>
            <a:ext cx="93662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kumimoji="1" lang="zh-CN" altLang="en-US" sz="20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高温</a:t>
            </a:r>
            <a:endParaRPr kumimoji="1" lang="zh-CN" altLang="en-US" sz="2000">
              <a:solidFill>
                <a:schemeClr val="hlink"/>
              </a:solidFill>
              <a:latin typeface="Times New Roman" pitchFamily="18" charset="0"/>
            </a:endParaRPr>
          </a:p>
        </p:txBody>
      </p:sp>
      <p:graphicFrame>
        <p:nvGraphicFramePr>
          <p:cNvPr id="117878" name="Group 118"/>
          <p:cNvGraphicFramePr>
            <a:graphicFrameLocks noGrp="1"/>
          </p:cNvGraphicFramePr>
          <p:nvPr/>
        </p:nvGraphicFramePr>
        <p:xfrm>
          <a:off x="323850" y="3068638"/>
          <a:ext cx="8424863" cy="2665413"/>
        </p:xfrm>
        <a:graphic>
          <a:graphicData uri="http://schemas.openxmlformats.org/drawingml/2006/table">
            <a:tbl>
              <a:tblPr/>
              <a:tblGrid>
                <a:gridCol w="722313"/>
                <a:gridCol w="3165475"/>
                <a:gridCol w="4537075"/>
              </a:tblGrid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序号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化学方程式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能否用于实验室制取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CO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的理由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1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C+O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======== CO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C+2CuO===== 2Cu+CO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↑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3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CaCO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3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====== CaO + CO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↑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83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4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7879" name="Text Box 119"/>
          <p:cNvSpPr txBox="1">
            <a:spLocks noChangeArrowheads="1"/>
          </p:cNvSpPr>
          <p:nvPr/>
        </p:nvSpPr>
        <p:spPr bwMode="auto">
          <a:xfrm>
            <a:off x="4284663" y="3638550"/>
            <a:ext cx="147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800">
                <a:solidFill>
                  <a:schemeClr val="hlink"/>
                </a:solidFill>
              </a:rPr>
              <a:t>1</a:t>
            </a:r>
            <a:r>
              <a:rPr lang="zh-CN" altLang="en-US" sz="1800">
                <a:solidFill>
                  <a:schemeClr val="hlink"/>
                </a:solidFill>
              </a:rPr>
              <a:t>、不易收集</a:t>
            </a:r>
          </a:p>
        </p:txBody>
      </p:sp>
      <p:sp>
        <p:nvSpPr>
          <p:cNvPr id="117880" name="Text Box 120"/>
          <p:cNvSpPr txBox="1">
            <a:spLocks noChangeArrowheads="1"/>
          </p:cNvSpPr>
          <p:nvPr/>
        </p:nvSpPr>
        <p:spPr bwMode="auto">
          <a:xfrm>
            <a:off x="6000750" y="3644900"/>
            <a:ext cx="2159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800">
                <a:solidFill>
                  <a:schemeClr val="hlink"/>
                </a:solidFill>
              </a:rPr>
              <a:t>2</a:t>
            </a:r>
            <a:r>
              <a:rPr lang="zh-CN" altLang="en-US" sz="1800">
                <a:solidFill>
                  <a:schemeClr val="hlink"/>
                </a:solidFill>
              </a:rPr>
              <a:t>、收集的气体不纯</a:t>
            </a:r>
          </a:p>
        </p:txBody>
      </p:sp>
      <p:sp>
        <p:nvSpPr>
          <p:cNvPr id="117881" name="Text Box 121"/>
          <p:cNvSpPr txBox="1">
            <a:spLocks noChangeArrowheads="1"/>
          </p:cNvSpPr>
          <p:nvPr/>
        </p:nvSpPr>
        <p:spPr bwMode="auto">
          <a:xfrm>
            <a:off x="4067175" y="4214813"/>
            <a:ext cx="3073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800">
                <a:solidFill>
                  <a:schemeClr val="hlink"/>
                </a:solidFill>
              </a:rPr>
              <a:t>1</a:t>
            </a:r>
            <a:r>
              <a:rPr lang="zh-CN" altLang="en-US" sz="1800">
                <a:solidFill>
                  <a:schemeClr val="hlink"/>
                </a:solidFill>
              </a:rPr>
              <a:t>、实验室</a:t>
            </a:r>
            <a:r>
              <a:rPr lang="zh-CN" altLang="en-US" sz="1800">
                <a:solidFill>
                  <a:srgbClr val="0000CC"/>
                </a:solidFill>
              </a:rPr>
              <a:t>难以达到高温条件</a:t>
            </a:r>
          </a:p>
        </p:txBody>
      </p:sp>
      <p:sp>
        <p:nvSpPr>
          <p:cNvPr id="117882" name="Text Box 122"/>
          <p:cNvSpPr txBox="1">
            <a:spLocks noChangeArrowheads="1"/>
          </p:cNvSpPr>
          <p:nvPr/>
        </p:nvSpPr>
        <p:spPr bwMode="auto">
          <a:xfrm>
            <a:off x="7045325" y="4221163"/>
            <a:ext cx="170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800">
                <a:solidFill>
                  <a:schemeClr val="hlink"/>
                </a:solidFill>
              </a:rPr>
              <a:t>2</a:t>
            </a:r>
            <a:r>
              <a:rPr lang="zh-CN" altLang="en-US" sz="1800">
                <a:solidFill>
                  <a:schemeClr val="hlink"/>
                </a:solidFill>
              </a:rPr>
              <a:t>、不节约能源</a:t>
            </a:r>
          </a:p>
        </p:txBody>
      </p:sp>
      <p:sp>
        <p:nvSpPr>
          <p:cNvPr id="117885" name="Rectangle 125"/>
          <p:cNvSpPr>
            <a:spLocks noChangeArrowheads="1"/>
          </p:cNvSpPr>
          <p:nvPr/>
        </p:nvSpPr>
        <p:spPr bwMode="auto">
          <a:xfrm>
            <a:off x="1258888" y="1052513"/>
            <a:ext cx="7273925" cy="588962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探究一：实验室制二氧化碳的反应原理</a:t>
            </a:r>
          </a:p>
        </p:txBody>
      </p:sp>
      <p:sp>
        <p:nvSpPr>
          <p:cNvPr id="117886" name="Text Box 126"/>
          <p:cNvSpPr txBox="1">
            <a:spLocks noChangeArrowheads="1"/>
          </p:cNvSpPr>
          <p:nvPr/>
        </p:nvSpPr>
        <p:spPr bwMode="auto">
          <a:xfrm>
            <a:off x="4067175" y="4784725"/>
            <a:ext cx="307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800">
                <a:solidFill>
                  <a:schemeClr val="hlink"/>
                </a:solidFill>
              </a:rPr>
              <a:t>1</a:t>
            </a:r>
            <a:r>
              <a:rPr lang="zh-CN" altLang="en-US" sz="1800">
                <a:solidFill>
                  <a:schemeClr val="hlink"/>
                </a:solidFill>
              </a:rPr>
              <a:t>、实验室</a:t>
            </a:r>
            <a:r>
              <a:rPr lang="zh-CN" altLang="en-US" sz="1800">
                <a:solidFill>
                  <a:srgbClr val="0000CC"/>
                </a:solidFill>
              </a:rPr>
              <a:t>难以达到高温条件</a:t>
            </a:r>
          </a:p>
        </p:txBody>
      </p:sp>
      <p:sp>
        <p:nvSpPr>
          <p:cNvPr id="117887" name="Text Box 127"/>
          <p:cNvSpPr txBox="1">
            <a:spLocks noChangeArrowheads="1"/>
          </p:cNvSpPr>
          <p:nvPr/>
        </p:nvSpPr>
        <p:spPr bwMode="auto">
          <a:xfrm>
            <a:off x="7045325" y="4791075"/>
            <a:ext cx="170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1800">
                <a:solidFill>
                  <a:schemeClr val="hlink"/>
                </a:solidFill>
              </a:rPr>
              <a:t>2</a:t>
            </a:r>
            <a:r>
              <a:rPr lang="zh-CN" altLang="en-US" sz="1800">
                <a:solidFill>
                  <a:schemeClr val="hlink"/>
                </a:solidFill>
              </a:rPr>
              <a:t>、不节约能源</a:t>
            </a:r>
          </a:p>
        </p:txBody>
      </p:sp>
      <p:sp>
        <p:nvSpPr>
          <p:cNvPr id="117888" name="Text Box 128"/>
          <p:cNvSpPr txBox="1">
            <a:spLocks noChangeArrowheads="1"/>
          </p:cNvSpPr>
          <p:nvPr/>
        </p:nvSpPr>
        <p:spPr bwMode="auto">
          <a:xfrm>
            <a:off x="317500" y="5995988"/>
            <a:ext cx="8718550" cy="4572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请从条件、节能、环保、收集气体的难易及是否纯净等角度分析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7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7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17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17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17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1000"/>
                                        <p:tgtEl>
                                          <p:spTgt spid="117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17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879" grpId="0"/>
      <p:bldP spid="117880" grpId="0"/>
      <p:bldP spid="117881" grpId="0"/>
      <p:bldP spid="117882" grpId="0"/>
      <p:bldP spid="117886" grpId="0"/>
      <p:bldP spid="117887" grpId="0"/>
      <p:bldP spid="11788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036" name="Group 92"/>
          <p:cNvGraphicFramePr>
            <a:graphicFrameLocks noGrp="1"/>
          </p:cNvGraphicFramePr>
          <p:nvPr/>
        </p:nvGraphicFramePr>
        <p:xfrm>
          <a:off x="179388" y="2565400"/>
          <a:ext cx="8718550" cy="3348038"/>
        </p:xfrm>
        <a:graphic>
          <a:graphicData uri="http://schemas.openxmlformats.org/drawingml/2006/table">
            <a:tbl>
              <a:tblPr/>
              <a:tblGrid>
                <a:gridCol w="796925"/>
                <a:gridCol w="3313112"/>
                <a:gridCol w="4608513"/>
              </a:tblGrid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编号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实验内容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实验现象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１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稀盐酸和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Na</a:t>
                      </a:r>
                      <a:r>
                        <a:rPr kumimoji="1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CO</a:t>
                      </a:r>
                      <a:r>
                        <a:rPr kumimoji="1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粉末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 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稀硫酸和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Na</a:t>
                      </a:r>
                      <a:r>
                        <a:rPr kumimoji="1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CO</a:t>
                      </a:r>
                      <a:r>
                        <a:rPr kumimoji="1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粉末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3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 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稀盐酸和大理石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6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 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稀硫酸和大理石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036" name="Rectangle 124"/>
          <p:cNvSpPr>
            <a:spLocks noChangeArrowheads="1"/>
          </p:cNvSpPr>
          <p:nvPr/>
        </p:nvSpPr>
        <p:spPr bwMode="auto">
          <a:xfrm>
            <a:off x="4248150" y="3084513"/>
            <a:ext cx="493236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白色粉末</a:t>
            </a:r>
            <a:r>
              <a:rPr lang="zh-CN" altLang="en-US" sz="2200">
                <a:solidFill>
                  <a:srgbClr val="0000CC"/>
                </a:solidFill>
              </a:rPr>
              <a:t>迅速</a:t>
            </a:r>
            <a:r>
              <a:rPr lang="zh-CN" altLang="en-US" sz="2200">
                <a:solidFill>
                  <a:schemeClr val="hlink"/>
                </a:solidFill>
              </a:rPr>
              <a:t>消失，有</a:t>
            </a:r>
            <a:r>
              <a:rPr lang="zh-CN" altLang="en-US" sz="2200">
                <a:solidFill>
                  <a:srgbClr val="0000CC"/>
                </a:solidFill>
              </a:rPr>
              <a:t>大量</a:t>
            </a:r>
            <a:r>
              <a:rPr lang="zh-CN" altLang="en-US" sz="2200">
                <a:solidFill>
                  <a:schemeClr val="hlink"/>
                </a:solidFill>
              </a:rPr>
              <a:t>气泡冒出 </a:t>
            </a:r>
          </a:p>
        </p:txBody>
      </p:sp>
      <p:sp>
        <p:nvSpPr>
          <p:cNvPr id="2" name="Rectangle 124"/>
          <p:cNvSpPr>
            <a:spLocks noChangeArrowheads="1"/>
          </p:cNvSpPr>
          <p:nvPr/>
        </p:nvSpPr>
        <p:spPr bwMode="auto">
          <a:xfrm>
            <a:off x="4211638" y="3751263"/>
            <a:ext cx="493236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白色粉末</a:t>
            </a:r>
            <a:r>
              <a:rPr lang="zh-CN" altLang="en-US" sz="2200">
                <a:solidFill>
                  <a:srgbClr val="0000CC"/>
                </a:solidFill>
              </a:rPr>
              <a:t>迅速</a:t>
            </a:r>
            <a:r>
              <a:rPr lang="zh-CN" altLang="en-US" sz="2200">
                <a:solidFill>
                  <a:schemeClr val="hlink"/>
                </a:solidFill>
              </a:rPr>
              <a:t>消失，有</a:t>
            </a:r>
            <a:r>
              <a:rPr lang="zh-CN" altLang="en-US" sz="2200">
                <a:solidFill>
                  <a:srgbClr val="0000CC"/>
                </a:solidFill>
              </a:rPr>
              <a:t>大量</a:t>
            </a:r>
            <a:r>
              <a:rPr lang="zh-CN" altLang="en-US" sz="2200">
                <a:solidFill>
                  <a:schemeClr val="hlink"/>
                </a:solidFill>
              </a:rPr>
              <a:t>气泡冒出 </a:t>
            </a:r>
          </a:p>
        </p:txBody>
      </p:sp>
      <p:sp>
        <p:nvSpPr>
          <p:cNvPr id="3" name="Rectangle 124"/>
          <p:cNvSpPr>
            <a:spLocks noChangeArrowheads="1"/>
          </p:cNvSpPr>
          <p:nvPr/>
        </p:nvSpPr>
        <p:spPr bwMode="auto">
          <a:xfrm>
            <a:off x="4211638" y="4956175"/>
            <a:ext cx="324008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开始有少量气泡冒出， </a:t>
            </a:r>
          </a:p>
        </p:txBody>
      </p:sp>
      <p:sp>
        <p:nvSpPr>
          <p:cNvPr id="39045" name="Text Box 133"/>
          <p:cNvSpPr txBox="1">
            <a:spLocks noChangeArrowheads="1"/>
          </p:cNvSpPr>
          <p:nvPr/>
        </p:nvSpPr>
        <p:spPr bwMode="auto">
          <a:xfrm>
            <a:off x="4211638" y="5389563"/>
            <a:ext cx="460851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200">
                <a:solidFill>
                  <a:srgbClr val="0000CC"/>
                </a:solidFill>
              </a:rPr>
              <a:t>过一会儿后，气泡逐渐停止冒出 </a:t>
            </a:r>
          </a:p>
        </p:txBody>
      </p:sp>
      <p:sp>
        <p:nvSpPr>
          <p:cNvPr id="4" name="Rectangle 124"/>
          <p:cNvSpPr>
            <a:spLocks noChangeArrowheads="1"/>
          </p:cNvSpPr>
          <p:nvPr/>
        </p:nvSpPr>
        <p:spPr bwMode="auto">
          <a:xfrm>
            <a:off x="4211638" y="4332288"/>
            <a:ext cx="493236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白色固体</a:t>
            </a:r>
            <a:r>
              <a:rPr lang="zh-CN" altLang="en-US" sz="2200">
                <a:solidFill>
                  <a:srgbClr val="0000CC"/>
                </a:solidFill>
              </a:rPr>
              <a:t>逐渐</a:t>
            </a:r>
            <a:r>
              <a:rPr lang="zh-CN" altLang="en-US" sz="2200">
                <a:solidFill>
                  <a:schemeClr val="hlink"/>
                </a:solidFill>
              </a:rPr>
              <a:t>溶解，有</a:t>
            </a:r>
            <a:r>
              <a:rPr lang="zh-CN" altLang="en-US" sz="2200">
                <a:solidFill>
                  <a:srgbClr val="0000CC"/>
                </a:solidFill>
              </a:rPr>
              <a:t>较多</a:t>
            </a:r>
            <a:r>
              <a:rPr lang="zh-CN" altLang="en-US" sz="2200">
                <a:solidFill>
                  <a:schemeClr val="hlink"/>
                </a:solidFill>
              </a:rPr>
              <a:t>气泡冒出 </a:t>
            </a:r>
          </a:p>
        </p:txBody>
      </p:sp>
      <p:grpSp>
        <p:nvGrpSpPr>
          <p:cNvPr id="83038" name="Group 94"/>
          <p:cNvGrpSpPr>
            <a:grpSpLocks/>
          </p:cNvGrpSpPr>
          <p:nvPr/>
        </p:nvGrpSpPr>
        <p:grpSpPr bwMode="auto">
          <a:xfrm>
            <a:off x="179388" y="4284663"/>
            <a:ext cx="3190875" cy="762000"/>
            <a:chOff x="113" y="2224"/>
            <a:chExt cx="2010" cy="480"/>
          </a:xfrm>
        </p:grpSpPr>
        <p:sp>
          <p:nvSpPr>
            <p:cNvPr id="83039" name="Rectangle 95"/>
            <p:cNvSpPr>
              <a:spLocks noChangeArrowheads="1"/>
            </p:cNvSpPr>
            <p:nvPr/>
          </p:nvSpPr>
          <p:spPr bwMode="auto">
            <a:xfrm>
              <a:off x="113" y="2224"/>
              <a:ext cx="468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4400">
                  <a:solidFill>
                    <a:schemeClr val="hlink"/>
                  </a:solidFill>
                </a:rPr>
                <a:t>√</a:t>
              </a:r>
            </a:p>
          </p:txBody>
        </p:sp>
        <p:sp>
          <p:nvSpPr>
            <p:cNvPr id="83040" name="Rectangle 96"/>
            <p:cNvSpPr>
              <a:spLocks noChangeArrowheads="1"/>
            </p:cNvSpPr>
            <p:nvPr/>
          </p:nvSpPr>
          <p:spPr bwMode="auto">
            <a:xfrm>
              <a:off x="657" y="2280"/>
              <a:ext cx="1466" cy="294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rgbClr val="0000CC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zh-CN" altLang="en-US">
                  <a:solidFill>
                    <a:schemeClr val="bg1"/>
                  </a:solidFill>
                </a:rPr>
                <a:t>稀盐酸和大理石</a:t>
              </a:r>
            </a:p>
          </p:txBody>
        </p:sp>
      </p:grpSp>
      <p:sp>
        <p:nvSpPr>
          <p:cNvPr id="83041" name="Rectangle 97"/>
          <p:cNvSpPr>
            <a:spLocks noChangeArrowheads="1"/>
          </p:cNvSpPr>
          <p:nvPr/>
        </p:nvSpPr>
        <p:spPr bwMode="auto">
          <a:xfrm>
            <a:off x="1258888" y="1052513"/>
            <a:ext cx="7273925" cy="588962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探究一：实验室制二氧化碳的反应原理</a:t>
            </a:r>
          </a:p>
        </p:txBody>
      </p:sp>
      <p:sp>
        <p:nvSpPr>
          <p:cNvPr id="83042" name="Rectangle 98"/>
          <p:cNvSpPr>
            <a:spLocks noChangeArrowheads="1"/>
          </p:cNvSpPr>
          <p:nvPr/>
        </p:nvSpPr>
        <p:spPr bwMode="auto">
          <a:xfrm>
            <a:off x="250825" y="2035175"/>
            <a:ext cx="252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/>
            <a:r>
              <a:rPr kumimoji="1" lang="en-US" altLang="zh-CN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、探究实验</a:t>
            </a:r>
          </a:p>
        </p:txBody>
      </p:sp>
      <p:sp>
        <p:nvSpPr>
          <p:cNvPr id="83043" name="Text Box 99"/>
          <p:cNvSpPr txBox="1">
            <a:spLocks noChangeArrowheads="1"/>
          </p:cNvSpPr>
          <p:nvPr/>
        </p:nvSpPr>
        <p:spPr bwMode="auto">
          <a:xfrm>
            <a:off x="107950" y="6105525"/>
            <a:ext cx="8951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能将第</a:t>
            </a:r>
            <a:r>
              <a:rPr lang="en-US" altLang="zh-CN"/>
              <a:t>3</a:t>
            </a:r>
            <a:r>
              <a:rPr lang="zh-CN" altLang="en-US"/>
              <a:t>组实验中的大理石改为</a:t>
            </a:r>
            <a:r>
              <a:rPr lang="en-US" altLang="zh-CN"/>
              <a:t>CaCO</a:t>
            </a:r>
            <a:r>
              <a:rPr lang="en-US" altLang="zh-CN" baseline="-25000"/>
              <a:t>3</a:t>
            </a:r>
            <a:r>
              <a:rPr lang="zh-CN" altLang="en-US"/>
              <a:t>粉末吗？试试看。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9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83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83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36" grpId="0"/>
      <p:bldP spid="2" grpId="0"/>
      <p:bldP spid="3" grpId="0"/>
      <p:bldP spid="39045" grpId="0"/>
      <p:bldP spid="830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841375" y="1125538"/>
            <a:ext cx="8051800" cy="528637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</a:rPr>
              <a:t>在实验室里制取气体时，需要考虑的一些基本因素</a:t>
            </a:r>
          </a:p>
        </p:txBody>
      </p:sp>
      <p:grpSp>
        <p:nvGrpSpPr>
          <p:cNvPr id="74773" name="Group 21"/>
          <p:cNvGrpSpPr>
            <a:grpSpLocks/>
          </p:cNvGrpSpPr>
          <p:nvPr/>
        </p:nvGrpSpPr>
        <p:grpSpPr bwMode="auto">
          <a:xfrm>
            <a:off x="781050" y="2405063"/>
            <a:ext cx="8183563" cy="3616325"/>
            <a:chOff x="492" y="1515"/>
            <a:chExt cx="5155" cy="2278"/>
          </a:xfrm>
        </p:grpSpPr>
        <p:sp>
          <p:nvSpPr>
            <p:cNvPr id="74758" name="Text Box 6"/>
            <p:cNvSpPr txBox="1">
              <a:spLocks noChangeArrowheads="1"/>
            </p:cNvSpPr>
            <p:nvPr/>
          </p:nvSpPr>
          <p:spPr bwMode="auto">
            <a:xfrm>
              <a:off x="506" y="1832"/>
              <a:ext cx="294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2</a:t>
              </a:r>
              <a:r>
                <a:rPr lang="zh-CN" altLang="en-US" sz="2800"/>
                <a:t>、药品尽可能廉价、易得；</a:t>
              </a:r>
            </a:p>
          </p:txBody>
        </p:sp>
        <p:sp>
          <p:nvSpPr>
            <p:cNvPr id="74759" name="Text Box 7"/>
            <p:cNvSpPr txBox="1">
              <a:spLocks noChangeArrowheads="1"/>
            </p:cNvSpPr>
            <p:nvPr/>
          </p:nvSpPr>
          <p:spPr bwMode="auto">
            <a:xfrm>
              <a:off x="495" y="2642"/>
              <a:ext cx="384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4</a:t>
              </a:r>
              <a:r>
                <a:rPr lang="zh-CN" altLang="en-US" sz="2800"/>
                <a:t>、条件简单，装置简便、易于操作；</a:t>
              </a:r>
            </a:p>
          </p:txBody>
        </p:sp>
        <p:sp>
          <p:nvSpPr>
            <p:cNvPr id="74760" name="Text Box 8"/>
            <p:cNvSpPr txBox="1">
              <a:spLocks noChangeArrowheads="1"/>
            </p:cNvSpPr>
            <p:nvPr/>
          </p:nvSpPr>
          <p:spPr bwMode="auto">
            <a:xfrm>
              <a:off x="492" y="3048"/>
              <a:ext cx="515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5</a:t>
              </a:r>
              <a:r>
                <a:rPr lang="zh-CN" altLang="en-US" sz="2800"/>
                <a:t>、反应速度适中，便于观察实验现象和收集气体</a:t>
              </a:r>
              <a:r>
                <a:rPr lang="zh-CN" altLang="en-US"/>
                <a:t>；</a:t>
              </a:r>
            </a:p>
          </p:txBody>
        </p:sp>
        <p:sp>
          <p:nvSpPr>
            <p:cNvPr id="74761" name="Text Box 9"/>
            <p:cNvSpPr txBox="1">
              <a:spLocks noChangeArrowheads="1"/>
            </p:cNvSpPr>
            <p:nvPr/>
          </p:nvSpPr>
          <p:spPr bwMode="auto">
            <a:xfrm>
              <a:off x="492" y="2241"/>
              <a:ext cx="2691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3</a:t>
              </a:r>
              <a:r>
                <a:rPr lang="zh-CN" altLang="en-US" sz="2800"/>
                <a:t>、注意节约原料和能源</a:t>
              </a:r>
              <a:r>
                <a:rPr lang="zh-CN" altLang="en-US"/>
                <a:t>；</a:t>
              </a:r>
            </a:p>
          </p:txBody>
        </p:sp>
        <p:sp>
          <p:nvSpPr>
            <p:cNvPr id="74763" name="Text Box 11"/>
            <p:cNvSpPr txBox="1">
              <a:spLocks noChangeArrowheads="1"/>
            </p:cNvSpPr>
            <p:nvPr/>
          </p:nvSpPr>
          <p:spPr bwMode="auto">
            <a:xfrm>
              <a:off x="492" y="3466"/>
              <a:ext cx="336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6</a:t>
              </a:r>
              <a:r>
                <a:rPr lang="zh-CN" altLang="en-US" sz="2800"/>
                <a:t>、注意环保，不生成有害气体</a:t>
              </a:r>
              <a:r>
                <a:rPr lang="zh-CN" altLang="en-US"/>
                <a:t>；</a:t>
              </a:r>
            </a:p>
          </p:txBody>
        </p:sp>
        <p:sp>
          <p:nvSpPr>
            <p:cNvPr id="74766" name="Text Box 14"/>
            <p:cNvSpPr txBox="1">
              <a:spLocks noChangeArrowheads="1"/>
            </p:cNvSpPr>
            <p:nvPr/>
          </p:nvSpPr>
          <p:spPr bwMode="auto">
            <a:xfrm>
              <a:off x="537" y="1515"/>
              <a:ext cx="1603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1</a:t>
              </a:r>
              <a:r>
                <a:rPr lang="zh-CN" altLang="en-US" sz="2800"/>
                <a:t>、注意安全。</a:t>
              </a:r>
            </a:p>
          </p:txBody>
        </p:sp>
      </p:grpSp>
      <p:sp>
        <p:nvSpPr>
          <p:cNvPr id="74771" name="AutoShape 19"/>
          <p:cNvSpPr>
            <a:spLocks noChangeArrowheads="1"/>
          </p:cNvSpPr>
          <p:nvPr/>
        </p:nvSpPr>
        <p:spPr bwMode="auto">
          <a:xfrm>
            <a:off x="5364163" y="2205038"/>
            <a:ext cx="3382962" cy="863600"/>
          </a:xfrm>
          <a:prstGeom prst="wedgeRoundRectCallout">
            <a:avLst>
              <a:gd name="adj1" fmla="val -4292"/>
              <a:gd name="adj2" fmla="val -111028"/>
              <a:gd name="adj3" fmla="val 16667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2300">
                <a:solidFill>
                  <a:schemeClr val="bg1"/>
                </a:solidFill>
              </a:rPr>
              <a:t>探究实验室制取气体的反应原理的指导思想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4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7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0" name="Text Box 4"/>
          <p:cNvSpPr txBox="1">
            <a:spLocks noChangeArrowheads="1"/>
          </p:cNvSpPr>
          <p:nvPr/>
        </p:nvSpPr>
        <p:spPr bwMode="auto">
          <a:xfrm>
            <a:off x="611188" y="2095500"/>
            <a:ext cx="1792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宋体" pitchFamily="2" charset="-122"/>
              </a:rPr>
              <a:t>1</a:t>
            </a:r>
            <a:r>
              <a:rPr lang="zh-CN" altLang="en-US" sz="2800">
                <a:latin typeface="宋体" pitchFamily="2" charset="-122"/>
              </a:rPr>
              <a:t>、原料：</a:t>
            </a:r>
          </a:p>
        </p:txBody>
      </p:sp>
      <p:sp>
        <p:nvSpPr>
          <p:cNvPr id="106527" name="Text Box 31"/>
          <p:cNvSpPr txBox="1">
            <a:spLocks noChangeArrowheads="1"/>
          </p:cNvSpPr>
          <p:nvPr/>
        </p:nvSpPr>
        <p:spPr bwMode="auto">
          <a:xfrm>
            <a:off x="2411413" y="2405063"/>
            <a:ext cx="59039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和</a:t>
            </a:r>
            <a:r>
              <a:rPr kumimoji="1" lang="zh-CN" altLang="en-US" sz="2800">
                <a:solidFill>
                  <a:schemeClr val="hlink"/>
                </a:solidFill>
                <a:latin typeface="黑体" pitchFamily="49" charset="-122"/>
                <a:ea typeface="黑体" pitchFamily="49" charset="-122"/>
              </a:rPr>
              <a:t>大理石</a:t>
            </a:r>
            <a:r>
              <a:rPr kumimoji="1" lang="zh-CN" altLang="en-US" sz="28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或</a:t>
            </a:r>
            <a:r>
              <a:rPr kumimoji="1" lang="zh-CN" altLang="en-US" sz="2800">
                <a:solidFill>
                  <a:schemeClr val="hlink"/>
                </a:solidFill>
                <a:latin typeface="黑体" pitchFamily="49" charset="-122"/>
                <a:ea typeface="黑体" pitchFamily="49" charset="-122"/>
              </a:rPr>
              <a:t>石灰石</a:t>
            </a:r>
            <a:r>
              <a:rPr kumimoji="1" lang="zh-CN" altLang="en-US">
                <a:latin typeface="Times New Roman" pitchFamily="18" charset="0"/>
                <a:ea typeface="华文琥珀" pitchFamily="2" charset="-122"/>
              </a:rPr>
              <a:t>（主要成份为</a:t>
            </a:r>
            <a:r>
              <a:rPr kumimoji="1" lang="en-US" altLang="zh-CN">
                <a:solidFill>
                  <a:schemeClr val="hlink"/>
                </a:solidFill>
                <a:latin typeface="Times New Roman" pitchFamily="18" charset="0"/>
                <a:ea typeface="华文琥珀" pitchFamily="2" charset="-122"/>
              </a:rPr>
              <a:t>CaCO</a:t>
            </a:r>
            <a:r>
              <a:rPr kumimoji="1" lang="en-US" altLang="zh-CN" baseline="-25000">
                <a:solidFill>
                  <a:schemeClr val="hlink"/>
                </a:solidFill>
                <a:latin typeface="Times New Roman" pitchFamily="18" charset="0"/>
                <a:ea typeface="华文琥珀" pitchFamily="2" charset="-122"/>
              </a:rPr>
              <a:t>3</a:t>
            </a:r>
            <a:r>
              <a:rPr kumimoji="1" lang="zh-CN" altLang="en-US">
                <a:latin typeface="Times New Roman" pitchFamily="18" charset="0"/>
                <a:ea typeface="华文琥珀" pitchFamily="2" charset="-122"/>
              </a:rPr>
              <a:t>）</a:t>
            </a:r>
          </a:p>
        </p:txBody>
      </p:sp>
      <p:sp>
        <p:nvSpPr>
          <p:cNvPr id="106528" name="Text Box 32"/>
          <p:cNvSpPr txBox="1">
            <a:spLocks noChangeArrowheads="1"/>
          </p:cNvSpPr>
          <p:nvPr/>
        </p:nvSpPr>
        <p:spPr bwMode="auto">
          <a:xfrm>
            <a:off x="2411413" y="1900238"/>
            <a:ext cx="51133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zh-CN" altLang="en-US" sz="2800">
                <a:solidFill>
                  <a:schemeClr val="hlink"/>
                </a:solidFill>
                <a:latin typeface="Times New Roman" pitchFamily="18" charset="0"/>
                <a:ea typeface="华文琥珀" pitchFamily="2" charset="-122"/>
              </a:rPr>
              <a:t>稀</a:t>
            </a:r>
            <a:r>
              <a:rPr kumimoji="1" lang="zh-CN" altLang="en-US" sz="2800">
                <a:latin typeface="Times New Roman" pitchFamily="18" charset="0"/>
                <a:ea typeface="华文琥珀" pitchFamily="2" charset="-122"/>
              </a:rPr>
              <a:t>盐酸</a:t>
            </a:r>
            <a:r>
              <a:rPr kumimoji="1" lang="zh-CN" altLang="en-US">
                <a:latin typeface="Times New Roman" pitchFamily="18" charset="0"/>
                <a:ea typeface="华文琥珀" pitchFamily="2" charset="-122"/>
              </a:rPr>
              <a:t>（</a:t>
            </a:r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  <a:ea typeface="华文琥珀" pitchFamily="2" charset="-122"/>
              </a:rPr>
              <a:t>主要成分是</a:t>
            </a:r>
            <a:r>
              <a:rPr kumimoji="1" lang="en-US" altLang="zh-CN">
                <a:solidFill>
                  <a:srgbClr val="0000CC"/>
                </a:solidFill>
                <a:latin typeface="Times New Roman" pitchFamily="18" charset="0"/>
                <a:ea typeface="华文琥珀" pitchFamily="2" charset="-122"/>
              </a:rPr>
              <a:t>HCl</a:t>
            </a:r>
            <a:r>
              <a:rPr kumimoji="1" lang="zh-CN" altLang="en-US">
                <a:solidFill>
                  <a:srgbClr val="0000CC"/>
                </a:solidFill>
                <a:latin typeface="Times New Roman" pitchFamily="18" charset="0"/>
                <a:ea typeface="华文琥珀" pitchFamily="2" charset="-122"/>
              </a:rPr>
              <a:t>气体</a:t>
            </a:r>
            <a:r>
              <a:rPr kumimoji="1" lang="zh-CN" altLang="en-US">
                <a:latin typeface="Times New Roman" pitchFamily="18" charset="0"/>
                <a:ea typeface="华文琥珀" pitchFamily="2" charset="-122"/>
              </a:rPr>
              <a:t>）</a:t>
            </a:r>
          </a:p>
        </p:txBody>
      </p:sp>
      <p:sp>
        <p:nvSpPr>
          <p:cNvPr id="106529" name="AutoShape 33"/>
          <p:cNvSpPr>
            <a:spLocks/>
          </p:cNvSpPr>
          <p:nvPr/>
        </p:nvSpPr>
        <p:spPr bwMode="auto">
          <a:xfrm>
            <a:off x="2339975" y="2044700"/>
            <a:ext cx="73025" cy="719138"/>
          </a:xfrm>
          <a:prstGeom prst="leftBrace">
            <a:avLst>
              <a:gd name="adj1" fmla="val 82065"/>
              <a:gd name="adj2" fmla="val 50000"/>
            </a:avLst>
          </a:prstGeom>
          <a:noFill/>
          <a:ln w="34925">
            <a:solidFill>
              <a:srgbClr val="00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30" name="Text Box 34"/>
          <p:cNvSpPr txBox="1">
            <a:spLocks noChangeArrowheads="1"/>
          </p:cNvSpPr>
          <p:nvPr/>
        </p:nvSpPr>
        <p:spPr bwMode="auto">
          <a:xfrm>
            <a:off x="611188" y="2981325"/>
            <a:ext cx="27670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latin typeface="宋体" pitchFamily="2" charset="-122"/>
              </a:rPr>
              <a:t>2</a:t>
            </a:r>
            <a:r>
              <a:rPr kumimoji="1" lang="zh-CN" altLang="en-US" sz="2800">
                <a:latin typeface="宋体" pitchFamily="2" charset="-122"/>
              </a:rPr>
              <a:t>、反应方程式：</a:t>
            </a:r>
          </a:p>
        </p:txBody>
      </p:sp>
      <p:sp>
        <p:nvSpPr>
          <p:cNvPr id="106531" name="Text Box 35"/>
          <p:cNvSpPr txBox="1">
            <a:spLocks noChangeArrowheads="1"/>
          </p:cNvSpPr>
          <p:nvPr/>
        </p:nvSpPr>
        <p:spPr bwMode="auto">
          <a:xfrm>
            <a:off x="2282825" y="3625850"/>
            <a:ext cx="657545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CaCO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3 </a:t>
            </a: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+ 2HCl = CaCl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2  </a:t>
            </a: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+  H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2</a:t>
            </a: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CO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3</a:t>
            </a:r>
            <a:endParaRPr kumimoji="1" lang="en-US" altLang="zh-CN" sz="2800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6532" name="Text Box 36"/>
          <p:cNvSpPr txBox="1">
            <a:spLocks noChangeArrowheads="1"/>
          </p:cNvSpPr>
          <p:nvPr/>
        </p:nvSpPr>
        <p:spPr bwMode="auto">
          <a:xfrm>
            <a:off x="3582988" y="4502150"/>
            <a:ext cx="4846664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H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2</a:t>
            </a: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CO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3 </a:t>
            </a: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= H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2</a:t>
            </a:r>
            <a:r>
              <a:rPr kumimoji="1" lang="en-US" altLang="zh-CN" sz="2800" dirty="0">
                <a:latin typeface="华文中宋" pitchFamily="2" charset="-122"/>
                <a:ea typeface="华文中宋" pitchFamily="2" charset="-122"/>
              </a:rPr>
              <a:t>O + CO</a:t>
            </a:r>
            <a:r>
              <a:rPr kumimoji="1" lang="en-US" altLang="zh-CN" sz="2800" baseline="-25000" dirty="0">
                <a:latin typeface="华文中宋" pitchFamily="2" charset="-122"/>
                <a:ea typeface="华文中宋" pitchFamily="2" charset="-122"/>
              </a:rPr>
              <a:t>2</a:t>
            </a:r>
            <a:endParaRPr kumimoji="1" lang="en-US" altLang="zh-CN" dirty="0"/>
          </a:p>
        </p:txBody>
      </p:sp>
      <p:sp>
        <p:nvSpPr>
          <p:cNvPr id="106533" name="Text Box 37"/>
          <p:cNvSpPr txBox="1">
            <a:spLocks noChangeArrowheads="1"/>
          </p:cNvSpPr>
          <p:nvPr/>
        </p:nvSpPr>
        <p:spPr bwMode="auto">
          <a:xfrm>
            <a:off x="1619250" y="5645150"/>
            <a:ext cx="6667526" cy="528638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CaCO</a:t>
            </a:r>
            <a:r>
              <a:rPr kumimoji="1" lang="en-US" altLang="zh-CN" sz="2800" baseline="-250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3 </a:t>
            </a:r>
            <a:r>
              <a:rPr kumimoji="1" lang="en-US" altLang="zh-CN" sz="28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+ 2HCl = CaCl</a:t>
            </a:r>
            <a:r>
              <a:rPr kumimoji="1" lang="en-US" altLang="zh-CN" sz="2800" baseline="-250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2 </a:t>
            </a:r>
            <a:r>
              <a:rPr kumimoji="1" lang="en-US" altLang="zh-CN" sz="28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+ H</a:t>
            </a:r>
            <a:r>
              <a:rPr kumimoji="1" lang="en-US" altLang="zh-CN" sz="2800" baseline="-250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kumimoji="1" lang="en-US" altLang="zh-CN" sz="28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O + CO</a:t>
            </a:r>
            <a:r>
              <a:rPr kumimoji="1" lang="en-US" altLang="zh-CN" sz="2800" baseline="-25000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endParaRPr kumimoji="1" lang="en-US" altLang="zh-CN" sz="2800" dirty="0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6534" name="Rectangle 38"/>
          <p:cNvSpPr>
            <a:spLocks noChangeArrowheads="1"/>
          </p:cNvSpPr>
          <p:nvPr/>
        </p:nvSpPr>
        <p:spPr bwMode="auto">
          <a:xfrm>
            <a:off x="7081859" y="4500570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chemeClr val="hlink"/>
                </a:solidFill>
              </a:rPr>
              <a:t>↑</a:t>
            </a:r>
          </a:p>
        </p:txBody>
      </p:sp>
      <p:sp>
        <p:nvSpPr>
          <p:cNvPr id="106535" name="Rectangle 39"/>
          <p:cNvSpPr>
            <a:spLocks noChangeArrowheads="1"/>
          </p:cNvSpPr>
          <p:nvPr/>
        </p:nvSpPr>
        <p:spPr bwMode="auto">
          <a:xfrm>
            <a:off x="7796239" y="5661025"/>
            <a:ext cx="49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chemeClr val="bg1"/>
                </a:solidFill>
              </a:rPr>
              <a:t>↑</a:t>
            </a:r>
          </a:p>
        </p:txBody>
      </p:sp>
      <p:sp>
        <p:nvSpPr>
          <p:cNvPr id="106536" name="Rectangle 40"/>
          <p:cNvSpPr>
            <a:spLocks noChangeArrowheads="1"/>
          </p:cNvSpPr>
          <p:nvPr/>
        </p:nvSpPr>
        <p:spPr bwMode="auto">
          <a:xfrm>
            <a:off x="1476375" y="4935538"/>
            <a:ext cx="26844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/>
              <a:t>总化学方程式：</a:t>
            </a:r>
          </a:p>
        </p:txBody>
      </p:sp>
      <p:sp>
        <p:nvSpPr>
          <p:cNvPr id="106537" name="Line 41"/>
          <p:cNvSpPr>
            <a:spLocks noChangeShapeType="1"/>
          </p:cNvSpPr>
          <p:nvPr/>
        </p:nvSpPr>
        <p:spPr bwMode="auto">
          <a:xfrm>
            <a:off x="2700338" y="4157663"/>
            <a:ext cx="431800" cy="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06538" name="Line 42"/>
          <p:cNvSpPr>
            <a:spLocks noChangeShapeType="1"/>
          </p:cNvSpPr>
          <p:nvPr/>
        </p:nvSpPr>
        <p:spPr bwMode="auto">
          <a:xfrm>
            <a:off x="4068763" y="4157663"/>
            <a:ext cx="287337" cy="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06539" name="AutoShape 43"/>
          <p:cNvSpPr>
            <a:spLocks noChangeArrowheads="1"/>
          </p:cNvSpPr>
          <p:nvPr/>
        </p:nvSpPr>
        <p:spPr bwMode="auto">
          <a:xfrm rot="10533260">
            <a:off x="2840038" y="3414713"/>
            <a:ext cx="1439862" cy="244475"/>
          </a:xfrm>
          <a:prstGeom prst="curvedUpArrow">
            <a:avLst>
              <a:gd name="adj1" fmla="val 117792"/>
              <a:gd name="adj2" fmla="val 23558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40" name="AutoShape 44"/>
          <p:cNvSpPr>
            <a:spLocks noChangeArrowheads="1"/>
          </p:cNvSpPr>
          <p:nvPr/>
        </p:nvSpPr>
        <p:spPr bwMode="auto">
          <a:xfrm rot="199902">
            <a:off x="2987675" y="4232275"/>
            <a:ext cx="1296988" cy="360363"/>
          </a:xfrm>
          <a:prstGeom prst="curvedUpArrow">
            <a:avLst>
              <a:gd name="adj1" fmla="val 71982"/>
              <a:gd name="adj2" fmla="val 14396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41" name="Rectangle 45"/>
          <p:cNvSpPr>
            <a:spLocks noChangeArrowheads="1"/>
          </p:cNvSpPr>
          <p:nvPr/>
        </p:nvSpPr>
        <p:spPr bwMode="auto">
          <a:xfrm>
            <a:off x="1258888" y="1052513"/>
            <a:ext cx="7273925" cy="588962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探究一：实验室制二氧化碳的反应原理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6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6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6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6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6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6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06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06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2000"/>
                                        <p:tgtEl>
                                          <p:spTgt spid="106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2000"/>
                                        <p:tgtEl>
                                          <p:spTgt spid="106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6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2000"/>
                                        <p:tgtEl>
                                          <p:spTgt spid="106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106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106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106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27" grpId="0"/>
      <p:bldP spid="106528" grpId="0"/>
      <p:bldP spid="106530" grpId="0"/>
      <p:bldP spid="106531" grpId="0"/>
      <p:bldP spid="106532" grpId="0"/>
      <p:bldP spid="106533" grpId="0" animBg="1"/>
      <p:bldP spid="106534" grpId="0"/>
      <p:bldP spid="106535" grpId="0"/>
      <p:bldP spid="106536" grpId="0"/>
      <p:bldP spid="106537" grpId="0" animBg="1"/>
      <p:bldP spid="106538" grpId="0" animBg="1"/>
      <p:bldP spid="106539" grpId="0" animBg="1"/>
      <p:bldP spid="1065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91" name="Rectangle 15"/>
          <p:cNvSpPr>
            <a:spLocks noChangeArrowheads="1"/>
          </p:cNvSpPr>
          <p:nvPr/>
        </p:nvSpPr>
        <p:spPr bwMode="auto">
          <a:xfrm>
            <a:off x="1116013" y="1196975"/>
            <a:ext cx="6048375" cy="528638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</a:rPr>
              <a:t>探究二：实验室制取</a:t>
            </a:r>
            <a:r>
              <a:rPr lang="en-US" altLang="zh-CN" sz="2800">
                <a:solidFill>
                  <a:schemeClr val="bg1"/>
                </a:solidFill>
              </a:rPr>
              <a:t>CO</a:t>
            </a:r>
            <a:r>
              <a:rPr lang="en-US" altLang="zh-CN" sz="2800" baseline="-25000">
                <a:solidFill>
                  <a:schemeClr val="bg1"/>
                </a:solidFill>
              </a:rPr>
              <a:t>2</a:t>
            </a:r>
            <a:r>
              <a:rPr lang="zh-CN" altLang="en-US" sz="2800">
                <a:solidFill>
                  <a:schemeClr val="bg1"/>
                </a:solidFill>
              </a:rPr>
              <a:t>的实验装置</a:t>
            </a:r>
          </a:p>
        </p:txBody>
      </p:sp>
      <p:sp>
        <p:nvSpPr>
          <p:cNvPr id="101392" name="Text Box 16"/>
          <p:cNvSpPr txBox="1">
            <a:spLocks noChangeArrowheads="1"/>
          </p:cNvSpPr>
          <p:nvPr/>
        </p:nvSpPr>
        <p:spPr bwMode="auto">
          <a:xfrm>
            <a:off x="541338" y="1989138"/>
            <a:ext cx="4535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1</a:t>
            </a:r>
            <a:r>
              <a:rPr kumimoji="1" lang="zh-CN" altLang="en-US">
                <a:latin typeface="宋体" pitchFamily="2" charset="-122"/>
              </a:rPr>
              <a:t>、实验室制取气体的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发生装置</a:t>
            </a:r>
            <a:endParaRPr kumimoji="1" lang="zh-CN" altLang="en-US">
              <a:latin typeface="宋体" pitchFamily="2" charset="-122"/>
            </a:endParaRPr>
          </a:p>
        </p:txBody>
      </p:sp>
      <p:graphicFrame>
        <p:nvGraphicFramePr>
          <p:cNvPr id="101393" name="Group 17"/>
          <p:cNvGraphicFramePr>
            <a:graphicFrameLocks noGrp="1"/>
          </p:cNvGraphicFramePr>
          <p:nvPr/>
        </p:nvGraphicFramePr>
        <p:xfrm>
          <a:off x="323850" y="4284663"/>
          <a:ext cx="8640763" cy="1981200"/>
        </p:xfrm>
        <a:graphic>
          <a:graphicData uri="http://schemas.openxmlformats.org/drawingml/2006/table">
            <a:tbl>
              <a:tblPr/>
              <a:tblGrid>
                <a:gridCol w="719138"/>
                <a:gridCol w="3240087"/>
                <a:gridCol w="1368425"/>
                <a:gridCol w="1919288"/>
                <a:gridCol w="1393825"/>
              </a:tblGrid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气体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制取原理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药品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状态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是否需要加热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发生装置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 rowSpan="3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1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、加热分解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KMnO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4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法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、加热催化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KClO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3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法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3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、催化分解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H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法</a:t>
                      </a:r>
                      <a:endParaRPr kumimoji="1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CO</a:t>
                      </a:r>
                      <a:r>
                        <a:rPr kumimoji="1" lang="en-US" altLang="zh-CN" sz="20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稀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HCl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与大理石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(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或石灰石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)</a:t>
                      </a:r>
                      <a:endParaRPr kumimoji="1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01446" name="Group 70"/>
          <p:cNvGrpSpPr>
            <a:grpSpLocks/>
          </p:cNvGrpSpPr>
          <p:nvPr/>
        </p:nvGrpSpPr>
        <p:grpSpPr bwMode="auto">
          <a:xfrm>
            <a:off x="2124075" y="2551113"/>
            <a:ext cx="4725988" cy="1693862"/>
            <a:chOff x="1338" y="1658"/>
            <a:chExt cx="2977" cy="1067"/>
          </a:xfrm>
        </p:grpSpPr>
        <p:pic>
          <p:nvPicPr>
            <p:cNvPr id="101429" name="Picture 5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338" y="1661"/>
              <a:ext cx="980" cy="813"/>
            </a:xfrm>
            <a:prstGeom prst="rect">
              <a:avLst/>
            </a:prstGeom>
            <a:noFill/>
          </p:spPr>
        </p:pic>
        <p:pic>
          <p:nvPicPr>
            <p:cNvPr id="101430" name="Picture 54" descr="pic_278427[1]"/>
            <p:cNvPicPr>
              <a:picLocks noChangeAspect="1" noChangeArrowheads="1"/>
            </p:cNvPicPr>
            <p:nvPr/>
          </p:nvPicPr>
          <p:blipFill>
            <a:blip r:embed="rId3"/>
            <a:srcRect l="61258" t="68060" r="30864" b="16724"/>
            <a:stretch>
              <a:fillRect/>
            </a:stretch>
          </p:blipFill>
          <p:spPr bwMode="auto">
            <a:xfrm>
              <a:off x="3379" y="1658"/>
              <a:ext cx="312" cy="7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1431" name="Picture 55" descr="制氢气"/>
            <p:cNvPicPr>
              <a:picLocks noChangeAspect="1" noChangeArrowheads="1"/>
            </p:cNvPicPr>
            <p:nvPr/>
          </p:nvPicPr>
          <p:blipFill>
            <a:blip r:embed="rId4"/>
            <a:srcRect t="9792" r="67589" b="7626"/>
            <a:stretch>
              <a:fillRect/>
            </a:stretch>
          </p:blipFill>
          <p:spPr bwMode="auto">
            <a:xfrm>
              <a:off x="3833" y="1794"/>
              <a:ext cx="482" cy="6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1432" name="Text Box 56"/>
            <p:cNvSpPr txBox="1">
              <a:spLocks noChangeArrowheads="1"/>
            </p:cNvSpPr>
            <p:nvPr/>
          </p:nvSpPr>
          <p:spPr bwMode="auto">
            <a:xfrm>
              <a:off x="1663" y="2437"/>
              <a:ext cx="24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chemeClr val="hlink"/>
                  </a:solidFill>
                </a:rPr>
                <a:t>A</a:t>
              </a:r>
            </a:p>
          </p:txBody>
        </p:sp>
        <p:sp>
          <p:nvSpPr>
            <p:cNvPr id="101433" name="Text Box 57"/>
            <p:cNvSpPr txBox="1">
              <a:spLocks noChangeArrowheads="1"/>
            </p:cNvSpPr>
            <p:nvPr/>
          </p:nvSpPr>
          <p:spPr bwMode="auto">
            <a:xfrm>
              <a:off x="3652" y="2413"/>
              <a:ext cx="24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CC"/>
                  </a:solidFill>
                </a:rPr>
                <a:t>B</a:t>
              </a:r>
            </a:p>
          </p:txBody>
        </p:sp>
      </p:grpSp>
      <p:sp>
        <p:nvSpPr>
          <p:cNvPr id="101434" name="Text Box 58"/>
          <p:cNvSpPr txBox="1">
            <a:spLocks noChangeArrowheads="1"/>
          </p:cNvSpPr>
          <p:nvPr/>
        </p:nvSpPr>
        <p:spPr bwMode="auto">
          <a:xfrm>
            <a:off x="4595813" y="4695825"/>
            <a:ext cx="695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固体</a:t>
            </a:r>
          </a:p>
        </p:txBody>
      </p:sp>
      <p:sp>
        <p:nvSpPr>
          <p:cNvPr id="101435" name="Text Box 59"/>
          <p:cNvSpPr txBox="1">
            <a:spLocks noChangeArrowheads="1"/>
          </p:cNvSpPr>
          <p:nvPr/>
        </p:nvSpPr>
        <p:spPr bwMode="auto">
          <a:xfrm>
            <a:off x="5957888" y="4679950"/>
            <a:ext cx="1206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需要加热</a:t>
            </a:r>
          </a:p>
        </p:txBody>
      </p:sp>
      <p:sp>
        <p:nvSpPr>
          <p:cNvPr id="101436" name="Text Box 60"/>
          <p:cNvSpPr txBox="1">
            <a:spLocks noChangeArrowheads="1"/>
          </p:cNvSpPr>
          <p:nvPr/>
        </p:nvSpPr>
        <p:spPr bwMode="auto">
          <a:xfrm>
            <a:off x="8029575" y="4679950"/>
            <a:ext cx="358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A</a:t>
            </a:r>
          </a:p>
        </p:txBody>
      </p:sp>
      <p:sp>
        <p:nvSpPr>
          <p:cNvPr id="101437" name="Text Box 61"/>
          <p:cNvSpPr txBox="1">
            <a:spLocks noChangeArrowheads="1"/>
          </p:cNvSpPr>
          <p:nvPr/>
        </p:nvSpPr>
        <p:spPr bwMode="auto">
          <a:xfrm>
            <a:off x="4595813" y="5092700"/>
            <a:ext cx="695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固体</a:t>
            </a:r>
          </a:p>
        </p:txBody>
      </p:sp>
      <p:sp>
        <p:nvSpPr>
          <p:cNvPr id="101438" name="Text Box 62"/>
          <p:cNvSpPr txBox="1">
            <a:spLocks noChangeArrowheads="1"/>
          </p:cNvSpPr>
          <p:nvPr/>
        </p:nvSpPr>
        <p:spPr bwMode="auto">
          <a:xfrm>
            <a:off x="5957888" y="5076825"/>
            <a:ext cx="1206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hlink"/>
                </a:solidFill>
              </a:rPr>
              <a:t>需要加热</a:t>
            </a:r>
          </a:p>
        </p:txBody>
      </p:sp>
      <p:sp>
        <p:nvSpPr>
          <p:cNvPr id="101439" name="Text Box 63"/>
          <p:cNvSpPr txBox="1">
            <a:spLocks noChangeArrowheads="1"/>
          </p:cNvSpPr>
          <p:nvPr/>
        </p:nvSpPr>
        <p:spPr bwMode="auto">
          <a:xfrm>
            <a:off x="8029575" y="5076825"/>
            <a:ext cx="358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chemeClr val="hlink"/>
                </a:solidFill>
              </a:rPr>
              <a:t>A</a:t>
            </a:r>
          </a:p>
        </p:txBody>
      </p:sp>
      <p:sp>
        <p:nvSpPr>
          <p:cNvPr id="101440" name="Text Box 64"/>
          <p:cNvSpPr txBox="1">
            <a:spLocks noChangeArrowheads="1"/>
          </p:cNvSpPr>
          <p:nvPr/>
        </p:nvSpPr>
        <p:spPr bwMode="auto">
          <a:xfrm>
            <a:off x="4211638" y="5437188"/>
            <a:ext cx="1462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0000CC"/>
                </a:solidFill>
              </a:rPr>
              <a:t>固体和液体</a:t>
            </a:r>
          </a:p>
        </p:txBody>
      </p:sp>
      <p:sp>
        <p:nvSpPr>
          <p:cNvPr id="101441" name="Text Box 65"/>
          <p:cNvSpPr txBox="1">
            <a:spLocks noChangeArrowheads="1"/>
          </p:cNvSpPr>
          <p:nvPr/>
        </p:nvSpPr>
        <p:spPr bwMode="auto">
          <a:xfrm>
            <a:off x="5934075" y="5437188"/>
            <a:ext cx="1462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0000CC"/>
                </a:solidFill>
              </a:rPr>
              <a:t>不需要加热</a:t>
            </a:r>
          </a:p>
        </p:txBody>
      </p:sp>
      <p:sp>
        <p:nvSpPr>
          <p:cNvPr id="101442" name="Text Box 66"/>
          <p:cNvSpPr txBox="1">
            <a:spLocks noChangeArrowheads="1"/>
          </p:cNvSpPr>
          <p:nvPr/>
        </p:nvSpPr>
        <p:spPr bwMode="auto">
          <a:xfrm>
            <a:off x="8029575" y="5437188"/>
            <a:ext cx="358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rgbClr val="0000CC"/>
                </a:solidFill>
              </a:rPr>
              <a:t>B</a:t>
            </a:r>
          </a:p>
        </p:txBody>
      </p:sp>
      <p:sp>
        <p:nvSpPr>
          <p:cNvPr id="101443" name="Text Box 67"/>
          <p:cNvSpPr txBox="1">
            <a:spLocks noChangeArrowheads="1"/>
          </p:cNvSpPr>
          <p:nvPr/>
        </p:nvSpPr>
        <p:spPr bwMode="auto">
          <a:xfrm>
            <a:off x="4211638" y="5868988"/>
            <a:ext cx="1462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0000CC"/>
                </a:solidFill>
              </a:rPr>
              <a:t>固体和液体</a:t>
            </a:r>
          </a:p>
        </p:txBody>
      </p:sp>
      <p:sp>
        <p:nvSpPr>
          <p:cNvPr id="101444" name="Text Box 68"/>
          <p:cNvSpPr txBox="1">
            <a:spLocks noChangeArrowheads="1"/>
          </p:cNvSpPr>
          <p:nvPr/>
        </p:nvSpPr>
        <p:spPr bwMode="auto">
          <a:xfrm>
            <a:off x="5934075" y="5868988"/>
            <a:ext cx="1462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rgbClr val="0000CC"/>
                </a:solidFill>
              </a:rPr>
              <a:t>不需要加热</a:t>
            </a:r>
          </a:p>
        </p:txBody>
      </p:sp>
      <p:sp>
        <p:nvSpPr>
          <p:cNvPr id="101445" name="Text Box 69"/>
          <p:cNvSpPr txBox="1">
            <a:spLocks noChangeArrowheads="1"/>
          </p:cNvSpPr>
          <p:nvPr/>
        </p:nvSpPr>
        <p:spPr bwMode="auto">
          <a:xfrm>
            <a:off x="8029575" y="5868988"/>
            <a:ext cx="358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rgbClr val="0000CC"/>
                </a:solidFill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1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1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1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01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1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01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1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01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10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0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0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10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434" grpId="0"/>
      <p:bldP spid="101435" grpId="0"/>
      <p:bldP spid="101436" grpId="0"/>
      <p:bldP spid="101437" grpId="0"/>
      <p:bldP spid="101438" grpId="0"/>
      <p:bldP spid="101439" grpId="0"/>
      <p:bldP spid="101440" grpId="0"/>
      <p:bldP spid="101441" grpId="0"/>
      <p:bldP spid="101442" grpId="0"/>
      <p:bldP spid="101443" grpId="0"/>
      <p:bldP spid="101444" grpId="0"/>
      <p:bldP spid="1014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0" name="AutoShape 198"/>
          <p:cNvSpPr>
            <a:spLocks noChangeArrowheads="1"/>
          </p:cNvSpPr>
          <p:nvPr/>
        </p:nvSpPr>
        <p:spPr bwMode="auto">
          <a:xfrm>
            <a:off x="1908175" y="6021388"/>
            <a:ext cx="4897438" cy="504825"/>
          </a:xfrm>
          <a:prstGeom prst="wedgeRectCallout">
            <a:avLst>
              <a:gd name="adj1" fmla="val -46079"/>
              <a:gd name="adj2" fmla="val -280190"/>
            </a:avLst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比较气体与空气的相对分子质量</a:t>
            </a:r>
          </a:p>
        </p:txBody>
      </p:sp>
      <p:pic>
        <p:nvPicPr>
          <p:cNvPr id="23625" name="Picture 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2616200"/>
            <a:ext cx="863600" cy="1030288"/>
          </a:xfrm>
          <a:prstGeom prst="rect">
            <a:avLst/>
          </a:prstGeom>
          <a:noFill/>
        </p:spPr>
      </p:pic>
      <p:pic>
        <p:nvPicPr>
          <p:cNvPr id="23626" name="Picture 7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2492375"/>
            <a:ext cx="738188" cy="982663"/>
          </a:xfrm>
          <a:prstGeom prst="rect">
            <a:avLst/>
          </a:prstGeom>
          <a:noFill/>
        </p:spPr>
      </p:pic>
      <p:pic>
        <p:nvPicPr>
          <p:cNvPr id="23627" name="Picture 7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4300" y="2492375"/>
            <a:ext cx="1439863" cy="1012825"/>
          </a:xfrm>
          <a:prstGeom prst="rect">
            <a:avLst/>
          </a:prstGeom>
          <a:noFill/>
        </p:spPr>
      </p:pic>
      <p:sp>
        <p:nvSpPr>
          <p:cNvPr id="23628" name="Text Box 76"/>
          <p:cNvSpPr txBox="1">
            <a:spLocks noChangeArrowheads="1"/>
          </p:cNvSpPr>
          <p:nvPr/>
        </p:nvSpPr>
        <p:spPr bwMode="auto">
          <a:xfrm>
            <a:off x="1463675" y="3595688"/>
            <a:ext cx="158908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</a:rPr>
              <a:t>向</a:t>
            </a:r>
            <a:r>
              <a:rPr lang="zh-CN" altLang="en-US" sz="2200">
                <a:solidFill>
                  <a:schemeClr val="hlink"/>
                </a:solidFill>
              </a:rPr>
              <a:t>上</a:t>
            </a:r>
            <a:r>
              <a:rPr lang="zh-CN" altLang="en-US" sz="2200">
                <a:solidFill>
                  <a:srgbClr val="0000CC"/>
                </a:solidFill>
              </a:rPr>
              <a:t>排空气</a:t>
            </a:r>
          </a:p>
        </p:txBody>
      </p:sp>
      <p:sp>
        <p:nvSpPr>
          <p:cNvPr id="23629" name="Text Box 77"/>
          <p:cNvSpPr txBox="1">
            <a:spLocks noChangeArrowheads="1"/>
          </p:cNvSpPr>
          <p:nvPr/>
        </p:nvSpPr>
        <p:spPr bwMode="auto">
          <a:xfrm>
            <a:off x="6516688" y="3573463"/>
            <a:ext cx="158908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</a:rPr>
              <a:t>向</a:t>
            </a:r>
            <a:r>
              <a:rPr lang="zh-CN" altLang="en-US" sz="2200">
                <a:solidFill>
                  <a:schemeClr val="hlink"/>
                </a:solidFill>
              </a:rPr>
              <a:t>下</a:t>
            </a:r>
            <a:r>
              <a:rPr lang="zh-CN" altLang="en-US" sz="2200">
                <a:solidFill>
                  <a:srgbClr val="0000CC"/>
                </a:solidFill>
              </a:rPr>
              <a:t>排空气</a:t>
            </a:r>
          </a:p>
        </p:txBody>
      </p:sp>
      <p:sp>
        <p:nvSpPr>
          <p:cNvPr id="23636" name="Text Box 84"/>
          <p:cNvSpPr txBox="1">
            <a:spLocks noChangeArrowheads="1"/>
          </p:cNvSpPr>
          <p:nvPr/>
        </p:nvSpPr>
        <p:spPr bwMode="auto">
          <a:xfrm>
            <a:off x="4284663" y="3578225"/>
            <a:ext cx="12477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</a:rPr>
              <a:t>排水</a:t>
            </a:r>
          </a:p>
        </p:txBody>
      </p:sp>
      <p:sp>
        <p:nvSpPr>
          <p:cNvPr id="23649" name="Text Box 97"/>
          <p:cNvSpPr txBox="1">
            <a:spLocks noChangeArrowheads="1"/>
          </p:cNvSpPr>
          <p:nvPr/>
        </p:nvSpPr>
        <p:spPr bwMode="auto">
          <a:xfrm>
            <a:off x="1116013" y="3644900"/>
            <a:ext cx="453548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/>
              <a:t>A:_________</a:t>
            </a:r>
            <a:r>
              <a:rPr lang="zh-CN" altLang="en-US" sz="2200"/>
              <a:t>法      </a:t>
            </a:r>
            <a:r>
              <a:rPr lang="en-US" altLang="zh-CN" sz="2200"/>
              <a:t>B:_____</a:t>
            </a:r>
            <a:r>
              <a:rPr lang="zh-CN" altLang="en-US" sz="2200"/>
              <a:t>法</a:t>
            </a:r>
          </a:p>
        </p:txBody>
      </p:sp>
      <p:graphicFrame>
        <p:nvGraphicFramePr>
          <p:cNvPr id="23740" name="Group 188"/>
          <p:cNvGraphicFramePr>
            <a:graphicFrameLocks noGrp="1"/>
          </p:cNvGraphicFramePr>
          <p:nvPr/>
        </p:nvGraphicFramePr>
        <p:xfrm>
          <a:off x="468313" y="4221163"/>
          <a:ext cx="8280400" cy="1615440"/>
        </p:xfrm>
        <a:graphic>
          <a:graphicData uri="http://schemas.openxmlformats.org/drawingml/2006/table">
            <a:tbl>
              <a:tblPr/>
              <a:tblGrid>
                <a:gridCol w="719137"/>
                <a:gridCol w="2736850"/>
                <a:gridCol w="3140075"/>
                <a:gridCol w="1684338"/>
              </a:tblGrid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气体</a:t>
                      </a:r>
                      <a:endParaRPr kumimoji="1" lang="zh-CN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气体的密度与空气密度的比较（大或小）</a:t>
                      </a:r>
                      <a:endParaRPr kumimoji="1" lang="zh-CN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是否溶于水、是否与水反应</a:t>
                      </a:r>
                      <a:endParaRPr kumimoji="1" lang="zh-CN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收集装置</a:t>
                      </a:r>
                      <a:endParaRPr kumimoji="1" lang="zh-CN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O</a:t>
                      </a:r>
                      <a:r>
                        <a:rPr kumimoji="1" lang="en-US" altLang="zh-CN" sz="22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CO</a:t>
                      </a:r>
                      <a:r>
                        <a:rPr kumimoji="1" lang="en-US" altLang="zh-CN" sz="2200" b="1" i="0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2</a:t>
                      </a:r>
                      <a:endParaRPr kumimoji="1" lang="en-US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732" name="Text Box 180"/>
          <p:cNvSpPr txBox="1">
            <a:spLocks noChangeArrowheads="1"/>
          </p:cNvSpPr>
          <p:nvPr/>
        </p:nvSpPr>
        <p:spPr bwMode="auto">
          <a:xfrm>
            <a:off x="1331913" y="4967288"/>
            <a:ext cx="18700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密度比空气大</a:t>
            </a:r>
          </a:p>
        </p:txBody>
      </p:sp>
      <p:sp>
        <p:nvSpPr>
          <p:cNvPr id="23733" name="Text Box 181"/>
          <p:cNvSpPr txBox="1">
            <a:spLocks noChangeArrowheads="1"/>
          </p:cNvSpPr>
          <p:nvPr/>
        </p:nvSpPr>
        <p:spPr bwMode="auto">
          <a:xfrm>
            <a:off x="3851275" y="4967288"/>
            <a:ext cx="158908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不易溶于水</a:t>
            </a:r>
          </a:p>
        </p:txBody>
      </p:sp>
      <p:sp>
        <p:nvSpPr>
          <p:cNvPr id="23734" name="Text Box 182"/>
          <p:cNvSpPr txBox="1">
            <a:spLocks noChangeArrowheads="1"/>
          </p:cNvSpPr>
          <p:nvPr/>
        </p:nvSpPr>
        <p:spPr bwMode="auto">
          <a:xfrm>
            <a:off x="7221538" y="4972050"/>
            <a:ext cx="3746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solidFill>
                  <a:schemeClr val="hlink"/>
                </a:solidFill>
              </a:rPr>
              <a:t>A</a:t>
            </a:r>
          </a:p>
        </p:txBody>
      </p:sp>
      <p:sp>
        <p:nvSpPr>
          <p:cNvPr id="23735" name="Text Box 183"/>
          <p:cNvSpPr txBox="1">
            <a:spLocks noChangeArrowheads="1"/>
          </p:cNvSpPr>
          <p:nvPr/>
        </p:nvSpPr>
        <p:spPr bwMode="auto">
          <a:xfrm>
            <a:off x="7666038" y="4967288"/>
            <a:ext cx="10096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或  </a:t>
            </a:r>
            <a:r>
              <a:rPr lang="en-US" altLang="zh-CN" sz="2200">
                <a:solidFill>
                  <a:schemeClr val="hlink"/>
                </a:solidFill>
              </a:rPr>
              <a:t>B</a:t>
            </a:r>
          </a:p>
        </p:txBody>
      </p:sp>
      <p:sp>
        <p:nvSpPr>
          <p:cNvPr id="23736" name="Text Box 184"/>
          <p:cNvSpPr txBox="1">
            <a:spLocks noChangeArrowheads="1"/>
          </p:cNvSpPr>
          <p:nvPr/>
        </p:nvSpPr>
        <p:spPr bwMode="auto">
          <a:xfrm>
            <a:off x="1331913" y="5399088"/>
            <a:ext cx="18700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hlink"/>
                </a:solidFill>
              </a:rPr>
              <a:t>密度比空气大</a:t>
            </a:r>
          </a:p>
        </p:txBody>
      </p:sp>
      <p:sp>
        <p:nvSpPr>
          <p:cNvPr id="23737" name="Text Box 185"/>
          <p:cNvSpPr txBox="1">
            <a:spLocks noChangeArrowheads="1"/>
          </p:cNvSpPr>
          <p:nvPr/>
        </p:nvSpPr>
        <p:spPr bwMode="auto">
          <a:xfrm>
            <a:off x="3924300" y="5399088"/>
            <a:ext cx="13017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</a:rPr>
              <a:t>能</a:t>
            </a:r>
            <a:r>
              <a:rPr lang="zh-CN" altLang="en-US" sz="2200">
                <a:solidFill>
                  <a:schemeClr val="hlink"/>
                </a:solidFill>
              </a:rPr>
              <a:t>溶于水</a:t>
            </a:r>
          </a:p>
        </p:txBody>
      </p:sp>
      <p:sp>
        <p:nvSpPr>
          <p:cNvPr id="23738" name="Text Box 186"/>
          <p:cNvSpPr txBox="1">
            <a:spLocks noChangeArrowheads="1"/>
          </p:cNvSpPr>
          <p:nvPr/>
        </p:nvSpPr>
        <p:spPr bwMode="auto">
          <a:xfrm>
            <a:off x="7221538" y="5403850"/>
            <a:ext cx="3746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solidFill>
                  <a:schemeClr val="hlink"/>
                </a:solidFill>
              </a:rPr>
              <a:t>A</a:t>
            </a:r>
          </a:p>
        </p:txBody>
      </p:sp>
      <p:sp>
        <p:nvSpPr>
          <p:cNvPr id="23741" name="Text Box 189"/>
          <p:cNvSpPr txBox="1">
            <a:spLocks noChangeArrowheads="1"/>
          </p:cNvSpPr>
          <p:nvPr/>
        </p:nvSpPr>
        <p:spPr bwMode="auto">
          <a:xfrm>
            <a:off x="5292725" y="4967288"/>
            <a:ext cx="18700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</a:rPr>
              <a:t>、不与水反应</a:t>
            </a:r>
          </a:p>
        </p:txBody>
      </p:sp>
      <p:sp>
        <p:nvSpPr>
          <p:cNvPr id="23742" name="Text Box 190"/>
          <p:cNvSpPr txBox="1">
            <a:spLocks noChangeArrowheads="1"/>
          </p:cNvSpPr>
          <p:nvPr/>
        </p:nvSpPr>
        <p:spPr bwMode="auto">
          <a:xfrm>
            <a:off x="5292725" y="5405438"/>
            <a:ext cx="158908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0000CC"/>
                </a:solidFill>
              </a:rPr>
              <a:t>、与水反应</a:t>
            </a:r>
          </a:p>
        </p:txBody>
      </p:sp>
      <p:sp>
        <p:nvSpPr>
          <p:cNvPr id="23747" name="Rectangle 195"/>
          <p:cNvSpPr>
            <a:spLocks noChangeArrowheads="1"/>
          </p:cNvSpPr>
          <p:nvPr/>
        </p:nvSpPr>
        <p:spPr bwMode="auto">
          <a:xfrm>
            <a:off x="1116013" y="1196975"/>
            <a:ext cx="6048375" cy="528638"/>
          </a:xfrm>
          <a:prstGeom prst="rect">
            <a:avLst/>
          </a:prstGeom>
          <a:solidFill>
            <a:srgbClr val="0000CC"/>
          </a:soli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</a:rPr>
              <a:t>探究二：实验室制取</a:t>
            </a:r>
            <a:r>
              <a:rPr lang="en-US" altLang="zh-CN" sz="2800">
                <a:solidFill>
                  <a:schemeClr val="bg1"/>
                </a:solidFill>
              </a:rPr>
              <a:t>CO</a:t>
            </a:r>
            <a:r>
              <a:rPr lang="en-US" altLang="zh-CN" sz="2800" baseline="-25000">
                <a:solidFill>
                  <a:schemeClr val="bg1"/>
                </a:solidFill>
              </a:rPr>
              <a:t>2</a:t>
            </a:r>
            <a:r>
              <a:rPr lang="zh-CN" altLang="en-US" sz="2800">
                <a:solidFill>
                  <a:schemeClr val="bg1"/>
                </a:solidFill>
              </a:rPr>
              <a:t>的实验装置</a:t>
            </a:r>
          </a:p>
        </p:txBody>
      </p:sp>
      <p:sp>
        <p:nvSpPr>
          <p:cNvPr id="23748" name="Text Box 196"/>
          <p:cNvSpPr txBox="1">
            <a:spLocks noChangeArrowheads="1"/>
          </p:cNvSpPr>
          <p:nvPr/>
        </p:nvSpPr>
        <p:spPr bwMode="auto">
          <a:xfrm>
            <a:off x="541338" y="1989138"/>
            <a:ext cx="4535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、实验室制取气体的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收集装置</a:t>
            </a:r>
            <a:endParaRPr kumimoji="1" lang="zh-CN" altLang="en-US">
              <a:latin typeface="宋体" pitchFamily="2" charset="-122"/>
            </a:endParaRPr>
          </a:p>
        </p:txBody>
      </p:sp>
      <p:sp>
        <p:nvSpPr>
          <p:cNvPr id="23749" name="Rectangle 197"/>
          <p:cNvSpPr>
            <a:spLocks noChangeArrowheads="1"/>
          </p:cNvSpPr>
          <p:nvPr/>
        </p:nvSpPr>
        <p:spPr bwMode="auto">
          <a:xfrm>
            <a:off x="5741988" y="3619500"/>
            <a:ext cx="2933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C:___________</a:t>
            </a:r>
            <a:r>
              <a:rPr lang="zh-CN" altLang="en-US"/>
              <a:t>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3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3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3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3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2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2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2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3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2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3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0" grpId="0" animBg="1"/>
      <p:bldP spid="23628" grpId="0"/>
      <p:bldP spid="23629" grpId="0"/>
      <p:bldP spid="23636" grpId="0"/>
      <p:bldP spid="23732" grpId="0"/>
      <p:bldP spid="23733" grpId="0"/>
      <p:bldP spid="23734" grpId="0"/>
      <p:bldP spid="23735" grpId="0"/>
      <p:bldP spid="23736" grpId="0"/>
      <p:bldP spid="23737" grpId="0"/>
      <p:bldP spid="23738" grpId="0"/>
      <p:bldP spid="23741" grpId="0"/>
      <p:bldP spid="237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74" name="Text Box 38"/>
          <p:cNvSpPr txBox="1">
            <a:spLocks noChangeArrowheads="1"/>
          </p:cNvSpPr>
          <p:nvPr/>
        </p:nvSpPr>
        <p:spPr bwMode="auto">
          <a:xfrm>
            <a:off x="1042988" y="950913"/>
            <a:ext cx="72882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3</a:t>
            </a:r>
            <a:r>
              <a:rPr lang="zh-CN" altLang="en-US">
                <a:latin typeface="宋体" pitchFamily="2" charset="-122"/>
              </a:rPr>
              <a:t>、根据实验室制取</a:t>
            </a:r>
            <a:r>
              <a:rPr lang="en-US" altLang="zh-CN">
                <a:latin typeface="宋体" pitchFamily="2" charset="-122"/>
              </a:rPr>
              <a:t>CO</a:t>
            </a:r>
            <a:r>
              <a:rPr lang="en-US" altLang="zh-CN" baseline="-25000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的反应原理，设计一套制取</a:t>
            </a:r>
            <a:r>
              <a:rPr lang="en-US" altLang="zh-CN">
                <a:latin typeface="宋体" pitchFamily="2" charset="-122"/>
              </a:rPr>
              <a:t>CO</a:t>
            </a:r>
            <a:r>
              <a:rPr lang="en-US" altLang="zh-CN" baseline="-25000">
                <a:latin typeface="宋体" pitchFamily="2" charset="-122"/>
              </a:rPr>
              <a:t>2</a:t>
            </a:r>
          </a:p>
          <a:p>
            <a:r>
              <a:rPr lang="en-US" altLang="zh-CN" baseline="-25000">
                <a:latin typeface="宋体" pitchFamily="2" charset="-122"/>
              </a:rPr>
              <a:t>     </a:t>
            </a:r>
            <a:r>
              <a:rPr lang="zh-CN" altLang="en-US">
                <a:latin typeface="宋体" pitchFamily="2" charset="-122"/>
              </a:rPr>
              <a:t>气体的实验装置</a:t>
            </a:r>
            <a:r>
              <a:rPr lang="zh-CN" altLang="en-US">
                <a:solidFill>
                  <a:schemeClr val="hlink"/>
                </a:solidFill>
                <a:latin typeface="宋体" pitchFamily="2" charset="-122"/>
              </a:rPr>
              <a:t>（包括发生装置和收集装置）</a:t>
            </a:r>
          </a:p>
        </p:txBody>
      </p:sp>
      <p:grpSp>
        <p:nvGrpSpPr>
          <p:cNvPr id="91184" name="Group 48"/>
          <p:cNvGrpSpPr>
            <a:grpSpLocks/>
          </p:cNvGrpSpPr>
          <p:nvPr/>
        </p:nvGrpSpPr>
        <p:grpSpPr bwMode="auto">
          <a:xfrm>
            <a:off x="746125" y="2073275"/>
            <a:ext cx="8074025" cy="3732213"/>
            <a:chOff x="470" y="1933"/>
            <a:chExt cx="4536" cy="1989"/>
          </a:xfrm>
        </p:grpSpPr>
        <p:pic>
          <p:nvPicPr>
            <p:cNvPr id="91185" name="Picture 4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70" y="2982"/>
              <a:ext cx="725" cy="725"/>
            </a:xfrm>
            <a:prstGeom prst="rect">
              <a:avLst/>
            </a:prstGeom>
            <a:noFill/>
          </p:spPr>
        </p:pic>
        <p:pic>
          <p:nvPicPr>
            <p:cNvPr id="91186" name="Picture 5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264" y="3040"/>
              <a:ext cx="635" cy="616"/>
            </a:xfrm>
            <a:prstGeom prst="rect">
              <a:avLst/>
            </a:prstGeom>
            <a:noFill/>
          </p:spPr>
        </p:pic>
        <p:pic>
          <p:nvPicPr>
            <p:cNvPr id="91187" name="Picture 5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72" y="2115"/>
              <a:ext cx="411" cy="544"/>
            </a:xfrm>
            <a:prstGeom prst="rect">
              <a:avLst/>
            </a:prstGeom>
            <a:noFill/>
          </p:spPr>
        </p:pic>
        <p:pic>
          <p:nvPicPr>
            <p:cNvPr id="91188" name="Picture 5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205" y="2023"/>
              <a:ext cx="360" cy="635"/>
            </a:xfrm>
            <a:prstGeom prst="rect">
              <a:avLst/>
            </a:prstGeom>
            <a:noFill/>
          </p:spPr>
        </p:pic>
        <p:pic>
          <p:nvPicPr>
            <p:cNvPr id="91189" name="Picture 53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795" y="2205"/>
              <a:ext cx="360" cy="454"/>
            </a:xfrm>
            <a:prstGeom prst="rect">
              <a:avLst/>
            </a:prstGeom>
            <a:noFill/>
          </p:spPr>
        </p:pic>
        <p:pic>
          <p:nvPicPr>
            <p:cNvPr id="91190" name="Picture 54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471" y="2114"/>
              <a:ext cx="183" cy="544"/>
            </a:xfrm>
            <a:prstGeom prst="rect">
              <a:avLst/>
            </a:prstGeom>
            <a:noFill/>
          </p:spPr>
        </p:pic>
        <p:pic>
          <p:nvPicPr>
            <p:cNvPr id="91191" name="Picture 55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073" y="2205"/>
              <a:ext cx="307" cy="453"/>
            </a:xfrm>
            <a:prstGeom prst="rect">
              <a:avLst/>
            </a:prstGeom>
            <a:noFill/>
          </p:spPr>
        </p:pic>
        <p:pic>
          <p:nvPicPr>
            <p:cNvPr id="91192" name="Picture 56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3764" y="1933"/>
              <a:ext cx="205" cy="726"/>
            </a:xfrm>
            <a:prstGeom prst="rect">
              <a:avLst/>
            </a:prstGeom>
            <a:noFill/>
          </p:spPr>
        </p:pic>
        <p:pic>
          <p:nvPicPr>
            <p:cNvPr id="91193" name="Picture 57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2035" y="3293"/>
              <a:ext cx="725" cy="336"/>
            </a:xfrm>
            <a:prstGeom prst="rect">
              <a:avLst/>
            </a:prstGeom>
            <a:noFill/>
          </p:spPr>
        </p:pic>
        <p:pic>
          <p:nvPicPr>
            <p:cNvPr id="91194" name="Picture 58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2942" y="3209"/>
              <a:ext cx="409" cy="402"/>
            </a:xfrm>
            <a:prstGeom prst="rect">
              <a:avLst/>
            </a:prstGeom>
            <a:noFill/>
          </p:spPr>
        </p:pic>
        <p:pic>
          <p:nvPicPr>
            <p:cNvPr id="91195" name="Picture 59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4156" y="2018"/>
              <a:ext cx="680" cy="600"/>
            </a:xfrm>
            <a:prstGeom prst="rect">
              <a:avLst/>
            </a:prstGeom>
            <a:noFill/>
          </p:spPr>
        </p:pic>
        <p:sp>
          <p:nvSpPr>
            <p:cNvPr id="91196" name="Text Box 121"/>
            <p:cNvSpPr txBox="1">
              <a:spLocks noChangeArrowheads="1"/>
            </p:cNvSpPr>
            <p:nvPr/>
          </p:nvSpPr>
          <p:spPr bwMode="auto">
            <a:xfrm>
              <a:off x="545" y="2635"/>
              <a:ext cx="4461" cy="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000099"/>
                  </a:solidFill>
                  <a:latin typeface="宋体" pitchFamily="2" charset="-122"/>
                </a:rPr>
                <a:t>A       B      C      D       E       F    G(</a:t>
              </a:r>
              <a:r>
                <a:rPr lang="zh-CN" altLang="en-US">
                  <a:solidFill>
                    <a:srgbClr val="000099"/>
                  </a:solidFill>
                  <a:latin typeface="宋体" pitchFamily="2" charset="-122"/>
                </a:rPr>
                <a:t>双孔）</a:t>
              </a:r>
              <a:r>
                <a:rPr lang="zh-CN" altLang="en-US">
                  <a:latin typeface="Arial" charset="0"/>
                </a:rPr>
                <a:t> </a:t>
              </a:r>
            </a:p>
          </p:txBody>
        </p:sp>
        <p:sp>
          <p:nvSpPr>
            <p:cNvPr id="91197" name="Text Box 122"/>
            <p:cNvSpPr txBox="1">
              <a:spLocks noChangeArrowheads="1"/>
            </p:cNvSpPr>
            <p:nvPr/>
          </p:nvSpPr>
          <p:spPr bwMode="auto">
            <a:xfrm>
              <a:off x="477" y="3678"/>
              <a:ext cx="3027" cy="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000099"/>
                  </a:solidFill>
                  <a:latin typeface="宋体" pitchFamily="2" charset="-122"/>
                </a:rPr>
                <a:t>H(</a:t>
              </a:r>
              <a:r>
                <a:rPr lang="zh-CN" altLang="en-US">
                  <a:solidFill>
                    <a:srgbClr val="000099"/>
                  </a:solidFill>
                  <a:latin typeface="宋体" pitchFamily="2" charset="-122"/>
                </a:rPr>
                <a:t>单孔）    </a:t>
              </a:r>
              <a:r>
                <a:rPr lang="en-US" altLang="zh-CN">
                  <a:solidFill>
                    <a:srgbClr val="000099"/>
                  </a:solidFill>
                  <a:latin typeface="宋体" pitchFamily="2" charset="-122"/>
                </a:rPr>
                <a:t>I        J         K      </a:t>
              </a:r>
              <a:endParaRPr lang="en-US" altLang="zh-CN">
                <a:solidFill>
                  <a:srgbClr val="FF3300"/>
                </a:solidFill>
                <a:latin typeface="宋体" pitchFamily="2" charset="-122"/>
              </a:endParaRPr>
            </a:p>
          </p:txBody>
        </p:sp>
      </p:grpSp>
      <p:grpSp>
        <p:nvGrpSpPr>
          <p:cNvPr id="91198" name="Group 62"/>
          <p:cNvGrpSpPr>
            <a:grpSpLocks/>
          </p:cNvGrpSpPr>
          <p:nvPr/>
        </p:nvGrpSpPr>
        <p:grpSpPr bwMode="auto">
          <a:xfrm>
            <a:off x="8027988" y="4062413"/>
            <a:ext cx="481012" cy="1743075"/>
            <a:chOff x="5261" y="2982"/>
            <a:chExt cx="270" cy="929"/>
          </a:xfrm>
        </p:grpSpPr>
        <p:pic>
          <p:nvPicPr>
            <p:cNvPr id="91199" name="Picture 63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5261" y="2982"/>
              <a:ext cx="270" cy="785"/>
            </a:xfrm>
            <a:prstGeom prst="rect">
              <a:avLst/>
            </a:prstGeom>
            <a:noFill/>
          </p:spPr>
        </p:pic>
        <p:sp>
          <p:nvSpPr>
            <p:cNvPr id="91200" name="Text Box 64"/>
            <p:cNvSpPr txBox="1">
              <a:spLocks noChangeArrowheads="1"/>
            </p:cNvSpPr>
            <p:nvPr/>
          </p:nvSpPr>
          <p:spPr bwMode="auto">
            <a:xfrm>
              <a:off x="5291" y="3667"/>
              <a:ext cx="190" cy="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3300"/>
                  </a:solidFill>
                  <a:latin typeface="宋体" pitchFamily="2" charset="-122"/>
                </a:rPr>
                <a:t>N</a:t>
              </a:r>
            </a:p>
          </p:txBody>
        </p:sp>
      </p:grpSp>
      <p:grpSp>
        <p:nvGrpSpPr>
          <p:cNvPr id="91201" name="Group 65"/>
          <p:cNvGrpSpPr>
            <a:grpSpLocks/>
          </p:cNvGrpSpPr>
          <p:nvPr/>
        </p:nvGrpSpPr>
        <p:grpSpPr bwMode="auto">
          <a:xfrm>
            <a:off x="6156325" y="4700588"/>
            <a:ext cx="968375" cy="1104900"/>
            <a:chOff x="3560" y="3266"/>
            <a:chExt cx="544" cy="589"/>
          </a:xfrm>
        </p:grpSpPr>
        <p:pic>
          <p:nvPicPr>
            <p:cNvPr id="91202" name="Picture 66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3560" y="3266"/>
              <a:ext cx="544" cy="255"/>
            </a:xfrm>
            <a:prstGeom prst="rect">
              <a:avLst/>
            </a:prstGeom>
            <a:noFill/>
          </p:spPr>
        </p:pic>
        <p:sp>
          <p:nvSpPr>
            <p:cNvPr id="91203" name="Text Box 67"/>
            <p:cNvSpPr txBox="1">
              <a:spLocks noChangeArrowheads="1"/>
            </p:cNvSpPr>
            <p:nvPr/>
          </p:nvSpPr>
          <p:spPr bwMode="auto">
            <a:xfrm>
              <a:off x="3675" y="3611"/>
              <a:ext cx="190" cy="2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  <a:latin typeface="宋体" pitchFamily="2" charset="-122"/>
                </a:rPr>
                <a:t>L</a:t>
              </a:r>
            </a:p>
          </p:txBody>
        </p:sp>
      </p:grpSp>
      <p:grpSp>
        <p:nvGrpSpPr>
          <p:cNvPr id="91204" name="Group 68"/>
          <p:cNvGrpSpPr>
            <a:grpSpLocks/>
          </p:cNvGrpSpPr>
          <p:nvPr/>
        </p:nvGrpSpPr>
        <p:grpSpPr bwMode="auto">
          <a:xfrm>
            <a:off x="7164388" y="4327525"/>
            <a:ext cx="515937" cy="1477963"/>
            <a:chOff x="4354" y="3062"/>
            <a:chExt cx="290" cy="787"/>
          </a:xfrm>
        </p:grpSpPr>
        <p:pic>
          <p:nvPicPr>
            <p:cNvPr id="91205" name="Picture 69"/>
            <p:cNvPicPr>
              <a:picLocks noChangeAspect="1"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4354" y="3062"/>
              <a:ext cx="290" cy="544"/>
            </a:xfrm>
            <a:prstGeom prst="rect">
              <a:avLst/>
            </a:prstGeom>
            <a:noFill/>
          </p:spPr>
        </p:pic>
        <p:sp>
          <p:nvSpPr>
            <p:cNvPr id="91206" name="Text Box 70"/>
            <p:cNvSpPr txBox="1">
              <a:spLocks noChangeArrowheads="1"/>
            </p:cNvSpPr>
            <p:nvPr/>
          </p:nvSpPr>
          <p:spPr bwMode="auto">
            <a:xfrm>
              <a:off x="4356" y="3606"/>
              <a:ext cx="190" cy="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  <a:latin typeface="宋体" pitchFamily="2" charset="-122"/>
                </a:rPr>
                <a:t>M</a:t>
              </a:r>
            </a:p>
          </p:txBody>
        </p:sp>
      </p:grpSp>
      <p:grpSp>
        <p:nvGrpSpPr>
          <p:cNvPr id="91219" name="Group 83"/>
          <p:cNvGrpSpPr>
            <a:grpSpLocks/>
          </p:cNvGrpSpPr>
          <p:nvPr/>
        </p:nvGrpSpPr>
        <p:grpSpPr bwMode="auto">
          <a:xfrm>
            <a:off x="5076825" y="4365625"/>
            <a:ext cx="863600" cy="936625"/>
            <a:chOff x="2109" y="478"/>
            <a:chExt cx="771" cy="730"/>
          </a:xfrm>
        </p:grpSpPr>
        <p:sp>
          <p:nvSpPr>
            <p:cNvPr id="91220" name="Line 84"/>
            <p:cNvSpPr>
              <a:spLocks noChangeShapeType="1"/>
            </p:cNvSpPr>
            <p:nvPr/>
          </p:nvSpPr>
          <p:spPr bwMode="auto">
            <a:xfrm>
              <a:off x="2154" y="482"/>
              <a:ext cx="726" cy="726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21" name="Line 85"/>
            <p:cNvSpPr>
              <a:spLocks noChangeShapeType="1"/>
            </p:cNvSpPr>
            <p:nvPr/>
          </p:nvSpPr>
          <p:spPr bwMode="auto">
            <a:xfrm flipV="1">
              <a:off x="2109" y="478"/>
              <a:ext cx="771" cy="729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1222" name="Group 86"/>
          <p:cNvGrpSpPr>
            <a:grpSpLocks/>
          </p:cNvGrpSpPr>
          <p:nvPr/>
        </p:nvGrpSpPr>
        <p:grpSpPr bwMode="auto">
          <a:xfrm>
            <a:off x="3708400" y="4365625"/>
            <a:ext cx="863600" cy="936625"/>
            <a:chOff x="2109" y="478"/>
            <a:chExt cx="771" cy="730"/>
          </a:xfrm>
        </p:grpSpPr>
        <p:sp>
          <p:nvSpPr>
            <p:cNvPr id="91223" name="Line 87"/>
            <p:cNvSpPr>
              <a:spLocks noChangeShapeType="1"/>
            </p:cNvSpPr>
            <p:nvPr/>
          </p:nvSpPr>
          <p:spPr bwMode="auto">
            <a:xfrm>
              <a:off x="2154" y="482"/>
              <a:ext cx="726" cy="726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24" name="Line 88"/>
            <p:cNvSpPr>
              <a:spLocks noChangeShapeType="1"/>
            </p:cNvSpPr>
            <p:nvPr/>
          </p:nvSpPr>
          <p:spPr bwMode="auto">
            <a:xfrm flipV="1">
              <a:off x="2109" y="478"/>
              <a:ext cx="771" cy="729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1225" name="Group 89"/>
          <p:cNvGrpSpPr>
            <a:grpSpLocks/>
          </p:cNvGrpSpPr>
          <p:nvPr/>
        </p:nvGrpSpPr>
        <p:grpSpPr bwMode="auto">
          <a:xfrm>
            <a:off x="2411413" y="4365625"/>
            <a:ext cx="863600" cy="936625"/>
            <a:chOff x="2109" y="478"/>
            <a:chExt cx="771" cy="730"/>
          </a:xfrm>
        </p:grpSpPr>
        <p:sp>
          <p:nvSpPr>
            <p:cNvPr id="91226" name="Line 90"/>
            <p:cNvSpPr>
              <a:spLocks noChangeShapeType="1"/>
            </p:cNvSpPr>
            <p:nvPr/>
          </p:nvSpPr>
          <p:spPr bwMode="auto">
            <a:xfrm>
              <a:off x="2154" y="482"/>
              <a:ext cx="726" cy="726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27" name="Line 91"/>
            <p:cNvSpPr>
              <a:spLocks noChangeShapeType="1"/>
            </p:cNvSpPr>
            <p:nvPr/>
          </p:nvSpPr>
          <p:spPr bwMode="auto">
            <a:xfrm flipV="1">
              <a:off x="2109" y="478"/>
              <a:ext cx="771" cy="729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1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1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1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1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1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9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91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613" name="Group 45"/>
          <p:cNvGrpSpPr>
            <a:grpSpLocks/>
          </p:cNvGrpSpPr>
          <p:nvPr/>
        </p:nvGrpSpPr>
        <p:grpSpPr bwMode="auto">
          <a:xfrm>
            <a:off x="431800" y="908050"/>
            <a:ext cx="6370638" cy="2143125"/>
            <a:chOff x="272" y="572"/>
            <a:chExt cx="4013" cy="1350"/>
          </a:xfrm>
        </p:grpSpPr>
        <p:pic>
          <p:nvPicPr>
            <p:cNvPr id="109570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72" y="616"/>
              <a:ext cx="1225" cy="1034"/>
            </a:xfrm>
            <a:prstGeom prst="rect">
              <a:avLst/>
            </a:prstGeom>
            <a:noFill/>
          </p:spPr>
        </p:pic>
        <p:pic>
          <p:nvPicPr>
            <p:cNvPr id="109571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03" y="641"/>
              <a:ext cx="1224" cy="1008"/>
            </a:xfrm>
            <a:prstGeom prst="rect">
              <a:avLst/>
            </a:prstGeom>
            <a:noFill/>
          </p:spPr>
        </p:pic>
        <p:sp>
          <p:nvSpPr>
            <p:cNvPr id="2" name="Text Box 123"/>
            <p:cNvSpPr txBox="1">
              <a:spLocks noChangeArrowheads="1"/>
            </p:cNvSpPr>
            <p:nvPr/>
          </p:nvSpPr>
          <p:spPr bwMode="auto">
            <a:xfrm>
              <a:off x="329" y="1595"/>
              <a:ext cx="45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FF0000"/>
                  </a:solidFill>
                  <a:latin typeface="宋体" pitchFamily="2" charset="-122"/>
                </a:rPr>
                <a:t>AGF</a:t>
              </a:r>
            </a:p>
          </p:txBody>
        </p:sp>
        <p:sp>
          <p:nvSpPr>
            <p:cNvPr id="109573" name="Rectangle 5"/>
            <p:cNvSpPr>
              <a:spLocks noChangeArrowheads="1"/>
            </p:cNvSpPr>
            <p:nvPr/>
          </p:nvSpPr>
          <p:spPr bwMode="auto">
            <a:xfrm>
              <a:off x="1100" y="1625"/>
              <a:ext cx="31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CC"/>
                  </a:solidFill>
                  <a:latin typeface="宋体" pitchFamily="2" charset="-122"/>
                </a:rPr>
                <a:t>EL</a:t>
              </a:r>
            </a:p>
          </p:txBody>
        </p:sp>
        <p:sp>
          <p:nvSpPr>
            <p:cNvPr id="3" name="Text Box 123"/>
            <p:cNvSpPr txBox="1">
              <a:spLocks noChangeArrowheads="1"/>
            </p:cNvSpPr>
            <p:nvPr/>
          </p:nvSpPr>
          <p:spPr bwMode="auto">
            <a:xfrm>
              <a:off x="1803" y="1595"/>
              <a:ext cx="45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FF0000"/>
                  </a:solidFill>
                  <a:latin typeface="宋体" pitchFamily="2" charset="-122"/>
                </a:rPr>
                <a:t>BGF</a:t>
              </a:r>
            </a:p>
          </p:txBody>
        </p:sp>
        <p:sp>
          <p:nvSpPr>
            <p:cNvPr id="109575" name="Rectangle 7"/>
            <p:cNvSpPr>
              <a:spLocks noChangeArrowheads="1"/>
            </p:cNvSpPr>
            <p:nvPr/>
          </p:nvSpPr>
          <p:spPr bwMode="auto">
            <a:xfrm>
              <a:off x="2512" y="1625"/>
              <a:ext cx="31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CC"/>
                  </a:solidFill>
                  <a:latin typeface="宋体" pitchFamily="2" charset="-122"/>
                </a:rPr>
                <a:t>EL</a:t>
              </a:r>
            </a:p>
          </p:txBody>
        </p:sp>
        <p:sp>
          <p:nvSpPr>
            <p:cNvPr id="4" name="Text Box 123"/>
            <p:cNvSpPr txBox="1">
              <a:spLocks noChangeArrowheads="1"/>
            </p:cNvSpPr>
            <p:nvPr/>
          </p:nvSpPr>
          <p:spPr bwMode="auto">
            <a:xfrm>
              <a:off x="3289" y="1595"/>
              <a:ext cx="45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FF0000"/>
                  </a:solidFill>
                  <a:latin typeface="宋体" pitchFamily="2" charset="-122"/>
                </a:rPr>
                <a:t>DGF</a:t>
              </a:r>
            </a:p>
          </p:txBody>
        </p:sp>
        <p:sp>
          <p:nvSpPr>
            <p:cNvPr id="109577" name="Rectangle 9"/>
            <p:cNvSpPr>
              <a:spLocks noChangeArrowheads="1"/>
            </p:cNvSpPr>
            <p:nvPr/>
          </p:nvSpPr>
          <p:spPr bwMode="auto">
            <a:xfrm>
              <a:off x="3912" y="1625"/>
              <a:ext cx="31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CC"/>
                  </a:solidFill>
                  <a:latin typeface="宋体" pitchFamily="2" charset="-122"/>
                </a:rPr>
                <a:t>EL</a:t>
              </a:r>
            </a:p>
          </p:txBody>
        </p:sp>
        <p:pic>
          <p:nvPicPr>
            <p:cNvPr id="109578" name="Picture 10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277" y="572"/>
              <a:ext cx="1008" cy="1032"/>
            </a:xfrm>
            <a:prstGeom prst="rect">
              <a:avLst/>
            </a:prstGeom>
            <a:noFill/>
          </p:spPr>
        </p:pic>
      </p:grpSp>
      <p:grpSp>
        <p:nvGrpSpPr>
          <p:cNvPr id="109579" name="Group 11"/>
          <p:cNvGrpSpPr>
            <a:grpSpLocks/>
          </p:cNvGrpSpPr>
          <p:nvPr/>
        </p:nvGrpSpPr>
        <p:grpSpPr bwMode="auto">
          <a:xfrm>
            <a:off x="161925" y="3546475"/>
            <a:ext cx="8802688" cy="2409825"/>
            <a:chOff x="102" y="2472"/>
            <a:chExt cx="5545" cy="1518"/>
          </a:xfrm>
        </p:grpSpPr>
        <p:sp>
          <p:nvSpPr>
            <p:cNvPr id="109580" name="Line 12"/>
            <p:cNvSpPr>
              <a:spLocks noChangeShapeType="1"/>
            </p:cNvSpPr>
            <p:nvPr/>
          </p:nvSpPr>
          <p:spPr bwMode="auto">
            <a:xfrm>
              <a:off x="113" y="2472"/>
              <a:ext cx="5534" cy="0"/>
            </a:xfrm>
            <a:prstGeom prst="line">
              <a:avLst/>
            </a:prstGeom>
            <a:noFill/>
            <a:ln w="4762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9581" name="Group 13"/>
            <p:cNvGrpSpPr>
              <a:grpSpLocks/>
            </p:cNvGrpSpPr>
            <p:nvPr/>
          </p:nvGrpSpPr>
          <p:grpSpPr bwMode="auto">
            <a:xfrm>
              <a:off x="102" y="2585"/>
              <a:ext cx="4400" cy="1405"/>
              <a:chOff x="102" y="2585"/>
              <a:chExt cx="4400" cy="1405"/>
            </a:xfrm>
          </p:grpSpPr>
          <p:pic>
            <p:nvPicPr>
              <p:cNvPr id="109582" name="Picture 14" descr="pic_278427[1]"/>
              <p:cNvPicPr>
                <a:picLocks noChangeAspect="1" noChangeArrowheads="1"/>
              </p:cNvPicPr>
              <p:nvPr/>
            </p:nvPicPr>
            <p:blipFill>
              <a:blip r:embed="rId5"/>
              <a:srcRect l="61258" t="68060" r="15166" b="16724"/>
              <a:stretch>
                <a:fillRect/>
              </a:stretch>
            </p:blipFill>
            <p:spPr bwMode="auto">
              <a:xfrm>
                <a:off x="3277" y="2585"/>
                <a:ext cx="1225" cy="1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9583" name="Picture 15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1554" y="2766"/>
                <a:ext cx="1588" cy="1019"/>
              </a:xfrm>
              <a:prstGeom prst="rect">
                <a:avLst/>
              </a:prstGeom>
              <a:noFill/>
            </p:spPr>
          </p:pic>
          <p:pic>
            <p:nvPicPr>
              <p:cNvPr id="109584" name="Picture 16"/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102" y="2771"/>
                <a:ext cx="1406" cy="923"/>
              </a:xfrm>
              <a:prstGeom prst="rect">
                <a:avLst/>
              </a:prstGeom>
              <a:noFill/>
            </p:spPr>
          </p:pic>
          <p:sp>
            <p:nvSpPr>
              <p:cNvPr id="5" name="Text Box 123"/>
              <p:cNvSpPr txBox="1">
                <a:spLocks noChangeArrowheads="1"/>
              </p:cNvSpPr>
              <p:nvPr/>
            </p:nvSpPr>
            <p:spPr bwMode="auto">
              <a:xfrm>
                <a:off x="193" y="3663"/>
                <a:ext cx="342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solidFill>
                      <a:srgbClr val="FF0000"/>
                    </a:solidFill>
                    <a:latin typeface="宋体" pitchFamily="2" charset="-122"/>
                  </a:rPr>
                  <a:t>AH</a:t>
                </a:r>
              </a:p>
            </p:txBody>
          </p:sp>
          <p:sp>
            <p:nvSpPr>
              <p:cNvPr id="109586" name="Rectangle 18"/>
              <p:cNvSpPr>
                <a:spLocks noChangeArrowheads="1"/>
              </p:cNvSpPr>
              <p:nvPr/>
            </p:nvSpPr>
            <p:spPr bwMode="auto">
              <a:xfrm>
                <a:off x="1019" y="3693"/>
                <a:ext cx="31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>
                    <a:solidFill>
                      <a:srgbClr val="0000CC"/>
                    </a:solidFill>
                    <a:latin typeface="宋体" pitchFamily="2" charset="-122"/>
                  </a:rPr>
                  <a:t>EL</a:t>
                </a:r>
              </a:p>
            </p:txBody>
          </p:sp>
          <p:sp>
            <p:nvSpPr>
              <p:cNvPr id="6" name="Text Box 123"/>
              <p:cNvSpPr txBox="1">
                <a:spLocks noChangeArrowheads="1"/>
              </p:cNvSpPr>
              <p:nvPr/>
            </p:nvSpPr>
            <p:spPr bwMode="auto">
              <a:xfrm>
                <a:off x="1690" y="3663"/>
                <a:ext cx="342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solidFill>
                      <a:srgbClr val="FF0000"/>
                    </a:solidFill>
                    <a:latin typeface="宋体" pitchFamily="2" charset="-122"/>
                  </a:rPr>
                  <a:t>BH</a:t>
                </a:r>
              </a:p>
            </p:txBody>
          </p:sp>
          <p:sp>
            <p:nvSpPr>
              <p:cNvPr id="109588" name="Rectangle 20"/>
              <p:cNvSpPr>
                <a:spLocks noChangeArrowheads="1"/>
              </p:cNvSpPr>
              <p:nvPr/>
            </p:nvSpPr>
            <p:spPr bwMode="auto">
              <a:xfrm>
                <a:off x="2516" y="3693"/>
                <a:ext cx="31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>
                    <a:solidFill>
                      <a:srgbClr val="0000CC"/>
                    </a:solidFill>
                    <a:latin typeface="宋体" pitchFamily="2" charset="-122"/>
                  </a:rPr>
                  <a:t>EL</a:t>
                </a:r>
              </a:p>
            </p:txBody>
          </p:sp>
          <p:sp>
            <p:nvSpPr>
              <p:cNvPr id="7" name="Text Box 123"/>
              <p:cNvSpPr txBox="1">
                <a:spLocks noChangeArrowheads="1"/>
              </p:cNvSpPr>
              <p:nvPr/>
            </p:nvSpPr>
            <p:spPr bwMode="auto">
              <a:xfrm>
                <a:off x="3277" y="3663"/>
                <a:ext cx="342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solidFill>
                      <a:srgbClr val="FF0000"/>
                    </a:solidFill>
                    <a:latin typeface="宋体" pitchFamily="2" charset="-122"/>
                  </a:rPr>
                  <a:t>DH</a:t>
                </a:r>
              </a:p>
            </p:txBody>
          </p:sp>
          <p:sp>
            <p:nvSpPr>
              <p:cNvPr id="109590" name="Rectangle 22"/>
              <p:cNvSpPr>
                <a:spLocks noChangeArrowheads="1"/>
              </p:cNvSpPr>
              <p:nvPr/>
            </p:nvSpPr>
            <p:spPr bwMode="auto">
              <a:xfrm>
                <a:off x="3958" y="3693"/>
                <a:ext cx="31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>
                    <a:solidFill>
                      <a:srgbClr val="0000CC"/>
                    </a:solidFill>
                    <a:latin typeface="宋体" pitchFamily="2" charset="-122"/>
                  </a:rPr>
                  <a:t>EL</a:t>
                </a:r>
              </a:p>
            </p:txBody>
          </p:sp>
        </p:grpSp>
      </p:grpSp>
      <p:grpSp>
        <p:nvGrpSpPr>
          <p:cNvPr id="109591" name="Group 23"/>
          <p:cNvGrpSpPr>
            <a:grpSpLocks/>
          </p:cNvGrpSpPr>
          <p:nvPr/>
        </p:nvGrpSpPr>
        <p:grpSpPr bwMode="auto">
          <a:xfrm>
            <a:off x="7092950" y="3951288"/>
            <a:ext cx="1790700" cy="2005012"/>
            <a:chOff x="4468" y="2727"/>
            <a:chExt cx="1128" cy="1263"/>
          </a:xfrm>
        </p:grpSpPr>
        <p:pic>
          <p:nvPicPr>
            <p:cNvPr id="109592" name="Picture 24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4468" y="2727"/>
              <a:ext cx="1128" cy="966"/>
            </a:xfrm>
            <a:prstGeom prst="rect">
              <a:avLst/>
            </a:prstGeom>
            <a:noFill/>
          </p:spPr>
        </p:pic>
        <p:sp>
          <p:nvSpPr>
            <p:cNvPr id="8" name="Text Box 123"/>
            <p:cNvSpPr txBox="1">
              <a:spLocks noChangeArrowheads="1"/>
            </p:cNvSpPr>
            <p:nvPr/>
          </p:nvSpPr>
          <p:spPr bwMode="auto">
            <a:xfrm>
              <a:off x="4524" y="3663"/>
              <a:ext cx="56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rgbClr val="008000"/>
                  </a:solidFill>
                  <a:latin typeface="宋体" pitchFamily="2" charset="-122"/>
                </a:rPr>
                <a:t>C</a:t>
              </a:r>
              <a:r>
                <a:rPr lang="en-US" altLang="zh-CN" sz="2800">
                  <a:solidFill>
                    <a:srgbClr val="FF0000"/>
                  </a:solidFill>
                  <a:latin typeface="宋体" pitchFamily="2" charset="-122"/>
                </a:rPr>
                <a:t>DH</a:t>
              </a:r>
            </a:p>
          </p:txBody>
        </p:sp>
        <p:sp>
          <p:nvSpPr>
            <p:cNvPr id="109594" name="Rectangle 26"/>
            <p:cNvSpPr>
              <a:spLocks noChangeArrowheads="1"/>
            </p:cNvSpPr>
            <p:nvPr/>
          </p:nvSpPr>
          <p:spPr bwMode="auto">
            <a:xfrm>
              <a:off x="5205" y="3693"/>
              <a:ext cx="31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CC"/>
                  </a:solidFill>
                  <a:latin typeface="宋体" pitchFamily="2" charset="-122"/>
                </a:rPr>
                <a:t>EL</a:t>
              </a:r>
            </a:p>
          </p:txBody>
        </p:sp>
      </p:grpSp>
      <p:sp>
        <p:nvSpPr>
          <p:cNvPr id="109597" name="Text Box 29"/>
          <p:cNvSpPr txBox="1">
            <a:spLocks noChangeArrowheads="1"/>
          </p:cNvSpPr>
          <p:nvPr/>
        </p:nvSpPr>
        <p:spPr bwMode="auto">
          <a:xfrm>
            <a:off x="341313" y="3006725"/>
            <a:ext cx="52927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Arial" charset="0"/>
                <a:ea typeface="华文新魏" pitchFamily="2" charset="-122"/>
              </a:rPr>
              <a:t>优点：</a:t>
            </a:r>
            <a:r>
              <a:rPr lang="zh-CN" altLang="en-US">
                <a:solidFill>
                  <a:srgbClr val="660066"/>
                </a:solidFill>
                <a:latin typeface="Arial" charset="0"/>
                <a:ea typeface="华文新魏" pitchFamily="2" charset="-122"/>
              </a:rPr>
              <a:t>方便添加液体药品（或稀盐酸）</a:t>
            </a:r>
          </a:p>
        </p:txBody>
      </p:sp>
      <p:sp>
        <p:nvSpPr>
          <p:cNvPr id="109598" name="Text Box 30"/>
          <p:cNvSpPr txBox="1">
            <a:spLocks noChangeArrowheads="1"/>
          </p:cNvSpPr>
          <p:nvPr/>
        </p:nvSpPr>
        <p:spPr bwMode="auto">
          <a:xfrm>
            <a:off x="250825" y="5880100"/>
            <a:ext cx="40322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Arial" charset="0"/>
                <a:ea typeface="华文新魏" pitchFamily="2" charset="-122"/>
              </a:rPr>
              <a:t>优点：</a:t>
            </a:r>
            <a:r>
              <a:rPr lang="zh-CN" altLang="en-US">
                <a:solidFill>
                  <a:srgbClr val="660066"/>
                </a:solidFill>
                <a:latin typeface="Arial" charset="0"/>
                <a:ea typeface="华文新魏" pitchFamily="2" charset="-122"/>
              </a:rPr>
              <a:t>装置简单，操作方便</a:t>
            </a:r>
          </a:p>
        </p:txBody>
      </p:sp>
      <p:sp>
        <p:nvSpPr>
          <p:cNvPr id="109599" name="Text Box 31"/>
          <p:cNvSpPr txBox="1">
            <a:spLocks noChangeArrowheads="1"/>
          </p:cNvSpPr>
          <p:nvPr/>
        </p:nvSpPr>
        <p:spPr bwMode="auto">
          <a:xfrm>
            <a:off x="5994400" y="5945188"/>
            <a:ext cx="3003550" cy="436562"/>
          </a:xfrm>
          <a:prstGeom prst="rect">
            <a:avLst/>
          </a:prstGeom>
          <a:solidFill>
            <a:srgbClr val="000099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chemeClr val="bg1"/>
                </a:solidFill>
                <a:latin typeface="Arial" charset="0"/>
              </a:rPr>
              <a:t>控制反应的发生和结束</a:t>
            </a:r>
          </a:p>
        </p:txBody>
      </p:sp>
      <p:grpSp>
        <p:nvGrpSpPr>
          <p:cNvPr id="109600" name="Group 32"/>
          <p:cNvGrpSpPr>
            <a:grpSpLocks/>
          </p:cNvGrpSpPr>
          <p:nvPr/>
        </p:nvGrpSpPr>
        <p:grpSpPr bwMode="auto">
          <a:xfrm>
            <a:off x="6958013" y="1042988"/>
            <a:ext cx="1844675" cy="2046287"/>
            <a:chOff x="4383" y="941"/>
            <a:chExt cx="1162" cy="1289"/>
          </a:xfrm>
        </p:grpSpPr>
        <p:pic>
          <p:nvPicPr>
            <p:cNvPr id="109601" name="Picture 33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4383" y="941"/>
              <a:ext cx="1162" cy="978"/>
            </a:xfrm>
            <a:prstGeom prst="rect">
              <a:avLst/>
            </a:prstGeom>
            <a:noFill/>
          </p:spPr>
        </p:pic>
        <p:sp>
          <p:nvSpPr>
            <p:cNvPr id="47" name="Text Box 123"/>
            <p:cNvSpPr txBox="1">
              <a:spLocks noChangeArrowheads="1"/>
            </p:cNvSpPr>
            <p:nvPr/>
          </p:nvSpPr>
          <p:spPr bwMode="auto">
            <a:xfrm>
              <a:off x="4440" y="1903"/>
              <a:ext cx="45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FF0000"/>
                  </a:solidFill>
                  <a:latin typeface="宋体" pitchFamily="2" charset="-122"/>
                </a:rPr>
                <a:t>CMH</a:t>
              </a:r>
            </a:p>
          </p:txBody>
        </p:sp>
        <p:sp>
          <p:nvSpPr>
            <p:cNvPr id="109603" name="Rectangle 35"/>
            <p:cNvSpPr>
              <a:spLocks noChangeArrowheads="1"/>
            </p:cNvSpPr>
            <p:nvPr/>
          </p:nvSpPr>
          <p:spPr bwMode="auto">
            <a:xfrm>
              <a:off x="5063" y="1933"/>
              <a:ext cx="31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CC"/>
                  </a:solidFill>
                  <a:latin typeface="宋体" pitchFamily="2" charset="-122"/>
                </a:rPr>
                <a:t>EL</a:t>
              </a:r>
            </a:p>
          </p:txBody>
        </p:sp>
      </p:grpSp>
      <p:sp>
        <p:nvSpPr>
          <p:cNvPr id="109612" name="Rectangle 44"/>
          <p:cNvSpPr>
            <a:spLocks noChangeArrowheads="1"/>
          </p:cNvSpPr>
          <p:nvPr/>
        </p:nvSpPr>
        <p:spPr bwMode="auto">
          <a:xfrm>
            <a:off x="323850" y="404813"/>
            <a:ext cx="5805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kumimoji="1" lang="en-US" altLang="zh-CN">
                <a:latin typeface="宋体" pitchFamily="2" charset="-122"/>
              </a:rPr>
              <a:t>4</a:t>
            </a:r>
            <a:r>
              <a:rPr kumimoji="1" lang="zh-CN" altLang="en-US">
                <a:latin typeface="宋体" pitchFamily="2" charset="-122"/>
              </a:rPr>
              <a:t>、组装出一套实验室制取</a:t>
            </a:r>
            <a:r>
              <a:rPr kumimoji="1" lang="en-US" altLang="zh-CN">
                <a:latin typeface="宋体" pitchFamily="2" charset="-122"/>
              </a:rPr>
              <a:t>CO</a:t>
            </a:r>
            <a:r>
              <a:rPr kumimoji="1" lang="en-US" altLang="zh-CN" baseline="-25000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的实验装置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9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9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09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09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109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9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2000"/>
                                        <p:tgtEl>
                                          <p:spTgt spid="109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97" grpId="0"/>
      <p:bldP spid="109598" grpId="0"/>
      <p:bldP spid="10959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 descr="pic_278427[1]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 l="61258" t="68060" r="15166" b="16724"/>
          <a:stretch>
            <a:fillRect/>
          </a:stretch>
        </p:blipFill>
        <p:spPr>
          <a:xfrm>
            <a:off x="5435600" y="2349500"/>
            <a:ext cx="3206750" cy="2963863"/>
          </a:xfrm>
          <a:noFill/>
          <a:ln/>
        </p:spPr>
      </p:pic>
      <p:pic>
        <p:nvPicPr>
          <p:cNvPr id="65540" name="Picture 4" descr="pic_278428[1]"/>
          <p:cNvPicPr preferRelativeResize="0">
            <a:picLocks noChangeArrowheads="1"/>
          </p:cNvPicPr>
          <p:nvPr/>
        </p:nvPicPr>
        <p:blipFill>
          <a:blip r:embed="rId3"/>
          <a:srcRect l="33231" t="23979" r="42781" b="62979"/>
          <a:stretch>
            <a:fillRect/>
          </a:stretch>
        </p:blipFill>
        <p:spPr bwMode="auto">
          <a:xfrm>
            <a:off x="1476375" y="2205038"/>
            <a:ext cx="352742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1114425" y="1141413"/>
            <a:ext cx="77057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000000"/>
                </a:solidFill>
              </a:rPr>
              <a:t>实验室制取</a:t>
            </a:r>
            <a:r>
              <a:rPr lang="en-US" altLang="zh-CN" sz="2800">
                <a:solidFill>
                  <a:srgbClr val="000000"/>
                </a:solidFill>
              </a:rPr>
              <a:t>CO</a:t>
            </a:r>
            <a:r>
              <a:rPr lang="en-US" altLang="zh-CN" sz="2800" baseline="-25000">
                <a:solidFill>
                  <a:srgbClr val="000000"/>
                </a:solidFill>
              </a:rPr>
              <a:t>2</a:t>
            </a:r>
            <a:r>
              <a:rPr lang="zh-CN" altLang="en-US" sz="2800">
                <a:solidFill>
                  <a:srgbClr val="000000"/>
                </a:solidFill>
              </a:rPr>
              <a:t>最常用的两套装置（</a:t>
            </a:r>
            <a:r>
              <a:rPr lang="en-US" altLang="zh-CN" sz="2800">
                <a:solidFill>
                  <a:srgbClr val="000000"/>
                </a:solidFill>
              </a:rPr>
              <a:t>P</a:t>
            </a:r>
            <a:r>
              <a:rPr lang="en-US" altLang="zh-CN" sz="2800" baseline="-25000">
                <a:solidFill>
                  <a:srgbClr val="000000"/>
                </a:solidFill>
              </a:rPr>
              <a:t>115</a:t>
            </a:r>
            <a:r>
              <a:rPr lang="zh-CN" altLang="en-US" sz="2800">
                <a:solidFill>
                  <a:srgbClr val="000000"/>
                </a:solidFill>
              </a:rPr>
              <a:t>）</a:t>
            </a:r>
          </a:p>
        </p:txBody>
      </p:sp>
      <p:grpSp>
        <p:nvGrpSpPr>
          <p:cNvPr id="65544" name="Group 8"/>
          <p:cNvGrpSpPr>
            <a:grpSpLocks/>
          </p:cNvGrpSpPr>
          <p:nvPr/>
        </p:nvGrpSpPr>
        <p:grpSpPr bwMode="auto">
          <a:xfrm>
            <a:off x="539750" y="4510088"/>
            <a:ext cx="1843088" cy="1470025"/>
            <a:chOff x="340" y="2931"/>
            <a:chExt cx="1161" cy="926"/>
          </a:xfrm>
        </p:grpSpPr>
        <p:sp>
          <p:nvSpPr>
            <p:cNvPr id="65542" name="Line 6"/>
            <p:cNvSpPr>
              <a:spLocks noChangeShapeType="1"/>
            </p:cNvSpPr>
            <p:nvPr/>
          </p:nvSpPr>
          <p:spPr bwMode="auto">
            <a:xfrm flipH="1">
              <a:off x="748" y="2931"/>
              <a:ext cx="590" cy="6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543" name="Text Box 7"/>
            <p:cNvSpPr txBox="1">
              <a:spLocks noChangeArrowheads="1"/>
            </p:cNvSpPr>
            <p:nvPr/>
          </p:nvSpPr>
          <p:spPr bwMode="auto">
            <a:xfrm>
              <a:off x="340" y="3549"/>
              <a:ext cx="1161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600">
                  <a:solidFill>
                    <a:srgbClr val="0000CC"/>
                  </a:solidFill>
                </a:rPr>
                <a:t>伸入液面下</a:t>
              </a:r>
            </a:p>
          </p:txBody>
        </p:sp>
      </p:grp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2411413" y="5445125"/>
            <a:ext cx="5832475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：防止</a:t>
            </a: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CO</a:t>
            </a:r>
            <a:r>
              <a:rPr lang="en-US" altLang="zh-CN" sz="2800" baseline="-2500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气体从长颈漏斗中</a:t>
            </a:r>
            <a:r>
              <a:rPr lang="zh-CN" altLang="en-US" sz="2800">
                <a:solidFill>
                  <a:srgbClr val="0000CC"/>
                </a:solidFill>
                <a:latin typeface="宋体" pitchFamily="2" charset="-122"/>
              </a:rPr>
              <a:t>逸</a:t>
            </a:r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22" name="Text Box 230"/>
          <p:cNvSpPr txBox="1">
            <a:spLocks noChangeArrowheads="1"/>
          </p:cNvSpPr>
          <p:nvPr/>
        </p:nvSpPr>
        <p:spPr bwMode="auto">
          <a:xfrm>
            <a:off x="395288" y="2060575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1</a:t>
            </a:r>
            <a:r>
              <a:rPr kumimoji="1" lang="zh-CN" altLang="en-US"/>
              <a:t>、在实验室制取气体时，</a:t>
            </a:r>
            <a:r>
              <a:rPr kumimoji="1" lang="zh-CN" altLang="en-US">
                <a:latin typeface="宋体" pitchFamily="2" charset="-122"/>
              </a:rPr>
              <a:t>选择</a:t>
            </a:r>
            <a:r>
              <a:rPr kumimoji="1" lang="zh-CN" altLang="en-US">
                <a:solidFill>
                  <a:srgbClr val="FF0000"/>
                </a:solidFill>
                <a:latin typeface="宋体" pitchFamily="2" charset="-122"/>
              </a:rPr>
              <a:t>发生装置</a:t>
            </a:r>
            <a:r>
              <a:rPr kumimoji="1" lang="zh-CN" altLang="en-US">
                <a:latin typeface="宋体" pitchFamily="2" charset="-122"/>
              </a:rPr>
              <a:t>时要考虑的因素：</a:t>
            </a:r>
          </a:p>
        </p:txBody>
      </p:sp>
      <p:sp>
        <p:nvSpPr>
          <p:cNvPr id="85223" name="Text Box 231"/>
          <p:cNvSpPr txBox="1">
            <a:spLocks noChangeArrowheads="1"/>
          </p:cNvSpPr>
          <p:nvPr/>
        </p:nvSpPr>
        <p:spPr bwMode="auto">
          <a:xfrm>
            <a:off x="827088" y="2781300"/>
            <a:ext cx="24495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(1)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药品的状态</a:t>
            </a:r>
          </a:p>
        </p:txBody>
      </p:sp>
      <p:sp>
        <p:nvSpPr>
          <p:cNvPr id="85224" name="Rectangle 232"/>
          <p:cNvSpPr>
            <a:spLocks noChangeArrowheads="1"/>
          </p:cNvSpPr>
          <p:nvPr/>
        </p:nvSpPr>
        <p:spPr bwMode="auto">
          <a:xfrm>
            <a:off x="3275013" y="2781300"/>
            <a:ext cx="2178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(2)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反应的条件</a:t>
            </a:r>
          </a:p>
        </p:txBody>
      </p:sp>
      <p:sp>
        <p:nvSpPr>
          <p:cNvPr id="85225" name="Rectangle 233"/>
          <p:cNvSpPr>
            <a:spLocks noChangeArrowheads="1"/>
          </p:cNvSpPr>
          <p:nvPr/>
        </p:nvSpPr>
        <p:spPr bwMode="auto">
          <a:xfrm>
            <a:off x="5446713" y="2781300"/>
            <a:ext cx="2941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（主要指是否加热）</a:t>
            </a:r>
          </a:p>
        </p:txBody>
      </p:sp>
      <p:sp>
        <p:nvSpPr>
          <p:cNvPr id="85226" name="Text Box 234"/>
          <p:cNvSpPr txBox="1">
            <a:spLocks noChangeArrowheads="1"/>
          </p:cNvSpPr>
          <p:nvPr/>
        </p:nvSpPr>
        <p:spPr bwMode="auto">
          <a:xfrm>
            <a:off x="323850" y="3500438"/>
            <a:ext cx="8496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/>
              <a:t>2</a:t>
            </a:r>
            <a:r>
              <a:rPr kumimoji="1" lang="zh-CN" altLang="en-US"/>
              <a:t>、在实验室制取气体时，</a:t>
            </a:r>
            <a:r>
              <a:rPr kumimoji="1" lang="zh-CN" altLang="en-US">
                <a:latin typeface="宋体" pitchFamily="2" charset="-122"/>
              </a:rPr>
              <a:t>选择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收集装置</a:t>
            </a:r>
            <a:r>
              <a:rPr kumimoji="1" lang="zh-CN" altLang="en-US">
                <a:latin typeface="宋体" pitchFamily="2" charset="-122"/>
              </a:rPr>
              <a:t>时要考虑的因素：</a:t>
            </a:r>
          </a:p>
        </p:txBody>
      </p:sp>
      <p:sp>
        <p:nvSpPr>
          <p:cNvPr id="85227" name="Text Box 235"/>
          <p:cNvSpPr txBox="1">
            <a:spLocks noChangeArrowheads="1"/>
          </p:cNvSpPr>
          <p:nvPr/>
        </p:nvSpPr>
        <p:spPr bwMode="auto">
          <a:xfrm>
            <a:off x="827088" y="4124325"/>
            <a:ext cx="5040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(1)</a:t>
            </a:r>
            <a:r>
              <a:rPr kumimoji="1" lang="zh-CN" altLang="en-US">
                <a:solidFill>
                  <a:srgbClr val="0000FF"/>
                </a:solidFill>
              </a:rPr>
              <a:t>比较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气体的密度与空气密度大小</a:t>
            </a:r>
          </a:p>
        </p:txBody>
      </p:sp>
      <p:sp>
        <p:nvSpPr>
          <p:cNvPr id="85228" name="Text Box 236"/>
          <p:cNvSpPr txBox="1">
            <a:spLocks noChangeArrowheads="1"/>
          </p:cNvSpPr>
          <p:nvPr/>
        </p:nvSpPr>
        <p:spPr bwMode="auto">
          <a:xfrm>
            <a:off x="827088" y="4700588"/>
            <a:ext cx="6119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  <a:latin typeface="宋体" pitchFamily="2" charset="-122"/>
              </a:rPr>
              <a:t>(2)</a:t>
            </a:r>
            <a:r>
              <a:rPr kumimoji="1" lang="zh-CN" altLang="en-US">
                <a:solidFill>
                  <a:srgbClr val="0000FF"/>
                </a:solidFill>
                <a:latin typeface="宋体" pitchFamily="2" charset="-122"/>
              </a:rPr>
              <a:t>气体在水中的溶解性及是否与水反应</a:t>
            </a:r>
          </a:p>
        </p:txBody>
      </p:sp>
      <p:sp>
        <p:nvSpPr>
          <p:cNvPr id="85229" name="Rectangle 237"/>
          <p:cNvSpPr>
            <a:spLocks noChangeArrowheads="1"/>
          </p:cNvSpPr>
          <p:nvPr/>
        </p:nvSpPr>
        <p:spPr bwMode="auto">
          <a:xfrm>
            <a:off x="1187450" y="1238250"/>
            <a:ext cx="3146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kumimoji="1" lang="en-US" altLang="zh-CN" sz="2800"/>
              <a:t>【</a:t>
            </a:r>
            <a:r>
              <a:rPr kumimoji="1" lang="zh-CN" altLang="en-US" sz="2800"/>
              <a:t>学生讨论交流</a:t>
            </a:r>
            <a:r>
              <a:rPr kumimoji="1" lang="en-US" altLang="zh-CN" sz="2800"/>
              <a:t>】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5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5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5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5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85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223" grpId="0"/>
      <p:bldP spid="85224" grpId="0"/>
      <p:bldP spid="85225" grpId="0"/>
      <p:bldP spid="85227" grpId="0"/>
      <p:bldP spid="852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4" name="Rectangle 4"/>
          <p:cNvSpPr>
            <a:spLocks noChangeArrowheads="1"/>
          </p:cNvSpPr>
          <p:nvPr/>
        </p:nvSpPr>
        <p:spPr bwMode="auto">
          <a:xfrm>
            <a:off x="768350" y="3621088"/>
            <a:ext cx="6827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三、了解实验室制取气体的一般思路和方法。</a:t>
            </a:r>
          </a:p>
        </p:txBody>
      </p:sp>
      <p:sp>
        <p:nvSpPr>
          <p:cNvPr id="112646" name="Rectangle 6"/>
          <p:cNvSpPr>
            <a:spLocks noChangeArrowheads="1"/>
          </p:cNvSpPr>
          <p:nvPr/>
        </p:nvSpPr>
        <p:spPr bwMode="auto">
          <a:xfrm>
            <a:off x="1042988" y="1268413"/>
            <a:ext cx="7843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0000CC"/>
                </a:solidFill>
              </a:rPr>
              <a:t>【</a:t>
            </a:r>
            <a:r>
              <a:rPr kumimoji="1" lang="zh-CN" altLang="en-US">
                <a:solidFill>
                  <a:srgbClr val="0000CC"/>
                </a:solidFill>
              </a:rPr>
              <a:t>课堂小结</a:t>
            </a:r>
            <a:r>
              <a:rPr kumimoji="1" lang="en-US" altLang="zh-CN">
                <a:solidFill>
                  <a:srgbClr val="0000CC"/>
                </a:solidFill>
              </a:rPr>
              <a:t>】</a:t>
            </a:r>
            <a:r>
              <a:rPr kumimoji="1" lang="zh-CN" altLang="en-US"/>
              <a:t>试试看，你能说出今天所学的内容有哪些？</a:t>
            </a:r>
          </a:p>
        </p:txBody>
      </p:sp>
      <p:sp>
        <p:nvSpPr>
          <p:cNvPr id="112647" name="Rectangle 7"/>
          <p:cNvSpPr>
            <a:spLocks noChangeArrowheads="1"/>
          </p:cNvSpPr>
          <p:nvPr/>
        </p:nvSpPr>
        <p:spPr bwMode="auto">
          <a:xfrm>
            <a:off x="755650" y="2036763"/>
            <a:ext cx="6991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一、探究实验室中制取</a:t>
            </a:r>
            <a:r>
              <a:rPr kumimoji="1" lang="en-US" altLang="zh-CN">
                <a:latin typeface="宋体" pitchFamily="2" charset="-122"/>
              </a:rPr>
              <a:t>CO</a:t>
            </a:r>
            <a:r>
              <a:rPr kumimoji="1" lang="en-US" altLang="zh-CN" baseline="-25000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的反应原理，能正确书写</a:t>
            </a:r>
          </a:p>
          <a:p>
            <a:r>
              <a:rPr kumimoji="1" lang="zh-CN" altLang="en-US">
                <a:latin typeface="宋体" pitchFamily="2" charset="-122"/>
              </a:rPr>
              <a:t>    实验室制取</a:t>
            </a:r>
            <a:r>
              <a:rPr kumimoji="1" lang="en-US" altLang="zh-CN">
                <a:latin typeface="宋体" pitchFamily="2" charset="-122"/>
              </a:rPr>
              <a:t>CO</a:t>
            </a:r>
            <a:r>
              <a:rPr kumimoji="1" lang="en-US" altLang="zh-CN" baseline="-25000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的化学方程式。</a:t>
            </a:r>
          </a:p>
        </p:txBody>
      </p:sp>
      <p:sp>
        <p:nvSpPr>
          <p:cNvPr id="112648" name="Rectangle 8"/>
          <p:cNvSpPr>
            <a:spLocks noChangeArrowheads="1"/>
          </p:cNvSpPr>
          <p:nvPr/>
        </p:nvSpPr>
        <p:spPr bwMode="auto">
          <a:xfrm>
            <a:off x="755650" y="2973388"/>
            <a:ext cx="546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二、探究实验室中制取</a:t>
            </a:r>
            <a:r>
              <a:rPr kumimoji="1" lang="en-US" altLang="zh-CN">
                <a:latin typeface="宋体" pitchFamily="2" charset="-122"/>
              </a:rPr>
              <a:t>CO</a:t>
            </a:r>
            <a:r>
              <a:rPr kumimoji="1" lang="en-US" altLang="zh-CN" baseline="-25000">
                <a:latin typeface="宋体" pitchFamily="2" charset="-122"/>
              </a:rPr>
              <a:t>2</a:t>
            </a:r>
            <a:r>
              <a:rPr kumimoji="1" lang="zh-CN" altLang="en-US">
                <a:latin typeface="宋体" pitchFamily="2" charset="-122"/>
              </a:rPr>
              <a:t>的实验装置。</a:t>
            </a:r>
          </a:p>
        </p:txBody>
      </p:sp>
      <p:sp>
        <p:nvSpPr>
          <p:cNvPr id="112649" name="Rectangle 9"/>
          <p:cNvSpPr>
            <a:spLocks noChangeArrowheads="1"/>
          </p:cNvSpPr>
          <p:nvPr/>
        </p:nvSpPr>
        <p:spPr bwMode="auto">
          <a:xfrm>
            <a:off x="1335088" y="4197350"/>
            <a:ext cx="277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kumimoji="1" lang="en-US" altLang="zh-CN">
                <a:solidFill>
                  <a:schemeClr val="hlink"/>
                </a:solidFill>
                <a:latin typeface="宋体" pitchFamily="2" charset="-122"/>
              </a:rPr>
              <a:t>1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、反应原理的选择</a:t>
            </a:r>
          </a:p>
        </p:txBody>
      </p:sp>
      <p:sp>
        <p:nvSpPr>
          <p:cNvPr id="112650" name="Text Box 10"/>
          <p:cNvSpPr txBox="1">
            <a:spLocks noChangeArrowheads="1"/>
          </p:cNvSpPr>
          <p:nvPr/>
        </p:nvSpPr>
        <p:spPr bwMode="auto">
          <a:xfrm>
            <a:off x="1335088" y="4700588"/>
            <a:ext cx="2792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r>
              <a:rPr lang="en-US" altLang="zh-CN">
                <a:solidFill>
                  <a:srgbClr val="0000CC"/>
                </a:solidFill>
                <a:latin typeface="Arial" charset="0"/>
              </a:rPr>
              <a:t>2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、实验装置的选择</a:t>
            </a:r>
            <a:endParaRPr lang="zh-CN" altLang="en-US">
              <a:solidFill>
                <a:srgbClr val="0000CC"/>
              </a:solidFill>
            </a:endParaRPr>
          </a:p>
        </p:txBody>
      </p:sp>
      <p:sp>
        <p:nvSpPr>
          <p:cNvPr id="112651" name="Rectangle 11"/>
          <p:cNvSpPr>
            <a:spLocks noChangeArrowheads="1"/>
          </p:cNvSpPr>
          <p:nvPr/>
        </p:nvSpPr>
        <p:spPr bwMode="auto">
          <a:xfrm>
            <a:off x="1331913" y="5132388"/>
            <a:ext cx="643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kumimoji="1" lang="en-US" altLang="zh-CN">
                <a:solidFill>
                  <a:schemeClr val="hlink"/>
                </a:solidFill>
                <a:latin typeface="宋体" pitchFamily="2" charset="-122"/>
              </a:rPr>
              <a:t>3</a:t>
            </a:r>
            <a:r>
              <a:rPr kumimoji="1" lang="zh-CN" altLang="en-US">
                <a:solidFill>
                  <a:schemeClr val="hlink"/>
                </a:solidFill>
                <a:latin typeface="宋体" pitchFamily="2" charset="-122"/>
              </a:rPr>
              <a:t>、确定如何验证制得的气体就是要制取的气体</a:t>
            </a:r>
          </a:p>
        </p:txBody>
      </p:sp>
      <p:sp>
        <p:nvSpPr>
          <p:cNvPr id="112652" name="Text Box 12"/>
          <p:cNvSpPr txBox="1">
            <a:spLocks noChangeArrowheads="1"/>
          </p:cNvSpPr>
          <p:nvPr/>
        </p:nvSpPr>
        <p:spPr bwMode="auto">
          <a:xfrm>
            <a:off x="1331913" y="5805488"/>
            <a:ext cx="44598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作业</a:t>
            </a:r>
            <a:r>
              <a:rPr lang="en-US" altLang="zh-CN" dirty="0"/>
              <a:t>】</a:t>
            </a:r>
            <a:r>
              <a:rPr lang="zh-CN" altLang="en-US" dirty="0"/>
              <a:t>完成</a:t>
            </a:r>
            <a:r>
              <a:rPr lang="en-US" altLang="zh-CN" dirty="0" smtClean="0"/>
              <a:t>《100</a:t>
            </a:r>
            <a:r>
              <a:rPr lang="zh-CN" altLang="en-US" dirty="0" smtClean="0"/>
              <a:t>分</a:t>
            </a:r>
            <a:r>
              <a:rPr lang="en-US" altLang="zh-CN" dirty="0" smtClean="0"/>
              <a:t>》</a:t>
            </a:r>
            <a:r>
              <a:rPr lang="zh-CN" altLang="en-US" dirty="0"/>
              <a:t>课题</a:t>
            </a:r>
            <a:r>
              <a:rPr lang="en-US" altLang="zh-CN" dirty="0"/>
              <a:t>2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12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2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2000"/>
                                        <p:tgtEl>
                                          <p:spTgt spid="112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4" grpId="0"/>
      <p:bldP spid="112647" grpId="0"/>
      <p:bldP spid="112648" grpId="0"/>
      <p:bldP spid="112649" grpId="0"/>
      <p:bldP spid="112651" grpId="0"/>
      <p:bldP spid="112652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4633</TotalTime>
  <Words>938</Words>
  <Application>Microsoft PowerPoint</Application>
  <PresentationFormat>全屏显示(4:3)</PresentationFormat>
  <Paragraphs>169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Blends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课题2  二氧化碳制取的研究（2011年12月2日）</dc:title>
  <dc:creator>邓作逵</dc:creator>
  <cp:lastModifiedBy>deng</cp:lastModifiedBy>
  <cp:revision>420</cp:revision>
  <dcterms:created xsi:type="dcterms:W3CDTF">1998-02-09T22:01:02Z</dcterms:created>
  <dcterms:modified xsi:type="dcterms:W3CDTF">2016-12-05T01:59:45Z</dcterms:modified>
</cp:coreProperties>
</file>