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heme/theme2.xml" ContentType="application/vnd.openxmlformats-officedocument.theme+xml"/>
  <Override PartName="/ppt/tags/tag64.xml" ContentType="application/vnd.openxmlformats-officedocument.presentationml.tags+xml"/>
  <Override PartName="/ppt/tags/tag65.xml" ContentType="application/vnd.openxmlformats-officedocument.presentationml.tags+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sldIdLst>
    <p:sldId id="409" r:id="rId2"/>
    <p:sldId id="458" r:id="rId3"/>
    <p:sldId id="412" r:id="rId4"/>
    <p:sldId id="459" r:id="rId5"/>
    <p:sldId id="455" r:id="rId6"/>
    <p:sldId id="457" r:id="rId7"/>
    <p:sldId id="456" r:id="rId8"/>
    <p:sldId id="416" r:id="rId9"/>
    <p:sldId id="422" r:id="rId10"/>
    <p:sldId id="417" r:id="rId11"/>
    <p:sldId id="418" r:id="rId12"/>
    <p:sldId id="419" r:id="rId13"/>
    <p:sldId id="420" r:id="rId14"/>
    <p:sldId id="425" r:id="rId15"/>
    <p:sldId id="426" r:id="rId16"/>
    <p:sldId id="427" r:id="rId17"/>
    <p:sldId id="428" r:id="rId18"/>
    <p:sldId id="429" r:id="rId19"/>
    <p:sldId id="430" r:id="rId20"/>
    <p:sldId id="431" r:id="rId21"/>
    <p:sldId id="421" r:id="rId22"/>
    <p:sldId id="432" r:id="rId23"/>
    <p:sldId id="433" r:id="rId24"/>
    <p:sldId id="434" r:id="rId25"/>
    <p:sldId id="435" r:id="rId26"/>
    <p:sldId id="436" r:id="rId27"/>
    <p:sldId id="437" r:id="rId28"/>
    <p:sldId id="438" r:id="rId29"/>
    <p:sldId id="439" r:id="rId30"/>
    <p:sldId id="441" r:id="rId31"/>
    <p:sldId id="454" r:id="rId32"/>
    <p:sldId id="442" r:id="rId33"/>
    <p:sldId id="443" r:id="rId34"/>
    <p:sldId id="444" r:id="rId35"/>
    <p:sldId id="445" r:id="rId36"/>
    <p:sldId id="446" r:id="rId37"/>
    <p:sldId id="447" r:id="rId38"/>
    <p:sldId id="448" r:id="rId39"/>
    <p:sldId id="449" r:id="rId40"/>
    <p:sldId id="450" r:id="rId41"/>
    <p:sldId id="451" r:id="rId42"/>
    <p:sldId id="452" r:id="rId43"/>
    <p:sldId id="453" r:id="rId44"/>
  </p:sldIdLst>
  <p:sldSz cx="12192000" cy="6858000"/>
  <p:notesSz cx="6858000" cy="9144000"/>
  <p:custDataLst>
    <p:tags r:id="rId4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38">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ENGRAN CUI" initials="MC" lastIdx="1" clrIdx="0">
    <p:extLst>
      <p:ext uri="{19B8F6BF-5375-455C-9EA6-DF929625EA0E}">
        <p15:presenceInfo xmlns:p15="http://schemas.microsoft.com/office/powerpoint/2012/main" userId="ba382f427bdede6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78" autoAdjust="0"/>
    <p:restoredTop sz="94660"/>
  </p:normalViewPr>
  <p:slideViewPr>
    <p:cSldViewPr snapToGrid="0">
      <p:cViewPr varScale="1">
        <p:scale>
          <a:sx n="67" d="100"/>
          <a:sy n="67" d="100"/>
        </p:scale>
        <p:origin x="688" y="8"/>
      </p:cViewPr>
      <p:guideLst>
        <p:guide orient="horz" pos="2160"/>
        <p:guide pos="3838"/>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gs" Target="tags/tag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2020/12/2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幻灯片图像占位符 1"/>
          <p:cNvSpPr>
            <a:spLocks noGrp="1" noRot="1" noChangeAspect="1"/>
          </p:cNvSpPr>
          <p:nvPr>
            <p:ph type="sldImg"/>
          </p:nvPr>
        </p:nvSpPr>
        <p:spPr/>
      </p:sp>
      <p:sp>
        <p:nvSpPr>
          <p:cNvPr id="16386" name="备注占位符 2"/>
          <p:cNvSpPr>
            <a:spLocks noGrp="1"/>
          </p:cNvSpPr>
          <p:nvPr>
            <p:ph type="body" idx="1"/>
          </p:nvPr>
        </p:nvSpPr>
        <p:spPr/>
        <p:txBody>
          <a:bodyPr lIns="91440" tIns="45720" rIns="91440" bIns="45720" anchor="t"/>
          <a:lstStyle/>
          <a:p>
            <a:pPr lvl="0"/>
            <a:endParaRPr lang="zh-CN" altLang="en-US"/>
          </a:p>
        </p:txBody>
      </p:sp>
      <p:sp>
        <p:nvSpPr>
          <p:cNvPr id="16387" name="灯片编号占位符 3"/>
          <p:cNvSpPr>
            <a:spLocks noGrp="1"/>
          </p:cNvSpPr>
          <p:nvPr>
            <p:ph type="sldNum" sz="quarter" idx="10"/>
          </p:nvPr>
        </p:nvSpPr>
        <p:spPr>
          <a:xfrm>
            <a:off x="3884613" y="8685213"/>
            <a:ext cx="2971800" cy="458787"/>
          </a:xfrm>
          <a:prstGeom prst="rect">
            <a:avLst/>
          </a:prstGeom>
          <a:noFill/>
          <a:ln w="9525">
            <a:noFill/>
          </a:ln>
        </p:spPr>
        <p:txBody>
          <a:bodyPr lIns="91440" tIns="45720" rIns="91440" bIns="45720" anchor="b"/>
          <a:lstStyle/>
          <a:p>
            <a:pPr lvl="0" algn="r"/>
            <a:fld id="{9A0DB2DC-4C9A-4742-B13C-FB6460FD3503}" type="slidenum">
              <a:rPr lang="zh-CN" altLang="en-US" sz="1200">
                <a:latin typeface="等线" charset="0"/>
                <a:cs typeface="等线" charset="0"/>
              </a:rPr>
              <a:t>13</a:t>
            </a:fld>
            <a:endParaRPr lang="zh-CN" altLang="en-US" sz="1200">
              <a:latin typeface="等线" charset="0"/>
              <a:ea typeface="等线" charset="-122"/>
              <a:cs typeface="等线"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tags" Target="../tags/tag10.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slideMaster" Target="../slideMasters/slideMaster1.xml"/><Relationship Id="rId5" Type="http://schemas.openxmlformats.org/officeDocument/2006/relationships/tags" Target="../tags/tag12.xml"/><Relationship Id="rId4" Type="http://schemas.openxmlformats.org/officeDocument/2006/relationships/tags" Target="../tags/tag11.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15.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slideMaster" Target="../slideMasters/slideMaster1.xml"/><Relationship Id="rId5" Type="http://schemas.openxmlformats.org/officeDocument/2006/relationships/tags" Target="../tags/tag17.xml"/><Relationship Id="rId4" Type="http://schemas.openxmlformats.org/officeDocument/2006/relationships/tags" Target="../tags/tag16.xml"/></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tags" Target="../tags/tag18.xml"/><Relationship Id="rId6" Type="http://schemas.openxmlformats.org/officeDocument/2006/relationships/slideMaster" Target="../slideMasters/slideMaster1.xml"/><Relationship Id="rId5" Type="http://schemas.openxmlformats.org/officeDocument/2006/relationships/tags" Target="../tags/tag22.xml"/><Relationship Id="rId4" Type="http://schemas.openxmlformats.org/officeDocument/2006/relationships/tags" Target="../tags/tag21.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25.xml"/><Relationship Id="rId7" Type="http://schemas.openxmlformats.org/officeDocument/2006/relationships/slideMaster" Target="../slideMasters/slideMaster1.xml"/><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tags" Target="../tags/tag28.xml"/><Relationship Id="rId5" Type="http://schemas.openxmlformats.org/officeDocument/2006/relationships/tags" Target="../tags/tag27.xml"/><Relationship Id="rId4" Type="http://schemas.openxmlformats.org/officeDocument/2006/relationships/tags" Target="../tags/tag26.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36.xml"/><Relationship Id="rId3" Type="http://schemas.openxmlformats.org/officeDocument/2006/relationships/tags" Target="../tags/tag31.xml"/><Relationship Id="rId7" Type="http://schemas.openxmlformats.org/officeDocument/2006/relationships/tags" Target="../tags/tag35.xml"/><Relationship Id="rId2" Type="http://schemas.openxmlformats.org/officeDocument/2006/relationships/tags" Target="../tags/tag30.xml"/><Relationship Id="rId1" Type="http://schemas.openxmlformats.org/officeDocument/2006/relationships/tags" Target="../tags/tag29.xml"/><Relationship Id="rId6" Type="http://schemas.openxmlformats.org/officeDocument/2006/relationships/tags" Target="../tags/tag34.xml"/><Relationship Id="rId5" Type="http://schemas.openxmlformats.org/officeDocument/2006/relationships/tags" Target="../tags/tag33.xml"/><Relationship Id="rId4" Type="http://schemas.openxmlformats.org/officeDocument/2006/relationships/tags" Target="../tags/tag32.xml"/><Relationship Id="rId9"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39.xml"/><Relationship Id="rId2" Type="http://schemas.openxmlformats.org/officeDocument/2006/relationships/tags" Target="../tags/tag38.xml"/><Relationship Id="rId1" Type="http://schemas.openxmlformats.org/officeDocument/2006/relationships/tags" Target="../tags/tag37.xml"/><Relationship Id="rId5" Type="http://schemas.openxmlformats.org/officeDocument/2006/relationships/slideMaster" Target="../slideMasters/slideMaster1.xml"/><Relationship Id="rId4" Type="http://schemas.openxmlformats.org/officeDocument/2006/relationships/tags" Target="../tags/tag40.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43.xml"/><Relationship Id="rId2" Type="http://schemas.openxmlformats.org/officeDocument/2006/relationships/tags" Target="../tags/tag42.xml"/><Relationship Id="rId1" Type="http://schemas.openxmlformats.org/officeDocument/2006/relationships/tags" Target="../tags/tag41.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46.xml"/><Relationship Id="rId7" Type="http://schemas.openxmlformats.org/officeDocument/2006/relationships/slideMaster" Target="../slideMasters/slideMaster1.xml"/><Relationship Id="rId2" Type="http://schemas.openxmlformats.org/officeDocument/2006/relationships/tags" Target="../tags/tag45.xml"/><Relationship Id="rId1" Type="http://schemas.openxmlformats.org/officeDocument/2006/relationships/tags" Target="../tags/tag44.xml"/><Relationship Id="rId6" Type="http://schemas.openxmlformats.org/officeDocument/2006/relationships/tags" Target="../tags/tag49.xml"/><Relationship Id="rId5" Type="http://schemas.openxmlformats.org/officeDocument/2006/relationships/tags" Target="../tags/tag48.xml"/><Relationship Id="rId4" Type="http://schemas.openxmlformats.org/officeDocument/2006/relationships/tags" Target="../tags/tag47.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52.xml"/><Relationship Id="rId2" Type="http://schemas.openxmlformats.org/officeDocument/2006/relationships/tags" Target="../tags/tag51.xml"/><Relationship Id="rId1" Type="http://schemas.openxmlformats.org/officeDocument/2006/relationships/tags" Target="../tags/tag50.xml"/><Relationship Id="rId6" Type="http://schemas.openxmlformats.org/officeDocument/2006/relationships/slideMaster" Target="../slideMasters/slideMaster1.xml"/><Relationship Id="rId5" Type="http://schemas.openxmlformats.org/officeDocument/2006/relationships/tags" Target="../tags/tag54.xml"/><Relationship Id="rId4" Type="http://schemas.openxmlformats.org/officeDocument/2006/relationships/tags" Target="../tags/tag53.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57.xml"/><Relationship Id="rId2" Type="http://schemas.openxmlformats.org/officeDocument/2006/relationships/tags" Target="../tags/tag56.xml"/><Relationship Id="rId1" Type="http://schemas.openxmlformats.org/officeDocument/2006/relationships/tags" Target="../tags/tag55.xml"/><Relationship Id="rId5" Type="http://schemas.openxmlformats.org/officeDocument/2006/relationships/slideMaster" Target="../slideMasters/slideMaster1.xml"/><Relationship Id="rId4" Type="http://schemas.openxmlformats.org/officeDocument/2006/relationships/tags" Target="../tags/tag58.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61.xml"/><Relationship Id="rId2" Type="http://schemas.openxmlformats.org/officeDocument/2006/relationships/tags" Target="../tags/tag60.xml"/><Relationship Id="rId1" Type="http://schemas.openxmlformats.org/officeDocument/2006/relationships/tags" Target="../tags/tag59.xml"/><Relationship Id="rId6" Type="http://schemas.openxmlformats.org/officeDocument/2006/relationships/slideMaster" Target="../slideMasters/slideMaster1.xml"/><Relationship Id="rId5" Type="http://schemas.openxmlformats.org/officeDocument/2006/relationships/tags" Target="../tags/tag63.xml"/><Relationship Id="rId4" Type="http://schemas.openxmlformats.org/officeDocument/2006/relationships/tags" Target="../tags/tag6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1"/>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a:t>单击此处编辑标题</a:t>
            </a:r>
          </a:p>
        </p:txBody>
      </p:sp>
      <p:sp>
        <p:nvSpPr>
          <p:cNvPr id="3" name="副标题 2"/>
          <p:cNvSpPr>
            <a:spLocks noGrp="1"/>
          </p:cNvSpPr>
          <p:nvPr>
            <p:ph type="subTitle" idx="1" hasCustomPrompt="1"/>
            <p:custDataLst>
              <p:tags r:id="rId2"/>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2020/12/2</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itchFamily="34" charset="0"/>
                <a:ea typeface="微软雅黑"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8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itchFamily="34" charset="0"/>
              <a:buChar char="●"/>
              <a:tabLst>
                <a:tab pos="1609725" algn="l"/>
              </a:tabLst>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2020/12/2</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a:t>单击此处编辑标题</a:t>
            </a:r>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2020/12/2</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itchFamily="34" charset="0"/>
                <a:ea typeface="微软雅黑"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itchFamily="34" charset="0"/>
              <a:buChar char="●"/>
              <a:tabLst>
                <a:tab pos="1609725" algn="l"/>
              </a:tabLst>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itchFamily="34" charset="0"/>
              <a:buChar char="●"/>
              <a:defRPr sz="1600" u="none" strike="noStrike" kern="1200" cap="none" spc="150" normalizeH="0" baseline="0">
                <a:solidFill>
                  <a:schemeClr val="tx1">
                    <a:lumMod val="65000"/>
                    <a:lumOff val="35000"/>
                  </a:schemeClr>
                </a:solidFill>
                <a:latin typeface="Arial" pitchFamily="34" charset="0"/>
                <a:ea typeface="微软雅黑" pitchFamily="34" charset="-122"/>
              </a:defRPr>
            </a:lvl1pPr>
            <a:lvl2pPr marL="685800" indent="-228600" defTabSz="914400" eaLnBrk="1" fontAlgn="auto" latinLnBrk="0" hangingPunct="1">
              <a:lnSpc>
                <a:spcPct val="120000"/>
              </a:lnSpc>
              <a:buFont typeface="Arial" pitchFamily="34" charset="0"/>
              <a:buChar char="●"/>
              <a:tabLst>
                <a:tab pos="1609725" algn="l"/>
              </a:tabLst>
              <a:defRPr sz="1600" u="none" strike="noStrike" kern="1200" cap="none" spc="150" normalizeH="0" baseline="0">
                <a:solidFill>
                  <a:schemeClr val="tx1">
                    <a:lumMod val="65000"/>
                    <a:lumOff val="35000"/>
                  </a:schemeClr>
                </a:solidFill>
                <a:latin typeface="Arial" pitchFamily="34" charset="0"/>
                <a:ea typeface="微软雅黑" pitchFamily="34" charset="-122"/>
              </a:defRPr>
            </a:lvl2pPr>
            <a:lvl3pPr marL="1143000" indent="-228600" eaLnBrk="1" fontAlgn="auto" latinLnBrk="0" hangingPunct="1">
              <a:lnSpc>
                <a:spcPct val="120000"/>
              </a:lnSpc>
              <a:buFont typeface="Arial" pitchFamily="34" charset="0"/>
              <a:buChar char="●"/>
              <a:defRPr sz="1600" u="none" strike="noStrike" kern="1200" cap="none" spc="150" normalizeH="0" baseline="0">
                <a:solidFill>
                  <a:schemeClr val="tx1">
                    <a:lumMod val="65000"/>
                    <a:lumOff val="35000"/>
                  </a:schemeClr>
                </a:solidFill>
                <a:latin typeface="Arial" pitchFamily="34" charset="0"/>
                <a:ea typeface="微软雅黑" pitchFamily="34" charset="-122"/>
              </a:defRPr>
            </a:lvl3pPr>
            <a:lvl4pPr marL="1600200" indent="-228600" eaLnBrk="1" fontAlgn="auto" latinLnBrk="0" hangingPunct="1">
              <a:lnSpc>
                <a:spcPct val="120000"/>
              </a:lnSpc>
              <a:buFont typeface="Wingdings"/>
              <a:buChar char=""/>
              <a:defRPr sz="1400" u="none" strike="noStrike" kern="1200" cap="none" spc="150" normalizeH="0" baseline="0">
                <a:solidFill>
                  <a:schemeClr val="tx1">
                    <a:lumMod val="65000"/>
                    <a:lumOff val="35000"/>
                  </a:schemeClr>
                </a:solidFill>
                <a:latin typeface="Arial" pitchFamily="34" charset="0"/>
                <a:ea typeface="微软雅黑" pitchFamily="3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itchFamily="34" charset="0"/>
                <a:ea typeface="微软雅黑" pitchFamily="34"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2020/12/2</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itchFamily="34" charset="0"/>
                <a:ea typeface="微软雅黑" pitchFamily="34"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lumMod val="75000"/>
                    <a:lumOff val="25000"/>
                  </a:schemeClr>
                </a:solidFill>
                <a:uFillTx/>
                <a:latin typeface="Arial" pitchFamily="34" charset="0"/>
                <a:ea typeface="微软雅黑"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itchFamily="34" charset="0"/>
              <a:buChar char="●"/>
              <a:tabLst>
                <a:tab pos="1609725" algn="l"/>
              </a:tabLst>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itchFamily="34" charset="0"/>
              <a:buNone/>
              <a:defRPr kumimoji="0" lang="zh-CN" altLang="en-US" sz="2000" b="1" i="0" u="none" strike="noStrike" kern="1200" cap="none" spc="200" normalizeH="0" baseline="0" noProof="1">
                <a:solidFill>
                  <a:schemeClr val="tx1">
                    <a:lumMod val="75000"/>
                    <a:lumOff val="25000"/>
                  </a:schemeClr>
                </a:solidFill>
                <a:uFillTx/>
                <a:latin typeface="Arial" pitchFamily="34" charset="0"/>
                <a:ea typeface="微软雅黑"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itchFamily="34" charset="0"/>
              <a:buChar char="●"/>
              <a:tabLst>
                <a:tab pos="1609725" algn="l"/>
              </a:tabLst>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2020/12/2</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itchFamily="34" charset="0"/>
                <a:ea typeface="微软雅黑" pitchFamily="3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2020/12/2</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2020/12/2</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1"/>
            </p:custDataLst>
          </p:nvPr>
        </p:nvSpPr>
        <p:spPr>
          <a:xfrm>
            <a:off x="608330" y="1555115"/>
            <a:ext cx="5233035" cy="4608195"/>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itchFamily="34" charset="0"/>
              <a:buNone/>
              <a:defRPr kumimoji="0" lang="zh-CN" altLang="en-US" sz="1600" b="0" i="0" u="none" strike="noStrike" kern="1200" cap="none" spc="0" normalizeH="0" baseline="0" noProof="1">
                <a:solidFill>
                  <a:schemeClr val="tx1">
                    <a:lumMod val="65000"/>
                    <a:lumOff val="35000"/>
                  </a:schemeClr>
                </a:solidFill>
                <a:uFillTx/>
                <a:latin typeface="Arial" pitchFamily="34" charset="0"/>
                <a:ea typeface="微软雅黑"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lgn="l"/>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itchFamily="34" charset="0"/>
              <a:buNone/>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1pPr>
            <a:lvl2pPr marL="457200" indent="0" defTabSz="914400" eaLnBrk="1" fontAlgn="auto" latinLnBrk="0" hangingPunct="1">
              <a:buNone/>
              <a:tabLst>
                <a:tab pos="1609725" algn="l"/>
              </a:tabLst>
              <a:defRPr u="none" strike="noStrike" kern="1200" cap="none" spc="150" normalizeH="0">
                <a:solidFill>
                  <a:schemeClr val="tx1">
                    <a:lumMod val="65000"/>
                    <a:lumOff val="35000"/>
                  </a:schemeClr>
                </a:solidFill>
                <a:uFillTx/>
                <a:latin typeface="Arial" pitchFamily="34" charset="0"/>
                <a:ea typeface="微软雅黑" pitchFamily="34" charset="-122"/>
              </a:defRPr>
            </a:lvl2pPr>
            <a:lvl3pPr eaLnBrk="1" fontAlgn="auto" latinLnBrk="0" hangingPunct="1">
              <a:defRPr u="none" strike="noStrike" kern="1200" cap="none" spc="150" normalizeH="0">
                <a:solidFill>
                  <a:schemeClr val="tx1">
                    <a:lumMod val="65000"/>
                    <a:lumOff val="35000"/>
                  </a:schemeClr>
                </a:solidFill>
                <a:uFillTx/>
                <a:latin typeface="Arial" pitchFamily="34" charset="0"/>
                <a:ea typeface="微软雅黑"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itchFamily="34" charset="0"/>
                <a:ea typeface="微软雅黑"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itchFamily="34" charset="0"/>
                <a:ea typeface="微软雅黑" pitchFamily="34" charset="-122"/>
              </a:defRPr>
            </a:lvl5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2020/12/2</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800" b="1" i="0" u="none" strike="noStrike" kern="1200" cap="none" spc="300" normalizeH="0" baseline="0" noProof="1">
                <a:solidFill>
                  <a:schemeClr val="tx1">
                    <a:lumMod val="85000"/>
                    <a:lumOff val="15000"/>
                  </a:schemeClr>
                </a:solidFill>
                <a:uFillTx/>
                <a:latin typeface="Arial" pitchFamily="34" charset="0"/>
                <a:ea typeface="微软雅黑" pitchFamily="34" charset="-122"/>
                <a:cs typeface="+mj-cs"/>
                <a:sym typeface="+mn-ea"/>
              </a:defRPr>
            </a:lvl1pPr>
          </a:lstStyle>
          <a:p>
            <a:pPr lvl="0"/>
            <a:r>
              <a:rPr>
                <a:sym typeface="+mn-ea"/>
              </a:rPr>
              <a:t>单击此处编辑标题</a:t>
            </a:r>
          </a:p>
        </p:txBody>
      </p:sp>
      <p:sp>
        <p:nvSpPr>
          <p:cNvPr id="3" name="竖排文字占位符 2"/>
          <p:cNvSpPr>
            <a:spLocks noGrp="1"/>
          </p:cNvSpPr>
          <p:nvPr>
            <p:ph type="body" orient="vert" idx="1"/>
            <p:custDataLst>
              <p:tags r:id="rId2"/>
            </p:custDataLst>
          </p:nvPr>
        </p:nvSpPr>
        <p:spPr>
          <a:xfrm>
            <a:off x="914400" y="914400"/>
            <a:ext cx="9169200" cy="5029200"/>
          </a:xfrm>
        </p:spPr>
        <p:txBody>
          <a:bodyPr vert="eaVert" lIns="46800" tIns="46800" rIns="46800" bIns="46800"/>
          <a:lstStyle>
            <a:lvl1pPr marL="228600" indent="-228600" eaLnBrk="1" fontAlgn="auto" latinLnBrk="0" hangingPunct="1">
              <a:lnSpc>
                <a:spcPct val="130000"/>
              </a:lnSpc>
              <a:spcAft>
                <a:spcPts val="1000"/>
              </a:spcAft>
              <a:buFont typeface="Arial"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itchFamily="34" charset="0"/>
              <a:buChar char="●"/>
              <a:tabLst>
                <a:tab pos="1609725" algn="l"/>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2020/12/2</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2020/12/2</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lvl1pPr marL="228600" indent="-228600" eaLnBrk="1" fontAlgn="auto" latinLnBrk="0" hangingPunct="1">
              <a:lnSpc>
                <a:spcPct val="130000"/>
              </a:lnSpc>
              <a:buFont typeface="Arial"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itchFamily="34" charset="0"/>
              <a:buChar char="●"/>
              <a:tabLst>
                <a:tab pos="1609725" algn="l"/>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2020/12/2</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a:solidFill>
                  <a:schemeClr val="tx1">
                    <a:lumMod val="85000"/>
                    <a:lumOff val="15000"/>
                  </a:schemeClr>
                </a:solidFill>
                <a:effectLst/>
                <a:uFillTx/>
                <a:latin typeface="Arial" pitchFamily="34" charset="0"/>
                <a:ea typeface="微软雅黑" pitchFamily="34" charset="-122"/>
                <a:cs typeface="+mj-cs"/>
                <a:sym typeface="+mn-ea"/>
              </a:defRPr>
            </a:lvl1pPr>
          </a:lstStyle>
          <a:p>
            <a:pPr lvl="0"/>
            <a:r>
              <a:rPr>
                <a:sym typeface="+mn-ea"/>
              </a:rPr>
              <a:t>单击此处编辑标题</a:t>
            </a: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a:t>单击此处编辑母版文本样式</a:t>
            </a:r>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自定义版式">
    <p:bg>
      <p:bgPr>
        <a:solidFill>
          <a:schemeClr val="accent1"/>
        </a:solidFill>
        <a:effectLst/>
      </p:bgPr>
    </p:bg>
    <p:spTree>
      <p:nvGrpSpPr>
        <p:cNvPr id="1" name=""/>
        <p:cNvGrpSpPr/>
        <p:nvPr/>
      </p:nvGrpSpPr>
      <p:grpSpPr>
        <a:xfrm>
          <a:off x="0" y="0"/>
          <a:ext cx="0" cy="0"/>
          <a:chOff x="0" y="0"/>
          <a:chExt cx="0" cy="0"/>
        </a:xfrm>
      </p:grpSpPr>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18" Type="http://schemas.openxmlformats.org/officeDocument/2006/relationships/tags" Target="../tags/tag6.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ags" Target="../tags/tag5.xml"/><Relationship Id="rId2" Type="http://schemas.openxmlformats.org/officeDocument/2006/relationships/slideLayout" Target="../slideLayouts/slideLayout2.xml"/><Relationship Id="rId16" Type="http://schemas.openxmlformats.org/officeDocument/2006/relationships/tags" Target="../tags/tag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3.xml"/><Relationship Id="rId10" Type="http://schemas.openxmlformats.org/officeDocument/2006/relationships/slideLayout" Target="../slideLayouts/slideLayout10.xml"/><Relationship Id="rId19" Type="http://schemas.openxmlformats.org/officeDocument/2006/relationships/tags" Target="../tags/tag7.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FFFFF"/>
            </a:gs>
            <a:gs pos="100000">
              <a:srgbClr val="D9D9D9"/>
            </a:gs>
          </a:gsLst>
          <a:lin ang="5400000" scaled="0"/>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5"/>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a:t>单击此处编辑母版标题样式</a:t>
            </a:r>
          </a:p>
        </p:txBody>
      </p:sp>
      <p:sp>
        <p:nvSpPr>
          <p:cNvPr id="3" name="文本占位符 2"/>
          <p:cNvSpPr>
            <a:spLocks noGrp="1"/>
          </p:cNvSpPr>
          <p:nvPr>
            <p:ph type="body" idx="1"/>
            <p:custDataLst>
              <p:tags r:id="rId16"/>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17"/>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itchFamily="34" charset="0"/>
                <a:ea typeface="微软雅黑" pitchFamily="34" charset="-122"/>
              </a:defRPr>
            </a:lvl1pPr>
          </a:lstStyle>
          <a:p>
            <a:fld id="{760FBDFE-C587-4B4C-A407-44438C67B59E}" type="datetimeFigureOut">
              <a:rPr lang="zh-CN" altLang="en-US" smtClean="0"/>
              <a:t>2020/12/2</a:t>
            </a:fld>
            <a:endParaRPr lang="zh-CN" altLang="en-US"/>
          </a:p>
        </p:txBody>
      </p:sp>
      <p:sp>
        <p:nvSpPr>
          <p:cNvPr id="5" name="页脚占位符 4"/>
          <p:cNvSpPr>
            <a:spLocks noGrp="1"/>
          </p:cNvSpPr>
          <p:nvPr>
            <p:ph type="ftr" sz="quarter" idx="3"/>
            <p:custDataLst>
              <p:tags r:id="rId18"/>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itchFamily="34" charset="0"/>
                <a:ea typeface="微软雅黑" pitchFamily="34" charset="-122"/>
              </a:defRPr>
            </a:lvl1pPr>
          </a:lstStyle>
          <a:p>
            <a:endParaRPr lang="zh-CN" altLang="en-US"/>
          </a:p>
        </p:txBody>
      </p:sp>
      <p:sp>
        <p:nvSpPr>
          <p:cNvPr id="6" name="灯片编号占位符 5"/>
          <p:cNvSpPr>
            <a:spLocks noGrp="1"/>
          </p:cNvSpPr>
          <p:nvPr>
            <p:ph type="sldNum" sz="quarter" idx="4"/>
            <p:custDataLst>
              <p:tags r:id="rId19"/>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itchFamily="34" charset="0"/>
                <a:ea typeface="微软雅黑" pitchFamily="34" charset="-122"/>
              </a:defRPr>
            </a:lvl1pPr>
          </a:lstStyle>
          <a:p>
            <a:fld id="{49AE70B2-8BF9-45C0-BB95-33D1B9D3A854}" type="slidenum">
              <a:rPr lang="zh-CN" altLang="en-US" smtClean="0"/>
              <a:t>‹#›</a:t>
            </a:fld>
            <a:endParaRPr lang="zh-CN" altLang="en-US"/>
          </a:p>
        </p:txBody>
      </p:sp>
    </p:spTree>
    <p:custDataLst>
      <p:tags r:id="rId14"/>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itchFamily="34" charset="0"/>
          <a:ea typeface="微软雅黑" pitchFamily="3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itchFamily="34" charset="0"/>
        <a:buChar char="●"/>
        <a:defRPr sz="18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1pPr>
      <a:lvl2pPr marL="685800" indent="-228600" algn="l" defTabSz="914400" rtl="0" eaLnBrk="1" fontAlgn="auto" latinLnBrk="0" hangingPunct="1">
        <a:lnSpc>
          <a:spcPct val="120000"/>
        </a:lnSpc>
        <a:spcBef>
          <a:spcPct val="0"/>
        </a:spcBef>
        <a:spcAft>
          <a:spcPts val="600"/>
        </a:spcAft>
        <a:buFont typeface="Arial" pitchFamily="34" charset="0"/>
        <a:buChar char="●"/>
        <a:tabLst>
          <a:tab pos="1609725" algn="l"/>
        </a:tabLst>
        <a:defRPr sz="16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2pPr>
      <a:lvl3pPr marL="1143000" indent="-228600" algn="l" defTabSz="914400" rtl="0" eaLnBrk="1" fontAlgn="auto" latinLnBrk="0" hangingPunct="1">
        <a:lnSpc>
          <a:spcPct val="120000"/>
        </a:lnSpc>
        <a:spcBef>
          <a:spcPct val="0"/>
        </a:spcBef>
        <a:spcAft>
          <a:spcPts val="600"/>
        </a:spcAft>
        <a:buFont typeface="Arial" pitchFamily="34" charset="0"/>
        <a:buChar char="●"/>
        <a:defRPr sz="16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3pPr>
      <a:lvl4pPr marL="1600200" indent="-228600" algn="l" defTabSz="914400" rtl="0" eaLnBrk="1" fontAlgn="auto" latinLnBrk="0" hangingPunct="1">
        <a:lnSpc>
          <a:spcPct val="120000"/>
        </a:lnSpc>
        <a:spcBef>
          <a:spcPct val="0"/>
        </a:spcBef>
        <a:spcAft>
          <a:spcPts val="300"/>
        </a:spcAft>
        <a:buFont typeface="Wingdings"/>
        <a:buChar char=""/>
        <a:defRPr sz="14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4pPr>
      <a:lvl5pPr marL="2057400" indent="-228600" algn="l" defTabSz="914400" rtl="0" eaLnBrk="1" fontAlgn="auto" latinLnBrk="0" hangingPunct="1">
        <a:lnSpc>
          <a:spcPct val="120000"/>
        </a:lnSpc>
        <a:spcBef>
          <a:spcPct val="0"/>
        </a:spcBef>
        <a:spcAft>
          <a:spcPts val="300"/>
        </a:spcAft>
        <a:buFont typeface="Arial" pitchFamily="34" charset="0"/>
        <a:buChar char="•"/>
        <a:defRPr sz="14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ags" Target="../tags/tag64.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ags" Target="../tags/tag6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hyperlink" Target="http://www.5156edu.com/html/20614/7.html" TargetMode="External"/><Relationship Id="rId13" Type="http://schemas.openxmlformats.org/officeDocument/2006/relationships/hyperlink" Target="http://www.5156edu.com/html/20614/12.html" TargetMode="External"/><Relationship Id="rId3" Type="http://schemas.openxmlformats.org/officeDocument/2006/relationships/hyperlink" Target="http://www.5156edu.com/html/20614/2.html" TargetMode="External"/><Relationship Id="rId7" Type="http://schemas.openxmlformats.org/officeDocument/2006/relationships/hyperlink" Target="http://www.5156edu.com/html/20614/6.html" TargetMode="External"/><Relationship Id="rId12" Type="http://schemas.openxmlformats.org/officeDocument/2006/relationships/hyperlink" Target="http://www.5156edu.com/html/20614/11.html" TargetMode="External"/><Relationship Id="rId2" Type="http://schemas.openxmlformats.org/officeDocument/2006/relationships/hyperlink" Target="http://www.5156edu.com/html/20614/1.html" TargetMode="External"/><Relationship Id="rId1" Type="http://schemas.openxmlformats.org/officeDocument/2006/relationships/slideLayout" Target="../slideLayouts/slideLayout2.xml"/><Relationship Id="rId6" Type="http://schemas.openxmlformats.org/officeDocument/2006/relationships/hyperlink" Target="http://www.5156edu.com/html/20614/5.html" TargetMode="External"/><Relationship Id="rId11" Type="http://schemas.openxmlformats.org/officeDocument/2006/relationships/hyperlink" Target="http://www.5156edu.com/html/20614/10.html" TargetMode="External"/><Relationship Id="rId5" Type="http://schemas.openxmlformats.org/officeDocument/2006/relationships/hyperlink" Target="http://www.5156edu.com/html/20614/4.html" TargetMode="External"/><Relationship Id="rId10" Type="http://schemas.openxmlformats.org/officeDocument/2006/relationships/hyperlink" Target="http://www.5156edu.com/html/20614/9.html" TargetMode="External"/><Relationship Id="rId4" Type="http://schemas.openxmlformats.org/officeDocument/2006/relationships/hyperlink" Target="http://www.5156edu.com/html/20614/3.html" TargetMode="External"/><Relationship Id="rId9" Type="http://schemas.openxmlformats.org/officeDocument/2006/relationships/hyperlink" Target="http://www.5156edu.com/html/20614/8.html" TargetMode="External"/></Relationships>
</file>

<file path=ppt/slides/_rels/slide9.xml.rels><?xml version="1.0" encoding="UTF-8" standalone="yes"?>
<Relationships xmlns="http://schemas.openxmlformats.org/package/2006/relationships"><Relationship Id="rId2" Type="http://schemas.openxmlformats.org/officeDocument/2006/relationships/hyperlink" Target="http://baike.baidu.com/picview/41196/6687165/0/29381f30e924b89926a2c1806e061d950b7bf6e8.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0" name="Picture 4" descr="http://pic.baike.soso.com/p/20130626/20130626104950-2103652625.jpg"/>
          <p:cNvPicPr>
            <a:picLocks noChangeAspect="1" noChangeArrowheads="1"/>
          </p:cNvPicPr>
          <p:nvPr/>
        </p:nvPicPr>
        <p:blipFill>
          <a:blip r:embed="rId3"/>
          <a:srcRect l="13272" r="12844"/>
          <a:stretch>
            <a:fillRect/>
          </a:stretch>
        </p:blipFill>
        <p:spPr bwMode="auto">
          <a:xfrm>
            <a:off x="0" y="0"/>
            <a:ext cx="5497195" cy="6858000"/>
          </a:xfrm>
          <a:prstGeom prst="rect">
            <a:avLst/>
          </a:prstGeom>
          <a:ln>
            <a:noFill/>
          </a:ln>
          <a:effectLst>
            <a:outerShdw blurRad="292100" dist="139700" dir="2700000" algn="tl" rotWithShape="0">
              <a:srgbClr val="333333">
                <a:alpha val="65000"/>
              </a:srgbClr>
            </a:outerShdw>
          </a:effectLst>
        </p:spPr>
      </p:pic>
      <p:sp>
        <p:nvSpPr>
          <p:cNvPr id="4" name="矩形 3"/>
          <p:cNvSpPr/>
          <p:nvPr/>
        </p:nvSpPr>
        <p:spPr>
          <a:xfrm>
            <a:off x="5496878" y="331470"/>
            <a:ext cx="6131807" cy="3231654"/>
          </a:xfrm>
          <a:prstGeom prst="rect">
            <a:avLst/>
          </a:prstGeom>
          <a:noFill/>
          <a:ln w="9525">
            <a:noFill/>
          </a:ln>
        </p:spPr>
        <p:txBody>
          <a:bodyPr wrap="none" anchor="t">
            <a:spAutoFit/>
          </a:bodyPr>
          <a:lstStyle/>
          <a:p>
            <a:r>
              <a:rPr lang="en-US" altLang="zh-CN" sz="6000" b="1" dirty="0">
                <a:solidFill>
                  <a:srgbClr val="0000FF"/>
                </a:solidFill>
                <a:latin typeface="宋体" pitchFamily="2" charset="-122"/>
                <a:ea typeface="宋体" pitchFamily="2" charset="-122"/>
                <a:sym typeface="宋体" pitchFamily="2" charset="-122"/>
              </a:rPr>
              <a:t> </a:t>
            </a:r>
            <a:r>
              <a:rPr lang="en-US" altLang="zh-CN" sz="7200" b="1" dirty="0">
                <a:solidFill>
                  <a:srgbClr val="FF0000"/>
                </a:solidFill>
                <a:latin typeface="宋体" pitchFamily="2" charset="-122"/>
                <a:ea typeface="宋体" pitchFamily="2" charset="-122"/>
                <a:sym typeface="宋体" pitchFamily="2" charset="-122"/>
              </a:rPr>
              <a:t>《</a:t>
            </a:r>
            <a:r>
              <a:rPr lang="zh-CN" altLang="en-US" sz="7200" b="1" dirty="0">
                <a:solidFill>
                  <a:srgbClr val="FF0000"/>
                </a:solidFill>
                <a:latin typeface="宋体" pitchFamily="2" charset="-122"/>
                <a:ea typeface="宋体" pitchFamily="2" charset="-122"/>
                <a:sym typeface="宋体" pitchFamily="2" charset="-122"/>
              </a:rPr>
              <a:t>朝花夕拾</a:t>
            </a:r>
            <a:r>
              <a:rPr lang="en-US" altLang="zh-CN" sz="7200" b="1" dirty="0">
                <a:solidFill>
                  <a:srgbClr val="FF0000"/>
                </a:solidFill>
                <a:latin typeface="宋体" pitchFamily="2" charset="-122"/>
                <a:ea typeface="宋体" pitchFamily="2" charset="-122"/>
                <a:sym typeface="宋体" pitchFamily="2" charset="-122"/>
              </a:rPr>
              <a:t>》</a:t>
            </a:r>
            <a:endParaRPr lang="zh-CN" altLang="en-US" sz="7200" b="1" dirty="0">
              <a:solidFill>
                <a:srgbClr val="0000FF"/>
              </a:solidFill>
              <a:latin typeface="宋体" pitchFamily="2" charset="-122"/>
              <a:ea typeface="宋体" pitchFamily="2" charset="-122"/>
              <a:sym typeface="宋体" pitchFamily="2" charset="-122"/>
            </a:endParaRPr>
          </a:p>
          <a:p>
            <a:endParaRPr lang="zh-CN" altLang="en-US" sz="7200" b="1" dirty="0">
              <a:solidFill>
                <a:srgbClr val="0000FF"/>
              </a:solidFill>
              <a:latin typeface="宋体" pitchFamily="2" charset="-122"/>
              <a:ea typeface="宋体" pitchFamily="2" charset="-122"/>
              <a:sym typeface="宋体" pitchFamily="2" charset="-122"/>
            </a:endParaRPr>
          </a:p>
          <a:p>
            <a:endParaRPr lang="zh-CN" altLang="en-US" sz="6000" b="1" dirty="0">
              <a:solidFill>
                <a:srgbClr val="0000FF"/>
              </a:solidFill>
              <a:latin typeface="宋体" pitchFamily="2" charset="-122"/>
              <a:ea typeface="宋体" pitchFamily="2" charset="-122"/>
              <a:sym typeface="宋体" pitchFamily="2" charset="-122"/>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16" presetClass="entr" presetSubtype="21" fill="hold" grpId="0" nodeType="afterEffect">
                                  <p:stCondLst>
                                    <p:cond delay="0"/>
                                  </p:stCondLst>
                                  <p:childTnLst>
                                    <p:set>
                                      <p:cBhvr>
                                        <p:cTn id="7" dur="1" fill="hold">
                                          <p:stCondLst>
                                            <p:cond delay="0"/>
                                          </p:stCondLst>
                                        </p:cTn>
                                        <p:tgtEl>
                                          <p:spTgt spid="4"/>
                                        </p:tgtEl>
                                        <p:attrNameLst>
                                          <p:attrName>style.visibility</p:attrName>
                                        </p:attrNameLst>
                                      </p:cBhvr>
                                      <p:to>
                                        <p:strVal val="visible"/>
                                      </p:to>
                                    </p:set>
                                    <p:animEffect transition="in" filter="barn(inVertical)">
                                      <p:cBhvr>
                                        <p:cTn id="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0" name="Picture 4" descr="http://pic.baike.soso.com/p/20130626/20130626104950-2103652625.jpg"/>
          <p:cNvPicPr>
            <a:picLocks noChangeAspect="1" noChangeArrowheads="1"/>
          </p:cNvPicPr>
          <p:nvPr/>
        </p:nvPicPr>
        <p:blipFill>
          <a:blip r:embed="rId3"/>
          <a:srcRect l="13272" r="12844"/>
          <a:stretch>
            <a:fillRect/>
          </a:stretch>
        </p:blipFill>
        <p:spPr bwMode="auto">
          <a:xfrm>
            <a:off x="0" y="0"/>
            <a:ext cx="5497195" cy="6858000"/>
          </a:xfrm>
          <a:prstGeom prst="rect">
            <a:avLst/>
          </a:prstGeom>
          <a:ln>
            <a:noFill/>
          </a:ln>
          <a:effectLst>
            <a:outerShdw blurRad="292100" dist="139700" dir="2700000" algn="tl" rotWithShape="0">
              <a:srgbClr val="333333">
                <a:alpha val="65000"/>
              </a:srgbClr>
            </a:outerShdw>
          </a:effectLst>
        </p:spPr>
      </p:pic>
      <p:sp>
        <p:nvSpPr>
          <p:cNvPr id="4" name="矩形 3"/>
          <p:cNvSpPr/>
          <p:nvPr/>
        </p:nvSpPr>
        <p:spPr>
          <a:xfrm>
            <a:off x="5496878" y="331470"/>
            <a:ext cx="6203509" cy="5262979"/>
          </a:xfrm>
          <a:prstGeom prst="rect">
            <a:avLst/>
          </a:prstGeom>
          <a:noFill/>
          <a:ln w="9525">
            <a:noFill/>
          </a:ln>
        </p:spPr>
        <p:txBody>
          <a:bodyPr wrap="square" anchor="t">
            <a:spAutoFit/>
          </a:bodyPr>
          <a:lstStyle/>
          <a:p>
            <a:r>
              <a:rPr lang="en-US" altLang="zh-CN" sz="6000" b="1" dirty="0">
                <a:solidFill>
                  <a:srgbClr val="0000FF"/>
                </a:solidFill>
                <a:latin typeface="宋体" pitchFamily="2" charset="-122"/>
                <a:ea typeface="宋体" pitchFamily="2" charset="-122"/>
                <a:sym typeface="宋体" pitchFamily="2" charset="-122"/>
              </a:rPr>
              <a:t> </a:t>
            </a:r>
            <a:r>
              <a:rPr lang="zh-CN" altLang="en-US" sz="4800" b="1" dirty="0">
                <a:latin typeface="宋体" pitchFamily="2" charset="-122"/>
                <a:ea typeface="宋体" pitchFamily="2" charset="-122"/>
                <a:sym typeface="宋体" pitchFamily="2" charset="-122"/>
              </a:rPr>
              <a:t>第一印象：</a:t>
            </a:r>
            <a:endParaRPr lang="en-US" altLang="zh-CN" sz="4800" b="1" dirty="0">
              <a:latin typeface="宋体" pitchFamily="2" charset="-122"/>
              <a:ea typeface="宋体" pitchFamily="2" charset="-122"/>
              <a:sym typeface="宋体" pitchFamily="2" charset="-122"/>
            </a:endParaRPr>
          </a:p>
          <a:p>
            <a:r>
              <a:rPr lang="zh-CN" altLang="en-US" sz="4800" b="1" dirty="0">
                <a:latin typeface="宋体" pitchFamily="2" charset="-122"/>
                <a:ea typeface="宋体" pitchFamily="2" charset="-122"/>
                <a:sym typeface="宋体" pitchFamily="2" charset="-122"/>
              </a:rPr>
              <a:t>自读</a:t>
            </a:r>
            <a:r>
              <a:rPr lang="en-US" altLang="zh-CN" sz="4800" b="1" dirty="0">
                <a:latin typeface="宋体" pitchFamily="2" charset="-122"/>
                <a:ea typeface="宋体" pitchFamily="2" charset="-122"/>
                <a:sym typeface="宋体" pitchFamily="2" charset="-122"/>
              </a:rPr>
              <a:t>《</a:t>
            </a:r>
            <a:r>
              <a:rPr lang="zh-CN" altLang="en-US" sz="4800" b="1" dirty="0">
                <a:latin typeface="宋体" pitchFamily="2" charset="-122"/>
                <a:ea typeface="宋体" pitchFamily="2" charset="-122"/>
                <a:sym typeface="宋体" pitchFamily="2" charset="-122"/>
              </a:rPr>
              <a:t>小引</a:t>
            </a:r>
            <a:r>
              <a:rPr lang="en-US" altLang="zh-CN" sz="4800" b="1" dirty="0">
                <a:latin typeface="宋体" pitchFamily="2" charset="-122"/>
                <a:ea typeface="宋体" pitchFamily="2" charset="-122"/>
                <a:sym typeface="宋体" pitchFamily="2" charset="-122"/>
              </a:rPr>
              <a:t>》</a:t>
            </a:r>
            <a:r>
              <a:rPr lang="zh-CN" altLang="en-US" sz="4800" b="1" dirty="0">
                <a:latin typeface="宋体" pitchFamily="2" charset="-122"/>
                <a:ea typeface="宋体" pitchFamily="2" charset="-122"/>
                <a:sym typeface="宋体" pitchFamily="2" charset="-122"/>
              </a:rPr>
              <a:t>，并进行圈画批注，分析鲁迅当下的状态与心情。</a:t>
            </a:r>
          </a:p>
          <a:p>
            <a:endParaRPr lang="zh-CN" altLang="en-US" sz="7200" b="1" dirty="0">
              <a:solidFill>
                <a:srgbClr val="0000FF"/>
              </a:solidFill>
              <a:latin typeface="宋体" pitchFamily="2" charset="-122"/>
              <a:ea typeface="宋体" pitchFamily="2" charset="-122"/>
              <a:sym typeface="宋体" pitchFamily="2" charset="-122"/>
            </a:endParaRPr>
          </a:p>
          <a:p>
            <a:endParaRPr lang="zh-CN" altLang="en-US" sz="6000" b="1" dirty="0">
              <a:solidFill>
                <a:srgbClr val="0000FF"/>
              </a:solidFill>
              <a:latin typeface="宋体" pitchFamily="2" charset="-122"/>
              <a:ea typeface="宋体" pitchFamily="2" charset="-122"/>
              <a:sym typeface="宋体" pitchFamily="2" charset="-122"/>
            </a:endParaRPr>
          </a:p>
        </p:txBody>
      </p:sp>
    </p:spTree>
    <p:custDataLst>
      <p:tags r:id="rId1"/>
    </p:custDataLst>
    <p:extLst>
      <p:ext uri="{BB962C8B-B14F-4D97-AF65-F5344CB8AC3E}">
        <p14:creationId xmlns:p14="http://schemas.microsoft.com/office/powerpoint/2010/main" val="259309885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16" presetClass="entr" presetSubtype="21" fill="hold" grpId="0" nodeType="afterEffect">
                                  <p:stCondLst>
                                    <p:cond delay="0"/>
                                  </p:stCondLst>
                                  <p:childTnLst>
                                    <p:set>
                                      <p:cBhvr>
                                        <p:cTn id="7" dur="1" fill="hold">
                                          <p:stCondLst>
                                            <p:cond delay="0"/>
                                          </p:stCondLst>
                                        </p:cTn>
                                        <p:tgtEl>
                                          <p:spTgt spid="4"/>
                                        </p:tgtEl>
                                        <p:attrNameLst>
                                          <p:attrName>style.visibility</p:attrName>
                                        </p:attrNameLst>
                                      </p:cBhvr>
                                      <p:to>
                                        <p:strVal val="visible"/>
                                      </p:to>
                                    </p:set>
                                    <p:animEffect transition="in" filter="barn(inVertical)">
                                      <p:cBhvr>
                                        <p:cTn id="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3" name="矩形 215042"/>
          <p:cNvSpPr/>
          <p:nvPr/>
        </p:nvSpPr>
        <p:spPr>
          <a:xfrm>
            <a:off x="163195" y="988060"/>
            <a:ext cx="11931650" cy="5777865"/>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har char="•"/>
              <a:defRPr sz="3200" u="none" kern="1200" baseline="0">
                <a:solidFill>
                  <a:schemeClr val="tx1"/>
                </a:solidFill>
                <a:latin typeface="Arial" pitchFamily="34" charset="0"/>
                <a:ea typeface="宋体" pitchFamily="2" charset="-122"/>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itchFamily="34" charset="0"/>
                <a:ea typeface="宋体" pitchFamily="2" charset="-122"/>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itchFamily="34" charset="0"/>
                <a:ea typeface="宋体" pitchFamily="2" charset="-122"/>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itchFamily="34" charset="0"/>
                <a:ea typeface="宋体" pitchFamily="2" charset="-122"/>
              </a:defRPr>
            </a:lvl5pPr>
          </a:lstStyle>
          <a:p>
            <a:pPr lvl="0">
              <a:buNone/>
            </a:pPr>
            <a:endParaRPr lang="en-US" altLang="zh-CN" sz="4000" b="1" dirty="0"/>
          </a:p>
        </p:txBody>
      </p:sp>
      <p:sp>
        <p:nvSpPr>
          <p:cNvPr id="5" name="文本框 4">
            <a:extLst>
              <a:ext uri="{FF2B5EF4-FFF2-40B4-BE49-F238E27FC236}">
                <a16:creationId xmlns:a16="http://schemas.microsoft.com/office/drawing/2014/main" id="{1E9C80EE-EB7E-42F9-91B7-C2D0CAC93E7C}"/>
              </a:ext>
            </a:extLst>
          </p:cNvPr>
          <p:cNvSpPr txBox="1"/>
          <p:nvPr/>
        </p:nvSpPr>
        <p:spPr>
          <a:xfrm>
            <a:off x="0" y="92075"/>
            <a:ext cx="12028806" cy="6863417"/>
          </a:xfrm>
          <a:prstGeom prst="rect">
            <a:avLst/>
          </a:prstGeom>
          <a:noFill/>
        </p:spPr>
        <p:txBody>
          <a:bodyPr wrap="square">
            <a:spAutoFit/>
          </a:bodyPr>
          <a:lstStyle/>
          <a:p>
            <a:r>
              <a:rPr lang="zh-CN" altLang="en-US" sz="2000" dirty="0"/>
              <a:t>我常想在纷扰中寻出一点闲静来，然而委实不容易。目前是这么离奇，心里是这么芜杂。一个人做到只剩了回忆的时候，生涯大概总要算是无聊了罢，但有时竟会连回忆也没有。中国的做文章有轨范，世事也仍然是螺旋。前几天我离开中山大学的时候，便想起四个月以前的离开厦门大学；听到飞机在头上鸣叫，竟记得了一年前在北京城上日日旋绕的飞机。我那时还做了一篇短文，叫做</a:t>
            </a:r>
            <a:r>
              <a:rPr lang="en-US" altLang="zh-CN" sz="2000" dirty="0"/>
              <a:t>《</a:t>
            </a:r>
            <a:r>
              <a:rPr lang="zh-CN" altLang="en-US" sz="2000" dirty="0"/>
              <a:t>一觉</a:t>
            </a:r>
            <a:r>
              <a:rPr lang="en-US" altLang="zh-CN" sz="2000" dirty="0"/>
              <a:t>》</a:t>
            </a:r>
            <a:r>
              <a:rPr lang="zh-CN" altLang="en-US" sz="2000" dirty="0"/>
              <a:t>。现在是，连这“一觉”也没有了。</a:t>
            </a:r>
          </a:p>
          <a:p>
            <a:r>
              <a:rPr lang="zh-CN" altLang="en-US" sz="2000" dirty="0"/>
              <a:t>广州的天气热得真早，夕阳从西窗射入，逼得人只能勉强穿一件单衣。书桌上的一盆“水横枝”，是我先前没有见过的：就是一段树，只要浸在水中，枝叶便青葱得可爱。看看绿叶，编编旧稿，总算也在做一点事。做着这等事，真是虽生之日，犹死之年，很可以驱除炎热的。</a:t>
            </a:r>
          </a:p>
          <a:p>
            <a:endParaRPr lang="zh-CN" altLang="en-US" sz="2000" dirty="0"/>
          </a:p>
          <a:p>
            <a:r>
              <a:rPr lang="zh-CN" altLang="en-US" sz="2000" dirty="0"/>
              <a:t>前天，已将</a:t>
            </a:r>
            <a:r>
              <a:rPr lang="en-US" altLang="zh-CN" sz="2000" dirty="0"/>
              <a:t>《</a:t>
            </a:r>
            <a:r>
              <a:rPr lang="zh-CN" altLang="en-US" sz="2000" dirty="0"/>
              <a:t>野草</a:t>
            </a:r>
            <a:r>
              <a:rPr lang="en-US" altLang="zh-CN" sz="2000" dirty="0"/>
              <a:t>》</a:t>
            </a:r>
            <a:r>
              <a:rPr lang="zh-CN" altLang="en-US" sz="2000" dirty="0"/>
              <a:t>编定了；这回便轮到陆续载在</a:t>
            </a:r>
            <a:r>
              <a:rPr lang="en-US" altLang="zh-CN" sz="2000" dirty="0"/>
              <a:t>《</a:t>
            </a:r>
            <a:r>
              <a:rPr lang="zh-CN" altLang="en-US" sz="2000" dirty="0"/>
              <a:t>莽原</a:t>
            </a:r>
            <a:r>
              <a:rPr lang="en-US" altLang="zh-CN" sz="2000" dirty="0"/>
              <a:t>》</a:t>
            </a:r>
            <a:r>
              <a:rPr lang="zh-CN" altLang="en-US" sz="2000" dirty="0"/>
              <a:t>上的</a:t>
            </a:r>
            <a:r>
              <a:rPr lang="en-US" altLang="zh-CN" sz="2000" dirty="0"/>
              <a:t>《</a:t>
            </a:r>
            <a:r>
              <a:rPr lang="zh-CN" altLang="en-US" sz="2000" dirty="0"/>
              <a:t>旧事重提</a:t>
            </a:r>
            <a:r>
              <a:rPr lang="en-US" altLang="zh-CN" sz="2000" dirty="0"/>
              <a:t>》</a:t>
            </a:r>
            <a:r>
              <a:rPr lang="zh-CN" altLang="en-US" sz="2000" dirty="0"/>
              <a:t>，我还替他改了一个名称：</a:t>
            </a:r>
            <a:r>
              <a:rPr lang="en-US" altLang="zh-CN" sz="2000" dirty="0"/>
              <a:t>《</a:t>
            </a:r>
            <a:r>
              <a:rPr lang="zh-CN" altLang="en-US" sz="2000" dirty="0"/>
              <a:t>朝花夕拾</a:t>
            </a:r>
            <a:r>
              <a:rPr lang="en-US" altLang="zh-CN" sz="2000" dirty="0"/>
              <a:t>》</a:t>
            </a:r>
            <a:r>
              <a:rPr lang="zh-CN" altLang="en-US" sz="2000" dirty="0"/>
              <a:t>。带露折花，色香自然要好得多，但是我不能够。便是现在心目中的离奇和芜杂，我也还不能使他即刻幻化，转成离奇和芜杂的文章。或者，他日仰看流云时，会在我的眼前一闪烁罢。</a:t>
            </a:r>
          </a:p>
          <a:p>
            <a:endParaRPr lang="zh-CN" altLang="en-US" sz="2000" dirty="0"/>
          </a:p>
          <a:p>
            <a:r>
              <a:rPr lang="zh-CN" altLang="en-US" sz="2000" dirty="0"/>
              <a:t>我有一时，曾经屡次忆起儿时在故乡所吃的蔬果：菱角、罗汉豆、茭白、香瓜。凡这些，都是极其鲜美可口的；都曾是使我思乡的蛊惑。后来，我在久别之后尝到了，也不过如此；惟独在记忆上，还有旧来的意味存留。他们也许要哄骗我一生，使我时时反顾。</a:t>
            </a:r>
          </a:p>
          <a:p>
            <a:endParaRPr lang="zh-CN" altLang="en-US" sz="2000" dirty="0"/>
          </a:p>
          <a:p>
            <a:r>
              <a:rPr lang="zh-CN" altLang="en-US" sz="2000" dirty="0"/>
              <a:t>这十篇就是从记忆中抄出来的，与实际容或有些不同，然而我现在只记得是这样。文体大概很杂乱，因为是或作或辍，经了九个月之多。环境也不一：前两篇写于北京寓所的东壁下；中三篇是流离中所作，地方是医院和木匠房；后五篇却在厦门大学的图书馆的楼上，已经是被学者们挤出集团之后了。</a:t>
            </a:r>
          </a:p>
          <a:p>
            <a:endParaRPr lang="zh-CN" altLang="en-US" sz="2000" dirty="0"/>
          </a:p>
          <a:p>
            <a:r>
              <a:rPr lang="zh-CN" altLang="en-US" sz="2000" dirty="0"/>
              <a:t>一九二七年五月一日，鲁迅于广州白云楼记。</a:t>
            </a:r>
          </a:p>
        </p:txBody>
      </p:sp>
    </p:spTree>
  </p:cSld>
  <p:clrMapOvr>
    <a:masterClrMapping/>
  </p:clrMapOvr>
  <p:transition spd="slow">
    <p:randomBar dir="ver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矩形 215041"/>
          <p:cNvSpPr/>
          <p:nvPr/>
        </p:nvSpPr>
        <p:spPr>
          <a:xfrm>
            <a:off x="0" y="0"/>
            <a:ext cx="5472430" cy="1143000"/>
          </a:xfrm>
          <a:prstGeom prst="rect">
            <a:avLst/>
          </a:prstGeom>
          <a:noFill/>
          <a:ln w="9525">
            <a:noFill/>
          </a:ln>
        </p:spPr>
        <p:txBody>
          <a:bodyPr anchor="ctr"/>
          <a:lstStyle>
            <a:lvl1pPr marL="0" lvl="0" indent="0" algn="ctr" defTabSz="914400" rtl="0" eaLnBrk="1" fontAlgn="base" latinLnBrk="0" hangingPunct="1">
              <a:lnSpc>
                <a:spcPct val="100000"/>
              </a:lnSpc>
              <a:spcBef>
                <a:spcPct val="0"/>
              </a:spcBef>
              <a:spcAft>
                <a:spcPct val="0"/>
              </a:spcAft>
              <a:buNone/>
              <a:defRPr sz="4400" u="none" kern="1200" baseline="0">
                <a:solidFill>
                  <a:schemeClr val="tx2"/>
                </a:solidFill>
                <a:latin typeface="Arial" pitchFamily="34" charset="0"/>
                <a:ea typeface="宋体" pitchFamily="2" charset="-122"/>
              </a:defRPr>
            </a:lvl1pPr>
          </a:lstStyle>
          <a:p>
            <a:pPr lvl="0"/>
            <a:r>
              <a:rPr lang="zh-CN" altLang="en-US" sz="6000" b="1">
                <a:solidFill>
                  <a:srgbClr val="FF0000"/>
                </a:solidFill>
              </a:rPr>
              <a:t>写作背景 </a:t>
            </a:r>
          </a:p>
        </p:txBody>
      </p:sp>
      <p:sp>
        <p:nvSpPr>
          <p:cNvPr id="215043" name="矩形 215042"/>
          <p:cNvSpPr/>
          <p:nvPr/>
        </p:nvSpPr>
        <p:spPr>
          <a:xfrm>
            <a:off x="163195" y="988060"/>
            <a:ext cx="11931650" cy="5777865"/>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har char="•"/>
              <a:defRPr sz="3200" u="none" kern="1200" baseline="0">
                <a:solidFill>
                  <a:schemeClr val="tx1"/>
                </a:solidFill>
                <a:latin typeface="Arial" pitchFamily="34" charset="0"/>
                <a:ea typeface="宋体" pitchFamily="2" charset="-122"/>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itchFamily="34" charset="0"/>
                <a:ea typeface="宋体" pitchFamily="2" charset="-122"/>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itchFamily="34" charset="0"/>
                <a:ea typeface="宋体" pitchFamily="2" charset="-122"/>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itchFamily="34" charset="0"/>
                <a:ea typeface="宋体" pitchFamily="2" charset="-122"/>
              </a:defRPr>
            </a:lvl5pPr>
          </a:lstStyle>
          <a:p>
            <a:pPr lvl="0">
              <a:buNone/>
            </a:pPr>
            <a:r>
              <a:rPr lang="en-US" altLang="zh-CN" sz="2800" b="1" dirty="0"/>
              <a:t>          </a:t>
            </a:r>
            <a:r>
              <a:rPr lang="zh-CN" altLang="en-US" sz="4000" b="1" dirty="0"/>
              <a:t>创作</a:t>
            </a:r>
            <a:r>
              <a:rPr lang="en-US" altLang="zh-CN" sz="4000" b="1" dirty="0"/>
              <a:t>《</a:t>
            </a:r>
            <a:r>
              <a:rPr lang="zh-CN" altLang="en-US" sz="4000" b="1" dirty="0"/>
              <a:t>朝花夕拾</a:t>
            </a:r>
            <a:r>
              <a:rPr lang="en-US" altLang="zh-CN" sz="4000" b="1" dirty="0"/>
              <a:t>》</a:t>
            </a:r>
            <a:r>
              <a:rPr lang="zh-CN" altLang="en-US" sz="4000" b="1" dirty="0"/>
              <a:t>时鲁迅已是文坛举足轻重的作家。</a:t>
            </a:r>
            <a:r>
              <a:rPr lang="en-US" altLang="zh-CN" sz="4000" b="1" dirty="0"/>
              <a:t>1926</a:t>
            </a:r>
            <a:r>
              <a:rPr lang="zh-CN" altLang="en-US" sz="4000" b="1" dirty="0"/>
              <a:t>年“三一八”惨案后，鲁迅写了</a:t>
            </a:r>
            <a:r>
              <a:rPr lang="en-US" altLang="zh-CN" sz="4000" b="1" dirty="0"/>
              <a:t>《</a:t>
            </a:r>
            <a:r>
              <a:rPr lang="zh-CN" altLang="en-US" sz="4000" b="1" dirty="0"/>
              <a:t>纪念刘和珍君</a:t>
            </a:r>
            <a:r>
              <a:rPr lang="en-US" altLang="zh-CN" sz="4000" b="1" dirty="0"/>
              <a:t>》</a:t>
            </a:r>
            <a:r>
              <a:rPr lang="zh-CN" altLang="en-US" sz="4000" b="1" dirty="0"/>
              <a:t>等文，愤怒声讨反动政府的无耻行径，遭到反动政府的迫害，不得不过起颠沛流离的生活。尽管生活艰苦，还写了不少的散文诗和</a:t>
            </a:r>
            <a:r>
              <a:rPr lang="en-US" altLang="zh-CN" sz="4000" b="1" dirty="0"/>
              <a:t>《</a:t>
            </a:r>
            <a:r>
              <a:rPr lang="zh-CN" altLang="en-US" sz="4000" b="1" dirty="0"/>
              <a:t>二十四孝图</a:t>
            </a:r>
            <a:r>
              <a:rPr lang="en-US" altLang="zh-CN" sz="4000" b="1" dirty="0"/>
              <a:t>》《</a:t>
            </a:r>
            <a:r>
              <a:rPr lang="zh-CN" altLang="en-US" sz="4000" b="1" dirty="0"/>
              <a:t>五猖会</a:t>
            </a:r>
            <a:r>
              <a:rPr lang="en-US" altLang="zh-CN" sz="4000" b="1" dirty="0"/>
              <a:t>》《</a:t>
            </a:r>
            <a:r>
              <a:rPr lang="zh-CN" altLang="en-US" sz="4000" b="1" dirty="0"/>
              <a:t>无常</a:t>
            </a:r>
            <a:r>
              <a:rPr lang="en-US" altLang="zh-CN" sz="4000" b="1" dirty="0"/>
              <a:t>》</a:t>
            </a:r>
            <a:r>
              <a:rPr lang="zh-CN" altLang="en-US" sz="4000" b="1" dirty="0"/>
              <a:t>等三篇散文，它们后来与鲁迅在惨案发生之前写作的</a:t>
            </a:r>
            <a:r>
              <a:rPr lang="en-US" altLang="zh-CN" sz="4000" b="1" dirty="0"/>
              <a:t>《</a:t>
            </a:r>
            <a:r>
              <a:rPr lang="zh-CN" altLang="en-US" sz="4000" b="1" dirty="0"/>
              <a:t>狗</a:t>
            </a:r>
            <a:r>
              <a:rPr lang="en-US" altLang="zh-CN" sz="4000" b="1" dirty="0">
                <a:latin typeface="Arial" pitchFamily="34" charset="0"/>
              </a:rPr>
              <a:t>•</a:t>
            </a:r>
            <a:r>
              <a:rPr lang="zh-CN" altLang="en-US" sz="4000" b="1" dirty="0"/>
              <a:t>猫</a:t>
            </a:r>
            <a:r>
              <a:rPr lang="en-US" altLang="zh-CN" sz="4000" b="1" dirty="0">
                <a:latin typeface="Arial" pitchFamily="34" charset="0"/>
              </a:rPr>
              <a:t>•</a:t>
            </a:r>
            <a:r>
              <a:rPr lang="zh-CN" altLang="en-US" sz="4000" b="1" dirty="0"/>
              <a:t>鼠</a:t>
            </a:r>
            <a:r>
              <a:rPr lang="en-US" altLang="zh-CN" sz="4000" b="1" dirty="0"/>
              <a:t>》《</a:t>
            </a:r>
            <a:r>
              <a:rPr lang="zh-CN" altLang="en-US" sz="4000" b="1" dirty="0"/>
              <a:t>阿长与〈山海经〉</a:t>
            </a:r>
            <a:r>
              <a:rPr lang="en-US" altLang="zh-CN" sz="4000" b="1" dirty="0"/>
              <a:t>》</a:t>
            </a:r>
            <a:r>
              <a:rPr lang="zh-CN" altLang="en-US" sz="4000" b="1" dirty="0"/>
              <a:t>收入了散文集</a:t>
            </a:r>
            <a:r>
              <a:rPr lang="en-US" altLang="zh-CN" sz="4000" b="1" dirty="0"/>
              <a:t>《</a:t>
            </a:r>
            <a:r>
              <a:rPr lang="zh-CN" altLang="en-US" sz="4000" b="1" dirty="0"/>
              <a:t>朝花夕拾</a:t>
            </a:r>
            <a:r>
              <a:rPr lang="en-US" altLang="zh-CN" sz="4000" b="1" dirty="0"/>
              <a:t>》</a:t>
            </a:r>
            <a:r>
              <a:rPr lang="zh-CN" altLang="en-US" sz="4000" b="1" dirty="0"/>
              <a:t>。前五篇写于北京，后五篇写于厦门。</a:t>
            </a:r>
            <a:r>
              <a:rPr lang="en-US" altLang="zh-CN" sz="4000" b="1" dirty="0"/>
              <a:t>  </a:t>
            </a:r>
          </a:p>
        </p:txBody>
      </p:sp>
    </p:spTree>
    <p:extLst>
      <p:ext uri="{BB962C8B-B14F-4D97-AF65-F5344CB8AC3E}">
        <p14:creationId xmlns:p14="http://schemas.microsoft.com/office/powerpoint/2010/main" val="196686749"/>
      </p:ext>
    </p:extLst>
  </p:cSld>
  <p:clrMapOvr>
    <a:masterClrMapping/>
  </p:clrMapOvr>
  <p:transition spd="slow">
    <p:randomBar dir="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矩形 215041"/>
          <p:cNvSpPr/>
          <p:nvPr/>
        </p:nvSpPr>
        <p:spPr>
          <a:xfrm>
            <a:off x="0" y="0"/>
            <a:ext cx="5472430" cy="1143000"/>
          </a:xfrm>
          <a:prstGeom prst="rect">
            <a:avLst/>
          </a:prstGeom>
          <a:noFill/>
          <a:ln w="9525">
            <a:noFill/>
          </a:ln>
        </p:spPr>
        <p:txBody>
          <a:bodyPr anchor="ctr"/>
          <a:lstStyle>
            <a:lvl1pPr marL="0" lvl="0" indent="0" algn="ctr" defTabSz="914400" rtl="0" eaLnBrk="1" fontAlgn="base" latinLnBrk="0" hangingPunct="1">
              <a:lnSpc>
                <a:spcPct val="100000"/>
              </a:lnSpc>
              <a:spcBef>
                <a:spcPct val="0"/>
              </a:spcBef>
              <a:spcAft>
                <a:spcPct val="0"/>
              </a:spcAft>
              <a:buNone/>
              <a:defRPr sz="4400" u="none" kern="1200" baseline="0">
                <a:solidFill>
                  <a:schemeClr val="tx2"/>
                </a:solidFill>
                <a:latin typeface="Arial" pitchFamily="34" charset="0"/>
                <a:ea typeface="宋体" pitchFamily="2" charset="-122"/>
              </a:defRPr>
            </a:lvl1pPr>
          </a:lstStyle>
          <a:p>
            <a:pPr lvl="0"/>
            <a:r>
              <a:rPr lang="zh-CN" altLang="en-US" sz="6000" b="1">
                <a:solidFill>
                  <a:srgbClr val="FF0000"/>
                </a:solidFill>
              </a:rPr>
              <a:t>写作背景 </a:t>
            </a:r>
          </a:p>
        </p:txBody>
      </p:sp>
      <p:sp>
        <p:nvSpPr>
          <p:cNvPr id="215043" name="矩形 215042"/>
          <p:cNvSpPr/>
          <p:nvPr/>
        </p:nvSpPr>
        <p:spPr>
          <a:xfrm>
            <a:off x="163195" y="988060"/>
            <a:ext cx="11931650" cy="5777865"/>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har char="•"/>
              <a:defRPr sz="3200" u="none" kern="1200" baseline="0">
                <a:solidFill>
                  <a:schemeClr val="tx1"/>
                </a:solidFill>
                <a:latin typeface="Arial" pitchFamily="34" charset="0"/>
                <a:ea typeface="宋体" pitchFamily="2" charset="-122"/>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itchFamily="34" charset="0"/>
                <a:ea typeface="宋体" pitchFamily="2" charset="-122"/>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itchFamily="34" charset="0"/>
                <a:ea typeface="宋体" pitchFamily="2" charset="-122"/>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itchFamily="34" charset="0"/>
                <a:ea typeface="宋体" pitchFamily="2" charset="-122"/>
              </a:defRPr>
            </a:lvl5pPr>
          </a:lstStyle>
          <a:p>
            <a:pPr lvl="0">
              <a:buNone/>
            </a:pPr>
            <a:r>
              <a:rPr lang="en-US" altLang="zh-CN" b="1" dirty="0"/>
              <a:t>          1926</a:t>
            </a:r>
            <a:r>
              <a:rPr lang="zh-CN" altLang="en-US" b="1" dirty="0"/>
              <a:t>年</a:t>
            </a:r>
            <a:r>
              <a:rPr lang="en-US" altLang="zh-CN" b="1" dirty="0"/>
              <a:t>9</a:t>
            </a:r>
            <a:r>
              <a:rPr lang="zh-CN" altLang="en-US" b="1" dirty="0"/>
              <a:t>月鲁迅接受了厦门大学的邀请，南下教书，但他在厦大只待了四个月，因为他觉得厦门大学的“空气”也是污浊的。（</a:t>
            </a:r>
            <a:r>
              <a:rPr lang="en-US" altLang="zh-CN" b="1" dirty="0"/>
              <a:t>《</a:t>
            </a:r>
            <a:r>
              <a:rPr lang="zh-CN" altLang="en-US" b="1" dirty="0"/>
              <a:t>从百草园到三味书屋</a:t>
            </a:r>
            <a:r>
              <a:rPr lang="en-US" altLang="zh-CN" b="1" dirty="0"/>
              <a:t>》</a:t>
            </a:r>
            <a:r>
              <a:rPr lang="zh-CN" altLang="en-US" b="1" dirty="0"/>
              <a:t>、</a:t>
            </a:r>
            <a:r>
              <a:rPr lang="en-US" altLang="zh-CN" b="1" dirty="0"/>
              <a:t>《</a:t>
            </a:r>
            <a:r>
              <a:rPr lang="zh-CN" altLang="en-US" b="1" dirty="0"/>
              <a:t>父亲的病</a:t>
            </a:r>
            <a:r>
              <a:rPr lang="en-US" altLang="zh-CN" b="1" dirty="0"/>
              <a:t>》</a:t>
            </a:r>
            <a:r>
              <a:rPr lang="zh-CN" altLang="en-US" b="1" dirty="0"/>
              <a:t>、</a:t>
            </a:r>
            <a:r>
              <a:rPr lang="en-US" altLang="zh-CN" b="1" dirty="0"/>
              <a:t>《</a:t>
            </a:r>
            <a:r>
              <a:rPr lang="zh-CN" altLang="en-US" b="1" dirty="0"/>
              <a:t>藤野先生</a:t>
            </a:r>
            <a:r>
              <a:rPr lang="en-US" altLang="zh-CN" b="1" dirty="0"/>
              <a:t>》</a:t>
            </a:r>
            <a:r>
              <a:rPr lang="zh-CN" altLang="en-US" b="1" dirty="0"/>
              <a:t>、</a:t>
            </a:r>
            <a:r>
              <a:rPr lang="en-US" altLang="zh-CN" b="1" dirty="0"/>
              <a:t>《</a:t>
            </a:r>
            <a:r>
              <a:rPr lang="zh-CN" altLang="en-US" b="1" dirty="0"/>
              <a:t>范爱农</a:t>
            </a:r>
            <a:r>
              <a:rPr lang="en-US" altLang="zh-CN" b="1" dirty="0"/>
              <a:t>》</a:t>
            </a:r>
            <a:r>
              <a:rPr lang="zh-CN" altLang="en-US" b="1" dirty="0"/>
              <a:t>、</a:t>
            </a:r>
            <a:r>
              <a:rPr lang="en-US" altLang="zh-CN" b="1" dirty="0"/>
              <a:t>《</a:t>
            </a:r>
            <a:r>
              <a:rPr lang="zh-CN" altLang="en-US" b="1" dirty="0"/>
              <a:t>琐记</a:t>
            </a:r>
            <a:r>
              <a:rPr lang="en-US" altLang="zh-CN" b="1" dirty="0"/>
              <a:t>》</a:t>
            </a:r>
            <a:r>
              <a:rPr lang="zh-CN" altLang="en-US" b="1" dirty="0"/>
              <a:t>）。</a:t>
            </a:r>
            <a:endParaRPr lang="en-US" altLang="zh-CN" b="1" dirty="0"/>
          </a:p>
          <a:p>
            <a:pPr lvl="0">
              <a:buNone/>
            </a:pPr>
            <a:r>
              <a:rPr lang="zh-CN" altLang="en-US" b="1" dirty="0"/>
              <a:t>于是隔年二月来到广州，任职中山大学文科教授。（九月又离开广州）</a:t>
            </a:r>
            <a:endParaRPr lang="en-US" altLang="zh-CN" b="1" dirty="0"/>
          </a:p>
          <a:p>
            <a:pPr lvl="0">
              <a:buNone/>
            </a:pPr>
            <a:endParaRPr lang="en-US" altLang="zh-CN" b="1" dirty="0"/>
          </a:p>
          <a:p>
            <a:pPr lvl="0">
              <a:buNone/>
            </a:pPr>
            <a:r>
              <a:rPr lang="en-US" altLang="zh-CN" b="1" dirty="0"/>
              <a:t>       </a:t>
            </a:r>
            <a:r>
              <a:rPr lang="zh-CN" altLang="en-US" b="1" dirty="0"/>
              <a:t>我住的是中山大学中最中央而最高的处所，通称“大钟楼”。</a:t>
            </a:r>
            <a:endParaRPr lang="en-US" altLang="zh-CN" sz="4400" b="1" dirty="0"/>
          </a:p>
        </p:txBody>
      </p:sp>
      <p:pic>
        <p:nvPicPr>
          <p:cNvPr id="3" name="图片 2">
            <a:extLst>
              <a:ext uri="{FF2B5EF4-FFF2-40B4-BE49-F238E27FC236}">
                <a16:creationId xmlns:a16="http://schemas.microsoft.com/office/drawing/2014/main" id="{C2EFEA36-F1BC-4DF8-816A-EE54D41290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36215" y="1943100"/>
            <a:ext cx="6572250" cy="4381500"/>
          </a:xfrm>
          <a:prstGeom prst="rect">
            <a:avLst/>
          </a:prstGeom>
        </p:spPr>
      </p:pic>
    </p:spTree>
    <p:extLst>
      <p:ext uri="{BB962C8B-B14F-4D97-AF65-F5344CB8AC3E}">
        <p14:creationId xmlns:p14="http://schemas.microsoft.com/office/powerpoint/2010/main" val="121750699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矩形 215041"/>
          <p:cNvSpPr/>
          <p:nvPr/>
        </p:nvSpPr>
        <p:spPr>
          <a:xfrm>
            <a:off x="-1" y="0"/>
            <a:ext cx="7210425" cy="876300"/>
          </a:xfrm>
          <a:prstGeom prst="rect">
            <a:avLst/>
          </a:prstGeom>
          <a:noFill/>
          <a:ln w="9525">
            <a:noFill/>
          </a:ln>
        </p:spPr>
        <p:txBody>
          <a:bodyPr anchor="ctr"/>
          <a:lstStyle>
            <a:lvl1pPr marL="0" lvl="0" indent="0" algn="ctr" defTabSz="914400" rtl="0" eaLnBrk="1" fontAlgn="base" latinLnBrk="0" hangingPunct="1">
              <a:lnSpc>
                <a:spcPct val="100000"/>
              </a:lnSpc>
              <a:spcBef>
                <a:spcPct val="0"/>
              </a:spcBef>
              <a:spcAft>
                <a:spcPct val="0"/>
              </a:spcAft>
              <a:buNone/>
              <a:defRPr sz="4400" u="none" kern="1200" baseline="0">
                <a:solidFill>
                  <a:schemeClr val="tx2"/>
                </a:solidFill>
                <a:latin typeface="Arial" pitchFamily="34" charset="0"/>
                <a:ea typeface="宋体" pitchFamily="2" charset="-122"/>
              </a:defRPr>
            </a:lvl1pPr>
          </a:lstStyle>
          <a:p>
            <a:pPr lvl="0"/>
            <a:r>
              <a:rPr lang="zh-CN" altLang="en-US" sz="6000" b="1" dirty="0">
                <a:solidFill>
                  <a:srgbClr val="FF0000"/>
                </a:solidFill>
              </a:rPr>
              <a:t>鲁迅与中大 </a:t>
            </a:r>
          </a:p>
        </p:txBody>
      </p:sp>
      <p:sp>
        <p:nvSpPr>
          <p:cNvPr id="215043" name="矩形 215042"/>
          <p:cNvSpPr/>
          <p:nvPr/>
        </p:nvSpPr>
        <p:spPr>
          <a:xfrm>
            <a:off x="163195" y="988060"/>
            <a:ext cx="11931650" cy="5777865"/>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har char="•"/>
              <a:defRPr sz="3200" u="none" kern="1200" baseline="0">
                <a:solidFill>
                  <a:schemeClr val="tx1"/>
                </a:solidFill>
                <a:latin typeface="Arial" pitchFamily="34" charset="0"/>
                <a:ea typeface="宋体" pitchFamily="2" charset="-122"/>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itchFamily="34" charset="0"/>
                <a:ea typeface="宋体" pitchFamily="2" charset="-122"/>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itchFamily="34" charset="0"/>
                <a:ea typeface="宋体" pitchFamily="2" charset="-122"/>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itchFamily="34" charset="0"/>
                <a:ea typeface="宋体" pitchFamily="2" charset="-122"/>
              </a:defRPr>
            </a:lvl5pPr>
          </a:lstStyle>
          <a:p>
            <a:pPr lvl="0">
              <a:buNone/>
            </a:pPr>
            <a:r>
              <a:rPr lang="en-US" altLang="zh-CN" b="1" dirty="0"/>
              <a:t>          </a:t>
            </a:r>
            <a:r>
              <a:rPr lang="zh-CN" altLang="en-US" b="1" dirty="0"/>
              <a:t> </a:t>
            </a:r>
            <a:r>
              <a:rPr lang="en-US" altLang="zh-CN" b="1" dirty="0"/>
              <a:t>4 </a:t>
            </a:r>
            <a:r>
              <a:rPr lang="zh-CN" altLang="en-US" b="1" dirty="0"/>
              <a:t>月 </a:t>
            </a:r>
            <a:r>
              <a:rPr lang="en-US" altLang="zh-CN" b="1" dirty="0"/>
              <a:t>20 </a:t>
            </a:r>
            <a:r>
              <a:rPr lang="zh-CN" altLang="en-US" b="1" dirty="0"/>
              <a:t>日，在正式提交书面辞呈的前一天晚上，鲁迅在给他的学生李霁野的信中，先是写了一些有愤于顾颉刚来做教授的话，至信尾，忽地笔锋一转，写到广州国民党发动“四一五”反革命政变，大肆搜捕和屠杀共产党人这一事件上来。鲁迅说：“这里现亦大讨其赤，中大学生被捕者有四十余人，别处我不知道，报上亦不大记载。其实这里本来一点不赤。”。</a:t>
            </a:r>
            <a:endParaRPr lang="en-US" altLang="zh-CN" b="1" dirty="0"/>
          </a:p>
          <a:p>
            <a:pPr lvl="0">
              <a:buNone/>
            </a:pPr>
            <a:r>
              <a:rPr lang="zh-CN" altLang="en-US" sz="2800" b="1" dirty="0"/>
              <a:t>那时北大许多人齐集广州中大，又有‘国共合作’、‘三大政策’的政治条件，我看他心中是有所希望的。谁知‘四一五’事件，使他深为悲愤，那天下午鲁迅冒雨召开各主任紧急会议。这是鲁迅贯彻北大精神‘与黑暗势力抗战’。那次抗战未获胜利，只得‘转移阵地’再战，这就是我未曾忘掉的那次会议的‘搏斗’，我感觉鲁迅的痛心，我看见鲁迅的‘抗战’精神。”</a:t>
            </a:r>
            <a:r>
              <a:rPr lang="en-US" altLang="zh-CN" sz="2800" b="1" dirty="0"/>
              <a:t>——</a:t>
            </a:r>
            <a:r>
              <a:rPr lang="zh-CN" altLang="en-US" sz="2800" b="1" dirty="0"/>
              <a:t>何思源</a:t>
            </a:r>
            <a:endParaRPr lang="en-US" altLang="zh-CN" sz="2800" b="1" dirty="0"/>
          </a:p>
        </p:txBody>
      </p:sp>
    </p:spTree>
    <p:extLst>
      <p:ext uri="{BB962C8B-B14F-4D97-AF65-F5344CB8AC3E}">
        <p14:creationId xmlns:p14="http://schemas.microsoft.com/office/powerpoint/2010/main" val="4064194142"/>
      </p:ext>
    </p:extLst>
  </p:cSld>
  <p:clrMapOvr>
    <a:masterClrMapping/>
  </p:clrMapOvr>
  <p:transition spd="slow">
    <p:randomBar dir="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3" name="矩形 215042"/>
          <p:cNvSpPr/>
          <p:nvPr/>
        </p:nvSpPr>
        <p:spPr>
          <a:xfrm>
            <a:off x="0" y="0"/>
            <a:ext cx="12061825" cy="6175375"/>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har char="•"/>
              <a:defRPr sz="3200" u="none" kern="1200" baseline="0">
                <a:solidFill>
                  <a:schemeClr val="tx1"/>
                </a:solidFill>
                <a:latin typeface="Arial" pitchFamily="34" charset="0"/>
                <a:ea typeface="宋体" pitchFamily="2" charset="-122"/>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itchFamily="34" charset="0"/>
                <a:ea typeface="宋体" pitchFamily="2" charset="-122"/>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itchFamily="34" charset="0"/>
                <a:ea typeface="宋体" pitchFamily="2" charset="-122"/>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itchFamily="34" charset="0"/>
                <a:ea typeface="宋体" pitchFamily="2" charset="-122"/>
              </a:defRPr>
            </a:lvl5pPr>
          </a:lstStyle>
          <a:p>
            <a:pPr lvl="0">
              <a:buNone/>
            </a:pPr>
            <a:r>
              <a:rPr lang="zh-CN" altLang="en-US" sz="2800" b="1" dirty="0"/>
              <a:t>直到一九一○年，我的母亲无法生活，这才</a:t>
            </a:r>
            <a:r>
              <a:rPr lang="zh-CN" altLang="en-US" sz="2800" b="1" dirty="0">
                <a:solidFill>
                  <a:srgbClr val="FF0000"/>
                </a:solidFill>
              </a:rPr>
              <a:t>回国</a:t>
            </a:r>
            <a:r>
              <a:rPr lang="zh-CN" altLang="en-US" sz="2800" b="1" dirty="0"/>
              <a:t>，在</a:t>
            </a:r>
            <a:r>
              <a:rPr lang="zh-CN" altLang="en-US" sz="2800" b="1" dirty="0">
                <a:solidFill>
                  <a:srgbClr val="FF0000"/>
                </a:solidFill>
              </a:rPr>
              <a:t>杭州</a:t>
            </a:r>
            <a:r>
              <a:rPr lang="zh-CN" altLang="en-US" sz="2800" b="1" dirty="0"/>
              <a:t>师范学校作助教，次年在绍兴中学作监学。一九一二年革命后，被任为</a:t>
            </a:r>
            <a:r>
              <a:rPr lang="zh-CN" altLang="en-US" sz="2800" b="1" dirty="0">
                <a:solidFill>
                  <a:srgbClr val="FF0000"/>
                </a:solidFill>
              </a:rPr>
              <a:t>绍兴</a:t>
            </a:r>
            <a:r>
              <a:rPr lang="zh-CN" altLang="en-US" sz="2800" b="1" dirty="0"/>
              <a:t>师范学校校长。</a:t>
            </a:r>
          </a:p>
          <a:p>
            <a:pPr lvl="0">
              <a:buNone/>
            </a:pPr>
            <a:r>
              <a:rPr lang="zh-CN" altLang="en-US" sz="2800" b="1" dirty="0"/>
              <a:t>    但绍兴革命军的首领是强盗出身，我不满意他的行为，他说要杀死我了，我就到</a:t>
            </a:r>
            <a:r>
              <a:rPr lang="zh-CN" altLang="en-US" sz="2800" b="1" dirty="0">
                <a:solidFill>
                  <a:srgbClr val="FF0000"/>
                </a:solidFill>
              </a:rPr>
              <a:t>南京</a:t>
            </a:r>
            <a:r>
              <a:rPr lang="zh-CN" altLang="en-US" sz="2800" b="1" dirty="0"/>
              <a:t>，在教育部办事，由此进</a:t>
            </a:r>
            <a:r>
              <a:rPr lang="zh-CN" altLang="en-US" sz="2800" b="1" dirty="0">
                <a:solidFill>
                  <a:srgbClr val="FF0000"/>
                </a:solidFill>
              </a:rPr>
              <a:t>北京</a:t>
            </a:r>
            <a:r>
              <a:rPr lang="zh-CN" altLang="en-US" sz="2800" b="1" dirty="0"/>
              <a:t>，做到社会教育司的第二科科长。一九一八年“文学革命”运动起，我始用“鲁迅”的笔名作小说，登在</a:t>
            </a:r>
            <a:r>
              <a:rPr lang="en-US" altLang="zh-CN" sz="2800" b="1" dirty="0"/>
              <a:t>《</a:t>
            </a:r>
            <a:r>
              <a:rPr lang="zh-CN" altLang="en-US" sz="2800" b="1" dirty="0"/>
              <a:t>新青年</a:t>
            </a:r>
            <a:r>
              <a:rPr lang="en-US" altLang="zh-CN" sz="2800" b="1" dirty="0"/>
              <a:t>》</a:t>
            </a:r>
            <a:r>
              <a:rPr lang="zh-CN" altLang="en-US" sz="2800" b="1" dirty="0"/>
              <a:t>上，以后就时时作些短篇小说和短评；一面也做北京大学，师范大学，女子师范大学的讲师。因为做评论，敌人就多起来，北京大学教授陈源开始发表这“鲁迅”就是我，由此弄到段祺瑞将我撤职，并且还要逮捕我。我只好离开北京，到</a:t>
            </a:r>
            <a:r>
              <a:rPr lang="zh-CN" altLang="en-US" sz="2800" b="1" dirty="0">
                <a:solidFill>
                  <a:srgbClr val="FF0000"/>
                </a:solidFill>
              </a:rPr>
              <a:t>厦门大学</a:t>
            </a:r>
            <a:r>
              <a:rPr lang="zh-CN" altLang="en-US" sz="2800" b="1" dirty="0"/>
              <a:t>做教授；约有半年，和校长以及别的几个教授冲突了，便到广州，在</a:t>
            </a:r>
            <a:r>
              <a:rPr lang="zh-CN" altLang="en-US" sz="2800" b="1" dirty="0">
                <a:solidFill>
                  <a:srgbClr val="FF0000"/>
                </a:solidFill>
              </a:rPr>
              <a:t>中山大学</a:t>
            </a:r>
            <a:r>
              <a:rPr lang="zh-CN" altLang="en-US" sz="2800" b="1" dirty="0"/>
              <a:t>做了教务长兼文科教授。</a:t>
            </a:r>
          </a:p>
          <a:p>
            <a:pPr lvl="0">
              <a:buNone/>
            </a:pPr>
            <a:r>
              <a:rPr lang="zh-CN" altLang="en-US" sz="2800" b="1" dirty="0"/>
              <a:t>    又约半年，国民党北伐分明很顺利，厦门的有些教授就也到广州来了，不久就清党，我一生从未见过有这么杀人的，我就辞了职，回到</a:t>
            </a:r>
            <a:r>
              <a:rPr lang="zh-CN" altLang="en-US" sz="2800" b="1" dirty="0">
                <a:solidFill>
                  <a:srgbClr val="FF0000"/>
                </a:solidFill>
              </a:rPr>
              <a:t>上海</a:t>
            </a:r>
            <a:r>
              <a:rPr lang="zh-CN" altLang="en-US" sz="2800" b="1" dirty="0"/>
              <a:t>，想以译作谋生。但因为加入自由大同盟，听说国民党在通缉我了，我便躲起来。</a:t>
            </a:r>
            <a:endParaRPr lang="en-US" altLang="zh-CN" sz="4000" b="1" dirty="0"/>
          </a:p>
        </p:txBody>
      </p:sp>
    </p:spTree>
    <p:extLst>
      <p:ext uri="{BB962C8B-B14F-4D97-AF65-F5344CB8AC3E}">
        <p14:creationId xmlns:p14="http://schemas.microsoft.com/office/powerpoint/2010/main" val="2873240959"/>
      </p:ext>
    </p:extLst>
  </p:cSld>
  <p:clrMapOvr>
    <a:masterClrMapping/>
  </p:clrMapOvr>
  <p:transition spd="slow">
    <p:randomBar dir="ver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2"/>
          <p:cNvSpPr>
            <a:spLocks noGrp="1"/>
          </p:cNvSpPr>
          <p:nvPr>
            <p:ph type="title"/>
          </p:nvPr>
        </p:nvSpPr>
        <p:spPr>
          <a:xfrm>
            <a:off x="4079875" y="274638"/>
            <a:ext cx="2447925" cy="1143000"/>
          </a:xfrm>
        </p:spPr>
        <p:txBody>
          <a:bodyPr lIns="91440" tIns="45720" rIns="91440" bIns="45720" anchor="ctr"/>
          <a:lstStyle/>
          <a:p>
            <a:r>
              <a:rPr lang="zh-CN" altLang="en-US" sz="4800" b="1">
                <a:solidFill>
                  <a:srgbClr val="FF0000"/>
                </a:solidFill>
              </a:rPr>
              <a:t>目录</a:t>
            </a:r>
          </a:p>
        </p:txBody>
      </p:sp>
      <p:sp>
        <p:nvSpPr>
          <p:cNvPr id="11266" name="Rectangle 3"/>
          <p:cNvSpPr>
            <a:spLocks noGrp="1"/>
          </p:cNvSpPr>
          <p:nvPr>
            <p:ph idx="1"/>
          </p:nvPr>
        </p:nvSpPr>
        <p:spPr/>
        <p:txBody>
          <a:bodyPr lIns="91440" tIns="45720" rIns="91440" bIns="45720" anchor="t"/>
          <a:lstStyle/>
          <a:p>
            <a:pPr marL="0" indent="0">
              <a:lnSpc>
                <a:spcPct val="90000"/>
              </a:lnSpc>
              <a:buNone/>
            </a:pPr>
            <a:r>
              <a:rPr lang="en-US" altLang="zh-CN" sz="3600" b="1" dirty="0"/>
              <a:t> </a:t>
            </a:r>
            <a:r>
              <a:rPr lang="zh-CN" altLang="en-US" sz="3600" b="1" u="sng" dirty="0">
                <a:hlinkClick r:id="rId2"/>
              </a:rPr>
              <a:t>小引</a:t>
            </a:r>
            <a:r>
              <a:rPr lang="zh-CN" altLang="en-US" sz="3600" b="1" u="sng" dirty="0"/>
              <a:t>　　                         </a:t>
            </a:r>
            <a:r>
              <a:rPr lang="zh-CN" altLang="en-US" sz="3600" b="1" u="sng" dirty="0">
                <a:hlinkClick r:id="rId3"/>
              </a:rPr>
              <a:t>狗</a:t>
            </a:r>
            <a:r>
              <a:rPr lang="en-US" altLang="zh-CN" sz="3600" b="1" u="sng" dirty="0">
                <a:hlinkClick r:id="rId3"/>
              </a:rPr>
              <a:t>·</a:t>
            </a:r>
            <a:r>
              <a:rPr lang="zh-CN" altLang="en-US" sz="3600" b="1" u="sng" dirty="0">
                <a:hlinkClick r:id="rId3"/>
              </a:rPr>
              <a:t>猫</a:t>
            </a:r>
            <a:r>
              <a:rPr lang="en-US" altLang="zh-CN" sz="3600" b="1" u="sng" dirty="0">
                <a:hlinkClick r:id="rId3"/>
              </a:rPr>
              <a:t>·</a:t>
            </a:r>
            <a:r>
              <a:rPr lang="zh-CN" altLang="en-US" sz="3600" b="1" u="sng" dirty="0">
                <a:hlinkClick r:id="rId3"/>
              </a:rPr>
              <a:t>鼠</a:t>
            </a:r>
            <a:r>
              <a:rPr lang="zh-CN" altLang="en-US" sz="3600" b="1" dirty="0"/>
              <a:t> 　</a:t>
            </a:r>
          </a:p>
          <a:p>
            <a:pPr marL="0" indent="0">
              <a:lnSpc>
                <a:spcPct val="90000"/>
              </a:lnSpc>
              <a:buNone/>
            </a:pPr>
            <a:r>
              <a:rPr lang="zh-CN" altLang="en-US" sz="3600" b="1" u="sng" dirty="0">
                <a:hlinkClick r:id="rId4"/>
              </a:rPr>
              <a:t>阿长和山海经</a:t>
            </a:r>
            <a:r>
              <a:rPr lang="zh-CN" altLang="en-US" sz="3600" b="1" u="sng" dirty="0"/>
              <a:t>　               </a:t>
            </a:r>
            <a:r>
              <a:rPr lang="zh-CN" altLang="en-US" sz="3600" b="1" u="sng" dirty="0">
                <a:hlinkClick r:id="rId5"/>
              </a:rPr>
              <a:t>二十四孝图</a:t>
            </a:r>
            <a:endParaRPr lang="zh-CN" altLang="en-US" sz="3600" b="1" u="sng" dirty="0"/>
          </a:p>
          <a:p>
            <a:pPr marL="0" indent="0">
              <a:lnSpc>
                <a:spcPct val="90000"/>
              </a:lnSpc>
              <a:buNone/>
            </a:pPr>
            <a:r>
              <a:rPr lang="zh-CN" altLang="en-US" sz="3600" b="1" u="sng" dirty="0">
                <a:hlinkClick r:id="rId6"/>
              </a:rPr>
              <a:t>五猖会</a:t>
            </a:r>
            <a:r>
              <a:rPr lang="zh-CN" altLang="en-US" sz="3600" b="1" u="sng" dirty="0"/>
              <a:t>　　                　 </a:t>
            </a:r>
            <a:r>
              <a:rPr lang="zh-CN" altLang="en-US" sz="3600" b="1" u="sng" dirty="0">
                <a:hlinkClick r:id="rId7"/>
              </a:rPr>
              <a:t>无常</a:t>
            </a:r>
            <a:r>
              <a:rPr lang="zh-CN" altLang="en-US" sz="3600" b="1" dirty="0"/>
              <a:t> 　　</a:t>
            </a:r>
            <a:endParaRPr lang="en-US" altLang="zh-CN" sz="3600" b="1" dirty="0"/>
          </a:p>
          <a:p>
            <a:pPr marL="0" indent="0">
              <a:lnSpc>
                <a:spcPct val="90000"/>
              </a:lnSpc>
              <a:buNone/>
            </a:pPr>
            <a:r>
              <a:rPr lang="zh-CN" altLang="en-US" sz="3600" b="1" u="sng" dirty="0">
                <a:hlinkClick r:id="rId8"/>
              </a:rPr>
              <a:t>从百草园到三味书屋</a:t>
            </a:r>
            <a:r>
              <a:rPr lang="zh-CN" altLang="en-US" sz="3600" b="1" u="sng" dirty="0"/>
              <a:t>　　</a:t>
            </a:r>
            <a:r>
              <a:rPr lang="zh-CN" altLang="en-US" sz="3600" b="1" u="sng" dirty="0">
                <a:hlinkClick r:id="rId9"/>
              </a:rPr>
              <a:t>父亲的病</a:t>
            </a:r>
            <a:endParaRPr lang="zh-CN" altLang="en-US" sz="3600" b="1" u="sng" dirty="0"/>
          </a:p>
          <a:p>
            <a:pPr marL="0" indent="0">
              <a:lnSpc>
                <a:spcPct val="90000"/>
              </a:lnSpc>
              <a:buNone/>
            </a:pPr>
            <a:r>
              <a:rPr lang="zh-CN" altLang="en-US" sz="3600" b="1" u="sng" dirty="0">
                <a:hlinkClick r:id="rId10"/>
              </a:rPr>
              <a:t>琐记</a:t>
            </a:r>
            <a:r>
              <a:rPr lang="zh-CN" altLang="en-US" sz="3600" b="1" u="sng" dirty="0"/>
              <a:t>　　　                　 </a:t>
            </a:r>
            <a:r>
              <a:rPr lang="zh-CN" altLang="en-US" sz="3600" b="1" u="sng" dirty="0">
                <a:hlinkClick r:id="rId11"/>
              </a:rPr>
              <a:t>藤野先生</a:t>
            </a:r>
            <a:r>
              <a:rPr lang="zh-CN" altLang="en-US" sz="3600" b="1" dirty="0"/>
              <a:t> 　　</a:t>
            </a:r>
          </a:p>
          <a:p>
            <a:pPr marL="0" indent="0">
              <a:lnSpc>
                <a:spcPct val="90000"/>
              </a:lnSpc>
              <a:buNone/>
            </a:pPr>
            <a:r>
              <a:rPr lang="zh-CN" altLang="en-US" sz="3600" b="1" u="sng" dirty="0">
                <a:hlinkClick r:id="rId12"/>
              </a:rPr>
              <a:t>范爱农</a:t>
            </a:r>
            <a:r>
              <a:rPr lang="zh-CN" altLang="en-US" sz="3600" b="1" u="sng" dirty="0"/>
              <a:t>　　　　　　　   </a:t>
            </a:r>
            <a:r>
              <a:rPr lang="zh-CN" altLang="en-US" sz="3600" b="1" u="sng" dirty="0">
                <a:hlinkClick r:id="rId13"/>
              </a:rPr>
              <a:t>后记</a:t>
            </a:r>
            <a:br>
              <a:rPr lang="zh-CN" altLang="en-US" sz="3600" b="1" dirty="0">
                <a:hlinkClick r:id="rId13"/>
              </a:rPr>
            </a:br>
            <a:endParaRPr lang="zh-CN" altLang="en-US" sz="3600" b="1" dirty="0"/>
          </a:p>
        </p:txBody>
      </p:sp>
      <p:sp>
        <p:nvSpPr>
          <p:cNvPr id="2" name="文本框 1">
            <a:extLst>
              <a:ext uri="{FF2B5EF4-FFF2-40B4-BE49-F238E27FC236}">
                <a16:creationId xmlns:a16="http://schemas.microsoft.com/office/drawing/2014/main" id="{B54F83E7-F102-411A-B943-6762A77F8714}"/>
              </a:ext>
            </a:extLst>
          </p:cNvPr>
          <p:cNvSpPr txBox="1"/>
          <p:nvPr/>
        </p:nvSpPr>
        <p:spPr>
          <a:xfrm>
            <a:off x="8439149" y="282963"/>
            <a:ext cx="3629025" cy="1569660"/>
          </a:xfrm>
          <a:prstGeom prst="rect">
            <a:avLst/>
          </a:prstGeom>
          <a:noFill/>
        </p:spPr>
        <p:txBody>
          <a:bodyPr wrap="square" rtlCol="0">
            <a:spAutoFit/>
          </a:bodyPr>
          <a:lstStyle/>
          <a:p>
            <a:r>
              <a:rPr lang="zh-CN" altLang="en-US" sz="3200" dirty="0"/>
              <a:t>一起读</a:t>
            </a:r>
            <a:r>
              <a:rPr lang="en-US" altLang="zh-CN" sz="3200" dirty="0"/>
              <a:t>《</a:t>
            </a:r>
            <a:r>
              <a:rPr lang="zh-CN" altLang="en-US" sz="3200" dirty="0"/>
              <a:t>二十四孝图</a:t>
            </a:r>
            <a:r>
              <a:rPr lang="en-US" altLang="zh-CN" sz="3200" dirty="0"/>
              <a:t>》</a:t>
            </a:r>
            <a:r>
              <a:rPr lang="zh-CN" altLang="en-US" sz="3200" dirty="0"/>
              <a:t>：</a:t>
            </a:r>
            <a:endParaRPr lang="en-US" altLang="zh-CN" sz="3200" dirty="0"/>
          </a:p>
          <a:p>
            <a:r>
              <a:rPr lang="zh-CN" altLang="en-US" sz="3200" dirty="0"/>
              <a:t>自读并做圈画批注。</a:t>
            </a:r>
          </a:p>
        </p:txBody>
      </p:sp>
      <p:sp>
        <p:nvSpPr>
          <p:cNvPr id="3" name="文本框 2">
            <a:extLst>
              <a:ext uri="{FF2B5EF4-FFF2-40B4-BE49-F238E27FC236}">
                <a16:creationId xmlns:a16="http://schemas.microsoft.com/office/drawing/2014/main" id="{89433849-5C28-4136-8850-B19C687C5A7D}"/>
              </a:ext>
            </a:extLst>
          </p:cNvPr>
          <p:cNvSpPr txBox="1"/>
          <p:nvPr/>
        </p:nvSpPr>
        <p:spPr>
          <a:xfrm>
            <a:off x="8439149" y="2292481"/>
            <a:ext cx="3924301" cy="4524315"/>
          </a:xfrm>
          <a:prstGeom prst="rect">
            <a:avLst/>
          </a:prstGeom>
          <a:noFill/>
        </p:spPr>
        <p:txBody>
          <a:bodyPr wrap="square" rtlCol="0">
            <a:spAutoFit/>
          </a:bodyPr>
          <a:lstStyle/>
          <a:p>
            <a:r>
              <a:rPr lang="en-US" altLang="zh-CN" sz="3600" dirty="0"/>
              <a:t>《</a:t>
            </a:r>
            <a:r>
              <a:rPr lang="zh-CN" altLang="en-US" sz="3600" dirty="0"/>
              <a:t>朝花夕拾</a:t>
            </a:r>
            <a:r>
              <a:rPr lang="en-US" altLang="zh-CN" sz="3600" dirty="0"/>
              <a:t>》</a:t>
            </a:r>
            <a:r>
              <a:rPr lang="zh-CN" altLang="en-US" sz="3600" dirty="0"/>
              <a:t>作业要求：</a:t>
            </a:r>
            <a:r>
              <a:rPr lang="zh-CN" altLang="en-US" sz="3600" dirty="0">
                <a:solidFill>
                  <a:srgbClr val="FF0000"/>
                </a:solidFill>
              </a:rPr>
              <a:t>先在原文做圈画批注（不少于</a:t>
            </a:r>
            <a:r>
              <a:rPr lang="en-US" altLang="zh-CN" sz="3600" dirty="0">
                <a:solidFill>
                  <a:srgbClr val="FF0000"/>
                </a:solidFill>
              </a:rPr>
              <a:t>8</a:t>
            </a:r>
            <a:r>
              <a:rPr lang="zh-CN" altLang="en-US" sz="3600" dirty="0">
                <a:solidFill>
                  <a:srgbClr val="FF0000"/>
                </a:solidFill>
              </a:rPr>
              <a:t>处），再在名著本上写总的阅读感想，一篇不少于</a:t>
            </a:r>
            <a:r>
              <a:rPr lang="en-US" altLang="zh-CN" sz="3600" dirty="0">
                <a:solidFill>
                  <a:srgbClr val="FF0000"/>
                </a:solidFill>
              </a:rPr>
              <a:t>300</a:t>
            </a:r>
            <a:r>
              <a:rPr lang="zh-CN" altLang="en-US" sz="3600" dirty="0">
                <a:solidFill>
                  <a:srgbClr val="FF0000"/>
                </a:solidFill>
              </a:rPr>
              <a:t>字。（有可能分开两天完成）</a:t>
            </a:r>
            <a:endParaRPr lang="en-US" altLang="zh-CN" sz="36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3" name="文本占位符 102402"/>
          <p:cNvSpPr>
            <a:spLocks noGrp="1"/>
          </p:cNvSpPr>
          <p:nvPr>
            <p:ph idx="1"/>
          </p:nvPr>
        </p:nvSpPr>
        <p:spPr>
          <a:xfrm>
            <a:off x="264795" y="118110"/>
            <a:ext cx="11513185" cy="6858000"/>
          </a:xfrm>
        </p:spPr>
        <p:txBody>
          <a:bodyPr>
            <a:normAutofit fontScale="92500" lnSpcReduction="10000"/>
          </a:bodyPr>
          <a:lstStyle/>
          <a:p>
            <a:pPr fontAlgn="base">
              <a:lnSpc>
                <a:spcPct val="80000"/>
              </a:lnSpc>
              <a:buNone/>
            </a:pPr>
            <a:r>
              <a:rPr lang="en-US" altLang="zh-CN" sz="2800" b="1" strike="noStrike" noProof="1">
                <a:effectLst>
                  <a:outerShdw blurRad="38100" dist="38100" dir="2700000">
                    <a:srgbClr val="C0C0C0"/>
                  </a:outerShdw>
                </a:effectLst>
                <a:latin typeface="黑体" pitchFamily="2" charset="-122"/>
                <a:ea typeface="黑体" pitchFamily="2" charset="-122"/>
              </a:rPr>
              <a:t>《</a:t>
            </a:r>
            <a:r>
              <a:rPr lang="zh-CN" altLang="en-US" sz="2800" b="1" strike="noStrike" noProof="1">
                <a:effectLst>
                  <a:outerShdw blurRad="38100" dist="38100" dir="2700000">
                    <a:srgbClr val="C0C0C0"/>
                  </a:outerShdw>
                </a:effectLst>
                <a:latin typeface="黑体" pitchFamily="2" charset="-122"/>
                <a:ea typeface="黑体" pitchFamily="2" charset="-122"/>
              </a:rPr>
              <a:t>小引</a:t>
            </a:r>
            <a:r>
              <a:rPr lang="en-US" altLang="zh-CN" sz="2800" b="1" strike="noStrike" noProof="1">
                <a:effectLst>
                  <a:outerShdw blurRad="38100" dist="38100" dir="2700000">
                    <a:srgbClr val="C0C0C0"/>
                  </a:outerShdw>
                </a:effectLst>
                <a:latin typeface="黑体" pitchFamily="2" charset="-122"/>
                <a:ea typeface="黑体" pitchFamily="2" charset="-122"/>
              </a:rPr>
              <a:t>》</a:t>
            </a:r>
            <a:r>
              <a:rPr lang="zh-CN" altLang="en-US" sz="2800" b="1" strike="noStrike" noProof="1">
                <a:effectLst>
                  <a:outerShdw blurRad="38100" dist="38100" dir="2700000">
                    <a:srgbClr val="C0C0C0"/>
                  </a:outerShdw>
                </a:effectLst>
                <a:latin typeface="黑体" pitchFamily="2" charset="-122"/>
                <a:ea typeface="黑体" pitchFamily="2" charset="-122"/>
              </a:rPr>
              <a:t>　</a:t>
            </a:r>
          </a:p>
          <a:p>
            <a:pPr fontAlgn="base">
              <a:lnSpc>
                <a:spcPct val="80000"/>
              </a:lnSpc>
              <a:buNone/>
            </a:pPr>
            <a:r>
              <a:rPr lang="en-US" altLang="zh-CN" sz="2800" b="1" strike="noStrike" noProof="1">
                <a:effectLst>
                  <a:outerShdw blurRad="38100" dist="38100" dir="2700000">
                    <a:srgbClr val="C0C0C0"/>
                  </a:outerShdw>
                </a:effectLst>
                <a:latin typeface="黑体" pitchFamily="2" charset="-122"/>
                <a:ea typeface="黑体" pitchFamily="2" charset="-122"/>
              </a:rPr>
              <a:t>《</a:t>
            </a:r>
            <a:r>
              <a:rPr lang="zh-CN" altLang="en-US" sz="2800" b="1" u="sng" strike="noStrike" noProof="1">
                <a:effectLst>
                  <a:outerShdw blurRad="38100" dist="38100" dir="2700000">
                    <a:srgbClr val="C0C0C0"/>
                  </a:outerShdw>
                </a:effectLst>
                <a:latin typeface="黑体" pitchFamily="2" charset="-122"/>
                <a:ea typeface="黑体" pitchFamily="2" charset="-122"/>
              </a:rPr>
              <a:t>狗</a:t>
            </a:r>
            <a:r>
              <a:rPr lang="en-US" altLang="zh-CN" sz="2800" b="1" u="sng" strike="noStrike" noProof="1">
                <a:effectLst>
                  <a:outerShdw blurRad="38100" dist="38100" dir="2700000">
                    <a:srgbClr val="C0C0C0"/>
                  </a:outerShdw>
                </a:effectLst>
                <a:latin typeface="Arial" pitchFamily="34" charset="0"/>
                <a:ea typeface="黑体" pitchFamily="2" charset="-122"/>
              </a:rPr>
              <a:t>·</a:t>
            </a:r>
            <a:r>
              <a:rPr lang="zh-CN" altLang="en-US" sz="2800" b="1" u="sng" strike="noStrike" noProof="1">
                <a:effectLst>
                  <a:outerShdw blurRad="38100" dist="38100" dir="2700000">
                    <a:srgbClr val="C0C0C0"/>
                  </a:outerShdw>
                </a:effectLst>
                <a:latin typeface="黑体" pitchFamily="2" charset="-122"/>
                <a:ea typeface="黑体" pitchFamily="2" charset="-122"/>
              </a:rPr>
              <a:t>猫</a:t>
            </a:r>
            <a:r>
              <a:rPr lang="en-US" altLang="zh-CN" sz="2800" b="1" u="sng" strike="noStrike" noProof="1">
                <a:effectLst>
                  <a:outerShdw blurRad="38100" dist="38100" dir="2700000">
                    <a:srgbClr val="C0C0C0"/>
                  </a:outerShdw>
                </a:effectLst>
                <a:latin typeface="Arial" pitchFamily="34" charset="0"/>
                <a:ea typeface="黑体" pitchFamily="2" charset="-122"/>
              </a:rPr>
              <a:t>·</a:t>
            </a:r>
            <a:r>
              <a:rPr lang="zh-CN" altLang="en-US" sz="2800" b="1" u="sng" strike="noStrike" noProof="1">
                <a:effectLst>
                  <a:outerShdw blurRad="38100" dist="38100" dir="2700000">
                    <a:srgbClr val="C0C0C0"/>
                  </a:outerShdw>
                </a:effectLst>
                <a:latin typeface="黑体" pitchFamily="2" charset="-122"/>
                <a:ea typeface="黑体" pitchFamily="2" charset="-122"/>
              </a:rPr>
              <a:t>鼠</a:t>
            </a:r>
            <a:r>
              <a:rPr lang="en-US" altLang="zh-CN" sz="2800" b="1" strike="noStrike" noProof="1">
                <a:effectLst>
                  <a:outerShdw blurRad="38100" dist="38100" dir="2700000">
                    <a:srgbClr val="C0C0C0"/>
                  </a:outerShdw>
                </a:effectLst>
                <a:latin typeface="黑体" pitchFamily="2" charset="-122"/>
                <a:ea typeface="黑体" pitchFamily="2" charset="-122"/>
              </a:rPr>
              <a:t>》</a:t>
            </a:r>
            <a:r>
              <a:rPr lang="en-US" altLang="zh-CN" sz="2800" b="1" strike="noStrike" noProof="1">
                <a:effectLst>
                  <a:outerShdw blurRad="38100" dist="38100" dir="2700000">
                    <a:srgbClr val="C0C0C0"/>
                  </a:outerShdw>
                </a:effectLst>
                <a:latin typeface="Arial" pitchFamily="34" charset="0"/>
                <a:ea typeface="黑体" pitchFamily="2" charset="-122"/>
              </a:rPr>
              <a:t>——</a:t>
            </a:r>
            <a:r>
              <a:rPr lang="zh-CN" altLang="en-US" sz="2800" b="1" strike="noStrike" noProof="1">
                <a:effectLst>
                  <a:outerShdw blurRad="38100" dist="38100" dir="2700000">
                    <a:srgbClr val="C0C0C0"/>
                  </a:outerShdw>
                </a:effectLst>
                <a:latin typeface="黑体" pitchFamily="2" charset="-122"/>
                <a:ea typeface="黑体" pitchFamily="2" charset="-122"/>
              </a:rPr>
              <a:t>对猫的讨厌和仇恨及原因</a:t>
            </a:r>
          </a:p>
          <a:p>
            <a:pPr fontAlgn="base">
              <a:lnSpc>
                <a:spcPct val="80000"/>
              </a:lnSpc>
              <a:buNone/>
            </a:pPr>
            <a:r>
              <a:rPr lang="en-US" altLang="zh-CN" sz="2800" b="1" strike="noStrike" noProof="1">
                <a:effectLst>
                  <a:outerShdw blurRad="38100" dist="38100" dir="2700000">
                    <a:srgbClr val="C0C0C0"/>
                  </a:outerShdw>
                </a:effectLst>
                <a:latin typeface="黑体" pitchFamily="2" charset="-122"/>
                <a:ea typeface="黑体" pitchFamily="2" charset="-122"/>
              </a:rPr>
              <a:t>《</a:t>
            </a:r>
            <a:r>
              <a:rPr lang="zh-CN" altLang="en-US" sz="2800" b="1" strike="noStrike" noProof="1">
                <a:effectLst>
                  <a:outerShdw blurRad="38100" dist="38100" dir="2700000">
                    <a:srgbClr val="C0C0C0"/>
                  </a:outerShdw>
                </a:effectLst>
                <a:latin typeface="黑体" pitchFamily="2" charset="-122"/>
                <a:ea typeface="黑体" pitchFamily="2" charset="-122"/>
              </a:rPr>
              <a:t>阿长与</a:t>
            </a:r>
            <a:r>
              <a:rPr lang="en-US" altLang="zh-CN" sz="2800" b="1" strike="noStrike" noProof="1">
                <a:effectLst>
                  <a:outerShdw blurRad="38100" dist="38100" dir="2700000">
                    <a:srgbClr val="C0C0C0"/>
                  </a:outerShdw>
                </a:effectLst>
                <a:latin typeface="黑体" pitchFamily="2" charset="-122"/>
                <a:ea typeface="黑体" pitchFamily="2" charset="-122"/>
              </a:rPr>
              <a:t>&lt;</a:t>
            </a:r>
            <a:r>
              <a:rPr lang="zh-CN" altLang="en-US" sz="2800" b="1" strike="noStrike" noProof="1">
                <a:effectLst>
                  <a:outerShdw blurRad="38100" dist="38100" dir="2700000">
                    <a:srgbClr val="C0C0C0"/>
                  </a:outerShdw>
                </a:effectLst>
                <a:latin typeface="黑体" pitchFamily="2" charset="-122"/>
                <a:ea typeface="黑体" pitchFamily="2" charset="-122"/>
              </a:rPr>
              <a:t>山海经</a:t>
            </a:r>
            <a:r>
              <a:rPr lang="en-US" altLang="zh-CN" sz="2800" b="1" strike="noStrike" noProof="1">
                <a:effectLst>
                  <a:outerShdw blurRad="38100" dist="38100" dir="2700000">
                    <a:srgbClr val="C0C0C0"/>
                  </a:outerShdw>
                </a:effectLst>
                <a:latin typeface="黑体" pitchFamily="2" charset="-122"/>
                <a:ea typeface="黑体" pitchFamily="2" charset="-122"/>
              </a:rPr>
              <a:t>&gt;》</a:t>
            </a:r>
            <a:r>
              <a:rPr lang="en-US" altLang="zh-CN" sz="2800" b="1" strike="noStrike" noProof="1">
                <a:effectLst>
                  <a:outerShdw blurRad="38100" dist="38100" dir="2700000">
                    <a:srgbClr val="C0C0C0"/>
                  </a:outerShdw>
                </a:effectLst>
                <a:latin typeface="Arial" pitchFamily="34" charset="0"/>
                <a:ea typeface="黑体" pitchFamily="2" charset="-122"/>
              </a:rPr>
              <a:t>——</a:t>
            </a:r>
            <a:r>
              <a:rPr lang="zh-CN" altLang="en-US" sz="2800" b="1" strike="noStrike" noProof="1">
                <a:effectLst>
                  <a:outerShdw blurRad="38100" dist="38100" dir="2700000">
                    <a:srgbClr val="C0C0C0"/>
                  </a:outerShdw>
                </a:effectLst>
                <a:latin typeface="黑体" pitchFamily="2" charset="-122"/>
                <a:ea typeface="黑体" pitchFamily="2" charset="-122"/>
              </a:rPr>
              <a:t>怀念长妈妈　</a:t>
            </a:r>
          </a:p>
          <a:p>
            <a:pPr fontAlgn="base">
              <a:lnSpc>
                <a:spcPct val="80000"/>
              </a:lnSpc>
              <a:buNone/>
            </a:pPr>
            <a:r>
              <a:rPr lang="en-US" altLang="zh-CN" sz="2800" b="1" strike="noStrike" noProof="1">
                <a:effectLst>
                  <a:outerShdw blurRad="38100" dist="38100" dir="2700000">
                    <a:srgbClr val="C0C0C0"/>
                  </a:outerShdw>
                </a:effectLst>
                <a:latin typeface="黑体" pitchFamily="2" charset="-122"/>
                <a:ea typeface="黑体" pitchFamily="2" charset="-122"/>
              </a:rPr>
              <a:t>《</a:t>
            </a:r>
            <a:r>
              <a:rPr lang="zh-CN" altLang="en-US" sz="2800" b="1" u="sng" strike="noStrike" noProof="1">
                <a:effectLst>
                  <a:outerShdw blurRad="38100" dist="38100" dir="2700000">
                    <a:srgbClr val="C0C0C0"/>
                  </a:outerShdw>
                </a:effectLst>
                <a:latin typeface="黑体" pitchFamily="2" charset="-122"/>
                <a:ea typeface="黑体" pitchFamily="2" charset="-122"/>
              </a:rPr>
              <a:t>二十四孝图</a:t>
            </a:r>
            <a:r>
              <a:rPr lang="en-US" altLang="zh-CN" sz="2800" b="1" strike="noStrike" noProof="1">
                <a:effectLst>
                  <a:outerShdw blurRad="38100" dist="38100" dir="2700000">
                    <a:srgbClr val="C0C0C0"/>
                  </a:outerShdw>
                </a:effectLst>
                <a:latin typeface="黑体" pitchFamily="2" charset="-122"/>
                <a:ea typeface="黑体" pitchFamily="2" charset="-122"/>
              </a:rPr>
              <a:t>》</a:t>
            </a:r>
            <a:r>
              <a:rPr lang="en-US" altLang="zh-CN" sz="2800" b="1" strike="noStrike" noProof="1">
                <a:effectLst>
                  <a:outerShdw blurRad="38100" dist="38100" dir="2700000">
                    <a:srgbClr val="C0C0C0"/>
                  </a:outerShdw>
                </a:effectLst>
                <a:latin typeface="Arial" pitchFamily="34" charset="0"/>
                <a:ea typeface="黑体" pitchFamily="2" charset="-122"/>
              </a:rPr>
              <a:t>——</a:t>
            </a:r>
            <a:r>
              <a:rPr lang="zh-CN" altLang="en-US" sz="2800" b="1" strike="noStrike" noProof="1">
                <a:effectLst>
                  <a:outerShdw blurRad="38100" dist="38100" dir="2700000">
                    <a:srgbClr val="C0C0C0"/>
                  </a:outerShdw>
                </a:effectLst>
                <a:latin typeface="黑体" pitchFamily="2" charset="-122"/>
                <a:ea typeface="黑体" pitchFamily="2" charset="-122"/>
              </a:rPr>
              <a:t>批评封建孝道的虚伪和残酷</a:t>
            </a:r>
            <a:r>
              <a:rPr lang="zh-CN" altLang="en-US" sz="2800" b="1" u="sng" strike="noStrike" noProof="1">
                <a:effectLst>
                  <a:outerShdw blurRad="38100" dist="38100" dir="2700000">
                    <a:srgbClr val="C0C0C0"/>
                  </a:outerShdw>
                </a:effectLst>
                <a:latin typeface="黑体" pitchFamily="2" charset="-122"/>
                <a:ea typeface="黑体" pitchFamily="2" charset="-122"/>
                <a:hlinkClick r:id="rId2"/>
              </a:rPr>
              <a:t> </a:t>
            </a:r>
            <a:endParaRPr lang="zh-CN" altLang="en-US" sz="2800" b="1" strike="noStrike" noProof="1">
              <a:effectLst>
                <a:outerShdw blurRad="38100" dist="38100" dir="2700000">
                  <a:srgbClr val="C0C0C0"/>
                </a:outerShdw>
              </a:effectLst>
              <a:latin typeface="黑体" pitchFamily="2" charset="-122"/>
              <a:ea typeface="黑体" pitchFamily="2" charset="-122"/>
            </a:endParaRPr>
          </a:p>
          <a:p>
            <a:pPr fontAlgn="base">
              <a:lnSpc>
                <a:spcPct val="80000"/>
              </a:lnSpc>
              <a:buNone/>
            </a:pPr>
            <a:r>
              <a:rPr lang="en-US" altLang="zh-CN" sz="2800" b="1" strike="noStrike" noProof="1">
                <a:effectLst>
                  <a:outerShdw blurRad="38100" dist="38100" dir="2700000">
                    <a:srgbClr val="C0C0C0"/>
                  </a:outerShdw>
                </a:effectLst>
                <a:latin typeface="黑体" pitchFamily="2" charset="-122"/>
                <a:ea typeface="黑体" pitchFamily="2" charset="-122"/>
              </a:rPr>
              <a:t>《</a:t>
            </a:r>
            <a:r>
              <a:rPr lang="zh-CN" altLang="en-US" sz="2800" b="1" u="sng" strike="noStrike" noProof="1">
                <a:effectLst>
                  <a:outerShdw blurRad="38100" dist="38100" dir="2700000">
                    <a:srgbClr val="C0C0C0"/>
                  </a:outerShdw>
                </a:effectLst>
                <a:latin typeface="黑体" pitchFamily="2" charset="-122"/>
                <a:ea typeface="黑体" pitchFamily="2" charset="-122"/>
              </a:rPr>
              <a:t>五猖会</a:t>
            </a:r>
            <a:r>
              <a:rPr lang="en-US" altLang="zh-CN" sz="2800" b="1" strike="noStrike" noProof="1">
                <a:effectLst>
                  <a:outerShdw blurRad="38100" dist="38100" dir="2700000">
                    <a:srgbClr val="C0C0C0"/>
                  </a:outerShdw>
                </a:effectLst>
                <a:latin typeface="黑体" pitchFamily="2" charset="-122"/>
                <a:ea typeface="黑体" pitchFamily="2" charset="-122"/>
              </a:rPr>
              <a:t>》</a:t>
            </a:r>
            <a:r>
              <a:rPr lang="en-US" altLang="zh-CN" sz="2800" b="1" strike="noStrike" noProof="1">
                <a:effectLst>
                  <a:outerShdw blurRad="38100" dist="38100" dir="2700000">
                    <a:srgbClr val="C0C0C0"/>
                  </a:outerShdw>
                </a:effectLst>
                <a:latin typeface="Arial" pitchFamily="34" charset="0"/>
                <a:ea typeface="黑体" pitchFamily="2" charset="-122"/>
              </a:rPr>
              <a:t>——</a:t>
            </a:r>
            <a:r>
              <a:rPr lang="zh-CN" altLang="en-US" sz="2800" b="1" strike="noStrike" noProof="1">
                <a:effectLst>
                  <a:outerShdw blurRad="38100" dist="38100" dir="2700000">
                    <a:srgbClr val="C0C0C0"/>
                  </a:outerShdw>
                </a:effectLst>
                <a:latin typeface="黑体" pitchFamily="2" charset="-122"/>
                <a:ea typeface="黑体" pitchFamily="2" charset="-122"/>
              </a:rPr>
              <a:t>描绘封建家长对儿童的压制和摧残</a:t>
            </a:r>
          </a:p>
          <a:p>
            <a:pPr fontAlgn="base">
              <a:lnSpc>
                <a:spcPct val="80000"/>
              </a:lnSpc>
              <a:buNone/>
            </a:pPr>
            <a:r>
              <a:rPr lang="en-US" altLang="zh-CN" sz="2800" b="1" strike="noStrike" noProof="1">
                <a:effectLst>
                  <a:outerShdw blurRad="38100" dist="38100" dir="2700000">
                    <a:srgbClr val="C0C0C0"/>
                  </a:outerShdw>
                </a:effectLst>
                <a:latin typeface="黑体" pitchFamily="2" charset="-122"/>
                <a:ea typeface="黑体" pitchFamily="2" charset="-122"/>
              </a:rPr>
              <a:t>《</a:t>
            </a:r>
            <a:r>
              <a:rPr lang="zh-CN" altLang="en-US" sz="2800" b="1" u="sng" strike="noStrike" noProof="1">
                <a:effectLst>
                  <a:outerShdw blurRad="38100" dist="38100" dir="2700000">
                    <a:srgbClr val="C0C0C0"/>
                  </a:outerShdw>
                </a:effectLst>
                <a:latin typeface="黑体" pitchFamily="2" charset="-122"/>
                <a:ea typeface="黑体" pitchFamily="2" charset="-122"/>
              </a:rPr>
              <a:t>无常</a:t>
            </a:r>
            <a:r>
              <a:rPr lang="en-US" altLang="zh-CN" sz="2800" b="1" strike="noStrike" noProof="1">
                <a:effectLst>
                  <a:outerShdw blurRad="38100" dist="38100" dir="2700000">
                    <a:srgbClr val="C0C0C0"/>
                  </a:outerShdw>
                </a:effectLst>
                <a:latin typeface="黑体" pitchFamily="2" charset="-122"/>
                <a:ea typeface="黑体" pitchFamily="2" charset="-122"/>
              </a:rPr>
              <a:t>》</a:t>
            </a:r>
            <a:r>
              <a:rPr lang="en-US" altLang="zh-CN" sz="2800" b="1" strike="noStrike" noProof="1">
                <a:effectLst>
                  <a:outerShdw blurRad="38100" dist="38100" dir="2700000">
                    <a:srgbClr val="C0C0C0"/>
                  </a:outerShdw>
                </a:effectLst>
                <a:latin typeface="Arial" pitchFamily="34" charset="0"/>
                <a:ea typeface="黑体" pitchFamily="2" charset="-122"/>
              </a:rPr>
              <a:t>——</a:t>
            </a:r>
            <a:r>
              <a:rPr lang="zh-CN" altLang="en-US" sz="2800" b="1" strike="noStrike" noProof="1">
                <a:effectLst>
                  <a:outerShdw blurRad="38100" dist="38100" dir="2700000">
                    <a:srgbClr val="C0C0C0"/>
                  </a:outerShdw>
                </a:effectLst>
                <a:latin typeface="黑体" pitchFamily="2" charset="-122"/>
                <a:ea typeface="黑体" pitchFamily="2" charset="-122"/>
              </a:rPr>
              <a:t>描绘</a:t>
            </a:r>
            <a:r>
              <a:rPr lang="zh-CN" altLang="en-US" sz="2800" b="1" u="sng" strike="noStrike" noProof="1">
                <a:effectLst>
                  <a:outerShdw blurRad="38100" dist="38100" dir="2700000">
                    <a:srgbClr val="C0C0C0"/>
                  </a:outerShdw>
                </a:effectLst>
                <a:latin typeface="黑体" pitchFamily="2" charset="-122"/>
                <a:ea typeface="黑体" pitchFamily="2" charset="-122"/>
              </a:rPr>
              <a:t>迷信</a:t>
            </a:r>
            <a:r>
              <a:rPr lang="zh-CN" altLang="en-US" sz="2800" b="1" strike="noStrike" noProof="1">
                <a:effectLst>
                  <a:outerShdw blurRad="38100" dist="38100" dir="2700000">
                    <a:srgbClr val="C0C0C0"/>
                  </a:outerShdw>
                </a:effectLst>
                <a:latin typeface="黑体" pitchFamily="2" charset="-122"/>
                <a:ea typeface="黑体" pitchFamily="2" charset="-122"/>
              </a:rPr>
              <a:t>传说的勾魂使者，讽刺了当时自称</a:t>
            </a:r>
          </a:p>
          <a:p>
            <a:pPr fontAlgn="base">
              <a:lnSpc>
                <a:spcPct val="80000"/>
              </a:lnSpc>
              <a:buNone/>
            </a:pPr>
            <a:r>
              <a:rPr lang="zh-CN" altLang="en-US" sz="2800" b="1" strike="noStrike" noProof="1">
                <a:effectLst>
                  <a:outerShdw blurRad="38100" dist="38100" dir="2700000">
                    <a:srgbClr val="C0C0C0"/>
                  </a:outerShdw>
                </a:effectLst>
                <a:latin typeface="黑体" pitchFamily="2" charset="-122"/>
                <a:ea typeface="黑体" pitchFamily="2" charset="-122"/>
              </a:rPr>
              <a:t>“</a:t>
            </a:r>
            <a:r>
              <a:rPr lang="zh-CN" altLang="en-US" sz="2800" b="1" u="sng" strike="noStrike" noProof="1">
                <a:solidFill>
                  <a:srgbClr val="FF0066"/>
                </a:solidFill>
                <a:effectLst>
                  <a:outerShdw blurRad="38100" dist="38100" dir="2700000">
                    <a:srgbClr val="C0C0C0"/>
                  </a:outerShdw>
                </a:effectLst>
                <a:latin typeface="黑体" pitchFamily="2" charset="-122"/>
                <a:ea typeface="黑体" pitchFamily="2" charset="-122"/>
              </a:rPr>
              <a:t>正人君子</a:t>
            </a:r>
            <a:r>
              <a:rPr lang="zh-CN" altLang="en-US" sz="2800" b="1" strike="noStrike" noProof="1">
                <a:effectLst>
                  <a:outerShdw blurRad="38100" dist="38100" dir="2700000">
                    <a:srgbClr val="C0C0C0"/>
                  </a:outerShdw>
                </a:effectLst>
                <a:latin typeface="黑体" pitchFamily="2" charset="-122"/>
                <a:ea typeface="黑体" pitchFamily="2" charset="-122"/>
              </a:rPr>
              <a:t>”的军阀统治文人</a:t>
            </a:r>
          </a:p>
          <a:p>
            <a:pPr fontAlgn="base">
              <a:lnSpc>
                <a:spcPct val="80000"/>
              </a:lnSpc>
              <a:buNone/>
            </a:pPr>
            <a:r>
              <a:rPr lang="en-US" altLang="zh-CN" sz="2800" b="1" strike="noStrike" noProof="1">
                <a:effectLst>
                  <a:outerShdw blurRad="38100" dist="38100" dir="2700000">
                    <a:srgbClr val="C0C0C0"/>
                  </a:outerShdw>
                </a:effectLst>
                <a:latin typeface="黑体" pitchFamily="2" charset="-122"/>
                <a:ea typeface="黑体" pitchFamily="2" charset="-122"/>
              </a:rPr>
              <a:t>《</a:t>
            </a:r>
            <a:r>
              <a:rPr lang="zh-CN" altLang="en-US" sz="2800" b="1" u="sng" strike="noStrike" noProof="1">
                <a:effectLst>
                  <a:outerShdw blurRad="38100" dist="38100" dir="2700000">
                    <a:srgbClr val="C0C0C0"/>
                  </a:outerShdw>
                </a:effectLst>
                <a:latin typeface="黑体" pitchFamily="2" charset="-122"/>
                <a:ea typeface="黑体" pitchFamily="2" charset="-122"/>
              </a:rPr>
              <a:t>从百草园到三味书屋</a:t>
            </a:r>
            <a:r>
              <a:rPr lang="en-US" altLang="zh-CN" sz="2800" b="1" strike="noStrike" noProof="1">
                <a:effectLst>
                  <a:outerShdw blurRad="38100" dist="38100" dir="2700000">
                    <a:srgbClr val="C0C0C0"/>
                  </a:outerShdw>
                </a:effectLst>
                <a:latin typeface="黑体" pitchFamily="2" charset="-122"/>
                <a:ea typeface="黑体" pitchFamily="2" charset="-122"/>
              </a:rPr>
              <a:t>》</a:t>
            </a:r>
            <a:r>
              <a:rPr lang="en-US" altLang="zh-CN" sz="2800" b="1" strike="noStrike" noProof="1">
                <a:effectLst>
                  <a:outerShdw blurRad="38100" dist="38100" dir="2700000">
                    <a:srgbClr val="C0C0C0"/>
                  </a:outerShdw>
                </a:effectLst>
                <a:latin typeface="Arial" pitchFamily="34" charset="0"/>
                <a:ea typeface="黑体" pitchFamily="2" charset="-122"/>
              </a:rPr>
              <a:t>——</a:t>
            </a:r>
            <a:r>
              <a:rPr lang="zh-CN" altLang="en-US" sz="2800" b="1" strike="noStrike" noProof="1">
                <a:effectLst>
                  <a:outerShdw blurRad="38100" dist="38100" dir="2700000">
                    <a:srgbClr val="C0C0C0"/>
                  </a:outerShdw>
                </a:effectLst>
                <a:latin typeface="黑体" pitchFamily="2" charset="-122"/>
                <a:ea typeface="黑体" pitchFamily="2" charset="-122"/>
              </a:rPr>
              <a:t>描写作者对百草园和三味书</a:t>
            </a:r>
          </a:p>
          <a:p>
            <a:pPr fontAlgn="base">
              <a:lnSpc>
                <a:spcPct val="80000"/>
              </a:lnSpc>
              <a:buNone/>
            </a:pPr>
            <a:r>
              <a:rPr lang="zh-CN" altLang="en-US" sz="2800" b="1" strike="noStrike" noProof="1">
                <a:effectLst>
                  <a:outerShdw blurRad="38100" dist="38100" dir="2700000">
                    <a:srgbClr val="C0C0C0"/>
                  </a:outerShdw>
                </a:effectLst>
                <a:latin typeface="黑体" pitchFamily="2" charset="-122"/>
                <a:ea typeface="黑体" pitchFamily="2" charset="-122"/>
              </a:rPr>
              <a:t>屋的回忆以及儿童时代对自然的热爱，写出了对百草园的</a:t>
            </a:r>
          </a:p>
          <a:p>
            <a:pPr fontAlgn="base">
              <a:lnSpc>
                <a:spcPct val="80000"/>
              </a:lnSpc>
              <a:buNone/>
            </a:pPr>
            <a:r>
              <a:rPr lang="zh-CN" altLang="en-US" sz="2800" b="1" strike="noStrike" noProof="1">
                <a:effectLst>
                  <a:outerShdw blurRad="38100" dist="38100" dir="2700000">
                    <a:srgbClr val="C0C0C0"/>
                  </a:outerShdw>
                </a:effectLst>
                <a:latin typeface="黑体" pitchFamily="2" charset="-122"/>
                <a:ea typeface="黑体" pitchFamily="2" charset="-122"/>
              </a:rPr>
              <a:t>喜爱以及对</a:t>
            </a:r>
            <a:r>
              <a:rPr lang="zh-CN" altLang="en-US" sz="2800" b="1" u="sng" strike="noStrike" noProof="1">
                <a:effectLst>
                  <a:outerShdw blurRad="38100" dist="38100" dir="2700000">
                    <a:srgbClr val="C0C0C0"/>
                  </a:outerShdw>
                </a:effectLst>
                <a:latin typeface="黑体" pitchFamily="2" charset="-122"/>
                <a:ea typeface="黑体" pitchFamily="2" charset="-122"/>
              </a:rPr>
              <a:t>三味书屋</a:t>
            </a:r>
            <a:r>
              <a:rPr lang="zh-CN" altLang="en-US" sz="2800" b="1" strike="noStrike" noProof="1">
                <a:effectLst>
                  <a:outerShdw blurRad="38100" dist="38100" dir="2700000">
                    <a:srgbClr val="C0C0C0"/>
                  </a:outerShdw>
                </a:effectLst>
                <a:latin typeface="黑体" pitchFamily="2" charset="-122"/>
                <a:ea typeface="黑体" pitchFamily="2" charset="-122"/>
              </a:rPr>
              <a:t>的学习生活的感受。</a:t>
            </a:r>
          </a:p>
          <a:p>
            <a:pPr fontAlgn="base">
              <a:lnSpc>
                <a:spcPct val="80000"/>
              </a:lnSpc>
              <a:buNone/>
            </a:pPr>
            <a:r>
              <a:rPr lang="en-US" altLang="zh-CN" sz="2800" b="1" strike="noStrike" noProof="1">
                <a:effectLst>
                  <a:outerShdw blurRad="38100" dist="38100" dir="2700000">
                    <a:srgbClr val="C0C0C0"/>
                  </a:outerShdw>
                </a:effectLst>
                <a:latin typeface="黑体" pitchFamily="2" charset="-122"/>
                <a:ea typeface="黑体" pitchFamily="2" charset="-122"/>
              </a:rPr>
              <a:t>《</a:t>
            </a:r>
            <a:r>
              <a:rPr lang="zh-CN" altLang="en-US" sz="2800" b="1" u="sng" strike="noStrike" noProof="1">
                <a:effectLst>
                  <a:outerShdw blurRad="38100" dist="38100" dir="2700000">
                    <a:srgbClr val="C0C0C0"/>
                  </a:outerShdw>
                </a:effectLst>
                <a:latin typeface="黑体" pitchFamily="2" charset="-122"/>
                <a:ea typeface="黑体" pitchFamily="2" charset="-122"/>
              </a:rPr>
              <a:t>父亲的病</a:t>
            </a:r>
            <a:r>
              <a:rPr lang="en-US" altLang="zh-CN" sz="2800" b="1" strike="noStrike" noProof="1">
                <a:effectLst>
                  <a:outerShdw blurRad="38100" dist="38100" dir="2700000">
                    <a:srgbClr val="C0C0C0"/>
                  </a:outerShdw>
                </a:effectLst>
                <a:latin typeface="黑体" pitchFamily="2" charset="-122"/>
                <a:ea typeface="黑体" pitchFamily="2" charset="-122"/>
              </a:rPr>
              <a:t>》</a:t>
            </a:r>
            <a:r>
              <a:rPr lang="en-US" altLang="zh-CN" sz="2800" b="1" strike="noStrike" noProof="1">
                <a:effectLst>
                  <a:outerShdw blurRad="38100" dist="38100" dir="2700000">
                    <a:srgbClr val="C0C0C0"/>
                  </a:outerShdw>
                </a:effectLst>
                <a:latin typeface="Arial" pitchFamily="34" charset="0"/>
                <a:ea typeface="黑体" pitchFamily="2" charset="-122"/>
              </a:rPr>
              <a:t>——</a:t>
            </a:r>
            <a:r>
              <a:rPr lang="zh-CN" altLang="en-US" sz="2800" b="1" strike="noStrike" noProof="1">
                <a:effectLst>
                  <a:outerShdw blurRad="38100" dist="38100" dir="2700000">
                    <a:srgbClr val="C0C0C0"/>
                  </a:outerShdw>
                </a:effectLst>
                <a:latin typeface="黑体" pitchFamily="2" charset="-122"/>
                <a:ea typeface="黑体" pitchFamily="2" charset="-122"/>
              </a:rPr>
              <a:t>揭露</a:t>
            </a:r>
            <a:r>
              <a:rPr lang="zh-CN" altLang="en-US" sz="2800" b="1" strike="noStrike" noProof="1">
                <a:solidFill>
                  <a:srgbClr val="FF0066"/>
                </a:solidFill>
                <a:effectLst>
                  <a:outerShdw blurRad="38100" dist="38100" dir="2700000">
                    <a:srgbClr val="C0C0C0"/>
                  </a:outerShdw>
                </a:effectLst>
                <a:latin typeface="黑体" pitchFamily="2" charset="-122"/>
                <a:ea typeface="黑体" pitchFamily="2" charset="-122"/>
              </a:rPr>
              <a:t>庸医害人</a:t>
            </a:r>
            <a:r>
              <a:rPr lang="zh-CN" altLang="en-US" sz="2800" b="1" strike="noStrike" noProof="1">
                <a:effectLst>
                  <a:outerShdw blurRad="38100" dist="38100" dir="2700000">
                    <a:srgbClr val="C0C0C0"/>
                  </a:outerShdw>
                </a:effectLst>
                <a:latin typeface="黑体" pitchFamily="2" charset="-122"/>
                <a:ea typeface="黑体" pitchFamily="2" charset="-122"/>
              </a:rPr>
              <a:t>的实质</a:t>
            </a:r>
          </a:p>
          <a:p>
            <a:pPr fontAlgn="base">
              <a:lnSpc>
                <a:spcPct val="80000"/>
              </a:lnSpc>
              <a:buNone/>
            </a:pPr>
            <a:r>
              <a:rPr lang="en-US" altLang="zh-CN" sz="2800" b="1" strike="noStrike" noProof="1">
                <a:effectLst>
                  <a:outerShdw blurRad="38100" dist="38100" dir="2700000">
                    <a:srgbClr val="C0C0C0"/>
                  </a:outerShdw>
                </a:effectLst>
                <a:latin typeface="黑体" pitchFamily="2" charset="-122"/>
                <a:ea typeface="黑体" pitchFamily="2" charset="-122"/>
              </a:rPr>
              <a:t>《</a:t>
            </a:r>
            <a:r>
              <a:rPr lang="zh-CN" altLang="en-US" sz="2800" b="1" u="sng" strike="noStrike" noProof="1">
                <a:effectLst>
                  <a:outerShdw blurRad="38100" dist="38100" dir="2700000">
                    <a:srgbClr val="C0C0C0"/>
                  </a:outerShdw>
                </a:effectLst>
                <a:latin typeface="黑体" pitchFamily="2" charset="-122"/>
                <a:ea typeface="黑体" pitchFamily="2" charset="-122"/>
              </a:rPr>
              <a:t>琐记</a:t>
            </a:r>
            <a:r>
              <a:rPr lang="en-US" altLang="zh-CN" sz="2800" b="1" strike="noStrike" noProof="1">
                <a:effectLst>
                  <a:outerShdw blurRad="38100" dist="38100" dir="2700000">
                    <a:srgbClr val="C0C0C0"/>
                  </a:outerShdw>
                </a:effectLst>
                <a:latin typeface="黑体" pitchFamily="2" charset="-122"/>
                <a:ea typeface="黑体" pitchFamily="2" charset="-122"/>
              </a:rPr>
              <a:t>》</a:t>
            </a:r>
            <a:r>
              <a:rPr lang="en-US" altLang="zh-CN" sz="2800" b="1" strike="noStrike" noProof="1">
                <a:effectLst>
                  <a:outerShdw blurRad="38100" dist="38100" dir="2700000">
                    <a:srgbClr val="C0C0C0"/>
                  </a:outerShdw>
                </a:effectLst>
                <a:latin typeface="Arial" pitchFamily="34" charset="0"/>
                <a:ea typeface="黑体" pitchFamily="2" charset="-122"/>
              </a:rPr>
              <a:t>——</a:t>
            </a:r>
            <a:r>
              <a:rPr lang="zh-CN" altLang="en-US" sz="2800" b="1" strike="noStrike" noProof="1">
                <a:effectLst>
                  <a:outerShdw blurRad="38100" dist="38100" dir="2700000">
                    <a:srgbClr val="C0C0C0"/>
                  </a:outerShdw>
                </a:effectLst>
                <a:latin typeface="黑体" pitchFamily="2" charset="-122"/>
                <a:ea typeface="黑体" pitchFamily="2" charset="-122"/>
              </a:rPr>
              <a:t>介绍鲁迅先生冲破封建束缚，追求新知识，离家求学的一段故事</a:t>
            </a:r>
          </a:p>
          <a:p>
            <a:pPr fontAlgn="base">
              <a:lnSpc>
                <a:spcPct val="80000"/>
              </a:lnSpc>
              <a:buNone/>
            </a:pPr>
            <a:r>
              <a:rPr lang="en-US" altLang="zh-CN" sz="2800" b="1" strike="noStrike" noProof="1">
                <a:effectLst>
                  <a:outerShdw blurRad="38100" dist="38100" dir="2700000">
                    <a:srgbClr val="C0C0C0"/>
                  </a:outerShdw>
                </a:effectLst>
                <a:latin typeface="黑体" pitchFamily="2" charset="-122"/>
                <a:ea typeface="黑体" pitchFamily="2" charset="-122"/>
              </a:rPr>
              <a:t>《</a:t>
            </a:r>
            <a:r>
              <a:rPr lang="zh-CN" altLang="en-US" sz="2800" b="1" u="sng" strike="noStrike" noProof="1">
                <a:effectLst>
                  <a:outerShdw blurRad="38100" dist="38100" dir="2700000">
                    <a:srgbClr val="C0C0C0"/>
                  </a:outerShdw>
                </a:effectLst>
                <a:latin typeface="黑体" pitchFamily="2" charset="-122"/>
                <a:ea typeface="黑体" pitchFamily="2" charset="-122"/>
              </a:rPr>
              <a:t>藤野先生</a:t>
            </a:r>
            <a:r>
              <a:rPr lang="en-US" altLang="zh-CN" sz="2800" b="1" strike="noStrike" noProof="1">
                <a:effectLst>
                  <a:outerShdw blurRad="38100" dist="38100" dir="2700000">
                    <a:srgbClr val="C0C0C0"/>
                  </a:outerShdw>
                </a:effectLst>
                <a:latin typeface="黑体" pitchFamily="2" charset="-122"/>
                <a:ea typeface="黑体" pitchFamily="2" charset="-122"/>
              </a:rPr>
              <a:t>》</a:t>
            </a:r>
            <a:r>
              <a:rPr lang="en-US" altLang="zh-CN" sz="2800" b="1" strike="noStrike" noProof="1">
                <a:effectLst>
                  <a:outerShdw blurRad="38100" dist="38100" dir="2700000">
                    <a:srgbClr val="C0C0C0"/>
                  </a:outerShdw>
                </a:effectLst>
                <a:latin typeface="Arial" pitchFamily="34" charset="0"/>
                <a:ea typeface="黑体" pitchFamily="2" charset="-122"/>
              </a:rPr>
              <a:t>——</a:t>
            </a:r>
            <a:r>
              <a:rPr lang="zh-CN" altLang="en-US" sz="2800" b="1" strike="noStrike" noProof="1">
                <a:effectLst>
                  <a:outerShdw blurRad="38100" dist="38100" dir="2700000">
                    <a:srgbClr val="C0C0C0"/>
                  </a:outerShdw>
                </a:effectLst>
                <a:latin typeface="黑体" pitchFamily="2" charset="-122"/>
                <a:ea typeface="黑体" pitchFamily="2" charset="-122"/>
              </a:rPr>
              <a:t>写最使</a:t>
            </a:r>
            <a:r>
              <a:rPr lang="zh-CN" altLang="en-US" sz="2800" b="1" u="sng" strike="noStrike" noProof="1">
                <a:effectLst>
                  <a:outerShdw blurRad="38100" dist="38100" dir="2700000">
                    <a:srgbClr val="C0C0C0"/>
                  </a:outerShdw>
                </a:effectLst>
                <a:latin typeface="黑体" pitchFamily="2" charset="-122"/>
                <a:ea typeface="黑体" pitchFamily="2" charset="-122"/>
              </a:rPr>
              <a:t>鲁迅</a:t>
            </a:r>
            <a:r>
              <a:rPr lang="zh-CN" altLang="en-US" sz="2800" b="1" strike="noStrike" noProof="1">
                <a:effectLst>
                  <a:outerShdw blurRad="38100" dist="38100" dir="2700000">
                    <a:srgbClr val="C0C0C0"/>
                  </a:outerShdw>
                </a:effectLst>
                <a:latin typeface="黑体" pitchFamily="2" charset="-122"/>
                <a:ea typeface="黑体" pitchFamily="2" charset="-122"/>
              </a:rPr>
              <a:t>感激的日本老师（主要）和</a:t>
            </a:r>
            <a:r>
              <a:rPr lang="zh-CN" altLang="en-US" sz="2800" b="1" strike="noStrike" noProof="1">
                <a:solidFill>
                  <a:srgbClr val="FF0066"/>
                </a:solidFill>
                <a:effectLst>
                  <a:outerShdw blurRad="38100" dist="38100" dir="2700000">
                    <a:srgbClr val="C0C0C0"/>
                  </a:outerShdw>
                </a:effectLst>
                <a:latin typeface="黑体" pitchFamily="2" charset="-122"/>
                <a:ea typeface="黑体" pitchFamily="2" charset="-122"/>
              </a:rPr>
              <a:t>弃医从文</a:t>
            </a:r>
            <a:r>
              <a:rPr lang="zh-CN" altLang="en-US" sz="2800" b="1" strike="noStrike" noProof="1">
                <a:effectLst>
                  <a:outerShdw blurRad="38100" dist="38100" dir="2700000">
                    <a:srgbClr val="C0C0C0"/>
                  </a:outerShdw>
                </a:effectLst>
                <a:latin typeface="黑体" pitchFamily="2" charset="-122"/>
                <a:ea typeface="黑体" pitchFamily="2" charset="-122"/>
              </a:rPr>
              <a:t>思想转变的重要原因（次要）　</a:t>
            </a:r>
          </a:p>
          <a:p>
            <a:pPr fontAlgn="base">
              <a:lnSpc>
                <a:spcPct val="80000"/>
              </a:lnSpc>
              <a:buNone/>
            </a:pPr>
            <a:r>
              <a:rPr lang="en-US" altLang="zh-CN" sz="2800" b="1" strike="noStrike" noProof="1">
                <a:effectLst>
                  <a:outerShdw blurRad="38100" dist="38100" dir="2700000">
                    <a:srgbClr val="C0C0C0"/>
                  </a:outerShdw>
                </a:effectLst>
                <a:latin typeface="黑体" pitchFamily="2" charset="-122"/>
                <a:ea typeface="黑体" pitchFamily="2" charset="-122"/>
              </a:rPr>
              <a:t>《</a:t>
            </a:r>
            <a:r>
              <a:rPr lang="zh-CN" altLang="en-US" sz="2800" b="1" u="sng" strike="noStrike" noProof="1">
                <a:effectLst>
                  <a:outerShdw blurRad="38100" dist="38100" dir="2700000">
                    <a:srgbClr val="C0C0C0"/>
                  </a:outerShdw>
                </a:effectLst>
                <a:latin typeface="黑体" pitchFamily="2" charset="-122"/>
                <a:ea typeface="黑体" pitchFamily="2" charset="-122"/>
              </a:rPr>
              <a:t>范爱农</a:t>
            </a:r>
            <a:r>
              <a:rPr lang="en-US" altLang="zh-CN" sz="2800" b="1" strike="noStrike" noProof="1">
                <a:effectLst>
                  <a:outerShdw blurRad="38100" dist="38100" dir="2700000">
                    <a:srgbClr val="C0C0C0"/>
                  </a:outerShdw>
                </a:effectLst>
                <a:latin typeface="黑体" pitchFamily="2" charset="-122"/>
                <a:ea typeface="黑体" pitchFamily="2" charset="-122"/>
              </a:rPr>
              <a:t>》</a:t>
            </a:r>
            <a:r>
              <a:rPr lang="en-US" altLang="zh-CN" sz="2800" b="1" strike="noStrike" noProof="1">
                <a:effectLst>
                  <a:outerShdw blurRad="38100" dist="38100" dir="2700000">
                    <a:srgbClr val="C0C0C0"/>
                  </a:outerShdw>
                </a:effectLst>
                <a:latin typeface="Arial" pitchFamily="34" charset="0"/>
                <a:ea typeface="黑体" pitchFamily="2" charset="-122"/>
              </a:rPr>
              <a:t>——</a:t>
            </a:r>
            <a:r>
              <a:rPr lang="zh-CN" altLang="en-US" sz="2800" b="1" strike="noStrike" noProof="1">
                <a:effectLst>
                  <a:outerShdw blurRad="38100" dist="38100" dir="2700000">
                    <a:srgbClr val="C0C0C0"/>
                  </a:outerShdw>
                </a:effectLst>
                <a:latin typeface="黑体" pitchFamily="2" charset="-122"/>
                <a:ea typeface="黑体" pitchFamily="2" charset="-122"/>
              </a:rPr>
              <a:t>写一个潦倒一生的同乡好友的故事</a:t>
            </a:r>
          </a:p>
          <a:p>
            <a:pPr fontAlgn="base">
              <a:lnSpc>
                <a:spcPct val="80000"/>
              </a:lnSpc>
              <a:buNone/>
            </a:pPr>
            <a:r>
              <a:rPr lang="en-US" altLang="zh-CN" sz="2800" b="1" strike="noStrike" noProof="1">
                <a:effectLst>
                  <a:outerShdw blurRad="38100" dist="38100" dir="2700000">
                    <a:srgbClr val="C0C0C0"/>
                  </a:outerShdw>
                </a:effectLst>
                <a:latin typeface="黑体" pitchFamily="2" charset="-122"/>
                <a:ea typeface="黑体" pitchFamily="2" charset="-122"/>
              </a:rPr>
              <a:t>《</a:t>
            </a:r>
            <a:r>
              <a:rPr lang="zh-CN" altLang="en-US" sz="2800" b="1" strike="noStrike" noProof="1">
                <a:effectLst>
                  <a:outerShdw blurRad="38100" dist="38100" dir="2700000">
                    <a:srgbClr val="C0C0C0"/>
                  </a:outerShdw>
                </a:effectLst>
                <a:latin typeface="黑体" pitchFamily="2" charset="-122"/>
                <a:ea typeface="黑体" pitchFamily="2" charset="-122"/>
              </a:rPr>
              <a:t>后记</a:t>
            </a:r>
            <a:r>
              <a:rPr lang="en-US" altLang="zh-CN" sz="2800" b="1" strike="noStrike" noProof="1">
                <a:effectLst>
                  <a:outerShdw blurRad="38100" dist="38100" dir="2700000">
                    <a:srgbClr val="C0C0C0"/>
                  </a:outerShdw>
                </a:effectLst>
                <a:latin typeface="黑体" pitchFamily="2" charset="-122"/>
                <a:ea typeface="黑体" pitchFamily="2" charset="-122"/>
              </a:rPr>
              <a:t>》 </a:t>
            </a:r>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xmlns:p15="http://schemas.microsoft.com/office/powerpoint/2012/main">
      <p:transition>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Rectangle 2"/>
          <p:cNvSpPr>
            <a:spLocks noGrp="1"/>
          </p:cNvSpPr>
          <p:nvPr>
            <p:ph type="title"/>
          </p:nvPr>
        </p:nvSpPr>
        <p:spPr>
          <a:xfrm>
            <a:off x="3131185" y="59373"/>
            <a:ext cx="4584700" cy="692150"/>
          </a:xfrm>
        </p:spPr>
        <p:txBody>
          <a:bodyPr lIns="91440" tIns="45720" rIns="91440" bIns="45720" anchor="ctr"/>
          <a:lstStyle/>
          <a:p>
            <a:r>
              <a:rPr lang="en-US" altLang="zh-CN" sz="3200">
                <a:ea typeface="黑体" pitchFamily="2" charset="-122"/>
              </a:rPr>
              <a:t>《</a:t>
            </a:r>
            <a:r>
              <a:rPr lang="zh-CN" altLang="en-US" sz="3200">
                <a:ea typeface="黑体" pitchFamily="2" charset="-122"/>
              </a:rPr>
              <a:t>朝花夕拾</a:t>
            </a:r>
            <a:r>
              <a:rPr lang="en-US" altLang="zh-CN" sz="3200">
                <a:ea typeface="黑体" pitchFamily="2" charset="-122"/>
              </a:rPr>
              <a:t>》</a:t>
            </a:r>
            <a:r>
              <a:rPr lang="zh-CN" altLang="en-US" sz="3200">
                <a:ea typeface="黑体" pitchFamily="2" charset="-122"/>
              </a:rPr>
              <a:t>的内容</a:t>
            </a:r>
          </a:p>
        </p:txBody>
      </p:sp>
      <p:sp>
        <p:nvSpPr>
          <p:cNvPr id="4" name="文本框 3"/>
          <p:cNvSpPr txBox="1"/>
          <p:nvPr/>
        </p:nvSpPr>
        <p:spPr>
          <a:xfrm>
            <a:off x="267970" y="906780"/>
            <a:ext cx="11655425" cy="5631180"/>
          </a:xfrm>
          <a:prstGeom prst="rect">
            <a:avLst/>
          </a:prstGeom>
          <a:noFill/>
        </p:spPr>
        <p:txBody>
          <a:bodyPr wrap="square" rtlCol="0" anchor="t">
            <a:spAutoFit/>
          </a:bodyPr>
          <a:lstStyle/>
          <a:p>
            <a:pPr marL="0" indent="0" fontAlgn="auto">
              <a:buNone/>
            </a:pPr>
            <a:r>
              <a:rPr sz="3600">
                <a:latin typeface="仿宋" panose="02010609060101010101" pitchFamily="49" charset="-122"/>
                <a:ea typeface="仿宋" panose="02010609060101010101" pitchFamily="49" charset="-122"/>
                <a:sym typeface="+mn-ea"/>
              </a:rPr>
              <a:t>这十篇散文是</a:t>
            </a:r>
            <a:r>
              <a:rPr sz="3600" u="sng">
                <a:solidFill>
                  <a:srgbClr val="0000CC"/>
                </a:solidFill>
                <a:effectLst>
                  <a:outerShdw blurRad="38100" dist="38100" dir="2700000" algn="tl">
                    <a:srgbClr val="C0C0C0"/>
                  </a:outerShdw>
                </a:effectLst>
                <a:latin typeface="仿宋" panose="02010609060101010101" pitchFamily="49" charset="-122"/>
                <a:ea typeface="仿宋" panose="02010609060101010101" pitchFamily="49" charset="-122"/>
                <a:sym typeface="+mn-ea"/>
              </a:rPr>
              <a:t>按时间顺序</a:t>
            </a:r>
            <a:r>
              <a:rPr sz="3600">
                <a:latin typeface="仿宋" panose="02010609060101010101" pitchFamily="49" charset="-122"/>
                <a:ea typeface="仿宋" panose="02010609060101010101" pitchFamily="49" charset="-122"/>
                <a:sym typeface="+mn-ea"/>
              </a:rPr>
              <a:t>写的，</a:t>
            </a:r>
            <a:endParaRPr lang="zh-CN" altLang="en-US" sz="3600" strike="noStrike" noProof="1">
              <a:latin typeface="仿宋" panose="02010609060101010101" pitchFamily="49" charset="-122"/>
              <a:ea typeface="仿宋" panose="02010609060101010101" pitchFamily="49" charset="-122"/>
            </a:endParaRPr>
          </a:p>
          <a:p>
            <a:pPr marL="0" indent="0" fontAlgn="auto">
              <a:buNone/>
            </a:pPr>
            <a:endParaRPr lang="en-US" altLang="zh-CN" sz="3600" u="sng" strike="noStrike" noProof="1">
              <a:solidFill>
                <a:srgbClr val="FF0000"/>
              </a:solidFill>
              <a:effectLst>
                <a:outerShdw blurRad="38100" dist="38100" dir="2700000" algn="tl">
                  <a:srgbClr val="C0C0C0"/>
                </a:outerShdw>
              </a:effectLst>
              <a:latin typeface="仿宋" panose="02010609060101010101" pitchFamily="49" charset="-122"/>
              <a:ea typeface="仿宋" panose="02010609060101010101" pitchFamily="49" charset="-122"/>
            </a:endParaRPr>
          </a:p>
          <a:p>
            <a:pPr marL="0" indent="0" fontAlgn="auto">
              <a:buNone/>
            </a:pPr>
            <a:r>
              <a:rPr sz="3600" u="sng">
                <a:solidFill>
                  <a:srgbClr val="FF0000"/>
                </a:solidFill>
                <a:effectLst>
                  <a:outerShdw blurRad="38100" dist="38100" dir="2700000" algn="tl">
                    <a:srgbClr val="C0C0C0"/>
                  </a:outerShdw>
                </a:effectLst>
                <a:latin typeface="仿宋" panose="02010609060101010101" pitchFamily="49" charset="-122"/>
                <a:ea typeface="仿宋" panose="02010609060101010101" pitchFamily="49" charset="-122"/>
                <a:sym typeface="+mn-ea"/>
              </a:rPr>
              <a:t>前七篇写作者童年时代在故乡绍兴的见闻和受教育的情景</a:t>
            </a:r>
            <a:r>
              <a:rPr sz="3600">
                <a:latin typeface="仿宋" panose="02010609060101010101" pitchFamily="49" charset="-122"/>
                <a:ea typeface="仿宋" panose="02010609060101010101" pitchFamily="49" charset="-122"/>
                <a:sym typeface="+mn-ea"/>
              </a:rPr>
              <a:t>：</a:t>
            </a:r>
            <a:r>
              <a:rPr lang="en-US" altLang="zh-CN" sz="3600">
                <a:latin typeface="仿宋" panose="02010609060101010101" pitchFamily="49" charset="-122"/>
                <a:ea typeface="仿宋" panose="02010609060101010101" pitchFamily="49" charset="-122"/>
                <a:sym typeface="+mn-ea"/>
              </a:rPr>
              <a:t>《</a:t>
            </a:r>
            <a:r>
              <a:rPr sz="3600">
                <a:latin typeface="仿宋" panose="02010609060101010101" pitchFamily="49" charset="-122"/>
                <a:ea typeface="仿宋" panose="02010609060101010101" pitchFamily="49" charset="-122"/>
                <a:sym typeface="+mn-ea"/>
              </a:rPr>
              <a:t>狗</a:t>
            </a:r>
            <a:r>
              <a:rPr lang="en-US" altLang="zh-CN" sz="3600">
                <a:latin typeface="仿宋" panose="02010609060101010101" pitchFamily="49" charset="-122"/>
                <a:ea typeface="仿宋" panose="02010609060101010101" pitchFamily="49" charset="-122"/>
                <a:sym typeface="+mn-ea"/>
              </a:rPr>
              <a:t>·</a:t>
            </a:r>
            <a:r>
              <a:rPr sz="3600">
                <a:latin typeface="仿宋" panose="02010609060101010101" pitchFamily="49" charset="-122"/>
                <a:ea typeface="仿宋" panose="02010609060101010101" pitchFamily="49" charset="-122"/>
                <a:sym typeface="+mn-ea"/>
              </a:rPr>
              <a:t>猫</a:t>
            </a:r>
            <a:r>
              <a:rPr lang="en-US" altLang="zh-CN" sz="3600">
                <a:latin typeface="仿宋" panose="02010609060101010101" pitchFamily="49" charset="-122"/>
                <a:ea typeface="仿宋" panose="02010609060101010101" pitchFamily="49" charset="-122"/>
                <a:sym typeface="+mn-ea"/>
              </a:rPr>
              <a:t>·</a:t>
            </a:r>
            <a:r>
              <a:rPr sz="3600">
                <a:latin typeface="仿宋" panose="02010609060101010101" pitchFamily="49" charset="-122"/>
                <a:ea typeface="仿宋" panose="02010609060101010101" pitchFamily="49" charset="-122"/>
                <a:sym typeface="+mn-ea"/>
              </a:rPr>
              <a:t>鼠</a:t>
            </a:r>
            <a:r>
              <a:rPr lang="en-US" altLang="zh-CN" sz="3600">
                <a:latin typeface="仿宋" panose="02010609060101010101" pitchFamily="49" charset="-122"/>
                <a:ea typeface="仿宋" panose="02010609060101010101" pitchFamily="49" charset="-122"/>
                <a:sym typeface="+mn-ea"/>
              </a:rPr>
              <a:t>》《</a:t>
            </a:r>
            <a:r>
              <a:rPr sz="3600">
                <a:latin typeface="仿宋" panose="02010609060101010101" pitchFamily="49" charset="-122"/>
                <a:ea typeface="仿宋" panose="02010609060101010101" pitchFamily="49" charset="-122"/>
                <a:sym typeface="+mn-ea"/>
              </a:rPr>
              <a:t>阿长与山海经</a:t>
            </a:r>
            <a:r>
              <a:rPr lang="en-US" altLang="zh-CN" sz="3600">
                <a:latin typeface="仿宋" panose="02010609060101010101" pitchFamily="49" charset="-122"/>
                <a:ea typeface="仿宋" panose="02010609060101010101" pitchFamily="49" charset="-122"/>
                <a:sym typeface="+mn-ea"/>
              </a:rPr>
              <a:t>》《</a:t>
            </a:r>
            <a:r>
              <a:rPr sz="3600">
                <a:latin typeface="仿宋" panose="02010609060101010101" pitchFamily="49" charset="-122"/>
                <a:ea typeface="仿宋" panose="02010609060101010101" pitchFamily="49" charset="-122"/>
                <a:sym typeface="+mn-ea"/>
              </a:rPr>
              <a:t>二十四孝图</a:t>
            </a:r>
            <a:r>
              <a:rPr lang="en-US" altLang="zh-CN" sz="3600">
                <a:latin typeface="仿宋" panose="02010609060101010101" pitchFamily="49" charset="-122"/>
                <a:ea typeface="仿宋" panose="02010609060101010101" pitchFamily="49" charset="-122"/>
                <a:sym typeface="+mn-ea"/>
              </a:rPr>
              <a:t>》《</a:t>
            </a:r>
            <a:r>
              <a:rPr sz="3600">
                <a:latin typeface="仿宋" panose="02010609060101010101" pitchFamily="49" charset="-122"/>
                <a:ea typeface="仿宋" panose="02010609060101010101" pitchFamily="49" charset="-122"/>
                <a:sym typeface="+mn-ea"/>
              </a:rPr>
              <a:t>五猖会</a:t>
            </a:r>
            <a:r>
              <a:rPr lang="en-US" altLang="zh-CN" sz="3600">
                <a:latin typeface="仿宋" panose="02010609060101010101" pitchFamily="49" charset="-122"/>
                <a:ea typeface="仿宋" panose="02010609060101010101" pitchFamily="49" charset="-122"/>
                <a:sym typeface="+mn-ea"/>
              </a:rPr>
              <a:t>》《</a:t>
            </a:r>
            <a:r>
              <a:rPr sz="3600">
                <a:latin typeface="仿宋" panose="02010609060101010101" pitchFamily="49" charset="-122"/>
                <a:ea typeface="仿宋" panose="02010609060101010101" pitchFamily="49" charset="-122"/>
                <a:sym typeface="+mn-ea"/>
              </a:rPr>
              <a:t>无常</a:t>
            </a:r>
            <a:r>
              <a:rPr lang="en-US" altLang="zh-CN" sz="3600">
                <a:latin typeface="仿宋" panose="02010609060101010101" pitchFamily="49" charset="-122"/>
                <a:ea typeface="仿宋" panose="02010609060101010101" pitchFamily="49" charset="-122"/>
                <a:sym typeface="+mn-ea"/>
              </a:rPr>
              <a:t>》《</a:t>
            </a:r>
            <a:r>
              <a:rPr sz="3600">
                <a:latin typeface="仿宋" panose="02010609060101010101" pitchFamily="49" charset="-122"/>
                <a:ea typeface="仿宋" panose="02010609060101010101" pitchFamily="49" charset="-122"/>
                <a:sym typeface="+mn-ea"/>
              </a:rPr>
              <a:t>从百草园到三味书屋</a:t>
            </a:r>
            <a:r>
              <a:rPr lang="en-US" altLang="zh-CN" sz="3600">
                <a:latin typeface="仿宋" panose="02010609060101010101" pitchFamily="49" charset="-122"/>
                <a:ea typeface="仿宋" panose="02010609060101010101" pitchFamily="49" charset="-122"/>
                <a:sym typeface="+mn-ea"/>
              </a:rPr>
              <a:t>》《</a:t>
            </a:r>
            <a:r>
              <a:rPr sz="3600">
                <a:latin typeface="仿宋" panose="02010609060101010101" pitchFamily="49" charset="-122"/>
                <a:ea typeface="仿宋" panose="02010609060101010101" pitchFamily="49" charset="-122"/>
                <a:sym typeface="+mn-ea"/>
              </a:rPr>
              <a:t>父亲的病</a:t>
            </a:r>
            <a:r>
              <a:rPr lang="en-US" altLang="zh-CN" sz="3600">
                <a:latin typeface="仿宋" panose="02010609060101010101" pitchFamily="49" charset="-122"/>
                <a:ea typeface="仿宋" panose="02010609060101010101" pitchFamily="49" charset="-122"/>
                <a:sym typeface="+mn-ea"/>
              </a:rPr>
              <a:t>》</a:t>
            </a:r>
            <a:endParaRPr lang="en-US" altLang="zh-CN" sz="3600" strike="noStrike" noProof="1">
              <a:latin typeface="仿宋" panose="02010609060101010101" pitchFamily="49" charset="-122"/>
              <a:ea typeface="仿宋" panose="02010609060101010101" pitchFamily="49" charset="-122"/>
            </a:endParaRPr>
          </a:p>
          <a:p>
            <a:pPr fontAlgn="auto"/>
            <a:endParaRPr lang="en-US" altLang="zh-CN" sz="3600" strike="noStrike" noProof="1">
              <a:latin typeface="仿宋" panose="02010609060101010101" pitchFamily="49" charset="-122"/>
              <a:ea typeface="仿宋" panose="02010609060101010101" pitchFamily="49" charset="-122"/>
            </a:endParaRPr>
          </a:p>
          <a:p>
            <a:pPr marL="0" indent="0" fontAlgn="auto">
              <a:buNone/>
            </a:pPr>
            <a:r>
              <a:rPr sz="3600" u="sng">
                <a:solidFill>
                  <a:srgbClr val="FF0000"/>
                </a:solidFill>
                <a:effectLst>
                  <a:outerShdw blurRad="38100" dist="38100" dir="2700000" algn="tl">
                    <a:srgbClr val="C0C0C0"/>
                  </a:outerShdw>
                </a:effectLst>
                <a:latin typeface="仿宋" panose="02010609060101010101" pitchFamily="49" charset="-122"/>
                <a:ea typeface="仿宋" panose="02010609060101010101" pitchFamily="49" charset="-122"/>
                <a:sym typeface="+mn-ea"/>
              </a:rPr>
              <a:t>后三篇写作者青年时代离开故乡绍兴到南京、日本求学，再回到故乡绍兴教书的经历</a:t>
            </a:r>
            <a:r>
              <a:rPr sz="3600" u="sng">
                <a:effectLst>
                  <a:outerShdw blurRad="38100" dist="38100" dir="2700000" algn="tl">
                    <a:srgbClr val="C0C0C0"/>
                  </a:outerShdw>
                </a:effectLst>
                <a:latin typeface="仿宋" panose="02010609060101010101" pitchFamily="49" charset="-122"/>
                <a:ea typeface="仿宋" panose="02010609060101010101" pitchFamily="49" charset="-122"/>
                <a:sym typeface="+mn-ea"/>
              </a:rPr>
              <a:t>：</a:t>
            </a:r>
            <a:r>
              <a:rPr lang="en-US" altLang="zh-CN" sz="3600">
                <a:latin typeface="仿宋" panose="02010609060101010101" pitchFamily="49" charset="-122"/>
                <a:ea typeface="仿宋" panose="02010609060101010101" pitchFamily="49" charset="-122"/>
                <a:sym typeface="+mn-ea"/>
              </a:rPr>
              <a:t>《</a:t>
            </a:r>
            <a:r>
              <a:rPr sz="3600">
                <a:latin typeface="仿宋" panose="02010609060101010101" pitchFamily="49" charset="-122"/>
                <a:ea typeface="仿宋" panose="02010609060101010101" pitchFamily="49" charset="-122"/>
                <a:sym typeface="+mn-ea"/>
              </a:rPr>
              <a:t>琐记</a:t>
            </a:r>
            <a:r>
              <a:rPr lang="en-US" altLang="zh-CN" sz="3600">
                <a:latin typeface="仿宋" panose="02010609060101010101" pitchFamily="49" charset="-122"/>
                <a:ea typeface="仿宋" panose="02010609060101010101" pitchFamily="49" charset="-122"/>
                <a:sym typeface="+mn-ea"/>
              </a:rPr>
              <a:t>》《</a:t>
            </a:r>
            <a:r>
              <a:rPr sz="3600">
                <a:latin typeface="仿宋" panose="02010609060101010101" pitchFamily="49" charset="-122"/>
                <a:ea typeface="仿宋" panose="02010609060101010101" pitchFamily="49" charset="-122"/>
                <a:sym typeface="+mn-ea"/>
              </a:rPr>
              <a:t>藤野先生</a:t>
            </a:r>
            <a:r>
              <a:rPr lang="en-US" altLang="zh-CN" sz="3600">
                <a:latin typeface="仿宋" panose="02010609060101010101" pitchFamily="49" charset="-122"/>
                <a:ea typeface="仿宋" panose="02010609060101010101" pitchFamily="49" charset="-122"/>
                <a:sym typeface="+mn-ea"/>
              </a:rPr>
              <a:t>》《</a:t>
            </a:r>
            <a:r>
              <a:rPr sz="3600">
                <a:latin typeface="仿宋" panose="02010609060101010101" pitchFamily="49" charset="-122"/>
                <a:ea typeface="仿宋" panose="02010609060101010101" pitchFamily="49" charset="-122"/>
                <a:sym typeface="+mn-ea"/>
              </a:rPr>
              <a:t>范爱农</a:t>
            </a:r>
            <a:r>
              <a:rPr lang="en-US" altLang="zh-CN" sz="3600">
                <a:latin typeface="仿宋" panose="02010609060101010101" pitchFamily="49" charset="-122"/>
                <a:ea typeface="仿宋" panose="02010609060101010101" pitchFamily="49" charset="-122"/>
                <a:sym typeface="+mn-ea"/>
              </a:rPr>
              <a:t>》  </a:t>
            </a:r>
            <a:endParaRPr lang="en-US" altLang="zh-CN" sz="3600" strike="noStrike" noProof="1">
              <a:latin typeface="仿宋" panose="02010609060101010101" pitchFamily="49" charset="-122"/>
              <a:ea typeface="仿宋" panose="02010609060101010101" pitchFamily="49" charset="-122"/>
            </a:endParaRPr>
          </a:p>
          <a:p>
            <a:endParaRPr lang="zh-CN" altLang="en-US" sz="3600"/>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p:cNvSpPr>
          <p:nvPr>
            <p:ph type="title"/>
          </p:nvPr>
        </p:nvSpPr>
        <p:spPr>
          <a:xfrm>
            <a:off x="3432175" y="260350"/>
            <a:ext cx="4546600" cy="846138"/>
          </a:xfrm>
        </p:spPr>
        <p:txBody>
          <a:bodyPr lIns="91440" tIns="45720" rIns="91440" bIns="45720" anchor="ctr"/>
          <a:lstStyle/>
          <a:p>
            <a:r>
              <a:rPr lang="en-US" altLang="zh-CN" sz="2800">
                <a:ea typeface="黑体" pitchFamily="2" charset="-122"/>
              </a:rPr>
              <a:t>《</a:t>
            </a:r>
            <a:r>
              <a:rPr lang="zh-CN" altLang="en-US" sz="2800">
                <a:ea typeface="黑体" pitchFamily="2" charset="-122"/>
              </a:rPr>
              <a:t>朝花夕拾</a:t>
            </a:r>
            <a:r>
              <a:rPr lang="en-US" altLang="zh-CN" sz="2800">
                <a:ea typeface="黑体" pitchFamily="2" charset="-122"/>
              </a:rPr>
              <a:t>》</a:t>
            </a:r>
            <a:r>
              <a:rPr lang="zh-CN" altLang="en-US" sz="2800">
                <a:ea typeface="黑体" pitchFamily="2" charset="-122"/>
              </a:rPr>
              <a:t>的分类（一）</a:t>
            </a:r>
          </a:p>
        </p:txBody>
      </p:sp>
      <p:sp>
        <p:nvSpPr>
          <p:cNvPr id="40963" name="Rectangle 3"/>
          <p:cNvSpPr>
            <a:spLocks noGrp="1" noChangeArrowheads="1"/>
          </p:cNvSpPr>
          <p:nvPr>
            <p:ph idx="1"/>
          </p:nvPr>
        </p:nvSpPr>
        <p:spPr>
          <a:xfrm>
            <a:off x="144145" y="1196975"/>
            <a:ext cx="11643360" cy="5562600"/>
          </a:xfrm>
        </p:spPr>
        <p:txBody>
          <a:bodyPr>
            <a:normAutofit fontScale="92500" lnSpcReduction="10000"/>
          </a:bodyPr>
          <a:lstStyle/>
          <a:p>
            <a:pPr marL="0" indent="0" fontAlgn="auto">
              <a:lnSpc>
                <a:spcPct val="90000"/>
              </a:lnSpc>
              <a:buNone/>
            </a:pPr>
            <a:r>
              <a:rPr lang="zh-CN" altLang="en-US" sz="2800" strike="noStrike" noProof="1">
                <a:latin typeface="仿宋" panose="02010609060101010101" pitchFamily="49" charset="-122"/>
                <a:ea typeface="仿宋" panose="02010609060101010101" pitchFamily="49" charset="-122"/>
              </a:rPr>
              <a:t>    </a:t>
            </a:r>
            <a:r>
              <a:rPr lang="zh-CN" altLang="en-US" sz="4000" b="1" strike="noStrike" noProof="1">
                <a:latin typeface="仿宋" panose="02010609060101010101" pitchFamily="49" charset="-122"/>
                <a:ea typeface="仿宋" panose="02010609060101010101" pitchFamily="49" charset="-122"/>
              </a:rPr>
              <a:t>以议论为中心线索，同所描述的生活片断穿插在一起，有较浓的杂文色彩 ：</a:t>
            </a:r>
            <a:endParaRPr lang="en-US" altLang="zh-CN" sz="4000" b="1" strike="noStrike" noProof="1">
              <a:latin typeface="仿宋" panose="02010609060101010101" pitchFamily="49" charset="-122"/>
              <a:ea typeface="仿宋" panose="02010609060101010101" pitchFamily="49" charset="-122"/>
            </a:endParaRPr>
          </a:p>
          <a:p>
            <a:pPr marL="0" indent="0" fontAlgn="auto">
              <a:lnSpc>
                <a:spcPct val="90000"/>
              </a:lnSpc>
              <a:buNone/>
            </a:pPr>
            <a:r>
              <a:rPr lang="en-US" altLang="zh-CN" sz="4000" b="1" strike="noStrike" noProof="1">
                <a:solidFill>
                  <a:schemeClr val="bg1"/>
                </a:solidFill>
                <a:latin typeface="仿宋" panose="02010609060101010101" pitchFamily="49" charset="-122"/>
                <a:ea typeface="仿宋" panose="02010609060101010101" pitchFamily="49" charset="-122"/>
              </a:rPr>
              <a:t>  </a:t>
            </a:r>
            <a:r>
              <a:rPr lang="en-US" altLang="zh-CN" sz="4000" b="1" strike="noStrike" noProof="1">
                <a:solidFill>
                  <a:srgbClr val="FF0000"/>
                </a:solidFill>
                <a:latin typeface="仿宋" panose="02010609060101010101" pitchFamily="49" charset="-122"/>
                <a:ea typeface="仿宋" panose="02010609060101010101" pitchFamily="49" charset="-122"/>
              </a:rPr>
              <a:t>《</a:t>
            </a:r>
            <a:r>
              <a:rPr lang="zh-CN" altLang="en-US" sz="4000" b="1" strike="noStrike" noProof="1">
                <a:solidFill>
                  <a:srgbClr val="FF0000"/>
                </a:solidFill>
                <a:latin typeface="仿宋" panose="02010609060101010101" pitchFamily="49" charset="-122"/>
                <a:ea typeface="仿宋" panose="02010609060101010101" pitchFamily="49" charset="-122"/>
              </a:rPr>
              <a:t>猫</a:t>
            </a:r>
            <a:r>
              <a:rPr lang="en-US" altLang="zh-CN" sz="4000" b="1" strike="noStrike" noProof="1">
                <a:solidFill>
                  <a:srgbClr val="FF0000"/>
                </a:solidFill>
                <a:latin typeface="仿宋" panose="02010609060101010101" pitchFamily="49" charset="-122"/>
                <a:ea typeface="仿宋" panose="02010609060101010101" pitchFamily="49" charset="-122"/>
              </a:rPr>
              <a:t>·</a:t>
            </a:r>
            <a:r>
              <a:rPr lang="zh-CN" altLang="en-US" sz="4000" b="1" strike="noStrike" noProof="1">
                <a:solidFill>
                  <a:srgbClr val="FF0000"/>
                </a:solidFill>
                <a:latin typeface="仿宋" panose="02010609060101010101" pitchFamily="49" charset="-122"/>
                <a:ea typeface="仿宋" panose="02010609060101010101" pitchFamily="49" charset="-122"/>
              </a:rPr>
              <a:t>狗</a:t>
            </a:r>
            <a:r>
              <a:rPr lang="en-US" altLang="zh-CN" sz="4000" b="1" strike="noStrike" noProof="1">
                <a:solidFill>
                  <a:srgbClr val="FF0000"/>
                </a:solidFill>
                <a:latin typeface="仿宋" panose="02010609060101010101" pitchFamily="49" charset="-122"/>
                <a:ea typeface="仿宋" panose="02010609060101010101" pitchFamily="49" charset="-122"/>
              </a:rPr>
              <a:t>·</a:t>
            </a:r>
            <a:r>
              <a:rPr lang="zh-CN" altLang="en-US" sz="4000" b="1" strike="noStrike" noProof="1">
                <a:solidFill>
                  <a:srgbClr val="FF0000"/>
                </a:solidFill>
                <a:latin typeface="仿宋" panose="02010609060101010101" pitchFamily="49" charset="-122"/>
                <a:ea typeface="仿宋" panose="02010609060101010101" pitchFamily="49" charset="-122"/>
              </a:rPr>
              <a:t>鼠</a:t>
            </a:r>
            <a:r>
              <a:rPr lang="en-US" altLang="zh-CN" sz="4000" b="1" strike="noStrike" noProof="1">
                <a:solidFill>
                  <a:srgbClr val="FF0000"/>
                </a:solidFill>
                <a:latin typeface="仿宋" panose="02010609060101010101" pitchFamily="49" charset="-122"/>
                <a:ea typeface="仿宋" panose="02010609060101010101" pitchFamily="49" charset="-122"/>
              </a:rPr>
              <a:t>》</a:t>
            </a:r>
            <a:r>
              <a:rPr lang="zh-CN" altLang="en-US" sz="4000" b="1" strike="noStrike" noProof="1">
                <a:solidFill>
                  <a:srgbClr val="FF0000"/>
                </a:solidFill>
                <a:latin typeface="仿宋" panose="02010609060101010101" pitchFamily="49" charset="-122"/>
                <a:ea typeface="仿宋" panose="02010609060101010101" pitchFamily="49" charset="-122"/>
              </a:rPr>
              <a:t>、</a:t>
            </a:r>
            <a:r>
              <a:rPr lang="en-US" altLang="zh-CN" sz="4000" b="1" strike="noStrike" noProof="1">
                <a:solidFill>
                  <a:srgbClr val="FF0000"/>
                </a:solidFill>
                <a:latin typeface="仿宋" panose="02010609060101010101" pitchFamily="49" charset="-122"/>
                <a:ea typeface="仿宋" panose="02010609060101010101" pitchFamily="49" charset="-122"/>
              </a:rPr>
              <a:t>《</a:t>
            </a:r>
            <a:r>
              <a:rPr lang="zh-CN" altLang="en-US" sz="4000" b="1" strike="noStrike" noProof="1">
                <a:solidFill>
                  <a:srgbClr val="FF0000"/>
                </a:solidFill>
                <a:latin typeface="仿宋" panose="02010609060101010101" pitchFamily="49" charset="-122"/>
                <a:ea typeface="仿宋" panose="02010609060101010101" pitchFamily="49" charset="-122"/>
              </a:rPr>
              <a:t>二十四孝图</a:t>
            </a:r>
            <a:r>
              <a:rPr lang="en-US" altLang="zh-CN" sz="4000" b="1" strike="noStrike" noProof="1">
                <a:solidFill>
                  <a:srgbClr val="FF0000"/>
                </a:solidFill>
                <a:latin typeface="仿宋" panose="02010609060101010101" pitchFamily="49" charset="-122"/>
                <a:ea typeface="仿宋" panose="02010609060101010101" pitchFamily="49" charset="-122"/>
              </a:rPr>
              <a:t>》</a:t>
            </a:r>
            <a:r>
              <a:rPr lang="zh-CN" altLang="en-US" sz="4000" b="1" strike="noStrike" noProof="1">
                <a:solidFill>
                  <a:srgbClr val="FF0000"/>
                </a:solidFill>
                <a:latin typeface="仿宋" panose="02010609060101010101" pitchFamily="49" charset="-122"/>
                <a:ea typeface="仿宋" panose="02010609060101010101" pitchFamily="49" charset="-122"/>
              </a:rPr>
              <a:t>、</a:t>
            </a:r>
            <a:r>
              <a:rPr lang="en-US" altLang="zh-CN" sz="4000" b="1" strike="noStrike" noProof="1">
                <a:solidFill>
                  <a:srgbClr val="FF0000"/>
                </a:solidFill>
                <a:latin typeface="仿宋" panose="02010609060101010101" pitchFamily="49" charset="-122"/>
                <a:ea typeface="仿宋" panose="02010609060101010101" pitchFamily="49" charset="-122"/>
              </a:rPr>
              <a:t>《</a:t>
            </a:r>
            <a:r>
              <a:rPr lang="zh-CN" altLang="en-US" sz="4000" b="1" strike="noStrike" noProof="1">
                <a:solidFill>
                  <a:srgbClr val="FF0000"/>
                </a:solidFill>
                <a:latin typeface="仿宋" panose="02010609060101010101" pitchFamily="49" charset="-122"/>
                <a:ea typeface="仿宋" panose="02010609060101010101" pitchFamily="49" charset="-122"/>
              </a:rPr>
              <a:t>无常</a:t>
            </a:r>
            <a:r>
              <a:rPr lang="en-US" altLang="zh-CN" sz="4000" b="1" strike="noStrike" noProof="1">
                <a:solidFill>
                  <a:srgbClr val="FF0000"/>
                </a:solidFill>
                <a:latin typeface="仿宋" panose="02010609060101010101" pitchFamily="49" charset="-122"/>
                <a:ea typeface="仿宋" panose="02010609060101010101" pitchFamily="49" charset="-122"/>
              </a:rPr>
              <a:t>》</a:t>
            </a:r>
          </a:p>
          <a:p>
            <a:pPr marL="0" indent="0" fontAlgn="auto">
              <a:lnSpc>
                <a:spcPct val="90000"/>
              </a:lnSpc>
              <a:buNone/>
            </a:pPr>
            <a:r>
              <a:rPr lang="zh-CN" altLang="en-US" sz="4000" b="1" strike="noStrike" noProof="1">
                <a:latin typeface="仿宋" panose="02010609060101010101" pitchFamily="49" charset="-122"/>
                <a:ea typeface="仿宋" panose="02010609060101010101" pitchFamily="49" charset="-122"/>
              </a:rPr>
              <a:t>    以描写一个人物为中心，同描述个人的感受密切结合，有传记文的特点： </a:t>
            </a:r>
          </a:p>
          <a:p>
            <a:pPr fontAlgn="auto">
              <a:lnSpc>
                <a:spcPct val="90000"/>
              </a:lnSpc>
              <a:buFontTx/>
              <a:buNone/>
            </a:pPr>
            <a:r>
              <a:rPr lang="en-US" altLang="zh-CN" sz="4000" b="1" strike="noStrike" noProof="1">
                <a:solidFill>
                  <a:schemeClr val="bg1"/>
                </a:solidFill>
                <a:latin typeface="仿宋" panose="02010609060101010101" pitchFamily="49" charset="-122"/>
                <a:ea typeface="仿宋" panose="02010609060101010101" pitchFamily="49" charset="-122"/>
              </a:rPr>
              <a:t>  </a:t>
            </a:r>
            <a:r>
              <a:rPr lang="en-US" altLang="zh-CN" sz="4000" b="1" strike="noStrike" noProof="1">
                <a:solidFill>
                  <a:srgbClr val="FF0000"/>
                </a:solidFill>
                <a:latin typeface="仿宋" panose="02010609060101010101" pitchFamily="49" charset="-122"/>
                <a:ea typeface="仿宋" panose="02010609060101010101" pitchFamily="49" charset="-122"/>
              </a:rPr>
              <a:t>《</a:t>
            </a:r>
            <a:r>
              <a:rPr lang="zh-CN" altLang="en-US" sz="4000" b="1" strike="noStrike" noProof="1">
                <a:solidFill>
                  <a:srgbClr val="FF0000"/>
                </a:solidFill>
                <a:latin typeface="仿宋" panose="02010609060101010101" pitchFamily="49" charset="-122"/>
                <a:ea typeface="仿宋" panose="02010609060101010101" pitchFamily="49" charset="-122"/>
              </a:rPr>
              <a:t>阿长与</a:t>
            </a:r>
            <a:r>
              <a:rPr lang="en-US" altLang="zh-CN" sz="4000" b="1" strike="noStrike" noProof="1">
                <a:solidFill>
                  <a:srgbClr val="FF0000"/>
                </a:solidFill>
                <a:latin typeface="仿宋" panose="02010609060101010101" pitchFamily="49" charset="-122"/>
                <a:ea typeface="仿宋" panose="02010609060101010101" pitchFamily="49" charset="-122"/>
              </a:rPr>
              <a:t>&lt;</a:t>
            </a:r>
            <a:r>
              <a:rPr lang="zh-CN" altLang="en-US" sz="4000" b="1" strike="noStrike" noProof="1">
                <a:solidFill>
                  <a:srgbClr val="FF0000"/>
                </a:solidFill>
                <a:latin typeface="仿宋" panose="02010609060101010101" pitchFamily="49" charset="-122"/>
                <a:ea typeface="仿宋" panose="02010609060101010101" pitchFamily="49" charset="-122"/>
              </a:rPr>
              <a:t>山海经</a:t>
            </a:r>
            <a:r>
              <a:rPr lang="en-US" altLang="zh-CN" sz="4000" b="1" strike="noStrike" noProof="1">
                <a:solidFill>
                  <a:srgbClr val="FF0000"/>
                </a:solidFill>
                <a:latin typeface="仿宋" panose="02010609060101010101" pitchFamily="49" charset="-122"/>
                <a:ea typeface="仿宋" panose="02010609060101010101" pitchFamily="49" charset="-122"/>
              </a:rPr>
              <a:t>&gt;》</a:t>
            </a:r>
            <a:r>
              <a:rPr lang="zh-CN" altLang="en-US" sz="4000" b="1" strike="noStrike" noProof="1">
                <a:solidFill>
                  <a:srgbClr val="FF0000"/>
                </a:solidFill>
                <a:latin typeface="仿宋" panose="02010609060101010101" pitchFamily="49" charset="-122"/>
                <a:ea typeface="仿宋" panose="02010609060101010101" pitchFamily="49" charset="-122"/>
              </a:rPr>
              <a:t>、</a:t>
            </a:r>
            <a:r>
              <a:rPr lang="en-US" altLang="zh-CN" sz="4000" b="1" strike="noStrike" noProof="1">
                <a:solidFill>
                  <a:srgbClr val="FF0000"/>
                </a:solidFill>
                <a:latin typeface="仿宋" panose="02010609060101010101" pitchFamily="49" charset="-122"/>
                <a:ea typeface="仿宋" panose="02010609060101010101" pitchFamily="49" charset="-122"/>
              </a:rPr>
              <a:t>《</a:t>
            </a:r>
            <a:r>
              <a:rPr lang="zh-CN" altLang="en-US" sz="4000" b="1" strike="noStrike" noProof="1">
                <a:solidFill>
                  <a:srgbClr val="FF0000"/>
                </a:solidFill>
                <a:latin typeface="仿宋" panose="02010609060101010101" pitchFamily="49" charset="-122"/>
                <a:ea typeface="仿宋" panose="02010609060101010101" pitchFamily="49" charset="-122"/>
              </a:rPr>
              <a:t>藤野先生</a:t>
            </a:r>
            <a:r>
              <a:rPr lang="en-US" altLang="zh-CN" sz="4000" b="1" strike="noStrike" noProof="1">
                <a:solidFill>
                  <a:srgbClr val="FF0000"/>
                </a:solidFill>
                <a:latin typeface="仿宋" panose="02010609060101010101" pitchFamily="49" charset="-122"/>
                <a:ea typeface="仿宋" panose="02010609060101010101" pitchFamily="49" charset="-122"/>
              </a:rPr>
              <a:t>》</a:t>
            </a:r>
            <a:r>
              <a:rPr lang="zh-CN" altLang="en-US" sz="4000" b="1" strike="noStrike" noProof="1">
                <a:solidFill>
                  <a:srgbClr val="FF0000"/>
                </a:solidFill>
                <a:latin typeface="仿宋" panose="02010609060101010101" pitchFamily="49" charset="-122"/>
                <a:ea typeface="仿宋" panose="02010609060101010101" pitchFamily="49" charset="-122"/>
              </a:rPr>
              <a:t>、</a:t>
            </a:r>
            <a:r>
              <a:rPr lang="en-US" altLang="zh-CN" sz="4000" b="1" strike="noStrike" noProof="1">
                <a:solidFill>
                  <a:srgbClr val="FF0000"/>
                </a:solidFill>
                <a:latin typeface="仿宋" panose="02010609060101010101" pitchFamily="49" charset="-122"/>
                <a:ea typeface="仿宋" panose="02010609060101010101" pitchFamily="49" charset="-122"/>
              </a:rPr>
              <a:t>《</a:t>
            </a:r>
            <a:r>
              <a:rPr lang="zh-CN" altLang="en-US" sz="4000" b="1" strike="noStrike" noProof="1">
                <a:solidFill>
                  <a:srgbClr val="FF0000"/>
                </a:solidFill>
                <a:latin typeface="仿宋" panose="02010609060101010101" pitchFamily="49" charset="-122"/>
                <a:ea typeface="仿宋" panose="02010609060101010101" pitchFamily="49" charset="-122"/>
              </a:rPr>
              <a:t>范爱农</a:t>
            </a:r>
            <a:r>
              <a:rPr lang="en-US" altLang="zh-CN" sz="4000" b="1" strike="noStrike" noProof="1">
                <a:solidFill>
                  <a:schemeClr val="bg1"/>
                </a:solidFill>
                <a:latin typeface="仿宋" panose="02010609060101010101" pitchFamily="49" charset="-122"/>
                <a:ea typeface="仿宋" panose="02010609060101010101" pitchFamily="49" charset="-122"/>
              </a:rPr>
              <a:t>》</a:t>
            </a:r>
          </a:p>
          <a:p>
            <a:pPr marL="0" indent="0" fontAlgn="auto">
              <a:lnSpc>
                <a:spcPct val="90000"/>
              </a:lnSpc>
              <a:buNone/>
            </a:pPr>
            <a:r>
              <a:rPr lang="zh-CN" altLang="en-US" sz="4000" b="1" strike="noStrike" noProof="1">
                <a:latin typeface="仿宋" panose="02010609060101010101" pitchFamily="49" charset="-122"/>
                <a:ea typeface="仿宋" panose="02010609060101010101" pitchFamily="49" charset="-122"/>
              </a:rPr>
              <a:t>    以叙述一段生活为中心，同描写穿插起来，将议论、抒情寓于描述之中：</a:t>
            </a:r>
          </a:p>
          <a:p>
            <a:pPr fontAlgn="auto">
              <a:lnSpc>
                <a:spcPct val="90000"/>
              </a:lnSpc>
              <a:buFontTx/>
              <a:buNone/>
            </a:pPr>
            <a:r>
              <a:rPr lang="zh-CN" altLang="en-US" sz="4000" b="1" strike="noStrike" noProof="1">
                <a:latin typeface="仿宋" panose="02010609060101010101" pitchFamily="49" charset="-122"/>
                <a:ea typeface="仿宋" panose="02010609060101010101" pitchFamily="49" charset="-122"/>
              </a:rPr>
              <a:t>  </a:t>
            </a:r>
            <a:r>
              <a:rPr lang="en-US" altLang="zh-CN" sz="4000" b="1" strike="noStrike" noProof="1">
                <a:solidFill>
                  <a:srgbClr val="FF0000"/>
                </a:solidFill>
                <a:latin typeface="仿宋" panose="02010609060101010101" pitchFamily="49" charset="-122"/>
                <a:ea typeface="仿宋" panose="02010609060101010101" pitchFamily="49" charset="-122"/>
              </a:rPr>
              <a:t>《</a:t>
            </a:r>
            <a:r>
              <a:rPr lang="zh-CN" altLang="en-US" sz="4000" b="1" strike="noStrike" noProof="1">
                <a:solidFill>
                  <a:srgbClr val="FF0000"/>
                </a:solidFill>
                <a:latin typeface="仿宋" panose="02010609060101010101" pitchFamily="49" charset="-122"/>
                <a:ea typeface="仿宋" panose="02010609060101010101" pitchFamily="49" charset="-122"/>
              </a:rPr>
              <a:t>五猖会</a:t>
            </a:r>
            <a:r>
              <a:rPr lang="en-US" altLang="zh-CN" sz="4000" b="1" strike="noStrike" noProof="1">
                <a:solidFill>
                  <a:srgbClr val="FF0000"/>
                </a:solidFill>
                <a:latin typeface="仿宋" panose="02010609060101010101" pitchFamily="49" charset="-122"/>
                <a:ea typeface="仿宋" panose="02010609060101010101" pitchFamily="49" charset="-122"/>
              </a:rPr>
              <a:t>》</a:t>
            </a:r>
            <a:r>
              <a:rPr lang="zh-CN" altLang="en-US" sz="4000" b="1" strike="noStrike" noProof="1">
                <a:solidFill>
                  <a:srgbClr val="FF0000"/>
                </a:solidFill>
                <a:latin typeface="仿宋" panose="02010609060101010101" pitchFamily="49" charset="-122"/>
                <a:ea typeface="仿宋" panose="02010609060101010101" pitchFamily="49" charset="-122"/>
              </a:rPr>
              <a:t>、</a:t>
            </a:r>
            <a:r>
              <a:rPr lang="en-US" altLang="zh-CN" sz="4000" b="1" strike="noStrike" noProof="1">
                <a:solidFill>
                  <a:srgbClr val="FF0000"/>
                </a:solidFill>
                <a:latin typeface="仿宋" panose="02010609060101010101" pitchFamily="49" charset="-122"/>
                <a:ea typeface="仿宋" panose="02010609060101010101" pitchFamily="49" charset="-122"/>
              </a:rPr>
              <a:t>《</a:t>
            </a:r>
            <a:r>
              <a:rPr lang="zh-CN" altLang="en-US" sz="4000" b="1" strike="noStrike" noProof="1">
                <a:solidFill>
                  <a:srgbClr val="FF0000"/>
                </a:solidFill>
                <a:latin typeface="仿宋" panose="02010609060101010101" pitchFamily="49" charset="-122"/>
                <a:ea typeface="仿宋" panose="02010609060101010101" pitchFamily="49" charset="-122"/>
              </a:rPr>
              <a:t>从百草园到三味书屋</a:t>
            </a:r>
            <a:r>
              <a:rPr lang="en-US" altLang="zh-CN" sz="4000" b="1" strike="noStrike" noProof="1">
                <a:solidFill>
                  <a:srgbClr val="FF0000"/>
                </a:solidFill>
                <a:latin typeface="仿宋" panose="02010609060101010101" pitchFamily="49" charset="-122"/>
                <a:ea typeface="仿宋" panose="02010609060101010101" pitchFamily="49" charset="-122"/>
              </a:rPr>
              <a:t>》</a:t>
            </a:r>
            <a:r>
              <a:rPr lang="zh-CN" altLang="en-US" sz="4000" b="1" strike="noStrike" noProof="1">
                <a:solidFill>
                  <a:srgbClr val="FF0000"/>
                </a:solidFill>
                <a:latin typeface="仿宋" panose="02010609060101010101" pitchFamily="49" charset="-122"/>
                <a:ea typeface="仿宋" panose="02010609060101010101" pitchFamily="49" charset="-122"/>
              </a:rPr>
              <a:t>、</a:t>
            </a:r>
            <a:r>
              <a:rPr lang="en-US" altLang="zh-CN" sz="4000" b="1" strike="noStrike" noProof="1">
                <a:solidFill>
                  <a:srgbClr val="FF0000"/>
                </a:solidFill>
                <a:latin typeface="仿宋" panose="02010609060101010101" pitchFamily="49" charset="-122"/>
                <a:ea typeface="仿宋" panose="02010609060101010101" pitchFamily="49" charset="-122"/>
              </a:rPr>
              <a:t>《</a:t>
            </a:r>
            <a:r>
              <a:rPr lang="zh-CN" altLang="en-US" sz="4000" b="1" strike="noStrike" noProof="1">
                <a:solidFill>
                  <a:srgbClr val="FF0000"/>
                </a:solidFill>
                <a:latin typeface="仿宋" panose="02010609060101010101" pitchFamily="49" charset="-122"/>
                <a:ea typeface="仿宋" panose="02010609060101010101" pitchFamily="49" charset="-122"/>
              </a:rPr>
              <a:t>父亲的病</a:t>
            </a:r>
            <a:r>
              <a:rPr lang="en-US" altLang="zh-CN" sz="4000" b="1" strike="noStrike" noProof="1">
                <a:solidFill>
                  <a:srgbClr val="FF0000"/>
                </a:solidFill>
                <a:latin typeface="仿宋" panose="02010609060101010101" pitchFamily="49" charset="-122"/>
                <a:ea typeface="仿宋" panose="02010609060101010101" pitchFamily="49" charset="-122"/>
              </a:rPr>
              <a:t>》</a:t>
            </a:r>
            <a:r>
              <a:rPr lang="zh-CN" altLang="en-US" sz="4000" b="1" strike="noStrike" noProof="1">
                <a:solidFill>
                  <a:srgbClr val="FF0000"/>
                </a:solidFill>
                <a:latin typeface="仿宋" panose="02010609060101010101" pitchFamily="49" charset="-122"/>
                <a:ea typeface="仿宋" panose="02010609060101010101" pitchFamily="49" charset="-122"/>
              </a:rPr>
              <a:t>、</a:t>
            </a:r>
            <a:r>
              <a:rPr lang="en-US" altLang="zh-CN" sz="4000" b="1" strike="noStrike" noProof="1">
                <a:solidFill>
                  <a:srgbClr val="FF0000"/>
                </a:solidFill>
                <a:latin typeface="仿宋" panose="02010609060101010101" pitchFamily="49" charset="-122"/>
                <a:ea typeface="仿宋" panose="02010609060101010101" pitchFamily="49" charset="-122"/>
              </a:rPr>
              <a:t>《</a:t>
            </a:r>
            <a:r>
              <a:rPr lang="zh-CN" altLang="en-US" sz="4000" b="1" strike="noStrike" noProof="1">
                <a:solidFill>
                  <a:srgbClr val="FF0000"/>
                </a:solidFill>
                <a:latin typeface="仿宋" panose="02010609060101010101" pitchFamily="49" charset="-122"/>
                <a:ea typeface="仿宋" panose="02010609060101010101" pitchFamily="49" charset="-122"/>
              </a:rPr>
              <a:t>琐记</a:t>
            </a:r>
            <a:r>
              <a:rPr lang="en-US" altLang="zh-CN" sz="4000" b="1" strike="noStrike" noProof="1">
                <a:solidFill>
                  <a:srgbClr val="FF0000"/>
                </a:solidFill>
                <a:latin typeface="仿宋" panose="02010609060101010101" pitchFamily="49" charset="-122"/>
                <a:ea typeface="仿宋" panose="02010609060101010101" pitchFamily="49" charset="-122"/>
              </a:rPr>
              <a:t>》</a:t>
            </a: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3"/>
          <p:cNvSpPr>
            <a:spLocks noGrp="1"/>
          </p:cNvSpPr>
          <p:nvPr>
            <p:ph idx="1"/>
          </p:nvPr>
        </p:nvSpPr>
        <p:spPr>
          <a:xfrm>
            <a:off x="242570" y="1341755"/>
            <a:ext cx="11559540" cy="5344160"/>
          </a:xfrm>
        </p:spPr>
        <p:txBody>
          <a:bodyPr lIns="91440" tIns="45720" rIns="91440" bIns="45720" anchor="t">
            <a:noAutofit/>
          </a:bodyPr>
          <a:lstStyle/>
          <a:p>
            <a:pPr marL="0" indent="0">
              <a:lnSpc>
                <a:spcPct val="90000"/>
              </a:lnSpc>
              <a:buNone/>
            </a:pPr>
            <a:r>
              <a:rPr lang="en-US" altLang="zh-CN" sz="3600" b="1">
                <a:latin typeface="仿宋" panose="02010609060101010101" pitchFamily="49" charset="-122"/>
                <a:ea typeface="仿宋" panose="02010609060101010101" pitchFamily="49" charset="-122"/>
              </a:rPr>
              <a:t>(1)</a:t>
            </a:r>
            <a:r>
              <a:rPr lang="zh-CN" altLang="en-US" sz="3600" b="1">
                <a:latin typeface="仿宋" panose="02010609060101010101" pitchFamily="49" charset="-122"/>
                <a:ea typeface="仿宋" panose="02010609060101010101" pitchFamily="49" charset="-122"/>
              </a:rPr>
              <a:t>抨击正人君子的：</a:t>
            </a:r>
            <a:endParaRPr lang="en-US" altLang="zh-CN" sz="3600" b="1">
              <a:latin typeface="仿宋" panose="02010609060101010101" pitchFamily="49" charset="-122"/>
              <a:ea typeface="仿宋" panose="02010609060101010101" pitchFamily="49" charset="-122"/>
            </a:endParaRPr>
          </a:p>
          <a:p>
            <a:pPr marL="0" indent="0">
              <a:lnSpc>
                <a:spcPct val="90000"/>
              </a:lnSpc>
              <a:buNone/>
            </a:pPr>
            <a:r>
              <a:rPr lang="en-US" altLang="zh-CN" sz="3600" b="1">
                <a:solidFill>
                  <a:schemeClr val="bg1"/>
                </a:solidFill>
                <a:latin typeface="仿宋" panose="02010609060101010101" pitchFamily="49" charset="-122"/>
                <a:ea typeface="仿宋" panose="02010609060101010101" pitchFamily="49" charset="-122"/>
              </a:rPr>
              <a:t>《</a:t>
            </a:r>
            <a:r>
              <a:rPr lang="zh-CN" altLang="en-US" sz="3600" b="1">
                <a:solidFill>
                  <a:srgbClr val="FF0000"/>
                </a:solidFill>
                <a:latin typeface="仿宋" panose="02010609060101010101" pitchFamily="49" charset="-122"/>
                <a:ea typeface="仿宋" panose="02010609060101010101" pitchFamily="49" charset="-122"/>
              </a:rPr>
              <a:t>狗</a:t>
            </a:r>
            <a:r>
              <a:rPr lang="en-US" altLang="zh-CN" sz="3600" b="1">
                <a:solidFill>
                  <a:srgbClr val="FF0000"/>
                </a:solidFill>
                <a:latin typeface="仿宋" panose="02010609060101010101" pitchFamily="49" charset="-122"/>
                <a:ea typeface="仿宋" panose="02010609060101010101" pitchFamily="49" charset="-122"/>
              </a:rPr>
              <a:t>·</a:t>
            </a:r>
            <a:r>
              <a:rPr lang="zh-CN" altLang="en-US" sz="3600" b="1">
                <a:solidFill>
                  <a:srgbClr val="FF0000"/>
                </a:solidFill>
                <a:latin typeface="仿宋" panose="02010609060101010101" pitchFamily="49" charset="-122"/>
                <a:ea typeface="仿宋" panose="02010609060101010101" pitchFamily="49" charset="-122"/>
              </a:rPr>
              <a:t>猫</a:t>
            </a:r>
            <a:r>
              <a:rPr lang="en-US" altLang="zh-CN" sz="3600" b="1">
                <a:solidFill>
                  <a:srgbClr val="FF0000"/>
                </a:solidFill>
                <a:latin typeface="仿宋" panose="02010609060101010101" pitchFamily="49" charset="-122"/>
                <a:ea typeface="仿宋" panose="02010609060101010101" pitchFamily="49" charset="-122"/>
              </a:rPr>
              <a:t>·</a:t>
            </a:r>
            <a:r>
              <a:rPr lang="zh-CN" altLang="en-US" sz="3600" b="1">
                <a:solidFill>
                  <a:srgbClr val="FF0000"/>
                </a:solidFill>
                <a:latin typeface="仿宋" panose="02010609060101010101" pitchFamily="49" charset="-122"/>
                <a:ea typeface="仿宋" panose="02010609060101010101" pitchFamily="49" charset="-122"/>
              </a:rPr>
              <a:t>鼠</a:t>
            </a:r>
            <a:r>
              <a:rPr lang="en-US" altLang="zh-CN" sz="3600" b="1">
                <a:solidFill>
                  <a:srgbClr val="FF0000"/>
                </a:solidFill>
                <a:latin typeface="仿宋" panose="02010609060101010101" pitchFamily="49" charset="-122"/>
                <a:ea typeface="仿宋" panose="02010609060101010101" pitchFamily="49" charset="-122"/>
              </a:rPr>
              <a:t>》《</a:t>
            </a:r>
            <a:r>
              <a:rPr lang="zh-CN" altLang="en-US" sz="3600" b="1">
                <a:solidFill>
                  <a:srgbClr val="FF0000"/>
                </a:solidFill>
                <a:latin typeface="仿宋" panose="02010609060101010101" pitchFamily="49" charset="-122"/>
                <a:ea typeface="仿宋" panose="02010609060101010101" pitchFamily="49" charset="-122"/>
              </a:rPr>
              <a:t>无常</a:t>
            </a:r>
            <a:r>
              <a:rPr lang="en-US" altLang="zh-CN" sz="3600" b="1">
                <a:solidFill>
                  <a:srgbClr val="FF0000"/>
                </a:solidFill>
                <a:latin typeface="仿宋" panose="02010609060101010101" pitchFamily="49" charset="-122"/>
                <a:ea typeface="仿宋" panose="02010609060101010101" pitchFamily="49" charset="-122"/>
              </a:rPr>
              <a:t>》</a:t>
            </a:r>
            <a:endParaRPr lang="zh-CN" altLang="en-US" sz="3600" b="1">
              <a:solidFill>
                <a:srgbClr val="FF0000"/>
              </a:solidFill>
              <a:latin typeface="仿宋" panose="02010609060101010101" pitchFamily="49" charset="-122"/>
              <a:ea typeface="仿宋" panose="02010609060101010101" pitchFamily="49" charset="-122"/>
            </a:endParaRPr>
          </a:p>
          <a:p>
            <a:pPr marL="0" indent="0">
              <a:lnSpc>
                <a:spcPct val="90000"/>
              </a:lnSpc>
              <a:buNone/>
            </a:pPr>
            <a:r>
              <a:rPr lang="en-US" altLang="zh-CN" sz="3600" b="1">
                <a:latin typeface="仿宋" panose="02010609060101010101" pitchFamily="49" charset="-122"/>
                <a:ea typeface="仿宋" panose="02010609060101010101" pitchFamily="49" charset="-122"/>
              </a:rPr>
              <a:t>(2)</a:t>
            </a:r>
            <a:r>
              <a:rPr lang="zh-CN" altLang="en-US" sz="3600" b="1">
                <a:latin typeface="仿宋" panose="02010609060101010101" pitchFamily="49" charset="-122"/>
                <a:ea typeface="仿宋" panose="02010609060101010101" pitchFamily="49" charset="-122"/>
              </a:rPr>
              <a:t>控诉封建孝道虚伪残酷的：</a:t>
            </a:r>
            <a:endParaRPr lang="en-US" altLang="zh-CN" sz="3600" b="1">
              <a:latin typeface="仿宋" panose="02010609060101010101" pitchFamily="49" charset="-122"/>
              <a:ea typeface="仿宋" panose="02010609060101010101" pitchFamily="49" charset="-122"/>
            </a:endParaRPr>
          </a:p>
          <a:p>
            <a:pPr marL="0" indent="0">
              <a:lnSpc>
                <a:spcPct val="90000"/>
              </a:lnSpc>
              <a:buNone/>
            </a:pPr>
            <a:r>
              <a:rPr lang="en-US" altLang="zh-CN" sz="3600" b="1">
                <a:solidFill>
                  <a:srgbClr val="FF0000"/>
                </a:solidFill>
                <a:latin typeface="仿宋" panose="02010609060101010101" pitchFamily="49" charset="-122"/>
                <a:ea typeface="仿宋" panose="02010609060101010101" pitchFamily="49" charset="-122"/>
              </a:rPr>
              <a:t>《</a:t>
            </a:r>
            <a:r>
              <a:rPr lang="zh-CN" altLang="en-US" sz="3600" b="1">
                <a:solidFill>
                  <a:srgbClr val="FF0000"/>
                </a:solidFill>
                <a:latin typeface="仿宋" panose="02010609060101010101" pitchFamily="49" charset="-122"/>
                <a:ea typeface="仿宋" panose="02010609060101010101" pitchFamily="49" charset="-122"/>
              </a:rPr>
              <a:t>二十四图</a:t>
            </a:r>
            <a:r>
              <a:rPr lang="en-US" altLang="zh-CN" sz="3600" b="1">
                <a:solidFill>
                  <a:srgbClr val="FF0000"/>
                </a:solidFill>
                <a:latin typeface="仿宋" panose="02010609060101010101" pitchFamily="49" charset="-122"/>
                <a:ea typeface="仿宋" panose="02010609060101010101" pitchFamily="49" charset="-122"/>
              </a:rPr>
              <a:t>》</a:t>
            </a:r>
            <a:endParaRPr lang="zh-CN" altLang="en-US" sz="3600" b="1">
              <a:solidFill>
                <a:srgbClr val="FF0000"/>
              </a:solidFill>
              <a:latin typeface="仿宋" panose="02010609060101010101" pitchFamily="49" charset="-122"/>
              <a:ea typeface="仿宋" panose="02010609060101010101" pitchFamily="49" charset="-122"/>
            </a:endParaRPr>
          </a:p>
          <a:p>
            <a:pPr marL="0" indent="0">
              <a:lnSpc>
                <a:spcPct val="90000"/>
              </a:lnSpc>
              <a:buNone/>
            </a:pPr>
            <a:r>
              <a:rPr lang="en-US" altLang="zh-CN" sz="3600" b="1">
                <a:latin typeface="仿宋" panose="02010609060101010101" pitchFamily="49" charset="-122"/>
                <a:ea typeface="仿宋" panose="02010609060101010101" pitchFamily="49" charset="-122"/>
              </a:rPr>
              <a:t>(3)</a:t>
            </a:r>
            <a:r>
              <a:rPr lang="zh-CN" altLang="en-US" sz="3600" b="1">
                <a:latin typeface="仿宋" panose="02010609060101010101" pitchFamily="49" charset="-122"/>
                <a:ea typeface="仿宋" panose="02010609060101010101" pitchFamily="49" charset="-122"/>
              </a:rPr>
              <a:t>批判封建教育对儿童身心摧残的：</a:t>
            </a:r>
            <a:endParaRPr lang="en-US" altLang="zh-CN" sz="3600" b="1">
              <a:latin typeface="仿宋" panose="02010609060101010101" pitchFamily="49" charset="-122"/>
              <a:ea typeface="仿宋" panose="02010609060101010101" pitchFamily="49" charset="-122"/>
            </a:endParaRPr>
          </a:p>
          <a:p>
            <a:pPr marL="0" indent="0">
              <a:lnSpc>
                <a:spcPct val="90000"/>
              </a:lnSpc>
              <a:buNone/>
            </a:pPr>
            <a:r>
              <a:rPr lang="en-US" altLang="zh-CN" sz="3600" b="1">
                <a:solidFill>
                  <a:srgbClr val="FF0000"/>
                </a:solidFill>
                <a:latin typeface="仿宋" panose="02010609060101010101" pitchFamily="49" charset="-122"/>
                <a:ea typeface="仿宋" panose="02010609060101010101" pitchFamily="49" charset="-122"/>
              </a:rPr>
              <a:t>《</a:t>
            </a:r>
            <a:r>
              <a:rPr lang="zh-CN" altLang="en-US" sz="3600" b="1">
                <a:solidFill>
                  <a:srgbClr val="FF0000"/>
                </a:solidFill>
                <a:latin typeface="仿宋" panose="02010609060101010101" pitchFamily="49" charset="-122"/>
                <a:ea typeface="仿宋" panose="02010609060101010101" pitchFamily="49" charset="-122"/>
              </a:rPr>
              <a:t>五猖会</a:t>
            </a:r>
            <a:r>
              <a:rPr lang="en-US" altLang="zh-CN" sz="3600" b="1">
                <a:solidFill>
                  <a:srgbClr val="FF0000"/>
                </a:solidFill>
                <a:latin typeface="仿宋" panose="02010609060101010101" pitchFamily="49" charset="-122"/>
                <a:ea typeface="仿宋" panose="02010609060101010101" pitchFamily="49" charset="-122"/>
              </a:rPr>
              <a:t>》</a:t>
            </a:r>
            <a:r>
              <a:rPr lang="zh-CN" altLang="en-US" sz="3600" b="1">
                <a:solidFill>
                  <a:srgbClr val="FF0000"/>
                </a:solidFill>
                <a:latin typeface="仿宋" panose="02010609060101010101" pitchFamily="49" charset="-122"/>
                <a:ea typeface="仿宋" panose="02010609060101010101" pitchFamily="49" charset="-122"/>
              </a:rPr>
              <a:t>、</a:t>
            </a:r>
            <a:r>
              <a:rPr lang="en-US" altLang="zh-CN" sz="3600" b="1">
                <a:solidFill>
                  <a:srgbClr val="FF0000"/>
                </a:solidFill>
                <a:latin typeface="仿宋" panose="02010609060101010101" pitchFamily="49" charset="-122"/>
                <a:ea typeface="仿宋" panose="02010609060101010101" pitchFamily="49" charset="-122"/>
              </a:rPr>
              <a:t>《</a:t>
            </a:r>
            <a:r>
              <a:rPr lang="zh-CN" altLang="en-US" sz="3600" b="1">
                <a:solidFill>
                  <a:srgbClr val="FF0000"/>
                </a:solidFill>
                <a:latin typeface="仿宋" panose="02010609060101010101" pitchFamily="49" charset="-122"/>
                <a:ea typeface="仿宋" panose="02010609060101010101" pitchFamily="49" charset="-122"/>
              </a:rPr>
              <a:t>从百草园到三味书屋</a:t>
            </a:r>
            <a:r>
              <a:rPr lang="en-US" altLang="zh-CN" sz="3600" b="1">
                <a:solidFill>
                  <a:srgbClr val="FF0000"/>
                </a:solidFill>
                <a:latin typeface="仿宋" panose="02010609060101010101" pitchFamily="49" charset="-122"/>
                <a:ea typeface="仿宋" panose="02010609060101010101" pitchFamily="49" charset="-122"/>
              </a:rPr>
              <a:t>》</a:t>
            </a:r>
            <a:r>
              <a:rPr lang="zh-CN" altLang="en-US" sz="3600" b="1">
                <a:solidFill>
                  <a:srgbClr val="FF0000"/>
                </a:solidFill>
                <a:latin typeface="仿宋" panose="02010609060101010101" pitchFamily="49" charset="-122"/>
                <a:ea typeface="仿宋" panose="02010609060101010101" pitchFamily="49" charset="-122"/>
              </a:rPr>
              <a:t> </a:t>
            </a:r>
          </a:p>
          <a:p>
            <a:pPr marL="0" indent="0">
              <a:lnSpc>
                <a:spcPct val="90000"/>
              </a:lnSpc>
              <a:buNone/>
            </a:pPr>
            <a:r>
              <a:rPr lang="en-US" altLang="zh-CN" sz="3600" b="1">
                <a:latin typeface="仿宋" panose="02010609060101010101" pitchFamily="49" charset="-122"/>
                <a:ea typeface="仿宋" panose="02010609060101010101" pitchFamily="49" charset="-122"/>
              </a:rPr>
              <a:t>(4)</a:t>
            </a:r>
            <a:r>
              <a:rPr lang="zh-CN" altLang="en-US" sz="3600" b="1">
                <a:latin typeface="仿宋" panose="02010609060101010101" pitchFamily="49" charset="-122"/>
                <a:ea typeface="仿宋" panose="02010609060101010101" pitchFamily="49" charset="-122"/>
              </a:rPr>
              <a:t>表现童年的乐趣，对大自然热爱，对知识追求，又有对封建教育批判的： </a:t>
            </a:r>
            <a:endParaRPr lang="en-US" altLang="zh-CN" sz="3600" b="1">
              <a:latin typeface="仿宋" panose="02010609060101010101" pitchFamily="49" charset="-122"/>
              <a:ea typeface="仿宋" panose="02010609060101010101" pitchFamily="49" charset="-122"/>
            </a:endParaRPr>
          </a:p>
          <a:p>
            <a:pPr marL="0" indent="0">
              <a:lnSpc>
                <a:spcPct val="90000"/>
              </a:lnSpc>
              <a:buNone/>
            </a:pPr>
            <a:r>
              <a:rPr lang="en-US" altLang="zh-CN" sz="3600" b="1">
                <a:solidFill>
                  <a:srgbClr val="FF0000"/>
                </a:solidFill>
                <a:latin typeface="仿宋" panose="02010609060101010101" pitchFamily="49" charset="-122"/>
                <a:ea typeface="仿宋" panose="02010609060101010101" pitchFamily="49" charset="-122"/>
              </a:rPr>
              <a:t>《</a:t>
            </a:r>
            <a:r>
              <a:rPr lang="zh-CN" altLang="en-US" sz="3600" b="1">
                <a:solidFill>
                  <a:srgbClr val="FF0000"/>
                </a:solidFill>
                <a:latin typeface="仿宋" panose="02010609060101010101" pitchFamily="49" charset="-122"/>
                <a:ea typeface="仿宋" panose="02010609060101010101" pitchFamily="49" charset="-122"/>
              </a:rPr>
              <a:t>从百草园到三味书屋</a:t>
            </a:r>
            <a:r>
              <a:rPr lang="en-US" altLang="zh-CN" sz="3600" b="1">
                <a:solidFill>
                  <a:srgbClr val="FF0000"/>
                </a:solidFill>
                <a:latin typeface="仿宋" panose="02010609060101010101" pitchFamily="49" charset="-122"/>
                <a:ea typeface="仿宋" panose="02010609060101010101" pitchFamily="49" charset="-122"/>
              </a:rPr>
              <a:t>》 </a:t>
            </a:r>
          </a:p>
        </p:txBody>
      </p:sp>
      <p:sp>
        <p:nvSpPr>
          <p:cNvPr id="14338" name="Rectangle 2"/>
          <p:cNvSpPr>
            <a:spLocks noGrp="1"/>
          </p:cNvSpPr>
          <p:nvPr>
            <p:ph type="title"/>
          </p:nvPr>
        </p:nvSpPr>
        <p:spPr>
          <a:xfrm>
            <a:off x="3432175" y="260350"/>
            <a:ext cx="4546600" cy="846138"/>
          </a:xfrm>
        </p:spPr>
        <p:txBody>
          <a:bodyPr lIns="91440" tIns="45720" rIns="91440" bIns="45720" anchor="ctr"/>
          <a:lstStyle/>
          <a:p>
            <a:r>
              <a:rPr lang="en-US" altLang="zh-CN" sz="2800">
                <a:ea typeface="黑体" pitchFamily="2" charset="-122"/>
              </a:rPr>
              <a:t>《</a:t>
            </a:r>
            <a:r>
              <a:rPr lang="zh-CN" altLang="en-US" sz="2800">
                <a:ea typeface="黑体" pitchFamily="2" charset="-122"/>
              </a:rPr>
              <a:t>朝花夕拾</a:t>
            </a:r>
            <a:r>
              <a:rPr lang="en-US" altLang="zh-CN" sz="2800">
                <a:ea typeface="黑体" pitchFamily="2" charset="-122"/>
              </a:rPr>
              <a:t>》</a:t>
            </a:r>
            <a:r>
              <a:rPr lang="zh-CN" altLang="en-US" sz="2800">
                <a:ea typeface="黑体" pitchFamily="2" charset="-122"/>
              </a:rPr>
              <a:t>的分类（二）</a:t>
            </a: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3"/>
          <p:cNvSpPr>
            <a:spLocks noGrp="1"/>
          </p:cNvSpPr>
          <p:nvPr>
            <p:ph idx="1"/>
          </p:nvPr>
        </p:nvSpPr>
        <p:spPr>
          <a:xfrm>
            <a:off x="341630" y="1106805"/>
            <a:ext cx="11227435" cy="5751195"/>
          </a:xfrm>
        </p:spPr>
        <p:txBody>
          <a:bodyPr lIns="91440" tIns="45720" rIns="91440" bIns="45720" anchor="t">
            <a:noAutofit/>
          </a:bodyPr>
          <a:lstStyle/>
          <a:p>
            <a:pPr marL="0" indent="0">
              <a:lnSpc>
                <a:spcPct val="90000"/>
              </a:lnSpc>
              <a:buNone/>
            </a:pPr>
            <a:r>
              <a:rPr lang="en-US" altLang="zh-CN" sz="3600">
                <a:latin typeface="仿宋" panose="02010609060101010101" pitchFamily="49" charset="-122"/>
                <a:ea typeface="仿宋" panose="02010609060101010101" pitchFamily="49" charset="-122"/>
              </a:rPr>
              <a:t>(5) </a:t>
            </a:r>
            <a:r>
              <a:rPr lang="zh-CN" altLang="en-US" sz="3600">
                <a:latin typeface="仿宋" panose="02010609060101010101" pitchFamily="49" charset="-122"/>
                <a:ea typeface="仿宋" panose="02010609060101010101" pitchFamily="49" charset="-122"/>
              </a:rPr>
              <a:t>对庸医误人的愤慨，批判迷信，弘扬科学的： </a:t>
            </a:r>
            <a:endParaRPr lang="en-US" altLang="zh-CN" sz="3600">
              <a:latin typeface="仿宋" panose="02010609060101010101" pitchFamily="49" charset="-122"/>
              <a:ea typeface="仿宋" panose="02010609060101010101" pitchFamily="49" charset="-122"/>
            </a:endParaRPr>
          </a:p>
          <a:p>
            <a:pPr marL="0" indent="0">
              <a:lnSpc>
                <a:spcPct val="90000"/>
              </a:lnSpc>
              <a:buNone/>
            </a:pPr>
            <a:r>
              <a:rPr lang="en-US" altLang="zh-CN" sz="3600">
                <a:solidFill>
                  <a:srgbClr val="FF0000"/>
                </a:solidFill>
                <a:latin typeface="仿宋" panose="02010609060101010101" pitchFamily="49" charset="-122"/>
                <a:ea typeface="仿宋" panose="02010609060101010101" pitchFamily="49" charset="-122"/>
              </a:rPr>
              <a:t>《</a:t>
            </a:r>
            <a:r>
              <a:rPr lang="zh-CN" altLang="en-US" sz="3600">
                <a:solidFill>
                  <a:srgbClr val="FF0000"/>
                </a:solidFill>
                <a:latin typeface="仿宋" panose="02010609060101010101" pitchFamily="49" charset="-122"/>
                <a:ea typeface="仿宋" panose="02010609060101010101" pitchFamily="49" charset="-122"/>
              </a:rPr>
              <a:t>父亲的病</a:t>
            </a:r>
            <a:r>
              <a:rPr lang="en-US" altLang="zh-CN" sz="3600">
                <a:solidFill>
                  <a:srgbClr val="FF0000"/>
                </a:solidFill>
                <a:latin typeface="仿宋" panose="02010609060101010101" pitchFamily="49" charset="-122"/>
                <a:ea typeface="仿宋" panose="02010609060101010101" pitchFamily="49" charset="-122"/>
              </a:rPr>
              <a:t>》</a:t>
            </a:r>
          </a:p>
          <a:p>
            <a:pPr marL="0" indent="0">
              <a:lnSpc>
                <a:spcPct val="90000"/>
              </a:lnSpc>
              <a:buNone/>
            </a:pPr>
            <a:r>
              <a:rPr lang="en-US" altLang="zh-CN" sz="3600">
                <a:latin typeface="仿宋" panose="02010609060101010101" pitchFamily="49" charset="-122"/>
                <a:ea typeface="仿宋" panose="02010609060101010101" pitchFamily="49" charset="-122"/>
              </a:rPr>
              <a:t>(6) </a:t>
            </a:r>
            <a:r>
              <a:rPr lang="zh-CN" altLang="en-US" sz="3600">
                <a:latin typeface="仿宋" panose="02010609060101010101" pitchFamily="49" charset="-122"/>
                <a:ea typeface="仿宋" panose="02010609060101010101" pitchFamily="49" charset="-122"/>
              </a:rPr>
              <a:t>写家道衰落，饱受人冷眼。表现世态的炎凉，与封建主义决裂的是：</a:t>
            </a:r>
            <a:endParaRPr lang="en-US" altLang="zh-CN" sz="3600">
              <a:latin typeface="仿宋" panose="02010609060101010101" pitchFamily="49" charset="-122"/>
              <a:ea typeface="仿宋" panose="02010609060101010101" pitchFamily="49" charset="-122"/>
            </a:endParaRPr>
          </a:p>
          <a:p>
            <a:pPr marL="0" indent="0">
              <a:lnSpc>
                <a:spcPct val="90000"/>
              </a:lnSpc>
              <a:buNone/>
            </a:pPr>
            <a:r>
              <a:rPr lang="en-US" altLang="zh-CN" sz="3600">
                <a:solidFill>
                  <a:srgbClr val="FF0000"/>
                </a:solidFill>
                <a:latin typeface="仿宋" panose="02010609060101010101" pitchFamily="49" charset="-122"/>
                <a:ea typeface="仿宋" panose="02010609060101010101" pitchFamily="49" charset="-122"/>
              </a:rPr>
              <a:t>《</a:t>
            </a:r>
            <a:r>
              <a:rPr lang="zh-CN" altLang="en-US" sz="3600">
                <a:solidFill>
                  <a:srgbClr val="FF0000"/>
                </a:solidFill>
                <a:latin typeface="仿宋" panose="02010609060101010101" pitchFamily="49" charset="-122"/>
                <a:ea typeface="仿宋" panose="02010609060101010101" pitchFamily="49" charset="-122"/>
              </a:rPr>
              <a:t>琐记</a:t>
            </a:r>
            <a:r>
              <a:rPr lang="en-US" altLang="zh-CN" sz="3600">
                <a:solidFill>
                  <a:srgbClr val="FF0000"/>
                </a:solidFill>
                <a:latin typeface="仿宋" panose="02010609060101010101" pitchFamily="49" charset="-122"/>
                <a:ea typeface="仿宋" panose="02010609060101010101" pitchFamily="49" charset="-122"/>
              </a:rPr>
              <a:t>》</a:t>
            </a:r>
            <a:endParaRPr lang="zh-CN" altLang="en-US" sz="3600">
              <a:solidFill>
                <a:srgbClr val="FF0000"/>
              </a:solidFill>
              <a:latin typeface="仿宋" panose="02010609060101010101" pitchFamily="49" charset="-122"/>
              <a:ea typeface="仿宋" panose="02010609060101010101" pitchFamily="49" charset="-122"/>
            </a:endParaRPr>
          </a:p>
          <a:p>
            <a:pPr marL="0" indent="0">
              <a:lnSpc>
                <a:spcPct val="90000"/>
              </a:lnSpc>
              <a:buNone/>
            </a:pPr>
            <a:r>
              <a:rPr lang="en-US" altLang="zh-CN" sz="3600">
                <a:latin typeface="仿宋" panose="02010609060101010101" pitchFamily="49" charset="-122"/>
                <a:ea typeface="仿宋" panose="02010609060101010101" pitchFamily="49" charset="-122"/>
              </a:rPr>
              <a:t>(7) </a:t>
            </a:r>
            <a:r>
              <a:rPr lang="zh-CN" altLang="en-US" sz="3600">
                <a:latin typeface="仿宋" panose="02010609060101010101" pitchFamily="49" charset="-122"/>
                <a:ea typeface="仿宋" panose="02010609060101010101" pitchFamily="49" charset="-122"/>
              </a:rPr>
              <a:t>追念师恩的是：</a:t>
            </a:r>
            <a:endParaRPr lang="en-US" altLang="zh-CN" sz="3600">
              <a:latin typeface="仿宋" panose="02010609060101010101" pitchFamily="49" charset="-122"/>
              <a:ea typeface="仿宋" panose="02010609060101010101" pitchFamily="49" charset="-122"/>
            </a:endParaRPr>
          </a:p>
          <a:p>
            <a:pPr marL="0" indent="0">
              <a:lnSpc>
                <a:spcPct val="90000"/>
              </a:lnSpc>
              <a:buNone/>
            </a:pPr>
            <a:r>
              <a:rPr lang="en-US" altLang="zh-CN" sz="3600">
                <a:solidFill>
                  <a:srgbClr val="FF0000"/>
                </a:solidFill>
                <a:latin typeface="仿宋" panose="02010609060101010101" pitchFamily="49" charset="-122"/>
                <a:ea typeface="仿宋" panose="02010609060101010101" pitchFamily="49" charset="-122"/>
              </a:rPr>
              <a:t>《</a:t>
            </a:r>
            <a:r>
              <a:rPr lang="zh-CN" altLang="en-US" sz="3600">
                <a:solidFill>
                  <a:srgbClr val="FF0000"/>
                </a:solidFill>
                <a:latin typeface="仿宋" panose="02010609060101010101" pitchFamily="49" charset="-122"/>
                <a:ea typeface="仿宋" panose="02010609060101010101" pitchFamily="49" charset="-122"/>
              </a:rPr>
              <a:t>藤野先生</a:t>
            </a:r>
            <a:r>
              <a:rPr lang="en-US" altLang="zh-CN" sz="3600">
                <a:solidFill>
                  <a:srgbClr val="FF0000"/>
                </a:solidFill>
                <a:latin typeface="仿宋" panose="02010609060101010101" pitchFamily="49" charset="-122"/>
                <a:ea typeface="仿宋" panose="02010609060101010101" pitchFamily="49" charset="-122"/>
              </a:rPr>
              <a:t>》</a:t>
            </a:r>
          </a:p>
          <a:p>
            <a:pPr marL="0" indent="0">
              <a:lnSpc>
                <a:spcPct val="90000"/>
              </a:lnSpc>
              <a:buNone/>
            </a:pPr>
            <a:r>
              <a:rPr lang="en-US" altLang="zh-CN" sz="3600">
                <a:latin typeface="仿宋" panose="02010609060101010101" pitchFamily="49" charset="-122"/>
                <a:ea typeface="仿宋" panose="02010609060101010101" pitchFamily="49" charset="-122"/>
              </a:rPr>
              <a:t>(8)</a:t>
            </a:r>
            <a:r>
              <a:rPr lang="zh-CN" altLang="en-US" sz="3600">
                <a:latin typeface="仿宋" panose="02010609060101010101" pitchFamily="49" charset="-122"/>
                <a:ea typeface="仿宋" panose="02010609060101010101" pitchFamily="49" charset="-122"/>
              </a:rPr>
              <a:t>怀念友人的是：</a:t>
            </a:r>
            <a:endParaRPr lang="en-US" altLang="zh-CN" sz="3600">
              <a:latin typeface="仿宋" panose="02010609060101010101" pitchFamily="49" charset="-122"/>
              <a:ea typeface="仿宋" panose="02010609060101010101" pitchFamily="49" charset="-122"/>
            </a:endParaRPr>
          </a:p>
          <a:p>
            <a:pPr marL="0" indent="0">
              <a:lnSpc>
                <a:spcPct val="90000"/>
              </a:lnSpc>
              <a:buNone/>
            </a:pPr>
            <a:r>
              <a:rPr lang="en-US" altLang="zh-CN" sz="3600">
                <a:solidFill>
                  <a:srgbClr val="FF0000"/>
                </a:solidFill>
                <a:latin typeface="仿宋" panose="02010609060101010101" pitchFamily="49" charset="-122"/>
                <a:ea typeface="仿宋" panose="02010609060101010101" pitchFamily="49" charset="-122"/>
              </a:rPr>
              <a:t>《</a:t>
            </a:r>
            <a:r>
              <a:rPr lang="zh-CN" altLang="en-US" sz="3600">
                <a:solidFill>
                  <a:srgbClr val="FF0000"/>
                </a:solidFill>
                <a:latin typeface="仿宋" panose="02010609060101010101" pitchFamily="49" charset="-122"/>
                <a:ea typeface="仿宋" panose="02010609060101010101" pitchFamily="49" charset="-122"/>
              </a:rPr>
              <a:t>范爱农</a:t>
            </a:r>
            <a:r>
              <a:rPr lang="en-US" altLang="zh-CN" sz="3600">
                <a:solidFill>
                  <a:srgbClr val="FF0000"/>
                </a:solidFill>
                <a:latin typeface="仿宋" panose="02010609060101010101" pitchFamily="49" charset="-122"/>
                <a:ea typeface="仿宋" panose="02010609060101010101" pitchFamily="49" charset="-122"/>
              </a:rPr>
              <a:t>》</a:t>
            </a:r>
          </a:p>
        </p:txBody>
      </p:sp>
      <p:sp>
        <p:nvSpPr>
          <p:cNvPr id="15362" name="Rectangle 2"/>
          <p:cNvSpPr>
            <a:spLocks noGrp="1"/>
          </p:cNvSpPr>
          <p:nvPr>
            <p:ph type="title"/>
          </p:nvPr>
        </p:nvSpPr>
        <p:spPr>
          <a:xfrm>
            <a:off x="3432175" y="260350"/>
            <a:ext cx="4546600" cy="846138"/>
          </a:xfrm>
        </p:spPr>
        <p:txBody>
          <a:bodyPr lIns="91440" tIns="45720" rIns="91440" bIns="45720" anchor="ctr"/>
          <a:lstStyle/>
          <a:p>
            <a:r>
              <a:rPr lang="en-US" altLang="zh-CN" sz="2800">
                <a:ea typeface="黑体" pitchFamily="2" charset="-122"/>
              </a:rPr>
              <a:t>《</a:t>
            </a:r>
            <a:r>
              <a:rPr lang="zh-CN" altLang="en-US" sz="2800">
                <a:ea typeface="黑体" pitchFamily="2" charset="-122"/>
              </a:rPr>
              <a:t>朝花夕拾</a:t>
            </a:r>
            <a:r>
              <a:rPr lang="en-US" altLang="zh-CN" sz="2800">
                <a:ea typeface="黑体" pitchFamily="2" charset="-122"/>
              </a:rPr>
              <a:t>》</a:t>
            </a:r>
            <a:r>
              <a:rPr lang="zh-CN" altLang="en-US" sz="2800">
                <a:ea typeface="黑体" pitchFamily="2" charset="-122"/>
              </a:rPr>
              <a:t>的分类（三）</a:t>
            </a: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1" name="文本占位符 99330"/>
          <p:cNvSpPr>
            <a:spLocks noGrp="1"/>
          </p:cNvSpPr>
          <p:nvPr>
            <p:ph idx="1"/>
          </p:nvPr>
        </p:nvSpPr>
        <p:spPr>
          <a:xfrm>
            <a:off x="226695" y="0"/>
            <a:ext cx="11555095" cy="6858000"/>
          </a:xfrm>
        </p:spPr>
        <p:txBody>
          <a:bodyPr>
            <a:noAutofit/>
          </a:bodyPr>
          <a:lstStyle/>
          <a:p>
            <a:pPr fontAlgn="base">
              <a:buNone/>
            </a:pPr>
            <a:r>
              <a:rPr lang="zh-CN" altLang="en-US" sz="4000" b="1" strike="noStrike" noProof="1">
                <a:solidFill>
                  <a:srgbClr val="FF0000"/>
                </a:solidFill>
                <a:effectLst>
                  <a:outerShdw blurRad="38100" dist="38100" dir="2700000">
                    <a:srgbClr val="C0C0C0"/>
                  </a:outerShdw>
                </a:effectLst>
                <a:ea typeface="黑体" pitchFamily="2" charset="-122"/>
              </a:rPr>
              <a:t>阿长</a:t>
            </a:r>
          </a:p>
          <a:p>
            <a:pPr fontAlgn="base">
              <a:buNone/>
            </a:pPr>
            <a:r>
              <a:rPr lang="zh-CN" altLang="en-US" sz="2800" b="1">
                <a:solidFill>
                  <a:srgbClr val="FF0000"/>
                </a:solidFill>
                <a:sym typeface="+mn-ea"/>
              </a:rPr>
              <a:t>长妈妈</a:t>
            </a:r>
            <a:r>
              <a:rPr lang="en-US" altLang="zh-CN" sz="2800" b="1">
                <a:solidFill>
                  <a:srgbClr val="FF0000"/>
                </a:solidFill>
                <a:sym typeface="+mn-ea"/>
              </a:rPr>
              <a:t>——</a:t>
            </a:r>
            <a:r>
              <a:rPr lang="zh-CN" altLang="en-US" sz="2800" b="1">
                <a:solidFill>
                  <a:srgbClr val="FF0000"/>
                </a:solidFill>
                <a:sym typeface="+mn-ea"/>
              </a:rPr>
              <a:t>有愚昧迷信的一面，但她身上保存着朴实善良的爱，令作者永生难忘。</a:t>
            </a:r>
            <a:r>
              <a:rPr lang="zh-CN" altLang="en-US" sz="2800" b="1">
                <a:sym typeface="+mn-ea"/>
              </a:rPr>
              <a:t>从长妈妈的身上，我们看到了鲁迅对底层劳动人民的感情：他既揭示他们身上愚昧麻木的一面，也歌颂他们身上美好善良的一面。</a:t>
            </a:r>
            <a:r>
              <a:rPr lang="zh-CN" altLang="en-US" sz="2800" b="1" strike="noStrike" noProof="1">
                <a:effectLst>
                  <a:outerShdw blurRad="38100" dist="38100" dir="2700000">
                    <a:srgbClr val="C0C0C0"/>
                  </a:outerShdw>
                </a:effectLst>
                <a:ea typeface="黑体" pitchFamily="2" charset="-122"/>
              </a:rPr>
              <a:t>他虽然出身卑微，连自己的姓名都没有，只是一个被雇的女工，虽然也庸俗迷信，愚昧无知，但却有着普通劳动者最朴实善良的一面。因此鲁迅在</a:t>
            </a:r>
            <a:r>
              <a:rPr lang="en-US" altLang="zh-CN" sz="2800" b="1" strike="noStrike" noProof="1">
                <a:effectLst>
                  <a:outerShdw blurRad="38100" dist="38100" dir="2700000">
                    <a:srgbClr val="C0C0C0"/>
                  </a:outerShdw>
                </a:effectLst>
                <a:ea typeface="黑体" pitchFamily="2" charset="-122"/>
              </a:rPr>
              <a:t>《</a:t>
            </a:r>
            <a:r>
              <a:rPr lang="zh-CN" altLang="en-US" sz="2800" b="1" strike="noStrike" noProof="1">
                <a:effectLst>
                  <a:outerShdw blurRad="38100" dist="38100" dir="2700000">
                    <a:srgbClr val="C0C0C0"/>
                  </a:outerShdw>
                </a:effectLst>
                <a:ea typeface="黑体" pitchFamily="2" charset="-122"/>
              </a:rPr>
              <a:t>阿长与山海经</a:t>
            </a:r>
            <a:r>
              <a:rPr lang="en-US" altLang="zh-CN" sz="2800" b="1" strike="noStrike" noProof="1">
                <a:effectLst>
                  <a:outerShdw blurRad="38100" dist="38100" dir="2700000">
                    <a:srgbClr val="C0C0C0"/>
                  </a:outerShdw>
                </a:effectLst>
                <a:ea typeface="黑体" pitchFamily="2" charset="-122"/>
              </a:rPr>
              <a:t>》</a:t>
            </a:r>
            <a:r>
              <a:rPr lang="zh-CN" altLang="en-US" sz="2800" b="1" strike="noStrike" noProof="1">
                <a:effectLst>
                  <a:outerShdw blurRad="38100" dist="38100" dir="2700000">
                    <a:srgbClr val="C0C0C0"/>
                  </a:outerShdw>
                </a:effectLst>
                <a:ea typeface="黑体" pitchFamily="2" charset="-122"/>
              </a:rPr>
              <a:t>中这样说道“</a:t>
            </a:r>
            <a:r>
              <a:rPr lang="zh-CN" altLang="en-US" sz="2800" b="1" strike="noStrike" noProof="1">
                <a:solidFill>
                  <a:srgbClr val="FF0000"/>
                </a:solidFill>
                <a:effectLst>
                  <a:outerShdw blurRad="38100" dist="38100" dir="2700000">
                    <a:srgbClr val="C0C0C0"/>
                  </a:outerShdw>
                </a:effectLst>
                <a:ea typeface="黑体" pitchFamily="2" charset="-122"/>
              </a:rPr>
              <a:t>仁厚黑暗的地母啊，愿在你怀里永安她的魂灵。”</a:t>
            </a:r>
          </a:p>
          <a:p>
            <a:pPr fontAlgn="base">
              <a:buNone/>
            </a:pPr>
            <a:endParaRPr lang="zh-CN" altLang="en-US" sz="2800" b="1">
              <a:sym typeface="+mn-ea"/>
            </a:endParaRPr>
          </a:p>
          <a:p>
            <a:pPr fontAlgn="base">
              <a:buNone/>
            </a:pPr>
            <a:r>
              <a:rPr lang="zh-CN" altLang="en-US" sz="2800" b="1">
                <a:sym typeface="+mn-ea"/>
              </a:rPr>
              <a:t>（</a:t>
            </a:r>
            <a:r>
              <a:rPr lang="zh-CN" altLang="en-US" sz="2800" b="1">
                <a:solidFill>
                  <a:srgbClr val="FF0000"/>
                </a:solidFill>
                <a:sym typeface="+mn-ea"/>
              </a:rPr>
              <a:t>质朴善良、愚昧麻木、勤劳、粗俗无知</a:t>
            </a:r>
            <a:r>
              <a:rPr lang="zh-CN" altLang="en-US" sz="2800" b="1">
                <a:sym typeface="+mn-ea"/>
              </a:rPr>
              <a:t>）</a:t>
            </a:r>
            <a:endParaRPr lang="zh-CN" altLang="en-US" sz="2800" b="1" strike="noStrike" noProof="1">
              <a:sym typeface="+mn-ea"/>
            </a:endParaRPr>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xmlns:p15="http://schemas.microsoft.com/office/powerpoint/2012/main">
      <p:transition>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7" name="文本占位符 98306"/>
          <p:cNvSpPr>
            <a:spLocks noGrp="1"/>
          </p:cNvSpPr>
          <p:nvPr>
            <p:ph idx="1"/>
          </p:nvPr>
        </p:nvSpPr>
        <p:spPr>
          <a:xfrm>
            <a:off x="225425" y="0"/>
            <a:ext cx="11485880" cy="6858000"/>
          </a:xfrm>
        </p:spPr>
        <p:txBody>
          <a:bodyPr/>
          <a:lstStyle/>
          <a:p>
            <a:pPr fontAlgn="base">
              <a:buNone/>
            </a:pPr>
            <a:r>
              <a:rPr lang="zh-CN" altLang="en-US" sz="2400" b="1" strike="noStrike" noProof="1">
                <a:effectLst>
                  <a:outerShdw blurRad="38100" dist="38100" dir="2700000">
                    <a:srgbClr val="C0C0C0"/>
                  </a:outerShdw>
                </a:effectLst>
                <a:ea typeface="黑体" pitchFamily="2" charset="-122"/>
              </a:rPr>
              <a:t> </a:t>
            </a:r>
            <a:r>
              <a:rPr lang="zh-CN" altLang="en-US" sz="4000" b="1">
                <a:solidFill>
                  <a:srgbClr val="FF0000"/>
                </a:solidFill>
                <a:sym typeface="+mn-ea"/>
              </a:rPr>
              <a:t>藤野先生</a:t>
            </a:r>
            <a:r>
              <a:rPr lang="en-US" altLang="zh-CN" sz="4000" b="1">
                <a:sym typeface="+mn-ea"/>
              </a:rPr>
              <a:t>——</a:t>
            </a:r>
            <a:r>
              <a:rPr lang="zh-CN" altLang="en-US" sz="4000" b="1">
                <a:sym typeface="+mn-ea"/>
              </a:rPr>
              <a:t>一位日本医学教授，因为表现出平等待人的态度，关心弱国子民的学业，所以他朴素而伟大的人格令人肃然起敬。他所做的一切都很平凡，没有民族歧视，如果我们设身处地地想象鲁迅当时的处境，便不难感受到这位老师的伟大之处。（</a:t>
            </a:r>
            <a:r>
              <a:rPr lang="zh-CN" altLang="en-US" sz="4000" b="1">
                <a:solidFill>
                  <a:srgbClr val="FF0000"/>
                </a:solidFill>
                <a:sym typeface="+mn-ea"/>
              </a:rPr>
              <a:t>治学严谨、平等待人、和蔼可亲</a:t>
            </a:r>
            <a:r>
              <a:rPr lang="zh-CN" altLang="en-US" sz="4000" b="1">
                <a:sym typeface="+mn-ea"/>
              </a:rPr>
              <a:t>）</a:t>
            </a:r>
            <a:endParaRPr lang="zh-CN" altLang="en-US" sz="4000" strike="noStrike" noProof="1"/>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xmlns:p15="http://schemas.microsoft.com/office/powerpoint/2012/main">
      <p:transition>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3" name="文本占位符 97282"/>
          <p:cNvSpPr>
            <a:spLocks noGrp="1"/>
          </p:cNvSpPr>
          <p:nvPr>
            <p:ph idx="1"/>
          </p:nvPr>
        </p:nvSpPr>
        <p:spPr>
          <a:xfrm>
            <a:off x="184150" y="0"/>
            <a:ext cx="11823700" cy="6858000"/>
          </a:xfrm>
        </p:spPr>
        <p:txBody>
          <a:bodyPr>
            <a:normAutofit fontScale="92500" lnSpcReduction="10000"/>
          </a:bodyPr>
          <a:lstStyle/>
          <a:p>
            <a:pPr fontAlgn="base">
              <a:buNone/>
            </a:pPr>
            <a:r>
              <a:rPr lang="zh-CN" altLang="en-US" sz="4000" b="1" strike="noStrike" noProof="1">
                <a:solidFill>
                  <a:srgbClr val="FF0000"/>
                </a:solidFill>
                <a:effectLst>
                  <a:outerShdw blurRad="38100" dist="38100" dir="2700000">
                    <a:srgbClr val="C0C0C0"/>
                  </a:outerShdw>
                </a:effectLst>
                <a:ea typeface="黑体" pitchFamily="2" charset="-122"/>
              </a:rPr>
              <a:t>范爱农</a:t>
            </a:r>
          </a:p>
          <a:p>
            <a:pPr fontAlgn="base">
              <a:buNone/>
            </a:pPr>
            <a:r>
              <a:rPr lang="zh-CN" altLang="en-US" strike="noStrike" noProof="1"/>
              <a:t>  </a:t>
            </a:r>
            <a:r>
              <a:rPr lang="zh-CN" altLang="en-US" sz="2800" b="1" strike="noStrike" noProof="1">
                <a:effectLst>
                  <a:outerShdw blurRad="38100" dist="38100" dir="2700000">
                    <a:srgbClr val="C0C0C0"/>
                  </a:outerShdw>
                </a:effectLst>
                <a:ea typeface="黑体" pitchFamily="2" charset="-122"/>
              </a:rPr>
              <a:t>鲁迅的朋友，为人孤傲，正直、倔强，不满黑暗社会，</a:t>
            </a:r>
          </a:p>
          <a:p>
            <a:pPr fontAlgn="base">
              <a:buNone/>
            </a:pPr>
            <a:r>
              <a:rPr lang="zh-CN" altLang="en-US" sz="2800" b="1" strike="noStrike" noProof="1">
                <a:effectLst>
                  <a:outerShdw blurRad="38100" dist="38100" dir="2700000">
                    <a:srgbClr val="C0C0C0"/>
                  </a:outerShdw>
                </a:effectLst>
                <a:ea typeface="黑体" pitchFamily="2" charset="-122"/>
              </a:rPr>
              <a:t>追求革命，是一位觉醒的知识分子，但是无法在黑暗社会</a:t>
            </a:r>
          </a:p>
          <a:p>
            <a:pPr fontAlgn="base">
              <a:buNone/>
            </a:pPr>
            <a:r>
              <a:rPr lang="zh-CN" altLang="en-US" sz="2800" b="1" strike="noStrike" noProof="1">
                <a:effectLst>
                  <a:outerShdw blurRad="38100" dist="38100" dir="2700000">
                    <a:srgbClr val="C0C0C0"/>
                  </a:outerShdw>
                </a:effectLst>
                <a:ea typeface="黑体" pitchFamily="2" charset="-122"/>
              </a:rPr>
              <a:t>立足。与鲁迅在日本留学时相识，回国后，一直受到轻视、</a:t>
            </a:r>
          </a:p>
          <a:p>
            <a:pPr fontAlgn="base">
              <a:buNone/>
            </a:pPr>
            <a:r>
              <a:rPr lang="zh-CN" altLang="en-US" sz="2800" b="1" strike="noStrike" noProof="1">
                <a:effectLst>
                  <a:outerShdw blurRad="38100" dist="38100" dir="2700000">
                    <a:srgbClr val="C0C0C0"/>
                  </a:outerShdw>
                </a:effectLst>
                <a:ea typeface="黑体" pitchFamily="2" charset="-122"/>
              </a:rPr>
              <a:t>排斥和伤害，“</a:t>
            </a:r>
            <a:r>
              <a:rPr lang="zh-CN" altLang="en-US" sz="2800" b="1" strike="noStrike" noProof="1">
                <a:solidFill>
                  <a:srgbClr val="FF0000"/>
                </a:solidFill>
                <a:effectLst>
                  <a:outerShdw blurRad="38100" dist="38100" dir="2700000">
                    <a:srgbClr val="C0C0C0"/>
                  </a:outerShdw>
                </a:effectLst>
                <a:ea typeface="黑体" pitchFamily="2" charset="-122"/>
              </a:rPr>
              <a:t>只得躲在乡下，教育几个小孩子糊口</a:t>
            </a:r>
            <a:r>
              <a:rPr lang="zh-CN" altLang="en-US" sz="2800" b="1" strike="noStrike" noProof="1">
                <a:effectLst>
                  <a:outerShdw blurRad="38100" dist="38100" dir="2700000">
                    <a:srgbClr val="C0C0C0"/>
                  </a:outerShdw>
                </a:effectLst>
                <a:ea typeface="黑体" pitchFamily="2" charset="-122"/>
              </a:rPr>
              <a:t>”。</a:t>
            </a:r>
          </a:p>
          <a:p>
            <a:pPr fontAlgn="base">
              <a:buNone/>
            </a:pPr>
            <a:r>
              <a:rPr lang="zh-CN" altLang="en-US" sz="2800" b="1" strike="noStrike" noProof="1">
                <a:effectLst>
                  <a:outerShdw blurRad="38100" dist="38100" dir="2700000">
                    <a:srgbClr val="C0C0C0"/>
                  </a:outerShdw>
                </a:effectLst>
                <a:ea typeface="黑体" pitchFamily="2" charset="-122"/>
              </a:rPr>
              <a:t>他憎恨腐败的封建统治，常常搭船进城，与鲁迅喝酒抒发</a:t>
            </a:r>
          </a:p>
          <a:p>
            <a:pPr fontAlgn="base">
              <a:buNone/>
            </a:pPr>
            <a:r>
              <a:rPr lang="zh-CN" altLang="en-US" sz="2800" b="1" strike="noStrike" noProof="1">
                <a:effectLst>
                  <a:outerShdw blurRad="38100" dist="38100" dir="2700000">
                    <a:srgbClr val="C0C0C0"/>
                  </a:outerShdw>
                </a:effectLst>
                <a:ea typeface="黑体" pitchFamily="2" charset="-122"/>
              </a:rPr>
              <a:t>心中的愤懑。他竭诚欢迎辛亥革命，但革命并不像范爱农</a:t>
            </a:r>
          </a:p>
          <a:p>
            <a:pPr fontAlgn="base">
              <a:buNone/>
            </a:pPr>
            <a:r>
              <a:rPr lang="zh-CN" altLang="en-US" sz="2800" b="1" strike="noStrike" noProof="1">
                <a:effectLst>
                  <a:outerShdw blurRad="38100" dist="38100" dir="2700000">
                    <a:srgbClr val="C0C0C0"/>
                  </a:outerShdw>
                </a:effectLst>
                <a:ea typeface="黑体" pitchFamily="2" charset="-122"/>
              </a:rPr>
              <a:t>所想象的样子。辛亥革命后，他又受到排挤，后来生活逐</a:t>
            </a:r>
          </a:p>
          <a:p>
            <a:pPr fontAlgn="base">
              <a:buNone/>
            </a:pPr>
            <a:r>
              <a:rPr lang="zh-CN" altLang="en-US" sz="2800" b="1" strike="noStrike" noProof="1">
                <a:effectLst>
                  <a:outerShdw blurRad="38100" dist="38100" dir="2700000">
                    <a:srgbClr val="C0C0C0"/>
                  </a:outerShdw>
                </a:effectLst>
                <a:ea typeface="黑体" pitchFamily="2" charset="-122"/>
              </a:rPr>
              <a:t>渐穷困潦倒，十分凄苦，到处漂泊，最终溺水而亡。范爱</a:t>
            </a:r>
          </a:p>
          <a:p>
            <a:pPr fontAlgn="base">
              <a:buNone/>
            </a:pPr>
            <a:r>
              <a:rPr lang="zh-CN" altLang="en-US" sz="2800" b="1" strike="noStrike" noProof="1">
                <a:effectLst>
                  <a:outerShdw blurRad="38100" dist="38100" dir="2700000">
                    <a:srgbClr val="C0C0C0"/>
                  </a:outerShdw>
                </a:effectLst>
                <a:ea typeface="黑体" pitchFamily="2" charset="-122"/>
              </a:rPr>
              <a:t>农的悲剧，有力的控诉了那个“吃人”的封建社会。</a:t>
            </a:r>
          </a:p>
          <a:p>
            <a:pPr fontAlgn="base">
              <a:buNone/>
            </a:pPr>
            <a:r>
              <a:rPr lang="zh-CN" altLang="en-US" strike="noStrike" noProof="1">
                <a:solidFill>
                  <a:srgbClr val="FF0000"/>
                </a:solidFill>
                <a:effectLst>
                  <a:outerShdw blurRad="38100" dist="38100" dir="2700000">
                    <a:srgbClr val="C0C0C0"/>
                  </a:outerShdw>
                </a:effectLst>
              </a:rPr>
              <a:t>（妥协、懦弱）</a:t>
            </a:r>
            <a:r>
              <a:rPr lang="zh-CN" altLang="en-US" strike="noStrike" noProof="1"/>
              <a:t> </a:t>
            </a:r>
            <a:endParaRPr lang="zh-CN" altLang="en-US" sz="2800" b="1" strike="noStrike" noProof="1">
              <a:effectLst>
                <a:outerShdw blurRad="38100" dist="38100" dir="2700000">
                  <a:srgbClr val="C0C0C0"/>
                </a:outerShdw>
              </a:effectLst>
              <a:ea typeface="黑体" pitchFamily="2" charset="-122"/>
            </a:endParaRPr>
          </a:p>
          <a:p>
            <a:pPr fontAlgn="base">
              <a:buNone/>
            </a:pPr>
            <a:endParaRPr lang="zh-CN" altLang="en-US" sz="2800" b="1" strike="noStrike" noProof="1">
              <a:effectLst>
                <a:outerShdw blurRad="38100" dist="38100" dir="2700000">
                  <a:srgbClr val="C0C0C0"/>
                </a:outerShdw>
              </a:effectLst>
              <a:ea typeface="黑体" pitchFamily="2" charset="-122"/>
            </a:endParaRPr>
          </a:p>
          <a:p>
            <a:pPr fontAlgn="base">
              <a:buNone/>
            </a:pPr>
            <a:endParaRPr lang="zh-CN" altLang="en-US" sz="2800" b="1" strike="noStrike" noProof="1">
              <a:effectLst>
                <a:outerShdw blurRad="38100" dist="38100" dir="2700000">
                  <a:srgbClr val="C0C0C0"/>
                </a:outerShdw>
              </a:effectLst>
              <a:ea typeface="黑体" pitchFamily="2" charset="-122"/>
            </a:endParaRPr>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xmlns:p15="http://schemas.microsoft.com/office/powerpoint/2012/main">
      <p:transition>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97283">
                                            <p:txEl>
                                              <p:charRg st="230" end="239"/>
                                            </p:txEl>
                                          </p:spTgt>
                                        </p:tgtEl>
                                        <p:attrNameLst>
                                          <p:attrName>style.visibility</p:attrName>
                                        </p:attrNameLst>
                                      </p:cBhvr>
                                      <p:to>
                                        <p:strVal val="visible"/>
                                      </p:to>
                                    </p:set>
                                    <p:animEffect transition="in" filter="blinds(horizontal)">
                                      <p:cBhvr>
                                        <p:cTn id="7" dur="500"/>
                                        <p:tgtEl>
                                          <p:spTgt spid="97283">
                                            <p:txEl>
                                              <p:charRg st="230" end="23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187960" y="737870"/>
            <a:ext cx="11169650" cy="4523105"/>
          </a:xfrm>
          <a:prstGeom prst="rect">
            <a:avLst/>
          </a:prstGeom>
          <a:noFill/>
        </p:spPr>
        <p:txBody>
          <a:bodyPr wrap="square" rtlCol="0">
            <a:spAutoFit/>
          </a:bodyPr>
          <a:lstStyle/>
          <a:p>
            <a:r>
              <a:rPr lang="zh-CN" altLang="en-US" sz="3600" b="1">
                <a:solidFill>
                  <a:srgbClr val="FF0000"/>
                </a:solidFill>
                <a:sym typeface="+mn-ea"/>
              </a:rPr>
              <a:t>范爱农</a:t>
            </a:r>
            <a:r>
              <a:rPr lang="en-US" altLang="zh-CN" sz="3600" b="1">
                <a:solidFill>
                  <a:srgbClr val="FF0000"/>
                </a:solidFill>
                <a:sym typeface="+mn-ea"/>
              </a:rPr>
              <a:t>——</a:t>
            </a:r>
          </a:p>
          <a:p>
            <a:r>
              <a:rPr lang="zh-CN" altLang="en-US" sz="3600" b="1">
                <a:solidFill>
                  <a:srgbClr val="FF0000"/>
                </a:solidFill>
                <a:sym typeface="+mn-ea"/>
              </a:rPr>
              <a:t>一位觉醒的知识分子，但是无法在黑暗社会立足。</a:t>
            </a:r>
            <a:r>
              <a:rPr lang="zh-CN" altLang="en-US" sz="3600" b="1">
                <a:sym typeface="+mn-ea"/>
              </a:rPr>
              <a:t>他无</a:t>
            </a:r>
          </a:p>
          <a:p>
            <a:endParaRPr lang="zh-CN" altLang="en-US" sz="3600" b="1">
              <a:sym typeface="+mn-ea"/>
            </a:endParaRPr>
          </a:p>
          <a:p>
            <a:r>
              <a:rPr lang="zh-CN" altLang="en-US" sz="3600" b="1">
                <a:sym typeface="+mn-ea"/>
              </a:rPr>
              <a:t>法与狂人一样，最终与这个社会妥协，也无法像</a:t>
            </a:r>
            <a:r>
              <a:rPr lang="en-US" altLang="zh-CN" sz="3600" b="1">
                <a:sym typeface="+mn-ea"/>
              </a:rPr>
              <a:t>N</a:t>
            </a:r>
            <a:r>
              <a:rPr lang="zh-CN" altLang="en-US" sz="3600" b="1">
                <a:sym typeface="+mn-ea"/>
              </a:rPr>
              <a:t>次方</a:t>
            </a:r>
          </a:p>
          <a:p>
            <a:endParaRPr lang="zh-CN" altLang="en-US" sz="3600" b="1">
              <a:sym typeface="+mn-ea"/>
            </a:endParaRPr>
          </a:p>
          <a:p>
            <a:r>
              <a:rPr lang="zh-CN" altLang="en-US" sz="3600" b="1">
                <a:sym typeface="+mn-ea"/>
              </a:rPr>
              <a:t>先生一样忘却，所以他的内心痛苦、悲凉，我们和鲁迅</a:t>
            </a:r>
          </a:p>
          <a:p>
            <a:endParaRPr lang="zh-CN" altLang="en-US" sz="3600" b="1">
              <a:sym typeface="+mn-ea"/>
            </a:endParaRPr>
          </a:p>
          <a:p>
            <a:r>
              <a:rPr lang="zh-CN" altLang="en-US" sz="3600" b="1">
                <a:sym typeface="+mn-ea"/>
              </a:rPr>
              <a:t>先生一样，疑心他是自杀的。（</a:t>
            </a:r>
            <a:r>
              <a:rPr lang="zh-CN" altLang="en-US" sz="3600" b="1">
                <a:solidFill>
                  <a:srgbClr val="FF0000"/>
                </a:solidFill>
                <a:sym typeface="+mn-ea"/>
              </a:rPr>
              <a:t>正直、倔强</a:t>
            </a:r>
            <a:r>
              <a:rPr lang="zh-CN" altLang="en-US" sz="3600" b="1">
                <a:sym typeface="+mn-ea"/>
              </a:rPr>
              <a:t>）</a:t>
            </a:r>
            <a:endParaRPr lang="zh-CN" altLang="en-US" sz="3600"/>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xmlns:p15="http://schemas.microsoft.com/office/powerpoint/2012/main">
      <p:transition>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187960" y="737870"/>
            <a:ext cx="11169650" cy="5384800"/>
          </a:xfrm>
          <a:prstGeom prst="rect">
            <a:avLst/>
          </a:prstGeom>
          <a:noFill/>
        </p:spPr>
        <p:txBody>
          <a:bodyPr wrap="square" rtlCol="0">
            <a:spAutoFit/>
          </a:bodyPr>
          <a:lstStyle/>
          <a:p>
            <a:r>
              <a:rPr lang="zh-CN" altLang="en-US" sz="3600" b="1">
                <a:solidFill>
                  <a:srgbClr val="FF0000"/>
                </a:solidFill>
                <a:sym typeface="+mn-ea"/>
              </a:rPr>
              <a:t>父亲</a:t>
            </a:r>
            <a:endParaRPr lang="en-US" altLang="zh-CN" sz="3600" b="1">
              <a:sym typeface="+mn-ea"/>
            </a:endParaRPr>
          </a:p>
          <a:p>
            <a:r>
              <a:rPr lang="zh-CN" altLang="en-US" sz="2800" b="1">
                <a:sym typeface="+mn-ea"/>
              </a:rPr>
              <a:t>父亲曾让童年鲁迅困惑过，因为在他兴高采烈地要去看</a:t>
            </a:r>
          </a:p>
          <a:p>
            <a:endParaRPr lang="zh-CN" altLang="en-US" sz="2800" b="1">
              <a:sym typeface="+mn-ea"/>
            </a:endParaRPr>
          </a:p>
          <a:p>
            <a:r>
              <a:rPr lang="zh-CN" altLang="en-US" sz="2800" b="1">
                <a:sym typeface="+mn-ea"/>
              </a:rPr>
              <a:t>五猖会时，勒令他背书。但是，鲁迅从来没有指责过自</a:t>
            </a:r>
          </a:p>
          <a:p>
            <a:endParaRPr lang="zh-CN" altLang="en-US" sz="2800" b="1">
              <a:sym typeface="+mn-ea"/>
            </a:endParaRPr>
          </a:p>
          <a:p>
            <a:r>
              <a:rPr lang="zh-CN" altLang="en-US" sz="2800" b="1">
                <a:sym typeface="+mn-ea"/>
              </a:rPr>
              <a:t>己的父亲，他忏悔的是自己没有让父亲安静地死去，这</a:t>
            </a:r>
          </a:p>
          <a:p>
            <a:endParaRPr lang="zh-CN" altLang="en-US" sz="2800" b="1">
              <a:sym typeface="+mn-ea"/>
            </a:endParaRPr>
          </a:p>
          <a:p>
            <a:r>
              <a:rPr lang="zh-CN" altLang="en-US" sz="2800" b="1">
                <a:sym typeface="+mn-ea"/>
              </a:rPr>
              <a:t>让他的心灵永远不安永远痛苦（在父亲去世之际，听从衍</a:t>
            </a:r>
            <a:r>
              <a:rPr lang="en-US" altLang="zh-CN" sz="2800" b="1">
                <a:solidFill>
                  <a:srgbClr val="FF0000"/>
                </a:solidFill>
                <a:sym typeface="+mn-ea"/>
              </a:rPr>
              <a:t>yǎn</a:t>
            </a:r>
            <a:r>
              <a:rPr lang="zh-CN" altLang="en-US" sz="2800" b="1">
                <a:sym typeface="+mn-ea"/>
              </a:rPr>
              <a:t>太太的指</a:t>
            </a:r>
          </a:p>
          <a:p>
            <a:endParaRPr lang="zh-CN" altLang="en-US" sz="2800" b="1">
              <a:sym typeface="+mn-ea"/>
            </a:endParaRPr>
          </a:p>
          <a:p>
            <a:r>
              <a:rPr lang="zh-CN" altLang="en-US" sz="2800" b="1">
                <a:sym typeface="+mn-ea"/>
              </a:rPr>
              <a:t>示，一直在床边大喊大叫）。由此我们可以感到鲁迅先生对父亲强烈</a:t>
            </a:r>
          </a:p>
          <a:p>
            <a:endParaRPr lang="zh-CN" altLang="en-US" sz="2800" b="1">
              <a:sym typeface="+mn-ea"/>
            </a:endParaRPr>
          </a:p>
          <a:p>
            <a:r>
              <a:rPr lang="zh-CN" altLang="en-US" sz="2800" b="1">
                <a:sym typeface="+mn-ea"/>
              </a:rPr>
              <a:t>的爱。（</a:t>
            </a:r>
            <a:r>
              <a:rPr lang="zh-CN" altLang="en-US" sz="2800" b="1">
                <a:solidFill>
                  <a:srgbClr val="FF0000"/>
                </a:solidFill>
                <a:sym typeface="+mn-ea"/>
              </a:rPr>
              <a:t>严厉、慈爱</a:t>
            </a:r>
            <a:r>
              <a:rPr lang="zh-CN" altLang="en-US" sz="2800" b="1">
                <a:sym typeface="+mn-ea"/>
              </a:rPr>
              <a:t>）</a:t>
            </a:r>
            <a:endParaRPr lang="zh-CN" altLang="en-US" sz="2800"/>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xmlns:p15="http://schemas.microsoft.com/office/powerpoint/2012/main">
      <p:transition>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187960" y="737870"/>
            <a:ext cx="11169650" cy="5631180"/>
          </a:xfrm>
          <a:prstGeom prst="rect">
            <a:avLst/>
          </a:prstGeom>
          <a:noFill/>
        </p:spPr>
        <p:txBody>
          <a:bodyPr wrap="square" rtlCol="0">
            <a:spAutoFit/>
          </a:bodyPr>
          <a:lstStyle/>
          <a:p>
            <a:pPr>
              <a:buNone/>
            </a:pPr>
            <a:r>
              <a:rPr lang="zh-CN" altLang="en-US" sz="3600" b="1">
                <a:sym typeface="+mn-ea"/>
              </a:rPr>
              <a:t>衍</a:t>
            </a:r>
            <a:r>
              <a:rPr lang="en-US" altLang="zh-CN" sz="3600" b="1">
                <a:solidFill>
                  <a:srgbClr val="FF0000"/>
                </a:solidFill>
                <a:sym typeface="+mn-ea"/>
              </a:rPr>
              <a:t>yǎn</a:t>
            </a:r>
            <a:r>
              <a:rPr lang="zh-CN" altLang="en-US" sz="3600" b="1">
                <a:sym typeface="+mn-ea"/>
              </a:rPr>
              <a:t>太太</a:t>
            </a:r>
            <a:endParaRPr lang="en-US" altLang="zh-CN" sz="3600" b="1">
              <a:sym typeface="+mn-ea"/>
            </a:endParaRPr>
          </a:p>
          <a:p>
            <a:pPr>
              <a:buNone/>
            </a:pPr>
            <a:endParaRPr lang="zh-CN" altLang="en-US" sz="3600" b="1">
              <a:sym typeface="+mn-ea"/>
            </a:endParaRPr>
          </a:p>
          <a:p>
            <a:pPr>
              <a:buNone/>
            </a:pPr>
            <a:r>
              <a:rPr lang="zh-CN" altLang="en-US" sz="3600" b="1">
                <a:sym typeface="+mn-ea"/>
              </a:rPr>
              <a:t>    给鲁迅看不健康的画，唆使鲁迅偷母亲的首饰变卖。而衍</a:t>
            </a:r>
            <a:r>
              <a:rPr lang="en-US" altLang="zh-CN" sz="3600" b="1">
                <a:solidFill>
                  <a:srgbClr val="FF0000"/>
                </a:solidFill>
                <a:sym typeface="+mn-ea"/>
              </a:rPr>
              <a:t>yǎn</a:t>
            </a:r>
            <a:r>
              <a:rPr lang="zh-CN" altLang="en-US" sz="3600" b="1">
                <a:sym typeface="+mn-ea"/>
              </a:rPr>
              <a:t>太太自己的孩子顽皮弄脏了自己的衣服，衍太太却是要打骂的。鲁迅表面上赞扬她，实际心中却是鄙视衍太太的，因为这是个</a:t>
            </a:r>
            <a:r>
              <a:rPr lang="zh-CN" altLang="en-US" sz="3600" b="1">
                <a:solidFill>
                  <a:srgbClr val="FF0000"/>
                </a:solidFill>
                <a:sym typeface="+mn-ea"/>
              </a:rPr>
              <a:t>自私自利，多嘴多舌，喜欢使坏的妇人。</a:t>
            </a:r>
            <a:r>
              <a:rPr lang="zh-CN" altLang="en-US" sz="3600" b="1">
                <a:sym typeface="+mn-ea"/>
              </a:rPr>
              <a:t>（</a:t>
            </a:r>
            <a:r>
              <a:rPr lang="zh-CN" altLang="en-US" sz="3600" b="1">
                <a:solidFill>
                  <a:srgbClr val="FF0000"/>
                </a:solidFill>
                <a:sym typeface="+mn-ea"/>
              </a:rPr>
              <a:t>自私、阴险</a:t>
            </a:r>
            <a:r>
              <a:rPr lang="zh-CN" altLang="en-US" sz="3600" b="1">
                <a:sym typeface="+mn-ea"/>
              </a:rPr>
              <a:t>）</a:t>
            </a:r>
          </a:p>
          <a:p>
            <a:pPr>
              <a:buNone/>
            </a:pPr>
            <a:endParaRPr lang="zh-CN" altLang="en-US" sz="3600" b="1">
              <a:sym typeface="+mn-ea"/>
            </a:endParaRPr>
          </a:p>
          <a:p>
            <a:pPr>
              <a:buNone/>
            </a:pPr>
            <a:r>
              <a:rPr lang="zh-CN" altLang="en-US" sz="3600" b="1">
                <a:sym typeface="+mn-ea"/>
              </a:rPr>
              <a:t>寿镜吾</a:t>
            </a:r>
            <a:r>
              <a:rPr lang="en-US" altLang="zh-CN" sz="3600" b="1">
                <a:sym typeface="+mn-ea"/>
              </a:rPr>
              <a:t>——</a:t>
            </a:r>
            <a:r>
              <a:rPr lang="zh-CN" altLang="en-US" sz="3600" b="1">
                <a:solidFill>
                  <a:srgbClr val="FF0000"/>
                </a:solidFill>
                <a:sym typeface="+mn-ea"/>
              </a:rPr>
              <a:t>方正、质朴、博学、严而不厉</a:t>
            </a:r>
            <a:r>
              <a:rPr lang="zh-CN" altLang="en-US" sz="3600" b="1">
                <a:sym typeface="+mn-ea"/>
              </a:rPr>
              <a:t>，是鲁迅先生颇为敬畏之人。</a:t>
            </a:r>
            <a:endParaRPr lang="zh-CN" altLang="en-US" sz="2800"/>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xmlns:p15="http://schemas.microsoft.com/office/powerpoint/2012/main">
      <p:transition>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187960" y="737870"/>
            <a:ext cx="11169650" cy="3661410"/>
          </a:xfrm>
          <a:prstGeom prst="rect">
            <a:avLst/>
          </a:prstGeom>
          <a:noFill/>
        </p:spPr>
        <p:txBody>
          <a:bodyPr wrap="square" rtlCol="0">
            <a:spAutoFit/>
          </a:bodyPr>
          <a:lstStyle/>
          <a:p>
            <a:r>
              <a:rPr lang="zh-CN" altLang="en-US" sz="3600" b="1">
                <a:solidFill>
                  <a:srgbClr val="FF0000"/>
                </a:solidFill>
                <a:sym typeface="+mn-ea"/>
              </a:rPr>
              <a:t>其他人物</a:t>
            </a:r>
            <a:endParaRPr lang="zh-CN" altLang="en-US" sz="3600" b="1">
              <a:solidFill>
                <a:srgbClr val="FF0000"/>
              </a:solidFill>
            </a:endParaRPr>
          </a:p>
          <a:p>
            <a:pPr>
              <a:buNone/>
            </a:pPr>
            <a:endParaRPr lang="en-US" altLang="zh-CN" sz="2800" b="1">
              <a:sym typeface="+mn-ea"/>
            </a:endParaRPr>
          </a:p>
          <a:p>
            <a:pPr>
              <a:buNone/>
            </a:pPr>
            <a:r>
              <a:rPr lang="en-US" altLang="zh-CN" sz="2800" b="1">
                <a:sym typeface="+mn-ea"/>
              </a:rPr>
              <a:t>《</a:t>
            </a:r>
            <a:r>
              <a:rPr lang="zh-CN" altLang="en-US" sz="2800" b="1">
                <a:sym typeface="+mn-ea"/>
              </a:rPr>
              <a:t>父亲的病</a:t>
            </a:r>
            <a:r>
              <a:rPr lang="en-US" altLang="zh-CN" sz="2800" b="1">
                <a:sym typeface="+mn-ea"/>
              </a:rPr>
              <a:t>》</a:t>
            </a:r>
            <a:r>
              <a:rPr lang="zh-CN" altLang="en-US" sz="2800" b="1">
                <a:sym typeface="+mn-ea"/>
              </a:rPr>
              <a:t>中两个庸医陈莲河和叶天士：自高身价，毫无真才实学，医蛊</a:t>
            </a:r>
            <a:r>
              <a:rPr lang="en-US" altLang="zh-CN" sz="2800" b="1">
                <a:solidFill>
                  <a:srgbClr val="FF0000"/>
                </a:solidFill>
                <a:sym typeface="+mn-ea"/>
              </a:rPr>
              <a:t>gǔ</a:t>
            </a:r>
            <a:r>
              <a:rPr lang="zh-CN" altLang="en-US" sz="2800" b="1">
                <a:sym typeface="+mn-ea"/>
              </a:rPr>
              <a:t>不分，草菅</a:t>
            </a:r>
            <a:r>
              <a:rPr lang="en-US" altLang="zh-CN" sz="2800" b="1">
                <a:solidFill>
                  <a:srgbClr val="FF0000"/>
                </a:solidFill>
                <a:sym typeface="+mn-ea"/>
              </a:rPr>
              <a:t>jiān</a:t>
            </a:r>
            <a:r>
              <a:rPr lang="zh-CN" altLang="en-US" sz="2800" b="1">
                <a:sym typeface="+mn-ea"/>
              </a:rPr>
              <a:t>人命。</a:t>
            </a:r>
            <a:endParaRPr lang="zh-CN" altLang="en-US" sz="2800" b="1"/>
          </a:p>
          <a:p>
            <a:pPr>
              <a:buNone/>
            </a:pPr>
            <a:endParaRPr lang="zh-CN" altLang="en-US" sz="2800" b="1">
              <a:sym typeface="+mn-ea"/>
            </a:endParaRPr>
          </a:p>
          <a:p>
            <a:pPr>
              <a:buNone/>
            </a:pPr>
            <a:r>
              <a:rPr lang="zh-CN" altLang="en-US" sz="2800" b="1">
                <a:sym typeface="+mn-ea"/>
              </a:rPr>
              <a:t>母亲</a:t>
            </a:r>
            <a:r>
              <a:rPr lang="en-US" altLang="zh-CN" sz="2800" b="1">
                <a:sym typeface="+mn-ea"/>
              </a:rPr>
              <a:t>:</a:t>
            </a:r>
            <a:r>
              <a:rPr lang="zh-CN" altLang="en-US" sz="2800" b="1">
                <a:sym typeface="+mn-ea"/>
              </a:rPr>
              <a:t>朴实，慈爱，爱护孩子，端庄，知书达理。</a:t>
            </a:r>
            <a:endParaRPr lang="zh-CN" altLang="en-US" sz="2800" b="1"/>
          </a:p>
          <a:p>
            <a:pPr>
              <a:buNone/>
            </a:pPr>
            <a:endParaRPr lang="zh-CN" altLang="en-US" sz="2800" b="1">
              <a:sym typeface="+mn-ea"/>
            </a:endParaRPr>
          </a:p>
          <a:p>
            <a:pPr>
              <a:buNone/>
            </a:pPr>
            <a:r>
              <a:rPr lang="zh-CN" altLang="en-US" sz="2800" b="1">
                <a:sym typeface="+mn-ea"/>
              </a:rPr>
              <a:t>无常：爽直，公正，善良，颇具人情味。</a:t>
            </a:r>
            <a:endParaRPr lang="zh-CN" altLang="en-US" sz="2800"/>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xmlns:p15="http://schemas.microsoft.com/office/powerpoint/2012/main">
      <p:transition>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3287713" y="476250"/>
            <a:ext cx="5003800" cy="649288"/>
          </a:xfrm>
        </p:spPr>
        <p:txBody>
          <a:bodyPr>
            <a:normAutofit fontScale="90000"/>
          </a:bodyPr>
          <a:lstStyle/>
          <a:p>
            <a:pPr fontAlgn="auto"/>
            <a:r>
              <a:rPr lang="zh-CN" altLang="en-US" sz="4000" b="1" strike="noStrike" noProof="1">
                <a:solidFill>
                  <a:schemeClr val="bg1"/>
                </a:solidFill>
                <a:latin typeface="仿宋" panose="02010609060101010101" pitchFamily="49" charset="-122"/>
                <a:ea typeface="仿宋" panose="02010609060101010101" pitchFamily="49" charset="-122"/>
              </a:rPr>
              <a:t> </a:t>
            </a:r>
            <a:r>
              <a:rPr lang="zh-CN" altLang="en-US" sz="4000" b="1" strike="noStrike" noProof="1">
                <a:solidFill>
                  <a:srgbClr val="FF0000"/>
                </a:solidFill>
                <a:latin typeface="仿宋" panose="02010609060101010101" pitchFamily="49" charset="-122"/>
                <a:ea typeface="仿宋" panose="02010609060101010101" pitchFamily="49" charset="-122"/>
              </a:rPr>
              <a:t>主要内容和主题思想 </a:t>
            </a:r>
            <a:r>
              <a:rPr lang="zh-CN" altLang="en-US" sz="4000" b="1" strike="noStrike" noProof="1">
                <a:solidFill>
                  <a:schemeClr val="bg1"/>
                </a:solidFill>
                <a:latin typeface="仿宋" panose="02010609060101010101" pitchFamily="49" charset="-122"/>
                <a:ea typeface="仿宋" panose="02010609060101010101" pitchFamily="49" charset="-122"/>
              </a:rPr>
              <a:t> </a:t>
            </a:r>
          </a:p>
        </p:txBody>
      </p:sp>
      <p:sp>
        <p:nvSpPr>
          <p:cNvPr id="12291" name="Rectangle 3"/>
          <p:cNvSpPr>
            <a:spLocks noGrp="1" noChangeArrowheads="1"/>
          </p:cNvSpPr>
          <p:nvPr>
            <p:ph idx="1"/>
          </p:nvPr>
        </p:nvSpPr>
        <p:spPr>
          <a:xfrm>
            <a:off x="186690" y="1268730"/>
            <a:ext cx="11699240" cy="4526280"/>
          </a:xfrm>
        </p:spPr>
        <p:txBody>
          <a:bodyPr>
            <a:normAutofit fontScale="47500" lnSpcReduction="20000"/>
          </a:bodyPr>
          <a:lstStyle/>
          <a:p>
            <a:pPr marL="0" indent="0" fontAlgn="auto">
              <a:lnSpc>
                <a:spcPct val="150000"/>
              </a:lnSpc>
              <a:buNone/>
            </a:pPr>
            <a:r>
              <a:rPr lang="en-US" altLang="zh-CN" sz="8000" strike="noStrike" noProof="1">
                <a:solidFill>
                  <a:srgbClr val="FF0000"/>
                </a:solidFill>
                <a:latin typeface="幼圆" pitchFamily="49" charset="-122"/>
                <a:ea typeface="幼圆" pitchFamily="49" charset="-122"/>
              </a:rPr>
              <a:t>《</a:t>
            </a:r>
            <a:r>
              <a:rPr lang="zh-CN" altLang="en-US" sz="8000" strike="noStrike" noProof="1">
                <a:solidFill>
                  <a:srgbClr val="FF0000"/>
                </a:solidFill>
                <a:latin typeface="幼圆" pitchFamily="49" charset="-122"/>
                <a:ea typeface="幼圆" pitchFamily="49" charset="-122"/>
              </a:rPr>
              <a:t>狗</a:t>
            </a:r>
            <a:r>
              <a:rPr lang="en-US" altLang="zh-CN" sz="8000" strike="noStrike" noProof="1">
                <a:solidFill>
                  <a:srgbClr val="FF0000"/>
                </a:solidFill>
                <a:latin typeface="幼圆" pitchFamily="49" charset="-122"/>
                <a:ea typeface="幼圆" pitchFamily="49" charset="-122"/>
              </a:rPr>
              <a:t>•</a:t>
            </a:r>
            <a:r>
              <a:rPr lang="zh-CN" altLang="en-US" sz="8000" strike="noStrike" noProof="1">
                <a:solidFill>
                  <a:srgbClr val="FF0000"/>
                </a:solidFill>
                <a:latin typeface="幼圆" pitchFamily="49" charset="-122"/>
                <a:ea typeface="幼圆" pitchFamily="49" charset="-122"/>
              </a:rPr>
              <a:t>猫</a:t>
            </a:r>
            <a:r>
              <a:rPr lang="en-US" altLang="zh-CN" sz="8000" strike="noStrike" noProof="1">
                <a:solidFill>
                  <a:srgbClr val="FF0000"/>
                </a:solidFill>
                <a:latin typeface="幼圆" pitchFamily="49" charset="-122"/>
                <a:ea typeface="幼圆" pitchFamily="49" charset="-122"/>
              </a:rPr>
              <a:t>•</a:t>
            </a:r>
            <a:r>
              <a:rPr lang="zh-CN" altLang="en-US" sz="8000" strike="noStrike" noProof="1">
                <a:solidFill>
                  <a:srgbClr val="FF0000"/>
                </a:solidFill>
                <a:latin typeface="幼圆" pitchFamily="49" charset="-122"/>
                <a:ea typeface="幼圆" pitchFamily="49" charset="-122"/>
              </a:rPr>
              <a:t>鼠</a:t>
            </a:r>
            <a:r>
              <a:rPr lang="en-US" altLang="zh-CN" sz="8000" strike="noStrike" noProof="1">
                <a:solidFill>
                  <a:srgbClr val="FF0000"/>
                </a:solidFill>
                <a:latin typeface="幼圆" pitchFamily="49" charset="-122"/>
                <a:ea typeface="幼圆" pitchFamily="49" charset="-122"/>
              </a:rPr>
              <a:t>》</a:t>
            </a:r>
            <a:r>
              <a:rPr lang="en-US" altLang="zh-CN" sz="6665" strike="noStrike" noProof="1">
                <a:latin typeface="幼圆" pitchFamily="49" charset="-122"/>
                <a:ea typeface="幼圆" pitchFamily="49" charset="-122"/>
              </a:rPr>
              <a:t>——</a:t>
            </a:r>
            <a:r>
              <a:rPr lang="zh-CN" altLang="en-US" sz="6665" strike="noStrike" noProof="1">
                <a:latin typeface="幼圆" pitchFamily="49" charset="-122"/>
                <a:ea typeface="幼圆" pitchFamily="49" charset="-122"/>
              </a:rPr>
              <a:t>写童年仇猫的原因</a:t>
            </a:r>
            <a:r>
              <a:rPr lang="en-US" altLang="zh-CN" sz="6665" strike="noStrike" noProof="1">
                <a:latin typeface="幼圆" pitchFamily="49" charset="-122"/>
                <a:ea typeface="幼圆" pitchFamily="49" charset="-122"/>
              </a:rPr>
              <a:t>,</a:t>
            </a:r>
            <a:r>
              <a:rPr lang="zh-CN" altLang="en-US" sz="6665" strike="noStrike" noProof="1">
                <a:latin typeface="幼圆" pitchFamily="49" charset="-122"/>
                <a:ea typeface="幼圆" pitchFamily="49" charset="-122"/>
              </a:rPr>
              <a:t>在这篇文章里，鲁迅先生清算猫的罪行。写猫的“媚态”和幸灾乐祸，折磨弱者的性格，</a:t>
            </a:r>
            <a:r>
              <a:rPr lang="zh-CN" altLang="en-US" sz="6665" strike="noStrike" noProof="1">
                <a:solidFill>
                  <a:srgbClr val="FF0000"/>
                </a:solidFill>
                <a:latin typeface="幼圆" pitchFamily="49" charset="-122"/>
                <a:ea typeface="幼圆" pitchFamily="49" charset="-122"/>
              </a:rPr>
              <a:t>表达作者对弱者的同情，对压迫者的憎恨，讽刺了“自鸣清高”、“使牺牲者直到被吃的时候为止”，还是一味佩服赞叹的现代评论派的正人君子</a:t>
            </a:r>
            <a:r>
              <a:rPr lang="zh-CN" altLang="en-US" sz="6665" strike="noStrike" noProof="1">
                <a:latin typeface="幼圆" pitchFamily="49" charset="-122"/>
                <a:ea typeface="幼圆" pitchFamily="49" charset="-122"/>
              </a:rPr>
              <a:t>。这篇文章取了“猫”这样一个类型，尖锐而又形象地</a:t>
            </a:r>
            <a:r>
              <a:rPr lang="zh-CN" altLang="en-US" sz="6665" u="sng" strike="noStrike" noProof="1">
                <a:solidFill>
                  <a:srgbClr val="0000CC"/>
                </a:solidFill>
                <a:effectLst>
                  <a:outerShdw blurRad="38100" dist="38100" dir="2700000" algn="tl">
                    <a:srgbClr val="C0C0C0"/>
                  </a:outerShdw>
                </a:effectLst>
                <a:latin typeface="幼圆" pitchFamily="49" charset="-122"/>
                <a:ea typeface="幼圆" pitchFamily="49" charset="-122"/>
              </a:rPr>
              <a:t>讽刺了生活中与猫相似的人 </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215265" y="400050"/>
            <a:ext cx="11389360" cy="6323330"/>
          </a:xfrm>
        </p:spPr>
        <p:txBody>
          <a:bodyPr>
            <a:noAutofit/>
          </a:bodyPr>
          <a:lstStyle/>
          <a:p>
            <a:pPr marL="0" indent="0" fontAlgn="auto">
              <a:buNone/>
            </a:pPr>
            <a:r>
              <a:rPr lang="en-US" altLang="zh-CN" sz="4000" strike="noStrike" noProof="1">
                <a:solidFill>
                  <a:srgbClr val="FF0000"/>
                </a:solidFill>
                <a:latin typeface="幼圆" pitchFamily="49" charset="-122"/>
                <a:ea typeface="幼圆" pitchFamily="49" charset="-122"/>
              </a:rPr>
              <a:t>《</a:t>
            </a:r>
            <a:r>
              <a:rPr lang="zh-CN" altLang="en-US" sz="4000" strike="noStrike" noProof="1">
                <a:solidFill>
                  <a:srgbClr val="FF0000"/>
                </a:solidFill>
                <a:latin typeface="幼圆" pitchFamily="49" charset="-122"/>
                <a:ea typeface="幼圆" pitchFamily="49" charset="-122"/>
              </a:rPr>
              <a:t>阿长与</a:t>
            </a:r>
            <a:r>
              <a:rPr lang="en-US" altLang="zh-CN" sz="4000" strike="noStrike" noProof="1">
                <a:solidFill>
                  <a:srgbClr val="FF0000"/>
                </a:solidFill>
                <a:latin typeface="幼圆" pitchFamily="49" charset="-122"/>
                <a:ea typeface="幼圆" pitchFamily="49" charset="-122"/>
              </a:rPr>
              <a:t>〈</a:t>
            </a:r>
            <a:r>
              <a:rPr lang="zh-CN" altLang="en-US" sz="4000" strike="noStrike" noProof="1">
                <a:solidFill>
                  <a:srgbClr val="FF0000"/>
                </a:solidFill>
                <a:latin typeface="幼圆" pitchFamily="49" charset="-122"/>
                <a:ea typeface="幼圆" pitchFamily="49" charset="-122"/>
              </a:rPr>
              <a:t>山海经</a:t>
            </a:r>
            <a:r>
              <a:rPr lang="en-US" altLang="zh-CN" sz="4000" strike="noStrike" noProof="1">
                <a:solidFill>
                  <a:srgbClr val="FF0000"/>
                </a:solidFill>
                <a:latin typeface="幼圆" pitchFamily="49" charset="-122"/>
                <a:ea typeface="幼圆" pitchFamily="49" charset="-122"/>
              </a:rPr>
              <a:t>〉》</a:t>
            </a:r>
            <a:r>
              <a:rPr lang="en-US" altLang="zh-CN" sz="4000" strike="noStrike" noProof="1">
                <a:latin typeface="幼圆" pitchFamily="49" charset="-122"/>
                <a:ea typeface="幼圆" pitchFamily="49" charset="-122"/>
              </a:rPr>
              <a:t>——</a:t>
            </a:r>
            <a:r>
              <a:rPr lang="zh-CN" altLang="en-US" sz="4000" strike="noStrike" noProof="1">
                <a:latin typeface="幼圆" pitchFamily="49" charset="-122"/>
                <a:ea typeface="幼圆" pitchFamily="49" charset="-122"/>
              </a:rPr>
              <a:t>阿长是鲁迅小时候的保姆。记述儿时与阿长相处的情景，描写了长妈妈善良、朴实而又迷信、唠叨、“满肚子是麻烦的礼节”的性格；对她寻购赠送自己渴求已久的绘图</a:t>
            </a:r>
            <a:r>
              <a:rPr lang="en-US" altLang="zh-CN" sz="4000" strike="noStrike" noProof="1">
                <a:latin typeface="幼圆" pitchFamily="49" charset="-122"/>
                <a:ea typeface="幼圆" pitchFamily="49" charset="-122"/>
              </a:rPr>
              <a:t>《</a:t>
            </a:r>
            <a:r>
              <a:rPr lang="zh-CN" altLang="en-US" sz="4000" strike="noStrike" noProof="1">
                <a:latin typeface="幼圆" pitchFamily="49" charset="-122"/>
                <a:ea typeface="幼圆" pitchFamily="49" charset="-122"/>
              </a:rPr>
              <a:t>山海经</a:t>
            </a:r>
            <a:r>
              <a:rPr lang="en-US" altLang="zh-CN" sz="4000" strike="noStrike" noProof="1">
                <a:latin typeface="幼圆" pitchFamily="49" charset="-122"/>
                <a:ea typeface="幼圆" pitchFamily="49" charset="-122"/>
              </a:rPr>
              <a:t>》</a:t>
            </a:r>
            <a:r>
              <a:rPr lang="zh-CN" altLang="en-US" sz="4000" strike="noStrike" noProof="1">
                <a:latin typeface="幼圆" pitchFamily="49" charset="-122"/>
                <a:ea typeface="幼圆" pitchFamily="49" charset="-122"/>
              </a:rPr>
              <a:t>之情，充满了尊敬和感激。</a:t>
            </a:r>
            <a:r>
              <a:rPr lang="zh-CN" altLang="en-US" sz="4000" u="sng" strike="noStrike" noProof="1">
                <a:solidFill>
                  <a:srgbClr val="0000CC"/>
                </a:solidFill>
                <a:effectLst>
                  <a:outerShdw blurRad="38100" dist="38100" dir="2700000" algn="tl">
                    <a:srgbClr val="C0C0C0"/>
                  </a:outerShdw>
                </a:effectLst>
                <a:latin typeface="幼圆" pitchFamily="49" charset="-122"/>
                <a:ea typeface="幼圆" pitchFamily="49" charset="-122"/>
              </a:rPr>
              <a:t>文章用深情的语言，</a:t>
            </a:r>
            <a:r>
              <a:rPr lang="zh-CN" altLang="en-US" sz="4000" u="sng" strike="noStrike" noProof="1">
                <a:solidFill>
                  <a:srgbClr val="FF0000"/>
                </a:solidFill>
                <a:effectLst>
                  <a:outerShdw blurRad="38100" dist="38100" dir="2700000" algn="tl">
                    <a:srgbClr val="C0C0C0"/>
                  </a:outerShdw>
                </a:effectLst>
                <a:latin typeface="幼圆" pitchFamily="49" charset="-122"/>
                <a:ea typeface="幼圆" pitchFamily="49" charset="-122"/>
              </a:rPr>
              <a:t>表达了对这位劳动妇女的真诚的怀念。 </a:t>
            </a:r>
          </a:p>
        </p:txBody>
      </p:sp>
      <p:sp>
        <p:nvSpPr>
          <p:cNvPr id="3" name="Rectangle 2"/>
          <p:cNvSpPr>
            <a:spLocks noGrp="1" noChangeArrowheads="1"/>
          </p:cNvSpPr>
          <p:nvPr>
            <p:ph type="title"/>
          </p:nvPr>
        </p:nvSpPr>
        <p:spPr>
          <a:xfrm>
            <a:off x="3000375" y="1196975"/>
            <a:ext cx="5003800" cy="647700"/>
          </a:xfrm>
        </p:spPr>
        <p:txBody>
          <a:bodyPr>
            <a:normAutofit fontScale="90000"/>
          </a:bodyPr>
          <a:lstStyle/>
          <a:p>
            <a:pPr fontAlgn="auto"/>
            <a:r>
              <a:rPr lang="zh-CN" altLang="en-US" sz="4000" b="1" strike="noStrike" noProof="1">
                <a:solidFill>
                  <a:schemeClr val="bg1"/>
                </a:solidFill>
                <a:latin typeface="仿宋" panose="02010609060101010101" pitchFamily="49" charset="-122"/>
                <a:ea typeface="仿宋" panose="02010609060101010101" pitchFamily="49" charset="-122"/>
              </a:rPr>
              <a:t> 主要内容和主题思想  </a:t>
            </a: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idx="1"/>
          </p:nvPr>
        </p:nvSpPr>
        <p:spPr>
          <a:xfrm>
            <a:off x="436880" y="639445"/>
            <a:ext cx="11221085" cy="5740400"/>
          </a:xfrm>
        </p:spPr>
        <p:txBody>
          <a:bodyPr>
            <a:noAutofit/>
          </a:bodyPr>
          <a:lstStyle/>
          <a:p>
            <a:pPr marL="0" indent="0" fontAlgn="auto">
              <a:buNone/>
            </a:pPr>
            <a:r>
              <a:rPr lang="en-US" altLang="zh-CN" sz="4000" strike="noStrike" noProof="1">
                <a:solidFill>
                  <a:srgbClr val="FF0000"/>
                </a:solidFill>
                <a:latin typeface="幼圆" pitchFamily="49" charset="-122"/>
                <a:ea typeface="幼圆" pitchFamily="49" charset="-122"/>
              </a:rPr>
              <a:t>《</a:t>
            </a:r>
            <a:r>
              <a:rPr lang="zh-CN" altLang="en-US" sz="4000" strike="noStrike" noProof="1">
                <a:solidFill>
                  <a:srgbClr val="FF0000"/>
                </a:solidFill>
                <a:latin typeface="幼圆" pitchFamily="49" charset="-122"/>
                <a:ea typeface="幼圆" pitchFamily="49" charset="-122"/>
              </a:rPr>
              <a:t>二十四孝图</a:t>
            </a:r>
            <a:r>
              <a:rPr lang="en-US" altLang="zh-CN" sz="4000" strike="noStrike" noProof="1">
                <a:solidFill>
                  <a:srgbClr val="FF0000"/>
                </a:solidFill>
                <a:latin typeface="幼圆" pitchFamily="49" charset="-122"/>
                <a:ea typeface="幼圆" pitchFamily="49" charset="-122"/>
              </a:rPr>
              <a:t>》</a:t>
            </a:r>
            <a:r>
              <a:rPr lang="en-US" altLang="zh-CN" sz="4000" strike="noStrike" noProof="1">
                <a:latin typeface="幼圆" pitchFamily="49" charset="-122"/>
                <a:ea typeface="幼圆" pitchFamily="49" charset="-122"/>
              </a:rPr>
              <a:t>——</a:t>
            </a:r>
            <a:r>
              <a:rPr lang="zh-CN" altLang="en-US" sz="4000" strike="noStrike" noProof="1">
                <a:latin typeface="幼圆" pitchFamily="49" charset="-122"/>
                <a:ea typeface="幼圆" pitchFamily="49" charset="-122"/>
              </a:rPr>
              <a:t>鲁迅先生从自己小时阅读</a:t>
            </a:r>
            <a:r>
              <a:rPr lang="en-US" altLang="zh-CN" sz="4000" strike="noStrike" noProof="1">
                <a:latin typeface="幼圆" pitchFamily="49" charset="-122"/>
                <a:ea typeface="幼圆" pitchFamily="49" charset="-122"/>
              </a:rPr>
              <a:t>《</a:t>
            </a:r>
            <a:r>
              <a:rPr lang="zh-CN" altLang="en-US" sz="4000" strike="noStrike" noProof="1">
                <a:latin typeface="幼圆" pitchFamily="49" charset="-122"/>
                <a:ea typeface="幼圆" pitchFamily="49" charset="-122"/>
              </a:rPr>
              <a:t>二十四孝图</a:t>
            </a:r>
            <a:r>
              <a:rPr lang="en-US" altLang="zh-CN" sz="4000" strike="noStrike" noProof="1">
                <a:latin typeface="幼圆" pitchFamily="49" charset="-122"/>
                <a:ea typeface="幼圆" pitchFamily="49" charset="-122"/>
              </a:rPr>
              <a:t>》</a:t>
            </a:r>
            <a:r>
              <a:rPr lang="zh-CN" altLang="en-US" sz="4000" strike="noStrike" noProof="1">
                <a:latin typeface="幼圆" pitchFamily="49" charset="-122"/>
                <a:ea typeface="幼圆" pitchFamily="49" charset="-122"/>
              </a:rPr>
              <a:t>的感受入手，重点描写了在阅读“老莱娱亲”和“郭巨埋儿”两个故事时所引起的强烈反感，形象地</a:t>
            </a:r>
            <a:r>
              <a:rPr lang="zh-CN" altLang="en-US" sz="4000" u="sng" strike="noStrike" noProof="1">
                <a:solidFill>
                  <a:srgbClr val="FF0000"/>
                </a:solidFill>
                <a:effectLst>
                  <a:outerShdw blurRad="38100" dist="38100" dir="2700000" algn="tl">
                    <a:srgbClr val="C0C0C0"/>
                  </a:outerShdw>
                </a:effectLst>
                <a:latin typeface="幼圆" pitchFamily="49" charset="-122"/>
                <a:ea typeface="幼圆" pitchFamily="49" charset="-122"/>
              </a:rPr>
              <a:t>揭露了封建孝道的虚伪和残酷，揭示了中国儿童可怜。</a:t>
            </a:r>
          </a:p>
        </p:txBody>
      </p:sp>
      <p:sp>
        <p:nvSpPr>
          <p:cNvPr id="3" name="Rectangle 2"/>
          <p:cNvSpPr>
            <a:spLocks noGrp="1" noChangeArrowheads="1"/>
          </p:cNvSpPr>
          <p:nvPr>
            <p:ph type="title"/>
          </p:nvPr>
        </p:nvSpPr>
        <p:spPr>
          <a:xfrm>
            <a:off x="2495550" y="1412875"/>
            <a:ext cx="5003800" cy="647700"/>
          </a:xfrm>
        </p:spPr>
        <p:txBody>
          <a:bodyPr>
            <a:normAutofit fontScale="90000"/>
          </a:bodyPr>
          <a:lstStyle/>
          <a:p>
            <a:pPr fontAlgn="auto"/>
            <a:r>
              <a:rPr lang="zh-CN" altLang="en-US" sz="4000" b="1" strike="noStrike" noProof="1">
                <a:solidFill>
                  <a:schemeClr val="bg1"/>
                </a:solidFill>
                <a:latin typeface="仿宋" panose="02010609060101010101" pitchFamily="49" charset="-122"/>
                <a:ea typeface="仿宋" panose="02010609060101010101" pitchFamily="49" charset="-122"/>
              </a:rPr>
              <a:t> 主要内容和主题思想  </a:t>
            </a: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idx="1"/>
          </p:nvPr>
        </p:nvSpPr>
        <p:spPr>
          <a:xfrm>
            <a:off x="888365" y="908050"/>
            <a:ext cx="10712450" cy="5357495"/>
          </a:xfrm>
        </p:spPr>
        <p:txBody>
          <a:bodyPr>
            <a:noAutofit/>
          </a:bodyPr>
          <a:lstStyle/>
          <a:p>
            <a:pPr marL="0" indent="0" fontAlgn="auto">
              <a:buNone/>
            </a:pPr>
            <a:r>
              <a:rPr lang="en-US" altLang="zh-CN" sz="4400" strike="noStrike" noProof="1">
                <a:solidFill>
                  <a:srgbClr val="FF0000"/>
                </a:solidFill>
                <a:latin typeface="幼圆" pitchFamily="49" charset="-122"/>
                <a:ea typeface="幼圆" pitchFamily="49" charset="-122"/>
              </a:rPr>
              <a:t>《</a:t>
            </a:r>
            <a:r>
              <a:rPr lang="zh-CN" altLang="en-US" sz="4400" strike="noStrike" noProof="1">
                <a:solidFill>
                  <a:srgbClr val="FF0000"/>
                </a:solidFill>
                <a:latin typeface="幼圆" pitchFamily="49" charset="-122"/>
                <a:ea typeface="幼圆" pitchFamily="49" charset="-122"/>
              </a:rPr>
              <a:t>五猖会</a:t>
            </a:r>
            <a:r>
              <a:rPr lang="en-US" altLang="zh-CN" sz="4400" strike="noStrike" noProof="1">
                <a:solidFill>
                  <a:srgbClr val="FF0000"/>
                </a:solidFill>
                <a:latin typeface="幼圆" pitchFamily="49" charset="-122"/>
                <a:ea typeface="幼圆" pitchFamily="49" charset="-122"/>
              </a:rPr>
              <a:t>》</a:t>
            </a:r>
            <a:r>
              <a:rPr lang="en-US" altLang="zh-CN" sz="4400" strike="noStrike" noProof="1">
                <a:latin typeface="幼圆" pitchFamily="49" charset="-122"/>
                <a:ea typeface="幼圆" pitchFamily="49" charset="-122"/>
              </a:rPr>
              <a:t>——</a:t>
            </a:r>
            <a:r>
              <a:rPr lang="zh-CN" altLang="en-US" sz="4400" strike="noStrike" noProof="1">
                <a:latin typeface="幼圆" pitchFamily="49" charset="-122"/>
                <a:ea typeface="幼圆" pitchFamily="49" charset="-122"/>
              </a:rPr>
              <a:t>五猖会是一个迎神赛会，在童年的我的心目中是一个节日。记述儿时盼望观看迎神赛会的急切，兴奋的心情，和被父亲强迫背诵</a:t>
            </a:r>
            <a:r>
              <a:rPr lang="en-US" altLang="zh-CN" sz="4400" strike="noStrike" noProof="1">
                <a:latin typeface="幼圆" pitchFamily="49" charset="-122"/>
                <a:ea typeface="幼圆" pitchFamily="49" charset="-122"/>
              </a:rPr>
              <a:t>《</a:t>
            </a:r>
            <a:r>
              <a:rPr lang="zh-CN" altLang="en-US" sz="4400" strike="noStrike" noProof="1">
                <a:latin typeface="幼圆" pitchFamily="49" charset="-122"/>
                <a:ea typeface="幼圆" pitchFamily="49" charset="-122"/>
              </a:rPr>
              <a:t>鉴略</a:t>
            </a:r>
            <a:r>
              <a:rPr lang="en-US" altLang="zh-CN" sz="4400" strike="noStrike" noProof="1">
                <a:latin typeface="幼圆" pitchFamily="49" charset="-122"/>
                <a:ea typeface="幼圆" pitchFamily="49" charset="-122"/>
              </a:rPr>
              <a:t>》</a:t>
            </a:r>
            <a:r>
              <a:rPr lang="zh-CN" altLang="en-US" sz="4400" strike="noStrike" noProof="1">
                <a:latin typeface="幼圆" pitchFamily="49" charset="-122"/>
                <a:ea typeface="幼圆" pitchFamily="49" charset="-122"/>
              </a:rPr>
              <a:t>的扫兴而痛苦的感受。</a:t>
            </a:r>
            <a:r>
              <a:rPr lang="zh-CN" altLang="en-US" sz="4400" u="sng" strike="noStrike" noProof="1">
                <a:solidFill>
                  <a:srgbClr val="FF0000"/>
                </a:solidFill>
                <a:effectLst>
                  <a:outerShdw blurRad="38100" dist="38100" dir="2700000" algn="tl">
                    <a:srgbClr val="C0C0C0"/>
                  </a:outerShdw>
                </a:effectLst>
                <a:latin typeface="幼圆" pitchFamily="49" charset="-122"/>
                <a:ea typeface="幼圆" pitchFamily="49" charset="-122"/>
              </a:rPr>
              <a:t>指出强制的封建教育对儿童天性的压制和摧残。</a:t>
            </a:r>
            <a:r>
              <a:rPr lang="zh-CN" altLang="en-US" sz="3200" strike="noStrike" noProof="1">
                <a:solidFill>
                  <a:srgbClr val="FF0000"/>
                </a:solidFill>
                <a:latin typeface="幼圆" pitchFamily="49" charset="-122"/>
                <a:ea typeface="幼圆" pitchFamily="49" charset="-122"/>
              </a:rPr>
              <a:t> </a:t>
            </a: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idx="1"/>
          </p:nvPr>
        </p:nvSpPr>
        <p:spPr>
          <a:xfrm>
            <a:off x="345440" y="371475"/>
            <a:ext cx="11501755" cy="5741035"/>
          </a:xfrm>
        </p:spPr>
        <p:txBody>
          <a:bodyPr>
            <a:noAutofit/>
          </a:bodyPr>
          <a:lstStyle/>
          <a:p>
            <a:pPr marL="0" indent="0" fontAlgn="auto">
              <a:buNone/>
            </a:pPr>
            <a:endParaRPr lang="en-US" altLang="zh-CN" sz="3600" strike="noStrike" noProof="1">
              <a:solidFill>
                <a:srgbClr val="FF0000"/>
              </a:solidFill>
              <a:latin typeface="幼圆" pitchFamily="49" charset="-122"/>
              <a:ea typeface="幼圆" pitchFamily="49" charset="-122"/>
            </a:endParaRPr>
          </a:p>
          <a:p>
            <a:pPr marL="0" indent="0" fontAlgn="auto">
              <a:buNone/>
            </a:pPr>
            <a:r>
              <a:rPr lang="en-US" altLang="zh-CN" sz="3600" strike="noStrike" noProof="1">
                <a:solidFill>
                  <a:srgbClr val="FF0000"/>
                </a:solidFill>
                <a:latin typeface="幼圆" pitchFamily="49" charset="-122"/>
                <a:ea typeface="幼圆" pitchFamily="49" charset="-122"/>
              </a:rPr>
              <a:t>《</a:t>
            </a:r>
            <a:r>
              <a:rPr lang="zh-CN" altLang="en-US" sz="3600" strike="noStrike" noProof="1">
                <a:solidFill>
                  <a:srgbClr val="FF0000"/>
                </a:solidFill>
                <a:latin typeface="幼圆" pitchFamily="49" charset="-122"/>
                <a:ea typeface="幼圆" pitchFamily="49" charset="-122"/>
              </a:rPr>
              <a:t>无常</a:t>
            </a:r>
            <a:r>
              <a:rPr lang="en-US" altLang="zh-CN" sz="3600" strike="noStrike" noProof="1">
                <a:solidFill>
                  <a:srgbClr val="FF0000"/>
                </a:solidFill>
                <a:latin typeface="幼圆" pitchFamily="49" charset="-122"/>
                <a:ea typeface="幼圆" pitchFamily="49" charset="-122"/>
              </a:rPr>
              <a:t>》</a:t>
            </a:r>
            <a:r>
              <a:rPr lang="en-US" altLang="zh-CN" sz="3600" strike="noStrike" noProof="1">
                <a:latin typeface="幼圆" pitchFamily="49" charset="-122"/>
                <a:ea typeface="幼圆" pitchFamily="49" charset="-122"/>
              </a:rPr>
              <a:t>——</a:t>
            </a:r>
            <a:r>
              <a:rPr lang="zh-CN" altLang="en-US" sz="3600" strike="noStrike" noProof="1">
                <a:latin typeface="幼圆" pitchFamily="49" charset="-122"/>
                <a:ea typeface="幼圆" pitchFamily="49" charset="-122"/>
              </a:rPr>
              <a:t>借迎神赛会及舞台上所见，描写了无常“鬼而人，理而情，可怖而可爱”，“爽直、爱发议论、有人性”，而被“下等人”所喜爱的动人形象。</a:t>
            </a:r>
            <a:r>
              <a:rPr lang="zh-CN" altLang="en-US" sz="3600" u="sng" strike="noStrike" noProof="1">
                <a:solidFill>
                  <a:srgbClr val="FF0000"/>
                </a:solidFill>
                <a:effectLst>
                  <a:outerShdw blurRad="38100" dist="38100" dir="2700000" algn="tl">
                    <a:srgbClr val="C0C0C0"/>
                  </a:outerShdw>
                </a:effectLst>
                <a:latin typeface="幼圆" pitchFamily="49" charset="-122"/>
                <a:ea typeface="幼圆" pitchFamily="49" charset="-122"/>
              </a:rPr>
              <a:t>文章在人与鬼的世界的对比中，又给讲“公理”、“正义”的正人君子以一击。</a:t>
            </a:r>
            <a:r>
              <a:rPr lang="zh-CN" altLang="en-US" sz="3600" strike="noStrike" noProof="1">
                <a:solidFill>
                  <a:srgbClr val="FF0000"/>
                </a:solidFill>
                <a:latin typeface="幼圆" pitchFamily="49" charset="-122"/>
                <a:ea typeface="幼圆" pitchFamily="49" charset="-122"/>
              </a:rPr>
              <a:t> </a:t>
            </a: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idx="1"/>
          </p:nvPr>
        </p:nvSpPr>
        <p:spPr>
          <a:xfrm>
            <a:off x="240665" y="1061720"/>
            <a:ext cx="11630660" cy="5358130"/>
          </a:xfrm>
        </p:spPr>
        <p:txBody>
          <a:bodyPr>
            <a:noAutofit/>
          </a:bodyPr>
          <a:lstStyle/>
          <a:p>
            <a:pPr marL="0" indent="0" fontAlgn="auto">
              <a:buNone/>
            </a:pPr>
            <a:r>
              <a:rPr lang="en-US" altLang="zh-CN" sz="3900" b="1" strike="noStrike" noProof="1">
                <a:latin typeface="幼圆" pitchFamily="49" charset="-122"/>
                <a:ea typeface="幼圆" pitchFamily="49" charset="-122"/>
              </a:rPr>
              <a:t>《</a:t>
            </a:r>
            <a:r>
              <a:rPr lang="zh-CN" altLang="en-US" sz="3900" b="1" strike="noStrike" noProof="1">
                <a:latin typeface="幼圆" pitchFamily="49" charset="-122"/>
                <a:ea typeface="幼圆" pitchFamily="49" charset="-122"/>
              </a:rPr>
              <a:t>从百草园到三味书屋</a:t>
            </a:r>
            <a:r>
              <a:rPr lang="en-US" altLang="zh-CN" sz="3900" b="1" strike="noStrike" noProof="1">
                <a:latin typeface="幼圆" pitchFamily="49" charset="-122"/>
                <a:ea typeface="幼圆" pitchFamily="49" charset="-122"/>
              </a:rPr>
              <a:t>》——</a:t>
            </a:r>
            <a:r>
              <a:rPr lang="zh-CN" altLang="en-US" sz="3900" b="1" strike="noStrike" noProof="1">
                <a:latin typeface="幼圆" pitchFamily="49" charset="-122"/>
                <a:ea typeface="幼圆" pitchFamily="49" charset="-122"/>
              </a:rPr>
              <a:t>描述了儿时在家中百草园得到的乐趣和在三味书屋读书的乏味生活，揭示儿童广阔的生活趣味与束缚儿童天性的封建书塾教育的尖锐矛盾，</a:t>
            </a:r>
            <a:r>
              <a:rPr lang="zh-CN" altLang="en-US" sz="3900" b="1" u="sng" strike="noStrike" noProof="1">
                <a:solidFill>
                  <a:srgbClr val="FF0000"/>
                </a:solidFill>
                <a:effectLst>
                  <a:outerShdw blurRad="38100" dist="38100" dir="2700000" algn="tl">
                    <a:srgbClr val="C0C0C0"/>
                  </a:outerShdw>
                </a:effectLst>
                <a:latin typeface="幼圆" pitchFamily="49" charset="-122"/>
                <a:ea typeface="幼圆" pitchFamily="49" charset="-122"/>
              </a:rPr>
              <a:t>表达了应让儿童健康活泼地成长的合理要求。 </a:t>
            </a:r>
            <a:br>
              <a:rPr lang="zh-CN" altLang="en-US" sz="3900" b="1" u="sng">
                <a:solidFill>
                  <a:srgbClr val="FF0000"/>
                </a:solidFill>
                <a:effectLst>
                  <a:outerShdw blurRad="38100" dist="38100" dir="2700000" algn="tl">
                    <a:srgbClr val="C0C0C0"/>
                  </a:outerShdw>
                </a:effectLst>
                <a:latin typeface="幼圆" pitchFamily="49" charset="-122"/>
                <a:ea typeface="幼圆" pitchFamily="49" charset="-122"/>
              </a:rPr>
            </a:br>
            <a:r>
              <a:rPr lang="zh-CN" altLang="en-US" sz="3900" b="1" strike="noStrike" noProof="1">
                <a:latin typeface="幼圆" pitchFamily="49" charset="-122"/>
                <a:ea typeface="幼圆" pitchFamily="49" charset="-122"/>
              </a:rPr>
              <a:t>   </a:t>
            </a:r>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idx="1"/>
          </p:nvPr>
        </p:nvSpPr>
        <p:spPr>
          <a:xfrm>
            <a:off x="480060" y="705485"/>
            <a:ext cx="10881360" cy="5768340"/>
          </a:xfrm>
        </p:spPr>
        <p:txBody>
          <a:bodyPr>
            <a:noAutofit/>
          </a:bodyPr>
          <a:lstStyle/>
          <a:p>
            <a:pPr marL="0" indent="0" fontAlgn="auto">
              <a:buNone/>
            </a:pPr>
            <a:r>
              <a:rPr lang="en-US" altLang="zh-CN" sz="4000" b="1" strike="noStrike" noProof="1">
                <a:solidFill>
                  <a:srgbClr val="FF0000"/>
                </a:solidFill>
                <a:latin typeface="幼圆" pitchFamily="49" charset="-122"/>
                <a:ea typeface="幼圆" pitchFamily="49" charset="-122"/>
              </a:rPr>
              <a:t>《</a:t>
            </a:r>
            <a:r>
              <a:rPr lang="zh-CN" altLang="en-US" sz="4000" b="1" strike="noStrike" noProof="1">
                <a:solidFill>
                  <a:srgbClr val="FF0000"/>
                </a:solidFill>
                <a:latin typeface="幼圆" pitchFamily="49" charset="-122"/>
                <a:ea typeface="幼圆" pitchFamily="49" charset="-122"/>
              </a:rPr>
              <a:t>父亲的病</a:t>
            </a:r>
            <a:r>
              <a:rPr lang="en-US" altLang="zh-CN" sz="4000" b="1" strike="noStrike" noProof="1">
                <a:solidFill>
                  <a:srgbClr val="FF0000"/>
                </a:solidFill>
                <a:latin typeface="幼圆" pitchFamily="49" charset="-122"/>
                <a:ea typeface="幼圆" pitchFamily="49" charset="-122"/>
              </a:rPr>
              <a:t>》</a:t>
            </a:r>
            <a:r>
              <a:rPr lang="en-US" altLang="zh-CN" sz="4000" b="1" strike="noStrike" noProof="1">
                <a:latin typeface="幼圆" pitchFamily="49" charset="-122"/>
                <a:ea typeface="幼圆" pitchFamily="49" charset="-122"/>
              </a:rPr>
              <a:t>——</a:t>
            </a:r>
            <a:r>
              <a:rPr lang="zh-CN" altLang="en-US" sz="4000" b="1" strike="noStrike" noProof="1">
                <a:latin typeface="幼圆" pitchFamily="49" charset="-122"/>
                <a:ea typeface="幼圆" pitchFamily="49" charset="-122"/>
              </a:rPr>
              <a:t>父亲被庸医治死，一直是埋在鲁迅心中的痛苦。文章重点回忆儿时为父亲延医治病的情景，描述了几位“名医”的行医态度、作风、开方等种种表现，</a:t>
            </a:r>
            <a:r>
              <a:rPr lang="zh-CN" altLang="en-US" sz="4000" b="1" u="sng" strike="noStrike" noProof="1">
                <a:solidFill>
                  <a:srgbClr val="FF0000"/>
                </a:solidFill>
                <a:effectLst>
                  <a:outerShdw blurRad="38100" dist="38100" dir="2700000" algn="tl">
                    <a:srgbClr val="C0C0C0"/>
                  </a:outerShdw>
                </a:effectLst>
                <a:latin typeface="幼圆" pitchFamily="49" charset="-122"/>
                <a:ea typeface="幼圆" pitchFamily="49" charset="-122"/>
              </a:rPr>
              <a:t>揭示了这些人巫医不分、故弄玄虚、勒索钱财、草菅人命的实质。 </a:t>
            </a:r>
            <a:br>
              <a:rPr lang="zh-CN" altLang="en-US" sz="4000" b="1" u="sng">
                <a:solidFill>
                  <a:srgbClr val="FF0000"/>
                </a:solidFill>
                <a:effectLst>
                  <a:outerShdw blurRad="38100" dist="38100" dir="2700000" algn="tl">
                    <a:srgbClr val="C0C0C0"/>
                  </a:outerShdw>
                </a:effectLst>
                <a:latin typeface="幼圆" pitchFamily="49" charset="-122"/>
                <a:ea typeface="幼圆" pitchFamily="49" charset="-122"/>
              </a:rPr>
            </a:br>
            <a:endParaRPr lang="zh-CN" altLang="en-US" sz="3500" b="1" u="sng" strike="noStrike" noProof="1">
              <a:solidFill>
                <a:srgbClr val="FF0000"/>
              </a:solidFill>
              <a:effectLst>
                <a:outerShdw blurRad="38100" dist="38100" dir="2700000" algn="tl">
                  <a:srgbClr val="C0C0C0"/>
                </a:outerShdw>
              </a:effectLst>
              <a:latin typeface="幼圆" pitchFamily="49" charset="-122"/>
              <a:ea typeface="幼圆" pitchFamily="49" charset="-122"/>
            </a:endParaRPr>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406400" y="289560"/>
            <a:ext cx="11164570" cy="6290945"/>
          </a:xfrm>
        </p:spPr>
        <p:txBody>
          <a:bodyPr>
            <a:noAutofit/>
          </a:bodyPr>
          <a:lstStyle/>
          <a:p>
            <a:pPr marL="0" indent="0" fontAlgn="auto">
              <a:lnSpc>
                <a:spcPct val="90000"/>
              </a:lnSpc>
              <a:buNone/>
            </a:pPr>
            <a:r>
              <a:rPr lang="en-US" altLang="zh-CN" sz="4000" strike="noStrike" noProof="1">
                <a:solidFill>
                  <a:srgbClr val="FF0000"/>
                </a:solidFill>
                <a:latin typeface="幼圆" pitchFamily="49" charset="-122"/>
                <a:ea typeface="幼圆" pitchFamily="49" charset="-122"/>
              </a:rPr>
              <a:t>《</a:t>
            </a:r>
            <a:r>
              <a:rPr lang="zh-CN" altLang="en-US" sz="4000" strike="noStrike" noProof="1">
                <a:solidFill>
                  <a:srgbClr val="FF0000"/>
                </a:solidFill>
                <a:latin typeface="幼圆" pitchFamily="49" charset="-122"/>
                <a:ea typeface="幼圆" pitchFamily="49" charset="-122"/>
              </a:rPr>
              <a:t>琐记</a:t>
            </a:r>
            <a:r>
              <a:rPr lang="en-US" altLang="zh-CN" sz="4000" strike="noStrike" noProof="1">
                <a:solidFill>
                  <a:srgbClr val="FF0000"/>
                </a:solidFill>
                <a:latin typeface="幼圆" pitchFamily="49" charset="-122"/>
                <a:ea typeface="幼圆" pitchFamily="49" charset="-122"/>
              </a:rPr>
              <a:t>》</a:t>
            </a:r>
            <a:r>
              <a:rPr lang="en-US" altLang="zh-CN" sz="4000" strike="noStrike" noProof="1">
                <a:latin typeface="幼圆" pitchFamily="49" charset="-122"/>
                <a:ea typeface="幼圆" pitchFamily="49" charset="-122"/>
              </a:rPr>
              <a:t>——</a:t>
            </a:r>
            <a:r>
              <a:rPr lang="zh-CN" altLang="en-US" sz="4000" strike="noStrike" noProof="1">
                <a:latin typeface="幼圆" pitchFamily="49" charset="-122"/>
                <a:ea typeface="幼圆" pitchFamily="49" charset="-122"/>
              </a:rPr>
              <a:t>鲁迅在这篇文章里主要回忆了自己离开绍兴去南京求学的过程。作品描述了</a:t>
            </a:r>
            <a:r>
              <a:rPr lang="zh-CN" altLang="en-US" sz="4000" strike="noStrike" noProof="1">
                <a:solidFill>
                  <a:srgbClr val="FF0000"/>
                </a:solidFill>
                <a:latin typeface="幼圆" pitchFamily="49" charset="-122"/>
                <a:ea typeface="幼圆" pitchFamily="49" charset="-122"/>
              </a:rPr>
              <a:t>当时的江南水师学堂（后叫海军雷电学校）和矿务铁路学堂的种种弊端和求知的艰难，批评了洋务派办学的“乌烟瘴气”。</a:t>
            </a:r>
            <a:r>
              <a:rPr lang="zh-CN" altLang="en-US" sz="4000" strike="noStrike" noProof="1">
                <a:latin typeface="幼圆" pitchFamily="49" charset="-122"/>
                <a:ea typeface="幼圆" pitchFamily="49" charset="-122"/>
              </a:rPr>
              <a:t>作者记述了最初接触进化论的兴奋心情和不顾老辈反对，如饥如渴地阅读</a:t>
            </a:r>
            <a:r>
              <a:rPr lang="en-US" altLang="zh-CN" sz="4000" strike="noStrike" noProof="1">
                <a:latin typeface="幼圆" pitchFamily="49" charset="-122"/>
                <a:ea typeface="幼圆" pitchFamily="49" charset="-122"/>
              </a:rPr>
              <a:t>《</a:t>
            </a:r>
            <a:r>
              <a:rPr lang="zh-CN" altLang="en-US" sz="4000" strike="noStrike" noProof="1">
                <a:latin typeface="幼圆" pitchFamily="49" charset="-122"/>
                <a:ea typeface="幼圆" pitchFamily="49" charset="-122"/>
              </a:rPr>
              <a:t>天演论</a:t>
            </a:r>
            <a:r>
              <a:rPr lang="en-US" altLang="zh-CN" sz="4000" strike="noStrike" noProof="1">
                <a:latin typeface="幼圆" pitchFamily="49" charset="-122"/>
                <a:ea typeface="幼圆" pitchFamily="49" charset="-122"/>
              </a:rPr>
              <a:t>》</a:t>
            </a:r>
            <a:r>
              <a:rPr lang="zh-CN" altLang="en-US" sz="4000" strike="noStrike" noProof="1">
                <a:latin typeface="幼圆" pitchFamily="49" charset="-122"/>
                <a:ea typeface="幼圆" pitchFamily="49" charset="-122"/>
              </a:rPr>
              <a:t>的情景，</a:t>
            </a:r>
            <a:r>
              <a:rPr lang="zh-CN" altLang="en-US" sz="4000" u="sng" strike="noStrike" noProof="1">
                <a:solidFill>
                  <a:srgbClr val="FF0000"/>
                </a:solidFill>
                <a:effectLst>
                  <a:outerShdw blurRad="38100" dist="38100" dir="2700000" algn="tl">
                    <a:srgbClr val="C0C0C0"/>
                  </a:outerShdw>
                </a:effectLst>
                <a:latin typeface="幼圆" pitchFamily="49" charset="-122"/>
                <a:ea typeface="幼圆" pitchFamily="49" charset="-122"/>
              </a:rPr>
              <a:t>表现出探求真理的强烈欲望。  </a:t>
            </a:r>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idx="1"/>
          </p:nvPr>
        </p:nvSpPr>
        <p:spPr>
          <a:xfrm>
            <a:off x="180975" y="299085"/>
            <a:ext cx="11137265" cy="6005830"/>
          </a:xfrm>
        </p:spPr>
        <p:txBody>
          <a:bodyPr>
            <a:noAutofit/>
          </a:bodyPr>
          <a:lstStyle/>
          <a:p>
            <a:pPr marL="0" indent="0" fontAlgn="auto">
              <a:buNone/>
            </a:pPr>
            <a:r>
              <a:rPr lang="en-US" altLang="zh-CN" sz="3900" strike="noStrike" noProof="1">
                <a:solidFill>
                  <a:schemeClr val="bg1"/>
                </a:solidFill>
                <a:latin typeface="幼圆" pitchFamily="49" charset="-122"/>
                <a:ea typeface="幼圆" pitchFamily="49" charset="-122"/>
              </a:rPr>
              <a:t>《</a:t>
            </a:r>
            <a:r>
              <a:rPr lang="zh-CN" altLang="en-US" sz="3900" strike="noStrike" noProof="1">
                <a:solidFill>
                  <a:srgbClr val="FF0000"/>
                </a:solidFill>
                <a:latin typeface="幼圆" pitchFamily="49" charset="-122"/>
                <a:ea typeface="幼圆" pitchFamily="49" charset="-122"/>
              </a:rPr>
              <a:t>藤野先生</a:t>
            </a:r>
            <a:r>
              <a:rPr lang="en-US" altLang="zh-CN" sz="3900" strike="noStrike" noProof="1">
                <a:solidFill>
                  <a:srgbClr val="FF0000"/>
                </a:solidFill>
                <a:latin typeface="幼圆" pitchFamily="49" charset="-122"/>
                <a:ea typeface="幼圆" pitchFamily="49" charset="-122"/>
              </a:rPr>
              <a:t>》</a:t>
            </a:r>
            <a:r>
              <a:rPr lang="en-US" altLang="zh-CN" sz="3900" strike="noStrike" noProof="1">
                <a:latin typeface="幼圆" pitchFamily="49" charset="-122"/>
                <a:ea typeface="幼圆" pitchFamily="49" charset="-122"/>
              </a:rPr>
              <a:t>——</a:t>
            </a:r>
            <a:r>
              <a:rPr lang="zh-CN" altLang="en-US" sz="3900" strike="noStrike" noProof="1">
                <a:latin typeface="幼圆" pitchFamily="49" charset="-122"/>
                <a:ea typeface="幼圆" pitchFamily="49" charset="-122"/>
              </a:rPr>
              <a:t>记录作者在日本留学时期的学习生活，叙述在仙台医专受日本学生歧视、侮辱和决定弃医从文的经过。作者突出地记述了日本老师藤野先生的严谨、正直、热诚、没有民族偏见的高尚品格，</a:t>
            </a:r>
            <a:r>
              <a:rPr lang="zh-CN" altLang="en-US" sz="3900" u="sng" strike="noStrike" noProof="1">
                <a:solidFill>
                  <a:srgbClr val="FF0000"/>
                </a:solidFill>
                <a:effectLst>
                  <a:outerShdw blurRad="38100" dist="38100" dir="2700000" algn="tl">
                    <a:srgbClr val="C0C0C0"/>
                  </a:outerShdw>
                </a:effectLst>
                <a:latin typeface="幼圆" pitchFamily="49" charset="-122"/>
                <a:ea typeface="幼圆" pitchFamily="49" charset="-122"/>
              </a:rPr>
              <a:t>表达了对藤野先生深情的怀念。</a:t>
            </a:r>
            <a:r>
              <a:rPr lang="zh-CN" altLang="en-US" sz="3900" strike="noStrike" noProof="1">
                <a:latin typeface="幼圆" pitchFamily="49" charset="-122"/>
                <a:ea typeface="幼圆" pitchFamily="49" charset="-122"/>
              </a:rPr>
              <a:t> </a:t>
            </a:r>
            <a:br>
              <a:rPr lang="zh-CN" altLang="en-US" sz="3900">
                <a:latin typeface="幼圆" pitchFamily="49" charset="-122"/>
                <a:ea typeface="幼圆" pitchFamily="49" charset="-122"/>
              </a:rPr>
            </a:br>
            <a:endParaRPr lang="zh-CN" altLang="en-US" sz="3100" strike="noStrike" noProof="1">
              <a:latin typeface="幼圆" pitchFamily="49" charset="-122"/>
              <a:ea typeface="幼圆" pitchFamily="49" charset="-122"/>
            </a:endParaRP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44033" name="矩形 1"/>
          <p:cNvSpPr/>
          <p:nvPr/>
        </p:nvSpPr>
        <p:spPr>
          <a:xfrm>
            <a:off x="506730" y="859155"/>
            <a:ext cx="11178540" cy="3930650"/>
          </a:xfrm>
          <a:prstGeom prst="rect">
            <a:avLst/>
          </a:prstGeom>
          <a:noFill/>
          <a:ln w="9525">
            <a:noFill/>
          </a:ln>
        </p:spPr>
        <p:txBody>
          <a:bodyPr wrap="square" anchor="t">
            <a:spAutoFit/>
          </a:bodyPr>
          <a:lstStyle/>
          <a:p>
            <a:pPr>
              <a:lnSpc>
                <a:spcPct val="130000"/>
              </a:lnSpc>
              <a:spcBef>
                <a:spcPts val="1200"/>
              </a:spcBef>
            </a:pPr>
            <a:r>
              <a:rPr lang="zh-CN" altLang="en-US" sz="2400" b="1">
                <a:latin typeface="幼圆" pitchFamily="49" charset="-122"/>
                <a:ea typeface="幼圆" pitchFamily="49" charset="-122"/>
              </a:rPr>
              <a:t>   </a:t>
            </a:r>
            <a:r>
              <a:rPr lang="zh-CN" altLang="en-US" sz="3200" b="1">
                <a:latin typeface="幼圆" pitchFamily="49" charset="-122"/>
                <a:ea typeface="幼圆" pitchFamily="49" charset="-122"/>
              </a:rPr>
              <a:t> 亲爱的学弟学妹们：</a:t>
            </a:r>
            <a:r>
              <a:rPr lang="en-US" altLang="zh-CN" sz="3200" b="1">
                <a:latin typeface="幼圆" pitchFamily="49" charset="-122"/>
                <a:ea typeface="幼圆" pitchFamily="49" charset="-122"/>
              </a:rPr>
              <a:t>《</a:t>
            </a:r>
            <a:r>
              <a:rPr lang="zh-CN" altLang="en-US" sz="3200" b="1">
                <a:latin typeface="幼圆" pitchFamily="49" charset="-122"/>
                <a:ea typeface="幼圆" pitchFamily="49" charset="-122"/>
              </a:rPr>
              <a:t>朝花夕拾</a:t>
            </a:r>
            <a:r>
              <a:rPr lang="en-US" altLang="zh-CN" sz="3200" b="1">
                <a:latin typeface="幼圆" pitchFamily="49" charset="-122"/>
                <a:ea typeface="幼圆" pitchFamily="49" charset="-122"/>
              </a:rPr>
              <a:t>》</a:t>
            </a:r>
            <a:r>
              <a:rPr lang="zh-CN" altLang="en-US" sz="3200" b="1">
                <a:latin typeface="幼圆" pitchFamily="49" charset="-122"/>
                <a:ea typeface="幼圆" pitchFamily="49" charset="-122"/>
              </a:rPr>
              <a:t>是一本值得一读的好书，我建议大家读一读。在书中，有描述小鲁迅与小动物为友的</a:t>
            </a:r>
            <a:r>
              <a:rPr lang="zh-CN" altLang="en-US" sz="3200" b="1" u="sng">
                <a:latin typeface="幼圆" pitchFamily="49" charset="-122"/>
                <a:ea typeface="幼圆" pitchFamily="49" charset="-122"/>
              </a:rPr>
              <a:t>          </a:t>
            </a:r>
            <a:r>
              <a:rPr lang="en-US" altLang="zh-CN" sz="3200" b="1" u="sng">
                <a:latin typeface="幼圆" pitchFamily="49" charset="-122"/>
                <a:ea typeface="幼圆" pitchFamily="49" charset="-122"/>
              </a:rPr>
              <a:t>①                         </a:t>
            </a:r>
            <a:r>
              <a:rPr lang="zh-CN" altLang="en-US" sz="3200" b="1">
                <a:latin typeface="幼圆" pitchFamily="49" charset="-122"/>
                <a:ea typeface="幼圆" pitchFamily="49" charset="-122"/>
              </a:rPr>
              <a:t>；有表现他在日本与师友交往的 </a:t>
            </a:r>
            <a:r>
              <a:rPr lang="zh-CN" altLang="en-US" sz="3200" b="1" u="sng">
                <a:latin typeface="幼圆" pitchFamily="49" charset="-122"/>
                <a:ea typeface="幼圆" pitchFamily="49" charset="-122"/>
              </a:rPr>
              <a:t>           </a:t>
            </a:r>
            <a:r>
              <a:rPr lang="en-US" altLang="zh-CN" sz="3200" b="1" u="sng">
                <a:latin typeface="幼圆" pitchFamily="49" charset="-122"/>
                <a:ea typeface="幼圆" pitchFamily="49" charset="-122"/>
              </a:rPr>
              <a:t>           </a:t>
            </a:r>
            <a:r>
              <a:rPr lang="zh-CN" altLang="en-US" sz="3200" b="1">
                <a:latin typeface="幼圆" pitchFamily="49" charset="-122"/>
                <a:ea typeface="幼圆" pitchFamily="49" charset="-122"/>
              </a:rPr>
              <a:t>；也有反映他家乡赛会风俗的 </a:t>
            </a:r>
            <a:r>
              <a:rPr lang="zh-CN" altLang="en-US" sz="3200" b="1" u="sng">
                <a:latin typeface="幼圆" pitchFamily="49" charset="-122"/>
                <a:ea typeface="幼圆" pitchFamily="49" charset="-122"/>
              </a:rPr>
              <a:t>        </a:t>
            </a:r>
            <a:r>
              <a:rPr lang="en-US" altLang="zh-CN" sz="3200" b="1" u="sng">
                <a:latin typeface="幼圆" pitchFamily="49" charset="-122"/>
                <a:ea typeface="幼圆" pitchFamily="49" charset="-122"/>
              </a:rPr>
              <a:t>③           </a:t>
            </a:r>
            <a:r>
              <a:rPr lang="zh-CN" altLang="en-US" sz="3200" b="1">
                <a:latin typeface="幼圆" pitchFamily="49" charset="-122"/>
                <a:ea typeface="幼圆" pitchFamily="49" charset="-122"/>
              </a:rPr>
              <a:t>。在这些温馨的回忆里，蕴含着</a:t>
            </a:r>
            <a:r>
              <a:rPr lang="en-US" altLang="zh-CN" sz="3200" b="1">
                <a:latin typeface="幼圆" pitchFamily="49" charset="-122"/>
                <a:ea typeface="幼圆" pitchFamily="49" charset="-122"/>
              </a:rPr>
              <a:t> </a:t>
            </a:r>
            <a:r>
              <a:rPr lang="en-US" altLang="zh-CN" sz="3200" b="1" u="sng">
                <a:latin typeface="幼圆" pitchFamily="49" charset="-122"/>
                <a:ea typeface="幼圆" pitchFamily="49" charset="-122"/>
              </a:rPr>
              <a:t>     ④       </a:t>
            </a:r>
            <a:r>
              <a:rPr lang="zh-CN" altLang="en-US" sz="3200" b="1">
                <a:latin typeface="幼圆" pitchFamily="49" charset="-122"/>
                <a:ea typeface="幼圆" pitchFamily="49" charset="-122"/>
              </a:rPr>
              <a:t>和 </a:t>
            </a:r>
            <a:r>
              <a:rPr lang="zh-CN" altLang="en-US" sz="3200" b="1" u="sng">
                <a:latin typeface="幼圆" pitchFamily="49" charset="-122"/>
                <a:ea typeface="幼圆" pitchFamily="49" charset="-122"/>
              </a:rPr>
              <a:t>        </a:t>
            </a:r>
            <a:r>
              <a:rPr lang="en-US" altLang="zh-CN" sz="3200" b="1" u="sng">
                <a:latin typeface="幼圆" pitchFamily="49" charset="-122"/>
                <a:ea typeface="幼圆" pitchFamily="49" charset="-122"/>
              </a:rPr>
              <a:t>⑤</a:t>
            </a:r>
            <a:r>
              <a:rPr lang="zh-CN" altLang="en-US" sz="3200" b="1">
                <a:latin typeface="幼圆" pitchFamily="49" charset="-122"/>
                <a:ea typeface="幼圆" pitchFamily="49" charset="-122"/>
              </a:rPr>
              <a:t>，令人回味无穷。</a:t>
            </a:r>
            <a:r>
              <a:rPr lang="zh-CN" altLang="en-US" sz="2400" b="1">
                <a:latin typeface="幼圆" pitchFamily="49" charset="-122"/>
                <a:ea typeface="幼圆" pitchFamily="49" charset="-122"/>
              </a:rPr>
              <a:t> </a:t>
            </a:r>
          </a:p>
        </p:txBody>
      </p:sp>
      <p:grpSp>
        <p:nvGrpSpPr>
          <p:cNvPr id="2" name="组合 6"/>
          <p:cNvGrpSpPr/>
          <p:nvPr/>
        </p:nvGrpSpPr>
        <p:grpSpPr>
          <a:xfrm>
            <a:off x="1230605" y="2203027"/>
            <a:ext cx="5014527" cy="398780"/>
            <a:chOff x="932886" y="2002645"/>
            <a:chExt cx="5014950" cy="398840"/>
          </a:xfrm>
          <a:solidFill>
            <a:srgbClr val="FFFFFF"/>
          </a:solidFill>
        </p:grpSpPr>
        <p:sp>
          <p:nvSpPr>
            <p:cNvPr id="43018" name="矩形 2"/>
            <p:cNvSpPr>
              <a:spLocks noChangeArrowheads="1"/>
            </p:cNvSpPr>
            <p:nvPr/>
          </p:nvSpPr>
          <p:spPr bwMode="auto">
            <a:xfrm>
              <a:off x="932886" y="2002645"/>
              <a:ext cx="1969936" cy="398840"/>
            </a:xfrm>
            <a:prstGeom prst="rect">
              <a:avLst/>
            </a:prstGeom>
            <a:grpFill/>
            <a:ln>
              <a:noFill/>
            </a:ln>
          </p:spPr>
          <p:txBody>
            <a:bodyPr wrap="none">
              <a:spAutoFit/>
            </a:bodyPr>
            <a:lstStyle/>
            <a:p>
              <a:pPr fontAlgn="auto">
                <a:buFontTx/>
                <a:buNone/>
                <a:defRPr/>
              </a:pPr>
              <a:r>
                <a:rPr lang="en-US" altLang="zh-CN" sz="2000" b="1" strike="noStrike" noProof="1">
                  <a:solidFill>
                    <a:srgbClr val="FF0000"/>
                  </a:solidFill>
                  <a:latin typeface="黑体" pitchFamily="2" charset="-122"/>
                  <a:ea typeface="黑体" pitchFamily="2" charset="-122"/>
                  <a:cs typeface="+mn-cs"/>
                </a:rPr>
                <a:t>《</a:t>
              </a:r>
              <a:r>
                <a:rPr lang="zh-CN" altLang="en-US" sz="2000" b="1" strike="noStrike" noProof="1">
                  <a:solidFill>
                    <a:srgbClr val="FF0000"/>
                  </a:solidFill>
                  <a:latin typeface="黑体" pitchFamily="2" charset="-122"/>
                  <a:ea typeface="黑体" pitchFamily="2" charset="-122"/>
                  <a:cs typeface="+mn-cs"/>
                </a:rPr>
                <a:t>狗</a:t>
              </a:r>
              <a:r>
                <a:rPr lang="en-US" altLang="zh-CN" sz="2000" b="1" strike="noStrike" noProof="1">
                  <a:solidFill>
                    <a:srgbClr val="FF0000"/>
                  </a:solidFill>
                  <a:latin typeface="黑体" pitchFamily="2" charset="-122"/>
                  <a:ea typeface="黑体" pitchFamily="2" charset="-122"/>
                  <a:cs typeface="+mn-cs"/>
                </a:rPr>
                <a:t>·</a:t>
              </a:r>
              <a:r>
                <a:rPr lang="zh-CN" altLang="en-US" sz="2000" b="1" strike="noStrike" noProof="1">
                  <a:solidFill>
                    <a:srgbClr val="FF0000"/>
                  </a:solidFill>
                  <a:latin typeface="黑体" pitchFamily="2" charset="-122"/>
                  <a:ea typeface="黑体" pitchFamily="2" charset="-122"/>
                  <a:cs typeface="+mn-cs"/>
                </a:rPr>
                <a:t>猫</a:t>
              </a:r>
              <a:r>
                <a:rPr lang="en-US" altLang="zh-CN" sz="2000" b="1" strike="noStrike" noProof="1">
                  <a:solidFill>
                    <a:srgbClr val="FF0000"/>
                  </a:solidFill>
                  <a:latin typeface="黑体" pitchFamily="2" charset="-122"/>
                  <a:ea typeface="黑体" pitchFamily="2" charset="-122"/>
                  <a:cs typeface="+mn-cs"/>
                </a:rPr>
                <a:t>·</a:t>
              </a:r>
              <a:r>
                <a:rPr lang="zh-CN" altLang="en-US" sz="2000" b="1" strike="noStrike" noProof="1">
                  <a:solidFill>
                    <a:srgbClr val="FF0000"/>
                  </a:solidFill>
                  <a:latin typeface="黑体" pitchFamily="2" charset="-122"/>
                  <a:ea typeface="黑体" pitchFamily="2" charset="-122"/>
                  <a:cs typeface="+mn-cs"/>
                </a:rPr>
                <a:t>鼠</a:t>
              </a:r>
              <a:r>
                <a:rPr lang="en-US" altLang="zh-CN" sz="2000" b="1" strike="noStrike" noProof="1">
                  <a:solidFill>
                    <a:srgbClr val="FF0000"/>
                  </a:solidFill>
                  <a:latin typeface="黑体" pitchFamily="2" charset="-122"/>
                  <a:ea typeface="黑体" pitchFamily="2" charset="-122"/>
                  <a:cs typeface="+mn-cs"/>
                </a:rPr>
                <a:t>》 </a:t>
              </a:r>
              <a:endParaRPr lang="zh-CN" altLang="en-US" sz="2000" strike="noStrike" noProof="1">
                <a:latin typeface="黑体" pitchFamily="2" charset="-122"/>
                <a:ea typeface="黑体" pitchFamily="2" charset="-122"/>
              </a:endParaRPr>
            </a:p>
          </p:txBody>
        </p:sp>
        <p:sp>
          <p:nvSpPr>
            <p:cNvPr id="43019" name="矩形 3"/>
            <p:cNvSpPr>
              <a:spLocks noChangeArrowheads="1"/>
            </p:cNvSpPr>
            <p:nvPr/>
          </p:nvSpPr>
          <p:spPr bwMode="auto">
            <a:xfrm>
              <a:off x="2956734" y="2002645"/>
              <a:ext cx="2991102" cy="398840"/>
            </a:xfrm>
            <a:prstGeom prst="rect">
              <a:avLst/>
            </a:prstGeom>
            <a:grpFill/>
            <a:ln>
              <a:noFill/>
            </a:ln>
          </p:spPr>
          <p:txBody>
            <a:bodyPr wrap="none">
              <a:spAutoFit/>
            </a:bodyPr>
            <a:lstStyle/>
            <a:p>
              <a:pPr fontAlgn="auto">
                <a:buFontTx/>
                <a:buNone/>
                <a:defRPr/>
              </a:pPr>
              <a:r>
                <a:rPr lang="en-US" altLang="zh-CN" sz="2000" b="1" strike="noStrike" noProof="1">
                  <a:solidFill>
                    <a:srgbClr val="FF0000"/>
                  </a:solidFill>
                  <a:latin typeface="黑体" pitchFamily="2" charset="-122"/>
                  <a:ea typeface="黑体" pitchFamily="2" charset="-122"/>
                  <a:cs typeface="+mn-cs"/>
                </a:rPr>
                <a:t>《</a:t>
              </a:r>
              <a:r>
                <a:rPr lang="zh-CN" altLang="en-US" sz="2000" b="1" strike="noStrike" noProof="1">
                  <a:solidFill>
                    <a:srgbClr val="FF0000"/>
                  </a:solidFill>
                  <a:latin typeface="黑体" pitchFamily="2" charset="-122"/>
                  <a:ea typeface="黑体" pitchFamily="2" charset="-122"/>
                  <a:cs typeface="+mn-cs"/>
                </a:rPr>
                <a:t>从百草园到三味书屋</a:t>
              </a:r>
              <a:r>
                <a:rPr lang="en-US" altLang="zh-CN" sz="2000" b="1" strike="noStrike" noProof="1">
                  <a:solidFill>
                    <a:srgbClr val="FF0000"/>
                  </a:solidFill>
                  <a:latin typeface="黑体" pitchFamily="2" charset="-122"/>
                  <a:ea typeface="黑体" pitchFamily="2" charset="-122"/>
                  <a:cs typeface="+mn-cs"/>
                </a:rPr>
                <a:t>》 </a:t>
              </a:r>
              <a:endParaRPr lang="zh-CN" altLang="en-US" sz="2000" strike="noStrike" noProof="1">
                <a:latin typeface="黑体" pitchFamily="2" charset="-122"/>
                <a:ea typeface="黑体" pitchFamily="2" charset="-122"/>
              </a:endParaRPr>
            </a:p>
          </p:txBody>
        </p:sp>
      </p:grpSp>
      <p:grpSp>
        <p:nvGrpSpPr>
          <p:cNvPr id="3" name="组合 7"/>
          <p:cNvGrpSpPr/>
          <p:nvPr/>
        </p:nvGrpSpPr>
        <p:grpSpPr>
          <a:xfrm>
            <a:off x="2134393" y="2855439"/>
            <a:ext cx="3241187" cy="491490"/>
            <a:chOff x="3729659" y="519238"/>
            <a:chExt cx="3240495" cy="491810"/>
          </a:xfrm>
          <a:solidFill>
            <a:srgbClr val="FFFFFF"/>
          </a:solidFill>
        </p:grpSpPr>
        <p:sp>
          <p:nvSpPr>
            <p:cNvPr id="43016" name="矩形 4"/>
            <p:cNvSpPr>
              <a:spLocks noChangeArrowheads="1"/>
            </p:cNvSpPr>
            <p:nvPr/>
          </p:nvSpPr>
          <p:spPr bwMode="auto">
            <a:xfrm>
              <a:off x="3729659" y="540928"/>
              <a:ext cx="1500640" cy="399040"/>
            </a:xfrm>
            <a:prstGeom prst="rect">
              <a:avLst/>
            </a:prstGeom>
            <a:grpFill/>
            <a:ln>
              <a:noFill/>
            </a:ln>
          </p:spPr>
          <p:txBody>
            <a:bodyPr wrap="square">
              <a:spAutoFit/>
            </a:bodyPr>
            <a:lstStyle/>
            <a:p>
              <a:pPr fontAlgn="auto">
                <a:buFontTx/>
                <a:buNone/>
                <a:defRPr/>
              </a:pPr>
              <a:r>
                <a:rPr lang="en-US" altLang="zh-CN" sz="2000" b="1" strike="noStrike" noProof="1">
                  <a:solidFill>
                    <a:srgbClr val="FF0000"/>
                  </a:solidFill>
                  <a:latin typeface="黑体" pitchFamily="2" charset="-122"/>
                  <a:ea typeface="黑体" pitchFamily="2" charset="-122"/>
                  <a:cs typeface="+mn-cs"/>
                </a:rPr>
                <a:t>《</a:t>
              </a:r>
              <a:r>
                <a:rPr lang="zh-CN" altLang="en-US" sz="2000" b="1" strike="noStrike" noProof="1">
                  <a:solidFill>
                    <a:srgbClr val="FF0000"/>
                  </a:solidFill>
                  <a:latin typeface="黑体" pitchFamily="2" charset="-122"/>
                  <a:ea typeface="黑体" pitchFamily="2" charset="-122"/>
                  <a:cs typeface="+mn-cs"/>
                </a:rPr>
                <a:t>藤野先生</a:t>
              </a:r>
              <a:r>
                <a:rPr lang="en-US" altLang="zh-CN" sz="2000" b="1" strike="noStrike" noProof="1">
                  <a:solidFill>
                    <a:srgbClr val="FF0000"/>
                  </a:solidFill>
                  <a:latin typeface="黑体" pitchFamily="2" charset="-122"/>
                  <a:ea typeface="黑体" pitchFamily="2" charset="-122"/>
                  <a:cs typeface="+mn-cs"/>
                </a:rPr>
                <a:t>》 </a:t>
              </a:r>
              <a:endParaRPr lang="zh-CN" altLang="en-US" sz="2000" strike="noStrike" noProof="1">
                <a:latin typeface="黑体" pitchFamily="2" charset="-122"/>
                <a:ea typeface="黑体" pitchFamily="2" charset="-122"/>
              </a:endParaRPr>
            </a:p>
          </p:txBody>
        </p:sp>
        <p:sp>
          <p:nvSpPr>
            <p:cNvPr id="43017" name="矩形 5"/>
            <p:cNvSpPr>
              <a:spLocks noChangeArrowheads="1"/>
            </p:cNvSpPr>
            <p:nvPr/>
          </p:nvSpPr>
          <p:spPr bwMode="auto">
            <a:xfrm>
              <a:off x="5476901" y="519238"/>
              <a:ext cx="1493253" cy="491810"/>
            </a:xfrm>
            <a:prstGeom prst="rect">
              <a:avLst/>
            </a:prstGeom>
            <a:grpFill/>
            <a:ln>
              <a:noFill/>
            </a:ln>
          </p:spPr>
          <p:txBody>
            <a:bodyPr>
              <a:spAutoFit/>
            </a:bodyPr>
            <a:lstStyle/>
            <a:p>
              <a:pPr fontAlgn="auto">
                <a:lnSpc>
                  <a:spcPct val="130000"/>
                </a:lnSpc>
                <a:buFontTx/>
                <a:buNone/>
                <a:defRPr/>
              </a:pPr>
              <a:r>
                <a:rPr lang="en-US" altLang="zh-CN" sz="2000" b="1" strike="noStrike" noProof="1">
                  <a:solidFill>
                    <a:srgbClr val="FF0000"/>
                  </a:solidFill>
                  <a:latin typeface="黑体" pitchFamily="2" charset="-122"/>
                  <a:ea typeface="黑体" pitchFamily="2" charset="-122"/>
                  <a:cs typeface="+mn-cs"/>
                </a:rPr>
                <a:t>《</a:t>
              </a:r>
              <a:r>
                <a:rPr lang="zh-CN" altLang="en-US" sz="2000" b="1" strike="noStrike" noProof="1">
                  <a:solidFill>
                    <a:srgbClr val="FF0000"/>
                  </a:solidFill>
                  <a:latin typeface="黑体" pitchFamily="2" charset="-122"/>
                  <a:ea typeface="黑体" pitchFamily="2" charset="-122"/>
                  <a:cs typeface="+mn-cs"/>
                </a:rPr>
                <a:t>范爱农</a:t>
              </a:r>
              <a:r>
                <a:rPr lang="en-US" altLang="zh-CN" sz="2000" b="1" strike="noStrike" noProof="1">
                  <a:solidFill>
                    <a:srgbClr val="FF0000"/>
                  </a:solidFill>
                  <a:latin typeface="黑体" pitchFamily="2" charset="-122"/>
                  <a:ea typeface="黑体" pitchFamily="2" charset="-122"/>
                  <a:cs typeface="+mn-cs"/>
                </a:rPr>
                <a:t>》</a:t>
              </a:r>
              <a:endParaRPr lang="zh-CN" altLang="en-US" sz="2000" b="1" strike="noStrike" noProof="1">
                <a:latin typeface="黑体" pitchFamily="2" charset="-122"/>
                <a:ea typeface="黑体" pitchFamily="2" charset="-122"/>
              </a:endParaRPr>
            </a:p>
          </p:txBody>
        </p:sp>
      </p:grpSp>
      <p:grpSp>
        <p:nvGrpSpPr>
          <p:cNvPr id="4" name="组合 10"/>
          <p:cNvGrpSpPr/>
          <p:nvPr/>
        </p:nvGrpSpPr>
        <p:grpSpPr>
          <a:xfrm>
            <a:off x="1108720" y="3562718"/>
            <a:ext cx="3040152" cy="399011"/>
            <a:chOff x="-887080" y="-133535"/>
            <a:chExt cx="3040152" cy="399012"/>
          </a:xfrm>
          <a:solidFill>
            <a:schemeClr val="bg1"/>
          </a:solidFill>
        </p:grpSpPr>
        <p:sp>
          <p:nvSpPr>
            <p:cNvPr id="9" name="矩形 8"/>
            <p:cNvSpPr/>
            <p:nvPr/>
          </p:nvSpPr>
          <p:spPr>
            <a:xfrm>
              <a:off x="-887080" y="-133535"/>
              <a:ext cx="1459230" cy="398781"/>
            </a:xfrm>
            <a:prstGeom prst="rect">
              <a:avLst/>
            </a:prstGeom>
            <a:solidFill>
              <a:srgbClr val="FFFFFF"/>
            </a:solidFill>
          </p:spPr>
          <p:txBody>
            <a:bodyPr wrap="none">
              <a:spAutoFit/>
            </a:bodyPr>
            <a:lstStyle/>
            <a:p>
              <a:pPr fontAlgn="auto">
                <a:buFontTx/>
                <a:buNone/>
                <a:defRPr/>
              </a:pPr>
              <a:r>
                <a:rPr lang="en-US" altLang="zh-CN" sz="2000" b="1" strike="noStrike" noProof="1">
                  <a:solidFill>
                    <a:srgbClr val="FF0000"/>
                  </a:solidFill>
                  <a:latin typeface="黑体" pitchFamily="2" charset="-122"/>
                  <a:ea typeface="黑体" pitchFamily="2" charset="-122"/>
                  <a:cs typeface="+mn-cs"/>
                </a:rPr>
                <a:t>《</a:t>
              </a:r>
              <a:r>
                <a:rPr lang="zh-CN" altLang="en-US" sz="2000" b="1" strike="noStrike" noProof="1">
                  <a:solidFill>
                    <a:srgbClr val="FF0000"/>
                  </a:solidFill>
                  <a:latin typeface="黑体" pitchFamily="2" charset="-122"/>
                  <a:ea typeface="黑体" pitchFamily="2" charset="-122"/>
                  <a:cs typeface="+mn-cs"/>
                </a:rPr>
                <a:t>五猖会</a:t>
              </a:r>
              <a:r>
                <a:rPr lang="en-US" altLang="zh-CN" sz="2000" b="1" strike="noStrike" noProof="1">
                  <a:solidFill>
                    <a:srgbClr val="FF0000"/>
                  </a:solidFill>
                  <a:latin typeface="黑体" pitchFamily="2" charset="-122"/>
                  <a:ea typeface="黑体" pitchFamily="2" charset="-122"/>
                  <a:cs typeface="+mn-cs"/>
                </a:rPr>
                <a:t>》 </a:t>
              </a:r>
              <a:endParaRPr lang="zh-CN" altLang="en-US" sz="2000" strike="noStrike" noProof="1">
                <a:latin typeface="黑体" pitchFamily="2" charset="-122"/>
                <a:ea typeface="黑体" pitchFamily="2" charset="-122"/>
              </a:endParaRPr>
            </a:p>
          </p:txBody>
        </p:sp>
        <p:sp>
          <p:nvSpPr>
            <p:cNvPr id="10" name="矩形 9"/>
            <p:cNvSpPr/>
            <p:nvPr/>
          </p:nvSpPr>
          <p:spPr>
            <a:xfrm>
              <a:off x="949112" y="-133304"/>
              <a:ext cx="1203960" cy="398781"/>
            </a:xfrm>
            <a:prstGeom prst="rect">
              <a:avLst/>
            </a:prstGeom>
            <a:solidFill>
              <a:srgbClr val="FFFFFF"/>
            </a:solidFill>
          </p:spPr>
          <p:txBody>
            <a:bodyPr wrap="none">
              <a:spAutoFit/>
            </a:bodyPr>
            <a:lstStyle/>
            <a:p>
              <a:pPr fontAlgn="auto">
                <a:buFontTx/>
                <a:buNone/>
                <a:defRPr/>
              </a:pPr>
              <a:r>
                <a:rPr lang="en-US" altLang="zh-CN" sz="2000" b="1" strike="noStrike" noProof="1">
                  <a:solidFill>
                    <a:srgbClr val="FF0000"/>
                  </a:solidFill>
                  <a:latin typeface="黑体" pitchFamily="2" charset="-122"/>
                  <a:ea typeface="黑体" pitchFamily="2" charset="-122"/>
                  <a:cs typeface="+mn-cs"/>
                </a:rPr>
                <a:t>《</a:t>
              </a:r>
              <a:r>
                <a:rPr lang="zh-CN" altLang="en-US" sz="2000" b="1" strike="noStrike" noProof="1">
                  <a:solidFill>
                    <a:srgbClr val="FF0000"/>
                  </a:solidFill>
                  <a:latin typeface="黑体" pitchFamily="2" charset="-122"/>
                  <a:ea typeface="黑体" pitchFamily="2" charset="-122"/>
                  <a:cs typeface="+mn-cs"/>
                </a:rPr>
                <a:t>无常</a:t>
              </a:r>
              <a:r>
                <a:rPr lang="en-US" altLang="zh-CN" sz="2000" b="1" strike="noStrike" noProof="1">
                  <a:solidFill>
                    <a:srgbClr val="FF0000"/>
                  </a:solidFill>
                  <a:latin typeface="黑体" pitchFamily="2" charset="-122"/>
                  <a:ea typeface="黑体" pitchFamily="2" charset="-122"/>
                  <a:cs typeface="+mn-cs"/>
                </a:rPr>
                <a:t>》 </a:t>
              </a:r>
              <a:endParaRPr lang="zh-CN" altLang="en-US" sz="2000" strike="noStrike" noProof="1">
                <a:latin typeface="黑体" pitchFamily="2" charset="-122"/>
                <a:ea typeface="黑体" pitchFamily="2" charset="-122"/>
              </a:endParaRPr>
            </a:p>
          </p:txBody>
        </p:sp>
      </p:grpSp>
      <p:sp>
        <p:nvSpPr>
          <p:cNvPr id="12" name="矩形 11"/>
          <p:cNvSpPr/>
          <p:nvPr/>
        </p:nvSpPr>
        <p:spPr>
          <a:xfrm>
            <a:off x="8817293" y="3562668"/>
            <a:ext cx="1459230" cy="398780"/>
          </a:xfrm>
          <a:prstGeom prst="rect">
            <a:avLst/>
          </a:prstGeom>
          <a:solidFill>
            <a:srgbClr val="FFFFFF"/>
          </a:solidFill>
          <a:ln w="9525">
            <a:noFill/>
          </a:ln>
        </p:spPr>
        <p:txBody>
          <a:bodyPr wrap="none" anchor="t">
            <a:spAutoFit/>
          </a:bodyPr>
          <a:lstStyle/>
          <a:p>
            <a:r>
              <a:rPr lang="zh-CN" altLang="en-US" sz="2000" b="1">
                <a:solidFill>
                  <a:srgbClr val="FF0000"/>
                </a:solidFill>
                <a:latin typeface="黑体" pitchFamily="2" charset="-122"/>
                <a:ea typeface="黑体" pitchFamily="2" charset="-122"/>
              </a:rPr>
              <a:t>深沉的情感</a:t>
            </a:r>
          </a:p>
        </p:txBody>
      </p:sp>
      <p:sp>
        <p:nvSpPr>
          <p:cNvPr id="13" name="矩形 12"/>
          <p:cNvSpPr/>
          <p:nvPr/>
        </p:nvSpPr>
        <p:spPr>
          <a:xfrm>
            <a:off x="1485583" y="4182745"/>
            <a:ext cx="1459230" cy="398780"/>
          </a:xfrm>
          <a:prstGeom prst="rect">
            <a:avLst/>
          </a:prstGeom>
          <a:solidFill>
            <a:srgbClr val="FFFFFF"/>
          </a:solidFill>
          <a:ln w="9525">
            <a:noFill/>
          </a:ln>
        </p:spPr>
        <p:txBody>
          <a:bodyPr wrap="none" anchor="t">
            <a:spAutoFit/>
          </a:bodyPr>
          <a:lstStyle/>
          <a:p>
            <a:r>
              <a:rPr lang="zh-CN" altLang="en-US" sz="2000" b="1">
                <a:solidFill>
                  <a:srgbClr val="FF0000"/>
                </a:solidFill>
                <a:latin typeface="黑体" pitchFamily="2" charset="-122"/>
                <a:ea typeface="黑体" pitchFamily="2" charset="-122"/>
              </a:rPr>
              <a:t>理性的批判</a:t>
            </a:r>
          </a:p>
        </p:txBody>
      </p:sp>
      <p:sp>
        <p:nvSpPr>
          <p:cNvPr id="44039" name="文本框 2"/>
          <p:cNvSpPr txBox="1"/>
          <p:nvPr/>
        </p:nvSpPr>
        <p:spPr>
          <a:xfrm>
            <a:off x="2424113" y="858838"/>
            <a:ext cx="2951162" cy="645160"/>
          </a:xfrm>
          <a:prstGeom prst="rect">
            <a:avLst/>
          </a:prstGeom>
          <a:noFill/>
          <a:ln w="9525">
            <a:noFill/>
          </a:ln>
        </p:spPr>
        <p:txBody>
          <a:bodyPr wrap="square" anchor="t">
            <a:spAutoFit/>
          </a:bodyPr>
          <a:lstStyle/>
          <a:p>
            <a:pPr algn="ctr"/>
            <a:r>
              <a:rPr lang="zh-CN" altLang="en-US" sz="3600" b="1">
                <a:solidFill>
                  <a:schemeClr val="bg1"/>
                </a:solidFill>
                <a:latin typeface="仿宋" panose="02010609060101010101" pitchFamily="49" charset="-122"/>
                <a:ea typeface="仿宋" panose="02010609060101010101" pitchFamily="49" charset="-122"/>
              </a:rPr>
              <a:t>当堂训练</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ppt_x</p:attrName>
                                        </p:attrNameLst>
                                      </p:cBhvr>
                                      <p:tavLst>
                                        <p:tav tm="0">
                                          <p:val>
                                            <p:strVal val="#ppt_x"/>
                                          </p:val>
                                        </p:tav>
                                        <p:tav tm="100000">
                                          <p:val>
                                            <p:strVal val="#ppt_x"/>
                                          </p:val>
                                        </p:tav>
                                      </p:tavLst>
                                    </p:anim>
                                    <p:anim calcmode="lin" valueType="num">
                                      <p:cBhvr>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ppt_x</p:attrName>
                                        </p:attrNameLst>
                                      </p:cBhvr>
                                      <p:tavLst>
                                        <p:tav tm="0">
                                          <p:val>
                                            <p:strVal val="#ppt_x"/>
                                          </p:val>
                                        </p:tav>
                                        <p:tav tm="100000">
                                          <p:val>
                                            <p:strVal val="#ppt_x"/>
                                          </p:val>
                                        </p:tav>
                                      </p:tavLst>
                                    </p:anim>
                                    <p:anim calcmode="lin" valueType="num">
                                      <p:cBhvr>
                                        <p:cTn id="2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arn(inVertical)">
                                      <p:cBhvr>
                                        <p:cTn id="28" dur="500"/>
                                        <p:tgtEl>
                                          <p:spTgt spid="12"/>
                                        </p:tgtEl>
                                      </p:cBhvr>
                                    </p:animEffect>
                                  </p:childTnLst>
                                </p:cTn>
                              </p:par>
                            </p:childTnLst>
                          </p:cTn>
                        </p:par>
                      </p:childTnLst>
                    </p:cTn>
                  </p:par>
                  <p:par>
                    <p:cTn id="29" fill="hold" nodeType="clickPar">
                      <p:stCondLst>
                        <p:cond delay="indefinite"/>
                      </p:stCondLst>
                      <p:childTnLst>
                        <p:par>
                          <p:cTn id="30" fill="hold" nodeType="withGroup">
                            <p:stCondLst>
                              <p:cond delay="indefinite"/>
                            </p:stCondLst>
                          </p:cTn>
                        </p:par>
                        <p:par>
                          <p:cTn id="31" fill="hold" nodeType="afterGroup">
                            <p:stCondLst>
                              <p:cond delay="0"/>
                            </p:stCondLst>
                            <p:childTnLst>
                              <p:par>
                                <p:cTn id="32" presetID="16" presetClass="entr" presetSubtype="21" fill="hold" grpId="1" nodeType="click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Vertical)">
                                      <p:cBhvr>
                                        <p:cTn id="3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标题 21505"/>
          <p:cNvSpPr>
            <a:spLocks noGrp="1"/>
          </p:cNvSpPr>
          <p:nvPr>
            <p:ph type="title"/>
          </p:nvPr>
        </p:nvSpPr>
        <p:spPr/>
        <p:txBody>
          <a:bodyPr anchor="ctr">
            <a:normAutofit fontScale="90000"/>
          </a:bodyPr>
          <a:lstStyle/>
          <a:p>
            <a:br>
              <a:rPr lang="en-US" altLang="zh-CN" sz="4000"/>
            </a:br>
            <a:endParaRPr lang="en-US" altLang="zh-CN" sz="4000"/>
          </a:p>
        </p:txBody>
      </p:sp>
      <p:sp>
        <p:nvSpPr>
          <p:cNvPr id="31746" name="文本占位符 21506"/>
          <p:cNvSpPr>
            <a:spLocks noGrp="1"/>
          </p:cNvSpPr>
          <p:nvPr>
            <p:ph idx="1"/>
          </p:nvPr>
        </p:nvSpPr>
        <p:spPr>
          <a:xfrm>
            <a:off x="135890" y="0"/>
            <a:ext cx="11618595" cy="6858000"/>
          </a:xfrm>
        </p:spPr>
        <p:txBody>
          <a:bodyPr anchor="t"/>
          <a:lstStyle/>
          <a:p>
            <a:pPr>
              <a:buNone/>
            </a:pPr>
            <a:r>
              <a:rPr lang="en-US" altLang="zh-CN" sz="4400" b="1"/>
              <a:t> 《</a:t>
            </a:r>
            <a:r>
              <a:rPr lang="zh-CN" altLang="en-US" sz="4400" b="1"/>
              <a:t>朝花夕拾</a:t>
            </a:r>
            <a:r>
              <a:rPr lang="en-US" altLang="zh-CN" sz="4400" b="1"/>
              <a:t>》</a:t>
            </a:r>
            <a:r>
              <a:rPr lang="zh-CN" altLang="en-US" sz="4400" b="1"/>
              <a:t>作者 </a:t>
            </a:r>
            <a:r>
              <a:rPr lang="zh-CN" altLang="en-US" sz="4400" b="1" u="sng"/>
              <a:t>           </a:t>
            </a:r>
            <a:r>
              <a:rPr lang="zh-CN" altLang="en-US" sz="4400" b="1"/>
              <a:t>，原名 </a:t>
            </a:r>
            <a:r>
              <a:rPr lang="zh-CN" altLang="en-US" sz="4400" b="1" u="sng"/>
              <a:t>         </a:t>
            </a:r>
            <a:r>
              <a:rPr lang="zh-CN" altLang="en-US" sz="4400" b="1"/>
              <a:t>，字 </a:t>
            </a:r>
            <a:r>
              <a:rPr lang="zh-CN" altLang="en-US" sz="4400" b="1" u="sng"/>
              <a:t>                 </a:t>
            </a:r>
            <a:r>
              <a:rPr lang="zh-CN" altLang="en-US" sz="4400" b="1"/>
              <a:t>。体裁是 </a:t>
            </a:r>
            <a:r>
              <a:rPr lang="zh-CN" altLang="en-US" sz="4400" b="1" u="sng"/>
              <a:t>                </a:t>
            </a:r>
            <a:r>
              <a:rPr lang="zh-CN" altLang="en-US" sz="4400" b="1"/>
              <a:t>。</a:t>
            </a:r>
          </a:p>
        </p:txBody>
      </p:sp>
      <p:sp>
        <p:nvSpPr>
          <p:cNvPr id="21508" name="文本框 21507"/>
          <p:cNvSpPr txBox="1"/>
          <p:nvPr/>
        </p:nvSpPr>
        <p:spPr>
          <a:xfrm>
            <a:off x="2135188" y="3141663"/>
            <a:ext cx="2592387" cy="922020"/>
          </a:xfrm>
          <a:prstGeom prst="rect">
            <a:avLst/>
          </a:prstGeom>
          <a:noFill/>
          <a:ln w="9525">
            <a:noFill/>
          </a:ln>
        </p:spPr>
        <p:txBody>
          <a:bodyPr>
            <a:spAutoFit/>
          </a:bodyPr>
          <a:lstStyle/>
          <a:p>
            <a:pPr lvl="0">
              <a:spcBef>
                <a:spcPct val="50000"/>
              </a:spcBef>
            </a:pPr>
            <a:r>
              <a:rPr lang="zh-CN" altLang="en-US" sz="4400" b="1">
                <a:solidFill>
                  <a:srgbClr val="FF0000"/>
                </a:solidFill>
                <a:latin typeface="Arial" pitchFamily="34" charset="0"/>
                <a:ea typeface="宋体" pitchFamily="2" charset="-122"/>
              </a:rPr>
              <a:t>鲁迅</a:t>
            </a:r>
            <a:r>
              <a:rPr lang="zh-CN" altLang="en-US" sz="5400" b="1">
                <a:solidFill>
                  <a:srgbClr val="FF0000"/>
                </a:solidFill>
                <a:latin typeface="Arial" pitchFamily="34" charset="0"/>
                <a:ea typeface="宋体" pitchFamily="2" charset="-122"/>
              </a:rPr>
              <a:t> </a:t>
            </a:r>
          </a:p>
        </p:txBody>
      </p:sp>
      <p:sp>
        <p:nvSpPr>
          <p:cNvPr id="21509" name="文本框 21508"/>
          <p:cNvSpPr txBox="1"/>
          <p:nvPr/>
        </p:nvSpPr>
        <p:spPr>
          <a:xfrm>
            <a:off x="5808663" y="3429000"/>
            <a:ext cx="2159000" cy="768350"/>
          </a:xfrm>
          <a:prstGeom prst="rect">
            <a:avLst/>
          </a:prstGeom>
          <a:noFill/>
          <a:ln w="9525">
            <a:noFill/>
          </a:ln>
        </p:spPr>
        <p:txBody>
          <a:bodyPr>
            <a:spAutoFit/>
          </a:bodyPr>
          <a:lstStyle/>
          <a:p>
            <a:pPr lvl="0">
              <a:spcBef>
                <a:spcPct val="50000"/>
              </a:spcBef>
            </a:pPr>
            <a:r>
              <a:rPr lang="zh-CN" altLang="en-US" sz="4400" b="1">
                <a:solidFill>
                  <a:srgbClr val="FF0000"/>
                </a:solidFill>
                <a:latin typeface="Arial" pitchFamily="34" charset="0"/>
                <a:ea typeface="宋体" pitchFamily="2" charset="-122"/>
              </a:rPr>
              <a:t>周树人 </a:t>
            </a:r>
          </a:p>
        </p:txBody>
      </p:sp>
      <p:sp>
        <p:nvSpPr>
          <p:cNvPr id="21510" name="文本框 21509"/>
          <p:cNvSpPr txBox="1"/>
          <p:nvPr/>
        </p:nvSpPr>
        <p:spPr>
          <a:xfrm>
            <a:off x="2135188" y="4797425"/>
            <a:ext cx="2520950" cy="768350"/>
          </a:xfrm>
          <a:prstGeom prst="rect">
            <a:avLst/>
          </a:prstGeom>
          <a:noFill/>
          <a:ln w="9525">
            <a:noFill/>
          </a:ln>
        </p:spPr>
        <p:txBody>
          <a:bodyPr>
            <a:spAutoFit/>
          </a:bodyPr>
          <a:lstStyle/>
          <a:p>
            <a:pPr lvl="0">
              <a:spcBef>
                <a:spcPct val="50000"/>
              </a:spcBef>
            </a:pPr>
            <a:r>
              <a:rPr lang="zh-CN" altLang="en-US" sz="4400" b="1">
                <a:solidFill>
                  <a:srgbClr val="FF0000"/>
                </a:solidFill>
                <a:latin typeface="Arial" pitchFamily="34" charset="0"/>
                <a:ea typeface="宋体" pitchFamily="2" charset="-122"/>
              </a:rPr>
              <a:t>豫才</a:t>
            </a:r>
            <a:r>
              <a:rPr lang="zh-CN" altLang="en-US">
                <a:latin typeface="Arial" pitchFamily="34" charset="0"/>
                <a:ea typeface="宋体" pitchFamily="2" charset="-122"/>
              </a:rPr>
              <a:t> </a:t>
            </a:r>
          </a:p>
        </p:txBody>
      </p:sp>
      <p:sp>
        <p:nvSpPr>
          <p:cNvPr id="21511" name="文本框 21510"/>
          <p:cNvSpPr txBox="1"/>
          <p:nvPr/>
        </p:nvSpPr>
        <p:spPr>
          <a:xfrm>
            <a:off x="5808663" y="4797425"/>
            <a:ext cx="2519362" cy="768350"/>
          </a:xfrm>
          <a:prstGeom prst="rect">
            <a:avLst/>
          </a:prstGeom>
          <a:noFill/>
          <a:ln w="9525">
            <a:noFill/>
          </a:ln>
        </p:spPr>
        <p:txBody>
          <a:bodyPr>
            <a:spAutoFit/>
          </a:bodyPr>
          <a:lstStyle/>
          <a:p>
            <a:pPr lvl="0">
              <a:spcBef>
                <a:spcPct val="50000"/>
              </a:spcBef>
            </a:pPr>
            <a:r>
              <a:rPr lang="zh-CN" altLang="en-US" sz="4400" b="1">
                <a:solidFill>
                  <a:srgbClr val="FF0000"/>
                </a:solidFill>
                <a:latin typeface="Arial" pitchFamily="34" charset="0"/>
                <a:ea typeface="宋体" pitchFamily="2" charset="-122"/>
              </a:rPr>
              <a:t>散文集</a:t>
            </a:r>
            <a:r>
              <a:rPr lang="zh-CN" altLang="en-US">
                <a:latin typeface="Arial" pitchFamily="34" charset="0"/>
                <a:ea typeface="宋体" pitchFamily="2" charset="-122"/>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21508">
                                            <p:txEl>
                                              <p:pRg st="0" end="0"/>
                                            </p:txEl>
                                          </p:spTgt>
                                        </p:tgtEl>
                                        <p:attrNameLst>
                                          <p:attrName>style.visibility</p:attrName>
                                        </p:attrNameLst>
                                      </p:cBhvr>
                                      <p:to>
                                        <p:strVal val="visible"/>
                                      </p:to>
                                    </p:set>
                                    <p:animEffect transition="in" filter="blinds(horizontal)">
                                      <p:cBhvr>
                                        <p:cTn id="7" dur="500"/>
                                        <p:tgtEl>
                                          <p:spTgt spid="2150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4" presetClass="entr" presetSubtype="16" fill="hold" nodeType="clickEffect">
                                  <p:stCondLst>
                                    <p:cond delay="0"/>
                                  </p:stCondLst>
                                  <p:childTnLst>
                                    <p:set>
                                      <p:cBhvr>
                                        <p:cTn id="12" dur="1" fill="hold">
                                          <p:stCondLst>
                                            <p:cond delay="0"/>
                                          </p:stCondLst>
                                        </p:cTn>
                                        <p:tgtEl>
                                          <p:spTgt spid="21509">
                                            <p:txEl>
                                              <p:pRg st="0" end="0"/>
                                            </p:txEl>
                                          </p:spTgt>
                                        </p:tgtEl>
                                        <p:attrNameLst>
                                          <p:attrName>style.visibility</p:attrName>
                                        </p:attrNameLst>
                                      </p:cBhvr>
                                      <p:to>
                                        <p:strVal val="visible"/>
                                      </p:to>
                                    </p:set>
                                    <p:animEffect transition="in" filter="box(in)">
                                      <p:cBhvr>
                                        <p:cTn id="13" dur="500"/>
                                        <p:tgtEl>
                                          <p:spTgt spid="21509">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4" presetClass="entr" presetSubtype="16" fill="hold" nodeType="clickEffect">
                                  <p:stCondLst>
                                    <p:cond delay="0"/>
                                  </p:stCondLst>
                                  <p:childTnLst>
                                    <p:set>
                                      <p:cBhvr>
                                        <p:cTn id="18" dur="1" fill="hold">
                                          <p:stCondLst>
                                            <p:cond delay="0"/>
                                          </p:stCondLst>
                                        </p:cTn>
                                        <p:tgtEl>
                                          <p:spTgt spid="21510">
                                            <p:txEl>
                                              <p:pRg st="0" end="0"/>
                                            </p:txEl>
                                          </p:spTgt>
                                        </p:tgtEl>
                                        <p:attrNameLst>
                                          <p:attrName>style.visibility</p:attrName>
                                        </p:attrNameLst>
                                      </p:cBhvr>
                                      <p:to>
                                        <p:strVal val="visible"/>
                                      </p:to>
                                    </p:set>
                                    <p:animEffect transition="in" filter="box(in)">
                                      <p:cBhvr>
                                        <p:cTn id="19" dur="500"/>
                                        <p:tgtEl>
                                          <p:spTgt spid="21510">
                                            <p:txEl>
                                              <p:pRg st="0" end="0"/>
                                            </p:txEl>
                                          </p:spTgt>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8" presetClass="entr" presetSubtype="16" fill="hold" nodeType="clickEffect">
                                  <p:stCondLst>
                                    <p:cond delay="0"/>
                                  </p:stCondLst>
                                  <p:childTnLst>
                                    <p:set>
                                      <p:cBhvr>
                                        <p:cTn id="24" dur="1" fill="hold">
                                          <p:stCondLst>
                                            <p:cond delay="0"/>
                                          </p:stCondLst>
                                        </p:cTn>
                                        <p:tgtEl>
                                          <p:spTgt spid="21511">
                                            <p:txEl>
                                              <p:pRg st="0" end="0"/>
                                            </p:txEl>
                                          </p:spTgt>
                                        </p:tgtEl>
                                        <p:attrNameLst>
                                          <p:attrName>style.visibility</p:attrName>
                                        </p:attrNameLst>
                                      </p:cBhvr>
                                      <p:to>
                                        <p:strVal val="visible"/>
                                      </p:to>
                                    </p:set>
                                    <p:animEffect transition="in" filter="diamond(in)">
                                      <p:cBhvr>
                                        <p:cTn id="25" dur="2000"/>
                                        <p:tgtEl>
                                          <p:spTgt spid="215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文本占位符 7170"/>
          <p:cNvSpPr>
            <a:spLocks noGrp="1"/>
          </p:cNvSpPr>
          <p:nvPr>
            <p:ph idx="1"/>
          </p:nvPr>
        </p:nvSpPr>
        <p:spPr>
          <a:xfrm>
            <a:off x="158115" y="120650"/>
            <a:ext cx="11875770" cy="6858000"/>
          </a:xfrm>
        </p:spPr>
        <p:txBody>
          <a:bodyPr/>
          <a:lstStyle/>
          <a:p>
            <a:pPr fontAlgn="base"/>
            <a:endParaRPr lang="en-US" altLang="zh-CN" sz="3600" strike="noStrike" noProof="1"/>
          </a:p>
          <a:p>
            <a:pPr fontAlgn="base">
              <a:buNone/>
            </a:pPr>
            <a:r>
              <a:rPr lang="en-US" altLang="zh-CN" sz="3600" b="1" strike="noStrike" noProof="1">
                <a:solidFill>
                  <a:schemeClr val="accent2"/>
                </a:solidFill>
                <a:effectLst>
                  <a:outerShdw blurRad="38100" dist="38100" dir="2700000">
                    <a:srgbClr val="C0C0C0"/>
                  </a:outerShdw>
                </a:effectLst>
                <a:latin typeface="黑体" pitchFamily="2" charset="-122"/>
                <a:ea typeface="黑体" pitchFamily="2" charset="-122"/>
              </a:rPr>
              <a:t>1.《</a:t>
            </a:r>
            <a:r>
              <a:rPr lang="zh-CN" altLang="en-US" sz="3600" b="1" strike="noStrike" noProof="1">
                <a:solidFill>
                  <a:schemeClr val="accent2"/>
                </a:solidFill>
                <a:effectLst>
                  <a:outerShdw blurRad="38100" dist="38100" dir="2700000">
                    <a:srgbClr val="C0C0C0"/>
                  </a:outerShdw>
                </a:effectLst>
                <a:latin typeface="黑体" pitchFamily="2" charset="-122"/>
                <a:ea typeface="黑体" pitchFamily="2" charset="-122"/>
              </a:rPr>
              <a:t>二十四孝图</a:t>
            </a:r>
            <a:r>
              <a:rPr lang="en-US" altLang="zh-CN" sz="3600" b="1" strike="noStrike" noProof="1">
                <a:solidFill>
                  <a:schemeClr val="accent2"/>
                </a:solidFill>
                <a:effectLst>
                  <a:outerShdw blurRad="38100" dist="38100" dir="2700000">
                    <a:srgbClr val="C0C0C0"/>
                  </a:outerShdw>
                </a:effectLst>
                <a:latin typeface="黑体" pitchFamily="2" charset="-122"/>
                <a:ea typeface="黑体" pitchFamily="2" charset="-122"/>
              </a:rPr>
              <a:t>》</a:t>
            </a:r>
            <a:r>
              <a:rPr lang="zh-CN" altLang="en-US" sz="3600" b="1" strike="noStrike" noProof="1">
                <a:solidFill>
                  <a:schemeClr val="accent2"/>
                </a:solidFill>
                <a:effectLst>
                  <a:outerShdw blurRad="38100" dist="38100" dir="2700000">
                    <a:srgbClr val="C0C0C0"/>
                  </a:outerShdw>
                </a:effectLst>
                <a:latin typeface="黑体" pitchFamily="2" charset="-122"/>
                <a:ea typeface="黑体" pitchFamily="2" charset="-122"/>
              </a:rPr>
              <a:t>里关于孝的典故中最使作者不解，甚至反感的是？</a:t>
            </a:r>
          </a:p>
          <a:p>
            <a:pPr fontAlgn="base">
              <a:buNone/>
            </a:pPr>
            <a:endParaRPr lang="zh-CN" altLang="en-US" sz="3600" b="1" strike="noStrike" noProof="1">
              <a:solidFill>
                <a:schemeClr val="accent2"/>
              </a:solidFill>
              <a:effectLst>
                <a:outerShdw blurRad="38100" dist="38100" dir="2700000">
                  <a:srgbClr val="C0C0C0"/>
                </a:outerShdw>
              </a:effectLst>
              <a:latin typeface="黑体" pitchFamily="2" charset="-122"/>
              <a:ea typeface="黑体" pitchFamily="2" charset="-122"/>
            </a:endParaRPr>
          </a:p>
          <a:p>
            <a:pPr fontAlgn="base">
              <a:buNone/>
            </a:pPr>
            <a:r>
              <a:rPr lang="zh-CN" altLang="en-US" sz="3600" b="1" strike="noStrike" noProof="1">
                <a:solidFill>
                  <a:schemeClr val="accent2"/>
                </a:solidFill>
                <a:effectLst>
                  <a:outerShdw blurRad="38100" dist="38100" dir="2700000">
                    <a:srgbClr val="C0C0C0"/>
                  </a:outerShdw>
                </a:effectLst>
                <a:latin typeface="黑体" pitchFamily="2" charset="-122"/>
                <a:ea typeface="黑体" pitchFamily="2" charset="-122"/>
              </a:rPr>
              <a:t>老莱娱亲  郭巨埋儿</a:t>
            </a:r>
          </a:p>
          <a:p>
            <a:pPr fontAlgn="base">
              <a:buNone/>
            </a:pPr>
            <a:endParaRPr lang="zh-CN" altLang="en-US" sz="3600" b="1" strike="noStrike" noProof="1">
              <a:solidFill>
                <a:schemeClr val="accent2"/>
              </a:solidFill>
              <a:effectLst>
                <a:outerShdw blurRad="38100" dist="38100" dir="2700000">
                  <a:srgbClr val="C0C0C0"/>
                </a:outerShdw>
              </a:effectLst>
              <a:latin typeface="黑体" pitchFamily="2" charset="-122"/>
              <a:ea typeface="黑体" pitchFamily="2" charset="-122"/>
            </a:endParaRPr>
          </a:p>
          <a:p>
            <a:pPr fontAlgn="base">
              <a:buNone/>
            </a:pPr>
            <a:endParaRPr lang="zh-CN" altLang="en-US" sz="3600" b="1" strike="noStrike" noProof="1">
              <a:solidFill>
                <a:schemeClr val="accent2"/>
              </a:solidFill>
              <a:effectLst>
                <a:outerShdw blurRad="38100" dist="38100" dir="2700000">
                  <a:srgbClr val="C0C0C0"/>
                </a:outerShdw>
              </a:effectLst>
              <a:latin typeface="黑体" pitchFamily="2" charset="-122"/>
              <a:ea typeface="黑体" pitchFamily="2" charset="-122"/>
            </a:endParaRPr>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xmlns:p15="http://schemas.microsoft.com/office/powerpoint/2012/main">
      <p:transition>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nodeType="clickEffect">
                                  <p:stCondLst>
                                    <p:cond delay="0"/>
                                  </p:stCondLst>
                                  <p:childTnLst>
                                    <p:set>
                                      <p:cBhvr>
                                        <p:cTn id="6" dur="1" fill="hold">
                                          <p:stCondLst>
                                            <p:cond delay="0"/>
                                          </p:stCondLst>
                                        </p:cTn>
                                        <p:tgtEl>
                                          <p:spTgt spid="7171">
                                            <p:txEl>
                                              <p:charRg st="36" end="47"/>
                                            </p:txEl>
                                          </p:spTgt>
                                        </p:tgtEl>
                                        <p:attrNameLst>
                                          <p:attrName>style.visibility</p:attrName>
                                        </p:attrNameLst>
                                      </p:cBhvr>
                                      <p:to>
                                        <p:strVal val="visible"/>
                                      </p:to>
                                    </p:set>
                                    <p:animEffect transition="in" filter="box(in)">
                                      <p:cBhvr>
                                        <p:cTn id="7" dur="500"/>
                                        <p:tgtEl>
                                          <p:spTgt spid="7171">
                                            <p:txEl>
                                              <p:charRg st="36" end="4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文本占位符 64514"/>
          <p:cNvSpPr>
            <a:spLocks noGrp="1"/>
          </p:cNvSpPr>
          <p:nvPr>
            <p:ph idx="1"/>
          </p:nvPr>
        </p:nvSpPr>
        <p:spPr>
          <a:xfrm>
            <a:off x="0" y="0"/>
            <a:ext cx="12192635" cy="6858000"/>
          </a:xfrm>
        </p:spPr>
        <p:txBody>
          <a:bodyPr/>
          <a:lstStyle/>
          <a:p>
            <a:pPr fontAlgn="base"/>
            <a:endParaRPr lang="en-US" altLang="zh-CN" sz="3600" strike="noStrike" noProof="1"/>
          </a:p>
          <a:p>
            <a:pPr fontAlgn="base">
              <a:buNone/>
            </a:pPr>
            <a:r>
              <a:rPr lang="en-US" altLang="zh-CN" sz="3600" b="1" strike="noStrike" noProof="1">
                <a:solidFill>
                  <a:schemeClr val="accent2"/>
                </a:solidFill>
                <a:effectLst>
                  <a:outerShdw blurRad="38100" dist="38100" dir="2700000">
                    <a:srgbClr val="C0C0C0"/>
                  </a:outerShdw>
                </a:effectLst>
                <a:latin typeface="黑体" pitchFamily="2" charset="-122"/>
                <a:ea typeface="黑体" pitchFamily="2" charset="-122"/>
              </a:rPr>
              <a:t>2.</a:t>
            </a:r>
            <a:r>
              <a:rPr lang="zh-CN" altLang="en-US" sz="3600" b="1" strike="noStrike" noProof="1">
                <a:solidFill>
                  <a:schemeClr val="accent2"/>
                </a:solidFill>
                <a:effectLst>
                  <a:outerShdw blurRad="38100" dist="38100" dir="2700000">
                    <a:srgbClr val="C0C0C0"/>
                  </a:outerShdw>
                </a:effectLst>
                <a:latin typeface="黑体" pitchFamily="2" charset="-122"/>
                <a:ea typeface="黑体" pitchFamily="2" charset="-122"/>
              </a:rPr>
              <a:t>请写出关于</a:t>
            </a:r>
            <a:r>
              <a:rPr lang="en-US" altLang="zh-CN" sz="3600" b="1" strike="noStrike" noProof="1">
                <a:solidFill>
                  <a:schemeClr val="accent2"/>
                </a:solidFill>
                <a:effectLst>
                  <a:outerShdw blurRad="38100" dist="38100" dir="2700000">
                    <a:srgbClr val="C0C0C0"/>
                  </a:outerShdw>
                </a:effectLst>
                <a:latin typeface="黑体" pitchFamily="2" charset="-122"/>
                <a:ea typeface="黑体" pitchFamily="2" charset="-122"/>
              </a:rPr>
              <a:t>《</a:t>
            </a:r>
            <a:r>
              <a:rPr lang="zh-CN" altLang="en-US" sz="3600" b="1" strike="noStrike" noProof="1">
                <a:solidFill>
                  <a:schemeClr val="accent2"/>
                </a:solidFill>
                <a:effectLst>
                  <a:outerShdw blurRad="38100" dist="38100" dir="2700000">
                    <a:srgbClr val="C0C0C0"/>
                  </a:outerShdw>
                </a:effectLst>
                <a:latin typeface="黑体" pitchFamily="2" charset="-122"/>
                <a:ea typeface="黑体" pitchFamily="2" charset="-122"/>
              </a:rPr>
              <a:t>二十四孝图</a:t>
            </a:r>
            <a:r>
              <a:rPr lang="en-US" altLang="zh-CN" sz="3600" b="1" strike="noStrike" noProof="1">
                <a:solidFill>
                  <a:schemeClr val="accent2"/>
                </a:solidFill>
                <a:effectLst>
                  <a:outerShdw blurRad="38100" dist="38100" dir="2700000">
                    <a:srgbClr val="C0C0C0"/>
                  </a:outerShdw>
                </a:effectLst>
                <a:latin typeface="黑体" pitchFamily="2" charset="-122"/>
                <a:ea typeface="黑体" pitchFamily="2" charset="-122"/>
              </a:rPr>
              <a:t>》</a:t>
            </a:r>
            <a:r>
              <a:rPr lang="zh-CN" altLang="en-US" sz="3600" b="1" strike="noStrike" noProof="1">
                <a:solidFill>
                  <a:schemeClr val="accent2"/>
                </a:solidFill>
                <a:effectLst>
                  <a:outerShdw blurRad="38100" dist="38100" dir="2700000">
                    <a:srgbClr val="C0C0C0"/>
                  </a:outerShdw>
                </a:effectLst>
                <a:latin typeface="黑体" pitchFamily="2" charset="-122"/>
                <a:ea typeface="黑体" pitchFamily="2" charset="-122"/>
              </a:rPr>
              <a:t>里关于孝的典故四个。</a:t>
            </a:r>
          </a:p>
          <a:p>
            <a:pPr fontAlgn="base">
              <a:buNone/>
            </a:pPr>
            <a:endParaRPr lang="zh-CN" altLang="en-US" sz="3600" b="1" strike="noStrike" noProof="1">
              <a:solidFill>
                <a:schemeClr val="accent2"/>
              </a:solidFill>
              <a:effectLst>
                <a:outerShdw blurRad="38100" dist="38100" dir="2700000">
                  <a:srgbClr val="C0C0C0"/>
                </a:outerShdw>
              </a:effectLst>
              <a:latin typeface="黑体" pitchFamily="2" charset="-122"/>
              <a:ea typeface="黑体" pitchFamily="2" charset="-122"/>
            </a:endParaRPr>
          </a:p>
          <a:p>
            <a:pPr fontAlgn="base">
              <a:buNone/>
            </a:pPr>
            <a:endParaRPr lang="zh-CN" altLang="en-US" sz="3600" b="1" strike="noStrike" noProof="1">
              <a:solidFill>
                <a:schemeClr val="accent2"/>
              </a:solidFill>
              <a:effectLst>
                <a:outerShdw blurRad="38100" dist="38100" dir="2700000">
                  <a:srgbClr val="C0C0C0"/>
                </a:outerShdw>
              </a:effectLst>
              <a:latin typeface="黑体" pitchFamily="2" charset="-122"/>
              <a:ea typeface="黑体" pitchFamily="2" charset="-122"/>
            </a:endParaRPr>
          </a:p>
          <a:p>
            <a:pPr fontAlgn="base">
              <a:buNone/>
            </a:pPr>
            <a:endParaRPr lang="zh-CN" altLang="en-US" sz="3600" b="1" strike="noStrike" noProof="1">
              <a:solidFill>
                <a:schemeClr val="accent2"/>
              </a:solidFill>
              <a:effectLst>
                <a:outerShdw blurRad="38100" dist="38100" dir="2700000">
                  <a:srgbClr val="C0C0C0"/>
                </a:outerShdw>
              </a:effectLst>
              <a:latin typeface="黑体" pitchFamily="2" charset="-122"/>
              <a:ea typeface="黑体" pitchFamily="2" charset="-122"/>
            </a:endParaRPr>
          </a:p>
          <a:p>
            <a:pPr fontAlgn="base">
              <a:buNone/>
            </a:pPr>
            <a:r>
              <a:rPr lang="zh-CN" altLang="en-US" sz="3600" b="1" strike="noStrike" noProof="1">
                <a:solidFill>
                  <a:schemeClr val="accent2"/>
                </a:solidFill>
                <a:effectLst>
                  <a:outerShdw blurRad="38100" dist="38100" dir="2700000">
                    <a:srgbClr val="C0C0C0"/>
                  </a:outerShdw>
                </a:effectLst>
                <a:latin typeface="黑体" pitchFamily="2" charset="-122"/>
                <a:ea typeface="黑体" pitchFamily="2" charset="-122"/>
              </a:rPr>
              <a:t>郭巨埋儿   子路负米  卧冰求鲤  老莱娱亲</a:t>
            </a:r>
          </a:p>
          <a:p>
            <a:pPr fontAlgn="base">
              <a:buNone/>
            </a:pPr>
            <a:endParaRPr lang="zh-CN" altLang="en-US" sz="3600" b="1" strike="noStrike" noProof="1">
              <a:solidFill>
                <a:schemeClr val="accent2"/>
              </a:solidFill>
              <a:effectLst>
                <a:outerShdw blurRad="38100" dist="38100" dir="2700000">
                  <a:srgbClr val="C0C0C0"/>
                </a:outerShdw>
              </a:effectLst>
              <a:latin typeface="黑体" pitchFamily="2" charset="-122"/>
              <a:ea typeface="黑体" pitchFamily="2" charset="-122"/>
            </a:endParaRPr>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xmlns:p15="http://schemas.microsoft.com/office/powerpoint/2012/main">
      <p:transition>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64515">
                                            <p:txEl>
                                              <p:pRg st="5" end="5"/>
                                            </p:txEl>
                                          </p:spTgt>
                                        </p:tgtEl>
                                        <p:attrNameLst>
                                          <p:attrName>style.visibility</p:attrName>
                                        </p:attrNameLst>
                                      </p:cBhvr>
                                      <p:to>
                                        <p:strVal val="visible"/>
                                      </p:to>
                                    </p:set>
                                    <p:animEffect transition="in" filter="blinds(horizontal)">
                                      <p:cBhvr>
                                        <p:cTn id="7" dur="500"/>
                                        <p:tgtEl>
                                          <p:spTgt spid="6451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文本占位符 63490"/>
          <p:cNvSpPr>
            <a:spLocks noGrp="1"/>
          </p:cNvSpPr>
          <p:nvPr>
            <p:ph idx="1"/>
          </p:nvPr>
        </p:nvSpPr>
        <p:spPr>
          <a:xfrm>
            <a:off x="467995" y="0"/>
            <a:ext cx="11210290" cy="6858000"/>
          </a:xfrm>
        </p:spPr>
        <p:txBody>
          <a:bodyPr/>
          <a:lstStyle/>
          <a:p>
            <a:pPr fontAlgn="base"/>
            <a:endParaRPr lang="en-US" altLang="zh-CN" sz="3600" strike="noStrike" noProof="1"/>
          </a:p>
          <a:p>
            <a:pPr fontAlgn="base">
              <a:buNone/>
            </a:pPr>
            <a:r>
              <a:rPr lang="en-US" altLang="zh-CN" sz="3600" b="1" strike="noStrike" noProof="1">
                <a:solidFill>
                  <a:schemeClr val="accent2"/>
                </a:solidFill>
                <a:effectLst>
                  <a:outerShdw blurRad="38100" dist="38100" dir="2700000">
                    <a:srgbClr val="C0C0C0"/>
                  </a:outerShdw>
                </a:effectLst>
                <a:latin typeface="黑体" pitchFamily="2" charset="-122"/>
                <a:ea typeface="黑体" pitchFamily="2" charset="-122"/>
              </a:rPr>
              <a:t>3.《</a:t>
            </a:r>
            <a:r>
              <a:rPr lang="zh-CN" altLang="en-US" sz="3600" b="1" strike="noStrike" noProof="1">
                <a:solidFill>
                  <a:schemeClr val="accent2"/>
                </a:solidFill>
                <a:effectLst>
                  <a:outerShdw blurRad="38100" dist="38100" dir="2700000">
                    <a:srgbClr val="C0C0C0"/>
                  </a:outerShdw>
                </a:effectLst>
                <a:latin typeface="黑体" pitchFamily="2" charset="-122"/>
                <a:ea typeface="黑体" pitchFamily="2" charset="-122"/>
              </a:rPr>
              <a:t>五猖会</a:t>
            </a:r>
            <a:r>
              <a:rPr lang="en-US" altLang="zh-CN" sz="3600" b="1" strike="noStrike" noProof="1">
                <a:solidFill>
                  <a:schemeClr val="accent2"/>
                </a:solidFill>
                <a:effectLst>
                  <a:outerShdw blurRad="38100" dist="38100" dir="2700000">
                    <a:srgbClr val="C0C0C0"/>
                  </a:outerShdw>
                </a:effectLst>
                <a:latin typeface="黑体" pitchFamily="2" charset="-122"/>
                <a:ea typeface="黑体" pitchFamily="2" charset="-122"/>
              </a:rPr>
              <a:t>》</a:t>
            </a:r>
            <a:r>
              <a:rPr lang="zh-CN" altLang="en-US" sz="3600" b="1" strike="noStrike" noProof="1">
                <a:solidFill>
                  <a:schemeClr val="accent2"/>
                </a:solidFill>
                <a:effectLst>
                  <a:outerShdw blurRad="38100" dist="38100" dir="2700000">
                    <a:srgbClr val="C0C0C0"/>
                  </a:outerShdw>
                </a:effectLst>
                <a:latin typeface="黑体" pitchFamily="2" charset="-122"/>
                <a:ea typeface="黑体" pitchFamily="2" charset="-122"/>
              </a:rPr>
              <a:t>中回忆童年往事含蓄地表达了对父亲毫不顾忌孩子心理的无奈与厌烦，这件事是？</a:t>
            </a:r>
          </a:p>
          <a:p>
            <a:pPr fontAlgn="base">
              <a:buNone/>
            </a:pPr>
            <a:endParaRPr lang="zh-CN" altLang="en-US" sz="3600" b="1" strike="noStrike" noProof="1">
              <a:solidFill>
                <a:schemeClr val="accent2"/>
              </a:solidFill>
              <a:effectLst>
                <a:outerShdw blurRad="38100" dist="38100" dir="2700000">
                  <a:srgbClr val="C0C0C0"/>
                </a:outerShdw>
              </a:effectLst>
              <a:latin typeface="黑体" pitchFamily="2" charset="-122"/>
              <a:ea typeface="黑体" pitchFamily="2" charset="-122"/>
            </a:endParaRPr>
          </a:p>
          <a:p>
            <a:pPr fontAlgn="base">
              <a:buNone/>
            </a:pPr>
            <a:endParaRPr lang="zh-CN" altLang="en-US" sz="3600" b="1" strike="noStrike" noProof="1">
              <a:solidFill>
                <a:schemeClr val="accent2"/>
              </a:solidFill>
              <a:effectLst>
                <a:outerShdw blurRad="38100" dist="38100" dir="2700000">
                  <a:srgbClr val="C0C0C0"/>
                </a:outerShdw>
              </a:effectLst>
              <a:latin typeface="黑体" pitchFamily="2" charset="-122"/>
              <a:ea typeface="黑体" pitchFamily="2" charset="-122"/>
            </a:endParaRPr>
          </a:p>
          <a:p>
            <a:pPr fontAlgn="base">
              <a:buNone/>
            </a:pPr>
            <a:r>
              <a:rPr lang="zh-CN" altLang="en-US" sz="3600" b="1" strike="noStrike" noProof="1">
                <a:solidFill>
                  <a:schemeClr val="accent2"/>
                </a:solidFill>
                <a:effectLst>
                  <a:outerShdw blurRad="38100" dist="38100" dir="2700000">
                    <a:srgbClr val="C0C0C0"/>
                  </a:outerShdw>
                </a:effectLst>
                <a:latin typeface="黑体" pitchFamily="2" charset="-122"/>
                <a:ea typeface="黑体" pitchFamily="2" charset="-122"/>
              </a:rPr>
              <a:t>我要去看迎神赛会，父亲却突然要求我背书</a:t>
            </a:r>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xmlns:p15="http://schemas.microsoft.com/office/powerpoint/2012/main">
      <p:transition>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63491">
                                            <p:txEl>
                                              <p:pRg st="4" end="4"/>
                                            </p:txEl>
                                          </p:spTgt>
                                        </p:tgtEl>
                                        <p:attrNameLst>
                                          <p:attrName>style.visibility</p:attrName>
                                        </p:attrNameLst>
                                      </p:cBhvr>
                                      <p:to>
                                        <p:strVal val="visible"/>
                                      </p:to>
                                    </p:set>
                                    <p:animEffect transition="in" filter="blinds(horizontal)">
                                      <p:cBhvr>
                                        <p:cTn id="7" dur="500"/>
                                        <p:tgtEl>
                                          <p:spTgt spid="6349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文本占位符 30722"/>
          <p:cNvSpPr>
            <a:spLocks noGrp="1"/>
          </p:cNvSpPr>
          <p:nvPr>
            <p:ph idx="1"/>
          </p:nvPr>
        </p:nvSpPr>
        <p:spPr>
          <a:xfrm>
            <a:off x="483870" y="0"/>
            <a:ext cx="11480165" cy="6858000"/>
          </a:xfrm>
        </p:spPr>
        <p:txBody>
          <a:bodyPr/>
          <a:lstStyle/>
          <a:p>
            <a:pPr fontAlgn="base">
              <a:buNone/>
            </a:pPr>
            <a:r>
              <a:rPr lang="en-US" altLang="zh-CN" sz="3600" b="1" strike="noStrike" noProof="1">
                <a:effectLst>
                  <a:outerShdw blurRad="38100" dist="38100" dir="2700000">
                    <a:srgbClr val="C0C0C0"/>
                  </a:outerShdw>
                </a:effectLst>
                <a:latin typeface="黑体" pitchFamily="2" charset="-122"/>
                <a:ea typeface="黑体" pitchFamily="2" charset="-122"/>
              </a:rPr>
              <a:t>4.《</a:t>
            </a:r>
            <a:r>
              <a:rPr lang="zh-CN" altLang="en-US" sz="3600" b="1" strike="noStrike" noProof="1">
                <a:effectLst>
                  <a:outerShdw blurRad="38100" dist="38100" dir="2700000">
                    <a:srgbClr val="C0C0C0"/>
                  </a:outerShdw>
                </a:effectLst>
                <a:latin typeface="黑体" pitchFamily="2" charset="-122"/>
                <a:ea typeface="黑体" pitchFamily="2" charset="-122"/>
              </a:rPr>
              <a:t>藤野先生</a:t>
            </a:r>
            <a:r>
              <a:rPr lang="en-US" altLang="zh-CN" sz="3600" b="1" strike="noStrike" noProof="1">
                <a:effectLst>
                  <a:outerShdw blurRad="38100" dist="38100" dir="2700000">
                    <a:srgbClr val="C0C0C0"/>
                  </a:outerShdw>
                </a:effectLst>
                <a:latin typeface="黑体" pitchFamily="2" charset="-122"/>
                <a:ea typeface="黑体" pitchFamily="2" charset="-122"/>
              </a:rPr>
              <a:t>》</a:t>
            </a:r>
            <a:r>
              <a:rPr lang="zh-CN" altLang="en-US" sz="3600" b="1" strike="noStrike" noProof="1">
                <a:effectLst>
                  <a:outerShdw blurRad="38100" dist="38100" dir="2700000">
                    <a:srgbClr val="C0C0C0"/>
                  </a:outerShdw>
                </a:effectLst>
                <a:latin typeface="黑体" pitchFamily="2" charset="-122"/>
                <a:ea typeface="黑体" pitchFamily="2" charset="-122"/>
              </a:rPr>
              <a:t>记叙了作者在日本留学时的学习生活，记叙了与藤野先生相识、相处、分别的几个片段，并说明了在仙台医专时（    ）这一重要的人生转折。</a:t>
            </a:r>
          </a:p>
          <a:p>
            <a:pPr fontAlgn="base">
              <a:buNone/>
            </a:pPr>
            <a:endParaRPr lang="zh-CN" altLang="en-US" sz="3600" b="1" strike="noStrike" noProof="1">
              <a:effectLst>
                <a:outerShdw blurRad="38100" dist="38100" dir="2700000">
                  <a:srgbClr val="C0C0C0"/>
                </a:outerShdw>
              </a:effectLst>
              <a:latin typeface="黑体" pitchFamily="2" charset="-122"/>
              <a:ea typeface="黑体" pitchFamily="2" charset="-122"/>
            </a:endParaRPr>
          </a:p>
          <a:p>
            <a:pPr fontAlgn="base">
              <a:buNone/>
            </a:pPr>
            <a:endParaRPr lang="zh-CN" altLang="en-US" sz="3600" b="1" strike="noStrike" noProof="1">
              <a:effectLst>
                <a:outerShdw blurRad="38100" dist="38100" dir="2700000">
                  <a:srgbClr val="C0C0C0"/>
                </a:outerShdw>
              </a:effectLst>
              <a:latin typeface="黑体" pitchFamily="2" charset="-122"/>
              <a:ea typeface="黑体" pitchFamily="2" charset="-122"/>
            </a:endParaRPr>
          </a:p>
          <a:p>
            <a:pPr fontAlgn="base">
              <a:buNone/>
            </a:pPr>
            <a:r>
              <a:rPr lang="zh-CN" altLang="en-US" sz="3600" b="1" strike="noStrike" noProof="1">
                <a:effectLst>
                  <a:outerShdw blurRad="38100" dist="38100" dir="2700000">
                    <a:srgbClr val="C0C0C0"/>
                  </a:outerShdw>
                </a:effectLst>
                <a:latin typeface="黑体" pitchFamily="2" charset="-122"/>
                <a:ea typeface="黑体" pitchFamily="2" charset="-122"/>
              </a:rPr>
              <a:t>  弃医从文</a:t>
            </a:r>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xmlns:p15="http://schemas.microsoft.com/office/powerpoint/2012/main">
      <p:transition>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nodeType="clickEffect">
                                  <p:stCondLst>
                                    <p:cond delay="0"/>
                                  </p:stCondLst>
                                  <p:childTnLst>
                                    <p:set>
                                      <p:cBhvr>
                                        <p:cTn id="6" dur="1" fill="hold">
                                          <p:stCondLst>
                                            <p:cond delay="0"/>
                                          </p:stCondLst>
                                        </p:cTn>
                                        <p:tgtEl>
                                          <p:spTgt spid="30723">
                                            <p:txEl>
                                              <p:pRg st="3" end="3"/>
                                            </p:txEl>
                                          </p:spTgt>
                                        </p:tgtEl>
                                        <p:attrNameLst>
                                          <p:attrName>style.visibility</p:attrName>
                                        </p:attrNameLst>
                                      </p:cBhvr>
                                      <p:to>
                                        <p:strVal val="visible"/>
                                      </p:to>
                                    </p:set>
                                    <p:animEffect transition="in" filter="box(in)">
                                      <p:cBhvr>
                                        <p:cTn id="7" dur="500"/>
                                        <p:tgtEl>
                                          <p:spTgt spid="3072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文本占位符 69634"/>
          <p:cNvSpPr>
            <a:spLocks noGrp="1"/>
          </p:cNvSpPr>
          <p:nvPr>
            <p:ph idx="1"/>
          </p:nvPr>
        </p:nvSpPr>
        <p:spPr>
          <a:xfrm>
            <a:off x="257175" y="0"/>
            <a:ext cx="11647170" cy="6858000"/>
          </a:xfrm>
        </p:spPr>
        <p:txBody>
          <a:bodyPr/>
          <a:lstStyle/>
          <a:p>
            <a:pPr fontAlgn="base"/>
            <a:endParaRPr lang="en-US" altLang="zh-CN" b="1" strike="noStrike" noProof="1">
              <a:effectLst>
                <a:outerShdw blurRad="38100" dist="38100" dir="2700000">
                  <a:srgbClr val="C0C0C0"/>
                </a:outerShdw>
              </a:effectLst>
            </a:endParaRPr>
          </a:p>
          <a:p>
            <a:pPr fontAlgn="base">
              <a:buNone/>
            </a:pPr>
            <a:r>
              <a:rPr lang="en-US" altLang="zh-CN" sz="3600" b="1" strike="noStrike" noProof="1">
                <a:effectLst>
                  <a:outerShdw blurRad="38100" dist="38100" dir="2700000">
                    <a:srgbClr val="C0C0C0"/>
                  </a:outerShdw>
                </a:effectLst>
                <a:latin typeface="黑体" pitchFamily="2" charset="-122"/>
                <a:ea typeface="黑体" pitchFamily="2" charset="-122"/>
              </a:rPr>
              <a:t>5.</a:t>
            </a:r>
            <a:r>
              <a:rPr lang="zh-CN" altLang="en-US" sz="3600" b="1" strike="noStrike" noProof="1">
                <a:effectLst>
                  <a:outerShdw blurRad="38100" dist="38100" dir="2700000">
                    <a:srgbClr val="C0C0C0"/>
                  </a:outerShdw>
                </a:effectLst>
                <a:latin typeface="黑体" pitchFamily="2" charset="-122"/>
                <a:ea typeface="黑体" pitchFamily="2" charset="-122"/>
              </a:rPr>
              <a:t>鲁迅借众鬼嘲弄人生，用阴间讽刺阳世，对“正人君子们”进行了淋漓尽致的嘲弄和鞠挞的文章是</a:t>
            </a:r>
            <a:r>
              <a:rPr lang="en-US" altLang="zh-CN" sz="3600" b="1" strike="noStrike" noProof="1">
                <a:effectLst>
                  <a:outerShdw blurRad="38100" dist="38100" dir="2700000">
                    <a:srgbClr val="C0C0C0"/>
                  </a:outerShdw>
                </a:effectLst>
                <a:latin typeface="黑体" pitchFamily="2" charset="-122"/>
                <a:ea typeface="黑体" pitchFamily="2" charset="-122"/>
              </a:rPr>
              <a:t>_______</a:t>
            </a:r>
            <a:r>
              <a:rPr lang="zh-CN" altLang="en-US" sz="3600" b="1" strike="noStrike" noProof="1">
                <a:effectLst>
                  <a:outerShdw blurRad="38100" dist="38100" dir="2700000">
                    <a:srgbClr val="C0C0C0"/>
                  </a:outerShdw>
                </a:effectLst>
                <a:latin typeface="黑体" pitchFamily="2" charset="-122"/>
                <a:ea typeface="黑体" pitchFamily="2" charset="-122"/>
              </a:rPr>
              <a:t>。</a:t>
            </a:r>
          </a:p>
          <a:p>
            <a:pPr fontAlgn="base">
              <a:buNone/>
            </a:pPr>
            <a:endParaRPr lang="zh-CN" altLang="en-US" sz="3600" b="1" strike="noStrike" noProof="1">
              <a:effectLst>
                <a:outerShdw blurRad="38100" dist="38100" dir="2700000">
                  <a:srgbClr val="C0C0C0"/>
                </a:outerShdw>
              </a:effectLst>
              <a:latin typeface="黑体" pitchFamily="2" charset="-122"/>
              <a:ea typeface="黑体" pitchFamily="2" charset="-122"/>
            </a:endParaRPr>
          </a:p>
          <a:p>
            <a:pPr fontAlgn="base">
              <a:buNone/>
            </a:pPr>
            <a:endParaRPr lang="zh-CN" altLang="en-US" sz="3600" b="1" strike="noStrike" noProof="1">
              <a:effectLst>
                <a:outerShdw blurRad="38100" dist="38100" dir="2700000">
                  <a:srgbClr val="C0C0C0"/>
                </a:outerShdw>
              </a:effectLst>
              <a:latin typeface="黑体" pitchFamily="2" charset="-122"/>
              <a:ea typeface="黑体" pitchFamily="2" charset="-122"/>
            </a:endParaRPr>
          </a:p>
          <a:p>
            <a:pPr fontAlgn="base">
              <a:buNone/>
            </a:pPr>
            <a:endParaRPr lang="zh-CN" altLang="en-US" sz="3600" b="1" strike="noStrike" noProof="1">
              <a:effectLst>
                <a:outerShdw blurRad="38100" dist="38100" dir="2700000">
                  <a:srgbClr val="C0C0C0"/>
                </a:outerShdw>
              </a:effectLst>
              <a:latin typeface="黑体" pitchFamily="2" charset="-122"/>
              <a:ea typeface="黑体" pitchFamily="2" charset="-122"/>
            </a:endParaRPr>
          </a:p>
          <a:p>
            <a:pPr fontAlgn="base">
              <a:buNone/>
            </a:pPr>
            <a:r>
              <a:rPr lang="zh-CN" altLang="en-US" sz="3600" b="1" strike="noStrike" noProof="1">
                <a:effectLst>
                  <a:outerShdw blurRad="38100" dist="38100" dir="2700000">
                    <a:srgbClr val="C0C0C0"/>
                  </a:outerShdw>
                </a:effectLst>
                <a:latin typeface="黑体" pitchFamily="2" charset="-122"/>
                <a:ea typeface="黑体" pitchFamily="2" charset="-122"/>
              </a:rPr>
              <a:t>无常</a:t>
            </a:r>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xmlns:p15="http://schemas.microsoft.com/office/powerpoint/2012/main">
      <p:transition>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69635">
                                            <p:txEl>
                                              <p:pRg st="5" end="5"/>
                                            </p:txEl>
                                          </p:spTgt>
                                        </p:tgtEl>
                                        <p:attrNameLst>
                                          <p:attrName>style.visibility</p:attrName>
                                        </p:attrNameLst>
                                      </p:cBhvr>
                                      <p:to>
                                        <p:strVal val="visible"/>
                                      </p:to>
                                    </p:set>
                                    <p:animEffect transition="in" filter="blinds(horizontal)">
                                      <p:cBhvr>
                                        <p:cTn id="7" dur="500"/>
                                        <p:tgtEl>
                                          <p:spTgt spid="6963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文本占位符 68610"/>
          <p:cNvSpPr>
            <a:spLocks noGrp="1"/>
          </p:cNvSpPr>
          <p:nvPr>
            <p:ph idx="1"/>
          </p:nvPr>
        </p:nvSpPr>
        <p:spPr>
          <a:xfrm>
            <a:off x="105410" y="0"/>
            <a:ext cx="11874500" cy="6858000"/>
          </a:xfrm>
        </p:spPr>
        <p:txBody>
          <a:bodyPr/>
          <a:lstStyle/>
          <a:p>
            <a:pPr fontAlgn="base">
              <a:lnSpc>
                <a:spcPct val="90000"/>
              </a:lnSpc>
            </a:pPr>
            <a:r>
              <a:rPr lang="en-US" altLang="zh-CN" sz="3600" b="1" strike="noStrike" noProof="1">
                <a:effectLst>
                  <a:outerShdw blurRad="38100" dist="38100" dir="2700000">
                    <a:srgbClr val="C0C0C0"/>
                  </a:outerShdw>
                </a:effectLst>
                <a:latin typeface="黑体" pitchFamily="2" charset="-122"/>
                <a:ea typeface="黑体" pitchFamily="2" charset="-122"/>
              </a:rPr>
              <a:t>6.</a:t>
            </a:r>
            <a:r>
              <a:rPr lang="zh-CN" altLang="en-US" sz="3600" b="1" strike="noStrike" noProof="1">
                <a:effectLst>
                  <a:outerShdw blurRad="38100" dist="38100" dir="2700000">
                    <a:srgbClr val="C0C0C0"/>
                  </a:outerShdw>
                </a:effectLst>
                <a:latin typeface="黑体" pitchFamily="2" charset="-122"/>
                <a:ea typeface="黑体" pitchFamily="2" charset="-122"/>
              </a:rPr>
              <a:t>鲁迅在</a:t>
            </a:r>
            <a:r>
              <a:rPr lang="en-US" altLang="zh-CN" sz="3600" b="1" strike="noStrike" noProof="1">
                <a:effectLst>
                  <a:outerShdw blurRad="38100" dist="38100" dir="2700000">
                    <a:srgbClr val="C0C0C0"/>
                  </a:outerShdw>
                </a:effectLst>
                <a:latin typeface="黑体" pitchFamily="2" charset="-122"/>
                <a:ea typeface="黑体" pitchFamily="2" charset="-122"/>
              </a:rPr>
              <a:t>《</a:t>
            </a:r>
            <a:r>
              <a:rPr lang="zh-CN" altLang="en-US" sz="3600" b="1" strike="noStrike" noProof="1">
                <a:effectLst>
                  <a:outerShdw blurRad="38100" dist="38100" dir="2700000">
                    <a:srgbClr val="C0C0C0"/>
                  </a:outerShdw>
                </a:effectLst>
                <a:latin typeface="黑体" pitchFamily="2" charset="-122"/>
                <a:ea typeface="黑体" pitchFamily="2" charset="-122"/>
              </a:rPr>
              <a:t>琐记</a:t>
            </a:r>
            <a:r>
              <a:rPr lang="en-US" altLang="zh-CN" sz="3600" b="1" strike="noStrike" noProof="1">
                <a:effectLst>
                  <a:outerShdw blurRad="38100" dist="38100" dir="2700000">
                    <a:srgbClr val="C0C0C0"/>
                  </a:outerShdw>
                </a:effectLst>
                <a:latin typeface="黑体" pitchFamily="2" charset="-122"/>
                <a:ea typeface="黑体" pitchFamily="2" charset="-122"/>
              </a:rPr>
              <a:t>》</a:t>
            </a:r>
            <a:r>
              <a:rPr lang="zh-CN" altLang="en-US" sz="3600" b="1" strike="noStrike" noProof="1">
                <a:effectLst>
                  <a:outerShdw blurRad="38100" dist="38100" dir="2700000">
                    <a:srgbClr val="C0C0C0"/>
                  </a:outerShdw>
                </a:effectLst>
                <a:latin typeface="黑体" pitchFamily="2" charset="-122"/>
                <a:ea typeface="黑体" pitchFamily="2" charset="-122"/>
              </a:rPr>
              <a:t>一文中，用了“</a:t>
            </a:r>
            <a:r>
              <a:rPr lang="en-US" altLang="zh-CN" sz="3600" b="1" strike="noStrike" noProof="1">
                <a:effectLst>
                  <a:outerShdw blurRad="38100" dist="38100" dir="2700000">
                    <a:srgbClr val="C0C0C0"/>
                  </a:outerShdw>
                </a:effectLst>
                <a:latin typeface="黑体" pitchFamily="2" charset="-122"/>
                <a:ea typeface="黑体" pitchFamily="2" charset="-122"/>
              </a:rPr>
              <a:t>_______”</a:t>
            </a:r>
            <a:r>
              <a:rPr lang="zh-CN" altLang="en-US" sz="3600" b="1" strike="noStrike" noProof="1">
                <a:effectLst>
                  <a:outerShdw blurRad="38100" dist="38100" dir="2700000">
                    <a:srgbClr val="C0C0C0"/>
                  </a:outerShdw>
                </a:effectLst>
                <a:latin typeface="黑体" pitchFamily="2" charset="-122"/>
                <a:ea typeface="黑体" pitchFamily="2" charset="-122"/>
              </a:rPr>
              <a:t>一词来讥讽洋务派的办学。</a:t>
            </a:r>
          </a:p>
          <a:p>
            <a:pPr fontAlgn="base">
              <a:lnSpc>
                <a:spcPct val="90000"/>
              </a:lnSpc>
              <a:buNone/>
            </a:pPr>
            <a:endParaRPr lang="zh-CN" altLang="en-US" sz="3600" b="1" strike="noStrike" noProof="1">
              <a:effectLst>
                <a:outerShdw blurRad="38100" dist="38100" dir="2700000">
                  <a:srgbClr val="C0C0C0"/>
                </a:outerShdw>
              </a:effectLst>
              <a:latin typeface="黑体" pitchFamily="2" charset="-122"/>
              <a:ea typeface="黑体" pitchFamily="2" charset="-122"/>
            </a:endParaRPr>
          </a:p>
          <a:p>
            <a:pPr fontAlgn="base">
              <a:lnSpc>
                <a:spcPct val="90000"/>
              </a:lnSpc>
              <a:buNone/>
            </a:pPr>
            <a:r>
              <a:rPr lang="zh-CN" altLang="en-US" sz="3600" b="1" strike="noStrike" noProof="1">
                <a:effectLst>
                  <a:outerShdw blurRad="38100" dist="38100" dir="2700000">
                    <a:srgbClr val="C0C0C0"/>
                  </a:outerShdw>
                </a:effectLst>
                <a:latin typeface="黑体" pitchFamily="2" charset="-122"/>
                <a:ea typeface="黑体" pitchFamily="2" charset="-122"/>
              </a:rPr>
              <a:t>乌烟瘴气</a:t>
            </a:r>
          </a:p>
          <a:p>
            <a:pPr fontAlgn="base">
              <a:lnSpc>
                <a:spcPct val="90000"/>
              </a:lnSpc>
              <a:buNone/>
            </a:pPr>
            <a:endParaRPr lang="zh-CN" altLang="en-US" sz="3600" b="1" strike="noStrike" noProof="1">
              <a:effectLst>
                <a:outerShdw blurRad="38100" dist="38100" dir="2700000">
                  <a:srgbClr val="C0C0C0"/>
                </a:outerShdw>
              </a:effectLst>
              <a:latin typeface="黑体" pitchFamily="2" charset="-122"/>
              <a:ea typeface="黑体" pitchFamily="2" charset="-122"/>
            </a:endParaRPr>
          </a:p>
          <a:p>
            <a:pPr fontAlgn="base">
              <a:lnSpc>
                <a:spcPct val="90000"/>
              </a:lnSpc>
              <a:buNone/>
            </a:pPr>
            <a:r>
              <a:rPr lang="en-US" altLang="zh-CN" sz="3600" b="1" strike="noStrike" noProof="1">
                <a:effectLst>
                  <a:outerShdw blurRad="38100" dist="38100" dir="2700000">
                    <a:srgbClr val="C0C0C0"/>
                  </a:outerShdw>
                </a:effectLst>
                <a:latin typeface="黑体" pitchFamily="2" charset="-122"/>
                <a:ea typeface="黑体" pitchFamily="2" charset="-122"/>
              </a:rPr>
              <a:t>7.</a:t>
            </a:r>
            <a:r>
              <a:rPr lang="zh-CN" altLang="en-US" sz="3600" b="1" strike="noStrike" noProof="1">
                <a:effectLst>
                  <a:outerShdw blurRad="38100" dist="38100" dir="2700000">
                    <a:srgbClr val="C0C0C0"/>
                  </a:outerShdw>
                </a:effectLst>
                <a:latin typeface="黑体" pitchFamily="2" charset="-122"/>
                <a:ea typeface="黑体" pitchFamily="2" charset="-122"/>
              </a:rPr>
              <a:t>有一位正直、倔强、爱国的知识分子，在社会的黑暗中一步步走向了末路，他是</a:t>
            </a:r>
            <a:r>
              <a:rPr lang="en-US" altLang="zh-CN" sz="3600" b="1" strike="noStrike" noProof="1">
                <a:effectLst>
                  <a:outerShdw blurRad="38100" dist="38100" dir="2700000">
                    <a:srgbClr val="C0C0C0"/>
                  </a:outerShdw>
                </a:effectLst>
                <a:latin typeface="黑体" pitchFamily="2" charset="-122"/>
                <a:ea typeface="黑体" pitchFamily="2" charset="-122"/>
              </a:rPr>
              <a:t>_______</a:t>
            </a:r>
            <a:r>
              <a:rPr lang="zh-CN" altLang="en-US" sz="3600" b="1" strike="noStrike" noProof="1">
                <a:effectLst>
                  <a:outerShdw blurRad="38100" dist="38100" dir="2700000">
                    <a:srgbClr val="C0C0C0"/>
                  </a:outerShdw>
                </a:effectLst>
                <a:latin typeface="黑体" pitchFamily="2" charset="-122"/>
                <a:ea typeface="黑体" pitchFamily="2" charset="-122"/>
              </a:rPr>
              <a:t>。</a:t>
            </a:r>
          </a:p>
          <a:p>
            <a:pPr fontAlgn="base">
              <a:lnSpc>
                <a:spcPct val="90000"/>
              </a:lnSpc>
              <a:buNone/>
            </a:pPr>
            <a:endParaRPr lang="zh-CN" altLang="en-US" sz="3600" b="1" strike="noStrike" noProof="1">
              <a:effectLst>
                <a:outerShdw blurRad="38100" dist="38100" dir="2700000">
                  <a:srgbClr val="C0C0C0"/>
                </a:outerShdw>
              </a:effectLst>
              <a:latin typeface="黑体" pitchFamily="2" charset="-122"/>
              <a:ea typeface="黑体" pitchFamily="2" charset="-122"/>
            </a:endParaRPr>
          </a:p>
          <a:p>
            <a:pPr fontAlgn="base">
              <a:lnSpc>
                <a:spcPct val="90000"/>
              </a:lnSpc>
              <a:buNone/>
            </a:pPr>
            <a:r>
              <a:rPr lang="zh-CN" altLang="en-US" sz="3600" b="1" strike="noStrike" noProof="1">
                <a:effectLst>
                  <a:outerShdw blurRad="38100" dist="38100" dir="2700000">
                    <a:srgbClr val="C0C0C0"/>
                  </a:outerShdw>
                </a:effectLst>
                <a:latin typeface="黑体" pitchFamily="2" charset="-122"/>
                <a:ea typeface="黑体" pitchFamily="2" charset="-122"/>
              </a:rPr>
              <a:t>范爱农</a:t>
            </a:r>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xmlns:p15="http://schemas.microsoft.com/office/powerpoint/2012/main">
      <p:transition>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68611">
                                            <p:txEl>
                                              <p:pRg st="2" end="2"/>
                                            </p:txEl>
                                          </p:spTgt>
                                        </p:tgtEl>
                                        <p:attrNameLst>
                                          <p:attrName>style.visibility</p:attrName>
                                        </p:attrNameLst>
                                      </p:cBhvr>
                                      <p:to>
                                        <p:strVal val="visible"/>
                                      </p:to>
                                    </p:set>
                                    <p:animEffect transition="in" filter="blinds(horizontal)">
                                      <p:cBhvr>
                                        <p:cTn id="7" dur="500"/>
                                        <p:tgtEl>
                                          <p:spTgt spid="68611">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5" presetClass="entr" presetSubtype="10" fill="hold" nodeType="clickEffect">
                                  <p:stCondLst>
                                    <p:cond delay="0"/>
                                  </p:stCondLst>
                                  <p:childTnLst>
                                    <p:set>
                                      <p:cBhvr>
                                        <p:cTn id="12" dur="1" fill="hold">
                                          <p:stCondLst>
                                            <p:cond delay="0"/>
                                          </p:stCondLst>
                                        </p:cTn>
                                        <p:tgtEl>
                                          <p:spTgt spid="68611">
                                            <p:txEl>
                                              <p:charRg st="92" end="95"/>
                                            </p:txEl>
                                          </p:spTgt>
                                        </p:tgtEl>
                                        <p:attrNameLst>
                                          <p:attrName>style.visibility</p:attrName>
                                        </p:attrNameLst>
                                      </p:cBhvr>
                                      <p:to>
                                        <p:strVal val="visible"/>
                                      </p:to>
                                    </p:set>
                                    <p:animEffect transition="in" filter="checkerboard(across)">
                                      <p:cBhvr>
                                        <p:cTn id="13" dur="500"/>
                                        <p:tgtEl>
                                          <p:spTgt spid="68611">
                                            <p:txEl>
                                              <p:charRg st="92" end="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文本占位符 67586"/>
          <p:cNvSpPr>
            <a:spLocks noGrp="1"/>
          </p:cNvSpPr>
          <p:nvPr>
            <p:ph idx="1"/>
          </p:nvPr>
        </p:nvSpPr>
        <p:spPr>
          <a:xfrm>
            <a:off x="136525" y="0"/>
            <a:ext cx="11829415" cy="6858000"/>
          </a:xfrm>
        </p:spPr>
        <p:txBody>
          <a:bodyPr>
            <a:normAutofit lnSpcReduction="10000"/>
          </a:bodyPr>
          <a:lstStyle/>
          <a:p>
            <a:pPr fontAlgn="base">
              <a:buNone/>
            </a:pPr>
            <a:r>
              <a:rPr lang="en-US" altLang="zh-CN" sz="3600" b="1" strike="noStrike" noProof="1">
                <a:effectLst>
                  <a:outerShdw blurRad="38100" dist="38100" dir="2700000">
                    <a:srgbClr val="C0C0C0"/>
                  </a:outerShdw>
                </a:effectLst>
                <a:latin typeface="黑体" pitchFamily="2" charset="-122"/>
                <a:ea typeface="黑体" pitchFamily="2" charset="-122"/>
              </a:rPr>
              <a:t>8.《</a:t>
            </a:r>
            <a:r>
              <a:rPr lang="zh-CN" altLang="en-US" sz="3600" b="1" strike="noStrike" noProof="1">
                <a:effectLst>
                  <a:outerShdw blurRad="38100" dist="38100" dir="2700000">
                    <a:srgbClr val="C0C0C0"/>
                  </a:outerShdw>
                </a:effectLst>
                <a:latin typeface="黑体" pitchFamily="2" charset="-122"/>
                <a:ea typeface="黑体" pitchFamily="2" charset="-122"/>
              </a:rPr>
              <a:t>朝花夕拾</a:t>
            </a:r>
            <a:r>
              <a:rPr lang="en-US" altLang="zh-CN" sz="3600" b="1" strike="noStrike" noProof="1">
                <a:effectLst>
                  <a:outerShdw blurRad="38100" dist="38100" dir="2700000">
                    <a:srgbClr val="C0C0C0"/>
                  </a:outerShdw>
                </a:effectLst>
                <a:latin typeface="黑体" pitchFamily="2" charset="-122"/>
                <a:ea typeface="黑体" pitchFamily="2" charset="-122"/>
              </a:rPr>
              <a:t>》</a:t>
            </a:r>
            <a:r>
              <a:rPr lang="zh-CN" altLang="en-US" sz="3600" b="1" strike="noStrike" noProof="1">
                <a:effectLst>
                  <a:outerShdw blurRad="38100" dist="38100" dir="2700000">
                    <a:srgbClr val="C0C0C0"/>
                  </a:outerShdw>
                </a:effectLst>
                <a:latin typeface="黑体" pitchFamily="2" charset="-122"/>
                <a:ea typeface="黑体" pitchFamily="2" charset="-122"/>
              </a:rPr>
              <a:t>中刻画的深受封建思想毒害的妇女形象有</a:t>
            </a:r>
            <a:r>
              <a:rPr lang="en-US" altLang="zh-CN" sz="3600" b="1" strike="noStrike" noProof="1">
                <a:effectLst>
                  <a:outerShdw blurRad="38100" dist="38100" dir="2700000">
                    <a:srgbClr val="C0C0C0"/>
                  </a:outerShdw>
                </a:effectLst>
                <a:latin typeface="黑体" pitchFamily="2" charset="-122"/>
                <a:ea typeface="黑体" pitchFamily="2" charset="-122"/>
              </a:rPr>
              <a:t>________</a:t>
            </a:r>
            <a:r>
              <a:rPr lang="zh-CN" altLang="en-US" sz="3600" b="1" strike="noStrike" noProof="1">
                <a:effectLst>
                  <a:outerShdw blurRad="38100" dist="38100" dir="2700000">
                    <a:srgbClr val="C0C0C0"/>
                  </a:outerShdw>
                </a:effectLst>
                <a:latin typeface="黑体" pitchFamily="2" charset="-122"/>
                <a:ea typeface="黑体" pitchFamily="2" charset="-122"/>
              </a:rPr>
              <a:t>和</a:t>
            </a:r>
            <a:r>
              <a:rPr lang="en-US" altLang="zh-CN" sz="3600" b="1" strike="noStrike" noProof="1">
                <a:effectLst>
                  <a:outerShdw blurRad="38100" dist="38100" dir="2700000">
                    <a:srgbClr val="C0C0C0"/>
                  </a:outerShdw>
                </a:effectLst>
                <a:latin typeface="黑体" pitchFamily="2" charset="-122"/>
                <a:ea typeface="黑体" pitchFamily="2" charset="-122"/>
              </a:rPr>
              <a:t>________</a:t>
            </a:r>
            <a:r>
              <a:rPr lang="zh-CN" altLang="en-US" sz="3600" b="1" strike="noStrike" noProof="1">
                <a:effectLst>
                  <a:outerShdw blurRad="38100" dist="38100" dir="2700000">
                    <a:srgbClr val="C0C0C0"/>
                  </a:outerShdw>
                </a:effectLst>
                <a:latin typeface="黑体" pitchFamily="2" charset="-122"/>
                <a:ea typeface="黑体" pitchFamily="2" charset="-122"/>
              </a:rPr>
              <a:t>。</a:t>
            </a:r>
          </a:p>
          <a:p>
            <a:pPr fontAlgn="base">
              <a:buNone/>
            </a:pPr>
            <a:endParaRPr lang="zh-CN" altLang="en-US" sz="3600" b="1" strike="noStrike" noProof="1">
              <a:effectLst>
                <a:outerShdw blurRad="38100" dist="38100" dir="2700000">
                  <a:srgbClr val="C0C0C0"/>
                </a:outerShdw>
              </a:effectLst>
              <a:latin typeface="黑体" pitchFamily="2" charset="-122"/>
              <a:ea typeface="黑体" pitchFamily="2" charset="-122"/>
            </a:endParaRPr>
          </a:p>
          <a:p>
            <a:pPr fontAlgn="base">
              <a:buNone/>
            </a:pPr>
            <a:r>
              <a:rPr lang="zh-CN" altLang="en-US" sz="3600" b="1" strike="noStrike" noProof="1">
                <a:effectLst>
                  <a:outerShdw blurRad="38100" dist="38100" dir="2700000">
                    <a:srgbClr val="C0C0C0"/>
                  </a:outerShdw>
                </a:effectLst>
                <a:latin typeface="黑体" pitchFamily="2" charset="-122"/>
                <a:ea typeface="黑体" pitchFamily="2" charset="-122"/>
              </a:rPr>
              <a:t>阿长  衍太太</a:t>
            </a:r>
          </a:p>
          <a:p>
            <a:pPr fontAlgn="base">
              <a:buNone/>
            </a:pPr>
            <a:endParaRPr lang="zh-CN" altLang="en-US" sz="3600" b="1" strike="noStrike" noProof="1">
              <a:effectLst>
                <a:outerShdw blurRad="38100" dist="38100" dir="2700000">
                  <a:srgbClr val="C0C0C0"/>
                </a:outerShdw>
              </a:effectLst>
              <a:latin typeface="黑体" pitchFamily="2" charset="-122"/>
              <a:ea typeface="黑体" pitchFamily="2" charset="-122"/>
            </a:endParaRPr>
          </a:p>
          <a:p>
            <a:pPr fontAlgn="base">
              <a:buNone/>
            </a:pPr>
            <a:r>
              <a:rPr lang="en-US" altLang="zh-CN" sz="3600" b="1" strike="noStrike" noProof="1">
                <a:effectLst>
                  <a:outerShdw blurRad="38100" dist="38100" dir="2700000">
                    <a:srgbClr val="C0C0C0"/>
                  </a:outerShdw>
                </a:effectLst>
                <a:latin typeface="黑体" pitchFamily="2" charset="-122"/>
                <a:ea typeface="黑体" pitchFamily="2" charset="-122"/>
              </a:rPr>
              <a:t>9.</a:t>
            </a:r>
            <a:r>
              <a:rPr lang="zh-CN" altLang="en-US" sz="3600" b="1" strike="noStrike" noProof="1">
                <a:effectLst>
                  <a:outerShdw blurRad="38100" dist="38100" dir="2700000">
                    <a:srgbClr val="C0C0C0"/>
                  </a:outerShdw>
                </a:effectLst>
                <a:latin typeface="黑体" pitchFamily="2" charset="-122"/>
                <a:ea typeface="黑体" pitchFamily="2" charset="-122"/>
              </a:rPr>
              <a:t>鲁迅在</a:t>
            </a:r>
            <a:r>
              <a:rPr lang="en-US" altLang="zh-CN" sz="3600" b="1" strike="noStrike" noProof="1">
                <a:effectLst>
                  <a:outerShdw blurRad="38100" dist="38100" dir="2700000">
                    <a:srgbClr val="C0C0C0"/>
                  </a:outerShdw>
                </a:effectLst>
                <a:latin typeface="黑体" pitchFamily="2" charset="-122"/>
                <a:ea typeface="黑体" pitchFamily="2" charset="-122"/>
              </a:rPr>
              <a:t>《</a:t>
            </a:r>
            <a:r>
              <a:rPr lang="zh-CN" altLang="en-US" sz="3600" b="1" strike="noStrike" noProof="1">
                <a:effectLst>
                  <a:outerShdw blurRad="38100" dist="38100" dir="2700000">
                    <a:srgbClr val="C0C0C0"/>
                  </a:outerShdw>
                </a:effectLst>
                <a:latin typeface="黑体" pitchFamily="2" charset="-122"/>
                <a:ea typeface="黑体" pitchFamily="2" charset="-122"/>
              </a:rPr>
              <a:t>琐记</a:t>
            </a:r>
            <a:r>
              <a:rPr lang="en-US" altLang="zh-CN" sz="3600" b="1" strike="noStrike" noProof="1">
                <a:effectLst>
                  <a:outerShdw blurRad="38100" dist="38100" dir="2700000">
                    <a:srgbClr val="C0C0C0"/>
                  </a:outerShdw>
                </a:effectLst>
                <a:latin typeface="黑体" pitchFamily="2" charset="-122"/>
                <a:ea typeface="黑体" pitchFamily="2" charset="-122"/>
              </a:rPr>
              <a:t>》</a:t>
            </a:r>
            <a:r>
              <a:rPr lang="zh-CN" altLang="en-US" sz="3600" b="1" strike="noStrike" noProof="1">
                <a:effectLst>
                  <a:outerShdw blurRad="38100" dist="38100" dir="2700000">
                    <a:srgbClr val="C0C0C0"/>
                  </a:outerShdw>
                </a:effectLst>
                <a:latin typeface="黑体" pitchFamily="2" charset="-122"/>
                <a:ea typeface="黑体" pitchFamily="2" charset="-122"/>
              </a:rPr>
              <a:t>中记叙了为“寻别一类人们去”而选择了无须学费的南京</a:t>
            </a:r>
            <a:r>
              <a:rPr lang="en-US" altLang="zh-CN" sz="3600" b="1" strike="noStrike" noProof="1">
                <a:effectLst>
                  <a:outerShdw blurRad="38100" dist="38100" dir="2700000">
                    <a:srgbClr val="C0C0C0"/>
                  </a:outerShdw>
                </a:effectLst>
                <a:latin typeface="黑体" pitchFamily="2" charset="-122"/>
                <a:ea typeface="黑体" pitchFamily="2" charset="-122"/>
              </a:rPr>
              <a:t>________</a:t>
            </a:r>
            <a:r>
              <a:rPr lang="zh-CN" altLang="en-US" sz="3600" b="1" strike="noStrike" noProof="1">
                <a:effectLst>
                  <a:outerShdw blurRad="38100" dist="38100" dir="2700000">
                    <a:srgbClr val="C0C0C0"/>
                  </a:outerShdw>
                </a:effectLst>
                <a:latin typeface="黑体" pitchFamily="2" charset="-122"/>
                <a:ea typeface="黑体" pitchFamily="2" charset="-122"/>
              </a:rPr>
              <a:t>。</a:t>
            </a:r>
          </a:p>
          <a:p>
            <a:pPr fontAlgn="base">
              <a:buNone/>
            </a:pPr>
            <a:endParaRPr lang="zh-CN" altLang="en-US" sz="3600" b="1" strike="noStrike" noProof="1">
              <a:effectLst>
                <a:outerShdw blurRad="38100" dist="38100" dir="2700000">
                  <a:srgbClr val="C0C0C0"/>
                </a:outerShdw>
              </a:effectLst>
              <a:latin typeface="黑体" pitchFamily="2" charset="-122"/>
              <a:ea typeface="黑体" pitchFamily="2" charset="-122"/>
            </a:endParaRPr>
          </a:p>
          <a:p>
            <a:pPr fontAlgn="base">
              <a:buNone/>
            </a:pPr>
            <a:r>
              <a:rPr lang="zh-CN" altLang="en-US" sz="3600" b="1" strike="noStrike" noProof="1">
                <a:effectLst>
                  <a:outerShdw blurRad="38100" dist="38100" dir="2700000">
                    <a:srgbClr val="C0C0C0"/>
                  </a:outerShdw>
                </a:effectLst>
                <a:latin typeface="黑体" pitchFamily="2" charset="-122"/>
                <a:ea typeface="黑体" pitchFamily="2" charset="-122"/>
              </a:rPr>
              <a:t>江南水师学堂</a:t>
            </a:r>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xmlns:p15="http://schemas.microsoft.com/office/powerpoint/2012/main">
      <p:transition>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67587">
                                            <p:txEl>
                                              <p:pRg st="2" end="2"/>
                                            </p:txEl>
                                          </p:spTgt>
                                        </p:tgtEl>
                                        <p:attrNameLst>
                                          <p:attrName>style.visibility</p:attrName>
                                        </p:attrNameLst>
                                      </p:cBhvr>
                                      <p:to>
                                        <p:strVal val="visible"/>
                                      </p:to>
                                    </p:set>
                                    <p:animEffect transition="in" filter="blinds(horizontal)">
                                      <p:cBhvr>
                                        <p:cTn id="7" dur="500"/>
                                        <p:tgtEl>
                                          <p:spTgt spid="67587">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4" presetClass="entr" presetSubtype="16" fill="hold" nodeType="clickEffect">
                                  <p:stCondLst>
                                    <p:cond delay="0"/>
                                  </p:stCondLst>
                                  <p:childTnLst>
                                    <p:set>
                                      <p:cBhvr>
                                        <p:cTn id="12" dur="1" fill="hold">
                                          <p:stCondLst>
                                            <p:cond delay="0"/>
                                          </p:stCondLst>
                                        </p:cTn>
                                        <p:tgtEl>
                                          <p:spTgt spid="67587">
                                            <p:txEl>
                                              <p:pRg st="6" end="6"/>
                                            </p:txEl>
                                          </p:spTgt>
                                        </p:tgtEl>
                                        <p:attrNameLst>
                                          <p:attrName>style.visibility</p:attrName>
                                        </p:attrNameLst>
                                      </p:cBhvr>
                                      <p:to>
                                        <p:strVal val="visible"/>
                                      </p:to>
                                    </p:set>
                                    <p:animEffect transition="in" filter="box(in)">
                                      <p:cBhvr>
                                        <p:cTn id="13" dur="500"/>
                                        <p:tgtEl>
                                          <p:spTgt spid="6758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文本占位符 31746"/>
          <p:cNvSpPr>
            <a:spLocks noGrp="1"/>
          </p:cNvSpPr>
          <p:nvPr>
            <p:ph idx="1"/>
          </p:nvPr>
        </p:nvSpPr>
        <p:spPr>
          <a:xfrm>
            <a:off x="241935" y="0"/>
            <a:ext cx="11768455" cy="6858000"/>
          </a:xfrm>
        </p:spPr>
        <p:txBody>
          <a:bodyPr/>
          <a:lstStyle/>
          <a:p>
            <a:pPr fontAlgn="base">
              <a:buNone/>
            </a:pPr>
            <a:r>
              <a:rPr lang="en-US" altLang="zh-CN" sz="3600" b="1" strike="noStrike" noProof="1">
                <a:effectLst>
                  <a:outerShdw blurRad="38100" dist="38100" dir="2700000">
                    <a:srgbClr val="C0C0C0"/>
                  </a:outerShdw>
                </a:effectLst>
                <a:latin typeface="黑体" pitchFamily="2" charset="-122"/>
                <a:ea typeface="黑体" pitchFamily="2" charset="-122"/>
              </a:rPr>
              <a:t>10</a:t>
            </a:r>
            <a:r>
              <a:rPr lang="zh-CN" altLang="en-US" sz="3600" b="1" strike="noStrike" noProof="1">
                <a:effectLst>
                  <a:outerShdw blurRad="38100" dist="38100" dir="2700000">
                    <a:srgbClr val="C0C0C0"/>
                  </a:outerShdw>
                </a:effectLst>
                <a:latin typeface="黑体" pitchFamily="2" charset="-122"/>
                <a:ea typeface="黑体" pitchFamily="2" charset="-122"/>
              </a:rPr>
              <a:t>．鲁迅寓居的墙上，一直挂着他的老师（        ）的照片。</a:t>
            </a:r>
          </a:p>
          <a:p>
            <a:pPr fontAlgn="base">
              <a:buNone/>
            </a:pPr>
            <a:endParaRPr lang="zh-CN" altLang="en-US" sz="3600" b="1" strike="noStrike" noProof="1">
              <a:effectLst>
                <a:outerShdw blurRad="38100" dist="38100" dir="2700000">
                  <a:srgbClr val="C0C0C0"/>
                </a:outerShdw>
              </a:effectLst>
              <a:latin typeface="黑体" pitchFamily="2" charset="-122"/>
              <a:ea typeface="黑体" pitchFamily="2" charset="-122"/>
            </a:endParaRPr>
          </a:p>
          <a:p>
            <a:pPr fontAlgn="base">
              <a:buNone/>
            </a:pPr>
            <a:r>
              <a:rPr lang="zh-CN" altLang="en-US" sz="3600" b="1" strike="noStrike" noProof="1">
                <a:effectLst>
                  <a:outerShdw blurRad="38100" dist="38100" dir="2700000">
                    <a:srgbClr val="C0C0C0"/>
                  </a:outerShdw>
                </a:effectLst>
                <a:latin typeface="黑体" pitchFamily="2" charset="-122"/>
                <a:ea typeface="黑体" pitchFamily="2" charset="-122"/>
              </a:rPr>
              <a:t>藤野先生</a:t>
            </a:r>
          </a:p>
          <a:p>
            <a:pPr fontAlgn="base">
              <a:buNone/>
            </a:pPr>
            <a:endParaRPr lang="zh-CN" altLang="en-US" sz="3600" b="1" strike="noStrike" noProof="1">
              <a:effectLst>
                <a:outerShdw blurRad="38100" dist="38100" dir="2700000">
                  <a:srgbClr val="C0C0C0"/>
                </a:outerShdw>
              </a:effectLst>
              <a:latin typeface="黑体" pitchFamily="2" charset="-122"/>
              <a:ea typeface="黑体" pitchFamily="2" charset="-122"/>
            </a:endParaRPr>
          </a:p>
          <a:p>
            <a:pPr fontAlgn="base">
              <a:buNone/>
            </a:pPr>
            <a:r>
              <a:rPr lang="en-US" altLang="zh-CN" sz="3600" b="1" strike="noStrike" noProof="1">
                <a:effectLst>
                  <a:outerShdw blurRad="38100" dist="38100" dir="2700000">
                    <a:srgbClr val="C0C0C0"/>
                  </a:outerShdw>
                </a:effectLst>
                <a:latin typeface="黑体" pitchFamily="2" charset="-122"/>
                <a:ea typeface="黑体" pitchFamily="2" charset="-122"/>
              </a:rPr>
              <a:t>11.</a:t>
            </a:r>
            <a:r>
              <a:rPr lang="zh-CN" altLang="en-US" sz="3600" b="1" strike="noStrike" noProof="1">
                <a:effectLst>
                  <a:outerShdw blurRad="38100" dist="38100" dir="2700000">
                    <a:srgbClr val="C0C0C0"/>
                  </a:outerShdw>
                </a:effectLst>
                <a:latin typeface="黑体" pitchFamily="2" charset="-122"/>
                <a:ea typeface="黑体" pitchFamily="2" charset="-122"/>
              </a:rPr>
              <a:t>鲁迅弃医从文的原因是</a:t>
            </a:r>
            <a:r>
              <a:rPr lang="en-US" altLang="zh-CN" sz="3600" b="1" strike="noStrike" noProof="1">
                <a:effectLst>
                  <a:outerShdw blurRad="38100" dist="38100" dir="2700000">
                    <a:srgbClr val="C0C0C0"/>
                  </a:outerShdw>
                </a:effectLst>
                <a:latin typeface="黑体" pitchFamily="2" charset="-122"/>
                <a:ea typeface="黑体" pitchFamily="2" charset="-122"/>
              </a:rPr>
              <a:t>________</a:t>
            </a:r>
            <a:r>
              <a:rPr lang="zh-CN" altLang="en-US" sz="3600" b="1" strike="noStrike" noProof="1">
                <a:effectLst>
                  <a:outerShdw blurRad="38100" dist="38100" dir="2700000">
                    <a:srgbClr val="C0C0C0"/>
                  </a:outerShdw>
                </a:effectLst>
                <a:latin typeface="黑体" pitchFamily="2" charset="-122"/>
                <a:ea typeface="黑体" pitchFamily="2" charset="-122"/>
              </a:rPr>
              <a:t>。</a:t>
            </a:r>
          </a:p>
          <a:p>
            <a:pPr fontAlgn="base">
              <a:buNone/>
            </a:pPr>
            <a:endParaRPr lang="zh-CN" altLang="en-US" sz="3600" b="1" strike="noStrike" noProof="1">
              <a:effectLst>
                <a:outerShdw blurRad="38100" dist="38100" dir="2700000">
                  <a:srgbClr val="C0C0C0"/>
                </a:outerShdw>
              </a:effectLst>
              <a:latin typeface="黑体" pitchFamily="2" charset="-122"/>
              <a:ea typeface="黑体" pitchFamily="2" charset="-122"/>
            </a:endParaRPr>
          </a:p>
          <a:p>
            <a:pPr fontAlgn="base">
              <a:buNone/>
            </a:pPr>
            <a:r>
              <a:rPr lang="zh-CN" altLang="en-US" sz="3600" b="1" strike="noStrike" noProof="1">
                <a:effectLst>
                  <a:outerShdw blurRad="38100" dist="38100" dir="2700000">
                    <a:srgbClr val="C0C0C0"/>
                  </a:outerShdw>
                </a:effectLst>
                <a:latin typeface="黑体" pitchFamily="2" charset="-122"/>
                <a:ea typeface="黑体" pitchFamily="2" charset="-122"/>
              </a:rPr>
              <a:t>拯救国民精神</a:t>
            </a:r>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xmlns:p15="http://schemas.microsoft.com/office/powerpoint/2012/main">
      <p:transition>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1747">
                                            <p:txEl>
                                              <p:pRg st="2" end="2"/>
                                            </p:txEl>
                                          </p:spTgt>
                                        </p:tgtEl>
                                        <p:attrNameLst>
                                          <p:attrName>style.visibility</p:attrName>
                                        </p:attrNameLst>
                                      </p:cBhvr>
                                      <p:to>
                                        <p:strVal val="visible"/>
                                      </p:to>
                                    </p:set>
                                    <p:animEffect transition="in" filter="blinds(horizontal)">
                                      <p:cBhvr>
                                        <p:cTn id="7" dur="500"/>
                                        <p:tgtEl>
                                          <p:spTgt spid="31747">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31747">
                                            <p:txEl>
                                              <p:pRg st="6" end="6"/>
                                            </p:txEl>
                                          </p:spTgt>
                                        </p:tgtEl>
                                        <p:attrNameLst>
                                          <p:attrName>style.visibility</p:attrName>
                                        </p:attrNameLst>
                                      </p:cBhvr>
                                      <p:to>
                                        <p:strVal val="visible"/>
                                      </p:to>
                                    </p:set>
                                    <p:animEffect transition="in" filter="blinds(horizontal)">
                                      <p:cBhvr>
                                        <p:cTn id="13" dur="500"/>
                                        <p:tgtEl>
                                          <p:spTgt spid="3174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文本占位符 73730"/>
          <p:cNvSpPr>
            <a:spLocks noGrp="1"/>
          </p:cNvSpPr>
          <p:nvPr>
            <p:ph idx="1"/>
          </p:nvPr>
        </p:nvSpPr>
        <p:spPr>
          <a:xfrm>
            <a:off x="0" y="0"/>
            <a:ext cx="12192000" cy="6858000"/>
          </a:xfrm>
        </p:spPr>
        <p:txBody>
          <a:bodyPr/>
          <a:lstStyle/>
          <a:p>
            <a:pPr fontAlgn="base">
              <a:lnSpc>
                <a:spcPct val="90000"/>
              </a:lnSpc>
              <a:buNone/>
            </a:pPr>
            <a:r>
              <a:rPr lang="en-US" altLang="zh-CN" sz="2800" b="1" strike="noStrike" noProof="1">
                <a:effectLst>
                  <a:outerShdw blurRad="38100" dist="38100" dir="2700000">
                    <a:srgbClr val="C0C0C0"/>
                  </a:outerShdw>
                </a:effectLst>
                <a:latin typeface="黑体" pitchFamily="2" charset="-122"/>
                <a:ea typeface="黑体" pitchFamily="2" charset="-122"/>
              </a:rPr>
              <a:t>12</a:t>
            </a:r>
            <a:r>
              <a:rPr lang="zh-CN" altLang="en-US" sz="2800" b="1" strike="noStrike" noProof="1">
                <a:effectLst>
                  <a:outerShdw blurRad="38100" dist="38100" dir="2700000">
                    <a:srgbClr val="C0C0C0"/>
                  </a:outerShdw>
                </a:effectLst>
                <a:latin typeface="黑体" pitchFamily="2" charset="-122"/>
                <a:ea typeface="黑体" pitchFamily="2" charset="-122"/>
              </a:rPr>
              <a:t>．鲁迅首次知道赫胥黎、苏格拉底等人的思想是在矿路学堂，这段经历在</a:t>
            </a:r>
            <a:r>
              <a:rPr lang="en-US" altLang="zh-CN" sz="2800" b="1" strike="noStrike" noProof="1">
                <a:effectLst>
                  <a:outerShdw blurRad="38100" dist="38100" dir="2700000">
                    <a:srgbClr val="C0C0C0"/>
                  </a:outerShdw>
                </a:effectLst>
                <a:latin typeface="黑体" pitchFamily="2" charset="-122"/>
                <a:ea typeface="黑体" pitchFamily="2" charset="-122"/>
              </a:rPr>
              <a:t>《________》</a:t>
            </a:r>
            <a:r>
              <a:rPr lang="zh-CN" altLang="en-US" sz="2800" b="1" strike="noStrike" noProof="1">
                <a:effectLst>
                  <a:outerShdw blurRad="38100" dist="38100" dir="2700000">
                    <a:srgbClr val="C0C0C0"/>
                  </a:outerShdw>
                </a:effectLst>
                <a:latin typeface="黑体" pitchFamily="2" charset="-122"/>
                <a:ea typeface="黑体" pitchFamily="2" charset="-122"/>
              </a:rPr>
              <a:t>中提  及。</a:t>
            </a:r>
          </a:p>
          <a:p>
            <a:pPr fontAlgn="base">
              <a:lnSpc>
                <a:spcPct val="90000"/>
              </a:lnSpc>
              <a:buNone/>
            </a:pPr>
            <a:endParaRPr lang="zh-CN" altLang="en-US" sz="2800" b="1" strike="noStrike" noProof="1">
              <a:effectLst>
                <a:outerShdw blurRad="38100" dist="38100" dir="2700000">
                  <a:srgbClr val="C0C0C0"/>
                </a:outerShdw>
              </a:effectLst>
              <a:latin typeface="黑体" pitchFamily="2" charset="-122"/>
              <a:ea typeface="黑体" pitchFamily="2" charset="-122"/>
            </a:endParaRPr>
          </a:p>
          <a:p>
            <a:pPr fontAlgn="base">
              <a:lnSpc>
                <a:spcPct val="90000"/>
              </a:lnSpc>
              <a:buNone/>
            </a:pPr>
            <a:r>
              <a:rPr lang="zh-CN" altLang="en-US" sz="2800" b="1" strike="noStrike" noProof="1">
                <a:effectLst>
                  <a:outerShdw blurRad="38100" dist="38100" dir="2700000">
                    <a:srgbClr val="C0C0C0"/>
                  </a:outerShdw>
                </a:effectLst>
                <a:latin typeface="黑体" pitchFamily="2" charset="-122"/>
                <a:ea typeface="黑体" pitchFamily="2" charset="-122"/>
              </a:rPr>
              <a:t>琐记</a:t>
            </a:r>
          </a:p>
          <a:p>
            <a:pPr fontAlgn="base">
              <a:lnSpc>
                <a:spcPct val="90000"/>
              </a:lnSpc>
              <a:buNone/>
            </a:pPr>
            <a:endParaRPr lang="zh-CN" altLang="en-US" sz="2800" b="1" strike="noStrike" noProof="1">
              <a:effectLst>
                <a:outerShdw blurRad="38100" dist="38100" dir="2700000">
                  <a:srgbClr val="C0C0C0"/>
                </a:outerShdw>
              </a:effectLst>
              <a:latin typeface="黑体" pitchFamily="2" charset="-122"/>
              <a:ea typeface="黑体" pitchFamily="2" charset="-122"/>
            </a:endParaRPr>
          </a:p>
          <a:p>
            <a:pPr fontAlgn="base">
              <a:lnSpc>
                <a:spcPct val="90000"/>
              </a:lnSpc>
              <a:buNone/>
            </a:pPr>
            <a:r>
              <a:rPr lang="en-US" altLang="zh-CN" sz="2800" b="1" strike="noStrike" noProof="1">
                <a:effectLst>
                  <a:outerShdw blurRad="38100" dist="38100" dir="2700000">
                    <a:srgbClr val="C0C0C0"/>
                  </a:outerShdw>
                </a:effectLst>
                <a:latin typeface="黑体" pitchFamily="2" charset="-122"/>
                <a:ea typeface="黑体" pitchFamily="2" charset="-122"/>
              </a:rPr>
              <a:t>13</a:t>
            </a:r>
            <a:r>
              <a:rPr lang="zh-CN" altLang="en-US" sz="2800" b="1" strike="noStrike" noProof="1">
                <a:effectLst>
                  <a:outerShdw blurRad="38100" dist="38100" dir="2700000">
                    <a:srgbClr val="C0C0C0"/>
                  </a:outerShdw>
                </a:effectLst>
                <a:latin typeface="黑体" pitchFamily="2" charset="-122"/>
                <a:ea typeface="黑体" pitchFamily="2" charset="-122"/>
              </a:rPr>
              <a:t>．</a:t>
            </a:r>
            <a:r>
              <a:rPr lang="en-US" altLang="zh-CN" sz="2800" b="1" strike="noStrike" noProof="1">
                <a:effectLst>
                  <a:outerShdw blurRad="38100" dist="38100" dir="2700000">
                    <a:srgbClr val="C0C0C0"/>
                  </a:outerShdw>
                </a:effectLst>
                <a:latin typeface="黑体" pitchFamily="2" charset="-122"/>
                <a:ea typeface="黑体" pitchFamily="2" charset="-122"/>
              </a:rPr>
              <a:t>《</a:t>
            </a:r>
            <a:r>
              <a:rPr lang="zh-CN" altLang="en-US" sz="2800" b="1" strike="noStrike" noProof="1">
                <a:effectLst>
                  <a:outerShdw blurRad="38100" dist="38100" dir="2700000">
                    <a:srgbClr val="C0C0C0"/>
                  </a:outerShdw>
                </a:effectLst>
                <a:latin typeface="黑体" pitchFamily="2" charset="-122"/>
                <a:ea typeface="黑体" pitchFamily="2" charset="-122"/>
              </a:rPr>
              <a:t>五猖会</a:t>
            </a:r>
            <a:r>
              <a:rPr lang="en-US" altLang="zh-CN" sz="2800" b="1" strike="noStrike" noProof="1">
                <a:effectLst>
                  <a:outerShdw blurRad="38100" dist="38100" dir="2700000">
                    <a:srgbClr val="C0C0C0"/>
                  </a:outerShdw>
                </a:effectLst>
                <a:latin typeface="黑体" pitchFamily="2" charset="-122"/>
                <a:ea typeface="黑体" pitchFamily="2" charset="-122"/>
              </a:rPr>
              <a:t>》</a:t>
            </a:r>
            <a:r>
              <a:rPr lang="zh-CN" altLang="en-US" sz="2800" b="1" strike="noStrike" noProof="1">
                <a:effectLst>
                  <a:outerShdw blurRad="38100" dist="38100" dir="2700000">
                    <a:srgbClr val="C0C0C0"/>
                  </a:outerShdw>
                </a:effectLst>
                <a:latin typeface="黑体" pitchFamily="2" charset="-122"/>
                <a:ea typeface="黑体" pitchFamily="2" charset="-122"/>
              </a:rPr>
              <a:t>记叙作者儿时父子之间一场微妙的冲突（    ）表现了父亲对儿童心理的（  ）含蓄地批判了（        ）的不合理。</a:t>
            </a:r>
          </a:p>
          <a:p>
            <a:pPr fontAlgn="base">
              <a:lnSpc>
                <a:spcPct val="90000"/>
              </a:lnSpc>
              <a:buNone/>
            </a:pPr>
            <a:endParaRPr lang="zh-CN" altLang="en-US" sz="2800" b="1" strike="noStrike" noProof="1">
              <a:effectLst>
                <a:outerShdw blurRad="38100" dist="38100" dir="2700000">
                  <a:srgbClr val="C0C0C0"/>
                </a:outerShdw>
              </a:effectLst>
              <a:latin typeface="黑体" pitchFamily="2" charset="-122"/>
              <a:ea typeface="黑体" pitchFamily="2" charset="-122"/>
            </a:endParaRPr>
          </a:p>
          <a:p>
            <a:pPr fontAlgn="base">
              <a:lnSpc>
                <a:spcPct val="90000"/>
              </a:lnSpc>
              <a:buNone/>
            </a:pPr>
            <a:r>
              <a:rPr lang="zh-CN" altLang="en-US" sz="2800" b="1" strike="noStrike" noProof="1">
                <a:effectLst>
                  <a:outerShdw blurRad="38100" dist="38100" dir="2700000">
                    <a:srgbClr val="C0C0C0"/>
                  </a:outerShdw>
                </a:effectLst>
                <a:latin typeface="黑体" pitchFamily="2" charset="-122"/>
                <a:ea typeface="黑体" pitchFamily="2" charset="-122"/>
              </a:rPr>
              <a:t>作者对迎神赛会的期盼和父亲的冷漠 无视 封建制度</a:t>
            </a:r>
          </a:p>
          <a:p>
            <a:pPr fontAlgn="base">
              <a:lnSpc>
                <a:spcPct val="90000"/>
              </a:lnSpc>
              <a:buNone/>
            </a:pPr>
            <a:endParaRPr lang="zh-CN" altLang="en-US" sz="2800" b="1" strike="noStrike" noProof="1">
              <a:effectLst>
                <a:outerShdw blurRad="38100" dist="38100" dir="2700000">
                  <a:srgbClr val="C0C0C0"/>
                </a:outerShdw>
              </a:effectLst>
              <a:latin typeface="黑体" pitchFamily="2" charset="-122"/>
              <a:ea typeface="黑体" pitchFamily="2" charset="-122"/>
            </a:endParaRPr>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xmlns:p15="http://schemas.microsoft.com/office/powerpoint/2012/main">
      <p:transition>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73731">
                                            <p:txEl>
                                              <p:pRg st="2" end="2"/>
                                            </p:txEl>
                                          </p:spTgt>
                                        </p:tgtEl>
                                        <p:attrNameLst>
                                          <p:attrName>style.visibility</p:attrName>
                                        </p:attrNameLst>
                                      </p:cBhvr>
                                      <p:to>
                                        <p:strVal val="visible"/>
                                      </p:to>
                                    </p:set>
                                    <p:animEffect transition="in" filter="blinds(horizontal)">
                                      <p:cBhvr>
                                        <p:cTn id="7" dur="500"/>
                                        <p:tgtEl>
                                          <p:spTgt spid="73731">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73731">
                                            <p:txEl>
                                              <p:charRg st="125" end="143"/>
                                            </p:txEl>
                                          </p:spTgt>
                                        </p:tgtEl>
                                        <p:attrNameLst>
                                          <p:attrName>style.visibility</p:attrName>
                                        </p:attrNameLst>
                                      </p:cBhvr>
                                      <p:to>
                                        <p:strVal val="visible"/>
                                      </p:to>
                                    </p:set>
                                    <p:animEffect transition="in" filter="blinds(horizontal)">
                                      <p:cBhvr>
                                        <p:cTn id="13" dur="500"/>
                                        <p:tgtEl>
                                          <p:spTgt spid="73731">
                                            <p:txEl>
                                              <p:charRg st="125" end="14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文本占位符 74754"/>
          <p:cNvSpPr>
            <a:spLocks noGrp="1"/>
          </p:cNvSpPr>
          <p:nvPr>
            <p:ph idx="1"/>
          </p:nvPr>
        </p:nvSpPr>
        <p:spPr>
          <a:xfrm>
            <a:off x="252730" y="177165"/>
            <a:ext cx="11543030" cy="6858000"/>
          </a:xfrm>
        </p:spPr>
        <p:txBody>
          <a:bodyPr>
            <a:normAutofit fontScale="97500"/>
          </a:bodyPr>
          <a:lstStyle/>
          <a:p>
            <a:pPr fontAlgn="base">
              <a:buNone/>
            </a:pPr>
            <a:r>
              <a:rPr lang="en-US" altLang="zh-CN" sz="2800" b="1" strike="noStrike" noProof="1">
                <a:effectLst>
                  <a:outerShdw blurRad="38100" dist="38100" dir="2700000">
                    <a:srgbClr val="C0C0C0"/>
                  </a:outerShdw>
                </a:effectLst>
                <a:latin typeface="黑体" pitchFamily="2" charset="-122"/>
                <a:ea typeface="黑体" pitchFamily="2" charset="-122"/>
              </a:rPr>
              <a:t>14.</a:t>
            </a:r>
            <a:r>
              <a:rPr lang="zh-CN" altLang="en-US" sz="2800" b="1" strike="noStrike" noProof="1">
                <a:effectLst>
                  <a:outerShdw blurRad="38100" dist="38100" dir="2700000">
                    <a:srgbClr val="C0C0C0"/>
                  </a:outerShdw>
                </a:effectLst>
                <a:latin typeface="黑体" pitchFamily="2" charset="-122"/>
                <a:ea typeface="黑体" pitchFamily="2" charset="-122"/>
              </a:rPr>
              <a:t>下面这副挽联是国际友人斯诺悼念鲁迅先生而写的，请补充完整。</a:t>
            </a:r>
          </a:p>
          <a:p>
            <a:pPr fontAlgn="base">
              <a:buNone/>
            </a:pPr>
            <a:r>
              <a:rPr lang="zh-CN" altLang="en-US" sz="2800" b="1" strike="noStrike" noProof="1">
                <a:effectLst>
                  <a:outerShdw blurRad="38100" dist="38100" dir="2700000">
                    <a:srgbClr val="C0C0C0"/>
                  </a:outerShdw>
                </a:effectLst>
                <a:latin typeface="黑体" pitchFamily="2" charset="-122"/>
                <a:ea typeface="黑体" pitchFamily="2" charset="-122"/>
              </a:rPr>
              <a:t>泽著尚未成功，惊闻陨星，中国何人领（          ）</a:t>
            </a:r>
          </a:p>
          <a:p>
            <a:pPr fontAlgn="base">
              <a:buNone/>
            </a:pPr>
            <a:r>
              <a:rPr lang="zh-CN" altLang="en-US" sz="2800" b="1" strike="noStrike" noProof="1">
                <a:effectLst>
                  <a:outerShdw blurRad="38100" dist="38100" dir="2700000">
                    <a:srgbClr val="C0C0C0"/>
                  </a:outerShdw>
                </a:effectLst>
                <a:latin typeface="黑体" pitchFamily="2" charset="-122"/>
                <a:ea typeface="黑体" pitchFamily="2" charset="-122"/>
              </a:rPr>
              <a:t>先生已经作古，痛忆旧雨，文坛从此感（           ）   </a:t>
            </a:r>
          </a:p>
          <a:p>
            <a:pPr fontAlgn="base">
              <a:buNone/>
            </a:pPr>
            <a:endParaRPr lang="zh-CN" altLang="en-US" sz="2800" b="1" strike="noStrike" noProof="1">
              <a:effectLst>
                <a:outerShdw blurRad="38100" dist="38100" dir="2700000">
                  <a:srgbClr val="C0C0C0"/>
                </a:outerShdw>
              </a:effectLst>
              <a:latin typeface="黑体" pitchFamily="2" charset="-122"/>
              <a:ea typeface="黑体" pitchFamily="2" charset="-122"/>
            </a:endParaRPr>
          </a:p>
          <a:p>
            <a:pPr fontAlgn="base">
              <a:buNone/>
            </a:pPr>
            <a:r>
              <a:rPr lang="zh-CN" altLang="en-US" sz="2800" b="1" strike="noStrike" noProof="1">
                <a:effectLst>
                  <a:outerShdw blurRad="38100" dist="38100" dir="2700000">
                    <a:srgbClr val="C0C0C0"/>
                  </a:outerShdw>
                </a:effectLst>
                <a:latin typeface="黑体" pitchFamily="2" charset="-122"/>
                <a:ea typeface="黑体" pitchFamily="2" charset="-122"/>
              </a:rPr>
              <a:t>呐喊       彷徨</a:t>
            </a:r>
          </a:p>
          <a:p>
            <a:pPr fontAlgn="base">
              <a:buNone/>
            </a:pPr>
            <a:endParaRPr lang="zh-CN" altLang="en-US" sz="2800" b="1" strike="noStrike" noProof="1">
              <a:effectLst>
                <a:outerShdw blurRad="38100" dist="38100" dir="2700000">
                  <a:srgbClr val="C0C0C0"/>
                </a:outerShdw>
              </a:effectLst>
              <a:latin typeface="黑体" pitchFamily="2" charset="-122"/>
              <a:ea typeface="黑体" pitchFamily="2" charset="-122"/>
            </a:endParaRPr>
          </a:p>
          <a:p>
            <a:pPr fontAlgn="base">
              <a:buNone/>
            </a:pPr>
            <a:r>
              <a:rPr lang="en-US" altLang="zh-CN" sz="2800" b="1" strike="noStrike" noProof="1">
                <a:effectLst>
                  <a:outerShdw blurRad="38100" dist="38100" dir="2700000">
                    <a:srgbClr val="C0C0C0"/>
                  </a:outerShdw>
                </a:effectLst>
                <a:latin typeface="黑体" pitchFamily="2" charset="-122"/>
                <a:ea typeface="黑体" pitchFamily="2" charset="-122"/>
              </a:rPr>
              <a:t>15.《</a:t>
            </a:r>
            <a:r>
              <a:rPr lang="zh-CN" altLang="en-US" sz="2800" b="1" strike="noStrike" noProof="1">
                <a:effectLst>
                  <a:outerShdw blurRad="38100" dist="38100" dir="2700000">
                    <a:srgbClr val="C0C0C0"/>
                  </a:outerShdw>
                </a:effectLst>
                <a:latin typeface="黑体" pitchFamily="2" charset="-122"/>
                <a:ea typeface="黑体" pitchFamily="2" charset="-122"/>
              </a:rPr>
              <a:t>父亲的病</a:t>
            </a:r>
            <a:r>
              <a:rPr lang="en-US" altLang="zh-CN" sz="2800" b="1" strike="noStrike" noProof="1">
                <a:effectLst>
                  <a:outerShdw blurRad="38100" dist="38100" dir="2700000">
                    <a:srgbClr val="C0C0C0"/>
                  </a:outerShdw>
                </a:effectLst>
                <a:latin typeface="黑体" pitchFamily="2" charset="-122"/>
                <a:ea typeface="黑体" pitchFamily="2" charset="-122"/>
              </a:rPr>
              <a:t>》</a:t>
            </a:r>
            <a:r>
              <a:rPr lang="zh-CN" altLang="en-US" sz="2800" b="1" strike="noStrike" noProof="1">
                <a:effectLst>
                  <a:outerShdw blurRad="38100" dist="38100" dir="2700000">
                    <a:srgbClr val="C0C0C0"/>
                  </a:outerShdw>
                </a:effectLst>
                <a:latin typeface="黑体" pitchFamily="2" charset="-122"/>
                <a:ea typeface="黑体" pitchFamily="2" charset="-122"/>
              </a:rPr>
              <a:t>中鲁迅描写几位“名医”的行医态度、作风、开方等种种表现，揭示了这些  人怎样的实质</a:t>
            </a:r>
            <a:r>
              <a:rPr lang="en-US" altLang="zh-CN" sz="2800" b="1" strike="noStrike" noProof="1">
                <a:effectLst>
                  <a:outerShdw blurRad="38100" dist="38100" dir="2700000">
                    <a:srgbClr val="C0C0C0"/>
                  </a:outerShdw>
                </a:effectLst>
                <a:latin typeface="黑体" pitchFamily="2" charset="-122"/>
                <a:ea typeface="黑体" pitchFamily="2" charset="-122"/>
              </a:rPr>
              <a:t>?</a:t>
            </a:r>
          </a:p>
          <a:p>
            <a:pPr fontAlgn="base">
              <a:buNone/>
            </a:pPr>
            <a:endParaRPr lang="en-US" altLang="zh-CN" sz="2800" b="1" strike="noStrike" noProof="1">
              <a:effectLst>
                <a:outerShdw blurRad="38100" dist="38100" dir="2700000">
                  <a:srgbClr val="C0C0C0"/>
                </a:outerShdw>
              </a:effectLst>
              <a:latin typeface="黑体" pitchFamily="2" charset="-122"/>
              <a:ea typeface="黑体" pitchFamily="2" charset="-122"/>
            </a:endParaRPr>
          </a:p>
          <a:p>
            <a:pPr fontAlgn="base">
              <a:buNone/>
            </a:pPr>
            <a:r>
              <a:rPr lang="zh-CN" altLang="en-US" sz="2800" strike="noStrike" noProof="1">
                <a:latin typeface="黑体" pitchFamily="2" charset="-122"/>
                <a:ea typeface="黑体" pitchFamily="2" charset="-122"/>
              </a:rPr>
              <a:t>巫医不分、故弄玄虚、勒索钱财、</a:t>
            </a:r>
            <a:r>
              <a:rPr lang="zh-CN" altLang="en-US" sz="2800" u="sng" strike="noStrike" noProof="1">
                <a:latin typeface="黑体" pitchFamily="2" charset="-122"/>
                <a:ea typeface="黑体" pitchFamily="2" charset="-122"/>
              </a:rPr>
              <a:t>草菅人命</a:t>
            </a:r>
            <a:r>
              <a:rPr lang="zh-CN" altLang="en-US" sz="2800" strike="noStrike" noProof="1">
                <a:latin typeface="黑体" pitchFamily="2" charset="-122"/>
                <a:ea typeface="黑体" pitchFamily="2" charset="-122"/>
              </a:rPr>
              <a:t> </a:t>
            </a:r>
          </a:p>
          <a:p>
            <a:pPr fontAlgn="base">
              <a:buNone/>
            </a:pPr>
            <a:endParaRPr lang="zh-CN" altLang="en-US" sz="2800" b="1" strike="noStrike" noProof="1">
              <a:effectLst>
                <a:outerShdw blurRad="38100" dist="38100" dir="2700000">
                  <a:srgbClr val="C0C0C0"/>
                </a:outerShdw>
              </a:effectLst>
              <a:latin typeface="黑体" pitchFamily="2" charset="-122"/>
              <a:ea typeface="黑体" pitchFamily="2" charset="-122"/>
            </a:endParaRPr>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xmlns:p15="http://schemas.microsoft.com/office/powerpoint/2012/main">
      <p:transition>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74755">
                                            <p:txEl>
                                              <p:charRg st="98" end="101"/>
                                            </p:txEl>
                                          </p:spTgt>
                                        </p:tgtEl>
                                        <p:attrNameLst>
                                          <p:attrName>style.visibility</p:attrName>
                                        </p:attrNameLst>
                                      </p:cBhvr>
                                      <p:to>
                                        <p:strVal val="visible"/>
                                      </p:to>
                                    </p:set>
                                    <p:animEffect transition="in" filter="blinds(horizontal)">
                                      <p:cBhvr>
                                        <p:cTn id="7" dur="500"/>
                                        <p:tgtEl>
                                          <p:spTgt spid="74755">
                                            <p:txEl>
                                              <p:charRg st="98" end="101"/>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5" presetClass="entr" presetSubtype="10" fill="hold" nodeType="clickEffect">
                                  <p:stCondLst>
                                    <p:cond delay="0"/>
                                  </p:stCondLst>
                                  <p:childTnLst>
                                    <p:set>
                                      <p:cBhvr>
                                        <p:cTn id="12" dur="1" fill="hold">
                                          <p:stCondLst>
                                            <p:cond delay="0"/>
                                          </p:stCondLst>
                                        </p:cTn>
                                        <p:tgtEl>
                                          <p:spTgt spid="74755">
                                            <p:txEl>
                                              <p:charRg st="158" end="179"/>
                                            </p:txEl>
                                          </p:spTgt>
                                        </p:tgtEl>
                                        <p:attrNameLst>
                                          <p:attrName>style.visibility</p:attrName>
                                        </p:attrNameLst>
                                      </p:cBhvr>
                                      <p:to>
                                        <p:strVal val="visible"/>
                                      </p:to>
                                    </p:set>
                                    <p:animEffect transition="in" filter="checkerboard(across)">
                                      <p:cBhvr>
                                        <p:cTn id="13" dur="500"/>
                                        <p:tgtEl>
                                          <p:spTgt spid="74755">
                                            <p:txEl>
                                              <p:charRg st="158" end="17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文本占位符 32770"/>
          <p:cNvSpPr>
            <a:spLocks noGrp="1"/>
          </p:cNvSpPr>
          <p:nvPr>
            <p:ph idx="1"/>
          </p:nvPr>
        </p:nvSpPr>
        <p:spPr>
          <a:xfrm>
            <a:off x="361950" y="384175"/>
            <a:ext cx="11482705" cy="6473825"/>
          </a:xfrm>
        </p:spPr>
        <p:txBody>
          <a:bodyPr/>
          <a:lstStyle/>
          <a:p>
            <a:pPr fontAlgn="base">
              <a:buNone/>
            </a:pPr>
            <a:r>
              <a:rPr lang="en-US" altLang="zh-CN" sz="3600" b="1" strike="noStrike" noProof="1">
                <a:effectLst>
                  <a:outerShdw blurRad="38100" dist="38100" dir="2700000">
                    <a:srgbClr val="C0C0C0"/>
                  </a:outerShdw>
                </a:effectLst>
                <a:latin typeface="黑体" pitchFamily="2" charset="-122"/>
                <a:ea typeface="黑体" pitchFamily="2" charset="-122"/>
              </a:rPr>
              <a:t>16.</a:t>
            </a:r>
            <a:r>
              <a:rPr lang="en-US" altLang="zh-CN" sz="3600" b="1" u="sng" strike="noStrike" noProof="1">
                <a:effectLst>
                  <a:outerShdw blurRad="38100" dist="38100" dir="2700000">
                    <a:srgbClr val="C0C0C0"/>
                  </a:outerShdw>
                </a:effectLst>
                <a:latin typeface="黑体" pitchFamily="2" charset="-122"/>
                <a:ea typeface="黑体" pitchFamily="2" charset="-122"/>
              </a:rPr>
              <a:t>        </a:t>
            </a:r>
            <a:r>
              <a:rPr lang="zh-CN" altLang="en-US" sz="3600" b="1" strike="noStrike" noProof="1">
                <a:effectLst>
                  <a:outerShdw blurRad="38100" dist="38100" dir="2700000">
                    <a:srgbClr val="C0C0C0"/>
                  </a:outerShdw>
                </a:effectLst>
                <a:latin typeface="黑体" pitchFamily="2" charset="-122"/>
                <a:ea typeface="黑体" pitchFamily="2" charset="-122"/>
              </a:rPr>
              <a:t>给鲁迅买来</a:t>
            </a:r>
            <a:r>
              <a:rPr lang="en-US" altLang="zh-CN" sz="3600" b="1" strike="noStrike" noProof="1">
                <a:effectLst>
                  <a:outerShdw blurRad="38100" dist="38100" dir="2700000">
                    <a:srgbClr val="C0C0C0"/>
                  </a:outerShdw>
                </a:effectLst>
                <a:latin typeface="黑体" pitchFamily="2" charset="-122"/>
                <a:ea typeface="黑体" pitchFamily="2" charset="-122"/>
              </a:rPr>
              <a:t>《</a:t>
            </a:r>
            <a:r>
              <a:rPr lang="zh-CN" altLang="en-US" sz="3600" b="1" strike="noStrike" noProof="1">
                <a:effectLst>
                  <a:outerShdw blurRad="38100" dist="38100" dir="2700000">
                    <a:srgbClr val="C0C0C0"/>
                  </a:outerShdw>
                </a:effectLst>
                <a:latin typeface="黑体" pitchFamily="2" charset="-122"/>
                <a:ea typeface="黑体" pitchFamily="2" charset="-122"/>
              </a:rPr>
              <a:t>山海经</a:t>
            </a:r>
            <a:r>
              <a:rPr lang="en-US" altLang="zh-CN" sz="3600" b="1" strike="noStrike" noProof="1">
                <a:effectLst>
                  <a:outerShdw blurRad="38100" dist="38100" dir="2700000">
                    <a:srgbClr val="C0C0C0"/>
                  </a:outerShdw>
                </a:effectLst>
                <a:latin typeface="黑体" pitchFamily="2" charset="-122"/>
                <a:ea typeface="黑体" pitchFamily="2" charset="-122"/>
              </a:rPr>
              <a:t>》</a:t>
            </a:r>
            <a:r>
              <a:rPr lang="zh-CN" altLang="en-US" sz="3600" b="1" strike="noStrike" noProof="1">
                <a:effectLst>
                  <a:outerShdw blurRad="38100" dist="38100" dir="2700000">
                    <a:srgbClr val="C0C0C0"/>
                  </a:outerShdw>
                </a:effectLst>
                <a:latin typeface="黑体" pitchFamily="2" charset="-122"/>
                <a:ea typeface="黑体" pitchFamily="2" charset="-122"/>
              </a:rPr>
              <a:t>；</a:t>
            </a:r>
            <a:r>
              <a:rPr lang="zh-CN" altLang="en-US" sz="3600" b="1" u="sng" strike="noStrike" noProof="1">
                <a:effectLst>
                  <a:outerShdw blurRad="38100" dist="38100" dir="2700000">
                    <a:srgbClr val="C0C0C0"/>
                  </a:outerShdw>
                </a:effectLst>
                <a:latin typeface="黑体" pitchFamily="2" charset="-122"/>
                <a:ea typeface="黑体" pitchFamily="2" charset="-122"/>
              </a:rPr>
              <a:t>       </a:t>
            </a:r>
            <a:r>
              <a:rPr lang="zh-CN" altLang="en-US" sz="3600" b="1" strike="noStrike" noProof="1">
                <a:effectLst>
                  <a:outerShdw blurRad="38100" dist="38100" dir="2700000">
                    <a:srgbClr val="C0C0C0"/>
                  </a:outerShdw>
                </a:effectLst>
                <a:latin typeface="黑体" pitchFamily="2" charset="-122"/>
                <a:ea typeface="黑体" pitchFamily="2" charset="-122"/>
              </a:rPr>
              <a:t>逼迫鲁迅读</a:t>
            </a:r>
            <a:r>
              <a:rPr lang="en-US" altLang="zh-CN" sz="3600" b="1" strike="noStrike" noProof="1">
                <a:effectLst>
                  <a:outerShdw blurRad="38100" dist="38100" dir="2700000">
                    <a:srgbClr val="C0C0C0"/>
                  </a:outerShdw>
                </a:effectLst>
                <a:latin typeface="黑体" pitchFamily="2" charset="-122"/>
                <a:ea typeface="黑体" pitchFamily="2" charset="-122"/>
              </a:rPr>
              <a:t>《</a:t>
            </a:r>
            <a:r>
              <a:rPr lang="zh-CN" altLang="en-US" sz="3600" b="1" strike="noStrike" noProof="1">
                <a:effectLst>
                  <a:outerShdw blurRad="38100" dist="38100" dir="2700000">
                    <a:srgbClr val="C0C0C0"/>
                  </a:outerShdw>
                </a:effectLst>
                <a:latin typeface="黑体" pitchFamily="2" charset="-122"/>
                <a:ea typeface="黑体" pitchFamily="2" charset="-122"/>
              </a:rPr>
              <a:t>鉴略</a:t>
            </a:r>
            <a:r>
              <a:rPr lang="en-US" altLang="zh-CN" sz="3600" b="1" strike="noStrike" noProof="1">
                <a:effectLst>
                  <a:outerShdw blurRad="38100" dist="38100" dir="2700000">
                    <a:srgbClr val="C0C0C0"/>
                  </a:outerShdw>
                </a:effectLst>
                <a:latin typeface="黑体" pitchFamily="2" charset="-122"/>
                <a:ea typeface="黑体" pitchFamily="2" charset="-122"/>
              </a:rPr>
              <a:t>》</a:t>
            </a:r>
            <a:r>
              <a:rPr lang="zh-CN" altLang="en-US" sz="3600" b="1" strike="noStrike" noProof="1">
                <a:effectLst>
                  <a:outerShdw blurRad="38100" dist="38100" dir="2700000">
                    <a:srgbClr val="C0C0C0"/>
                  </a:outerShdw>
                </a:effectLst>
                <a:latin typeface="黑体" pitchFamily="2" charset="-122"/>
                <a:ea typeface="黑体" pitchFamily="2" charset="-122"/>
              </a:rPr>
              <a:t>；</a:t>
            </a:r>
            <a:r>
              <a:rPr lang="zh-CN" altLang="en-US" sz="3600" b="1" u="sng" strike="noStrike" noProof="1">
                <a:effectLst>
                  <a:outerShdw blurRad="38100" dist="38100" dir="2700000">
                    <a:srgbClr val="C0C0C0"/>
                  </a:outerShdw>
                </a:effectLst>
                <a:latin typeface="黑体" pitchFamily="2" charset="-122"/>
                <a:ea typeface="黑体" pitchFamily="2" charset="-122"/>
              </a:rPr>
              <a:t>      </a:t>
            </a:r>
            <a:r>
              <a:rPr lang="zh-CN" altLang="en-US" sz="3600" b="1" strike="noStrike" noProof="1">
                <a:effectLst>
                  <a:outerShdw blurRad="38100" dist="38100" dir="2700000">
                    <a:srgbClr val="C0C0C0"/>
                  </a:outerShdw>
                </a:effectLst>
                <a:latin typeface="黑体" pitchFamily="2" charset="-122"/>
                <a:ea typeface="黑体" pitchFamily="2" charset="-122"/>
              </a:rPr>
              <a:t>得知恩师被杀后，违逆众人意见，反对发抗议电报；</a:t>
            </a:r>
            <a:r>
              <a:rPr lang="zh-CN" altLang="en-US" sz="3600" b="1" u="sng" strike="noStrike" noProof="1">
                <a:effectLst>
                  <a:outerShdw blurRad="38100" dist="38100" dir="2700000">
                    <a:srgbClr val="C0C0C0"/>
                  </a:outerShdw>
                </a:effectLst>
                <a:latin typeface="黑体" pitchFamily="2" charset="-122"/>
                <a:ea typeface="黑体" pitchFamily="2" charset="-122"/>
              </a:rPr>
              <a:t>      </a:t>
            </a:r>
            <a:r>
              <a:rPr lang="zh-CN" altLang="en-US" sz="3600" b="1" strike="noStrike" noProof="1">
                <a:effectLst>
                  <a:outerShdw blurRad="38100" dist="38100" dir="2700000">
                    <a:srgbClr val="C0C0C0"/>
                  </a:outerShdw>
                </a:effectLst>
                <a:latin typeface="黑体" pitchFamily="2" charset="-122"/>
                <a:ea typeface="黑体" pitchFamily="2" charset="-122"/>
              </a:rPr>
              <a:t>给鲁迅批改讲义；</a:t>
            </a:r>
            <a:r>
              <a:rPr lang="zh-CN" altLang="en-US" sz="3600" b="1" u="sng" strike="noStrike" noProof="1">
                <a:effectLst>
                  <a:outerShdw blurRad="38100" dist="38100" dir="2700000">
                    <a:srgbClr val="C0C0C0"/>
                  </a:outerShdw>
                </a:effectLst>
                <a:latin typeface="黑体" pitchFamily="2" charset="-122"/>
                <a:ea typeface="黑体" pitchFamily="2" charset="-122"/>
              </a:rPr>
              <a:t>             </a:t>
            </a:r>
            <a:r>
              <a:rPr lang="zh-CN" altLang="en-US" sz="3600" b="1" strike="noStrike" noProof="1">
                <a:effectLst>
                  <a:outerShdw blurRad="38100" dist="38100" dir="2700000">
                    <a:srgbClr val="C0C0C0"/>
                  </a:outerShdw>
                </a:effectLst>
                <a:latin typeface="黑体" pitchFamily="2" charset="-122"/>
                <a:ea typeface="黑体" pitchFamily="2" charset="-122"/>
              </a:rPr>
              <a:t>教鲁迅在雪地上捕鸟。</a:t>
            </a:r>
          </a:p>
          <a:p>
            <a:pPr fontAlgn="base">
              <a:buNone/>
            </a:pPr>
            <a:endParaRPr lang="zh-CN" altLang="en-US" sz="3600" b="1" strike="noStrike" noProof="1">
              <a:effectLst>
                <a:outerShdw blurRad="38100" dist="38100" dir="2700000">
                  <a:srgbClr val="C0C0C0"/>
                </a:outerShdw>
              </a:effectLst>
              <a:latin typeface="黑体" pitchFamily="2" charset="-122"/>
              <a:ea typeface="黑体" pitchFamily="2" charset="-122"/>
            </a:endParaRPr>
          </a:p>
          <a:p>
            <a:pPr fontAlgn="base">
              <a:buNone/>
            </a:pPr>
            <a:r>
              <a:rPr lang="zh-CN" altLang="en-US" sz="3600" b="1" strike="noStrike" noProof="1">
                <a:effectLst>
                  <a:outerShdw blurRad="38100" dist="38100" dir="2700000">
                    <a:srgbClr val="C0C0C0"/>
                  </a:outerShdw>
                </a:effectLst>
                <a:latin typeface="黑体" pitchFamily="2" charset="-122"/>
                <a:ea typeface="黑体" pitchFamily="2" charset="-122"/>
              </a:rPr>
              <a:t>阿长  鲁迅父亲   范爱农   藤野先生   闰土</a:t>
            </a:r>
          </a:p>
          <a:p>
            <a:pPr fontAlgn="base"/>
            <a:endParaRPr lang="zh-CN" altLang="en-US" sz="3600" b="1" strike="noStrike" noProof="1">
              <a:effectLst>
                <a:outerShdw blurRad="38100" dist="38100" dir="2700000">
                  <a:srgbClr val="C0C0C0"/>
                </a:outerShdw>
              </a:effectLst>
              <a:latin typeface="黑体" pitchFamily="2" charset="-122"/>
              <a:ea typeface="黑体" pitchFamily="2" charset="-122"/>
            </a:endParaRPr>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xmlns:p15="http://schemas.microsoft.com/office/powerpoint/2012/main">
      <p:transition>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2771">
                                            <p:txEl>
                                              <p:pRg st="2" end="2"/>
                                            </p:txEl>
                                          </p:spTgt>
                                        </p:tgtEl>
                                        <p:attrNameLst>
                                          <p:attrName>style.visibility</p:attrName>
                                        </p:attrNameLst>
                                      </p:cBhvr>
                                      <p:to>
                                        <p:strVal val="visible"/>
                                      </p:to>
                                    </p:set>
                                    <p:animEffect transition="in" filter="blinds(horizontal)">
                                      <p:cBhvr>
                                        <p:cTn id="7" dur="500"/>
                                        <p:tgtEl>
                                          <p:spTgt spid="3277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文本占位符 47106"/>
          <p:cNvSpPr>
            <a:spLocks noGrp="1"/>
          </p:cNvSpPr>
          <p:nvPr>
            <p:ph idx="1"/>
          </p:nvPr>
        </p:nvSpPr>
        <p:spPr>
          <a:xfrm>
            <a:off x="271780" y="0"/>
            <a:ext cx="11814810" cy="6858000"/>
          </a:xfrm>
        </p:spPr>
        <p:txBody>
          <a:bodyPr/>
          <a:lstStyle/>
          <a:p>
            <a:pPr fontAlgn="base">
              <a:buNone/>
            </a:pPr>
            <a:r>
              <a:rPr lang="en-US" altLang="zh-CN" b="1" strike="noStrike" noProof="1">
                <a:solidFill>
                  <a:srgbClr val="FF0066"/>
                </a:solidFill>
                <a:effectLst>
                  <a:outerShdw blurRad="38100" dist="38100" dir="2700000">
                    <a:srgbClr val="C0C0C0"/>
                  </a:outerShdw>
                </a:effectLst>
                <a:latin typeface="黑体" pitchFamily="2" charset="-122"/>
                <a:ea typeface="黑体" pitchFamily="2" charset="-122"/>
              </a:rPr>
              <a:t>△</a:t>
            </a:r>
            <a:r>
              <a:rPr lang="en-US" altLang="zh-CN" sz="3200" b="1" strike="noStrike" noProof="1">
                <a:effectLst>
                  <a:outerShdw blurRad="38100" dist="38100" dir="2700000">
                    <a:srgbClr val="C0C0C0"/>
                  </a:outerShdw>
                </a:effectLst>
                <a:latin typeface="黑体" pitchFamily="2" charset="-122"/>
                <a:ea typeface="黑体" pitchFamily="2" charset="-122"/>
              </a:rPr>
              <a:t>17.</a:t>
            </a:r>
            <a:r>
              <a:rPr lang="zh-CN" altLang="en-US" sz="3200" b="1" strike="noStrike" noProof="1">
                <a:effectLst>
                  <a:outerShdw blurRad="38100" dist="38100" dir="2700000">
                    <a:srgbClr val="C0C0C0"/>
                  </a:outerShdw>
                </a:effectLst>
                <a:latin typeface="黑体" pitchFamily="2" charset="-122"/>
                <a:ea typeface="黑体" pitchFamily="2" charset="-122"/>
              </a:rPr>
              <a:t>阿长会讲许多有趣的故事，在</a:t>
            </a:r>
            <a:r>
              <a:rPr lang="en-US" altLang="zh-CN" sz="3200" b="1" strike="noStrike" noProof="1">
                <a:effectLst>
                  <a:outerShdw blurRad="38100" dist="38100" dir="2700000">
                    <a:srgbClr val="C0C0C0"/>
                  </a:outerShdw>
                </a:effectLst>
                <a:latin typeface="黑体" pitchFamily="2" charset="-122"/>
                <a:ea typeface="黑体" pitchFamily="2" charset="-122"/>
              </a:rPr>
              <a:t>《</a:t>
            </a:r>
            <a:r>
              <a:rPr lang="zh-CN" altLang="en-US" sz="3200" b="1" strike="noStrike" noProof="1">
                <a:effectLst>
                  <a:outerShdw blurRad="38100" dist="38100" dir="2700000">
                    <a:srgbClr val="C0C0C0"/>
                  </a:outerShdw>
                </a:effectLst>
                <a:latin typeface="黑体" pitchFamily="2" charset="-122"/>
                <a:ea typeface="黑体" pitchFamily="2" charset="-122"/>
              </a:rPr>
              <a:t>阿长与山海经</a:t>
            </a:r>
            <a:r>
              <a:rPr lang="en-US" altLang="zh-CN" sz="3200" b="1" strike="noStrike" noProof="1">
                <a:effectLst>
                  <a:outerShdw blurRad="38100" dist="38100" dir="2700000">
                    <a:srgbClr val="C0C0C0"/>
                  </a:outerShdw>
                </a:effectLst>
                <a:latin typeface="黑体" pitchFamily="2" charset="-122"/>
                <a:ea typeface="黑体" pitchFamily="2" charset="-122"/>
              </a:rPr>
              <a:t>》</a:t>
            </a:r>
            <a:r>
              <a:rPr lang="zh-CN" altLang="en-US" sz="3200" b="1" strike="noStrike" noProof="1">
                <a:effectLst>
                  <a:outerShdw blurRad="38100" dist="38100" dir="2700000">
                    <a:srgbClr val="C0C0C0"/>
                  </a:outerShdw>
                </a:effectLst>
                <a:latin typeface="黑体" pitchFamily="2" charset="-122"/>
                <a:ea typeface="黑体" pitchFamily="2" charset="-122"/>
              </a:rPr>
              <a:t>中讲的是</a:t>
            </a:r>
            <a:r>
              <a:rPr lang="zh-CN" altLang="en-US" sz="3200" b="1" u="sng" strike="noStrike" noProof="1">
                <a:effectLst>
                  <a:outerShdw blurRad="38100" dist="38100" dir="2700000">
                    <a:srgbClr val="C0C0C0"/>
                  </a:outerShdw>
                </a:effectLst>
                <a:latin typeface="黑体" pitchFamily="2" charset="-122"/>
                <a:ea typeface="黑体" pitchFamily="2" charset="-122"/>
              </a:rPr>
              <a:t>                </a:t>
            </a:r>
            <a:r>
              <a:rPr lang="zh-CN" altLang="en-US" sz="3200" b="1" strike="noStrike" noProof="1">
                <a:effectLst>
                  <a:outerShdw blurRad="38100" dist="38100" dir="2700000">
                    <a:srgbClr val="C0C0C0"/>
                  </a:outerShdw>
                </a:effectLst>
                <a:latin typeface="黑体" pitchFamily="2" charset="-122"/>
                <a:ea typeface="黑体" pitchFamily="2" charset="-122"/>
              </a:rPr>
              <a:t>，在</a:t>
            </a:r>
            <a:r>
              <a:rPr lang="en-US" altLang="zh-CN" sz="3200" b="1" strike="noStrike" noProof="1">
                <a:effectLst>
                  <a:outerShdw blurRad="38100" dist="38100" dir="2700000">
                    <a:srgbClr val="C0C0C0"/>
                  </a:outerShdw>
                </a:effectLst>
                <a:latin typeface="黑体" pitchFamily="2" charset="-122"/>
                <a:ea typeface="黑体" pitchFamily="2" charset="-122"/>
              </a:rPr>
              <a:t>《</a:t>
            </a:r>
            <a:r>
              <a:rPr lang="zh-CN" altLang="en-US" sz="3200" b="1" strike="noStrike" noProof="1">
                <a:effectLst>
                  <a:outerShdw blurRad="38100" dist="38100" dir="2700000">
                    <a:srgbClr val="C0C0C0"/>
                  </a:outerShdw>
                </a:effectLst>
                <a:latin typeface="黑体" pitchFamily="2" charset="-122"/>
                <a:ea typeface="黑体" pitchFamily="2" charset="-122"/>
              </a:rPr>
              <a:t>从百草园到三味书屋</a:t>
            </a:r>
            <a:r>
              <a:rPr lang="en-US" altLang="zh-CN" sz="3200" b="1" strike="noStrike" noProof="1">
                <a:effectLst>
                  <a:outerShdw blurRad="38100" dist="38100" dir="2700000">
                    <a:srgbClr val="C0C0C0"/>
                  </a:outerShdw>
                </a:effectLst>
                <a:latin typeface="黑体" pitchFamily="2" charset="-122"/>
                <a:ea typeface="黑体" pitchFamily="2" charset="-122"/>
              </a:rPr>
              <a:t>》</a:t>
            </a:r>
            <a:r>
              <a:rPr lang="zh-CN" altLang="en-US" sz="3200" b="1" strike="noStrike" noProof="1">
                <a:effectLst>
                  <a:outerShdw blurRad="38100" dist="38100" dir="2700000">
                    <a:srgbClr val="C0C0C0"/>
                  </a:outerShdw>
                </a:effectLst>
                <a:latin typeface="黑体" pitchFamily="2" charset="-122"/>
                <a:ea typeface="黑体" pitchFamily="2" charset="-122"/>
              </a:rPr>
              <a:t>中讲的是</a:t>
            </a:r>
            <a:r>
              <a:rPr lang="zh-CN" altLang="en-US" sz="3200" b="1" u="sng" strike="noStrike" noProof="1">
                <a:effectLst>
                  <a:outerShdw blurRad="38100" dist="38100" dir="2700000">
                    <a:srgbClr val="C0C0C0"/>
                  </a:outerShdw>
                </a:effectLst>
                <a:latin typeface="黑体" pitchFamily="2" charset="-122"/>
                <a:ea typeface="黑体" pitchFamily="2" charset="-122"/>
              </a:rPr>
              <a:t>                        </a:t>
            </a:r>
            <a:r>
              <a:rPr lang="zh-CN" altLang="en-US" sz="3200" b="1" strike="noStrike" noProof="1">
                <a:effectLst>
                  <a:outerShdw blurRad="38100" dist="38100" dir="2700000">
                    <a:srgbClr val="C0C0C0"/>
                  </a:outerShdw>
                </a:effectLst>
                <a:latin typeface="黑体" pitchFamily="2" charset="-122"/>
                <a:ea typeface="黑体" pitchFamily="2" charset="-122"/>
              </a:rPr>
              <a:t>。</a:t>
            </a:r>
          </a:p>
          <a:p>
            <a:pPr fontAlgn="base"/>
            <a:endParaRPr lang="zh-CN" altLang="en-US" sz="3200" b="1" strike="noStrike" noProof="1">
              <a:effectLst>
                <a:outerShdw blurRad="38100" dist="38100" dir="2700000">
                  <a:srgbClr val="C0C0C0"/>
                </a:outerShdw>
              </a:effectLst>
              <a:latin typeface="黑体" pitchFamily="2" charset="-122"/>
              <a:ea typeface="黑体" pitchFamily="2" charset="-122"/>
            </a:endParaRPr>
          </a:p>
          <a:p>
            <a:pPr fontAlgn="base"/>
            <a:endParaRPr lang="zh-CN" altLang="en-US" sz="3200" b="1" strike="noStrike" noProof="1">
              <a:effectLst>
                <a:outerShdw blurRad="38100" dist="38100" dir="2700000">
                  <a:srgbClr val="C0C0C0"/>
                </a:outerShdw>
              </a:effectLst>
              <a:latin typeface="黑体" pitchFamily="2" charset="-122"/>
              <a:ea typeface="黑体" pitchFamily="2" charset="-122"/>
            </a:endParaRPr>
          </a:p>
          <a:p>
            <a:pPr fontAlgn="base"/>
            <a:endParaRPr lang="zh-CN" altLang="en-US" sz="3200" b="1" strike="noStrike" noProof="1">
              <a:effectLst>
                <a:outerShdw blurRad="38100" dist="38100" dir="2700000">
                  <a:srgbClr val="C0C0C0"/>
                </a:outerShdw>
              </a:effectLst>
              <a:latin typeface="黑体" pitchFamily="2" charset="-122"/>
              <a:ea typeface="黑体" pitchFamily="2" charset="-122"/>
            </a:endParaRPr>
          </a:p>
          <a:p>
            <a:pPr fontAlgn="base">
              <a:buNone/>
            </a:pPr>
            <a:r>
              <a:rPr lang="zh-CN" altLang="en-US" sz="3200" b="1" strike="noStrike" noProof="1">
                <a:effectLst>
                  <a:outerShdw blurRad="38100" dist="38100" dir="2700000">
                    <a:srgbClr val="C0C0C0"/>
                  </a:outerShdw>
                </a:effectLst>
                <a:latin typeface="黑体" pitchFamily="2" charset="-122"/>
                <a:ea typeface="黑体" pitchFamily="2" charset="-122"/>
              </a:rPr>
              <a:t>   长毛的故事        美女蛇的故事</a:t>
            </a:r>
          </a:p>
        </p:txBody>
      </p:sp>
      <p:pic>
        <p:nvPicPr>
          <p:cNvPr id="47108" name="New picture" hidden="1"/>
          <p:cNvPicPr/>
          <p:nvPr/>
        </p:nvPicPr>
        <p:blipFill>
          <a:blip r:embed="rId2"/>
          <a:stretch>
            <a:fillRect/>
          </a:stretch>
        </p:blipFill>
        <p:spPr>
          <a:xfrm>
            <a:off x="12598400" y="11137900"/>
            <a:ext cx="495300" cy="342900"/>
          </a:xfrm>
          <a:prstGeom prst="cube">
            <a:avLst/>
          </a:prstGeom>
        </p:spPr>
      </p:pic>
      <p:pic>
        <p:nvPicPr>
          <p:cNvPr id="47109" name="New picture"/>
          <p:cNvPicPr/>
          <p:nvPr/>
        </p:nvPicPr>
        <p:blipFill>
          <a:blip r:embed="rId3"/>
          <a:stretch>
            <a:fillRect/>
          </a:stretch>
        </p:blipFill>
        <p:spPr>
          <a:xfrm>
            <a:off x="10337800" y="11290300"/>
            <a:ext cx="330200" cy="241300"/>
          </a:xfrm>
          <a:prstGeom prst="cube">
            <a:avLst/>
          </a:prstGeom>
        </p:spPr>
      </p:pic>
    </p:spTree>
  </p:cSld>
  <p:clrMapOvr>
    <a:masterClrMapping/>
  </p:clrMapOvr>
  <mc:AlternateContent xmlns:mc="http://schemas.openxmlformats.org/markup-compatibility/2006" xmlns:p14="http://schemas.microsoft.com/office/powerpoint/2010/main">
    <mc:Choice Requires="p14">
      <p:transition p14:dur="250">
        <p:fade/>
      </p:transition>
    </mc:Choice>
    <mc:Fallback xmlns="" xmlns:p15="http://schemas.microsoft.com/office/powerpoint/2012/main">
      <p:transition>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3" presetClass="entr" presetSubtype="0" fill="hold" nodeType="clickEffect">
                                  <p:stCondLst>
                                    <p:cond delay="0"/>
                                  </p:stCondLst>
                                  <p:childTnLst>
                                    <p:set>
                                      <p:cBhvr>
                                        <p:cTn id="6" dur="1" fill="hold">
                                          <p:stCondLst>
                                            <p:cond delay="0"/>
                                          </p:stCondLst>
                                        </p:cTn>
                                        <p:tgtEl>
                                          <p:spTgt spid="47107">
                                            <p:txEl>
                                              <p:pRg st="4" end="4"/>
                                            </p:txEl>
                                          </p:spTgt>
                                        </p:tgtEl>
                                        <p:attrNameLst>
                                          <p:attrName>style.visibility</p:attrName>
                                        </p:attrNameLst>
                                      </p:cBhvr>
                                      <p:to>
                                        <p:strVal val="visible"/>
                                      </p:to>
                                    </p:set>
                                    <p:animEffect transition="in" filter="fade">
                                      <p:cBhvr>
                                        <p:cTn id="7" dur="100"/>
                                        <p:tgtEl>
                                          <p:spTgt spid="47107">
                                            <p:txEl>
                                              <p:pRg st="4" end="4"/>
                                            </p:txEl>
                                          </p:spTgt>
                                        </p:tgtEl>
                                      </p:cBhvr>
                                    </p:animEffect>
                                    <p:anim calcmode="lin" valueType="num">
                                      <p:cBhvr>
                                        <p:cTn id="8" dur="400" fill="hold"/>
                                        <p:tgtEl>
                                          <p:spTgt spid="47107">
                                            <p:txEl>
                                              <p:pRg st="4" end="4"/>
                                            </p:txEl>
                                          </p:spTgt>
                                        </p:tgtEl>
                                        <p:attrNameLst>
                                          <p:attrName>ppt_x</p:attrName>
                                        </p:attrNameLst>
                                      </p:cBhvr>
                                      <p:tavLst>
                                        <p:tav tm="0">
                                          <p:val>
                                            <p:strVal val="#ppt_x"/>
                                          </p:val>
                                        </p:tav>
                                        <p:tav tm="100000">
                                          <p:val>
                                            <p:strVal val="#ppt_x"/>
                                          </p:val>
                                        </p:tav>
                                      </p:tavLst>
                                    </p:anim>
                                    <p:anim calcmode="lin" valueType="num">
                                      <p:cBhvr>
                                        <p:cTn id="9" dur="400" fill="hold"/>
                                        <p:tgtEl>
                                          <p:spTgt spid="47107">
                                            <p:txEl>
                                              <p:pRg st="4" end="4"/>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7107">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7107">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Unix 3.10 unknown"/>
  <p:tag name="AS_RELEASE_DATE" val="2017.06.20"/>
  <p:tag name="AS_TITLE" val="Aspose.Slides for Java"/>
  <p:tag name="AS_VERSION" val="17.6"/>
</p:tagLst>
</file>

<file path=ppt/tags/tag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4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4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4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4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4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5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5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5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5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5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6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6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6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6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64.xml><?xml version="1.0" encoding="utf-8"?>
<p:tagLst xmlns:a="http://schemas.openxmlformats.org/drawingml/2006/main" xmlns:r="http://schemas.openxmlformats.org/officeDocument/2006/relationships"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65.xml><?xml version="1.0" encoding="utf-8"?>
<p:tagLst xmlns:a="http://schemas.openxmlformats.org/drawingml/2006/main" xmlns:r="http://schemas.openxmlformats.org/officeDocument/2006/relationships"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heme/theme1.xml><?xml version="1.0" encoding="utf-8"?>
<a:theme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panose="020B0503020204020204" charset="-122"/>
        <a:cs typeface="Arial"/>
      </a:majorFont>
      <a:minorFont>
        <a:latin typeface="Arial"/>
        <a:ea typeface="微软雅黑" panose="020B0503020204020204"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2768</TotalTime>
  <Words>3954</Words>
  <Application>Microsoft Office PowerPoint</Application>
  <PresentationFormat>宽屏</PresentationFormat>
  <Paragraphs>230</Paragraphs>
  <Slides>43</Slides>
  <Notes>1</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43</vt:i4>
      </vt:variant>
    </vt:vector>
  </HeadingPairs>
  <TitlesOfParts>
    <vt:vector size="52" baseType="lpstr">
      <vt:lpstr>等线</vt:lpstr>
      <vt:lpstr>仿宋</vt:lpstr>
      <vt:lpstr>黑体</vt:lpstr>
      <vt:lpstr>宋体</vt:lpstr>
      <vt:lpstr>幼圆</vt:lpstr>
      <vt:lpstr>Arial</vt:lpstr>
      <vt:lpstr>Calibri</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目录</vt:lpstr>
      <vt:lpstr>PowerPoint 演示文稿</vt:lpstr>
      <vt:lpstr>《朝花夕拾》的内容</vt:lpstr>
      <vt:lpstr>《朝花夕拾》的分类（一）</vt:lpstr>
      <vt:lpstr>《朝花夕拾》的分类（二）</vt:lpstr>
      <vt:lpstr>《朝花夕拾》的分类（三）</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主要内容和主题思想  </vt:lpstr>
      <vt:lpstr> 主要内容和主题思想  </vt:lpstr>
      <vt:lpstr> 主要内容和主题思想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rbm.xkw.com</dc:creator>
  <cp:lastModifiedBy>MENGRAN CUI</cp:lastModifiedBy>
  <cp:revision>8</cp:revision>
  <cp:lastPrinted>2020-09-23T16:04:30Z</cp:lastPrinted>
  <dcterms:created xsi:type="dcterms:W3CDTF">2020-09-23T16:04:30Z</dcterms:created>
  <dcterms:modified xsi:type="dcterms:W3CDTF">2020-12-03T09:29:10Z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