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410" r:id="rId3"/>
    <p:sldId id="411" r:id="rId4"/>
    <p:sldId id="412" r:id="rId5"/>
    <p:sldId id="413" r:id="rId6"/>
    <p:sldId id="414" r:id="rId7"/>
    <p:sldId id="415" r:id="rId8"/>
    <p:sldId id="416" r:id="rId9"/>
    <p:sldId id="417" r:id="rId10"/>
    <p:sldId id="418" r:id="rId11"/>
    <p:sldId id="419" r:id="rId12"/>
    <p:sldId id="420" r:id="rId13"/>
    <p:sldId id="421" r:id="rId14"/>
    <p:sldId id="422" r:id="rId15"/>
    <p:sldId id="423" r:id="rId16"/>
    <p:sldId id="424" r:id="rId17"/>
    <p:sldId id="425" r:id="rId18"/>
    <p:sldId id="426" r:id="rId19"/>
    <p:sldId id="429" r:id="rId20"/>
    <p:sldId id="428" r:id="rId21"/>
    <p:sldId id="427" r:id="rId22"/>
    <p:sldId id="430" r:id="rId23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tags" Target="tags/tag66.xml" /><Relationship Id="rId25" Type="http://schemas.openxmlformats.org/officeDocument/2006/relationships/presProps" Target="presProps.xml" /><Relationship Id="rId26" Type="http://schemas.openxmlformats.org/officeDocument/2006/relationships/viewProps" Target="viewProps.xml" /><Relationship Id="rId27" Type="http://schemas.openxmlformats.org/officeDocument/2006/relationships/theme" Target="theme/theme1.xml" /><Relationship Id="rId28" Type="http://schemas.openxmlformats.org/officeDocument/2006/relationships/tableStyles" Target="tableStyles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.w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.w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.w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.wmf" /><Relationship Id="rId2" Type="http://schemas.openxmlformats.org/officeDocument/2006/relationships/image" Target="../media/image17.w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778ACA7-A5C5-4EEF-B785-E78B13277A89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314" name="Rectangle 2"/>
          <p:cNvSpPr>
            <a:spLocks noGrp="1" noRot="1" noChangeAspect="1" noTextEdit="1"/>
          </p:cNvSpPr>
          <p:nvPr>
            <p:ph type="sldImg"/>
          </p:nvPr>
        </p:nvSpPr>
        <p:spPr>
          <a:xfrm>
            <a:off x="-285750" y="1116013"/>
            <a:ext cx="6096000" cy="3429000"/>
          </a:xfrm>
        </p:spPr>
      </p:sp>
      <p:sp>
        <p:nvSpPr>
          <p:cNvPr id="13315" name="Rectangle 3"/>
          <p:cNvSpPr>
            <a:spLocks noGrp="1" noRot="1" noChangeAspect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/>
              <a:t>阿拉伯数字</a:t>
            </a:r>
            <a:r>
              <a:rPr lang="en-US" altLang="x-none"/>
              <a:t>---------</a:t>
            </a:r>
            <a:r>
              <a:rPr lang="zh-CN" altLang="en-US"/>
              <a:t>支链位置</a:t>
            </a:r>
            <a:endParaRPr lang="zh-CN" altLang="en-US"/>
          </a:p>
          <a:p>
            <a:pPr lvl="0"/>
            <a:r>
              <a:rPr lang="zh-CN" altLang="en-US"/>
              <a:t>    汉字数字</a:t>
            </a:r>
            <a:r>
              <a:rPr lang="en-US" altLang="x-none"/>
              <a:t>---------</a:t>
            </a:r>
            <a:r>
              <a:rPr lang="zh-CN" altLang="en-US"/>
              <a:t>相同取代基的个数</a:t>
            </a:r>
            <a:endParaRPr lang="zh-CN" altLang="en-US"/>
          </a:p>
          <a:p>
            <a:pPr lvl="0"/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7967AD-9D7F-4C24-87DA-C973A2A0DF32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7967AD-9D7F-4C24-87DA-C973A2A0DF32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7967AD-9D7F-4C24-87DA-C973A2A0DF32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7967AD-9D7F-4C24-87DA-C973A2A0DF32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7967AD-9D7F-4C24-87DA-C973A2A0DF32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.xml" /><Relationship Id="rId2" Type="http://schemas.openxmlformats.org/officeDocument/2006/relationships/tags" Target="../tags/tag7.xml" /><Relationship Id="rId3" Type="http://schemas.openxmlformats.org/officeDocument/2006/relationships/tags" Target="../tags/tag8.xml" /><Relationship Id="rId4" Type="http://schemas.openxmlformats.org/officeDocument/2006/relationships/tags" Target="../tags/tag9.xml" /><Relationship Id="rId5" Type="http://schemas.openxmlformats.org/officeDocument/2006/relationships/tags" Target="../tags/tag10.xml" /><Relationship Id="rId6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.xml" /><Relationship Id="rId2" Type="http://schemas.openxmlformats.org/officeDocument/2006/relationships/tags" Target="../tags/tag12.xml" /><Relationship Id="rId3" Type="http://schemas.openxmlformats.org/officeDocument/2006/relationships/tags" Target="../tags/tag13.xml" /><Relationship Id="rId4" Type="http://schemas.openxmlformats.org/officeDocument/2006/relationships/tags" Target="../tags/tag14.xml" /><Relationship Id="rId5" Type="http://schemas.openxmlformats.org/officeDocument/2006/relationships/tags" Target="../tags/tag15.xml" /><Relationship Id="rId6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.xml" /><Relationship Id="rId2" Type="http://schemas.openxmlformats.org/officeDocument/2006/relationships/tags" Target="../tags/tag17.xml" /><Relationship Id="rId3" Type="http://schemas.openxmlformats.org/officeDocument/2006/relationships/tags" Target="../tags/tag18.xml" /><Relationship Id="rId4" Type="http://schemas.openxmlformats.org/officeDocument/2006/relationships/tags" Target="../tags/tag19.xml" /><Relationship Id="rId5" Type="http://schemas.openxmlformats.org/officeDocument/2006/relationships/tags" Target="../tags/tag20.xml" /><Relationship Id="rId6" Type="http://schemas.openxmlformats.org/officeDocument/2006/relationships/tags" Target="../tags/tag21.xml" /><Relationship Id="rId7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2.xml" /><Relationship Id="rId2" Type="http://schemas.openxmlformats.org/officeDocument/2006/relationships/tags" Target="../tags/tag23.xml" /><Relationship Id="rId3" Type="http://schemas.openxmlformats.org/officeDocument/2006/relationships/tags" Target="../tags/tag24.xml" /><Relationship Id="rId4" Type="http://schemas.openxmlformats.org/officeDocument/2006/relationships/tags" Target="../tags/tag25.xml" /><Relationship Id="rId5" Type="http://schemas.openxmlformats.org/officeDocument/2006/relationships/tags" Target="../tags/tag26.xml" /><Relationship Id="rId6" Type="http://schemas.openxmlformats.org/officeDocument/2006/relationships/tags" Target="../tags/tag27.xml" /><Relationship Id="rId7" Type="http://schemas.openxmlformats.org/officeDocument/2006/relationships/tags" Target="../tags/tag28.xml" /><Relationship Id="rId8" Type="http://schemas.openxmlformats.org/officeDocument/2006/relationships/tags" Target="../tags/tag29.xml" /><Relationship Id="rId9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0.xml" /><Relationship Id="rId2" Type="http://schemas.openxmlformats.org/officeDocument/2006/relationships/tags" Target="../tags/tag31.xml" /><Relationship Id="rId3" Type="http://schemas.openxmlformats.org/officeDocument/2006/relationships/tags" Target="../tags/tag32.xml" /><Relationship Id="rId4" Type="http://schemas.openxmlformats.org/officeDocument/2006/relationships/tags" Target="../tags/tag33.xml" /><Relationship Id="rId5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4.xml" /><Relationship Id="rId2" Type="http://schemas.openxmlformats.org/officeDocument/2006/relationships/tags" Target="../tags/tag35.xml" /><Relationship Id="rId3" Type="http://schemas.openxmlformats.org/officeDocument/2006/relationships/tags" Target="../tags/tag36.xml" /><Relationship Id="rId4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7.xml" /><Relationship Id="rId2" Type="http://schemas.openxmlformats.org/officeDocument/2006/relationships/tags" Target="../tags/tag38.xml" /><Relationship Id="rId3" Type="http://schemas.openxmlformats.org/officeDocument/2006/relationships/tags" Target="../tags/tag39.xml" /><Relationship Id="rId4" Type="http://schemas.openxmlformats.org/officeDocument/2006/relationships/tags" Target="../tags/tag40.xml" /><Relationship Id="rId5" Type="http://schemas.openxmlformats.org/officeDocument/2006/relationships/tags" Target="../tags/tag41.xml" /><Relationship Id="rId6" Type="http://schemas.openxmlformats.org/officeDocument/2006/relationships/tags" Target="../tags/tag42.xml" /><Relationship Id="rId7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3.xml" /><Relationship Id="rId2" Type="http://schemas.openxmlformats.org/officeDocument/2006/relationships/tags" Target="../tags/tag44.xml" /><Relationship Id="rId3" Type="http://schemas.openxmlformats.org/officeDocument/2006/relationships/tags" Target="../tags/tag45.xml" /><Relationship Id="rId4" Type="http://schemas.openxmlformats.org/officeDocument/2006/relationships/tags" Target="../tags/tag46.xml" /><Relationship Id="rId5" Type="http://schemas.openxmlformats.org/officeDocument/2006/relationships/tags" Target="../tags/tag47.xml" /><Relationship Id="rId6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8.xml" /><Relationship Id="rId2" Type="http://schemas.openxmlformats.org/officeDocument/2006/relationships/tags" Target="../tags/tag49.xml" /><Relationship Id="rId3" Type="http://schemas.openxmlformats.org/officeDocument/2006/relationships/tags" Target="../tags/tag50.xml" /><Relationship Id="rId4" Type="http://schemas.openxmlformats.org/officeDocument/2006/relationships/tags" Target="../tags/tag51.xml" /><Relationship Id="rId5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2.xml" /><Relationship Id="rId2" Type="http://schemas.openxmlformats.org/officeDocument/2006/relationships/tags" Target="../tags/tag53.xml" /><Relationship Id="rId3" Type="http://schemas.openxmlformats.org/officeDocument/2006/relationships/tags" Target="../tags/tag54.xml" /><Relationship Id="rId4" Type="http://schemas.openxmlformats.org/officeDocument/2006/relationships/tags" Target="../tags/tag55.xml" /><Relationship Id="rId5" Type="http://schemas.openxmlformats.org/officeDocument/2006/relationships/tags" Target="../tags/tag56.xml" /><Relationship Id="rId6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  <a:endParaRPr lang="zh-CN" alt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ags" Target="../tags/tag57.xml" /><Relationship Id="rId13" Type="http://schemas.openxmlformats.org/officeDocument/2006/relationships/tags" Target="../tags/tag58.xml" /><Relationship Id="rId14" Type="http://schemas.openxmlformats.org/officeDocument/2006/relationships/tags" Target="../tags/tag59.xml" /><Relationship Id="rId15" Type="http://schemas.openxmlformats.org/officeDocument/2006/relationships/tags" Target="../tags/tag60.xml" /><Relationship Id="rId16" Type="http://schemas.openxmlformats.org/officeDocument/2006/relationships/tags" Target="../tags/tag61.xml" /><Relationship Id="rId17" Type="http://schemas.openxmlformats.org/officeDocument/2006/relationships/tags" Target="../tags/tag62.xml" /><Relationship Id="rId18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tabLst>
          <a:tab pos="1609725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0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png" /><Relationship Id="rId3" Type="http://schemas.openxmlformats.org/officeDocument/2006/relationships/image" Target="../media/image3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3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4.jpeg" /><Relationship Id="rId4" Type="http://schemas.openxmlformats.org/officeDocument/2006/relationships/image" Target="../media/image5.jpeg" /><Relationship Id="rId5" Type="http://schemas.openxmlformats.org/officeDocument/2006/relationships/image" Target="../media/image6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5.xml" /><Relationship Id="rId3" Type="http://schemas.openxmlformats.org/officeDocument/2006/relationships/tags" Target="../tags/tag63.xml" /><Relationship Id="rId4" Type="http://schemas.openxmlformats.org/officeDocument/2006/relationships/image" Target="../media/image7.jpeg" /><Relationship Id="rId5" Type="http://schemas.openxmlformats.org/officeDocument/2006/relationships/tags" Target="../tags/tag64.xml" /><Relationship Id="rId6" Type="http://schemas.openxmlformats.org/officeDocument/2006/relationships/image" Target="../media/image8.jpeg" /><Relationship Id="rId7" Type="http://schemas.openxmlformats.org/officeDocument/2006/relationships/image" Target="../media/image9.jpeg" /><Relationship Id="rId8" Type="http://schemas.openxmlformats.org/officeDocument/2006/relationships/image" Target="../media/image10.jpeg" /><Relationship Id="rId9" Type="http://schemas.openxmlformats.org/officeDocument/2006/relationships/image" Target="../media/image11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12.png" /><Relationship Id="rId4" Type="http://schemas.openxmlformats.org/officeDocument/2006/relationships/tags" Target="../tags/tag65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7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oleObject" Target="../embeddings/oleObject1.bin" TargetMode="Internal" /><Relationship Id="rId3" Type="http://schemas.openxmlformats.org/officeDocument/2006/relationships/image" Target="../media/image13.wmf" /><Relationship Id="rId4" Type="http://schemas.openxmlformats.org/officeDocument/2006/relationships/vmlDrawing" Target="../drawings/vmlDrawing1.v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oleObject" Target="../embeddings/oleObject2.bin" TargetMode="Internal" /><Relationship Id="rId3" Type="http://schemas.openxmlformats.org/officeDocument/2006/relationships/image" Target="../media/image14.wmf" /><Relationship Id="rId4" Type="http://schemas.openxmlformats.org/officeDocument/2006/relationships/vmlDrawing" Target="../drawings/vmlDrawing2.v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oleObject" Target="../embeddings/oleObject3.bin" TargetMode="Internal" /><Relationship Id="rId3" Type="http://schemas.openxmlformats.org/officeDocument/2006/relationships/image" Target="../media/image15.wmf" /><Relationship Id="rId4" Type="http://schemas.openxmlformats.org/officeDocument/2006/relationships/vmlDrawing" Target="../drawings/vmlDrawing3.v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oleObject" Target="../embeddings/oleObject4.bin" TargetMode="Internal" /><Relationship Id="rId3" Type="http://schemas.openxmlformats.org/officeDocument/2006/relationships/image" Target="../media/image16.wmf" /><Relationship Id="rId4" Type="http://schemas.openxmlformats.org/officeDocument/2006/relationships/oleObject" Target="../embeddings/oleObject5.bin" TargetMode="Internal" /><Relationship Id="rId5" Type="http://schemas.openxmlformats.org/officeDocument/2006/relationships/image" Target="../media/image17.wmf" /><Relationship Id="rId6" Type="http://schemas.openxmlformats.org/officeDocument/2006/relationships/image" Target="../media/image18.png" /><Relationship Id="rId7" Type="http://schemas.openxmlformats.org/officeDocument/2006/relationships/vmlDrawing" Target="../drawings/vmlDrawing4.v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3424555" y="2031290"/>
            <a:ext cx="6546486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4000" b="1">
                <a:latin typeface="Times New Roman" panose="02020603050405020304" pitchFamily="18" charset="0"/>
                <a:ea typeface="微软雅黑" panose="020b0503020204020204" pitchFamily="34" charset="-122"/>
              </a:rPr>
              <a:t>第二章 第一节 </a:t>
            </a:r>
            <a:endParaRPr lang="en-US" altLang="zh-CN" sz="4000" b="1" smtClean="0">
              <a:latin typeface="Times New Roman" panose="02020603050405020304" pitchFamily="18" charset="0"/>
              <a:ea typeface="微软雅黑" panose="020b0503020204020204" pitchFamily="34" charset="-122"/>
            </a:endParaRPr>
          </a:p>
          <a:p>
            <a:pPr algn="ctr">
              <a:lnSpc>
                <a:spcPct val="200000"/>
              </a:lnSpc>
            </a:pPr>
            <a:r>
              <a:rPr lang="zh-CN" altLang="en-US" sz="4000" b="1" smtClean="0">
                <a:latin typeface="Times New Roman" panose="02020603050405020304" pitchFamily="18" charset="0"/>
                <a:ea typeface="微软雅黑" panose="020b0503020204020204" pitchFamily="34" charset="-122"/>
              </a:rPr>
              <a:t>第</a:t>
            </a:r>
            <a:r>
              <a:rPr lang="en-US" altLang="zh-CN" sz="4000" b="1">
                <a:latin typeface="Times New Roman" panose="02020603050405020304" pitchFamily="18" charset="0"/>
                <a:ea typeface="微软雅黑" panose="020b0503020204020204" pitchFamily="34" charset="-122"/>
              </a:rPr>
              <a:t>2</a:t>
            </a:r>
            <a:r>
              <a:rPr lang="zh-CN" altLang="en-US" sz="4000" b="1" smtClean="0">
                <a:latin typeface="Times New Roman" panose="02020603050405020304" pitchFamily="18" charset="0"/>
                <a:ea typeface="微软雅黑" panose="020b0503020204020204" pitchFamily="34" charset="-122"/>
              </a:rPr>
              <a:t>课时   </a:t>
            </a:r>
            <a:r>
              <a:rPr lang="zh-CN" altLang="zh-CN" sz="4000" b="1" smtClean="0"/>
              <a:t>烷烃</a:t>
            </a:r>
            <a:r>
              <a:rPr lang="zh-CN" altLang="zh-CN" sz="4000" b="1"/>
              <a:t>的命名</a:t>
            </a:r>
            <a:endParaRPr lang="zh-CN" altLang="zh-CN" sz="4000" b="1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146" name="Text Box 2"/>
          <p:cNvSpPr/>
          <p:nvPr/>
        </p:nvSpPr>
        <p:spPr>
          <a:xfrm>
            <a:off x="2411105" y="1114433"/>
            <a:ext cx="9721215" cy="52322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Times New Roman" panose="02020603050405020304" pitchFamily="18" charset="0"/>
              </a:rPr>
              <a:t>烃分子失去一个或几个氢原子后所剩余的部分叫做烃基。</a:t>
            </a:r>
            <a:endParaRPr lang="zh-CN" altLang="en-US" sz="2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47" name="Text Box 3"/>
          <p:cNvSpPr/>
          <p:nvPr/>
        </p:nvSpPr>
        <p:spPr>
          <a:xfrm>
            <a:off x="1992315" y="2349508"/>
            <a:ext cx="2665412" cy="584775"/>
          </a:xfrm>
          <a:prstGeom prst="rect">
            <a:avLst/>
          </a:prstGeom>
          <a:gradFill rotWithShape="0">
            <a:gsLst>
              <a:gs pos="0">
                <a:srgbClr val="CC3300"/>
              </a:gs>
              <a:gs pos="50000">
                <a:srgbClr val="FFFFFF"/>
              </a:gs>
              <a:gs pos="100000">
                <a:srgbClr val="CC3300"/>
              </a:gs>
            </a:gsLst>
            <a:lin ang="5400000" scaled="1"/>
          </a:gradFill>
          <a:ln w="9525">
            <a:noFill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方正姚体" panose="02010601030101010101" pitchFamily="2" charset="-122"/>
                <a:sym typeface="Times New Roman" panose="02020603050405020304" pitchFamily="18" charset="0"/>
              </a:rPr>
              <a:t>常见的烃基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6148" name="Group 4"/>
          <p:cNvGrpSpPr/>
          <p:nvPr/>
        </p:nvGrpSpPr>
        <p:grpSpPr>
          <a:xfrm>
            <a:off x="6456363" y="3124214"/>
            <a:ext cx="3275012" cy="1296035"/>
            <a:chExt cx="5156" cy="2042"/>
          </a:xfrm>
        </p:grpSpPr>
        <p:sp>
          <p:nvSpPr>
            <p:cNvPr id="2" name="Text Box 5"/>
            <p:cNvSpPr/>
            <p:nvPr/>
          </p:nvSpPr>
          <p:spPr>
            <a:xfrm>
              <a:off x="0" y="907"/>
              <a:ext cx="5040" cy="101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zh-CN" altLang="en-US" sz="3600" b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Times New Roman" panose="02020603050405020304" pitchFamily="18" charset="0"/>
                </a:rPr>
                <a:t>－</a:t>
              </a:r>
              <a:r>
                <a:rPr lang="en-US" altLang="x-none" sz="3600" b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Times New Roman" panose="02020603050405020304" pitchFamily="18" charset="0"/>
                </a:rPr>
                <a:t>CH</a:t>
              </a:r>
              <a:r>
                <a:rPr lang="en-US" altLang="x-none" sz="3600" b="1" baseline="-250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Times New Roman" panose="02020603050405020304" pitchFamily="18" charset="0"/>
                </a:rPr>
                <a:t>2</a:t>
              </a:r>
              <a:r>
                <a:rPr lang="en-US" altLang="x-none" sz="3600" b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Times New Roman" panose="02020603050405020304" pitchFamily="18" charset="0"/>
                </a:rPr>
                <a:t>CH</a:t>
              </a:r>
              <a:r>
                <a:rPr lang="en-US" altLang="x-none" sz="3600" b="1" baseline="-250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Times New Roman" panose="02020603050405020304" pitchFamily="18" charset="0"/>
                </a:rPr>
                <a:t>2</a:t>
              </a:r>
              <a:r>
                <a:rPr lang="en-US" altLang="x-none" sz="3600" b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Times New Roman" panose="02020603050405020304" pitchFamily="18" charset="0"/>
                </a:rPr>
                <a:t>CH</a:t>
              </a:r>
              <a:r>
                <a:rPr lang="en-US" altLang="x-none" sz="3600" b="1" baseline="-250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Times New Roman" panose="02020603050405020304" pitchFamily="18" charset="0"/>
                </a:rPr>
                <a:t>3</a:t>
              </a:r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149" name="Text Box 6"/>
            <p:cNvSpPr/>
            <p:nvPr/>
          </p:nvSpPr>
          <p:spPr>
            <a:xfrm>
              <a:off x="113" y="0"/>
              <a:ext cx="3960" cy="91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altLang="x-none" sz="3200" b="1" smtClean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rPr>
                <a:t>③</a:t>
              </a:r>
              <a:r>
                <a:rPr lang="zh-CN" altLang="en-US" sz="3200" b="1" smtClean="0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Times New Roman" panose="02020603050405020304" pitchFamily="18" charset="0"/>
                </a:rPr>
                <a:t>丙</a:t>
              </a:r>
              <a:r>
                <a:rPr lang="zh-CN" altLang="en-US" sz="3200" b="1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2" charset="-122"/>
                  <a:sym typeface="Times New Roman" panose="02020603050405020304" pitchFamily="18" charset="0"/>
                </a:rPr>
                <a:t>基：</a:t>
              </a:r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6150" name="Group 7"/>
            <p:cNvGrpSpPr>
              <a:grpSpLocks noChangeAspect="1"/>
            </p:cNvGrpSpPr>
            <p:nvPr/>
          </p:nvGrpSpPr>
          <p:grpSpPr>
            <a:xfrm>
              <a:off x="340" y="1"/>
              <a:ext cx="4816" cy="2041"/>
              <a:chExt cx="1926" cy="1152"/>
            </a:xfrm>
          </p:grpSpPr>
          <p:pic>
            <p:nvPicPr>
              <p:cNvPr id="6151" name="Picture 8" descr="lady68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 flipV="1">
                <a:off x="6" y="1104"/>
                <a:ext cx="1920" cy="48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6152" name="Picture 9" descr="lady68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 flipV="1">
                <a:off x="0" y="0"/>
                <a:ext cx="1920" cy="48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</p:grpSp>
      <p:grpSp>
        <p:nvGrpSpPr>
          <p:cNvPr id="6154" name="Group 10"/>
          <p:cNvGrpSpPr/>
          <p:nvPr/>
        </p:nvGrpSpPr>
        <p:grpSpPr>
          <a:xfrm>
            <a:off x="6527803" y="4805363"/>
            <a:ext cx="3060700" cy="1367472"/>
            <a:chExt cx="4818" cy="2153"/>
          </a:xfrm>
        </p:grpSpPr>
        <p:grpSp>
          <p:nvGrpSpPr>
            <p:cNvPr id="3" name="Group 11"/>
            <p:cNvGrpSpPr/>
            <p:nvPr/>
          </p:nvGrpSpPr>
          <p:grpSpPr>
            <a:xfrm>
              <a:off x="227" y="680"/>
              <a:ext cx="4200" cy="1440"/>
              <a:chExt cx="1680" cy="576"/>
            </a:xfrm>
          </p:grpSpPr>
          <p:sp>
            <p:nvSpPr>
              <p:cNvPr id="6155" name="Text Box 12"/>
              <p:cNvSpPr/>
              <p:nvPr/>
            </p:nvSpPr>
            <p:spPr>
              <a:xfrm>
                <a:off x="0" y="0"/>
                <a:ext cx="1680" cy="40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eaLnBrk="0" hangingPunct="0">
                  <a:spcBef>
                    <a:spcPct val="50000"/>
                  </a:spcBef>
                </a:pPr>
                <a:r>
                  <a:rPr lang="en-US" altLang="x-none" sz="36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sym typeface="Times New Roman" panose="02020603050405020304" pitchFamily="18" charset="0"/>
                  </a:rPr>
                  <a:t>CH</a:t>
                </a:r>
                <a:r>
                  <a:rPr lang="en-US" altLang="x-none" sz="3600" b="1" baseline="-250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sym typeface="Times New Roman" panose="02020603050405020304" pitchFamily="18" charset="0"/>
                  </a:rPr>
                  <a:t>3</a:t>
                </a:r>
                <a:r>
                  <a:rPr lang="en-US" altLang="x-none" sz="3600" b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sym typeface="Times New Roman" panose="02020603050405020304" pitchFamily="18" charset="0"/>
                  </a:rPr>
                  <a:t>CHCH</a:t>
                </a:r>
                <a:r>
                  <a:rPr lang="en-US" altLang="x-none" sz="3600" b="1" baseline="-250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sym typeface="Times New Roman" panose="02020603050405020304" pitchFamily="18" charset="0"/>
                  </a:rPr>
                  <a:t>3</a:t>
                </a:r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156" name="Line 13"/>
              <p:cNvSpPr/>
              <p:nvPr/>
            </p:nvSpPr>
            <p:spPr>
              <a:xfrm>
                <a:off x="659" y="336"/>
                <a:ext cx="1" cy="24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eaLnBrk="0" hangingPunct="0"/>
                <a:endParaRPr lang="zh-CN" altLang="en-US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  <a:sym typeface="Calibri"/>
                </a:endParaRPr>
              </a:p>
            </p:txBody>
          </p:sp>
        </p:grpSp>
        <p:sp>
          <p:nvSpPr>
            <p:cNvPr id="6157" name="Text Box 14"/>
            <p:cNvSpPr/>
            <p:nvPr/>
          </p:nvSpPr>
          <p:spPr>
            <a:xfrm>
              <a:off x="113" y="0"/>
              <a:ext cx="3720" cy="92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altLang="x-none" sz="3200" b="1">
                  <a:solidFill>
                    <a:srgbClr val="0000FF"/>
                  </a:solidFill>
                  <a:latin typeface="黑体" panose="02010609060101010101" pitchFamily="2" charset="-122"/>
                  <a:ea typeface="黑体" panose="02010609060101010101" pitchFamily="2" charset="-122"/>
                  <a:sym typeface="黑体" panose="02010609060101010101" pitchFamily="2" charset="-122"/>
                </a:rPr>
                <a:t>④</a:t>
              </a:r>
              <a:r>
                <a:rPr lang="zh-CN" altLang="en-US" sz="3200" b="1">
                  <a:solidFill>
                    <a:srgbClr val="000000"/>
                  </a:solidFill>
                  <a:latin typeface="黑体" panose="02010609060101010101" pitchFamily="2" charset="-122"/>
                  <a:ea typeface="黑体" panose="02010609060101010101" pitchFamily="2" charset="-122"/>
                  <a:sym typeface="黑体" panose="02010609060101010101" pitchFamily="2" charset="-122"/>
                </a:rPr>
                <a:t>异丙基：</a:t>
              </a:r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6158" name="Group 15"/>
            <p:cNvGrpSpPr>
              <a:grpSpLocks noChangeAspect="1"/>
            </p:cNvGrpSpPr>
            <p:nvPr/>
          </p:nvGrpSpPr>
          <p:grpSpPr>
            <a:xfrm>
              <a:off x="0" y="0"/>
              <a:ext cx="4818" cy="2153"/>
              <a:chExt cx="1927" cy="1344"/>
            </a:xfrm>
          </p:grpSpPr>
          <p:pic>
            <p:nvPicPr>
              <p:cNvPr id="6159" name="Picture 16" descr="lady68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 flipV="1">
                <a:off x="0" y="1296"/>
                <a:ext cx="1920" cy="48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6160" name="Picture 17" descr="lady68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 flipV="1">
                <a:off x="7" y="0"/>
                <a:ext cx="1920" cy="48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</p:grpSp>
      <p:grpSp>
        <p:nvGrpSpPr>
          <p:cNvPr id="6162" name="Group 18"/>
          <p:cNvGrpSpPr/>
          <p:nvPr/>
        </p:nvGrpSpPr>
        <p:grpSpPr>
          <a:xfrm>
            <a:off x="1981200" y="4808538"/>
            <a:ext cx="4175125" cy="1439862"/>
            <a:chExt cx="6575" cy="2268"/>
          </a:xfrm>
        </p:grpSpPr>
        <p:sp>
          <p:nvSpPr>
            <p:cNvPr id="4" name="Text Box 19"/>
            <p:cNvSpPr/>
            <p:nvPr/>
          </p:nvSpPr>
          <p:spPr>
            <a:xfrm>
              <a:off x="0" y="0"/>
              <a:ext cx="3468" cy="92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altLang="x-none" sz="3200" b="1">
                  <a:solidFill>
                    <a:srgbClr val="0000FF"/>
                  </a:solidFill>
                  <a:latin typeface="黑体" panose="02010609060101010101" pitchFamily="2" charset="-122"/>
                  <a:ea typeface="黑体" panose="02010609060101010101" pitchFamily="2" charset="-122"/>
                  <a:sym typeface="黑体" panose="02010609060101010101" pitchFamily="2" charset="-122"/>
                </a:rPr>
                <a:t>②</a:t>
              </a:r>
              <a:r>
                <a:rPr lang="zh-CN" altLang="en-US" sz="3200" b="1">
                  <a:solidFill>
                    <a:srgbClr val="000000"/>
                  </a:solidFill>
                  <a:latin typeface="黑体" panose="02010609060101010101" pitchFamily="2" charset="-122"/>
                  <a:ea typeface="黑体" panose="02010609060101010101" pitchFamily="2" charset="-122"/>
                  <a:sym typeface="黑体" panose="02010609060101010101" pitchFamily="2" charset="-122"/>
                </a:rPr>
                <a:t>乙 基：</a:t>
              </a:r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163" name="Text Box 20"/>
            <p:cNvSpPr/>
            <p:nvPr/>
          </p:nvSpPr>
          <p:spPr>
            <a:xfrm>
              <a:off x="2495" y="115"/>
              <a:ext cx="4080" cy="197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ctr" eaLnBrk="0" hangingPunct="0">
                <a:lnSpc>
                  <a:spcPct val="80000"/>
                </a:lnSpc>
                <a:spcBef>
                  <a:spcPct val="50000"/>
                </a:spcBef>
              </a:pPr>
              <a:r>
                <a:rPr lang="zh-CN" altLang="en-US" sz="3600" b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Times New Roman" panose="02020603050405020304" pitchFamily="18" charset="0"/>
                </a:rPr>
                <a:t>－</a:t>
              </a:r>
              <a:r>
                <a:rPr lang="en-US" altLang="x-none" sz="3600" b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Times New Roman" panose="02020603050405020304" pitchFamily="18" charset="0"/>
                </a:rPr>
                <a:t>CH</a:t>
              </a:r>
              <a:r>
                <a:rPr lang="en-US" altLang="x-none" sz="3600" b="1" baseline="-250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Times New Roman" panose="02020603050405020304" pitchFamily="18" charset="0"/>
                </a:rPr>
                <a:t>2</a:t>
              </a:r>
              <a:r>
                <a:rPr lang="en-US" altLang="x-none" sz="3600" b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Times New Roman" panose="02020603050405020304" pitchFamily="18" charset="0"/>
                </a:rPr>
                <a:t>CH</a:t>
              </a:r>
              <a:r>
                <a:rPr lang="en-US" altLang="x-none" sz="3600" b="1" baseline="-250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Times New Roman" panose="02020603050405020304" pitchFamily="18" charset="0"/>
                </a:rPr>
                <a:t>3</a:t>
              </a:r>
              <a:r>
                <a:rPr lang="en-US" altLang="x-none" sz="3600" baseline="-250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Times New Roman" panose="02020603050405020304" pitchFamily="18" charset="0"/>
                </a:rPr>
                <a:t> </a:t>
              </a:r>
              <a:endParaRPr lang="zh-CN" altLang="en-US" sz="3600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Times New Roman" panose="02020603050405020304" pitchFamily="18" charset="0"/>
              </a:endParaRPr>
            </a:p>
            <a:p>
              <a:pPr algn="ctr" eaLnBrk="0" hangingPunct="0">
                <a:lnSpc>
                  <a:spcPct val="80000"/>
                </a:lnSpc>
                <a:spcBef>
                  <a:spcPct val="50000"/>
                </a:spcBef>
              </a:pPr>
              <a:r>
                <a:rPr lang="en-US" altLang="x-none" sz="3600" baseline="-250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Times New Roman" panose="02020603050405020304" pitchFamily="18" charset="0"/>
                </a:rPr>
                <a:t> </a:t>
              </a:r>
              <a:r>
                <a:rPr lang="zh-CN" altLang="en-US" sz="3600" b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Times New Roman" panose="02020603050405020304" pitchFamily="18" charset="0"/>
                </a:rPr>
                <a:t>或－</a:t>
              </a:r>
              <a:r>
                <a:rPr lang="en-US" altLang="x-none" sz="3600" b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Times New Roman" panose="02020603050405020304" pitchFamily="18" charset="0"/>
                </a:rPr>
                <a:t>C</a:t>
              </a:r>
              <a:r>
                <a:rPr lang="en-US" altLang="x-none" sz="3600" b="1" baseline="-250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Times New Roman" panose="02020603050405020304" pitchFamily="18" charset="0"/>
                </a:rPr>
                <a:t>2</a:t>
              </a:r>
              <a:r>
                <a:rPr lang="en-US" altLang="x-none" sz="3600" b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Times New Roman" panose="02020603050405020304" pitchFamily="18" charset="0"/>
                </a:rPr>
                <a:t>H</a:t>
              </a:r>
              <a:r>
                <a:rPr lang="en-US" altLang="x-none" sz="3600" b="1" baseline="-250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Times New Roman" panose="02020603050405020304" pitchFamily="18" charset="0"/>
                </a:rPr>
                <a:t>5</a:t>
              </a:r>
              <a:r>
                <a:rPr lang="en-US" altLang="x-none" sz="3600" baseline="-250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Times New Roman" panose="02020603050405020304" pitchFamily="18" charset="0"/>
                </a:rPr>
                <a:t> </a:t>
              </a:r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6164" name="Group 21"/>
            <p:cNvGrpSpPr>
              <a:grpSpLocks noChangeAspect="1"/>
            </p:cNvGrpSpPr>
            <p:nvPr/>
          </p:nvGrpSpPr>
          <p:grpSpPr>
            <a:xfrm>
              <a:off x="455" y="2"/>
              <a:ext cx="5102" cy="2266"/>
              <a:chExt cx="1926" cy="1152"/>
            </a:xfrm>
          </p:grpSpPr>
          <p:pic>
            <p:nvPicPr>
              <p:cNvPr id="6165" name="Picture 22" descr="lady68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 flipV="1">
                <a:off x="6" y="1104"/>
                <a:ext cx="1920" cy="48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6166" name="Picture 23" descr="lady68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 flipV="1">
                <a:off x="0" y="0"/>
                <a:ext cx="1920" cy="48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</p:grpSp>
      <p:grpSp>
        <p:nvGrpSpPr>
          <p:cNvPr id="6168" name="Group 24"/>
          <p:cNvGrpSpPr/>
          <p:nvPr/>
        </p:nvGrpSpPr>
        <p:grpSpPr>
          <a:xfrm>
            <a:off x="1920875" y="3141676"/>
            <a:ext cx="3887788" cy="935037"/>
            <a:chExt cx="5880" cy="1474"/>
          </a:xfrm>
        </p:grpSpPr>
        <p:sp>
          <p:nvSpPr>
            <p:cNvPr id="5" name="Text Box 25"/>
            <p:cNvSpPr/>
            <p:nvPr/>
          </p:nvSpPr>
          <p:spPr>
            <a:xfrm>
              <a:off x="0" y="114"/>
              <a:ext cx="5880" cy="101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altLang="x-none" sz="3200" b="1">
                  <a:solidFill>
                    <a:srgbClr val="0000FF"/>
                  </a:solidFill>
                  <a:latin typeface="黑体" panose="02010609060101010101" pitchFamily="2" charset="-122"/>
                  <a:ea typeface="黑体" panose="02010609060101010101" pitchFamily="2" charset="-122"/>
                  <a:sym typeface="黑体" panose="02010609060101010101" pitchFamily="2" charset="-122"/>
                </a:rPr>
                <a:t>①</a:t>
              </a:r>
              <a:r>
                <a:rPr lang="zh-CN" altLang="en-US" sz="3200" b="1">
                  <a:solidFill>
                    <a:srgbClr val="000000"/>
                  </a:solidFill>
                  <a:latin typeface="黑体" panose="02010609060101010101" pitchFamily="2" charset="-122"/>
                  <a:ea typeface="黑体" panose="02010609060101010101" pitchFamily="2" charset="-122"/>
                  <a:sym typeface="黑体" panose="02010609060101010101" pitchFamily="2" charset="-122"/>
                </a:rPr>
                <a:t>甲 基：</a:t>
              </a:r>
              <a:r>
                <a:rPr lang="zh-CN" altLang="en-US" sz="3600" b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Times New Roman" panose="02020603050405020304" pitchFamily="18" charset="0"/>
                </a:rPr>
                <a:t>－</a:t>
              </a:r>
              <a:r>
                <a:rPr lang="en-US" altLang="x-none" sz="3600" b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Times New Roman" panose="02020603050405020304" pitchFamily="18" charset="0"/>
                </a:rPr>
                <a:t>CH</a:t>
              </a:r>
              <a:r>
                <a:rPr lang="en-US" altLang="x-none" sz="3600" b="1" baseline="-250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Times New Roman" panose="02020603050405020304" pitchFamily="18" charset="0"/>
                </a:rPr>
                <a:t>3</a:t>
              </a:r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6169" name="Group 26"/>
            <p:cNvGrpSpPr>
              <a:grpSpLocks noChangeAspect="1"/>
            </p:cNvGrpSpPr>
            <p:nvPr/>
          </p:nvGrpSpPr>
          <p:grpSpPr>
            <a:xfrm>
              <a:off x="340" y="0"/>
              <a:ext cx="4816" cy="1474"/>
              <a:chExt cx="1926" cy="1152"/>
            </a:xfrm>
          </p:grpSpPr>
          <p:pic>
            <p:nvPicPr>
              <p:cNvPr id="6170" name="Picture 27" descr="lady68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 flipV="1">
                <a:off x="6" y="1104"/>
                <a:ext cx="1920" cy="48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6171" name="Picture 28" descr="lady68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 flipV="1">
                <a:off x="0" y="0"/>
                <a:ext cx="1920" cy="48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</p:grpSp>
      <p:sp>
        <p:nvSpPr>
          <p:cNvPr id="6173" name="Text Box 30"/>
          <p:cNvSpPr/>
          <p:nvPr/>
        </p:nvSpPr>
        <p:spPr>
          <a:xfrm>
            <a:off x="9525" y="1052845"/>
            <a:ext cx="2270760" cy="646331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0" hangingPunct="0"/>
            <a:r>
              <a:rPr lang="en-US" altLang="x-none" sz="36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Times New Roman" panose="02020603050405020304" pitchFamily="18" charset="0"/>
              </a:rPr>
              <a:t>1</a:t>
            </a:r>
            <a:r>
              <a:rPr lang="zh-CN" altLang="en-US" sz="36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Times New Roman" panose="02020603050405020304" pitchFamily="18" charset="0"/>
              </a:rPr>
              <a:t>、</a:t>
            </a:r>
            <a:r>
              <a:rPr lang="en-US" altLang="x-none" sz="3600" b="1" err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Times New Roman" panose="02020603050405020304" pitchFamily="18" charset="0"/>
              </a:rPr>
              <a:t>烃基</a:t>
            </a:r>
            <a:r>
              <a:rPr lang="zh-CN" altLang="en-US" sz="36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Times New Roman" panose="02020603050405020304" pitchFamily="18" charset="0"/>
              </a:rPr>
              <a:t>：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4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21" dur="1000"/>
                                        <p:tgtEl>
                                          <p:spTgt spid="61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28" dur="1000"/>
                                        <p:tgtEl>
                                          <p:spTgt spid="61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35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42" dur="1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122" name="文本框 5121"/>
          <p:cNvSpPr txBox="1"/>
          <p:nvPr/>
        </p:nvSpPr>
        <p:spPr>
          <a:xfrm>
            <a:off x="83475" y="91454"/>
            <a:ext cx="5111751" cy="64633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smtClean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2</a:t>
            </a:r>
            <a:r>
              <a:rPr lang="zh-CN" altLang="en-US" sz="3600" b="1" smtClean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、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烷烃</a:t>
            </a:r>
            <a:r>
              <a:rPr lang="zh-CN" altLang="en-US" sz="3600" b="1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的习惯命名法</a:t>
            </a:r>
            <a:endParaRPr lang="zh-CN" altLang="en-US" sz="3600" b="1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5123" name="文本框 5122"/>
          <p:cNvSpPr txBox="1"/>
          <p:nvPr/>
        </p:nvSpPr>
        <p:spPr>
          <a:xfrm>
            <a:off x="178049" y="942357"/>
            <a:ext cx="5502275" cy="64633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smtClean="0">
                <a:latin typeface="Arial" panose="020b0604020202020204" pitchFamily="34" charset="0"/>
                <a:ea typeface="宋体" panose="02010600030101010101" pitchFamily="2" charset="-122"/>
              </a:rPr>
              <a:t>⑴ </a:t>
            </a:r>
            <a:r>
              <a:rPr lang="zh-CN" altLang="en-US" sz="3600" b="1" smtClean="0">
                <a:latin typeface="Arial Black" panose="020b0a04020102020204" pitchFamily="34" charset="0"/>
                <a:ea typeface="黑体" panose="02010609060101010101" pitchFamily="2" charset="-122"/>
              </a:rPr>
              <a:t>直</a:t>
            </a:r>
            <a:r>
              <a:rPr lang="zh-CN" altLang="en-US" sz="3600" b="1">
                <a:latin typeface="Arial Black" panose="020b0a04020102020204" pitchFamily="34" charset="0"/>
                <a:ea typeface="黑体" panose="02010609060101010101" pitchFamily="2" charset="-122"/>
              </a:rPr>
              <a:t>链烷烃命名：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 Black" panose="020b0a04020102020204" pitchFamily="34" charset="0"/>
                <a:ea typeface="黑体" panose="02010609060101010101" pitchFamily="2" charset="-122"/>
              </a:rPr>
              <a:t>某</a:t>
            </a:r>
            <a:r>
              <a:rPr lang="zh-CN" altLang="en-US" sz="3600" b="1">
                <a:latin typeface="Arial Black" panose="020b0a04020102020204" pitchFamily="34" charset="0"/>
                <a:ea typeface="黑体" panose="02010609060101010101" pitchFamily="2" charset="-122"/>
              </a:rPr>
              <a:t>烷</a:t>
            </a:r>
            <a:endParaRPr lang="zh-CN" altLang="en-US" sz="3600" b="1">
              <a:latin typeface="Arial Black" panose="020b0a04020102020204" pitchFamily="34" charset="0"/>
              <a:ea typeface="黑体" panose="02010609060101010101" pitchFamily="2" charset="-122"/>
            </a:endParaRPr>
          </a:p>
        </p:txBody>
      </p:sp>
      <p:sp>
        <p:nvSpPr>
          <p:cNvPr id="5124" name="文本框 5123"/>
          <p:cNvSpPr txBox="1"/>
          <p:nvPr/>
        </p:nvSpPr>
        <p:spPr>
          <a:xfrm>
            <a:off x="69187" y="1575679"/>
            <a:ext cx="12079959" cy="1785104"/>
          </a:xfrm>
          <a:prstGeom prst="rect">
            <a:avLst/>
          </a:prstGeom>
          <a:ln w="28575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3600" b="1" smtClean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 Black" panose="020b0a04020102020204" pitchFamily="34" charset="0"/>
                <a:ea typeface="黑体" panose="02010609060101010101" pitchFamily="2" charset="-122"/>
              </a:rPr>
              <a:t>    某</a:t>
            </a:r>
            <a:r>
              <a:rPr lang="zh-CN" altLang="en-US" sz="3600" b="1">
                <a:latin typeface="Arial Black" panose="020b0a04020102020204" pitchFamily="34" charset="0"/>
                <a:ea typeface="黑体" panose="02010609060101010101" pitchFamily="2" charset="-122"/>
              </a:rPr>
              <a:t>：指碳原子的个数</a:t>
            </a:r>
            <a:endParaRPr lang="zh-CN" altLang="en-US" sz="3600" b="1">
              <a:latin typeface="Arial Black" panose="020b0a04020102020204" pitchFamily="34" charset="0"/>
              <a:ea typeface="黑体" panose="02010609060101010101" pitchFamily="2" charset="-122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>
                <a:latin typeface="Arial Black" panose="020b0a04020102020204" pitchFamily="34" charset="0"/>
                <a:ea typeface="黑体" panose="02010609060101010101" pitchFamily="2" charset="-122"/>
              </a:rPr>
              <a:t>当碳原子个数小于或等于</a:t>
            </a:r>
            <a:r>
              <a:rPr lang="en-US" altLang="zh-CN" sz="2800" b="1">
                <a:latin typeface="Arial Black" panose="020b0a04020102020204" pitchFamily="34" charset="0"/>
                <a:ea typeface="黑体" panose="02010609060101010101" pitchFamily="2" charset="-122"/>
              </a:rPr>
              <a:t>10</a:t>
            </a:r>
            <a:r>
              <a:rPr lang="zh-CN" altLang="en-US" sz="2800" b="1">
                <a:latin typeface="Arial Black" panose="020b0a04020102020204" pitchFamily="34" charset="0"/>
                <a:ea typeface="黑体" panose="02010609060101010101" pitchFamily="2" charset="-122"/>
              </a:rPr>
              <a:t>时用“</a:t>
            </a:r>
            <a:r>
              <a:rPr lang="zh-CN" altLang="en-US" sz="2800" b="1">
                <a:solidFill>
                  <a:srgbClr val="0000FF"/>
                </a:solidFill>
                <a:latin typeface="Arial Black" panose="020b0a04020102020204" pitchFamily="34" charset="0"/>
                <a:ea typeface="黑体" panose="02010609060101010101" pitchFamily="2" charset="-122"/>
              </a:rPr>
              <a:t>天干</a:t>
            </a:r>
            <a:r>
              <a:rPr lang="zh-CN" altLang="en-US" sz="2800" b="1">
                <a:latin typeface="Arial Black" panose="020b0a04020102020204" pitchFamily="34" charset="0"/>
                <a:ea typeface="黑体" panose="02010609060101010101" pitchFamily="2" charset="-122"/>
              </a:rPr>
              <a:t>”表示；大于</a:t>
            </a:r>
            <a:r>
              <a:rPr lang="en-US" altLang="zh-CN" sz="2800" b="1">
                <a:latin typeface="Arial Black" panose="020b0a04020102020204" pitchFamily="34" charset="0"/>
                <a:ea typeface="黑体" panose="02010609060101010101" pitchFamily="2" charset="-122"/>
              </a:rPr>
              <a:t>10</a:t>
            </a:r>
            <a:r>
              <a:rPr lang="zh-CN" altLang="en-US" sz="2800" b="1">
                <a:latin typeface="Arial Black" panose="020b0a04020102020204" pitchFamily="34" charset="0"/>
                <a:ea typeface="黑体" panose="02010609060101010101" pitchFamily="2" charset="-122"/>
              </a:rPr>
              <a:t>时用</a:t>
            </a:r>
            <a:r>
              <a:rPr lang="zh-CN" altLang="en-US" sz="2800" b="1">
                <a:solidFill>
                  <a:srgbClr val="0000FF"/>
                </a:solidFill>
                <a:latin typeface="Arial Black" panose="020b0a04020102020204" pitchFamily="34" charset="0"/>
                <a:ea typeface="黑体" panose="02010609060101010101" pitchFamily="2" charset="-122"/>
              </a:rPr>
              <a:t>中文数字</a:t>
            </a:r>
            <a:r>
              <a:rPr lang="zh-CN" altLang="en-US" sz="2800" b="1">
                <a:latin typeface="Arial Black" panose="020b0a04020102020204" pitchFamily="34" charset="0"/>
                <a:ea typeface="黑体" panose="02010609060101010101" pitchFamily="2" charset="-122"/>
              </a:rPr>
              <a:t>表示。</a:t>
            </a:r>
            <a:endParaRPr lang="zh-CN" altLang="en-US" sz="2800" b="1">
              <a:latin typeface="Arial Black" panose="020b0a04020102020204" pitchFamily="34" charset="0"/>
              <a:ea typeface="黑体" panose="02010609060101010101" pitchFamily="2" charset="-122"/>
            </a:endParaRPr>
          </a:p>
        </p:txBody>
      </p:sp>
      <p:sp>
        <p:nvSpPr>
          <p:cNvPr id="5125" name="矩形 5124"/>
          <p:cNvSpPr/>
          <p:nvPr/>
        </p:nvSpPr>
        <p:spPr>
          <a:xfrm>
            <a:off x="364186" y="3440847"/>
            <a:ext cx="4304383" cy="212365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天干：</a:t>
            </a:r>
            <a:endParaRPr lang="zh-CN" altLang="en-US" sz="36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甲、乙、丙、丁、戊、</a:t>
            </a:r>
            <a:endParaRPr lang="zh-CN" altLang="en-US" sz="32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己、庚、辛、壬、癸</a:t>
            </a:r>
            <a:endParaRPr lang="zh-CN" altLang="en-US" sz="32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126" name="文本框 5125"/>
          <p:cNvSpPr txBox="1"/>
          <p:nvPr/>
        </p:nvSpPr>
        <p:spPr>
          <a:xfrm>
            <a:off x="5202494" y="3550265"/>
            <a:ext cx="6357937" cy="28931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3600" b="1">
                <a:latin typeface="Arial Black" panose="020b0a04020102020204" pitchFamily="34" charset="0"/>
                <a:ea typeface="黑体" panose="02010609060101010101" pitchFamily="2" charset="-122"/>
              </a:rPr>
              <a:t>如：</a:t>
            </a:r>
            <a:r>
              <a:rPr lang="en-US" altLang="zh-CN" sz="2800" b="1">
                <a:latin typeface="Arial" panose="020b0604020202020204" pitchFamily="34" charset="0"/>
                <a:ea typeface="黑体" panose="02010609060101010101" pitchFamily="2" charset="-122"/>
              </a:rPr>
              <a:t>CH</a:t>
            </a:r>
            <a:r>
              <a:rPr lang="en-US" altLang="zh-CN" sz="2800" b="1" baseline="-25000">
                <a:latin typeface="Arial" panose="020b0604020202020204" pitchFamily="34" charset="0"/>
                <a:ea typeface="黑体" panose="02010609060101010101" pitchFamily="2" charset="-122"/>
              </a:rPr>
              <a:t>3</a:t>
            </a:r>
            <a:r>
              <a:rPr lang="en-US" altLang="zh-CN" sz="2800" b="1">
                <a:latin typeface="Arial" panose="020b0604020202020204" pitchFamily="34" charset="0"/>
                <a:ea typeface="黑体" panose="02010609060101010101" pitchFamily="2" charset="-122"/>
              </a:rPr>
              <a:t>CH</a:t>
            </a:r>
            <a:r>
              <a:rPr lang="en-US" altLang="zh-CN" sz="2800" b="1" baseline="-25000">
                <a:latin typeface="Arial" panose="020b0604020202020204" pitchFamily="34" charset="0"/>
                <a:ea typeface="黑体" panose="02010609060101010101" pitchFamily="2" charset="-122"/>
              </a:rPr>
              <a:t>3</a:t>
            </a:r>
            <a:r>
              <a:rPr lang="en-US" altLang="zh-CN" sz="3600" b="1">
                <a:latin typeface="Arial" panose="020b0604020202020204" pitchFamily="34" charset="0"/>
                <a:ea typeface="黑体" panose="02010609060101010101" pitchFamily="2" charset="-122"/>
              </a:rPr>
              <a:t> </a:t>
            </a:r>
            <a:endParaRPr lang="en-US" altLang="zh-CN" sz="3600" b="1"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3600" b="1">
                <a:latin typeface="Arial" panose="020b0604020202020204" pitchFamily="34" charset="0"/>
                <a:ea typeface="黑体" panose="02010609060101010101" pitchFamily="2" charset="-122"/>
              </a:rPr>
              <a:t>    </a:t>
            </a:r>
            <a:r>
              <a:rPr lang="en-US" altLang="zh-CN" sz="2800" b="1">
                <a:latin typeface="Arial" panose="020b0604020202020204" pitchFamily="34" charset="0"/>
                <a:ea typeface="黑体" panose="02010609060101010101" pitchFamily="2" charset="-122"/>
              </a:rPr>
              <a:t>CH</a:t>
            </a:r>
            <a:r>
              <a:rPr lang="en-US" altLang="zh-CN" sz="2800" b="1" baseline="-25000">
                <a:latin typeface="Arial" panose="020b0604020202020204" pitchFamily="34" charset="0"/>
                <a:ea typeface="黑体" panose="02010609060101010101" pitchFamily="2" charset="-122"/>
              </a:rPr>
              <a:t>3</a:t>
            </a:r>
            <a:r>
              <a:rPr lang="en-US" altLang="zh-CN" sz="2800" b="1">
                <a:latin typeface="Arial" panose="020b0604020202020204" pitchFamily="34" charset="0"/>
                <a:ea typeface="黑体" panose="02010609060101010101" pitchFamily="2" charset="-122"/>
              </a:rPr>
              <a:t>CH</a:t>
            </a:r>
            <a:r>
              <a:rPr lang="en-US" altLang="zh-CN" sz="2800" b="1" baseline="-25000">
                <a:latin typeface="Arial" panose="020b0604020202020204" pitchFamily="34" charset="0"/>
                <a:ea typeface="黑体" panose="02010609060101010101" pitchFamily="2" charset="-122"/>
              </a:rPr>
              <a:t>2</a:t>
            </a:r>
            <a:r>
              <a:rPr lang="en-US" altLang="zh-CN" sz="2800" b="1">
                <a:latin typeface="Arial" panose="020b0604020202020204" pitchFamily="34" charset="0"/>
                <a:ea typeface="黑体" panose="02010609060101010101" pitchFamily="2" charset="-122"/>
              </a:rPr>
              <a:t>CH</a:t>
            </a:r>
            <a:r>
              <a:rPr lang="en-US" altLang="zh-CN" sz="2800" b="1" baseline="-25000">
                <a:latin typeface="Arial" panose="020b0604020202020204" pitchFamily="34" charset="0"/>
                <a:ea typeface="黑体" panose="02010609060101010101" pitchFamily="2" charset="-122"/>
              </a:rPr>
              <a:t>3</a:t>
            </a:r>
            <a:endParaRPr lang="en-US" altLang="zh-CN" sz="2800" b="1" baseline="-25000"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         </a:t>
            </a:r>
            <a:r>
              <a:rPr lang="en-US" altLang="zh-CN" sz="2800" b="1" smtClean="0"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r>
              <a:rPr lang="en-US" altLang="zh-CN" sz="2800" b="1" baseline="-25000" smtClean="0">
                <a:latin typeface="Arial" panose="020b0604020202020204" pitchFamily="34" charset="0"/>
                <a:ea typeface="宋体" panose="02010600030101010101" pitchFamily="2" charset="-122"/>
              </a:rPr>
              <a:t>12</a:t>
            </a:r>
            <a:r>
              <a:rPr lang="en-US" altLang="zh-CN" sz="2800" b="1" smtClean="0">
                <a:latin typeface="Arial" panose="020b0604020202020204" pitchFamily="34" charset="0"/>
                <a:ea typeface="宋体" panose="02010600030101010101" pitchFamily="2" charset="-122"/>
              </a:rPr>
              <a:t>H</a:t>
            </a:r>
            <a:r>
              <a:rPr lang="en-US" altLang="zh-CN" sz="2800" b="1" baseline="-25000" smtClean="0">
                <a:latin typeface="Arial" panose="020b0604020202020204" pitchFamily="34" charset="0"/>
                <a:ea typeface="宋体" panose="02010600030101010101" pitchFamily="2" charset="-122"/>
              </a:rPr>
              <a:t>26</a:t>
            </a:r>
            <a:endParaRPr lang="en-US" altLang="zh-CN" sz="2800" b="1" baseline="-25000" smtClean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7" name="文本框 5126"/>
          <p:cNvSpPr txBox="1"/>
          <p:nvPr/>
        </p:nvSpPr>
        <p:spPr>
          <a:xfrm>
            <a:off x="8491548" y="5564506"/>
            <a:ext cx="1447800" cy="6093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十二烷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8" name="文本框 5127"/>
          <p:cNvSpPr txBox="1"/>
          <p:nvPr/>
        </p:nvSpPr>
        <p:spPr>
          <a:xfrm>
            <a:off x="8605848" y="3751583"/>
            <a:ext cx="12192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乙烷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9" name="文本框 5128"/>
          <p:cNvSpPr txBox="1"/>
          <p:nvPr/>
        </p:nvSpPr>
        <p:spPr>
          <a:xfrm>
            <a:off x="8622507" y="4735830"/>
            <a:ext cx="12954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丙烷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1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/>
      <p:bldP spid="5126" grpId="0"/>
      <p:bldP spid="5127" grpId="0"/>
      <p:bldP spid="5128" grpId="0"/>
      <p:bldP spid="512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170" name="文本框 7169"/>
          <p:cNvSpPr txBox="1"/>
          <p:nvPr/>
        </p:nvSpPr>
        <p:spPr>
          <a:xfrm>
            <a:off x="310480" y="333381"/>
            <a:ext cx="9087485" cy="147732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smtClean="0">
                <a:latin typeface="Arial" panose="020b0604020202020204" pitchFamily="34" charset="0"/>
                <a:ea typeface="宋体" panose="02010600030101010101" pitchFamily="2" charset="-122"/>
              </a:rPr>
              <a:t>⑵ </a:t>
            </a:r>
            <a:r>
              <a:rPr lang="zh-CN" altLang="en-US" sz="3600" b="1" smtClean="0">
                <a:latin typeface="Arial Black" panose="020b0a04020102020204" pitchFamily="34" charset="0"/>
                <a:ea typeface="黑体" panose="02010609060101010101" pitchFamily="2" charset="-122"/>
              </a:rPr>
              <a:t>有</a:t>
            </a:r>
            <a:r>
              <a:rPr lang="zh-CN" altLang="en-US" sz="3600" b="1">
                <a:latin typeface="Arial Black" panose="020b0a04020102020204" pitchFamily="34" charset="0"/>
                <a:ea typeface="黑体" panose="02010609060101010101" pitchFamily="2" charset="-122"/>
              </a:rPr>
              <a:t>同分异构体的烷烃命名：</a:t>
            </a:r>
            <a:endParaRPr lang="zh-CN" altLang="en-US" sz="3600" b="1">
              <a:latin typeface="Arial Black" panose="020b0a04020102020204" pitchFamily="34" charset="0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>
                <a:latin typeface="Arial Black" panose="020b0a04020102020204" pitchFamily="34" charset="0"/>
                <a:ea typeface="黑体" panose="02010609060101010101" pitchFamily="2" charset="-122"/>
              </a:rPr>
              <a:t>   “</a:t>
            </a:r>
            <a:r>
              <a:rPr lang="zh-CN" altLang="en-US" sz="3600" b="1">
                <a:solidFill>
                  <a:srgbClr val="FF0000"/>
                </a:solidFill>
                <a:latin typeface="Arial Black" panose="020b0a04020102020204" pitchFamily="34" charset="0"/>
                <a:ea typeface="黑体" panose="02010609060101010101" pitchFamily="2" charset="-122"/>
              </a:rPr>
              <a:t>正</a:t>
            </a:r>
            <a:r>
              <a:rPr lang="zh-CN" altLang="en-US" sz="3600" b="1">
                <a:latin typeface="Arial Black" panose="020b0a04020102020204" pitchFamily="34" charset="0"/>
                <a:ea typeface="黑体" panose="02010609060101010101" pitchFamily="2" charset="-122"/>
              </a:rPr>
              <a:t>”</a:t>
            </a:r>
            <a:r>
              <a:rPr lang="zh-CN" altLang="en-US" sz="3600" b="1">
                <a:effectLst>
                  <a:outerShdw blurRad="38100" dist="38100" dir="2700000">
                    <a:srgbClr val="FFFFFF"/>
                  </a:outerShdw>
                </a:effectLst>
                <a:latin typeface="Arial Black" panose="020b0a04020102020204" pitchFamily="34" charset="0"/>
                <a:ea typeface="黑体" panose="02010609060101010101" pitchFamily="2" charset="-122"/>
              </a:rPr>
              <a:t>某</a:t>
            </a:r>
            <a:r>
              <a:rPr lang="zh-CN" altLang="en-US" sz="3600" b="1">
                <a:latin typeface="Arial Black" panose="020b0a04020102020204" pitchFamily="34" charset="0"/>
                <a:ea typeface="黑体" panose="02010609060101010101" pitchFamily="2" charset="-122"/>
              </a:rPr>
              <a:t>烷、 “</a:t>
            </a:r>
            <a:r>
              <a:rPr lang="zh-CN" altLang="en-US" sz="3600" b="1">
                <a:solidFill>
                  <a:srgbClr val="FF0000"/>
                </a:solidFill>
                <a:latin typeface="Arial Black" panose="020b0a04020102020204" pitchFamily="34" charset="0"/>
                <a:ea typeface="黑体" panose="02010609060101010101" pitchFamily="2" charset="-122"/>
              </a:rPr>
              <a:t>异</a:t>
            </a:r>
            <a:r>
              <a:rPr lang="zh-CN" altLang="en-US" sz="3600" b="1">
                <a:latin typeface="Arial Black" panose="020b0a04020102020204" pitchFamily="34" charset="0"/>
                <a:ea typeface="黑体" panose="02010609060101010101" pitchFamily="2" charset="-122"/>
              </a:rPr>
              <a:t>”</a:t>
            </a:r>
            <a:r>
              <a:rPr lang="zh-CN" altLang="en-US" sz="3600" b="1">
                <a:effectLst>
                  <a:outerShdw blurRad="38100" dist="38100" dir="2700000">
                    <a:srgbClr val="FFFFFF"/>
                  </a:outerShdw>
                </a:effectLst>
                <a:latin typeface="Arial Black" panose="020b0a04020102020204" pitchFamily="34" charset="0"/>
                <a:ea typeface="黑体" panose="02010609060101010101" pitchFamily="2" charset="-122"/>
              </a:rPr>
              <a:t>某</a:t>
            </a:r>
            <a:r>
              <a:rPr lang="zh-CN" altLang="en-US" sz="3600" b="1">
                <a:latin typeface="Arial Black" panose="020b0a04020102020204" pitchFamily="34" charset="0"/>
                <a:ea typeface="黑体" panose="02010609060101010101" pitchFamily="2" charset="-122"/>
              </a:rPr>
              <a:t>烷、 “</a:t>
            </a:r>
            <a:r>
              <a:rPr lang="zh-CN" altLang="en-US" sz="3600" b="1">
                <a:solidFill>
                  <a:srgbClr val="FF0000"/>
                </a:solidFill>
                <a:latin typeface="Arial Black" panose="020b0a04020102020204" pitchFamily="34" charset="0"/>
                <a:ea typeface="黑体" panose="02010609060101010101" pitchFamily="2" charset="-122"/>
              </a:rPr>
              <a:t>新</a:t>
            </a:r>
            <a:r>
              <a:rPr lang="zh-CN" altLang="en-US" sz="3600" b="1">
                <a:latin typeface="Arial Black" panose="020b0a04020102020204" pitchFamily="34" charset="0"/>
                <a:ea typeface="黑体" panose="02010609060101010101" pitchFamily="2" charset="-122"/>
              </a:rPr>
              <a:t>”</a:t>
            </a:r>
            <a:r>
              <a:rPr lang="zh-CN" altLang="en-US" sz="3600" b="1">
                <a:effectLst>
                  <a:outerShdw blurRad="38100" dist="38100" dir="2700000">
                    <a:srgbClr val="FFFFFF"/>
                  </a:outerShdw>
                </a:effectLst>
                <a:latin typeface="Arial Black" panose="020b0a04020102020204" pitchFamily="34" charset="0"/>
                <a:ea typeface="黑体" panose="02010609060101010101" pitchFamily="2" charset="-122"/>
              </a:rPr>
              <a:t>某</a:t>
            </a:r>
            <a:r>
              <a:rPr lang="zh-CN" altLang="en-US" sz="3600" b="1">
                <a:latin typeface="Arial Black" panose="020b0a04020102020204" pitchFamily="34" charset="0"/>
                <a:ea typeface="黑体" panose="02010609060101010101" pitchFamily="2" charset="-122"/>
              </a:rPr>
              <a:t>烷</a:t>
            </a:r>
            <a:endParaRPr lang="zh-CN" altLang="en-US" sz="3600" b="1">
              <a:latin typeface="Arial Black" panose="020b0a04020102020204" pitchFamily="34" charset="0"/>
              <a:ea typeface="黑体" panose="02010609060101010101" pitchFamily="2" charset="-122"/>
            </a:endParaRPr>
          </a:p>
        </p:txBody>
      </p:sp>
      <p:sp>
        <p:nvSpPr>
          <p:cNvPr id="7171" name="矩形 7170"/>
          <p:cNvSpPr/>
          <p:nvPr/>
        </p:nvSpPr>
        <p:spPr>
          <a:xfrm>
            <a:off x="2237714" y="2402854"/>
            <a:ext cx="5280613" cy="646331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无支链用“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正</a:t>
            </a:r>
            <a:r>
              <a:rPr lang="zh-CN" altLang="en-US" sz="36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”</a:t>
            </a:r>
            <a:r>
              <a:rPr lang="zh-CN" altLang="en-US" sz="3600" b="1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某</a:t>
            </a:r>
            <a:r>
              <a:rPr lang="zh-CN" altLang="en-US" sz="36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烷表示</a:t>
            </a:r>
            <a:endParaRPr lang="zh-CN" altLang="en-US" sz="36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172" name="矩形 7171"/>
          <p:cNvSpPr/>
          <p:nvPr/>
        </p:nvSpPr>
        <p:spPr>
          <a:xfrm>
            <a:off x="2239299" y="3534728"/>
            <a:ext cx="6445995" cy="646331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含         用“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异</a:t>
            </a:r>
            <a:r>
              <a:rPr lang="zh-CN" altLang="en-US" sz="36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”</a:t>
            </a:r>
            <a:r>
              <a:rPr lang="zh-CN" altLang="en-US" sz="3600" b="1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某</a:t>
            </a:r>
            <a:r>
              <a:rPr lang="zh-CN" altLang="en-US" sz="36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烷表示</a:t>
            </a:r>
            <a:endParaRPr lang="zh-CN" altLang="en-US" sz="36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173" name="矩形 7172"/>
          <p:cNvSpPr/>
          <p:nvPr/>
        </p:nvSpPr>
        <p:spPr>
          <a:xfrm>
            <a:off x="2239291" y="5134941"/>
            <a:ext cx="6910866" cy="646331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含           用“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新</a:t>
            </a:r>
            <a:r>
              <a:rPr lang="zh-CN" altLang="en-US" sz="36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”</a:t>
            </a:r>
            <a:r>
              <a:rPr lang="zh-CN" altLang="en-US" sz="3600" b="1">
                <a:solidFill>
                  <a:srgbClr val="C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某</a:t>
            </a:r>
            <a:r>
              <a:rPr lang="zh-CN" altLang="en-US" sz="36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烷表示</a:t>
            </a:r>
            <a:endParaRPr lang="zh-CN" altLang="en-US" sz="36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7174" name="图片 71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5091" y="3610933"/>
            <a:ext cx="1752600" cy="9048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5" name="图片 717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8890" y="4830142"/>
            <a:ext cx="2428875" cy="13430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0"/>
      <p:bldP spid="717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194" name="文本框 8193"/>
          <p:cNvSpPr txBox="1"/>
          <p:nvPr/>
        </p:nvSpPr>
        <p:spPr>
          <a:xfrm>
            <a:off x="1524010" y="990615"/>
            <a:ext cx="8850313" cy="64633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latin typeface="Arial Black" panose="020b0a04020102020204" pitchFamily="34" charset="0"/>
                <a:ea typeface="黑体" panose="02010609060101010101" pitchFamily="2" charset="-122"/>
              </a:rPr>
              <a:t>再如：</a:t>
            </a:r>
            <a:r>
              <a:rPr lang="en-US" altLang="zh-CN" sz="3600" b="1">
                <a:latin typeface="Arial Black" panose="020b0a04020102020204" pitchFamily="34" charset="0"/>
                <a:ea typeface="黑体" panose="02010609060101010101" pitchFamily="2" charset="-122"/>
              </a:rPr>
              <a:t>CH</a:t>
            </a:r>
            <a:r>
              <a:rPr lang="en-US" altLang="zh-CN" sz="3600" b="1" baseline="-25000">
                <a:latin typeface="Arial Black" panose="020b0a04020102020204" pitchFamily="34" charset="0"/>
                <a:ea typeface="黑体" panose="02010609060101010101" pitchFamily="2" charset="-122"/>
              </a:rPr>
              <a:t>3</a:t>
            </a:r>
            <a:r>
              <a:rPr lang="en-US" altLang="zh-CN" sz="3600" b="1">
                <a:latin typeface="Arial Black" panose="020b0a04020102020204" pitchFamily="34" charset="0"/>
                <a:ea typeface="黑体" panose="02010609060101010101" pitchFamily="2" charset="-122"/>
              </a:rPr>
              <a:t>CH-CHCH</a:t>
            </a:r>
            <a:r>
              <a:rPr lang="en-US" altLang="zh-CN" sz="3600" b="1" baseline="-25000">
                <a:latin typeface="Arial Black" panose="020b0a04020102020204" pitchFamily="34" charset="0"/>
                <a:ea typeface="黑体" panose="02010609060101010101" pitchFamily="2" charset="-122"/>
              </a:rPr>
              <a:t>3 </a:t>
            </a:r>
            <a:r>
              <a:rPr lang="zh-CN" altLang="en-US" sz="3600" b="1">
                <a:latin typeface="Arial Black" panose="020b0a04020102020204" pitchFamily="34" charset="0"/>
                <a:ea typeface="黑体" panose="02010609060101010101" pitchFamily="2" charset="-122"/>
              </a:rPr>
              <a:t>又该如何命名呢？</a:t>
            </a:r>
            <a:endParaRPr lang="zh-CN" altLang="en-US" sz="3600" b="1">
              <a:latin typeface="Arial Black" panose="020b0a04020102020204" pitchFamily="34" charset="0"/>
              <a:ea typeface="黑体" panose="02010609060101010101" pitchFamily="2" charset="-122"/>
            </a:endParaRPr>
          </a:p>
        </p:txBody>
      </p:sp>
      <p:sp>
        <p:nvSpPr>
          <p:cNvPr id="8195" name="矩形 8194"/>
          <p:cNvSpPr/>
          <p:nvPr/>
        </p:nvSpPr>
        <p:spPr>
          <a:xfrm>
            <a:off x="3810011" y="1752600"/>
            <a:ext cx="1820863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600" b="1">
                <a:latin typeface="Arial Black" panose="020b0a04020102020204" pitchFamily="34" charset="0"/>
                <a:ea typeface="黑体" panose="02010609060101010101" pitchFamily="2" charset="-122"/>
              </a:rPr>
              <a:t>CH</a:t>
            </a:r>
            <a:r>
              <a:rPr lang="en-US" altLang="zh-CN" sz="3600" b="1" baseline="-25000">
                <a:latin typeface="Arial Black" panose="020b0a04020102020204" pitchFamily="34" charset="0"/>
                <a:ea typeface="黑体" panose="02010609060101010101" pitchFamily="2" charset="-122"/>
              </a:rPr>
              <a:t>3</a:t>
            </a:r>
            <a:endParaRPr lang="en-US" altLang="zh-CN" sz="3600" b="1" baseline="-25000">
              <a:latin typeface="Arial Black" panose="020b0a04020102020204" pitchFamily="34" charset="0"/>
              <a:ea typeface="黑体" panose="02010609060101010101" pitchFamily="2" charset="-122"/>
            </a:endParaRPr>
          </a:p>
        </p:txBody>
      </p:sp>
      <p:sp>
        <p:nvSpPr>
          <p:cNvPr id="8196" name="矩形 8195"/>
          <p:cNvSpPr/>
          <p:nvPr/>
        </p:nvSpPr>
        <p:spPr>
          <a:xfrm>
            <a:off x="4800611" y="1752600"/>
            <a:ext cx="1820863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600" b="1">
                <a:latin typeface="Arial Black" panose="020b0a04020102020204" pitchFamily="34" charset="0"/>
                <a:ea typeface="黑体" panose="02010609060101010101" pitchFamily="2" charset="-122"/>
              </a:rPr>
              <a:t>CH</a:t>
            </a:r>
            <a:r>
              <a:rPr lang="en-US" altLang="zh-CN" sz="3600" b="1" baseline="-25000">
                <a:latin typeface="Arial Black" panose="020b0a04020102020204" pitchFamily="34" charset="0"/>
                <a:ea typeface="黑体" panose="02010609060101010101" pitchFamily="2" charset="-122"/>
              </a:rPr>
              <a:t>3</a:t>
            </a:r>
            <a:endParaRPr lang="en-US" altLang="zh-CN" sz="3600" b="1" baseline="-25000">
              <a:latin typeface="Arial Black" panose="020b0a04020102020204" pitchFamily="34" charset="0"/>
              <a:ea typeface="黑体" panose="02010609060101010101" pitchFamily="2" charset="-122"/>
            </a:endParaRPr>
          </a:p>
        </p:txBody>
      </p:sp>
      <p:sp>
        <p:nvSpPr>
          <p:cNvPr id="8197" name="直接连接符 8196"/>
          <p:cNvSpPr/>
          <p:nvPr/>
        </p:nvSpPr>
        <p:spPr>
          <a:xfrm flipH="1">
            <a:off x="4114800" y="1524000"/>
            <a:ext cx="0" cy="21590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8198" name="直接连接符 8197"/>
          <p:cNvSpPr/>
          <p:nvPr/>
        </p:nvSpPr>
        <p:spPr>
          <a:xfrm flipH="1">
            <a:off x="5029200" y="1524000"/>
            <a:ext cx="0" cy="21590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218" name="Rectangle 3"/>
          <p:cNvSpPr/>
          <p:nvPr/>
        </p:nvSpPr>
        <p:spPr>
          <a:xfrm>
            <a:off x="1524000" y="2528912"/>
            <a:ext cx="5486400" cy="1295400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lstStyle/>
          <a:p>
            <a:pPr algn="ctr" eaLnBrk="0" hangingPunct="0">
              <a:spcBef>
                <a:spcPct val="20000"/>
              </a:spcBef>
            </a:pPr>
            <a:r>
              <a:rPr lang="en-US" altLang="x-none" sz="20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sym typeface="Times New Roman" panose="02020603050405020304" pitchFamily="18" charset="0"/>
              </a:rPr>
              <a:t> 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  <a:sym typeface="Times New Roman" panose="02020603050405020304" pitchFamily="18" charset="0"/>
            </a:endParaRPr>
          </a:p>
          <a:p>
            <a:pPr algn="ctr" eaLnBrk="0" hangingPunct="0"/>
            <a:endParaRPr lang="zh-CN" altLang="en-US" sz="2400" b="1">
              <a:solidFill>
                <a:srgbClr val="000000"/>
              </a:solidFill>
              <a:latin typeface="Times New Roman" panose="02020603050405020304" pitchFamily="18" charset="0"/>
              <a:sym typeface="Times New Roman" panose="02020603050405020304" pitchFamily="18" charset="0"/>
            </a:endParaRPr>
          </a:p>
        </p:txBody>
      </p:sp>
      <p:sp>
        <p:nvSpPr>
          <p:cNvPr id="9221" name="Text Box 5"/>
          <p:cNvSpPr/>
          <p:nvPr/>
        </p:nvSpPr>
        <p:spPr>
          <a:xfrm>
            <a:off x="0" y="1031559"/>
            <a:ext cx="12192000" cy="1441933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00CCFF"/>
              </a:gs>
            </a:gsLst>
            <a:lin ang="5400000" scaled="1"/>
          </a:gradFill>
          <a:ln w="9525">
            <a:noFill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20000"/>
              </a:lnSpc>
              <a:spcBef>
                <a:spcPct val="50000"/>
              </a:spcBef>
            </a:pPr>
            <a:r>
              <a:rPr lang="en-US" altLang="x-none" sz="3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   </a:t>
            </a:r>
            <a:r>
              <a:rPr lang="zh-CN" altLang="en-US" sz="3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(1</a:t>
            </a:r>
            <a:r>
              <a:rPr lang="zh-CN" altLang="en-US" sz="3200" b="1" smtClean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)</a:t>
            </a:r>
            <a:endParaRPr lang="en-US" altLang="zh-CN" sz="3200" b="1" smtClean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  <a:sym typeface="黑体" panose="02010609060101010101" pitchFamily="2" charset="-122"/>
            </a:endParaRPr>
          </a:p>
          <a:p>
            <a:pPr eaLnBrk="0" hangingPunct="0">
              <a:lnSpc>
                <a:spcPct val="120000"/>
              </a:lnSpc>
              <a:spcBef>
                <a:spcPct val="50000"/>
              </a:spcBef>
            </a:pPr>
            <a:r>
              <a:rPr lang="zh-CN" altLang="en-US" sz="2900" b="1" smtClean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选定</a:t>
            </a:r>
            <a:r>
              <a:rPr lang="zh-CN" altLang="en-US" sz="29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分子中最</a:t>
            </a:r>
            <a:r>
              <a:rPr lang="zh-CN" altLang="en-US" sz="2900" b="1">
                <a:solidFill>
                  <a:srgbClr val="CC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长</a:t>
            </a:r>
            <a:r>
              <a:rPr lang="zh-CN" altLang="en-US" sz="29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的碳链做主链，并按主链上碳原子的数目称为“某烷”。</a:t>
            </a:r>
            <a:endParaRPr lang="zh-CN" altLang="en-US" sz="29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95320" y="134038"/>
            <a:ext cx="504978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hangingPunct="0"/>
            <a:r>
              <a:rPr lang="en-US" altLang="x-none" sz="3600" b="1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3</a:t>
            </a:r>
            <a:r>
              <a:rPr lang="zh-CN" altLang="en-US" sz="3600" b="1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、烷烃的系统命名法：</a:t>
            </a:r>
            <a:endParaRPr lang="zh-CN" altLang="en-US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" y="5433418"/>
            <a:ext cx="12191999" cy="70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说明①</a:t>
            </a:r>
            <a:r>
              <a:rPr lang="zh-CN" altLang="en-US" sz="3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如果最长链不只一条，应选择连有</a:t>
            </a:r>
            <a:r>
              <a:rPr lang="zh-CN" altLang="en-US" sz="3200" b="1" smtClean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支链</a:t>
            </a:r>
            <a:r>
              <a:rPr lang="zh-CN" altLang="en-US" sz="3600" b="1" smtClean="0">
                <a:solidFill>
                  <a:srgbClr val="CC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多</a:t>
            </a:r>
            <a:r>
              <a:rPr lang="zh-CN" altLang="en-US" sz="3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的最长链为主链。</a:t>
            </a:r>
            <a:endParaRPr lang="zh-CN" altLang="en-US" sz="3200" b="1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  <a:sym typeface="黑体" panose="02010609060101010101" pitchFamily="2" charset="-122"/>
            </a:endParaRPr>
          </a:p>
        </p:txBody>
      </p:sp>
      <p:sp>
        <p:nvSpPr>
          <p:cNvPr id="20" name="Text Box 2"/>
          <p:cNvSpPr txBox="1">
            <a:spLocks noChangeArrowheads="1"/>
          </p:cNvSpPr>
          <p:nvPr/>
        </p:nvSpPr>
        <p:spPr bwMode="auto">
          <a:xfrm>
            <a:off x="1358900" y="1064906"/>
            <a:ext cx="60960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smtClean="0">
                <a:latin typeface="黑体" panose="02010609060101010101" pitchFamily="2" charset="-122"/>
                <a:ea typeface="黑体" panose="02010609060101010101" pitchFamily="2" charset="-122"/>
              </a:rPr>
              <a:t>选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主链，称</a:t>
            </a:r>
            <a:r>
              <a:rPr lang="zh-CN" altLang="en-US" sz="3200" b="1">
                <a:latin typeface="Times New Roman" panose="02020603050405020304"/>
                <a:ea typeface="黑体" panose="02010609060101010101" pitchFamily="2" charset="-122"/>
              </a:rPr>
              <a:t>“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某烷</a:t>
            </a:r>
            <a:r>
              <a:rPr lang="zh-CN" altLang="en-US" sz="3200" b="1">
                <a:latin typeface="Times New Roman" panose="02020603050405020304"/>
                <a:ea typeface="黑体" panose="02010609060101010101" pitchFamily="2" charset="-122"/>
              </a:rPr>
              <a:t>”</a:t>
            </a:r>
            <a:endParaRPr lang="zh-CN" altLang="en-US" sz="32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1" name="Text Box 4"/>
          <p:cNvSpPr txBox="1">
            <a:spLocks noChangeArrowheads="1"/>
          </p:cNvSpPr>
          <p:nvPr/>
        </p:nvSpPr>
        <p:spPr bwMode="auto">
          <a:xfrm>
            <a:off x="9191624" y="3533823"/>
            <a:ext cx="17526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800" b="1">
                <a:latin typeface="Times New Roman" panose="02020603050405020304" pitchFamily="18" charset="0"/>
                <a:ea typeface="黑体" panose="02010609060101010101" pitchFamily="2" charset="-122"/>
              </a:rPr>
              <a:t>己烷</a:t>
            </a:r>
            <a:endParaRPr lang="zh-CN" altLang="en-US" sz="4800" b="1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grpSp>
        <p:nvGrpSpPr>
          <p:cNvPr id="22" name="Group 6"/>
          <p:cNvGrpSpPr/>
          <p:nvPr/>
        </p:nvGrpSpPr>
        <p:grpSpPr>
          <a:xfrm>
            <a:off x="1303337" y="3016282"/>
            <a:ext cx="7620000" cy="1631950"/>
            <a:chExt cx="4800" cy="1028"/>
          </a:xfrm>
        </p:grpSpPr>
        <p:sp>
          <p:nvSpPr>
            <p:cNvPr id="23" name="Text Box 7"/>
            <p:cNvSpPr txBox="1">
              <a:spLocks noChangeArrowheads="1"/>
            </p:cNvSpPr>
            <p:nvPr/>
          </p:nvSpPr>
          <p:spPr bwMode="auto">
            <a:xfrm>
              <a:off x="0" y="0"/>
              <a:ext cx="4800" cy="10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4000" b="1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anose="02020603050405020304" pitchFamily="18" charset="0"/>
                </a:rPr>
                <a:t>CH</a:t>
              </a:r>
              <a:r>
                <a:rPr kumimoji="0" lang="en-US" altLang="zh-CN" sz="4000" b="1" i="0" u="none" strike="noStrike" kern="0" cap="none" spc="0" normalizeH="0" baseline="-2500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anose="02020603050405020304" pitchFamily="18" charset="0"/>
                </a:rPr>
                <a:t>3</a:t>
              </a:r>
              <a:r>
                <a:rPr kumimoji="0" lang="en-US" altLang="zh-CN" sz="4000" b="1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anose="02020603050405020304" pitchFamily="18" charset="0"/>
                </a:rPr>
                <a:t>—CH—CH</a:t>
              </a:r>
              <a:r>
                <a:rPr kumimoji="0" lang="en-US" altLang="zh-CN" sz="4000" b="1" i="0" u="none" strike="noStrike" kern="0" cap="none" spc="0" normalizeH="0" baseline="-2500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anose="02020603050405020304" pitchFamily="18" charset="0"/>
                </a:rPr>
                <a:t>2</a:t>
              </a:r>
              <a:r>
                <a:rPr kumimoji="0" lang="en-US" altLang="zh-CN" sz="4000" b="1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anose="02020603050405020304" pitchFamily="18" charset="0"/>
                </a:rPr>
                <a:t>—CH—CH</a:t>
              </a:r>
              <a:r>
                <a:rPr kumimoji="0" lang="en-US" altLang="zh-CN" sz="4000" b="1" i="0" u="none" strike="noStrike" kern="0" cap="none" spc="0" normalizeH="0" baseline="-2500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anose="02020603050405020304" pitchFamily="18" charset="0"/>
                </a:rPr>
                <a:t>3</a:t>
              </a:r>
              <a:endParaRPr kumimoji="0" lang="en-US" altLang="zh-CN" sz="4000" b="1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4000" b="1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anose="02020603050405020304" pitchFamily="18" charset="0"/>
                </a:rPr>
                <a:t>           CH</a:t>
              </a:r>
              <a:r>
                <a:rPr kumimoji="0" lang="en-US" altLang="zh-CN" sz="4000" b="1" i="0" u="none" strike="noStrike" kern="0" cap="none" spc="0" normalizeH="0" baseline="-2500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anose="02020603050405020304" pitchFamily="18" charset="0"/>
                </a:rPr>
                <a:t>3</a:t>
              </a:r>
              <a:r>
                <a:rPr kumimoji="0" lang="en-US" altLang="zh-CN" sz="4000" b="1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anose="02020603050405020304" pitchFamily="18" charset="0"/>
                </a:rPr>
                <a:t>              CH</a:t>
              </a:r>
              <a:r>
                <a:rPr kumimoji="0" lang="en-US" altLang="zh-CN" sz="4000" b="1" i="0" u="none" strike="noStrike" kern="0" cap="none" spc="0" normalizeH="0" baseline="-2500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anose="02020603050405020304" pitchFamily="18" charset="0"/>
                </a:rPr>
                <a:t>2</a:t>
              </a:r>
              <a:r>
                <a:rPr kumimoji="0" lang="en-US" altLang="zh-CN" sz="4000" b="1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anose="02020603050405020304" pitchFamily="18" charset="0"/>
                </a:rPr>
                <a:t>—CH</a:t>
              </a:r>
              <a:r>
                <a:rPr kumimoji="0" lang="en-US" altLang="zh-CN" sz="4000" b="1" i="0" u="none" strike="noStrike" kern="0" cap="none" spc="0" normalizeH="0" baseline="-2500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anose="02020603050405020304" pitchFamily="18" charset="0"/>
                </a:rPr>
                <a:t>3</a:t>
              </a:r>
              <a:endParaRPr kumimoji="0" lang="en-US" altLang="zh-CN" sz="4000" b="1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</a:endParaRPr>
            </a:p>
          </p:txBody>
        </p:sp>
        <p:sp>
          <p:nvSpPr>
            <p:cNvPr id="24" name="Line 8"/>
            <p:cNvSpPr>
              <a:spLocks noChangeShapeType="1"/>
            </p:cNvSpPr>
            <p:nvPr/>
          </p:nvSpPr>
          <p:spPr bwMode="auto">
            <a:xfrm flipH="1">
              <a:off x="1104" y="384"/>
              <a:ext cx="0" cy="288"/>
            </a:xfrm>
            <a:prstGeom prst="line">
              <a:avLst/>
            </a:prstGeom>
            <a:noFill/>
            <a:ln w="57150">
              <a:solidFill>
                <a:srgbClr val="FFFFFF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5" name="Line 9"/>
            <p:cNvSpPr>
              <a:spLocks noChangeShapeType="1"/>
            </p:cNvSpPr>
            <p:nvPr/>
          </p:nvSpPr>
          <p:spPr bwMode="auto">
            <a:xfrm flipH="1">
              <a:off x="2784" y="384"/>
              <a:ext cx="0" cy="288"/>
            </a:xfrm>
            <a:prstGeom prst="line">
              <a:avLst/>
            </a:prstGeom>
            <a:noFill/>
            <a:ln w="57150">
              <a:solidFill>
                <a:srgbClr val="FFFFFF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6" name="Line 10"/>
          <p:cNvSpPr>
            <a:spLocks noChangeShapeType="1"/>
          </p:cNvSpPr>
          <p:nvPr/>
        </p:nvSpPr>
        <p:spPr bwMode="auto">
          <a:xfrm>
            <a:off x="1455737" y="2940074"/>
            <a:ext cx="6172200" cy="0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27" name="Group 11"/>
          <p:cNvGrpSpPr/>
          <p:nvPr/>
        </p:nvGrpSpPr>
        <p:grpSpPr>
          <a:xfrm>
            <a:off x="2522537" y="3778274"/>
            <a:ext cx="5105400" cy="990600"/>
            <a:chExt cx="3216" cy="624"/>
          </a:xfrm>
        </p:grpSpPr>
        <p:sp>
          <p:nvSpPr>
            <p:cNvPr id="28" name="Line 12"/>
            <p:cNvSpPr>
              <a:spLocks noChangeShapeType="1"/>
            </p:cNvSpPr>
            <p:nvPr/>
          </p:nvSpPr>
          <p:spPr bwMode="auto">
            <a:xfrm flipH="1" flipV="1">
              <a:off x="0" y="0"/>
              <a:ext cx="0" cy="624"/>
            </a:xfrm>
            <a:prstGeom prst="line">
              <a:avLst/>
            </a:prstGeom>
            <a:noFill/>
            <a:ln w="57150">
              <a:solidFill>
                <a:srgbClr val="0000FF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9" name="Line 13"/>
            <p:cNvSpPr>
              <a:spLocks noChangeShapeType="1"/>
            </p:cNvSpPr>
            <p:nvPr/>
          </p:nvSpPr>
          <p:spPr bwMode="auto">
            <a:xfrm>
              <a:off x="0" y="0"/>
              <a:ext cx="3216" cy="0"/>
            </a:xfrm>
            <a:prstGeom prst="line">
              <a:avLst/>
            </a:prstGeom>
            <a:noFill/>
            <a:ln w="57150">
              <a:solidFill>
                <a:srgbClr val="0000FF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30" name="Group 14"/>
          <p:cNvGrpSpPr/>
          <p:nvPr/>
        </p:nvGrpSpPr>
        <p:grpSpPr>
          <a:xfrm>
            <a:off x="1379537" y="3930674"/>
            <a:ext cx="6248400" cy="838200"/>
            <a:chExt cx="3936" cy="528"/>
          </a:xfrm>
        </p:grpSpPr>
        <p:sp>
          <p:nvSpPr>
            <p:cNvPr id="31" name="Line 15"/>
            <p:cNvSpPr>
              <a:spLocks noChangeShapeType="1"/>
            </p:cNvSpPr>
            <p:nvPr/>
          </p:nvSpPr>
          <p:spPr bwMode="auto">
            <a:xfrm>
              <a:off x="0" y="0"/>
              <a:ext cx="2544" cy="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2" name="Line 16"/>
            <p:cNvSpPr>
              <a:spLocks noChangeShapeType="1"/>
            </p:cNvSpPr>
            <p:nvPr/>
          </p:nvSpPr>
          <p:spPr bwMode="auto">
            <a:xfrm flipH="1">
              <a:off x="2544" y="0"/>
              <a:ext cx="0" cy="528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3" name="Line 17"/>
            <p:cNvSpPr>
              <a:spLocks noChangeShapeType="1"/>
            </p:cNvSpPr>
            <p:nvPr/>
          </p:nvSpPr>
          <p:spPr bwMode="auto">
            <a:xfrm>
              <a:off x="2544" y="528"/>
              <a:ext cx="1392" cy="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34" name="Line 18"/>
          <p:cNvSpPr>
            <a:spLocks noChangeShapeType="1"/>
          </p:cNvSpPr>
          <p:nvPr/>
        </p:nvSpPr>
        <p:spPr bwMode="auto">
          <a:xfrm flipH="1">
            <a:off x="3025775" y="3643336"/>
            <a:ext cx="0" cy="431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5" name="Line 19"/>
          <p:cNvSpPr>
            <a:spLocks noChangeShapeType="1"/>
          </p:cNvSpPr>
          <p:nvPr/>
        </p:nvSpPr>
        <p:spPr bwMode="auto">
          <a:xfrm flipH="1">
            <a:off x="5691187" y="3643336"/>
            <a:ext cx="0" cy="4318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7" dur="1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/>
      <p:bldP spid="5" grpId="0"/>
      <p:bldP spid="20" grpId="0"/>
      <p:bldP spid="21" grpId="0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220" name="Text Box 4"/>
          <p:cNvSpPr/>
          <p:nvPr/>
        </p:nvSpPr>
        <p:spPr>
          <a:xfrm>
            <a:off x="176208" y="1052522"/>
            <a:ext cx="11887200" cy="1661993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00CCFF"/>
              </a:gs>
            </a:gsLst>
            <a:lin ang="5400000" scaled="1"/>
          </a:gradFill>
          <a:ln w="9525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zh-CN" altLang="en-US" sz="3200" b="1" smtClean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把主链中</a:t>
            </a:r>
            <a:r>
              <a:rPr lang="zh-CN" altLang="en-US" sz="3200" b="1" smtClean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离</a:t>
            </a:r>
            <a:r>
              <a:rPr lang="zh-CN" altLang="en-US" sz="32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支链最</a:t>
            </a:r>
            <a:r>
              <a:rPr lang="zh-CN" altLang="en-US" sz="3600" b="1">
                <a:solidFill>
                  <a:srgbClr val="CC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近</a:t>
            </a:r>
            <a:r>
              <a:rPr lang="zh-CN" altLang="en-US" sz="3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的一端作为</a:t>
            </a:r>
            <a:r>
              <a:rPr lang="zh-CN" altLang="en-US" sz="32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起点</a:t>
            </a:r>
            <a:r>
              <a:rPr lang="zh-CN" altLang="en-US" sz="3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，用1、2、3等阿拉伯数字给主链的各碳原子依次编号定位以确定支链的位置。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" name="Text Box 6"/>
          <p:cNvSpPr txBox="1">
            <a:spLocks noChangeArrowheads="1"/>
          </p:cNvSpPr>
          <p:nvPr/>
        </p:nvSpPr>
        <p:spPr bwMode="auto">
          <a:xfrm>
            <a:off x="304810" y="228615"/>
            <a:ext cx="736282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smtClean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3600" b="1" smtClean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600" b="1" smtClean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）编</a:t>
            </a:r>
            <a:r>
              <a:rPr lang="zh-CN" altLang="en-US" sz="36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序号，定支链所在的位置。</a:t>
            </a:r>
            <a:endParaRPr lang="zh-CN" altLang="en-US" sz="3600" b="1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22" name="Group 3"/>
          <p:cNvGrpSpPr/>
          <p:nvPr/>
        </p:nvGrpSpPr>
        <p:grpSpPr>
          <a:xfrm>
            <a:off x="815199" y="3178196"/>
            <a:ext cx="9804400" cy="1871662"/>
            <a:chExt cx="4631" cy="1179"/>
          </a:xfrm>
        </p:grpSpPr>
        <p:sp>
          <p:nvSpPr>
            <p:cNvPr id="23" name="Text Box 4"/>
            <p:cNvSpPr>
              <a:spLocks noChangeArrowheads="1"/>
            </p:cNvSpPr>
            <p:nvPr/>
          </p:nvSpPr>
          <p:spPr bwMode="auto">
            <a:xfrm>
              <a:off x="0" y="0"/>
              <a:ext cx="4631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200" b="1" smtClean="0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  <a:sym typeface="Times New Roman" panose="02020603050405020304" pitchFamily="18" charset="0"/>
                </a:rPr>
                <a:t>CH</a:t>
              </a:r>
              <a:r>
                <a:rPr lang="en-US" sz="3200" b="1" baseline="-25000" smtClean="0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  <a:sym typeface="Times New Roman" panose="02020603050405020304" pitchFamily="18" charset="0"/>
                </a:rPr>
                <a:t>3</a:t>
              </a:r>
              <a:r>
                <a:rPr lang="en-US" sz="3200" b="1" smtClean="0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  <a:sym typeface="Times New Roman" panose="02020603050405020304" pitchFamily="18" charset="0"/>
                </a:rPr>
                <a:t>—CH</a:t>
              </a:r>
              <a:r>
                <a:rPr lang="en-US" sz="3200" b="1" baseline="-25000" smtClean="0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  <a:sym typeface="Times New Roman" panose="02020603050405020304" pitchFamily="18" charset="0"/>
                </a:rPr>
                <a:t>2</a:t>
              </a:r>
              <a:r>
                <a:rPr lang="en-US" sz="3200" b="1" smtClean="0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  <a:sym typeface="Times New Roman" panose="02020603050405020304" pitchFamily="18" charset="0"/>
                </a:rPr>
                <a:t>—CH—CH—CH</a:t>
              </a:r>
              <a:r>
                <a:rPr lang="en-US" sz="3200" b="1" baseline="-25000" smtClean="0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  <a:sym typeface="Times New Roman" panose="02020603050405020304" pitchFamily="18" charset="0"/>
                </a:rPr>
                <a:t>2</a:t>
              </a:r>
              <a:r>
                <a:rPr lang="en-US" sz="3200" b="1" smtClean="0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  <a:sym typeface="Times New Roman" panose="02020603050405020304" pitchFamily="18" charset="0"/>
                </a:rPr>
                <a:t>—CH</a:t>
              </a:r>
              <a:r>
                <a:rPr lang="en-US" sz="3200" b="1" baseline="-25000" smtClean="0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  <a:sym typeface="Times New Roman" panose="02020603050405020304" pitchFamily="18" charset="0"/>
                </a:rPr>
                <a:t>3</a:t>
              </a:r>
              <a:endParaRPr lang="zh-CN" altLang="en-US" smtClean="0">
                <a:solidFill>
                  <a:srgbClr val="5F5F5F"/>
                </a:solidFill>
              </a:endParaRPr>
            </a:p>
          </p:txBody>
        </p:sp>
        <p:sp>
          <p:nvSpPr>
            <p:cNvPr id="24" name="Text Box 5"/>
            <p:cNvSpPr>
              <a:spLocks noChangeArrowheads="1"/>
            </p:cNvSpPr>
            <p:nvPr/>
          </p:nvSpPr>
          <p:spPr bwMode="auto">
            <a:xfrm>
              <a:off x="1664" y="346"/>
              <a:ext cx="86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200" b="1" smtClean="0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  <a:sym typeface="Times New Roman" panose="02020603050405020304" pitchFamily="18" charset="0"/>
                </a:rPr>
                <a:t>CH</a:t>
              </a:r>
              <a:r>
                <a:rPr lang="en-US" sz="3200" b="1" baseline="-25000" smtClean="0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  <a:sym typeface="Times New Roman" panose="02020603050405020304" pitchFamily="18" charset="0"/>
                </a:rPr>
                <a:t>3</a:t>
              </a:r>
              <a:endParaRPr lang="zh-CN" altLang="en-US" smtClean="0">
                <a:solidFill>
                  <a:srgbClr val="5F5F5F"/>
                </a:solidFill>
              </a:endParaRPr>
            </a:p>
          </p:txBody>
        </p:sp>
        <p:sp>
          <p:nvSpPr>
            <p:cNvPr id="25" name="Text Box 6"/>
            <p:cNvSpPr>
              <a:spLocks noChangeArrowheads="1"/>
            </p:cNvSpPr>
            <p:nvPr/>
          </p:nvSpPr>
          <p:spPr bwMode="auto">
            <a:xfrm>
              <a:off x="2249" y="814"/>
              <a:ext cx="86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200" b="1" smtClean="0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  <a:sym typeface="Times New Roman" panose="02020603050405020304" pitchFamily="18" charset="0"/>
                </a:rPr>
                <a:t>CH</a:t>
              </a:r>
              <a:r>
                <a:rPr lang="en-US" sz="3200" b="1" baseline="-25000" smtClean="0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  <a:sym typeface="Times New Roman" panose="02020603050405020304" pitchFamily="18" charset="0"/>
                </a:rPr>
                <a:t>3</a:t>
              </a:r>
              <a:endParaRPr lang="zh-CN" altLang="en-US" smtClean="0">
                <a:solidFill>
                  <a:srgbClr val="5F5F5F"/>
                </a:solidFill>
              </a:endParaRPr>
            </a:p>
          </p:txBody>
        </p:sp>
        <p:sp>
          <p:nvSpPr>
            <p:cNvPr id="26" name="Text Box 7"/>
            <p:cNvSpPr>
              <a:spLocks noChangeArrowheads="1"/>
            </p:cNvSpPr>
            <p:nvPr/>
          </p:nvSpPr>
          <p:spPr bwMode="auto">
            <a:xfrm>
              <a:off x="2222" y="406"/>
              <a:ext cx="86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200" b="1" smtClean="0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  <a:sym typeface="Times New Roman" panose="02020603050405020304" pitchFamily="18" charset="0"/>
                </a:rPr>
                <a:t>CH</a:t>
              </a:r>
              <a:r>
                <a:rPr lang="en-US" sz="3200" b="1" baseline="-25000" smtClean="0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  <a:sym typeface="Times New Roman" panose="02020603050405020304" pitchFamily="18" charset="0"/>
                </a:rPr>
                <a:t>2</a:t>
              </a:r>
              <a:endParaRPr lang="zh-CN" altLang="en-US" smtClean="0">
                <a:solidFill>
                  <a:srgbClr val="5F5F5F"/>
                </a:solidFill>
              </a:endParaRPr>
            </a:p>
          </p:txBody>
        </p:sp>
        <p:sp>
          <p:nvSpPr>
            <p:cNvPr id="27" name="Line 8"/>
            <p:cNvSpPr>
              <a:spLocks noChangeShapeType="1"/>
            </p:cNvSpPr>
            <p:nvPr/>
          </p:nvSpPr>
          <p:spPr bwMode="auto">
            <a:xfrm>
              <a:off x="1982" y="275"/>
              <a:ext cx="1" cy="1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mtClean="0">
                <a:solidFill>
                  <a:srgbClr val="000000"/>
                </a:solidFill>
                <a:sym typeface="Calibri"/>
              </a:endParaRPr>
            </a:p>
          </p:txBody>
        </p:sp>
        <p:sp>
          <p:nvSpPr>
            <p:cNvPr id="28" name="Line 9"/>
            <p:cNvSpPr>
              <a:spLocks noChangeShapeType="1"/>
            </p:cNvSpPr>
            <p:nvPr/>
          </p:nvSpPr>
          <p:spPr bwMode="auto">
            <a:xfrm>
              <a:off x="2518" y="308"/>
              <a:ext cx="1" cy="1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mtClean="0">
                <a:solidFill>
                  <a:srgbClr val="000000"/>
                </a:solidFill>
                <a:sym typeface="Calibri"/>
              </a:endParaRPr>
            </a:p>
          </p:txBody>
        </p:sp>
        <p:sp>
          <p:nvSpPr>
            <p:cNvPr id="29" name="Line 10"/>
            <p:cNvSpPr>
              <a:spLocks noChangeShapeType="1"/>
            </p:cNvSpPr>
            <p:nvPr/>
          </p:nvSpPr>
          <p:spPr bwMode="auto">
            <a:xfrm>
              <a:off x="2532" y="711"/>
              <a:ext cx="1" cy="1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mtClean="0">
                <a:solidFill>
                  <a:srgbClr val="000000"/>
                </a:solidFill>
                <a:sym typeface="Calibri"/>
              </a:endParaRPr>
            </a:p>
          </p:txBody>
        </p:sp>
      </p:grpSp>
      <p:sp>
        <p:nvSpPr>
          <p:cNvPr id="30" name="Text Box 19"/>
          <p:cNvSpPr>
            <a:spLocks noChangeArrowheads="1"/>
          </p:cNvSpPr>
          <p:nvPr/>
        </p:nvSpPr>
        <p:spPr bwMode="auto">
          <a:xfrm>
            <a:off x="233861" y="5413411"/>
            <a:ext cx="10850033" cy="86042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00CC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fontAlgn="base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200" b="1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说明：</a:t>
            </a:r>
            <a:r>
              <a:rPr lang="zh-CN" altLang="en-US" sz="3200" b="1" smtClean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两端等距不同基，起点靠近</a:t>
            </a:r>
            <a:r>
              <a:rPr lang="zh-CN" altLang="en-US" sz="3600" b="1" smtClean="0">
                <a:solidFill>
                  <a:srgbClr val="CC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简</a:t>
            </a:r>
            <a:r>
              <a:rPr lang="zh-CN" altLang="en-US" sz="3200" b="1" smtClean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单基。 </a:t>
            </a:r>
            <a:r>
              <a:rPr lang="zh-CN" altLang="en-US" sz="2800" b="1" smtClean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          </a:t>
            </a:r>
            <a:endParaRPr lang="zh-CN" altLang="en-US" smtClean="0">
              <a:solidFill>
                <a:srgbClr val="5F5F5F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7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 Box 2"/>
          <p:cNvSpPr>
            <a:spLocks noChangeArrowheads="1"/>
          </p:cNvSpPr>
          <p:nvPr/>
        </p:nvSpPr>
        <p:spPr bwMode="auto">
          <a:xfrm>
            <a:off x="345549" y="3726979"/>
            <a:ext cx="10850033" cy="86793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00CC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fontAlgn="base" hangingPunct="0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200" b="1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说明：</a:t>
            </a:r>
            <a:r>
              <a:rPr lang="zh-CN" altLang="en-US" sz="3200" b="1" smtClean="0"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有多种支链时</a:t>
            </a:r>
            <a:r>
              <a:rPr lang="zh-CN" altLang="en-US" sz="3200" b="1" smtClean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，支链编号数和要</a:t>
            </a:r>
            <a:r>
              <a:rPr lang="zh-CN" altLang="en-US" sz="3600" b="1" smtClean="0">
                <a:solidFill>
                  <a:srgbClr val="CC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小</a:t>
            </a:r>
            <a:r>
              <a:rPr lang="zh-CN" altLang="en-US" sz="3200" b="1" smtClean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。 </a:t>
            </a:r>
            <a:r>
              <a:rPr lang="zh-CN" altLang="en-US" sz="2800" b="1" smtClean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          </a:t>
            </a:r>
            <a:endParaRPr lang="zh-CN" altLang="en-US" smtClean="0">
              <a:solidFill>
                <a:srgbClr val="5F5F5F"/>
              </a:solidFill>
            </a:endParaRPr>
          </a:p>
        </p:txBody>
      </p:sp>
      <p:grpSp>
        <p:nvGrpSpPr>
          <p:cNvPr id="5" name="Group 11"/>
          <p:cNvGrpSpPr/>
          <p:nvPr/>
        </p:nvGrpSpPr>
        <p:grpSpPr>
          <a:xfrm>
            <a:off x="581563" y="-271941"/>
            <a:ext cx="9802284" cy="1792288"/>
            <a:chOff x="0" y="21"/>
            <a:chExt cx="4631" cy="1129"/>
          </a:xfrm>
        </p:grpSpPr>
        <p:sp>
          <p:nvSpPr>
            <p:cNvPr id="6" name="Text Box 12"/>
            <p:cNvSpPr>
              <a:spLocks noChangeArrowheads="1"/>
            </p:cNvSpPr>
            <p:nvPr/>
          </p:nvSpPr>
          <p:spPr bwMode="auto">
            <a:xfrm>
              <a:off x="0" y="419"/>
              <a:ext cx="4631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200" b="1" smtClean="0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  <a:sym typeface="Times New Roman" panose="02020603050405020304" pitchFamily="18" charset="0"/>
                </a:rPr>
                <a:t>CH</a:t>
              </a:r>
              <a:r>
                <a:rPr lang="en-US" sz="3200" b="1" baseline="-25000" smtClean="0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  <a:sym typeface="Times New Roman" panose="02020603050405020304" pitchFamily="18" charset="0"/>
                </a:rPr>
                <a:t>3</a:t>
              </a:r>
              <a:r>
                <a:rPr lang="en-US" sz="3200" b="1" smtClean="0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  <a:sym typeface="Times New Roman" panose="02020603050405020304" pitchFamily="18" charset="0"/>
                </a:rPr>
                <a:t>—CH</a:t>
              </a:r>
              <a:r>
                <a:rPr lang="en-US" sz="3200" b="1" baseline="-25000" smtClean="0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  <a:sym typeface="Times New Roman" panose="02020603050405020304" pitchFamily="18" charset="0"/>
                </a:rPr>
                <a:t>2</a:t>
              </a:r>
              <a:r>
                <a:rPr lang="en-US" sz="3200" b="1" smtClean="0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  <a:sym typeface="Times New Roman" panose="02020603050405020304" pitchFamily="18" charset="0"/>
                </a:rPr>
                <a:t>—CH—C</a:t>
              </a:r>
              <a:r>
                <a:rPr lang="en-US" altLang="zh-CN" sz="3200" b="1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  <a:sym typeface="Times New Roman" panose="02020603050405020304" pitchFamily="18" charset="0"/>
                </a:rPr>
                <a:t>H</a:t>
              </a:r>
              <a:r>
                <a:rPr lang="en-US" altLang="zh-CN" sz="3200" b="1" baseline="-25000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  <a:sym typeface="Times New Roman" panose="02020603050405020304" pitchFamily="18" charset="0"/>
                </a:rPr>
                <a:t>2</a:t>
              </a:r>
              <a:r>
                <a:rPr lang="en-US" sz="3200" b="1" smtClean="0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  <a:sym typeface="Times New Roman" panose="02020603050405020304" pitchFamily="18" charset="0"/>
                </a:rPr>
                <a:t>—CH</a:t>
              </a:r>
              <a:r>
                <a:rPr lang="en-US" sz="3200" b="1" baseline="-25000" smtClean="0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  <a:sym typeface="Times New Roman" panose="02020603050405020304" pitchFamily="18" charset="0"/>
                </a:rPr>
                <a:t>2</a:t>
              </a:r>
              <a:r>
                <a:rPr lang="en-US" sz="3200" b="1" smtClean="0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  <a:sym typeface="Times New Roman" panose="02020603050405020304" pitchFamily="18" charset="0"/>
                </a:rPr>
                <a:t>—CH</a:t>
              </a:r>
              <a:r>
                <a:rPr lang="en-US" sz="3200" b="1" baseline="-25000" smtClean="0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  <a:sym typeface="Times New Roman" panose="02020603050405020304" pitchFamily="18" charset="0"/>
                </a:rPr>
                <a:t>3</a:t>
              </a:r>
              <a:endParaRPr lang="zh-CN" altLang="en-US" smtClean="0">
                <a:solidFill>
                  <a:srgbClr val="5F5F5F"/>
                </a:solidFill>
              </a:endParaRPr>
            </a:p>
          </p:txBody>
        </p:sp>
        <p:sp>
          <p:nvSpPr>
            <p:cNvPr id="7" name="Text Box 13"/>
            <p:cNvSpPr>
              <a:spLocks noChangeArrowheads="1"/>
            </p:cNvSpPr>
            <p:nvPr/>
          </p:nvSpPr>
          <p:spPr bwMode="auto">
            <a:xfrm>
              <a:off x="1653" y="785"/>
              <a:ext cx="86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200" b="1" smtClean="0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  <a:sym typeface="Times New Roman" panose="02020603050405020304" pitchFamily="18" charset="0"/>
                </a:rPr>
                <a:t>CH</a:t>
              </a:r>
              <a:r>
                <a:rPr lang="en-US" sz="3200" b="1" baseline="-25000" smtClean="0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  <a:sym typeface="Times New Roman" panose="02020603050405020304" pitchFamily="18" charset="0"/>
                </a:rPr>
                <a:t>3</a:t>
              </a:r>
              <a:endParaRPr lang="zh-CN" altLang="en-US" smtClean="0">
                <a:solidFill>
                  <a:srgbClr val="5F5F5F"/>
                </a:solidFill>
              </a:endParaRPr>
            </a:p>
          </p:txBody>
        </p:sp>
        <p:sp>
          <p:nvSpPr>
            <p:cNvPr id="8" name="Text Box 14"/>
            <p:cNvSpPr>
              <a:spLocks noChangeArrowheads="1"/>
            </p:cNvSpPr>
            <p:nvPr/>
          </p:nvSpPr>
          <p:spPr bwMode="auto">
            <a:xfrm>
              <a:off x="2637" y="785"/>
              <a:ext cx="86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200" b="1" smtClean="0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  <a:sym typeface="Times New Roman" panose="02020603050405020304" pitchFamily="18" charset="0"/>
                </a:rPr>
                <a:t>CH</a:t>
              </a:r>
              <a:r>
                <a:rPr lang="en-US" sz="3200" b="1" baseline="-25000" smtClean="0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  <a:sym typeface="Times New Roman" panose="02020603050405020304" pitchFamily="18" charset="0"/>
                </a:rPr>
                <a:t>3</a:t>
              </a:r>
              <a:endParaRPr lang="zh-CN" altLang="en-US" smtClean="0">
                <a:solidFill>
                  <a:srgbClr val="5F5F5F"/>
                </a:solidFill>
              </a:endParaRPr>
            </a:p>
          </p:txBody>
        </p:sp>
        <p:sp>
          <p:nvSpPr>
            <p:cNvPr id="9" name="Line 15"/>
            <p:cNvSpPr>
              <a:spLocks noChangeShapeType="1"/>
            </p:cNvSpPr>
            <p:nvPr/>
          </p:nvSpPr>
          <p:spPr bwMode="auto">
            <a:xfrm>
              <a:off x="1945" y="693"/>
              <a:ext cx="1" cy="1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mtClean="0">
                <a:solidFill>
                  <a:srgbClr val="000000"/>
                </a:solidFill>
                <a:sym typeface="Calibri"/>
              </a:endParaRPr>
            </a:p>
          </p:txBody>
        </p:sp>
        <p:sp>
          <p:nvSpPr>
            <p:cNvPr id="10" name="Line 16"/>
            <p:cNvSpPr>
              <a:spLocks noChangeShapeType="1"/>
            </p:cNvSpPr>
            <p:nvPr/>
          </p:nvSpPr>
          <p:spPr bwMode="auto">
            <a:xfrm>
              <a:off x="2990" y="693"/>
              <a:ext cx="1" cy="1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mtClean="0">
                <a:solidFill>
                  <a:srgbClr val="000000"/>
                </a:solidFill>
                <a:sym typeface="Calibri"/>
              </a:endParaRPr>
            </a:p>
          </p:txBody>
        </p:sp>
        <p:sp>
          <p:nvSpPr>
            <p:cNvPr id="11" name="Line 17"/>
            <p:cNvSpPr>
              <a:spLocks noChangeShapeType="1"/>
            </p:cNvSpPr>
            <p:nvPr/>
          </p:nvSpPr>
          <p:spPr bwMode="auto">
            <a:xfrm flipH="1">
              <a:off x="1551" y="280"/>
              <a:ext cx="0" cy="1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mtClean="0">
                <a:solidFill>
                  <a:srgbClr val="000000"/>
                </a:solidFill>
                <a:sym typeface="Calibri"/>
              </a:endParaRPr>
            </a:p>
          </p:txBody>
        </p:sp>
        <p:sp>
          <p:nvSpPr>
            <p:cNvPr id="12" name="Text Box 18"/>
            <p:cNvSpPr>
              <a:spLocks noChangeArrowheads="1"/>
            </p:cNvSpPr>
            <p:nvPr/>
          </p:nvSpPr>
          <p:spPr bwMode="auto">
            <a:xfrm>
              <a:off x="1223" y="21"/>
              <a:ext cx="86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0" fontAlgn="base" hangingPunct="0">
                <a:spcBef>
                  <a:spcPct val="5000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en-US" sz="3200" b="1" smtClean="0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  <a:sym typeface="Times New Roman" panose="02020603050405020304" pitchFamily="18" charset="0"/>
                </a:rPr>
                <a:t>CH</a:t>
              </a:r>
              <a:r>
                <a:rPr lang="en-US" sz="3200" b="1" baseline="-25000" smtClean="0">
                  <a:solidFill>
                    <a:srgbClr val="000000"/>
                  </a:solidFill>
                  <a:latin typeface="Times New Roman" panose="02020603050405020304" pitchFamily="18" charset="0"/>
                  <a:ea typeface="方正姚体" panose="02010601030101010101" pitchFamily="2" charset="-122"/>
                  <a:sym typeface="Times New Roman" panose="02020603050405020304" pitchFamily="18" charset="0"/>
                </a:rPr>
                <a:t>3</a:t>
              </a:r>
              <a:endParaRPr lang="zh-CN" altLang="en-US" smtClean="0">
                <a:solidFill>
                  <a:srgbClr val="5F5F5F"/>
                </a:solidFill>
              </a:endParaRPr>
            </a:p>
          </p:txBody>
        </p:sp>
      </p:grpSp>
      <p:sp>
        <p:nvSpPr>
          <p:cNvPr id="13" name="Rectangle 20"/>
          <p:cNvSpPr>
            <a:spLocks noChangeArrowheads="1"/>
          </p:cNvSpPr>
          <p:nvPr/>
        </p:nvSpPr>
        <p:spPr bwMode="auto">
          <a:xfrm>
            <a:off x="2832113" y="2152190"/>
            <a:ext cx="6625167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200" b="1" smtClean="0">
                <a:solidFill>
                  <a:srgbClr val="0000FF"/>
                </a:solidFill>
                <a:latin typeface="Times New Roman" panose="02020603050405020304" pitchFamily="18" charset="0"/>
                <a:ea typeface="方正姚体" panose="02010601030101010101" pitchFamily="2" charset="-122"/>
                <a:sym typeface="Times New Roman" panose="02020603050405020304" pitchFamily="18" charset="0"/>
              </a:rPr>
              <a:t>2</a:t>
            </a:r>
            <a:r>
              <a:rPr lang="en-US" sz="3200" b="1" smtClean="0">
                <a:solidFill>
                  <a:srgbClr val="0000FF"/>
                </a:solidFill>
                <a:latin typeface="Times New Roman" panose="02020603050405020304" pitchFamily="18" charset="0"/>
                <a:ea typeface="方正姚体" panose="02010601030101010101" pitchFamily="2" charset="-122"/>
                <a:sym typeface="Times New Roman" panose="02020603050405020304" pitchFamily="18" charset="0"/>
              </a:rPr>
              <a:t> </a:t>
            </a:r>
            <a:r>
              <a:rPr lang="zh-CN" altLang="en-US" sz="3200" b="1" smtClean="0">
                <a:solidFill>
                  <a:srgbClr val="0000FF"/>
                </a:solidFill>
                <a:latin typeface="Times New Roman" panose="02020603050405020304" pitchFamily="18" charset="0"/>
                <a:ea typeface="方正姚体" panose="02010601030101010101" pitchFamily="2" charset="-122"/>
                <a:sym typeface="Times New Roman" panose="02020603050405020304" pitchFamily="18" charset="0"/>
              </a:rPr>
              <a:t>，</a:t>
            </a:r>
            <a:r>
              <a:rPr lang="en-US" sz="3200" b="1" smtClean="0">
                <a:solidFill>
                  <a:srgbClr val="0000FF"/>
                </a:solidFill>
                <a:latin typeface="Times New Roman" panose="02020603050405020304" pitchFamily="18" charset="0"/>
                <a:ea typeface="方正姚体" panose="02010601030101010101" pitchFamily="2" charset="-122"/>
                <a:sym typeface="Times New Roman" panose="02020603050405020304" pitchFamily="18" charset="0"/>
              </a:rPr>
              <a:t>4</a:t>
            </a:r>
            <a:r>
              <a:rPr lang="zh-CN" altLang="en-US" sz="3200" b="1" smtClean="0">
                <a:solidFill>
                  <a:srgbClr val="0000FF"/>
                </a:solidFill>
                <a:latin typeface="Times New Roman" panose="02020603050405020304" pitchFamily="18" charset="0"/>
                <a:ea typeface="方正姚体" panose="02010601030101010101" pitchFamily="2" charset="-122"/>
                <a:sym typeface="Times New Roman" panose="02020603050405020304" pitchFamily="18" charset="0"/>
              </a:rPr>
              <a:t>，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方正姚体" panose="02010601030101010101" pitchFamily="2" charset="-122"/>
                <a:sym typeface="Times New Roman" panose="02020603050405020304" pitchFamily="18" charset="0"/>
              </a:rPr>
              <a:t>5</a:t>
            </a:r>
            <a:r>
              <a:rPr lang="en-US" sz="3200" b="1" smtClean="0">
                <a:solidFill>
                  <a:srgbClr val="0000FF"/>
                </a:solidFill>
                <a:latin typeface="Times New Roman" panose="02020603050405020304" pitchFamily="18" charset="0"/>
                <a:ea typeface="方正姚体" panose="02010601030101010101" pitchFamily="2" charset="-122"/>
                <a:sym typeface="Times New Roman" panose="02020603050405020304" pitchFamily="18" charset="0"/>
              </a:rPr>
              <a:t>— </a:t>
            </a:r>
            <a:r>
              <a:rPr lang="zh-CN" altLang="en-US" sz="3200" b="1" smtClean="0">
                <a:solidFill>
                  <a:srgbClr val="0000FF"/>
                </a:solidFill>
                <a:latin typeface="Times New Roman" panose="02020603050405020304" pitchFamily="18" charset="0"/>
                <a:ea typeface="方正姚体" panose="02010601030101010101" pitchFamily="2" charset="-122"/>
                <a:sym typeface="Times New Roman" panose="02020603050405020304" pitchFamily="18" charset="0"/>
              </a:rPr>
              <a:t>三甲基己烷</a:t>
            </a:r>
            <a:endParaRPr lang="zh-CN" altLang="en-US" smtClean="0">
              <a:solidFill>
                <a:srgbClr val="5F5F5F"/>
              </a:solidFill>
            </a:endParaRPr>
          </a:p>
        </p:txBody>
      </p:sp>
      <p:sp>
        <p:nvSpPr>
          <p:cNvPr id="14" name="Rectangle 21"/>
          <p:cNvSpPr>
            <a:spLocks noChangeArrowheads="1"/>
          </p:cNvSpPr>
          <p:nvPr/>
        </p:nvSpPr>
        <p:spPr bwMode="auto">
          <a:xfrm>
            <a:off x="2832113" y="2730030"/>
            <a:ext cx="662516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200" b="1" smtClean="0">
                <a:solidFill>
                  <a:srgbClr val="0000FF"/>
                </a:solidFill>
                <a:latin typeface="Times New Roman" panose="02020603050405020304" pitchFamily="18" charset="0"/>
                <a:ea typeface="方正姚体" panose="02010601030101010101" pitchFamily="2" charset="-122"/>
                <a:sym typeface="Times New Roman" panose="02020603050405020304" pitchFamily="18" charset="0"/>
              </a:rPr>
              <a:t>2</a:t>
            </a:r>
            <a:r>
              <a:rPr lang="en-US" sz="3200" b="1" smtClean="0">
                <a:solidFill>
                  <a:srgbClr val="0000FF"/>
                </a:solidFill>
                <a:latin typeface="Times New Roman" panose="02020603050405020304" pitchFamily="18" charset="0"/>
                <a:ea typeface="方正姚体" panose="02010601030101010101" pitchFamily="2" charset="-122"/>
                <a:sym typeface="Times New Roman" panose="02020603050405020304" pitchFamily="18" charset="0"/>
              </a:rPr>
              <a:t> </a:t>
            </a:r>
            <a:r>
              <a:rPr lang="zh-CN" altLang="en-US" sz="3200" b="1" smtClean="0">
                <a:solidFill>
                  <a:srgbClr val="0000FF"/>
                </a:solidFill>
                <a:latin typeface="Times New Roman" panose="02020603050405020304" pitchFamily="18" charset="0"/>
                <a:ea typeface="方正姚体" panose="02010601030101010101" pitchFamily="2" charset="-122"/>
                <a:sym typeface="Times New Roman" panose="02020603050405020304" pitchFamily="18" charset="0"/>
              </a:rPr>
              <a:t>，</a:t>
            </a:r>
            <a:r>
              <a:rPr lang="en-US" sz="3200" b="1" smtClean="0">
                <a:solidFill>
                  <a:srgbClr val="0000FF"/>
                </a:solidFill>
                <a:latin typeface="Times New Roman" panose="02020603050405020304" pitchFamily="18" charset="0"/>
                <a:ea typeface="方正姚体" panose="02010601030101010101" pitchFamily="2" charset="-122"/>
                <a:sym typeface="Times New Roman" panose="02020603050405020304" pitchFamily="18" charset="0"/>
              </a:rPr>
              <a:t>3</a:t>
            </a:r>
            <a:r>
              <a:rPr lang="zh-CN" altLang="en-US" sz="3200" b="1" smtClean="0">
                <a:solidFill>
                  <a:srgbClr val="0000FF"/>
                </a:solidFill>
                <a:latin typeface="Times New Roman" panose="02020603050405020304" pitchFamily="18" charset="0"/>
                <a:ea typeface="方正姚体" panose="02010601030101010101" pitchFamily="2" charset="-122"/>
                <a:sym typeface="Times New Roman" panose="02020603050405020304" pitchFamily="18" charset="0"/>
              </a:rPr>
              <a:t>，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方正姚体" panose="02010601030101010101" pitchFamily="2" charset="-122"/>
                <a:sym typeface="Times New Roman" panose="02020603050405020304" pitchFamily="18" charset="0"/>
              </a:rPr>
              <a:t>5</a:t>
            </a:r>
            <a:r>
              <a:rPr lang="en-US" sz="3200" b="1" smtClean="0">
                <a:solidFill>
                  <a:srgbClr val="0000FF"/>
                </a:solidFill>
                <a:latin typeface="Times New Roman" panose="02020603050405020304" pitchFamily="18" charset="0"/>
                <a:ea typeface="方正姚体" panose="02010601030101010101" pitchFamily="2" charset="-122"/>
                <a:sym typeface="Times New Roman" panose="02020603050405020304" pitchFamily="18" charset="0"/>
              </a:rPr>
              <a:t>— </a:t>
            </a:r>
            <a:r>
              <a:rPr lang="zh-CN" altLang="en-US" sz="3200" b="1" smtClean="0">
                <a:solidFill>
                  <a:srgbClr val="0000FF"/>
                </a:solidFill>
                <a:latin typeface="Times New Roman" panose="02020603050405020304" pitchFamily="18" charset="0"/>
                <a:ea typeface="方正姚体" panose="02010601030101010101" pitchFamily="2" charset="-122"/>
                <a:sym typeface="Times New Roman" panose="02020603050405020304" pitchFamily="18" charset="0"/>
              </a:rPr>
              <a:t>三甲基己烷</a:t>
            </a:r>
            <a:endParaRPr lang="zh-CN" altLang="en-US" smtClean="0">
              <a:solidFill>
                <a:srgbClr val="5F5F5F"/>
              </a:solidFill>
            </a:endParaRPr>
          </a:p>
        </p:txBody>
      </p:sp>
      <p:grpSp>
        <p:nvGrpSpPr>
          <p:cNvPr id="15" name="Group 22"/>
          <p:cNvGrpSpPr/>
          <p:nvPr/>
        </p:nvGrpSpPr>
        <p:grpSpPr>
          <a:xfrm>
            <a:off x="8976784" y="2080738"/>
            <a:ext cx="1056216" cy="1152525"/>
            <a:chExt cx="499" cy="726"/>
          </a:xfrm>
        </p:grpSpPr>
        <p:grpSp>
          <p:nvGrpSpPr>
            <p:cNvPr id="16" name="Group 23"/>
            <p:cNvGrpSpPr/>
            <p:nvPr/>
          </p:nvGrpSpPr>
          <p:grpSpPr>
            <a:xfrm>
              <a:off x="45" y="0"/>
              <a:ext cx="317" cy="317"/>
              <a:chExt cx="317" cy="317"/>
            </a:xfrm>
          </p:grpSpPr>
          <p:sp>
            <p:nvSpPr>
              <p:cNvPr id="20" name="Line 24"/>
              <p:cNvSpPr>
                <a:spLocks noChangeShapeType="1"/>
              </p:cNvSpPr>
              <p:nvPr/>
            </p:nvSpPr>
            <p:spPr bwMode="auto">
              <a:xfrm>
                <a:off x="0" y="24"/>
                <a:ext cx="317" cy="272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mtClean="0">
                  <a:solidFill>
                    <a:srgbClr val="000000"/>
                  </a:solidFill>
                  <a:sym typeface="Calibri"/>
                </a:endParaRPr>
              </a:p>
            </p:txBody>
          </p:sp>
          <p:sp>
            <p:nvSpPr>
              <p:cNvPr id="21" name="Line 25"/>
              <p:cNvSpPr>
                <a:spLocks noChangeShapeType="1"/>
              </p:cNvSpPr>
              <p:nvPr/>
            </p:nvSpPr>
            <p:spPr bwMode="auto">
              <a:xfrm rot="-5400000">
                <a:off x="-11" y="23"/>
                <a:ext cx="317" cy="272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mtClean="0">
                  <a:solidFill>
                    <a:srgbClr val="000000"/>
                  </a:solidFill>
                  <a:sym typeface="Calibri"/>
                </a:endParaRPr>
              </a:p>
            </p:txBody>
          </p:sp>
        </p:grpSp>
        <p:grpSp>
          <p:nvGrpSpPr>
            <p:cNvPr id="17" name="Group 26"/>
            <p:cNvGrpSpPr/>
            <p:nvPr/>
          </p:nvGrpSpPr>
          <p:grpSpPr>
            <a:xfrm>
              <a:off x="0" y="317"/>
              <a:ext cx="499" cy="409"/>
              <a:chExt cx="499" cy="409"/>
            </a:xfrm>
          </p:grpSpPr>
          <p:sp>
            <p:nvSpPr>
              <p:cNvPr id="18" name="Line 27"/>
              <p:cNvSpPr>
                <a:spLocks noChangeShapeType="1"/>
              </p:cNvSpPr>
              <p:nvPr/>
            </p:nvSpPr>
            <p:spPr bwMode="auto">
              <a:xfrm>
                <a:off x="0" y="227"/>
                <a:ext cx="181" cy="182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mtClean="0">
                  <a:solidFill>
                    <a:srgbClr val="000000"/>
                  </a:solidFill>
                  <a:sym typeface="Calibri"/>
                </a:endParaRPr>
              </a:p>
            </p:txBody>
          </p:sp>
          <p:sp>
            <p:nvSpPr>
              <p:cNvPr id="19" name="Line 28"/>
              <p:cNvSpPr>
                <a:spLocks noChangeShapeType="1"/>
              </p:cNvSpPr>
              <p:nvPr/>
            </p:nvSpPr>
            <p:spPr bwMode="auto">
              <a:xfrm flipV="1">
                <a:off x="181" y="0"/>
                <a:ext cx="318" cy="409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endParaRPr lang="zh-CN" altLang="en-US" smtClean="0">
                  <a:solidFill>
                    <a:srgbClr val="000000"/>
                  </a:solidFill>
                  <a:sym typeface="Calibri"/>
                </a:endParaRPr>
              </a:p>
            </p:txBody>
          </p:sp>
        </p:grpSp>
      </p:grpSp>
      <p:sp>
        <p:nvSpPr>
          <p:cNvPr id="22" name="Line 29"/>
          <p:cNvSpPr>
            <a:spLocks noChangeShapeType="1"/>
          </p:cNvSpPr>
          <p:nvPr/>
        </p:nvSpPr>
        <p:spPr bwMode="auto">
          <a:xfrm>
            <a:off x="2832103" y="2728439"/>
            <a:ext cx="6144684" cy="1587"/>
          </a:xfrm>
          <a:prstGeom prst="line">
            <a:avLst/>
          </a:prstGeom>
          <a:noFill/>
          <a:ln w="57150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mtClean="0">
              <a:solidFill>
                <a:srgbClr val="000000"/>
              </a:solidFill>
              <a:sym typeface="Calibri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right)" prLst="gradientSize: 0.1">
                                      <p:cBhvr>
                                        <p:cTn id="4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/>
      <p:bldP spid="14" grpId="0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52" name="Text Box 12"/>
          <p:cNvSpPr/>
          <p:nvPr/>
        </p:nvSpPr>
        <p:spPr>
          <a:xfrm>
            <a:off x="0" y="90465"/>
            <a:ext cx="12192000" cy="156966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00CCFF"/>
              </a:gs>
            </a:gsLst>
            <a:lin ang="5400000" scaled="1"/>
          </a:gradFill>
          <a:ln w="9525">
            <a:noFill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en-US" altLang="x-none" sz="3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   </a:t>
            </a:r>
            <a:r>
              <a:rPr lang="zh-CN" altLang="en-US" sz="32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(3)把支链的名称写在主链名称的前面，在支链的前面用阿拉伯数字注明它在主链上的位置，并在数字与名称之间用一短线隔开。 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          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8" name="Group 3"/>
          <p:cNvGrpSpPr/>
          <p:nvPr/>
        </p:nvGrpSpPr>
        <p:grpSpPr>
          <a:xfrm>
            <a:off x="3563939" y="1555750"/>
            <a:ext cx="5715004" cy="4924425"/>
            <a:chExt cx="3600" cy="3120"/>
          </a:xfrm>
        </p:grpSpPr>
        <p:sp>
          <p:nvSpPr>
            <p:cNvPr id="29" name="Rectangle 4"/>
            <p:cNvSpPr>
              <a:spLocks noChangeArrowheads="1"/>
            </p:cNvSpPr>
            <p:nvPr/>
          </p:nvSpPr>
          <p:spPr bwMode="auto">
            <a:xfrm>
              <a:off x="0" y="0"/>
              <a:ext cx="3600" cy="3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342900" marR="0" lvl="0" indent="-342900" defTabSz="914400" eaLnBrk="0" fontAlgn="auto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sz="2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anose="02020603050405020304" pitchFamily="18" charset="0"/>
                  <a:sym typeface="Times New Roman" panose="02020603050405020304" pitchFamily="18" charset="0"/>
                </a:rPr>
                <a:t>                                     </a:t>
              </a:r>
              <a:endParaRPr kumimoji="0" lang="zh-CN" altLang="en-US" sz="2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sym typeface="Times New Roman" panose="02020603050405020304" pitchFamily="18" charset="0"/>
              </a:endParaRPr>
            </a:p>
            <a:p>
              <a:pPr marL="342900" marR="0" lvl="0" indent="-342900" defTabSz="914400" eaLnBrk="0" fontAlgn="auto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sz="2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anose="02020603050405020304" pitchFamily="18" charset="0"/>
                  <a:sym typeface="Times New Roman" panose="02020603050405020304" pitchFamily="18" charset="0"/>
                </a:rPr>
                <a:t>                                     </a:t>
              </a:r>
              <a:endParaRPr kumimoji="0" lang="zh-CN" altLang="en-US" sz="2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sym typeface="Times New Roman" panose="02020603050405020304" pitchFamily="18" charset="0"/>
              </a:endParaRPr>
            </a:p>
            <a:p>
              <a:pPr marL="342900" marR="0" lvl="0" indent="-342900" defTabSz="914400" eaLnBrk="0" fontAlgn="auto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sz="4400" b="1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anose="02020603050405020304" pitchFamily="18" charset="0"/>
                  <a:sym typeface="Times New Roman" panose="02020603050405020304" pitchFamily="18" charset="0"/>
                </a:rPr>
                <a:t>CH</a:t>
              </a:r>
              <a:r>
                <a:rPr kumimoji="0" lang="en-US" sz="4400" b="1" i="0" u="none" strike="noStrike" kern="0" cap="none" spc="0" normalizeH="0" baseline="-2500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anose="02020603050405020304" pitchFamily="18" charset="0"/>
                  <a:sym typeface="Times New Roman" panose="02020603050405020304" pitchFamily="18" charset="0"/>
                </a:rPr>
                <a:t>3</a:t>
              </a:r>
              <a:r>
                <a:rPr kumimoji="0" lang="en-US" sz="4400" b="1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anose="02020603050405020304" pitchFamily="18" charset="0"/>
                  <a:sym typeface="Times New Roman" panose="02020603050405020304" pitchFamily="18" charset="0"/>
                </a:rPr>
                <a:t>–CH–CH</a:t>
              </a:r>
              <a:r>
                <a:rPr kumimoji="0" lang="en-US" sz="4400" b="1" i="0" u="none" strike="noStrike" kern="0" cap="none" spc="0" normalizeH="0" baseline="-2500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anose="02020603050405020304" pitchFamily="18" charset="0"/>
                  <a:sym typeface="Times New Roman" panose="02020603050405020304" pitchFamily="18" charset="0"/>
                </a:rPr>
                <a:t>2</a:t>
              </a:r>
              <a:r>
                <a:rPr kumimoji="0" lang="en-US" sz="4400" b="1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anose="02020603050405020304" pitchFamily="18" charset="0"/>
                  <a:sym typeface="Times New Roman" panose="02020603050405020304" pitchFamily="18" charset="0"/>
                </a:rPr>
                <a:t>–CH</a:t>
              </a:r>
              <a:r>
                <a:rPr kumimoji="0" lang="en-US" sz="4400" b="1" i="0" u="none" strike="noStrike" kern="0" cap="none" spc="0" normalizeH="0" baseline="-2500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anose="02020603050405020304" pitchFamily="18" charset="0"/>
                  <a:sym typeface="Times New Roman" panose="02020603050405020304" pitchFamily="18" charset="0"/>
                </a:rPr>
                <a:t>3</a:t>
              </a:r>
              <a:endParaRPr kumimoji="0" lang="zh-CN" altLang="en-US" sz="4400" b="1" i="0" u="none" strike="noStrike" kern="0" cap="none" spc="0" normalizeH="0" baseline="-2500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sym typeface="Times New Roman" panose="02020603050405020304" pitchFamily="18" charset="0"/>
              </a:endParaRPr>
            </a:p>
            <a:p>
              <a:pPr marL="342900" marR="0" lvl="0" indent="-342900" defTabSz="914400" eaLnBrk="0" fontAlgn="auto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sz="4400" b="1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anose="02020603050405020304" pitchFamily="18" charset="0"/>
                  <a:sym typeface="Times New Roman" panose="02020603050405020304" pitchFamily="18" charset="0"/>
                </a:rPr>
                <a:t>         CH</a:t>
              </a:r>
              <a:r>
                <a:rPr kumimoji="0" lang="en-US" sz="4400" b="1" i="0" u="none" strike="noStrike" kern="0" cap="none" spc="0" normalizeH="0" baseline="-2500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anose="02020603050405020304" pitchFamily="18" charset="0"/>
                  <a:sym typeface="Times New Roman" panose="02020603050405020304" pitchFamily="18" charset="0"/>
                </a:rPr>
                <a:t>3</a:t>
              </a: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0" name="Text Box 5"/>
            <p:cNvSpPr>
              <a:spLocks noChangeArrowheads="1"/>
            </p:cNvSpPr>
            <p:nvPr/>
          </p:nvSpPr>
          <p:spPr bwMode="auto">
            <a:xfrm rot="5400000">
              <a:off x="903" y="919"/>
              <a:ext cx="296" cy="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defTabSz="914400" eaLnBrk="0" fontAlgn="auto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sz="44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anose="02020603050405020304" pitchFamily="18" charset="0"/>
                  <a:sym typeface="Times New Roman" panose="02020603050405020304" pitchFamily="18" charset="0"/>
                </a:rPr>
                <a:t>–</a:t>
              </a: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6" name="Rectangle 21"/>
          <p:cNvSpPr>
            <a:spLocks noChangeArrowheads="1"/>
          </p:cNvSpPr>
          <p:nvPr/>
        </p:nvSpPr>
        <p:spPr bwMode="auto">
          <a:xfrm>
            <a:off x="2653776" y="4795485"/>
            <a:ext cx="662516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200" b="1" smtClean="0">
                <a:solidFill>
                  <a:srgbClr val="0000FF"/>
                </a:solidFill>
                <a:latin typeface="Times New Roman" panose="02020603050405020304" pitchFamily="18" charset="0"/>
                <a:ea typeface="方正姚体" panose="02010601030101010101" pitchFamily="2" charset="-122"/>
                <a:sym typeface="Times New Roman" panose="02020603050405020304" pitchFamily="18" charset="0"/>
              </a:rPr>
              <a:t>2</a:t>
            </a:r>
            <a:r>
              <a:rPr lang="en-US" sz="3200" b="1" smtClean="0">
                <a:solidFill>
                  <a:srgbClr val="0000FF"/>
                </a:solidFill>
                <a:latin typeface="Times New Roman" panose="02020603050405020304" pitchFamily="18" charset="0"/>
                <a:ea typeface="方正姚体" panose="02010601030101010101" pitchFamily="2" charset="-122"/>
                <a:sym typeface="Times New Roman" panose="02020603050405020304" pitchFamily="18" charset="0"/>
              </a:rPr>
              <a:t>—</a:t>
            </a:r>
            <a:r>
              <a:rPr lang="zh-CN" altLang="en-US" sz="3200" b="1" smtClean="0">
                <a:solidFill>
                  <a:srgbClr val="0000FF"/>
                </a:solidFill>
                <a:latin typeface="Times New Roman" panose="02020603050405020304" pitchFamily="18" charset="0"/>
                <a:ea typeface="方正姚体" panose="02010601030101010101" pitchFamily="2" charset="-122"/>
                <a:sym typeface="Times New Roman" panose="02020603050405020304" pitchFamily="18" charset="0"/>
              </a:rPr>
              <a:t>甲基丁烷</a:t>
            </a:r>
            <a:endParaRPr lang="zh-CN" altLang="en-US" smtClean="0">
              <a:solidFill>
                <a:srgbClr val="5F5F5F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7" dur="10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2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278" name="Text Box 14"/>
          <p:cNvSpPr/>
          <p:nvPr/>
        </p:nvSpPr>
        <p:spPr>
          <a:xfrm>
            <a:off x="33347" y="220676"/>
            <a:ext cx="12158663" cy="1431161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00CCFF"/>
              </a:gs>
            </a:gsLst>
            <a:lin ang="5400000" scaled="1"/>
          </a:gradFill>
          <a:ln w="9525">
            <a:noFill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zh-CN" altLang="en-US" sz="2900" b="1" smtClean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(</a:t>
            </a:r>
            <a:r>
              <a:rPr lang="zh-CN" altLang="en-US" sz="29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4)如果主链上有相同的支链，可以将支链合并起来，用二、三等数字表示支链的个数</a:t>
            </a:r>
            <a:r>
              <a:rPr lang="zh-CN" altLang="en-US" sz="2900" b="1" smtClean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，表示两个支链</a:t>
            </a:r>
            <a:r>
              <a:rPr lang="zh-CN" altLang="en-US" sz="29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位置的阿拉伯数字之间要用</a:t>
            </a:r>
            <a:r>
              <a:rPr lang="zh-CN" altLang="en-US" sz="2900" b="1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sym typeface="Arial" panose="020b0604020202020204" pitchFamily="34" charset="0"/>
              </a:rPr>
              <a:t>“</a:t>
            </a:r>
            <a:r>
              <a:rPr lang="zh-CN" altLang="en-US" sz="29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，</a:t>
            </a:r>
            <a:r>
              <a:rPr lang="zh-CN" altLang="en-US" sz="2900" b="1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2" charset="-122"/>
                <a:sym typeface="Arial" panose="020b0604020202020204" pitchFamily="34" charset="0"/>
              </a:rPr>
              <a:t>”</a:t>
            </a:r>
            <a:r>
              <a:rPr lang="zh-CN" altLang="en-US" sz="29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隔开。</a:t>
            </a:r>
            <a:endParaRPr lang="zh-CN" altLang="en-US" sz="29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5" name="Group 2"/>
          <p:cNvGrpSpPr/>
          <p:nvPr/>
        </p:nvGrpSpPr>
        <p:grpSpPr>
          <a:xfrm>
            <a:off x="2516455" y="1041452"/>
            <a:ext cx="7543800" cy="4876800"/>
            <a:chExt cx="4752" cy="3072"/>
          </a:xfrm>
        </p:grpSpPr>
        <p:sp>
          <p:nvSpPr>
            <p:cNvPr id="16" name="Rectangle 3"/>
            <p:cNvSpPr/>
            <p:nvPr/>
          </p:nvSpPr>
          <p:spPr>
            <a:xfrm>
              <a:off x="0" y="0"/>
              <a:ext cx="4752" cy="3072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/>
            <a:p>
              <a:pPr marL="342900" indent="-342900" eaLnBrk="0" hangingPunct="0">
                <a:spcBef>
                  <a:spcPct val="20000"/>
                </a:spcBef>
              </a:pPr>
              <a:r>
                <a:rPr lang="en-US" altLang="x-none" sz="2800">
                  <a:latin typeface="Times New Roman" panose="02020603050405020304" pitchFamily="18" charset="0"/>
                  <a:ea typeface="宋体" panose="02010600030101010101" pitchFamily="2" charset="-122"/>
                  <a:sym typeface="Times New Roman" panose="02020603050405020304" pitchFamily="18" charset="0"/>
                </a:rPr>
                <a:t>  </a:t>
              </a:r>
              <a:r>
                <a:rPr lang="en-US" altLang="x-none" sz="2800" smtClean="0">
                  <a:latin typeface="Times New Roman" panose="02020603050405020304" pitchFamily="18" charset="0"/>
                  <a:ea typeface="宋体" panose="02010600030101010101" pitchFamily="2" charset="-122"/>
                  <a:sym typeface="Times New Roman" panose="02020603050405020304" pitchFamily="18" charset="0"/>
                </a:rPr>
                <a:t>                                 </a:t>
              </a:r>
              <a:endParaRPr lang="zh-CN" altLang="en-US" sz="2800">
                <a:latin typeface="Times New Roman" panose="02020603050405020304" pitchFamily="18" charset="0"/>
                <a:ea typeface="宋体" panose="02010600030101010101" pitchFamily="2" charset="-122"/>
                <a:sym typeface="Times New Roman" panose="02020603050405020304" pitchFamily="18" charset="0"/>
              </a:endParaRPr>
            </a:p>
            <a:p>
              <a:pPr marL="342900" indent="-342900" eaLnBrk="0" hangingPunct="0">
                <a:spcBef>
                  <a:spcPct val="20000"/>
                </a:spcBef>
              </a:pPr>
              <a:r>
                <a:rPr lang="en-US" altLang="x-none" sz="2800">
                  <a:latin typeface="Times New Roman" panose="02020603050405020304" pitchFamily="18" charset="0"/>
                  <a:ea typeface="宋体" panose="02010600030101010101" pitchFamily="2" charset="-122"/>
                  <a:sym typeface="Times New Roman" panose="02020603050405020304" pitchFamily="18" charset="0"/>
                </a:rPr>
                <a:t>                                     </a:t>
              </a:r>
              <a:endParaRPr lang="zh-CN" altLang="en-US" sz="2800">
                <a:latin typeface="Times New Roman" panose="02020603050405020304" pitchFamily="18" charset="0"/>
                <a:ea typeface="宋体" panose="02010600030101010101" pitchFamily="2" charset="-122"/>
                <a:sym typeface="Times New Roman" panose="02020603050405020304" pitchFamily="18" charset="0"/>
              </a:endParaRPr>
            </a:p>
            <a:p>
              <a:pPr marL="342900" indent="-342900" eaLnBrk="0" hangingPunct="0">
                <a:spcBef>
                  <a:spcPct val="20000"/>
                </a:spcBef>
              </a:pPr>
              <a:r>
                <a:rPr lang="en-US" altLang="x-none" sz="4400" b="1">
                  <a:latin typeface="Times New Roman" panose="02020603050405020304" pitchFamily="18" charset="0"/>
                  <a:ea typeface="宋体" panose="02010600030101010101" pitchFamily="2" charset="-122"/>
                  <a:sym typeface="Times New Roman" panose="02020603050405020304" pitchFamily="18" charset="0"/>
                </a:rPr>
                <a:t>CH</a:t>
              </a:r>
              <a:r>
                <a:rPr lang="en-US" altLang="x-none" sz="4400" b="1" baseline="-25000">
                  <a:latin typeface="Times New Roman" panose="02020603050405020304" pitchFamily="18" charset="0"/>
                  <a:ea typeface="宋体" panose="02010600030101010101" pitchFamily="2" charset="-122"/>
                  <a:sym typeface="Times New Roman" panose="02020603050405020304" pitchFamily="18" charset="0"/>
                </a:rPr>
                <a:t>3</a:t>
              </a:r>
              <a:r>
                <a:rPr lang="en-US" altLang="x-none" sz="4400" b="1">
                  <a:latin typeface="Times New Roman" panose="02020603050405020304" pitchFamily="18" charset="0"/>
                  <a:ea typeface="宋体" panose="02010600030101010101" pitchFamily="2" charset="-122"/>
                  <a:sym typeface="Times New Roman" panose="02020603050405020304" pitchFamily="18" charset="0"/>
                </a:rPr>
                <a:t>–CH–CH   CH</a:t>
              </a:r>
              <a:r>
                <a:rPr lang="en-US" altLang="x-none" sz="4400" b="1" baseline="-25000">
                  <a:latin typeface="Times New Roman" panose="02020603050405020304" pitchFamily="18" charset="0"/>
                  <a:ea typeface="宋体" panose="02010600030101010101" pitchFamily="2" charset="-122"/>
                  <a:sym typeface="Times New Roman" panose="02020603050405020304" pitchFamily="18" charset="0"/>
                </a:rPr>
                <a:t>2</a:t>
              </a:r>
              <a:r>
                <a:rPr lang="en-US" altLang="x-none" sz="4400" b="1">
                  <a:latin typeface="Times New Roman" panose="02020603050405020304" pitchFamily="18" charset="0"/>
                  <a:ea typeface="宋体" panose="02010600030101010101" pitchFamily="2" charset="-122"/>
                  <a:sym typeface="Times New Roman" panose="02020603050405020304" pitchFamily="18" charset="0"/>
                </a:rPr>
                <a:t>–CH</a:t>
              </a:r>
              <a:r>
                <a:rPr lang="en-US" altLang="x-none" sz="4400" b="1" baseline="-25000">
                  <a:latin typeface="Times New Roman" panose="02020603050405020304" pitchFamily="18" charset="0"/>
                  <a:ea typeface="宋体" panose="02010600030101010101" pitchFamily="2" charset="-122"/>
                  <a:sym typeface="Times New Roman" panose="02020603050405020304" pitchFamily="18" charset="0"/>
                </a:rPr>
                <a:t>3</a:t>
              </a:r>
              <a:endParaRPr lang="zh-CN" altLang="en-US" sz="4400" b="1" baseline="-25000">
                <a:latin typeface="Times New Roman" panose="02020603050405020304" pitchFamily="18" charset="0"/>
                <a:ea typeface="宋体" panose="02010600030101010101" pitchFamily="2" charset="-122"/>
                <a:sym typeface="Times New Roman" panose="02020603050405020304" pitchFamily="18" charset="0"/>
              </a:endParaRPr>
            </a:p>
            <a:p>
              <a:pPr marL="342900" indent="-342900" eaLnBrk="0" hangingPunct="0">
                <a:spcBef>
                  <a:spcPct val="20000"/>
                </a:spcBef>
              </a:pPr>
              <a:r>
                <a:rPr lang="en-US" altLang="x-none" sz="4400" b="1">
                  <a:latin typeface="Times New Roman" panose="02020603050405020304" pitchFamily="18" charset="0"/>
                  <a:ea typeface="宋体" panose="02010600030101010101" pitchFamily="2" charset="-122"/>
                  <a:sym typeface="Times New Roman" panose="02020603050405020304" pitchFamily="18" charset="0"/>
                </a:rPr>
                <a:t>         CH</a:t>
              </a:r>
              <a:r>
                <a:rPr lang="en-US" altLang="x-none" sz="4400" b="1" baseline="-25000">
                  <a:latin typeface="Times New Roman" panose="02020603050405020304" pitchFamily="18" charset="0"/>
                  <a:ea typeface="宋体" panose="02010600030101010101" pitchFamily="2" charset="-122"/>
                  <a:sym typeface="Times New Roman" panose="02020603050405020304" pitchFamily="18" charset="0"/>
                </a:rPr>
                <a:t>3  </a:t>
              </a:r>
              <a:r>
                <a:rPr lang="en-US" altLang="x-none" sz="4400" b="1" err="1">
                  <a:latin typeface="Times New Roman" panose="02020603050405020304" pitchFamily="18" charset="0"/>
                  <a:ea typeface="宋体" panose="02010600030101010101" pitchFamily="2" charset="-122"/>
                  <a:sym typeface="Times New Roman" panose="02020603050405020304" pitchFamily="18" charset="0"/>
                </a:rPr>
                <a:t>CH</a:t>
              </a:r>
              <a:r>
                <a:rPr lang="en-US" altLang="x-none" sz="4400" b="1" baseline="-25000" err="1">
                  <a:latin typeface="Times New Roman" panose="02020603050405020304" pitchFamily="18" charset="0"/>
                  <a:ea typeface="宋体" panose="02010600030101010101" pitchFamily="2" charset="-122"/>
                  <a:sym typeface="Times New Roman" panose="02020603050405020304" pitchFamily="18" charset="0"/>
                </a:rPr>
                <a:t>3</a:t>
              </a:r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7" name="Text Box 4"/>
            <p:cNvSpPr/>
            <p:nvPr/>
          </p:nvSpPr>
          <p:spPr>
            <a:xfrm rot="5400000">
              <a:off x="906" y="938"/>
              <a:ext cx="294" cy="48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x-none" sz="4400" b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Times New Roman" panose="02020603050405020304" pitchFamily="18" charset="0"/>
                </a:rPr>
                <a:t>–</a:t>
              </a:r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" name="Text Box 5"/>
            <p:cNvSpPr/>
            <p:nvPr/>
          </p:nvSpPr>
          <p:spPr>
            <a:xfrm rot="5400000">
              <a:off x="1653" y="971"/>
              <a:ext cx="294" cy="48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x-none" sz="4400" b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Times New Roman" panose="02020603050405020304" pitchFamily="18" charset="0"/>
                </a:rPr>
                <a:t>–</a:t>
              </a:r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" name="Text Box 6"/>
            <p:cNvSpPr/>
            <p:nvPr/>
          </p:nvSpPr>
          <p:spPr>
            <a:xfrm rot="10800000">
              <a:off x="2091" y="767"/>
              <a:ext cx="294" cy="48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x-none" sz="4400" b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sym typeface="Times New Roman" panose="02020603050405020304" pitchFamily="18" charset="0"/>
                </a:rPr>
                <a:t>–</a:t>
              </a:r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0" name="Text Box 7"/>
          <p:cNvSpPr/>
          <p:nvPr/>
        </p:nvSpPr>
        <p:spPr>
          <a:xfrm>
            <a:off x="8001536" y="4283960"/>
            <a:ext cx="2209800" cy="64633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Times New Roman" panose="02020603050405020304" pitchFamily="18" charset="0"/>
              </a:rPr>
              <a:t>主链名称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" name="Text Box 8"/>
          <p:cNvSpPr/>
          <p:nvPr/>
        </p:nvSpPr>
        <p:spPr>
          <a:xfrm>
            <a:off x="8001536" y="4858628"/>
            <a:ext cx="27432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Times New Roman" panose="02020603050405020304" pitchFamily="18" charset="0"/>
              </a:rPr>
              <a:t>支链名称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" name="Text Box 9"/>
          <p:cNvSpPr/>
          <p:nvPr/>
        </p:nvSpPr>
        <p:spPr>
          <a:xfrm>
            <a:off x="8001539" y="5434898"/>
            <a:ext cx="2571751" cy="64633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Times New Roman" panose="02020603050405020304" pitchFamily="18" charset="0"/>
              </a:rPr>
              <a:t>支链数目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" name="Text Box 10"/>
          <p:cNvSpPr/>
          <p:nvPr/>
        </p:nvSpPr>
        <p:spPr>
          <a:xfrm>
            <a:off x="8001536" y="6011153"/>
            <a:ext cx="27432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2" charset="-122"/>
                <a:sym typeface="Times New Roman" panose="02020603050405020304" pitchFamily="18" charset="0"/>
              </a:rPr>
              <a:t>支链位置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" name="Rectangle 11"/>
          <p:cNvSpPr/>
          <p:nvPr/>
        </p:nvSpPr>
        <p:spPr>
          <a:xfrm>
            <a:off x="6633111" y="3707693"/>
            <a:ext cx="1316386" cy="701731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66FF66"/>
              </a:gs>
            </a:gsLst>
            <a:lin ang="5400000" scaled="1"/>
          </a:gradFill>
          <a:ln w="9525">
            <a:noFill/>
          </a:ln>
        </p:spPr>
        <p:txBody>
          <a:bodyPr wrap="none">
            <a:spAutoFit/>
          </a:bodyPr>
          <a:lstStyle/>
          <a:p>
            <a:pPr eaLnBrk="0" hangingPunct="0">
              <a:lnSpc>
                <a:spcPct val="90000"/>
              </a:lnSpc>
            </a:pPr>
            <a:r>
              <a:rPr lang="zh-CN" altLang="en-US" sz="44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戊烷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5" name="Rectangle 12"/>
          <p:cNvSpPr/>
          <p:nvPr/>
        </p:nvSpPr>
        <p:spPr>
          <a:xfrm>
            <a:off x="5264691" y="3707693"/>
            <a:ext cx="1439863" cy="701731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66FF66"/>
              </a:gs>
            </a:gsLst>
            <a:lin ang="5400000" scaled="1"/>
          </a:gradFill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lnSpc>
                <a:spcPct val="90000"/>
              </a:lnSpc>
            </a:pPr>
            <a:r>
              <a:rPr lang="zh-CN" altLang="en-US" sz="44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甲基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" name="Text Box 13"/>
          <p:cNvSpPr/>
          <p:nvPr/>
        </p:nvSpPr>
        <p:spPr>
          <a:xfrm>
            <a:off x="2743739" y="3707693"/>
            <a:ext cx="1728788" cy="701731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66FF66"/>
              </a:gs>
            </a:gsLst>
            <a:lin ang="5400000" scaled="1"/>
          </a:gradFill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altLang="x-none" sz="4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2</a:t>
            </a:r>
            <a:r>
              <a:rPr lang="zh-CN" altLang="en-US" sz="4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，</a:t>
            </a:r>
            <a:r>
              <a:rPr lang="en-US" altLang="x-none" sz="4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3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" name="Text Box 14"/>
          <p:cNvSpPr/>
          <p:nvPr/>
        </p:nvSpPr>
        <p:spPr>
          <a:xfrm>
            <a:off x="4472523" y="3707697"/>
            <a:ext cx="863600" cy="70040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66FF66"/>
              </a:gs>
            </a:gsLst>
            <a:lin ang="5400000" scaled="1"/>
          </a:gradFill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zh-CN" altLang="en-US" sz="44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二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8" name="Text Box 15"/>
          <p:cNvSpPr/>
          <p:nvPr/>
        </p:nvSpPr>
        <p:spPr>
          <a:xfrm>
            <a:off x="3967701" y="3855328"/>
            <a:ext cx="57467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x-none" sz="36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sym typeface="Calibri"/>
              </a:rPr>
              <a:t> </a:t>
            </a:r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" name="Line 16"/>
          <p:cNvSpPr/>
          <p:nvPr/>
        </p:nvSpPr>
        <p:spPr>
          <a:xfrm>
            <a:off x="2660921" y="2913123"/>
            <a:ext cx="5761039" cy="1587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eaLnBrk="0" hangingPunct="0"/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sym typeface="Calibri"/>
            </a:endParaRPr>
          </a:p>
        </p:txBody>
      </p:sp>
      <p:sp>
        <p:nvSpPr>
          <p:cNvPr id="30" name="Line 17"/>
          <p:cNvSpPr/>
          <p:nvPr/>
        </p:nvSpPr>
        <p:spPr>
          <a:xfrm>
            <a:off x="4040724" y="3995028"/>
            <a:ext cx="431800" cy="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eaLnBrk="0" hangingPunct="0"/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sym typeface="Calibri"/>
            </a:endParaRPr>
          </a:p>
        </p:txBody>
      </p:sp>
      <p:sp>
        <p:nvSpPr>
          <p:cNvPr id="31" name="Line 18"/>
          <p:cNvSpPr/>
          <p:nvPr/>
        </p:nvSpPr>
        <p:spPr>
          <a:xfrm>
            <a:off x="5912388" y="5147553"/>
            <a:ext cx="2016125" cy="0"/>
          </a:xfrm>
          <a:prstGeom prst="line">
            <a:avLst/>
          </a:prstGeom>
          <a:ln w="57150" cap="flat" cmpd="sng">
            <a:solidFill>
              <a:srgbClr val="008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eaLnBrk="0" hangingPunct="0"/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sym typeface="Calibri"/>
            </a:endParaRPr>
          </a:p>
        </p:txBody>
      </p:sp>
      <p:sp>
        <p:nvSpPr>
          <p:cNvPr id="32" name="Line 19"/>
          <p:cNvSpPr/>
          <p:nvPr/>
        </p:nvSpPr>
        <p:spPr>
          <a:xfrm flipH="1">
            <a:off x="4832888" y="5795253"/>
            <a:ext cx="3097213" cy="0"/>
          </a:xfrm>
          <a:prstGeom prst="line">
            <a:avLst/>
          </a:prstGeom>
          <a:ln w="57150" cap="flat" cmpd="sng">
            <a:solidFill>
              <a:srgbClr val="008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eaLnBrk="0" hangingPunct="0"/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sym typeface="Calibri"/>
            </a:endParaRPr>
          </a:p>
        </p:txBody>
      </p:sp>
      <p:sp>
        <p:nvSpPr>
          <p:cNvPr id="33" name="Line 20"/>
          <p:cNvSpPr/>
          <p:nvPr/>
        </p:nvSpPr>
        <p:spPr>
          <a:xfrm flipH="1">
            <a:off x="3319999" y="6371524"/>
            <a:ext cx="4824412" cy="1587"/>
          </a:xfrm>
          <a:prstGeom prst="line">
            <a:avLst/>
          </a:prstGeom>
          <a:ln w="57150" cap="flat" cmpd="sng">
            <a:solidFill>
              <a:srgbClr val="008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eaLnBrk="0" hangingPunct="0"/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sym typeface="Calibri"/>
            </a:endParaRPr>
          </a:p>
        </p:txBody>
      </p:sp>
      <p:sp>
        <p:nvSpPr>
          <p:cNvPr id="34" name="Line 21"/>
          <p:cNvSpPr/>
          <p:nvPr/>
        </p:nvSpPr>
        <p:spPr>
          <a:xfrm>
            <a:off x="3320001" y="4426828"/>
            <a:ext cx="1587" cy="1944688"/>
          </a:xfrm>
          <a:prstGeom prst="line">
            <a:avLst/>
          </a:prstGeom>
          <a:ln w="57150" cap="flat" cmpd="sng">
            <a:solidFill>
              <a:srgbClr val="008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eaLnBrk="0" hangingPunct="0"/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sym typeface="Calibri"/>
            </a:endParaRPr>
          </a:p>
        </p:txBody>
      </p:sp>
      <p:sp>
        <p:nvSpPr>
          <p:cNvPr id="35" name="Line 22"/>
          <p:cNvSpPr/>
          <p:nvPr/>
        </p:nvSpPr>
        <p:spPr>
          <a:xfrm>
            <a:off x="7136354" y="4720524"/>
            <a:ext cx="936625" cy="1587"/>
          </a:xfrm>
          <a:prstGeom prst="line">
            <a:avLst/>
          </a:prstGeom>
          <a:ln w="57150" cap="flat" cmpd="sng">
            <a:solidFill>
              <a:srgbClr val="008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eaLnBrk="0" hangingPunct="0"/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sym typeface="Calibri"/>
            </a:endParaRPr>
          </a:p>
        </p:txBody>
      </p:sp>
      <p:sp>
        <p:nvSpPr>
          <p:cNvPr id="36" name="Line 23"/>
          <p:cNvSpPr/>
          <p:nvPr/>
        </p:nvSpPr>
        <p:spPr>
          <a:xfrm>
            <a:off x="7136349" y="4360161"/>
            <a:ext cx="1587" cy="360363"/>
          </a:xfrm>
          <a:prstGeom prst="line">
            <a:avLst/>
          </a:prstGeom>
          <a:ln w="57150" cap="flat" cmpd="sng">
            <a:solidFill>
              <a:srgbClr val="008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eaLnBrk="0" hangingPunct="0"/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sym typeface="Calibri"/>
            </a:endParaRPr>
          </a:p>
        </p:txBody>
      </p:sp>
      <p:sp>
        <p:nvSpPr>
          <p:cNvPr id="37" name="Line 24"/>
          <p:cNvSpPr/>
          <p:nvPr/>
        </p:nvSpPr>
        <p:spPr>
          <a:xfrm flipH="1">
            <a:off x="4832885" y="4426836"/>
            <a:ext cx="0" cy="1368425"/>
          </a:xfrm>
          <a:prstGeom prst="line">
            <a:avLst/>
          </a:prstGeom>
          <a:ln w="57150" cap="flat" cmpd="sng">
            <a:solidFill>
              <a:srgbClr val="008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eaLnBrk="0" hangingPunct="0"/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sym typeface="Calibri"/>
            </a:endParaRPr>
          </a:p>
        </p:txBody>
      </p:sp>
      <p:sp>
        <p:nvSpPr>
          <p:cNvPr id="38" name="Line 25"/>
          <p:cNvSpPr/>
          <p:nvPr/>
        </p:nvSpPr>
        <p:spPr>
          <a:xfrm>
            <a:off x="5912391" y="4426836"/>
            <a:ext cx="3175" cy="720725"/>
          </a:xfrm>
          <a:prstGeom prst="line">
            <a:avLst/>
          </a:prstGeom>
          <a:ln w="57150" cap="flat" cmpd="sng">
            <a:solidFill>
              <a:srgbClr val="008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eaLnBrk="0" hangingPunct="0"/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  <a:sym typeface="Calibri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7" dur="10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wipe(right)" prLst="gradientSize: 0.1">
                                      <p:cBhvr>
                                        <p:cTn id="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2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3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4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5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6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6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7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8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8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9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9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 nodeType="clickPar">
                      <p:stCondLst>
                        <p:cond delay="indefinite"/>
                      </p:stCondLst>
                      <p:childTnLst>
                        <p:par>
                          <p:cTn id="10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0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1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1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 nodeType="clickPar">
                      <p:stCondLst>
                        <p:cond delay="indefinite"/>
                      </p:stCondLst>
                      <p:childTnLst>
                        <p:par>
                          <p:cTn id="1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2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3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8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Rectangle 26"/>
          <p:cNvSpPr/>
          <p:nvPr/>
        </p:nvSpPr>
        <p:spPr>
          <a:xfrm>
            <a:off x="38085" y="196842"/>
            <a:ext cx="12153919" cy="2446346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</a:pPr>
            <a:r>
              <a:rPr lang="en-US" altLang="x-none" sz="3200" b="1"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[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小结</a:t>
            </a:r>
            <a:r>
              <a:rPr lang="en-US" altLang="x-none" sz="3200" b="1" smtClean="0"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] </a:t>
            </a:r>
            <a:r>
              <a:rPr lang="zh-CN" altLang="en-US" sz="3200" b="1" smtClean="0"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名称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组成顺序</a:t>
            </a:r>
            <a:r>
              <a:rPr lang="en-US" altLang="x-none" sz="3200" b="1"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:</a:t>
            </a:r>
            <a:endParaRPr lang="zh-CN" altLang="en-US" sz="3200" b="1">
              <a:latin typeface="黑体" panose="02010609060101010101" pitchFamily="2" charset="-122"/>
              <a:ea typeface="黑体" panose="02010609060101010101" pitchFamily="2" charset="-122"/>
              <a:sym typeface="黑体" panose="02010609060101010101" pitchFamily="2" charset="-122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</a:pPr>
            <a:r>
              <a:rPr lang="en-US" altLang="x-none" sz="32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 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支链位置</a:t>
            </a:r>
            <a:r>
              <a:rPr lang="en-US" altLang="x-none" sz="32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---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支链数目</a:t>
            </a:r>
            <a:r>
              <a:rPr lang="en-US" altLang="x-none" sz="32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---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支链名称</a:t>
            </a:r>
            <a:r>
              <a:rPr lang="en-US" altLang="x-none" sz="32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---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主链</a:t>
            </a:r>
            <a:r>
              <a:rPr lang="zh-CN" altLang="en-US" sz="3200" b="1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名称</a:t>
            </a:r>
            <a:endParaRPr lang="en-US" altLang="zh-CN" sz="3200" b="1" smtClean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sym typeface="黑体" panose="02010609060101010101" pitchFamily="2" charset="-122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 </a:t>
            </a:r>
            <a:r>
              <a:rPr lang="zh-CN" altLang="en-US" sz="3200" b="1" smtClean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（数字间用“，”    数字与文字间用“</a:t>
            </a:r>
            <a:r>
              <a:rPr lang="en-US" altLang="zh-CN" sz="3200" b="1" smtClean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—</a:t>
            </a:r>
            <a:r>
              <a:rPr lang="zh-CN" altLang="en-US" sz="3200" b="1" smtClean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”）</a:t>
            </a:r>
            <a:endParaRPr lang="zh-CN" altLang="en-US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6" name="Text Box 3"/>
          <p:cNvSpPr>
            <a:spLocks noChangeArrowheads="1"/>
          </p:cNvSpPr>
          <p:nvPr/>
        </p:nvSpPr>
        <p:spPr bwMode="auto">
          <a:xfrm>
            <a:off x="38080" y="3332163"/>
            <a:ext cx="12153919" cy="2603790"/>
          </a:xfrm>
          <a:prstGeom prst="rect">
            <a:avLst/>
          </a:prstGeom>
          <a:gradFill rotWithShape="0">
            <a:gsLst>
              <a:gs pos="0">
                <a:srgbClr val="66FF66"/>
              </a:gs>
              <a:gs pos="50000">
                <a:srgbClr val="FFFFFF"/>
              </a:gs>
              <a:gs pos="100000">
                <a:srgbClr val="66FF66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200" b="1" smtClean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（</a:t>
            </a:r>
            <a:r>
              <a:rPr lang="en-US" altLang="zh-CN" sz="3200" b="1" smtClean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1</a:t>
            </a:r>
            <a:r>
              <a:rPr lang="zh-CN" altLang="en-US" sz="3200" b="1" smtClean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）选主链，称某烷。</a:t>
            </a:r>
            <a:endParaRPr lang="zh-CN" altLang="en-US" sz="3200" b="1" smtClean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  <a:sym typeface="黑体" panose="02010609060101010101" pitchFamily="2" charset="-122"/>
            </a:endParaRPr>
          </a:p>
          <a:p>
            <a:pPr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200" b="1" smtClean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（</a:t>
            </a:r>
            <a:r>
              <a:rPr lang="en-US" altLang="zh-CN" sz="3200" b="1" smtClean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2</a:t>
            </a:r>
            <a:r>
              <a:rPr lang="zh-CN" altLang="en-US" sz="3200" b="1" smtClean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）编碳号，定支链。</a:t>
            </a:r>
            <a:endParaRPr lang="zh-CN" altLang="en-US" sz="3200" b="1" smtClean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  <a:sym typeface="黑体" panose="02010609060101010101" pitchFamily="2" charset="-122"/>
            </a:endParaRPr>
          </a:p>
          <a:p>
            <a:pPr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200" b="1" smtClean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（</a:t>
            </a:r>
            <a:r>
              <a:rPr lang="en-US" altLang="zh-CN" sz="3200" b="1" smtClean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3</a:t>
            </a:r>
            <a:r>
              <a:rPr lang="zh-CN" altLang="en-US" sz="3200" b="1" smtClean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）取代基，写在前，注位置，短线连。</a:t>
            </a:r>
            <a:endParaRPr lang="zh-CN" altLang="en-US" sz="3200" b="1" smtClean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  <a:sym typeface="黑体" panose="02010609060101010101" pitchFamily="2" charset="-122"/>
            </a:endParaRPr>
          </a:p>
          <a:p>
            <a:pPr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200" b="1" smtClean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（</a:t>
            </a:r>
            <a:r>
              <a:rPr lang="en-US" altLang="zh-CN" sz="3200" b="1" smtClean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4</a:t>
            </a:r>
            <a:r>
              <a:rPr lang="zh-CN" altLang="en-US" sz="3200" b="1" smtClean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）不同基，</a:t>
            </a:r>
            <a:r>
              <a:rPr lang="zh-CN" altLang="en-US" sz="3200" b="1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简</a:t>
            </a:r>
            <a:r>
              <a:rPr lang="zh-CN" altLang="en-US" sz="3200" b="1" smtClean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到</a:t>
            </a:r>
            <a:r>
              <a:rPr lang="zh-CN" altLang="en-US" sz="3200" b="1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繁</a:t>
            </a:r>
            <a:r>
              <a:rPr lang="zh-CN" altLang="en-US" sz="3200" b="1" smtClean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，相同基，合并算。</a:t>
            </a:r>
            <a:endParaRPr lang="zh-CN" altLang="en-US" smtClean="0">
              <a:solidFill>
                <a:srgbClr val="5F5F5F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7" dur="1000"/>
                                        <p:tgtEl>
                                          <p:spTgt spid="3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2" dur="10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9" dur="10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26" dur="1000"/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33" dur="1000"/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uiExpand="1" build="allAtOnce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7426" name="Text Box 18"/>
          <p:cNvSpPr>
            <a:spLocks noChangeArrowheads="1"/>
          </p:cNvSpPr>
          <p:nvPr/>
        </p:nvSpPr>
        <p:spPr bwMode="auto">
          <a:xfrm>
            <a:off x="914411" y="3349629"/>
            <a:ext cx="1094316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36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2</a:t>
            </a:r>
            <a:r>
              <a:rPr lang="zh-CN" altLang="en-US" sz="36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，</a:t>
            </a:r>
            <a:r>
              <a:rPr lang="en-US" sz="36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6</a:t>
            </a:r>
            <a:r>
              <a:rPr lang="zh-CN" altLang="en-US" sz="36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，</a:t>
            </a:r>
            <a:r>
              <a:rPr lang="en-US" sz="36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6 — </a:t>
            </a:r>
            <a:r>
              <a:rPr lang="zh-CN" altLang="en-US" sz="36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三 甲基 </a:t>
            </a:r>
            <a:r>
              <a:rPr lang="en-US" sz="36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—5 —</a:t>
            </a:r>
            <a:r>
              <a:rPr lang="zh-CN" altLang="en-US" sz="3600" b="1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黑体" panose="02010609060101010101" pitchFamily="2" charset="-122"/>
              </a:rPr>
              <a:t>乙基辛烷</a:t>
            </a:r>
            <a:endParaRPr lang="zh-CN" altLang="en-US"/>
          </a:p>
        </p:txBody>
      </p:sp>
      <p:sp>
        <p:nvSpPr>
          <p:cNvPr id="17427" name="Line 19"/>
          <p:cNvSpPr>
            <a:spLocks noChangeShapeType="1"/>
          </p:cNvSpPr>
          <p:nvPr/>
        </p:nvSpPr>
        <p:spPr bwMode="auto">
          <a:xfrm>
            <a:off x="9840396" y="4005263"/>
            <a:ext cx="1248833" cy="1587"/>
          </a:xfrm>
          <a:prstGeom prst="line">
            <a:avLst/>
          </a:prstGeom>
          <a:noFill/>
          <a:ln w="57150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hangingPunct="0"/>
            <a:endParaRPr lang="zh-CN" altLang="en-US">
              <a:solidFill>
                <a:srgbClr val="000000"/>
              </a:solidFill>
              <a:sym typeface="Calibri"/>
            </a:endParaRPr>
          </a:p>
        </p:txBody>
      </p:sp>
      <p:sp>
        <p:nvSpPr>
          <p:cNvPr id="17428" name="Line 20"/>
          <p:cNvSpPr>
            <a:spLocks noChangeShapeType="1"/>
          </p:cNvSpPr>
          <p:nvPr/>
        </p:nvSpPr>
        <p:spPr bwMode="auto">
          <a:xfrm>
            <a:off x="1007533" y="3998916"/>
            <a:ext cx="2209800" cy="1587"/>
          </a:xfrm>
          <a:prstGeom prst="line">
            <a:avLst/>
          </a:prstGeom>
          <a:noFill/>
          <a:ln w="57150">
            <a:solidFill>
              <a:srgbClr val="008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hangingPunct="0"/>
            <a:endParaRPr lang="zh-CN" altLang="en-US">
              <a:solidFill>
                <a:srgbClr val="000000"/>
              </a:solidFill>
              <a:sym typeface="Calibri"/>
            </a:endParaRPr>
          </a:p>
        </p:txBody>
      </p:sp>
      <p:sp>
        <p:nvSpPr>
          <p:cNvPr id="17429" name="Line 21"/>
          <p:cNvSpPr>
            <a:spLocks noChangeShapeType="1"/>
          </p:cNvSpPr>
          <p:nvPr/>
        </p:nvSpPr>
        <p:spPr bwMode="auto">
          <a:xfrm>
            <a:off x="8401062" y="4005263"/>
            <a:ext cx="1248833" cy="1587"/>
          </a:xfrm>
          <a:prstGeom prst="line">
            <a:avLst/>
          </a:prstGeom>
          <a:noFill/>
          <a:ln w="57150">
            <a:solidFill>
              <a:srgbClr val="FF3399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hangingPunct="0"/>
            <a:endParaRPr lang="zh-CN" altLang="en-US">
              <a:solidFill>
                <a:srgbClr val="000000"/>
              </a:solidFill>
              <a:sym typeface="Calibri"/>
            </a:endParaRPr>
          </a:p>
        </p:txBody>
      </p:sp>
      <p:sp>
        <p:nvSpPr>
          <p:cNvPr id="17430" name="Line 22"/>
          <p:cNvSpPr>
            <a:spLocks noChangeShapeType="1"/>
          </p:cNvSpPr>
          <p:nvPr/>
        </p:nvSpPr>
        <p:spPr bwMode="auto">
          <a:xfrm>
            <a:off x="5029212" y="3998916"/>
            <a:ext cx="1248833" cy="1587"/>
          </a:xfrm>
          <a:prstGeom prst="line">
            <a:avLst/>
          </a:prstGeom>
          <a:noFill/>
          <a:ln w="57150">
            <a:solidFill>
              <a:srgbClr val="FF3399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hangingPunct="0"/>
            <a:endParaRPr lang="zh-CN" altLang="en-US">
              <a:solidFill>
                <a:srgbClr val="000000"/>
              </a:solidFill>
              <a:sym typeface="Calibri"/>
            </a:endParaRPr>
          </a:p>
        </p:txBody>
      </p:sp>
      <p:sp>
        <p:nvSpPr>
          <p:cNvPr id="17431" name="Line 23"/>
          <p:cNvSpPr>
            <a:spLocks noChangeShapeType="1"/>
          </p:cNvSpPr>
          <p:nvPr/>
        </p:nvSpPr>
        <p:spPr bwMode="auto">
          <a:xfrm>
            <a:off x="6959603" y="4005263"/>
            <a:ext cx="673100" cy="1587"/>
          </a:xfrm>
          <a:prstGeom prst="line">
            <a:avLst/>
          </a:prstGeom>
          <a:noFill/>
          <a:ln w="57150">
            <a:solidFill>
              <a:srgbClr val="008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hangingPunct="0"/>
            <a:endParaRPr lang="zh-CN" altLang="en-US">
              <a:solidFill>
                <a:srgbClr val="000000"/>
              </a:solidFill>
              <a:sym typeface="Calibri"/>
            </a:endParaRPr>
          </a:p>
        </p:txBody>
      </p:sp>
      <p:sp>
        <p:nvSpPr>
          <p:cNvPr id="17432" name="Line 24"/>
          <p:cNvSpPr>
            <a:spLocks noChangeShapeType="1"/>
          </p:cNvSpPr>
          <p:nvPr/>
        </p:nvSpPr>
        <p:spPr bwMode="auto">
          <a:xfrm>
            <a:off x="4023784" y="3998916"/>
            <a:ext cx="768349" cy="1587"/>
          </a:xfrm>
          <a:prstGeom prst="line">
            <a:avLst/>
          </a:prstGeom>
          <a:noFill/>
          <a:ln w="57150">
            <a:solidFill>
              <a:srgbClr val="FFFF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hangingPunct="0"/>
            <a:endParaRPr lang="zh-CN" altLang="en-US">
              <a:solidFill>
                <a:srgbClr val="000000"/>
              </a:solidFill>
              <a:sym typeface="Calibri"/>
            </a:endParaRPr>
          </a:p>
        </p:txBody>
      </p:sp>
      <p:sp>
        <p:nvSpPr>
          <p:cNvPr id="17433" name="Rectangle 25"/>
          <p:cNvSpPr>
            <a:spLocks noChangeArrowheads="1"/>
          </p:cNvSpPr>
          <p:nvPr/>
        </p:nvSpPr>
        <p:spPr bwMode="auto">
          <a:xfrm>
            <a:off x="10225619" y="4724417"/>
            <a:ext cx="1678516" cy="608013"/>
          </a:xfrm>
          <a:prstGeom prst="rect">
            <a:avLst/>
          </a:prstGeom>
          <a:solidFill>
            <a:srgbClr val="FFFF99"/>
          </a:solidFill>
          <a:ln w="28575">
            <a:solidFill>
              <a:srgbClr val="FF0000"/>
            </a:solidFill>
            <a:miter lim="800000"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ea typeface="黑体" panose="02010609060101010101" pitchFamily="2" charset="-122"/>
              </a:rPr>
              <a:t>主链</a:t>
            </a:r>
            <a:endParaRPr lang="zh-CN" altLang="en-US"/>
          </a:p>
        </p:txBody>
      </p:sp>
      <p:sp>
        <p:nvSpPr>
          <p:cNvPr id="17434" name="Rectangle 26"/>
          <p:cNvSpPr>
            <a:spLocks noChangeArrowheads="1"/>
          </p:cNvSpPr>
          <p:nvPr/>
        </p:nvSpPr>
        <p:spPr bwMode="auto">
          <a:xfrm>
            <a:off x="7332772" y="4724417"/>
            <a:ext cx="2244525" cy="584775"/>
          </a:xfrm>
          <a:prstGeom prst="rect">
            <a:avLst/>
          </a:prstGeom>
          <a:solidFill>
            <a:srgbClr val="FFFF99"/>
          </a:solidFill>
          <a:ln w="28575">
            <a:solidFill>
              <a:srgbClr val="FF3399"/>
            </a:solidFill>
            <a:miter lim="800000"/>
          </a:ln>
        </p:spPr>
        <p:txBody>
          <a:bodyPr wrap="non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ea typeface="黑体" panose="02010609060101010101" pitchFamily="2" charset="-122"/>
              </a:rPr>
              <a:t>取代基名称</a:t>
            </a:r>
            <a:endParaRPr lang="zh-CN" altLang="en-US"/>
          </a:p>
        </p:txBody>
      </p:sp>
      <p:sp>
        <p:nvSpPr>
          <p:cNvPr id="17435" name="Rectangle 27"/>
          <p:cNvSpPr>
            <a:spLocks noChangeArrowheads="1"/>
          </p:cNvSpPr>
          <p:nvPr/>
        </p:nvSpPr>
        <p:spPr bwMode="auto">
          <a:xfrm>
            <a:off x="3877313" y="4724417"/>
            <a:ext cx="2244525" cy="584775"/>
          </a:xfrm>
          <a:prstGeom prst="rect">
            <a:avLst/>
          </a:prstGeom>
          <a:solidFill>
            <a:srgbClr val="FFFF99"/>
          </a:solidFill>
          <a:ln w="28575">
            <a:solidFill>
              <a:srgbClr val="FFCC00"/>
            </a:solidFill>
            <a:miter lim="800000"/>
          </a:ln>
        </p:spPr>
        <p:txBody>
          <a:bodyPr wrap="non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ea typeface="黑体" panose="02010609060101010101" pitchFamily="2" charset="-122"/>
              </a:rPr>
              <a:t>取代基数目</a:t>
            </a:r>
            <a:endParaRPr lang="zh-CN" altLang="en-US"/>
          </a:p>
        </p:txBody>
      </p:sp>
      <p:sp>
        <p:nvSpPr>
          <p:cNvPr id="17436" name="Rectangle 28"/>
          <p:cNvSpPr>
            <a:spLocks noChangeArrowheads="1"/>
          </p:cNvSpPr>
          <p:nvPr/>
        </p:nvSpPr>
        <p:spPr bwMode="auto">
          <a:xfrm>
            <a:off x="334443" y="4724417"/>
            <a:ext cx="2244525" cy="584775"/>
          </a:xfrm>
          <a:prstGeom prst="rect">
            <a:avLst/>
          </a:prstGeom>
          <a:solidFill>
            <a:srgbClr val="FFFF99"/>
          </a:solidFill>
          <a:ln w="28575">
            <a:solidFill>
              <a:srgbClr val="009900"/>
            </a:solidFill>
            <a:miter lim="800000"/>
          </a:ln>
        </p:spPr>
        <p:txBody>
          <a:bodyPr wrap="non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ea typeface="黑体" panose="02010609060101010101" pitchFamily="2" charset="-122"/>
              </a:rPr>
              <a:t>取代基位置</a:t>
            </a:r>
            <a:endParaRPr lang="zh-CN" altLang="en-US"/>
          </a:p>
        </p:txBody>
      </p:sp>
      <p:sp>
        <p:nvSpPr>
          <p:cNvPr id="17437" name="Line 29"/>
          <p:cNvSpPr>
            <a:spLocks noChangeShapeType="1"/>
          </p:cNvSpPr>
          <p:nvPr/>
        </p:nvSpPr>
        <p:spPr bwMode="auto">
          <a:xfrm>
            <a:off x="1678519" y="3998930"/>
            <a:ext cx="2116" cy="719137"/>
          </a:xfrm>
          <a:prstGeom prst="line">
            <a:avLst/>
          </a:prstGeom>
          <a:noFill/>
          <a:ln w="57150">
            <a:solidFill>
              <a:srgbClr val="008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hangingPunct="0"/>
            <a:endParaRPr lang="zh-CN" altLang="en-US">
              <a:solidFill>
                <a:srgbClr val="000000"/>
              </a:solidFill>
              <a:sym typeface="Calibri"/>
            </a:endParaRPr>
          </a:p>
        </p:txBody>
      </p:sp>
      <p:sp>
        <p:nvSpPr>
          <p:cNvPr id="17438" name="Line 30"/>
          <p:cNvSpPr>
            <a:spLocks noChangeShapeType="1"/>
          </p:cNvSpPr>
          <p:nvPr/>
        </p:nvSpPr>
        <p:spPr bwMode="auto">
          <a:xfrm flipV="1">
            <a:off x="2063753" y="3998930"/>
            <a:ext cx="5088467" cy="719137"/>
          </a:xfrm>
          <a:prstGeom prst="line">
            <a:avLst/>
          </a:prstGeom>
          <a:noFill/>
          <a:ln w="57150">
            <a:solidFill>
              <a:srgbClr val="008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hangingPunct="0"/>
            <a:endParaRPr lang="zh-CN" altLang="en-US">
              <a:solidFill>
                <a:srgbClr val="000000"/>
              </a:solidFill>
              <a:sym typeface="Calibri"/>
            </a:endParaRPr>
          </a:p>
        </p:txBody>
      </p:sp>
      <p:sp>
        <p:nvSpPr>
          <p:cNvPr id="17439" name="Line 31"/>
          <p:cNvSpPr>
            <a:spLocks noChangeShapeType="1"/>
          </p:cNvSpPr>
          <p:nvPr/>
        </p:nvSpPr>
        <p:spPr bwMode="auto">
          <a:xfrm flipH="1">
            <a:off x="4271433" y="3998930"/>
            <a:ext cx="0" cy="719137"/>
          </a:xfrm>
          <a:prstGeom prst="line">
            <a:avLst/>
          </a:prstGeom>
          <a:noFill/>
          <a:ln w="57150">
            <a:solidFill>
              <a:srgbClr val="FFFF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hangingPunct="0"/>
            <a:endParaRPr lang="zh-CN" altLang="en-US">
              <a:solidFill>
                <a:srgbClr val="000000"/>
              </a:solidFill>
              <a:sym typeface="Calibri"/>
            </a:endParaRPr>
          </a:p>
        </p:txBody>
      </p:sp>
      <p:sp>
        <p:nvSpPr>
          <p:cNvPr id="17440" name="Line 32"/>
          <p:cNvSpPr>
            <a:spLocks noChangeShapeType="1"/>
          </p:cNvSpPr>
          <p:nvPr/>
        </p:nvSpPr>
        <p:spPr bwMode="auto">
          <a:xfrm>
            <a:off x="5712896" y="3998930"/>
            <a:ext cx="1822449" cy="719137"/>
          </a:xfrm>
          <a:prstGeom prst="line">
            <a:avLst/>
          </a:prstGeom>
          <a:noFill/>
          <a:ln w="57150">
            <a:solidFill>
              <a:srgbClr val="FF3399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hangingPunct="0"/>
            <a:endParaRPr lang="zh-CN" altLang="en-US">
              <a:solidFill>
                <a:srgbClr val="000000"/>
              </a:solidFill>
              <a:sym typeface="Calibri"/>
            </a:endParaRPr>
          </a:p>
        </p:txBody>
      </p:sp>
      <p:sp>
        <p:nvSpPr>
          <p:cNvPr id="17441" name="Line 33"/>
          <p:cNvSpPr>
            <a:spLocks noChangeShapeType="1"/>
          </p:cNvSpPr>
          <p:nvPr/>
        </p:nvSpPr>
        <p:spPr bwMode="auto">
          <a:xfrm>
            <a:off x="8688919" y="3998930"/>
            <a:ext cx="2116" cy="719137"/>
          </a:xfrm>
          <a:prstGeom prst="line">
            <a:avLst/>
          </a:prstGeom>
          <a:noFill/>
          <a:ln w="57150">
            <a:solidFill>
              <a:srgbClr val="FF3399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hangingPunct="0"/>
            <a:endParaRPr lang="zh-CN" altLang="en-US">
              <a:solidFill>
                <a:srgbClr val="000000"/>
              </a:solidFill>
              <a:sym typeface="Calibri"/>
            </a:endParaRPr>
          </a:p>
        </p:txBody>
      </p:sp>
      <p:sp>
        <p:nvSpPr>
          <p:cNvPr id="17442" name="Line 34"/>
          <p:cNvSpPr>
            <a:spLocks noChangeShapeType="1"/>
          </p:cNvSpPr>
          <p:nvPr/>
        </p:nvSpPr>
        <p:spPr bwMode="auto">
          <a:xfrm>
            <a:off x="10703985" y="3998930"/>
            <a:ext cx="480483" cy="719137"/>
          </a:xfrm>
          <a:prstGeom prst="line">
            <a:avLst/>
          </a:prstGeom>
          <a:noFill/>
          <a:ln w="57150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hangingPunct="0"/>
            <a:endParaRPr lang="zh-CN" altLang="en-US">
              <a:solidFill>
                <a:srgbClr val="000000"/>
              </a:solidFill>
              <a:sym typeface="Calibri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31800" y="850900"/>
            <a:ext cx="11664949" cy="2498726"/>
            <a:chOff x="431800" y="850900"/>
            <a:chExt cx="11664949" cy="2498726"/>
          </a:xfrm>
        </p:grpSpPr>
        <p:sp>
          <p:nvSpPr>
            <p:cNvPr id="17410" name="Text Box 3"/>
            <p:cNvSpPr>
              <a:spLocks noChangeArrowheads="1"/>
            </p:cNvSpPr>
            <p:nvPr/>
          </p:nvSpPr>
          <p:spPr bwMode="auto">
            <a:xfrm>
              <a:off x="431800" y="1123951"/>
              <a:ext cx="2032000" cy="707886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zh-CN" altLang="en-US" sz="4000" b="1" smtClean="0">
                  <a:solidFill>
                    <a:schemeClr val="bg1"/>
                  </a:solidFill>
                  <a:ea typeface="黑体" panose="02010609060101010101" pitchFamily="2" charset="-122"/>
                </a:rPr>
                <a:t>练习</a:t>
              </a:r>
              <a:r>
                <a:rPr lang="en-US" altLang="zh-CN" sz="4000" b="1" smtClean="0">
                  <a:solidFill>
                    <a:schemeClr val="bg1"/>
                  </a:solidFill>
                  <a:ea typeface="黑体" panose="02010609060101010101" pitchFamily="2" charset="-122"/>
                </a:rPr>
                <a:t>1</a:t>
              </a:r>
              <a:r>
                <a:rPr lang="zh-CN" altLang="en-US" sz="4000" b="1" smtClean="0">
                  <a:solidFill>
                    <a:schemeClr val="bg1"/>
                  </a:solidFill>
                  <a:sym typeface="Calibri"/>
                </a:rPr>
                <a:t>：</a:t>
              </a:r>
              <a:endParaRPr lang="zh-CN" altLang="en-US"/>
            </a:p>
          </p:txBody>
        </p:sp>
        <p:grpSp>
          <p:nvGrpSpPr>
            <p:cNvPr id="17412" name="Group 4"/>
            <p:cNvGrpSpPr/>
            <p:nvPr/>
          </p:nvGrpSpPr>
          <p:grpSpPr>
            <a:xfrm>
              <a:off x="2112433" y="850900"/>
              <a:ext cx="9984316" cy="2498726"/>
              <a:chOff x="0" y="104"/>
              <a:chExt cx="4717" cy="1574"/>
            </a:xfrm>
          </p:grpSpPr>
          <p:sp>
            <p:nvSpPr>
              <p:cNvPr id="2" name="Rectangle 5"/>
              <p:cNvSpPr>
                <a:spLocks noChangeArrowheads="1"/>
              </p:cNvSpPr>
              <p:nvPr/>
            </p:nvSpPr>
            <p:spPr bwMode="auto">
              <a:xfrm>
                <a:off x="0" y="903"/>
                <a:ext cx="4717" cy="4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eaLnBrk="0" hangingPunct="0">
                  <a:spcBef>
                    <a:spcPct val="50000"/>
                  </a:spcBef>
                </a:pPr>
                <a:r>
                  <a:rPr lang="en-US" sz="3600" b="1">
                    <a:solidFill>
                      <a:srgbClr val="000000"/>
                    </a:solidFill>
                    <a:latin typeface="Times New Roman" panose="02020603050405020304" pitchFamily="18" charset="0"/>
                    <a:sym typeface="Times New Roman" panose="02020603050405020304" pitchFamily="18" charset="0"/>
                  </a:rPr>
                  <a:t>CH</a:t>
                </a:r>
                <a:r>
                  <a:rPr lang="en-US" sz="3600" b="1" baseline="-25000">
                    <a:solidFill>
                      <a:srgbClr val="000000"/>
                    </a:solidFill>
                    <a:latin typeface="Times New Roman" panose="02020603050405020304" pitchFamily="18" charset="0"/>
                    <a:sym typeface="Times New Roman" panose="02020603050405020304" pitchFamily="18" charset="0"/>
                  </a:rPr>
                  <a:t>3</a:t>
                </a:r>
                <a:r>
                  <a:rPr lang="en-US" sz="3600" b="1">
                    <a:solidFill>
                      <a:srgbClr val="000000"/>
                    </a:solidFill>
                    <a:latin typeface="Times New Roman" panose="02020603050405020304" pitchFamily="18" charset="0"/>
                    <a:sym typeface="Times New Roman" panose="02020603050405020304" pitchFamily="18" charset="0"/>
                  </a:rPr>
                  <a:t>-CH-CH</a:t>
                </a:r>
                <a:r>
                  <a:rPr lang="en-US" sz="3600" b="1" baseline="-25000">
                    <a:solidFill>
                      <a:srgbClr val="000000"/>
                    </a:solidFill>
                    <a:latin typeface="Times New Roman" panose="02020603050405020304" pitchFamily="18" charset="0"/>
                    <a:sym typeface="Times New Roman" panose="02020603050405020304" pitchFamily="18" charset="0"/>
                  </a:rPr>
                  <a:t>2</a:t>
                </a:r>
                <a:r>
                  <a:rPr lang="en-US" sz="3600" b="1">
                    <a:solidFill>
                      <a:srgbClr val="000000"/>
                    </a:solidFill>
                    <a:latin typeface="Times New Roman" panose="02020603050405020304" pitchFamily="18" charset="0"/>
                    <a:sym typeface="Times New Roman" panose="02020603050405020304" pitchFamily="18" charset="0"/>
                  </a:rPr>
                  <a:t>-CH</a:t>
                </a:r>
                <a:r>
                  <a:rPr lang="en-US" sz="3600" b="1" baseline="-25000">
                    <a:solidFill>
                      <a:srgbClr val="000000"/>
                    </a:solidFill>
                    <a:latin typeface="Times New Roman" panose="02020603050405020304" pitchFamily="18" charset="0"/>
                    <a:sym typeface="Times New Roman" panose="02020603050405020304" pitchFamily="18" charset="0"/>
                  </a:rPr>
                  <a:t>2</a:t>
                </a:r>
                <a:r>
                  <a:rPr lang="en-US" sz="3600" b="1">
                    <a:solidFill>
                      <a:srgbClr val="000000"/>
                    </a:solidFill>
                    <a:latin typeface="Times New Roman" panose="02020603050405020304" pitchFamily="18" charset="0"/>
                    <a:sym typeface="Times New Roman" panose="02020603050405020304" pitchFamily="18" charset="0"/>
                  </a:rPr>
                  <a:t>-CH—C-CH</a:t>
                </a:r>
                <a:r>
                  <a:rPr lang="en-US" sz="3600" b="1" baseline="-25000">
                    <a:solidFill>
                      <a:srgbClr val="000000"/>
                    </a:solidFill>
                    <a:latin typeface="Times New Roman" panose="02020603050405020304" pitchFamily="18" charset="0"/>
                    <a:sym typeface="Times New Roman" panose="02020603050405020304" pitchFamily="18" charset="0"/>
                  </a:rPr>
                  <a:t>2</a:t>
                </a:r>
                <a:r>
                  <a:rPr lang="en-US" sz="3600" b="1">
                    <a:solidFill>
                      <a:srgbClr val="000000"/>
                    </a:solidFill>
                    <a:latin typeface="Times New Roman" panose="02020603050405020304" pitchFamily="18" charset="0"/>
                    <a:sym typeface="Times New Roman" panose="02020603050405020304" pitchFamily="18" charset="0"/>
                  </a:rPr>
                  <a:t>-CH</a:t>
                </a:r>
                <a:r>
                  <a:rPr lang="en-US" sz="3600" b="1" baseline="-25000">
                    <a:solidFill>
                      <a:srgbClr val="000000"/>
                    </a:solidFill>
                    <a:latin typeface="Times New Roman" panose="02020603050405020304" pitchFamily="18" charset="0"/>
                    <a:sym typeface="Times New Roman" panose="02020603050405020304" pitchFamily="18" charset="0"/>
                  </a:rPr>
                  <a:t>3</a:t>
                </a:r>
                <a:endParaRPr lang="zh-CN" altLang="en-US"/>
              </a:p>
            </p:txBody>
          </p:sp>
          <p:sp>
            <p:nvSpPr>
              <p:cNvPr id="17413" name="Rectangle 6"/>
              <p:cNvSpPr>
                <a:spLocks noChangeArrowheads="1"/>
              </p:cNvSpPr>
              <p:nvPr/>
            </p:nvSpPr>
            <p:spPr bwMode="auto">
              <a:xfrm>
                <a:off x="630" y="450"/>
                <a:ext cx="487" cy="4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sz="3600" b="1">
                    <a:solidFill>
                      <a:srgbClr val="000000"/>
                    </a:solidFill>
                    <a:latin typeface="Times New Roman" panose="02020603050405020304" pitchFamily="18" charset="0"/>
                    <a:sym typeface="Times New Roman" panose="02020603050405020304" pitchFamily="18" charset="0"/>
                  </a:rPr>
                  <a:t>CH</a:t>
                </a:r>
                <a:r>
                  <a:rPr lang="en-US" sz="3600" b="1" baseline="-25000">
                    <a:solidFill>
                      <a:srgbClr val="000000"/>
                    </a:solidFill>
                    <a:latin typeface="Times New Roman" panose="02020603050405020304" pitchFamily="18" charset="0"/>
                    <a:sym typeface="Times New Roman" panose="02020603050405020304" pitchFamily="18" charset="0"/>
                  </a:rPr>
                  <a:t>3</a:t>
                </a:r>
                <a:endParaRPr lang="zh-CN" altLang="en-US"/>
              </a:p>
            </p:txBody>
          </p:sp>
          <p:sp>
            <p:nvSpPr>
              <p:cNvPr id="17414" name="Rectangle 7"/>
              <p:cNvSpPr>
                <a:spLocks noChangeArrowheads="1"/>
              </p:cNvSpPr>
              <p:nvPr/>
            </p:nvSpPr>
            <p:spPr bwMode="auto">
              <a:xfrm>
                <a:off x="2296" y="1271"/>
                <a:ext cx="487" cy="4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sz="3600" b="1">
                    <a:solidFill>
                      <a:srgbClr val="000000"/>
                    </a:solidFill>
                    <a:latin typeface="Times New Roman" panose="02020603050405020304" pitchFamily="18" charset="0"/>
                    <a:sym typeface="Times New Roman" panose="02020603050405020304" pitchFamily="18" charset="0"/>
                  </a:rPr>
                  <a:t>CH</a:t>
                </a:r>
                <a:r>
                  <a:rPr lang="en-US" sz="3600" b="1" baseline="-25000">
                    <a:solidFill>
                      <a:srgbClr val="000000"/>
                    </a:solidFill>
                    <a:latin typeface="Times New Roman" panose="02020603050405020304" pitchFamily="18" charset="0"/>
                    <a:sym typeface="Times New Roman" panose="02020603050405020304" pitchFamily="18" charset="0"/>
                  </a:rPr>
                  <a:t>3</a:t>
                </a:r>
                <a:endParaRPr lang="zh-CN" altLang="en-US"/>
              </a:p>
            </p:txBody>
          </p:sp>
          <p:sp>
            <p:nvSpPr>
              <p:cNvPr id="17415" name="Rectangle 8"/>
              <p:cNvSpPr>
                <a:spLocks noChangeArrowheads="1"/>
              </p:cNvSpPr>
              <p:nvPr/>
            </p:nvSpPr>
            <p:spPr bwMode="auto">
              <a:xfrm>
                <a:off x="1771" y="474"/>
                <a:ext cx="487" cy="4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sz="3600" b="1">
                    <a:solidFill>
                      <a:srgbClr val="000000"/>
                    </a:solidFill>
                    <a:latin typeface="Times New Roman" panose="02020603050405020304" pitchFamily="18" charset="0"/>
                    <a:sym typeface="Times New Roman" panose="02020603050405020304" pitchFamily="18" charset="0"/>
                  </a:rPr>
                  <a:t>CH</a:t>
                </a:r>
                <a:r>
                  <a:rPr lang="en-US" sz="3600" b="1" baseline="-25000">
                    <a:solidFill>
                      <a:srgbClr val="000000"/>
                    </a:solidFill>
                    <a:latin typeface="Times New Roman" panose="02020603050405020304" pitchFamily="18" charset="0"/>
                    <a:sym typeface="Times New Roman" panose="02020603050405020304" pitchFamily="18" charset="0"/>
                  </a:rPr>
                  <a:t>3</a:t>
                </a:r>
                <a:endParaRPr lang="zh-CN" altLang="en-US"/>
              </a:p>
            </p:txBody>
          </p:sp>
          <p:sp>
            <p:nvSpPr>
              <p:cNvPr id="17416" name="Rectangle 9"/>
              <p:cNvSpPr>
                <a:spLocks noChangeArrowheads="1"/>
              </p:cNvSpPr>
              <p:nvPr/>
            </p:nvSpPr>
            <p:spPr bwMode="auto">
              <a:xfrm>
                <a:off x="1771" y="104"/>
                <a:ext cx="487" cy="4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sz="3600" b="1">
                    <a:solidFill>
                      <a:srgbClr val="000000"/>
                    </a:solidFill>
                    <a:latin typeface="Times New Roman" panose="02020603050405020304" pitchFamily="18" charset="0"/>
                    <a:sym typeface="Times New Roman" panose="02020603050405020304" pitchFamily="18" charset="0"/>
                  </a:rPr>
                  <a:t>CH</a:t>
                </a:r>
                <a:r>
                  <a:rPr lang="en-US" sz="3600" b="1" baseline="-25000">
                    <a:solidFill>
                      <a:srgbClr val="000000"/>
                    </a:solidFill>
                    <a:latin typeface="Times New Roman" panose="02020603050405020304" pitchFamily="18" charset="0"/>
                    <a:sym typeface="Times New Roman" panose="02020603050405020304" pitchFamily="18" charset="0"/>
                  </a:rPr>
                  <a:t>3</a:t>
                </a:r>
                <a:endParaRPr lang="zh-CN" altLang="en-US"/>
              </a:p>
            </p:txBody>
          </p:sp>
          <p:sp>
            <p:nvSpPr>
              <p:cNvPr id="17417" name="Rectangle 10"/>
              <p:cNvSpPr>
                <a:spLocks noChangeArrowheads="1"/>
              </p:cNvSpPr>
              <p:nvPr/>
            </p:nvSpPr>
            <p:spPr bwMode="auto">
              <a:xfrm>
                <a:off x="2358" y="454"/>
                <a:ext cx="487" cy="4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sz="3600" b="1" smtClean="0">
                    <a:solidFill>
                      <a:srgbClr val="000000"/>
                    </a:solidFill>
                    <a:latin typeface="Times New Roman" panose="02020603050405020304" pitchFamily="18" charset="0"/>
                    <a:sym typeface="Times New Roman" panose="02020603050405020304" pitchFamily="18" charset="0"/>
                  </a:rPr>
                  <a:t>CH</a:t>
                </a:r>
                <a:r>
                  <a:rPr lang="en-US" altLang="zh-CN" sz="3600" b="1" baseline="-25000" smtClean="0">
                    <a:solidFill>
                      <a:srgbClr val="000000"/>
                    </a:solidFill>
                    <a:latin typeface="Times New Roman" panose="02020603050405020304" pitchFamily="18" charset="0"/>
                    <a:sym typeface="Times New Roman" panose="02020603050405020304" pitchFamily="18" charset="0"/>
                  </a:rPr>
                  <a:t>3</a:t>
                </a:r>
                <a:endParaRPr lang="zh-CN" altLang="en-US" baseline="-25000"/>
              </a:p>
            </p:txBody>
          </p:sp>
          <p:sp>
            <p:nvSpPr>
              <p:cNvPr id="17418" name="Line 11"/>
              <p:cNvSpPr>
                <a:spLocks noChangeShapeType="1"/>
              </p:cNvSpPr>
              <p:nvPr/>
            </p:nvSpPr>
            <p:spPr bwMode="auto">
              <a:xfrm>
                <a:off x="771" y="813"/>
                <a:ext cx="1" cy="13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eaLnBrk="0" hangingPunct="0"/>
                <a:endParaRPr lang="zh-CN" altLang="en-US">
                  <a:solidFill>
                    <a:srgbClr val="000000"/>
                  </a:solidFill>
                  <a:sym typeface="Calibri"/>
                </a:endParaRPr>
              </a:p>
            </p:txBody>
          </p:sp>
          <p:sp>
            <p:nvSpPr>
              <p:cNvPr id="17419" name="Line 12"/>
              <p:cNvSpPr>
                <a:spLocks noChangeShapeType="1"/>
              </p:cNvSpPr>
              <p:nvPr/>
            </p:nvSpPr>
            <p:spPr bwMode="auto">
              <a:xfrm>
                <a:off x="3220" y="813"/>
                <a:ext cx="1" cy="136"/>
              </a:xfrm>
              <a:prstGeom prst="line">
                <a:avLst/>
              </a:prstGeom>
              <a:noFill/>
              <a:ln w="76200">
                <a:solidFill>
                  <a:srgbClr val="FFFF00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eaLnBrk="0" hangingPunct="0"/>
                <a:endParaRPr lang="zh-CN" altLang="en-US">
                  <a:solidFill>
                    <a:srgbClr val="000000"/>
                  </a:solidFill>
                  <a:sym typeface="Calibri"/>
                </a:endParaRPr>
              </a:p>
            </p:txBody>
          </p:sp>
          <p:sp>
            <p:nvSpPr>
              <p:cNvPr id="17421" name="Line 14"/>
              <p:cNvSpPr>
                <a:spLocks noChangeShapeType="1"/>
              </p:cNvSpPr>
              <p:nvPr/>
            </p:nvSpPr>
            <p:spPr bwMode="auto">
              <a:xfrm>
                <a:off x="2540" y="813"/>
                <a:ext cx="1" cy="13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eaLnBrk="0" hangingPunct="0"/>
                <a:endParaRPr lang="zh-CN" altLang="en-US">
                  <a:solidFill>
                    <a:srgbClr val="000000"/>
                  </a:solidFill>
                  <a:sym typeface="Calibri"/>
                </a:endParaRPr>
              </a:p>
            </p:txBody>
          </p:sp>
          <p:sp>
            <p:nvSpPr>
              <p:cNvPr id="17422" name="Line 15"/>
              <p:cNvSpPr>
                <a:spLocks noChangeShapeType="1"/>
              </p:cNvSpPr>
              <p:nvPr/>
            </p:nvSpPr>
            <p:spPr bwMode="auto">
              <a:xfrm>
                <a:off x="1907" y="412"/>
                <a:ext cx="1" cy="13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eaLnBrk="0" hangingPunct="0"/>
                <a:endParaRPr lang="zh-CN" altLang="en-US">
                  <a:solidFill>
                    <a:srgbClr val="000000"/>
                  </a:solidFill>
                  <a:sym typeface="Calibri"/>
                </a:endParaRPr>
              </a:p>
            </p:txBody>
          </p:sp>
        </p:grpSp>
        <p:sp>
          <p:nvSpPr>
            <p:cNvPr id="17424" name="Line 16"/>
            <p:cNvSpPr>
              <a:spLocks noChangeShapeType="1"/>
            </p:cNvSpPr>
            <p:nvPr/>
          </p:nvSpPr>
          <p:spPr bwMode="auto">
            <a:xfrm>
              <a:off x="1919817" y="2751932"/>
              <a:ext cx="9408584" cy="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hangingPunct="0"/>
              <a:endParaRPr lang="zh-CN" altLang="en-US">
                <a:solidFill>
                  <a:srgbClr val="000000"/>
                </a:solidFill>
                <a:sym typeface="Calibri"/>
              </a:endParaRPr>
            </a:p>
          </p:txBody>
        </p:sp>
        <p:sp>
          <p:nvSpPr>
            <p:cNvPr id="17425" name="Text Box 17"/>
            <p:cNvSpPr>
              <a:spLocks noChangeArrowheads="1"/>
            </p:cNvSpPr>
            <p:nvPr/>
          </p:nvSpPr>
          <p:spPr bwMode="auto">
            <a:xfrm>
              <a:off x="2320403" y="1825338"/>
              <a:ext cx="9694333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zh-CN" altLang="en-US" sz="3200" b="1">
                  <a:solidFill>
                    <a:srgbClr val="FF0000"/>
                  </a:solidFill>
                  <a:latin typeface="Times New Roman" panose="02020603050405020304" pitchFamily="18" charset="0"/>
                  <a:sym typeface="Times New Roman" panose="02020603050405020304" pitchFamily="18" charset="0"/>
                </a:rPr>
                <a:t>1     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pitchFamily="18" charset="0"/>
                  <a:sym typeface="Times New Roman" panose="02020603050405020304" pitchFamily="18" charset="0"/>
                </a:rPr>
                <a:t> </a:t>
              </a:r>
              <a:r>
                <a:rPr lang="zh-CN" altLang="en-US" sz="3200" b="1">
                  <a:solidFill>
                    <a:srgbClr val="FF0000"/>
                  </a:solidFill>
                  <a:latin typeface="Times New Roman" panose="02020603050405020304" pitchFamily="18" charset="0"/>
                  <a:sym typeface="Times New Roman" panose="02020603050405020304" pitchFamily="18" charset="0"/>
                </a:rPr>
                <a:t>2      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pitchFamily="18" charset="0"/>
                  <a:sym typeface="Times New Roman" panose="02020603050405020304" pitchFamily="18" charset="0"/>
                </a:rPr>
                <a:t> </a:t>
              </a:r>
              <a:r>
                <a:rPr lang="zh-CN" altLang="en-US" sz="3200" b="1">
                  <a:solidFill>
                    <a:srgbClr val="FF0000"/>
                  </a:solidFill>
                  <a:latin typeface="Times New Roman" panose="02020603050405020304" pitchFamily="18" charset="0"/>
                  <a:sym typeface="Times New Roman" panose="02020603050405020304" pitchFamily="18" charset="0"/>
                </a:rPr>
                <a:t> 3      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pitchFamily="18" charset="0"/>
                  <a:sym typeface="Times New Roman" panose="02020603050405020304" pitchFamily="18" charset="0"/>
                </a:rPr>
                <a:t> </a:t>
              </a:r>
              <a:r>
                <a:rPr lang="zh-CN" altLang="en-US" sz="3200" b="1">
                  <a:solidFill>
                    <a:srgbClr val="FF0000"/>
                  </a:solidFill>
                  <a:latin typeface="Times New Roman" panose="02020603050405020304" pitchFamily="18" charset="0"/>
                  <a:sym typeface="Times New Roman" panose="02020603050405020304" pitchFamily="18" charset="0"/>
                </a:rPr>
                <a:t>4      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pitchFamily="18" charset="0"/>
                  <a:sym typeface="Times New Roman" panose="02020603050405020304" pitchFamily="18" charset="0"/>
                </a:rPr>
                <a:t> </a:t>
              </a:r>
              <a:r>
                <a:rPr lang="zh-CN" altLang="en-US" sz="3200" b="1">
                  <a:solidFill>
                    <a:srgbClr val="FF0000"/>
                  </a:solidFill>
                  <a:latin typeface="Times New Roman" panose="02020603050405020304" pitchFamily="18" charset="0"/>
                  <a:sym typeface="Times New Roman" panose="02020603050405020304" pitchFamily="18" charset="0"/>
                </a:rPr>
                <a:t>5        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pitchFamily="18" charset="0"/>
                  <a:sym typeface="Times New Roman" panose="02020603050405020304" pitchFamily="18" charset="0"/>
                </a:rPr>
                <a:t> </a:t>
              </a:r>
              <a:r>
                <a:rPr lang="zh-CN" altLang="en-US" sz="3200" b="1">
                  <a:solidFill>
                    <a:srgbClr val="FF0000"/>
                  </a:solidFill>
                  <a:latin typeface="Times New Roman" panose="02020603050405020304" pitchFamily="18" charset="0"/>
                  <a:sym typeface="Times New Roman" panose="02020603050405020304" pitchFamily="18" charset="0"/>
                </a:rPr>
                <a:t>6    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pitchFamily="18" charset="0"/>
                  <a:sym typeface="Times New Roman" panose="02020603050405020304" pitchFamily="18" charset="0"/>
                </a:rPr>
                <a:t> </a:t>
              </a:r>
              <a:r>
                <a:rPr lang="zh-CN" altLang="en-US" sz="3200" b="1">
                  <a:solidFill>
                    <a:srgbClr val="FF0000"/>
                  </a:solidFill>
                  <a:latin typeface="Times New Roman" panose="02020603050405020304" pitchFamily="18" charset="0"/>
                  <a:sym typeface="Times New Roman" panose="02020603050405020304" pitchFamily="18" charset="0"/>
                </a:rPr>
                <a:t>7     </a:t>
              </a:r>
              <a:r>
                <a:rPr lang="en-US" sz="3200" b="1">
                  <a:solidFill>
                    <a:srgbClr val="FF0000"/>
                  </a:solidFill>
                  <a:latin typeface="Times New Roman" panose="02020603050405020304" pitchFamily="18" charset="0"/>
                  <a:sym typeface="Times New Roman" panose="02020603050405020304" pitchFamily="18" charset="0"/>
                </a:rPr>
                <a:t> </a:t>
              </a:r>
              <a:r>
                <a:rPr lang="zh-CN" altLang="en-US" sz="3200" b="1">
                  <a:solidFill>
                    <a:srgbClr val="FF0000"/>
                  </a:solidFill>
                  <a:latin typeface="Times New Roman" panose="02020603050405020304" pitchFamily="18" charset="0"/>
                  <a:sym typeface="Times New Roman" panose="02020603050405020304" pitchFamily="18" charset="0"/>
                </a:rPr>
                <a:t> 8</a:t>
              </a:r>
              <a:endParaRPr lang="zh-CN" altLang="en-US"/>
            </a:p>
          </p:txBody>
        </p:sp>
        <p:sp>
          <p:nvSpPr>
            <p:cNvPr id="17443" name="Line 35"/>
            <p:cNvSpPr>
              <a:spLocks noChangeShapeType="1"/>
            </p:cNvSpPr>
            <p:nvPr/>
          </p:nvSpPr>
          <p:spPr bwMode="auto">
            <a:xfrm flipH="1">
              <a:off x="6130823" y="1940719"/>
              <a:ext cx="0" cy="287337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hangingPunct="0"/>
              <a:endParaRPr lang="zh-CN" altLang="en-US">
                <a:solidFill>
                  <a:srgbClr val="000000"/>
                </a:solidFill>
                <a:sym typeface="Calibri"/>
              </a:endParaRPr>
            </a:p>
          </p:txBody>
        </p:sp>
        <p:sp>
          <p:nvSpPr>
            <p:cNvPr id="36" name="Line 15"/>
            <p:cNvSpPr>
              <a:spLocks noChangeShapeType="1"/>
            </p:cNvSpPr>
            <p:nvPr/>
          </p:nvSpPr>
          <p:spPr bwMode="auto">
            <a:xfrm>
              <a:off x="7332763" y="2595563"/>
              <a:ext cx="2117" cy="2159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hangingPunct="0"/>
              <a:endParaRPr lang="zh-CN" altLang="en-US">
                <a:solidFill>
                  <a:srgbClr val="000000"/>
                </a:solidFill>
                <a:sym typeface="Calibri"/>
              </a:endParaRP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7" dur="1000"/>
                                        <p:tgtEl>
                                          <p:spTgt spid="174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>
                                      <p:cBhvr>
                                        <p:cTn id="14" dur="500"/>
                                        <p:tgtEl>
                                          <p:spTgt spid="17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>
                                      <p:cBhvr>
                                        <p:cTn id="18" dur="500"/>
                                        <p:tgtEl>
                                          <p:spTgt spid="17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>
                                      <p:cBhvr>
                                        <p:cTn id="22" dur="500"/>
                                        <p:tgtEl>
                                          <p:spTgt spid="17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>
                                      <p:cBhvr>
                                        <p:cTn id="26" dur="500"/>
                                        <p:tgtEl>
                                          <p:spTgt spid="17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30" dur="1000"/>
                                        <p:tgtEl>
                                          <p:spTgt spid="174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>
                                      <p:cBhvr>
                                        <p:cTn id="37" dur="500"/>
                                        <p:tgtEl>
                                          <p:spTgt spid="17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>
                                      <p:cBhvr>
                                        <p:cTn id="41" dur="500"/>
                                        <p:tgtEl>
                                          <p:spTgt spid="17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45" dur="1000"/>
                                        <p:tgtEl>
                                          <p:spTgt spid="174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>
                                      <p:cBhvr>
                                        <p:cTn id="52" dur="500"/>
                                        <p:tgtEl>
                                          <p:spTgt spid="17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>
                                      <p:cBhvr>
                                        <p:cTn id="56" dur="500"/>
                                        <p:tgtEl>
                                          <p:spTgt spid="17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>
                                      <p:cBhvr>
                                        <p:cTn id="60" dur="500"/>
                                        <p:tgtEl>
                                          <p:spTgt spid="17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6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>
                                      <p:cBhvr>
                                        <p:cTn id="64" dur="500"/>
                                        <p:tgtEl>
                                          <p:spTgt spid="17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68" dur="1000"/>
                                        <p:tgtEl>
                                          <p:spTgt spid="174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7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7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>
                                      <p:cBhvr>
                                        <p:cTn id="75" dur="500"/>
                                        <p:tgtEl>
                                          <p:spTgt spid="17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>
                                      <p:cBhvr>
                                        <p:cTn id="79" dur="500"/>
                                        <p:tgtEl>
                                          <p:spTgt spid="17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83" dur="1000"/>
                                        <p:tgtEl>
                                          <p:spTgt spid="174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7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7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6" grpId="0"/>
      <p:bldP spid="17427" grpId="0"/>
      <p:bldP spid="17428" grpId="0"/>
      <p:bldP spid="17429" grpId="0"/>
      <p:bldP spid="17430" grpId="0"/>
      <p:bldP spid="17431" grpId="0"/>
      <p:bldP spid="17432" grpId="0"/>
      <p:bldP spid="17433" grpId="0"/>
      <p:bldP spid="17434" grpId="0"/>
      <p:bldP spid="17435" grpId="0"/>
      <p:bldP spid="17436" grpId="0"/>
      <p:bldP spid="17437" grpId="0"/>
      <p:bldP spid="17438" grpId="0"/>
      <p:bldP spid="17439" grpId="0"/>
      <p:bldP spid="17440" grpId="0"/>
      <p:bldP spid="17441" grpId="0"/>
      <p:bldP spid="1744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8" name="Rectangle 20"/>
          <p:cNvSpPr>
            <a:spLocks noChangeArrowheads="1"/>
          </p:cNvSpPr>
          <p:nvPr/>
        </p:nvSpPr>
        <p:spPr bwMode="auto">
          <a:xfrm>
            <a:off x="-69215" y="762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 Box 22"/>
          <p:cNvSpPr txBox="1">
            <a:spLocks noChangeArrowheads="1"/>
          </p:cNvSpPr>
          <p:nvPr/>
        </p:nvSpPr>
        <p:spPr bwMode="auto">
          <a:xfrm>
            <a:off x="1791018" y="3225492"/>
            <a:ext cx="61563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 </a:t>
            </a:r>
            <a:r>
              <a:rPr kumimoji="1"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2，6，6 — 三 甲基 —5 —乙基 辛烷</a:t>
            </a:r>
            <a:endParaRPr kumimoji="1" lang="zh-CN" altLang="en-US" sz="2400" b="1">
              <a:solidFill>
                <a:srgbClr val="0000FF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grpSp>
        <p:nvGrpSpPr>
          <p:cNvPr id="2" name="组合 31"/>
          <p:cNvGrpSpPr/>
          <p:nvPr/>
        </p:nvGrpSpPr>
        <p:grpSpPr>
          <a:xfrm>
            <a:off x="1737043" y="1501467"/>
            <a:ext cx="5986462" cy="1954213"/>
            <a:chOff x="1041582" y="1508762"/>
            <a:chExt cx="5986539" cy="1954967"/>
          </a:xfrm>
        </p:grpSpPr>
        <p:sp>
          <p:nvSpPr>
            <p:cNvPr id="35870" name="Rectangle 9"/>
            <p:cNvSpPr>
              <a:spLocks noChangeArrowheads="1"/>
            </p:cNvSpPr>
            <p:nvPr/>
          </p:nvSpPr>
          <p:spPr bwMode="auto">
            <a:xfrm>
              <a:off x="1041582" y="2444654"/>
              <a:ext cx="5986539" cy="523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CH</a:t>
              </a:r>
              <a:r>
                <a:rPr lang="en-US" altLang="zh-CN" sz="2800" b="1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en-US" altLang="zh-CN" sz="2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-CH-CH</a:t>
              </a:r>
              <a:r>
                <a:rPr lang="en-US" altLang="zh-CN" sz="2800" b="1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zh-CN" sz="2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-CH</a:t>
              </a:r>
              <a:r>
                <a:rPr lang="en-US" altLang="zh-CN" sz="2800" b="1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zh-CN" sz="2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-CH—C-CH</a:t>
              </a:r>
              <a:r>
                <a:rPr lang="en-US" altLang="zh-CN" sz="2800" b="1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zh-CN" sz="2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-CH</a:t>
              </a:r>
              <a:r>
                <a:rPr lang="en-US" altLang="zh-CN" sz="2800" b="1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endParaRPr lang="en-US" altLang="zh-CN" sz="2800" b="1" baseline="-25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5871" name="Rectangle 10"/>
            <p:cNvSpPr>
              <a:spLocks noChangeArrowheads="1"/>
            </p:cNvSpPr>
            <p:nvPr/>
          </p:nvSpPr>
          <p:spPr bwMode="auto">
            <a:xfrm>
              <a:off x="1835844" y="1935181"/>
              <a:ext cx="842962" cy="523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Arial" panose="020b0604020202020204" pitchFamily="34" charset="0"/>
                <a:buNone/>
              </a:pPr>
              <a:r>
                <a:rPr lang="en-US" altLang="zh-CN" sz="2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CH</a:t>
              </a:r>
              <a:r>
                <a:rPr lang="en-US" altLang="zh-CN" sz="2800" b="1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endParaRPr lang="en-US" altLang="zh-CN" sz="2800" b="1" baseline="-25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5872" name="Rectangle 11"/>
            <p:cNvSpPr>
              <a:spLocks noChangeArrowheads="1"/>
            </p:cNvSpPr>
            <p:nvPr/>
          </p:nvSpPr>
          <p:spPr bwMode="auto">
            <a:xfrm>
              <a:off x="4854691" y="2939854"/>
              <a:ext cx="842962" cy="523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Arial" panose="020b0604020202020204" pitchFamily="34" charset="0"/>
                <a:buNone/>
              </a:pPr>
              <a:r>
                <a:rPr lang="en-US" altLang="zh-CN" sz="2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CH</a:t>
              </a:r>
              <a:r>
                <a:rPr lang="en-US" altLang="zh-CN" sz="2800" b="1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endParaRPr lang="en-US" altLang="zh-CN" sz="2800" b="1" baseline="-25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5873" name="Rectangle 12"/>
            <p:cNvSpPr>
              <a:spLocks noChangeArrowheads="1"/>
            </p:cNvSpPr>
            <p:nvPr/>
          </p:nvSpPr>
          <p:spPr bwMode="auto">
            <a:xfrm>
              <a:off x="4829804" y="1956498"/>
              <a:ext cx="842962" cy="523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Arial" panose="020b0604020202020204" pitchFamily="34" charset="0"/>
                <a:buNone/>
              </a:pPr>
              <a:r>
                <a:rPr lang="en-US" altLang="zh-CN" sz="2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CH</a:t>
              </a:r>
              <a:r>
                <a:rPr lang="en-US" altLang="zh-CN" sz="2800" b="1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endParaRPr lang="en-US" altLang="zh-CN" sz="2800" b="1" baseline="-25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5874" name="Rectangle 13"/>
            <p:cNvSpPr>
              <a:spLocks noChangeArrowheads="1"/>
            </p:cNvSpPr>
            <p:nvPr/>
          </p:nvSpPr>
          <p:spPr bwMode="auto">
            <a:xfrm>
              <a:off x="3969197" y="1508762"/>
              <a:ext cx="842962" cy="523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Arial" panose="020b0604020202020204" pitchFamily="34" charset="0"/>
                <a:buNone/>
              </a:pPr>
              <a:r>
                <a:rPr lang="en-US" altLang="zh-CN" sz="2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CH</a:t>
              </a:r>
              <a:r>
                <a:rPr lang="en-US" altLang="zh-CN" sz="2800" b="1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endParaRPr lang="en-US" altLang="zh-CN" sz="2800" b="1" baseline="-25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5875" name="Rectangle 14"/>
            <p:cNvSpPr>
              <a:spLocks noChangeArrowheads="1"/>
            </p:cNvSpPr>
            <p:nvPr/>
          </p:nvSpPr>
          <p:spPr bwMode="auto">
            <a:xfrm>
              <a:off x="3979830" y="1963635"/>
              <a:ext cx="842962" cy="523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Arial" panose="020b0604020202020204" pitchFamily="34" charset="0"/>
                <a:buNone/>
              </a:pPr>
              <a:r>
                <a:rPr lang="en-US" altLang="zh-CN" sz="2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CH</a:t>
              </a:r>
              <a:r>
                <a:rPr lang="en-US" altLang="zh-CN" sz="2800" b="1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endParaRPr lang="en-US" altLang="zh-CN" sz="2800" b="1" baseline="-25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5876" name="Line 15"/>
            <p:cNvSpPr>
              <a:spLocks noChangeShapeType="1"/>
            </p:cNvSpPr>
            <p:nvPr/>
          </p:nvSpPr>
          <p:spPr bwMode="auto">
            <a:xfrm flipH="1">
              <a:off x="2042251" y="2314509"/>
              <a:ext cx="0" cy="24570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877" name="Line 16"/>
            <p:cNvSpPr>
              <a:spLocks noChangeShapeType="1"/>
            </p:cNvSpPr>
            <p:nvPr/>
          </p:nvSpPr>
          <p:spPr bwMode="auto">
            <a:xfrm flipH="1">
              <a:off x="5058177" y="2342542"/>
              <a:ext cx="0" cy="24570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878" name="Line 17"/>
            <p:cNvSpPr>
              <a:spLocks noChangeShapeType="1"/>
            </p:cNvSpPr>
            <p:nvPr/>
          </p:nvSpPr>
          <p:spPr bwMode="auto">
            <a:xfrm flipH="1">
              <a:off x="5058177" y="2830778"/>
              <a:ext cx="0" cy="24570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879" name="Line 18"/>
            <p:cNvSpPr>
              <a:spLocks noChangeShapeType="1"/>
            </p:cNvSpPr>
            <p:nvPr/>
          </p:nvSpPr>
          <p:spPr bwMode="auto">
            <a:xfrm flipH="1">
              <a:off x="4201961" y="2342542"/>
              <a:ext cx="0" cy="24570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880" name="Line 19"/>
            <p:cNvSpPr>
              <a:spLocks noChangeShapeType="1"/>
            </p:cNvSpPr>
            <p:nvPr/>
          </p:nvSpPr>
          <p:spPr bwMode="auto">
            <a:xfrm flipH="1">
              <a:off x="4193429" y="1898300"/>
              <a:ext cx="0" cy="24570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cxnSp>
        <p:nvCxnSpPr>
          <p:cNvPr id="15" name="直接箭头连接符 14"/>
          <p:cNvCxnSpPr/>
          <p:nvPr/>
        </p:nvCxnSpPr>
        <p:spPr>
          <a:xfrm>
            <a:off x="1093153" y="2928630"/>
            <a:ext cx="7070725" cy="23812"/>
          </a:xfrm>
          <a:prstGeom prst="straightConnector1">
            <a:avLst/>
          </a:prstGeom>
          <a:ln w="508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1"/>
          <p:cNvSpPr txBox="1">
            <a:spLocks noChangeArrowheads="1"/>
          </p:cNvSpPr>
          <p:nvPr/>
        </p:nvSpPr>
        <p:spPr bwMode="auto">
          <a:xfrm>
            <a:off x="1914843" y="2155517"/>
            <a:ext cx="549433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1       2       3        4         5         6   7        8</a:t>
            </a:r>
            <a:endParaRPr lang="zh-CN" altLang="en-US" sz="24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077521" y="3709680"/>
            <a:ext cx="1564322" cy="1002665"/>
            <a:chOff x="4165" y="6371"/>
            <a:chExt cx="2463" cy="1579"/>
          </a:xfrm>
        </p:grpSpPr>
        <p:sp>
          <p:nvSpPr>
            <p:cNvPr id="35867" name="Rectangle 31"/>
            <p:cNvSpPr>
              <a:spLocks noChangeArrowheads="1"/>
            </p:cNvSpPr>
            <p:nvPr/>
          </p:nvSpPr>
          <p:spPr bwMode="auto">
            <a:xfrm>
              <a:off x="4165" y="7322"/>
              <a:ext cx="2463" cy="628"/>
            </a:xfrm>
            <a:prstGeom prst="rect">
              <a:avLst/>
            </a:prstGeom>
            <a:noFill/>
            <a:ln w="9525">
              <a:solidFill>
                <a:srgbClr val="66FF33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20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取代基数目</a:t>
              </a:r>
              <a:endParaRPr lang="zh-CN" altLang="en-US" sz="2000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Line 28"/>
            <p:cNvSpPr/>
            <p:nvPr/>
          </p:nvSpPr>
          <p:spPr>
            <a:xfrm>
              <a:off x="4749" y="6371"/>
              <a:ext cx="540" cy="0"/>
            </a:xfrm>
            <a:prstGeom prst="line">
              <a:avLst/>
            </a:prstGeom>
            <a:ln>
              <a:headEnd type="none" w="med" len="med"/>
              <a:tailEnd type="non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/>
            <a:lstStyle/>
            <a:p/>
          </p:txBody>
        </p:sp>
        <p:sp>
          <p:nvSpPr>
            <p:cNvPr id="7" name="Line 33"/>
            <p:cNvSpPr/>
            <p:nvPr/>
          </p:nvSpPr>
          <p:spPr>
            <a:xfrm flipH="1">
              <a:off x="5064" y="6371"/>
              <a:ext cx="19" cy="951"/>
            </a:xfrm>
            <a:prstGeom prst="line">
              <a:avLst/>
            </a:prstGeom>
            <a:ln>
              <a:headEnd type="none" w="med" len="med"/>
              <a:tailEnd type="triangl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/>
            <a:lstStyle/>
            <a:p/>
          </p:txBody>
        </p:sp>
      </p:grpSp>
      <p:grpSp>
        <p:nvGrpSpPr>
          <p:cNvPr id="39" name="组合 38"/>
          <p:cNvGrpSpPr/>
          <p:nvPr/>
        </p:nvGrpSpPr>
        <p:grpSpPr>
          <a:xfrm>
            <a:off x="1583055" y="3676342"/>
            <a:ext cx="3525838" cy="1262063"/>
            <a:chOff x="1711" y="6318"/>
            <a:chExt cx="5552" cy="1989"/>
          </a:xfrm>
        </p:grpSpPr>
        <p:grpSp>
          <p:nvGrpSpPr>
            <p:cNvPr id="35861" name="组合 30"/>
            <p:cNvGrpSpPr/>
            <p:nvPr/>
          </p:nvGrpSpPr>
          <p:grpSpPr>
            <a:xfrm>
              <a:off x="1711" y="6431"/>
              <a:ext cx="2354" cy="1876"/>
              <a:chOff x="1711" y="6431"/>
              <a:chExt cx="2354" cy="1876"/>
            </a:xfrm>
          </p:grpSpPr>
          <p:sp>
            <p:nvSpPr>
              <p:cNvPr id="21" name="Line 28"/>
              <p:cNvSpPr/>
              <p:nvPr/>
            </p:nvSpPr>
            <p:spPr>
              <a:xfrm>
                <a:off x="2313" y="6431"/>
                <a:ext cx="1567" cy="0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35865" name="Rectangle 32"/>
              <p:cNvSpPr>
                <a:spLocks noChangeArrowheads="1"/>
              </p:cNvSpPr>
              <p:nvPr/>
            </p:nvSpPr>
            <p:spPr bwMode="auto">
              <a:xfrm>
                <a:off x="1711" y="7679"/>
                <a:ext cx="2354" cy="628"/>
              </a:xfrm>
              <a:prstGeom prst="rect">
                <a:avLst/>
              </a:prstGeom>
              <a:noFill/>
              <a:ln w="9525">
                <a:solidFill>
                  <a:srgbClr val="0000FF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zh-CN" altLang="en-US" sz="2000" b="1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取代基位置</a:t>
                </a:r>
                <a:endParaRPr lang="zh-CN" altLang="en-US" sz="2000" b="1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6" name="Line 33"/>
              <p:cNvSpPr/>
              <p:nvPr/>
            </p:nvSpPr>
            <p:spPr>
              <a:xfrm flipH="1">
                <a:off x="3096" y="6431"/>
                <a:ext cx="0" cy="1133"/>
              </a:xfrm>
              <a:prstGeom prst="line">
                <a:avLst/>
              </a:prstGeom>
              <a:ln>
                <a:headEnd type="none" w="med" len="med"/>
                <a:tailEnd type="triangle" w="med" len="med"/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</p:grpSp>
        <p:sp>
          <p:nvSpPr>
            <p:cNvPr id="8" name="Line 33"/>
            <p:cNvSpPr/>
            <p:nvPr/>
          </p:nvSpPr>
          <p:spPr>
            <a:xfrm flipH="1">
              <a:off x="3203" y="6333"/>
              <a:ext cx="3725" cy="1232"/>
            </a:xfrm>
            <a:prstGeom prst="line">
              <a:avLst/>
            </a:prstGeom>
            <a:ln>
              <a:headEnd type="none" w="med" len="med"/>
              <a:tailEnd type="triangl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/>
            <a:lstStyle/>
            <a:p/>
          </p:txBody>
        </p:sp>
        <p:sp>
          <p:nvSpPr>
            <p:cNvPr id="9" name="Line 28"/>
            <p:cNvSpPr/>
            <p:nvPr/>
          </p:nvSpPr>
          <p:spPr>
            <a:xfrm>
              <a:off x="6696" y="6318"/>
              <a:ext cx="567" cy="0"/>
            </a:xfrm>
            <a:prstGeom prst="line">
              <a:avLst/>
            </a:prstGeom>
            <a:ln>
              <a:headEnd type="none" w="med" len="med"/>
              <a:tailEnd type="non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/>
            <a:lstStyle/>
            <a:p/>
          </p:txBody>
        </p:sp>
      </p:grpSp>
      <p:grpSp>
        <p:nvGrpSpPr>
          <p:cNvPr id="38" name="组合 37"/>
          <p:cNvGrpSpPr/>
          <p:nvPr/>
        </p:nvGrpSpPr>
        <p:grpSpPr>
          <a:xfrm>
            <a:off x="3954780" y="3708092"/>
            <a:ext cx="2242790" cy="1203960"/>
            <a:chOff x="5446" y="6370"/>
            <a:chExt cx="3707" cy="3816"/>
          </a:xfrm>
        </p:grpSpPr>
        <p:sp>
          <p:nvSpPr>
            <p:cNvPr id="35856" name="Rectangle 30"/>
            <p:cNvSpPr>
              <a:spLocks noChangeArrowheads="1"/>
            </p:cNvSpPr>
            <p:nvPr/>
          </p:nvSpPr>
          <p:spPr bwMode="auto">
            <a:xfrm>
              <a:off x="6310" y="8922"/>
              <a:ext cx="2843" cy="1264"/>
            </a:xfrm>
            <a:prstGeom prst="rect">
              <a:avLst/>
            </a:prstGeom>
            <a:noFill/>
            <a:ln w="9525">
              <a:solidFill>
                <a:srgbClr val="FF0000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20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取代基名称</a:t>
              </a:r>
              <a:endParaRPr lang="zh-CN" altLang="en-US" sz="2000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Line 28"/>
            <p:cNvSpPr/>
            <p:nvPr/>
          </p:nvSpPr>
          <p:spPr>
            <a:xfrm>
              <a:off x="7710" y="6370"/>
              <a:ext cx="920" cy="0"/>
            </a:xfrm>
            <a:prstGeom prst="line">
              <a:avLst/>
            </a:prstGeom>
            <a:ln>
              <a:headEnd type="none" w="med" len="med"/>
              <a:tailEnd type="non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/>
            <a:lstStyle/>
            <a:p/>
          </p:txBody>
        </p:sp>
        <p:sp>
          <p:nvSpPr>
            <p:cNvPr id="19" name="Line 33"/>
            <p:cNvSpPr/>
            <p:nvPr/>
          </p:nvSpPr>
          <p:spPr>
            <a:xfrm flipH="1">
              <a:off x="8165" y="6433"/>
              <a:ext cx="25" cy="2425"/>
            </a:xfrm>
            <a:prstGeom prst="line">
              <a:avLst/>
            </a:prstGeom>
            <a:ln>
              <a:headEnd type="none" w="med" len="med"/>
              <a:tailEnd type="triangl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/>
            <a:lstStyle/>
            <a:p/>
          </p:txBody>
        </p:sp>
        <p:sp>
          <p:nvSpPr>
            <p:cNvPr id="20" name="Line 28"/>
            <p:cNvSpPr/>
            <p:nvPr/>
          </p:nvSpPr>
          <p:spPr>
            <a:xfrm flipV="1">
              <a:off x="5446" y="6370"/>
              <a:ext cx="865" cy="3"/>
            </a:xfrm>
            <a:prstGeom prst="line">
              <a:avLst/>
            </a:prstGeom>
            <a:ln>
              <a:headEnd type="none" w="med" len="med"/>
              <a:tailEnd type="non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/>
            <a:lstStyle/>
            <a:p/>
          </p:txBody>
        </p:sp>
        <p:sp>
          <p:nvSpPr>
            <p:cNvPr id="22" name="Line 33"/>
            <p:cNvSpPr/>
            <p:nvPr/>
          </p:nvSpPr>
          <p:spPr>
            <a:xfrm>
              <a:off x="5813" y="6373"/>
              <a:ext cx="2247" cy="2485"/>
            </a:xfrm>
            <a:prstGeom prst="line">
              <a:avLst/>
            </a:prstGeom>
            <a:ln>
              <a:headEnd type="none" w="med" len="med"/>
              <a:tailEnd type="triangl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/>
            <a:lstStyle/>
            <a:p/>
          </p:txBody>
        </p:sp>
      </p:grpSp>
      <p:grpSp>
        <p:nvGrpSpPr>
          <p:cNvPr id="12" name="组合 11"/>
          <p:cNvGrpSpPr/>
          <p:nvPr/>
        </p:nvGrpSpPr>
        <p:grpSpPr>
          <a:xfrm>
            <a:off x="6196330" y="3695392"/>
            <a:ext cx="1714500" cy="1016901"/>
            <a:chOff x="8975" y="6349"/>
            <a:chExt cx="2700" cy="1601"/>
          </a:xfrm>
        </p:grpSpPr>
        <p:sp>
          <p:nvSpPr>
            <p:cNvPr id="35853" name="Rectangle 30"/>
            <p:cNvSpPr>
              <a:spLocks noChangeArrowheads="1"/>
            </p:cNvSpPr>
            <p:nvPr/>
          </p:nvSpPr>
          <p:spPr bwMode="auto">
            <a:xfrm>
              <a:off x="9285" y="7322"/>
              <a:ext cx="2390" cy="628"/>
            </a:xfrm>
            <a:prstGeom prst="rect">
              <a:avLst/>
            </a:prstGeom>
            <a:noFill/>
            <a:ln w="9525">
              <a:solidFill>
                <a:srgbClr val="FFFF00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20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主链名称</a:t>
              </a:r>
              <a:endParaRPr lang="zh-CN" altLang="en-US" sz="2000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Line 28"/>
            <p:cNvSpPr/>
            <p:nvPr/>
          </p:nvSpPr>
          <p:spPr>
            <a:xfrm>
              <a:off x="8975" y="6349"/>
              <a:ext cx="920" cy="0"/>
            </a:xfrm>
            <a:prstGeom prst="line">
              <a:avLst/>
            </a:prstGeom>
            <a:ln>
              <a:headEnd type="none" w="med" len="med"/>
              <a:tailEnd type="non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/>
            <a:lstStyle/>
            <a:p/>
          </p:txBody>
        </p:sp>
        <p:sp>
          <p:nvSpPr>
            <p:cNvPr id="30" name="Line 33"/>
            <p:cNvSpPr/>
            <p:nvPr/>
          </p:nvSpPr>
          <p:spPr>
            <a:xfrm>
              <a:off x="9443" y="6411"/>
              <a:ext cx="452" cy="884"/>
            </a:xfrm>
            <a:prstGeom prst="line">
              <a:avLst/>
            </a:prstGeom>
            <a:ln>
              <a:headEnd type="none" w="med" len="med"/>
              <a:tailEnd type="triangl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/>
            <a:lstStyle/>
            <a:p/>
          </p:txBody>
        </p:sp>
      </p:grpSp>
      <p:sp>
        <p:nvSpPr>
          <p:cNvPr id="40" name="Text Box 3"/>
          <p:cNvSpPr>
            <a:spLocks noChangeArrowheads="1"/>
          </p:cNvSpPr>
          <p:nvPr/>
        </p:nvSpPr>
        <p:spPr bwMode="auto">
          <a:xfrm>
            <a:off x="431800" y="1123951"/>
            <a:ext cx="2032000" cy="707886"/>
          </a:xfrm>
          <a:prstGeom prst="rect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4000" b="1" smtClean="0">
                <a:solidFill>
                  <a:schemeClr val="bg1"/>
                </a:solidFill>
                <a:ea typeface="黑体" panose="02010609060101010101" pitchFamily="2" charset="-122"/>
              </a:rPr>
              <a:t>练习</a:t>
            </a:r>
            <a:r>
              <a:rPr lang="en-US" altLang="zh-CN" sz="4000" b="1" smtClean="0">
                <a:solidFill>
                  <a:schemeClr val="bg1"/>
                </a:solidFill>
                <a:ea typeface="黑体" panose="02010609060101010101" pitchFamily="2" charset="-122"/>
              </a:rPr>
              <a:t>2</a:t>
            </a:r>
            <a:r>
              <a:rPr lang="zh-CN" altLang="en-US" sz="4000" b="1" smtClean="0">
                <a:solidFill>
                  <a:schemeClr val="bg1"/>
                </a:solidFill>
                <a:sym typeface="Calibri"/>
              </a:rPr>
              <a:t>：</a:t>
            </a:r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-69215" y="337947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8" name="Rectangle 20"/>
          <p:cNvSpPr>
            <a:spLocks noChangeArrowheads="1"/>
          </p:cNvSpPr>
          <p:nvPr/>
        </p:nvSpPr>
        <p:spPr bwMode="auto">
          <a:xfrm>
            <a:off x="-69215" y="762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8" name="图片 7"/>
          <p:cNvPicPr/>
          <p:nvPr/>
        </p:nvPicPr>
        <p:blipFill>
          <a:blip r:embed="rId3"/>
          <a:stretch>
            <a:fillRect/>
          </a:stretch>
        </p:blipFill>
        <p:spPr>
          <a:xfrm>
            <a:off x="693204" y="1753467"/>
            <a:ext cx="2148840" cy="10477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图片 8"/>
          <p:cNvPicPr/>
          <p:nvPr/>
        </p:nvPicPr>
        <p:blipFill>
          <a:blip r:embed="rId4"/>
          <a:stretch>
            <a:fillRect/>
          </a:stretch>
        </p:blipFill>
        <p:spPr>
          <a:xfrm>
            <a:off x="319161" y="3173874"/>
            <a:ext cx="2193290" cy="895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7" name="文本框 106"/>
          <p:cNvSpPr txBox="1"/>
          <p:nvPr/>
        </p:nvSpPr>
        <p:spPr>
          <a:xfrm>
            <a:off x="6049465" y="5078568"/>
            <a:ext cx="379857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2,3­</a:t>
            </a:r>
            <a:r>
              <a:rPr lang="zh-CN" sz="2800" b="1">
                <a:ea typeface="宋体" panose="02010600030101010101" pitchFamily="2" charset="-122"/>
              </a:rPr>
              <a:t>二甲基</a:t>
            </a: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­4­</a:t>
            </a:r>
            <a:r>
              <a:rPr lang="zh-CN" sz="2800" b="1">
                <a:ea typeface="宋体" panose="02010600030101010101" pitchFamily="2" charset="-122"/>
              </a:rPr>
              <a:t>乙基庚烷</a:t>
            </a: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4096385" y="1890015"/>
            <a:ext cx="3475547" cy="80021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2­</a:t>
            </a:r>
            <a:r>
              <a:rPr lang="zh-CN" sz="2800" b="1">
                <a:ea typeface="宋体" panose="02010600030101010101" pitchFamily="2" charset="-122"/>
              </a:rPr>
              <a:t>甲基</a:t>
            </a:r>
            <a:r>
              <a:rPr lang="en-US" sz="2800" b="1" smtClean="0">
                <a:latin typeface="Times New Roman" panose="02020603050405020304" pitchFamily="18" charset="0"/>
                <a:ea typeface="宋体" panose="02010600030101010101" pitchFamily="2" charset="-122"/>
              </a:rPr>
              <a:t>­</a:t>
            </a:r>
            <a:r>
              <a:rPr lang="en-US" altLang="zh-CN" sz="2800" b="1" smtClean="0">
                <a:latin typeface="Times New Roman" panose="02020603050405020304" pitchFamily="18" charset="0"/>
                <a:ea typeface="宋体" panose="02010600030101010101" pitchFamily="2" charset="-122"/>
              </a:rPr>
              <a:t>—</a:t>
            </a:r>
            <a:r>
              <a:rPr lang="en-US" sz="2800" b="1" smtClean="0">
                <a:latin typeface="Times New Roman" panose="02020603050405020304" pitchFamily="18" charset="0"/>
                <a:ea typeface="宋体" panose="02010600030101010101" pitchFamily="2" charset="-122"/>
              </a:rPr>
              <a:t>5­</a:t>
            </a:r>
            <a:r>
              <a:rPr lang="en-US" altLang="zh-CN" sz="2800" b="1">
                <a:latin typeface="Times New Roman" panose="02020603050405020304" pitchFamily="18" charset="0"/>
              </a:rPr>
              <a:t>—</a:t>
            </a:r>
            <a:r>
              <a:rPr lang="zh-CN" sz="2800" b="1" smtClean="0">
                <a:ea typeface="宋体" panose="02010600030101010101" pitchFamily="2" charset="-122"/>
              </a:rPr>
              <a:t>乙</a:t>
            </a:r>
            <a:r>
              <a:rPr lang="zh-CN" sz="2800" b="1">
                <a:ea typeface="宋体" panose="02010600030101010101" pitchFamily="2" charset="-122"/>
              </a:rPr>
              <a:t>基庚烷</a:t>
            </a:r>
            <a:endParaRPr lang="en-US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zh-CN" altLang="en-US"/>
          </a:p>
        </p:txBody>
      </p:sp>
      <p:pic>
        <p:nvPicPr>
          <p:cNvPr id="13" name="图片 12"/>
          <p:cNvPicPr/>
          <p:nvPr/>
        </p:nvPicPr>
        <p:blipFill>
          <a:blip r:embed="rId5"/>
          <a:stretch>
            <a:fillRect/>
          </a:stretch>
        </p:blipFill>
        <p:spPr>
          <a:xfrm>
            <a:off x="661937" y="5041463"/>
            <a:ext cx="4086225" cy="1066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" name="文本框 13"/>
          <p:cNvSpPr txBox="1"/>
          <p:nvPr/>
        </p:nvSpPr>
        <p:spPr>
          <a:xfrm>
            <a:off x="3869468" y="3183897"/>
            <a:ext cx="3929380" cy="166199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3,3</a:t>
            </a:r>
            <a:r>
              <a:rPr lang="en-US" sz="2800" b="1" smtClean="0">
                <a:latin typeface="Times New Roman" panose="02020603050405020304" pitchFamily="18" charset="0"/>
                <a:ea typeface="宋体" panose="02010600030101010101" pitchFamily="2" charset="-122"/>
              </a:rPr>
              <a:t>­</a:t>
            </a:r>
            <a:r>
              <a:rPr lang="en-US" altLang="zh-CN" sz="2800" b="1">
                <a:latin typeface="Times New Roman" panose="02020603050405020304" pitchFamily="18" charset="0"/>
              </a:rPr>
              <a:t>—</a:t>
            </a:r>
            <a:r>
              <a:rPr lang="zh-CN" sz="2800" b="1" smtClean="0">
                <a:ea typeface="宋体" panose="02010600030101010101" pitchFamily="2" charset="-122"/>
              </a:rPr>
              <a:t>二甲基</a:t>
            </a:r>
            <a:r>
              <a:rPr lang="en-US" altLang="zh-CN" sz="2800" b="1">
                <a:latin typeface="Times New Roman" panose="02020603050405020304" pitchFamily="18" charset="0"/>
              </a:rPr>
              <a:t>—</a:t>
            </a:r>
            <a:r>
              <a:rPr lang="en-US" sz="2800" b="1" smtClean="0">
                <a:latin typeface="Times New Roman" panose="02020603050405020304" pitchFamily="18" charset="0"/>
                <a:ea typeface="宋体" panose="02010600030101010101" pitchFamily="2" charset="-122"/>
              </a:rPr>
              <a:t>­</a:t>
            </a:r>
            <a:r>
              <a:rPr 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en-US" sz="2800" b="1" smtClean="0">
                <a:latin typeface="Times New Roman" panose="02020603050405020304" pitchFamily="18" charset="0"/>
                <a:ea typeface="宋体" panose="02010600030101010101" pitchFamily="2" charset="-122"/>
              </a:rPr>
              <a:t>­</a:t>
            </a:r>
            <a:r>
              <a:rPr lang="en-US" altLang="zh-CN" sz="2800" b="1">
                <a:latin typeface="Times New Roman" panose="02020603050405020304" pitchFamily="18" charset="0"/>
              </a:rPr>
              <a:t>—</a:t>
            </a:r>
            <a:r>
              <a:rPr lang="zh-CN" sz="2800" b="1" smtClean="0">
                <a:ea typeface="宋体" panose="02010600030101010101" pitchFamily="2" charset="-122"/>
              </a:rPr>
              <a:t>乙</a:t>
            </a:r>
            <a:r>
              <a:rPr lang="zh-CN" sz="2800" b="1">
                <a:ea typeface="宋体" panose="02010600030101010101" pitchFamily="2" charset="-122"/>
              </a:rPr>
              <a:t>基庚烷</a:t>
            </a:r>
            <a:endParaRPr lang="en-US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 fontAlgn="auto"/>
            <a:endParaRPr lang="en-US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endParaRPr lang="zh-CN" altLang="en-US"/>
          </a:p>
        </p:txBody>
      </p:sp>
      <p:sp>
        <p:nvSpPr>
          <p:cNvPr id="25" name="Text Box 3"/>
          <p:cNvSpPr>
            <a:spLocks noChangeArrowheads="1"/>
          </p:cNvSpPr>
          <p:nvPr/>
        </p:nvSpPr>
        <p:spPr bwMode="auto">
          <a:xfrm>
            <a:off x="319161" y="544567"/>
            <a:ext cx="2032000" cy="707886"/>
          </a:xfrm>
          <a:prstGeom prst="rect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4000" b="1" smtClean="0">
                <a:solidFill>
                  <a:schemeClr val="bg1"/>
                </a:solidFill>
                <a:ea typeface="黑体" panose="02010609060101010101" pitchFamily="2" charset="-122"/>
              </a:rPr>
              <a:t>练习</a:t>
            </a:r>
            <a:r>
              <a:rPr lang="en-US" altLang="zh-CN" sz="4000" b="1" smtClean="0">
                <a:solidFill>
                  <a:schemeClr val="bg1"/>
                </a:solidFill>
                <a:ea typeface="黑体" panose="02010609060101010101" pitchFamily="2" charset="-122"/>
              </a:rPr>
              <a:t>3</a:t>
            </a:r>
            <a:r>
              <a:rPr lang="zh-CN" altLang="en-US" sz="4000" b="1" smtClean="0">
                <a:solidFill>
                  <a:schemeClr val="bg1"/>
                </a:solidFill>
                <a:sym typeface="Calibri"/>
              </a:rPr>
              <a:t>：</a:t>
            </a:r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" grpId="0"/>
      <p:bldP spid="12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-69215" y="337947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2400" b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8" name="Rectangle 20"/>
          <p:cNvSpPr>
            <a:spLocks noChangeArrowheads="1"/>
          </p:cNvSpPr>
          <p:nvPr/>
        </p:nvSpPr>
        <p:spPr bwMode="auto">
          <a:xfrm>
            <a:off x="-69215" y="762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2400" b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516255" y="2103120"/>
          <a:ext cx="10648950" cy="12763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35488"/>
                <a:gridCol w="3067050"/>
                <a:gridCol w="3046412"/>
              </a:tblGrid>
              <a:tr h="661670"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400" b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步骤</a:t>
                      </a:r>
                      <a:endParaRPr lang="en-US" altLang="en-US" sz="2400" b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400" b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结构简式</a:t>
                      </a:r>
                      <a:endParaRPr lang="en-US" altLang="en-US" sz="2400" b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400" b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名称</a:t>
                      </a:r>
                      <a:endParaRPr lang="en-US" altLang="en-US" sz="2400" b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4680">
                <a:tc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2400" b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①</a:t>
                      </a:r>
                      <a:r>
                        <a:rPr lang="en-US" sz="2400" b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先写有最长碳链的结构简式</a:t>
                      </a:r>
                      <a:endParaRPr lang="en-US" altLang="en-US" sz="2400" b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400" b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 </a:t>
                      </a:r>
                      <a:endParaRPr lang="en-US" altLang="en-US" sz="2400" b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400" b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Times New Roman" panose="02020603050405020304" pitchFamily="18" charset="0"/>
                        </a:rPr>
                        <a:t>己烷</a:t>
                      </a:r>
                      <a:endParaRPr lang="en-US" altLang="en-US" sz="2400" b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4" name="图片 3"/>
          <p:cNvPicPr/>
          <p:nvPr/>
        </p:nvPicPr>
        <p:blipFill>
          <a:blip r:embed="rId4"/>
          <a:stretch>
            <a:fillRect/>
          </a:stretch>
        </p:blipFill>
        <p:spPr>
          <a:xfrm>
            <a:off x="5259705" y="2865120"/>
            <a:ext cx="2667000" cy="514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" name="表格 4"/>
          <p:cNvGraphicFramePr>
            <a:graphicFrameLocks noGrp="1"/>
          </p:cNvGraphicFramePr>
          <p:nvPr>
            <p:custDataLst>
              <p:tags r:id="rId5"/>
            </p:custDataLst>
          </p:nvPr>
        </p:nvGraphicFramePr>
        <p:xfrm>
          <a:off x="502920" y="3379470"/>
          <a:ext cx="10648950" cy="33756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35805"/>
                <a:gridCol w="3067050"/>
                <a:gridCol w="3046095"/>
              </a:tblGrid>
              <a:tr h="788670">
                <a:tc rowSpan="2"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2400" b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②主链碳原子由6个减为5个，甲基有两种可能的位置分布</a:t>
                      </a:r>
                      <a:endParaRPr lang="en-US" altLang="en-US" sz="2400" b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400" b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400" b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400" b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2­甲基戊烷</a:t>
                      </a:r>
                      <a:endParaRPr lang="en-US" altLang="en-US" sz="2400" b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3295">
                <a:tc vMerge="1">
                  <a:txBody>
                    <a:bodyPr vert="horz" wrap="square"/>
                    <a:lstStyle/>
                    <a:p/>
                  </a:txBody>
                  <a:tcPr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400" b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400" b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400" b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3­甲基戊烷</a:t>
                      </a:r>
                      <a:endParaRPr lang="en-US" altLang="en-US" sz="2400" b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4695">
                <a:tc rowSpan="2">
                  <a:txBody>
                    <a:bodyPr vert="horz" wrap="square"/>
                    <a:lstStyle/>
                    <a:p>
                      <a:pPr indent="0">
                        <a:buNone/>
                      </a:pPr>
                      <a:r>
                        <a:rPr lang="en-US" sz="2400" b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③主链碳原子由5个减为4个，两个甲基有两种可能的位置分布</a:t>
                      </a:r>
                      <a:endParaRPr lang="en-US" altLang="en-US" sz="2400" b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400" b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400" b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400" b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2,3­二甲基丁烷</a:t>
                      </a:r>
                      <a:endParaRPr lang="en-US" altLang="en-US" sz="2400" b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9000">
                <a:tc vMerge="1">
                  <a:txBody>
                    <a:bodyPr vert="horz" wrap="square"/>
                    <a:lstStyle/>
                    <a:p/>
                  </a:txBody>
                  <a:tcPr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400" b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400" b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buNone/>
                      </a:pPr>
                      <a:r>
                        <a:rPr lang="en-US" sz="2400" b="0"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2,2­二甲基丁烷</a:t>
                      </a:r>
                      <a:endParaRPr lang="en-US" altLang="en-US" sz="2400" b="0"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6" name="图片 5"/>
          <p:cNvPicPr/>
          <p:nvPr/>
        </p:nvPicPr>
        <p:blipFill>
          <a:blip r:embed="rId6"/>
          <a:stretch>
            <a:fillRect/>
          </a:stretch>
        </p:blipFill>
        <p:spPr>
          <a:xfrm>
            <a:off x="5483860" y="3379470"/>
            <a:ext cx="2065020" cy="75184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" name="图片 6"/>
          <p:cNvPicPr/>
          <p:nvPr/>
        </p:nvPicPr>
        <p:blipFill>
          <a:blip r:embed="rId7"/>
          <a:stretch>
            <a:fillRect/>
          </a:stretch>
        </p:blipFill>
        <p:spPr>
          <a:xfrm>
            <a:off x="5392420" y="4228465"/>
            <a:ext cx="2378710" cy="75120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" name="图片 7"/>
          <p:cNvPicPr/>
          <p:nvPr/>
        </p:nvPicPr>
        <p:blipFill>
          <a:blip r:embed="rId8"/>
          <a:stretch>
            <a:fillRect/>
          </a:stretch>
        </p:blipFill>
        <p:spPr>
          <a:xfrm>
            <a:off x="5343525" y="5106670"/>
            <a:ext cx="2303780" cy="77089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图片 8"/>
          <p:cNvPicPr/>
          <p:nvPr/>
        </p:nvPicPr>
        <p:blipFill>
          <a:blip r:embed="rId9"/>
          <a:stretch>
            <a:fillRect/>
          </a:stretch>
        </p:blipFill>
        <p:spPr>
          <a:xfrm>
            <a:off x="5774690" y="6007735"/>
            <a:ext cx="1637030" cy="7467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" name="Rectangle 1036"/>
          <p:cNvSpPr>
            <a:spLocks noChangeArrowheads="1"/>
          </p:cNvSpPr>
          <p:nvPr/>
        </p:nvSpPr>
        <p:spPr bwMode="auto">
          <a:xfrm>
            <a:off x="323559" y="156972"/>
            <a:ext cx="10649241" cy="1265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u="none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P30</a:t>
            </a:r>
            <a:r>
              <a:rPr lang="zh-CN" altLang="en-US" sz="2800" u="none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思考讨论：</a:t>
            </a:r>
            <a:r>
              <a:rPr lang="zh-CN" altLang="en-US" sz="2800" smtClean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（</a:t>
            </a:r>
            <a:r>
              <a:rPr lang="en-US" altLang="zh-CN" sz="2800" smtClean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1</a:t>
            </a:r>
            <a:r>
              <a:rPr lang="zh-CN" altLang="en-US" sz="2800" smtClean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）</a:t>
            </a:r>
            <a:r>
              <a:rPr lang="en-US" altLang="zh-CN" sz="2800" smtClean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请按照下列步骤写出己烷同分异构体的结构简式，并用系统命名法进行命名</a:t>
            </a:r>
            <a:endParaRPr lang="zh-CN" altLang="en-US" sz="2800" u="none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-69215" y="337947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8" name="Rectangle 20"/>
          <p:cNvSpPr>
            <a:spLocks noChangeArrowheads="1"/>
          </p:cNvSpPr>
          <p:nvPr/>
        </p:nvSpPr>
        <p:spPr bwMode="auto">
          <a:xfrm>
            <a:off x="-69215" y="762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21511" name="Picture 2" descr="\\张红\f\原文件\2019\同步\化学\人教版选修5\H1-18.TIF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16779" y="692150"/>
            <a:ext cx="5810250" cy="5469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494209" y="368985"/>
            <a:ext cx="27238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mtClean="0"/>
              <a:t>小结：同分异构体</a:t>
            </a:r>
            <a:r>
              <a:rPr lang="zh-CN" altLang="en-US"/>
              <a:t>的写法</a:t>
            </a:r>
            <a:endParaRPr lang="zh-CN" altLang="en-US"/>
          </a:p>
          <a:p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-69215" y="337947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8" name="Rectangle 20"/>
          <p:cNvSpPr>
            <a:spLocks noChangeArrowheads="1"/>
          </p:cNvSpPr>
          <p:nvPr/>
        </p:nvSpPr>
        <p:spPr bwMode="auto">
          <a:xfrm>
            <a:off x="-69215" y="762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 sz="32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64820" y="3065145"/>
            <a:ext cx="52844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altLang="zh-CN" sz="24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—CH</a:t>
            </a:r>
            <a:r>
              <a:rPr lang="en-US" altLang="zh-CN" sz="2400" baseline="-250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—CH</a:t>
            </a:r>
            <a:r>
              <a:rPr lang="en-US" altLang="zh-CN" sz="2400" baseline="-250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—CH</a:t>
            </a:r>
            <a:r>
              <a:rPr lang="en-US" altLang="zh-CN" sz="2400" baseline="-250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240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—</a:t>
            </a:r>
            <a:endParaRPr lang="en-US" altLang="zh-CN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5453063" y="3138170"/>
            <a:ext cx="5284470" cy="920750"/>
            <a:chOff x="8923" y="4109"/>
            <a:chExt cx="8322" cy="1450"/>
          </a:xfrm>
        </p:grpSpPr>
        <p:sp>
          <p:nvSpPr>
            <p:cNvPr id="33" name="文本框 32"/>
            <p:cNvSpPr txBox="1"/>
            <p:nvPr/>
          </p:nvSpPr>
          <p:spPr>
            <a:xfrm>
              <a:off x="8923" y="4109"/>
              <a:ext cx="8322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>
                  <a:latin typeface="Times New Roman" panose="02020603050405020304" pitchFamily="18" charset="0"/>
                  <a:cs typeface="Times New Roman" panose="02020603050405020304" pitchFamily="18" charset="0"/>
                </a:rPr>
                <a:t>CH</a:t>
              </a:r>
              <a:r>
                <a:rPr lang="en-US" altLang="zh-CN" sz="2400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en-US" altLang="zh-CN" sz="2400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—CH</a:t>
              </a:r>
              <a:r>
                <a:rPr lang="en-US" altLang="zh-CN" sz="2400" baseline="-25000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2</a:t>
              </a:r>
              <a:r>
                <a:rPr lang="en-US" altLang="zh-CN" sz="2400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—CH— </a:t>
              </a:r>
              <a:endParaRPr lang="en-US" altLang="zh-CN" sz="2400" baseline="-25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34" name="直接连接符 33"/>
            <p:cNvCxnSpPr/>
            <p:nvPr/>
          </p:nvCxnSpPr>
          <p:spPr>
            <a:xfrm flipH="1">
              <a:off x="11882" y="4640"/>
              <a:ext cx="20" cy="33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文本框 34"/>
            <p:cNvSpPr txBox="1"/>
            <p:nvPr/>
          </p:nvSpPr>
          <p:spPr>
            <a:xfrm>
              <a:off x="11569" y="4834"/>
              <a:ext cx="1278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CH</a:t>
              </a:r>
              <a:r>
                <a:rPr lang="en-US" altLang="zh-CN" sz="2400" baseline="-25000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3</a:t>
              </a:r>
              <a:endParaRPr lang="zh-CN" altLang="en-US" sz="2400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531797" y="4619381"/>
            <a:ext cx="5284470" cy="908050"/>
            <a:chOff x="8923" y="4109"/>
            <a:chExt cx="8322" cy="1430"/>
          </a:xfrm>
        </p:grpSpPr>
        <p:sp>
          <p:nvSpPr>
            <p:cNvPr id="4" name="文本框 3"/>
            <p:cNvSpPr txBox="1"/>
            <p:nvPr/>
          </p:nvSpPr>
          <p:spPr>
            <a:xfrm>
              <a:off x="8923" y="4109"/>
              <a:ext cx="8322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>
                  <a:latin typeface="Times New Roman" panose="02020603050405020304" pitchFamily="18" charset="0"/>
                  <a:cs typeface="Times New Roman" panose="02020603050405020304" pitchFamily="18" charset="0"/>
                </a:rPr>
                <a:t>CH</a:t>
              </a:r>
              <a:r>
                <a:rPr lang="en-US" altLang="zh-CN" sz="2400" baseline="-2500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en-US" altLang="zh-CN" sz="2400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—CH—CH</a:t>
              </a:r>
              <a:r>
                <a:rPr lang="en-US" altLang="zh-CN" sz="2400" baseline="-25000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2</a:t>
              </a:r>
              <a:r>
                <a:rPr lang="en-US" altLang="zh-CN" sz="2400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— </a:t>
              </a:r>
              <a:endParaRPr lang="en-US" altLang="zh-CN" sz="2400" baseline="-250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 flipH="1">
              <a:off x="10493" y="4640"/>
              <a:ext cx="9" cy="34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文本框 5"/>
            <p:cNvSpPr txBox="1"/>
            <p:nvPr/>
          </p:nvSpPr>
          <p:spPr>
            <a:xfrm>
              <a:off x="10175" y="4814"/>
              <a:ext cx="1278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CH</a:t>
              </a:r>
              <a:r>
                <a:rPr lang="en-US" altLang="zh-CN" sz="2400" baseline="-25000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3</a:t>
              </a:r>
              <a:endParaRPr lang="zh-CN" altLang="en-US" sz="2400"/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567505" y="4235206"/>
            <a:ext cx="5284470" cy="1428750"/>
            <a:chOff x="7223" y="7503"/>
            <a:chExt cx="8322" cy="2250"/>
          </a:xfrm>
        </p:grpSpPr>
        <p:grpSp>
          <p:nvGrpSpPr>
            <p:cNvPr id="41" name="组合 40"/>
            <p:cNvGrpSpPr/>
            <p:nvPr/>
          </p:nvGrpSpPr>
          <p:grpSpPr>
            <a:xfrm>
              <a:off x="7223" y="8343"/>
              <a:ext cx="8322" cy="1410"/>
              <a:chOff x="8923" y="4109"/>
              <a:chExt cx="8322" cy="1410"/>
            </a:xfrm>
          </p:grpSpPr>
          <p:sp>
            <p:nvSpPr>
              <p:cNvPr id="42" name="文本框 41"/>
              <p:cNvSpPr txBox="1"/>
              <p:nvPr/>
            </p:nvSpPr>
            <p:spPr>
              <a:xfrm>
                <a:off x="8923" y="4109"/>
                <a:ext cx="8322" cy="7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</a:t>
                </a:r>
                <a:r>
                  <a:rPr lang="en-US" altLang="zh-CN" sz="2400" baseline="-25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altLang="zh-CN" sz="2400">
                    <a:latin typeface="Times New Roman" panose="02020603050405020304" pitchFamily="18" charset="0"/>
                    <a:cs typeface="Times New Roman" panose="02020603050405020304" pitchFamily="18" charset="0"/>
                    <a:sym typeface="+mn-ea"/>
                  </a:rPr>
                  <a:t>—C— </a:t>
                </a:r>
                <a:endParaRPr lang="en-US" altLang="zh-CN" sz="2400" baseline="-250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43" name="直接连接符 42"/>
              <p:cNvCxnSpPr/>
              <p:nvPr/>
            </p:nvCxnSpPr>
            <p:spPr>
              <a:xfrm flipH="1">
                <a:off x="10501" y="4640"/>
                <a:ext cx="20" cy="334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4" name="文本框 43"/>
              <p:cNvSpPr txBox="1"/>
              <p:nvPr/>
            </p:nvSpPr>
            <p:spPr>
              <a:xfrm>
                <a:off x="10246" y="4794"/>
                <a:ext cx="1278" cy="7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>
                    <a:latin typeface="Times New Roman" panose="02020603050405020304" pitchFamily="18" charset="0"/>
                    <a:cs typeface="Times New Roman" panose="02020603050405020304" pitchFamily="18" charset="0"/>
                    <a:sym typeface="+mn-ea"/>
                  </a:rPr>
                  <a:t>CH</a:t>
                </a:r>
                <a:r>
                  <a:rPr lang="en-US" altLang="zh-CN" sz="2400" baseline="-25000">
                    <a:latin typeface="Times New Roman" panose="02020603050405020304" pitchFamily="18" charset="0"/>
                    <a:cs typeface="Times New Roman" panose="02020603050405020304" pitchFamily="18" charset="0"/>
                    <a:sym typeface="+mn-ea"/>
                  </a:rPr>
                  <a:t>3</a:t>
                </a:r>
                <a:endParaRPr lang="zh-CN" altLang="en-US" sz="2400"/>
              </a:p>
            </p:txBody>
          </p:sp>
        </p:grpSp>
        <p:sp>
          <p:nvSpPr>
            <p:cNvPr id="45" name="文本框 44"/>
            <p:cNvSpPr txBox="1"/>
            <p:nvPr/>
          </p:nvSpPr>
          <p:spPr>
            <a:xfrm>
              <a:off x="8521" y="7503"/>
              <a:ext cx="1278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CH</a:t>
              </a:r>
              <a:r>
                <a:rPr lang="en-US" altLang="zh-CN" sz="2400" baseline="-25000"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3</a:t>
              </a:r>
              <a:endParaRPr lang="zh-CN" altLang="en-US" sz="2400"/>
            </a:p>
          </p:txBody>
        </p:sp>
        <p:cxnSp>
          <p:nvCxnSpPr>
            <p:cNvPr id="46" name="直接连接符 45"/>
            <p:cNvCxnSpPr/>
            <p:nvPr/>
          </p:nvCxnSpPr>
          <p:spPr>
            <a:xfrm flipH="1">
              <a:off x="8856" y="8108"/>
              <a:ext cx="1" cy="4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Rectangle 1036"/>
          <p:cNvSpPr>
            <a:spLocks noChangeArrowheads="1"/>
          </p:cNvSpPr>
          <p:nvPr/>
        </p:nvSpPr>
        <p:spPr bwMode="auto">
          <a:xfrm>
            <a:off x="539094" y="1055909"/>
            <a:ext cx="8829193" cy="521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smtClean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（</a:t>
            </a:r>
            <a:r>
              <a:rPr lang="en-US" altLang="zh-CN" sz="2800" smtClean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lang="zh-CN" altLang="en-US" sz="2800" smtClean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）</a:t>
            </a:r>
            <a:r>
              <a:rPr lang="en-US" altLang="zh-CN" sz="2800" smtClean="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. 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根据丁烷两种同分异构体的结构，写出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4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种丁基（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—C</a:t>
            </a:r>
            <a:r>
              <a:rPr lang="en-US" altLang="zh-CN" sz="2800" baseline="-250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4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H</a:t>
            </a:r>
            <a:r>
              <a:rPr lang="en-US" altLang="zh-CN" sz="2800" baseline="-250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9</a:t>
            </a:r>
            <a:r>
              <a:rPr lang="zh-CN" altLang="zh-CN" sz="28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）的结构简式。</a:t>
            </a:r>
            <a:endParaRPr lang="zh-CN" altLang="en-US" sz="2800" u="none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64820" y="2341880"/>
            <a:ext cx="3852545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丁基（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—C</a:t>
            </a:r>
            <a:r>
              <a:rPr lang="en-US" sz="2400" baseline="-250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4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H</a:t>
            </a:r>
            <a:r>
              <a:rPr lang="en-US" sz="2400" baseline="-250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9</a:t>
            </a:r>
            <a:r>
              <a:rPr lang="zh-CN" sz="24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）的结构简式</a:t>
            </a:r>
            <a:endParaRPr lang="zh-CN" altLang="en-US" sz="2400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201930" y="147320"/>
            <a:ext cx="819594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/>
              <a:t>课堂检测</a:t>
            </a:r>
            <a:endParaRPr lang="zh-CN" altLang="en-US"/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462280" y="872490"/>
          <a:ext cx="8548370" cy="419989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2" imgW="5440680" imgH="2514600" progId="Paint.Picture">
                  <p:embed/>
                </p:oleObj>
              </mc:Choice>
              <mc:Fallback>
                <p:oleObj r:id="rId2" imgW="5440680" imgH="2514600" progId="Paint.Picture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62280" y="872490"/>
                        <a:ext cx="8548370" cy="41998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5111750" y="988695"/>
            <a:ext cx="115633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C</a:t>
            </a:r>
            <a:endParaRPr lang="en-US" altLang="zh-CN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298450" y="382905"/>
          <a:ext cx="9352915" cy="390017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2" imgW="5585460" imgH="2377440" progId="Paint.Picture">
                  <p:embed/>
                </p:oleObj>
              </mc:Choice>
              <mc:Fallback>
                <p:oleObj r:id="rId2" imgW="5585460" imgH="2377440" progId="Paint.Picture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8450" y="382905"/>
                        <a:ext cx="9352915" cy="39001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3792855" y="2148840"/>
            <a:ext cx="1136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D</a:t>
            </a:r>
            <a:endParaRPr lang="en-US" altLang="zh-CN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254000" y="236855"/>
          <a:ext cx="8802370" cy="48228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2" imgW="4884420" imgH="3360420" progId="Paint.Picture">
                  <p:embed/>
                </p:oleObj>
              </mc:Choice>
              <mc:Fallback>
                <p:oleObj r:id="rId2" imgW="4884420" imgH="3360420" progId="Paint.Picture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54000" y="236855"/>
                        <a:ext cx="8802370" cy="48228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3661410" y="236855"/>
            <a:ext cx="132842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C</a:t>
            </a:r>
            <a:endParaRPr lang="en-US" altLang="zh-CN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562610" y="433705"/>
          <a:ext cx="9189720" cy="353504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2" imgW="5524500" imgH="1950720" progId="Paint.Picture">
                  <p:embed/>
                </p:oleObj>
              </mc:Choice>
              <mc:Fallback>
                <p:oleObj r:id="rId2" imgW="5524500" imgH="1950720" progId="Paint.Picture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2610" y="433705"/>
                        <a:ext cx="9189720" cy="35350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/>
          <p:cNvGraphicFramePr>
            <a:graphicFrameLocks noChangeAspect="1"/>
          </p:cNvGraphicFramePr>
          <p:nvPr/>
        </p:nvGraphicFramePr>
        <p:xfrm>
          <a:off x="814070" y="4342765"/>
          <a:ext cx="9477375" cy="24320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4" imgW="4777740" imgH="1173480" progId="Paint.Picture">
                  <p:embed/>
                </p:oleObj>
              </mc:Choice>
              <mc:Fallback>
                <p:oleObj r:id="rId4" imgW="4777740" imgH="1173480" progId="Paint.Picture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14070" y="4342765"/>
                        <a:ext cx="9477375" cy="24320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1366500" y="10972800"/>
            <a:ext cx="304800" cy="2286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4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7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8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2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3.xml><?xml version="1.0" encoding="utf-8"?>
<p:tagLst xmlns:p="http://schemas.openxmlformats.org/presentationml/2006/main">
  <p:tag name="KSO_WM_UNIT_TABLE_BEAUTIFY" val="smartTable{0b1c1936-77d4-4030-9b17-736a16443875}"/>
</p:tagLst>
</file>

<file path=ppt/tags/tag64.xml><?xml version="1.0" encoding="utf-8"?>
<p:tagLst xmlns:p="http://schemas.openxmlformats.org/presentationml/2006/main">
  <p:tag name="KSO_WM_UNIT_TABLE_BEAUTIFY" val="smartTable{62d1d295-4e1c-4a32-b416-524b40e6edb3}"/>
</p:tagLst>
</file>

<file path=ppt/tags/tag65.xml><?xml version="1.0" encoding="utf-8"?>
<p:tagLst xmlns:p="http://schemas.openxmlformats.org/presentationml/2006/main">
  <p:tag name="KSO_WM_UNIT_PLACING_PICTURE_USER_VIEWPORT" val="{&quot;height&quot;:8772.4992125984245,&quot;width&quot;:10327.499212598424}"/>
</p:tagLst>
</file>

<file path=ppt/tags/tag66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134</Paragraphs>
  <Slides>21</Slides>
  <Notes>7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baseType="lpstr" size="33">
      <vt:lpstr>Arial</vt:lpstr>
      <vt:lpstr>微软雅黑</vt:lpstr>
      <vt:lpstr>Wingdings</vt:lpstr>
      <vt:lpstr>Calibri Light</vt:lpstr>
      <vt:lpstr>Calibri</vt:lpstr>
      <vt:lpstr>Times New Roman</vt:lpstr>
      <vt:lpstr>黑体</vt:lpstr>
      <vt:lpstr>宋体</vt:lpstr>
      <vt:lpstr>方正姚体</vt:lpstr>
      <vt:lpstr>Arial Black</vt:lpstr>
      <vt:lpstr>Tahoma</vt:lpstr>
      <vt:lpstr>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2021-03-22T18:20:43.239</cp:lastPrinted>
  <dcterms:created xsi:type="dcterms:W3CDTF">2021-03-22T18:20:43Z</dcterms:created>
  <dcterms:modified xsi:type="dcterms:W3CDTF">2021-03-22T10:20:43Z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