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9" r:id="rId3"/>
    <p:sldId id="281" r:id="rId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1400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5240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3551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3484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8278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5314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255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19151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6461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652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24366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3270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2004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第</a:t>
            </a:r>
            <a:r>
              <a:rPr lang="en-US" altLang="zh-CN" sz="4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7</a:t>
            </a:r>
            <a:r>
              <a:rPr lang="zh-CN" altLang="en-US" sz="4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课作业讲评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2916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03098"/>
          </a:xfrm>
        </p:spPr>
        <p:txBody>
          <a:bodyPr>
            <a:noAutofit/>
          </a:bodyPr>
          <a:lstStyle/>
          <a:p>
            <a:pPr algn="just"/>
            <a:r>
              <a:rPr lang="en-US" altLang="zh-CN" sz="26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P63-6(1)</a:t>
            </a:r>
            <a:r>
              <a:rPr lang="zh-CN" altLang="en-US" sz="26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结合课本知识，谈谈你是如何看待材料中这所中学的做法的。</a:t>
            </a:r>
            <a:r>
              <a:rPr lang="en-US" altLang="zh-CN" sz="26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9</a:t>
            </a:r>
            <a:r>
              <a:rPr lang="zh-CN" altLang="en-US" sz="26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分</a:t>
            </a:r>
          </a:p>
        </p:txBody>
      </p:sp>
      <p:sp>
        <p:nvSpPr>
          <p:cNvPr id="6" name="标题 1"/>
          <p:cNvSpPr txBox="1">
            <a:spLocks/>
          </p:cNvSpPr>
          <p:nvPr/>
        </p:nvSpPr>
        <p:spPr>
          <a:xfrm>
            <a:off x="-24774" y="3687655"/>
            <a:ext cx="9144000" cy="80309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altLang="zh-CN" sz="26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(2)</a:t>
            </a:r>
            <a:r>
              <a:rPr lang="zh-CN" altLang="en-US" sz="26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如果你是这所中学的学生，面对新的校规校纪，你打算怎么做？</a:t>
            </a:r>
            <a:r>
              <a:rPr lang="en-US" altLang="zh-CN" sz="26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6</a:t>
            </a:r>
            <a:r>
              <a:rPr lang="zh-CN" altLang="en-US" sz="26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分</a:t>
            </a:r>
          </a:p>
        </p:txBody>
      </p:sp>
      <p:sp>
        <p:nvSpPr>
          <p:cNvPr id="7" name="内容占位符 2"/>
          <p:cNvSpPr>
            <a:spLocks noGrp="1"/>
          </p:cNvSpPr>
          <p:nvPr>
            <p:ph idx="1"/>
          </p:nvPr>
        </p:nvSpPr>
        <p:spPr>
          <a:xfrm>
            <a:off x="330068" y="4472247"/>
            <a:ext cx="8434316" cy="227462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altLang="zh-CN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①</a:t>
            </a: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我会在学习生活中自觉遵守与维护学校的规则秩序，让个人意愿服从学校大集体的共同要求，争取做一名合格的中学生。</a:t>
            </a:r>
            <a:r>
              <a:rPr lang="en-US" altLang="zh-CN" sz="2600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 P64</a:t>
            </a:r>
          </a:p>
          <a:p>
            <a:pPr marL="0" indent="0" algn="just">
              <a:buNone/>
            </a:pPr>
            <a:r>
              <a:rPr lang="en-US" altLang="zh-CN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②</a:t>
            </a: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如果校规校纪中的某些规则要求不合时宜，或与我的个性化需要存在矛盾，我也会通过恰当的方式来表达自己的意见，提出积极的改进建议。</a:t>
            </a:r>
            <a:r>
              <a:rPr lang="en-US" altLang="zh-CN" sz="2600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endParaRPr lang="zh-CN" altLang="en-US" sz="2600" b="1" dirty="0">
              <a:solidFill>
                <a:srgbClr val="00B05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8" name="内容占位符 2"/>
          <p:cNvSpPr txBox="1">
            <a:spLocks/>
          </p:cNvSpPr>
          <p:nvPr/>
        </p:nvSpPr>
        <p:spPr>
          <a:xfrm>
            <a:off x="330068" y="803098"/>
            <a:ext cx="8434316" cy="29415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①</a:t>
            </a:r>
            <a:r>
              <a:rPr lang="zh-CN" altLang="en-US" b="1" dirty="0">
                <a:solidFill>
                  <a:srgbClr val="FF3399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我赞同这所中学的做法。</a:t>
            </a:r>
            <a:r>
              <a:rPr lang="en-US" altLang="zh-CN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endParaRPr lang="zh-CN" altLang="en-US" b="1" dirty="0">
              <a:solidFill>
                <a:srgbClr val="00B05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buNone/>
            </a:pP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②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因为每个集体都必须有一些共同的规则和要求，集体规则能够保证集体的和声更动听，集体发展更和谐，让每个人都能发挥个人特长，充分发展自己。</a:t>
            </a:r>
            <a:r>
              <a:rPr lang="en-US" altLang="zh-CN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 P62</a:t>
            </a:r>
            <a:endParaRPr lang="zh-CN" altLang="en-US" b="1" dirty="0">
              <a:solidFill>
                <a:srgbClr val="00B05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③</a:t>
            </a:r>
            <a:r>
              <a:rPr lang="zh-CN" altLang="en-US" b="1" dirty="0">
                <a:solidFill>
                  <a:srgbClr val="FF3399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这所中学的做法，既维护了学校的正常教育教学秩序，又保证学生能在和谐、有序的环境中正常学习和生活。</a:t>
            </a:r>
            <a:r>
              <a:rPr lang="en-US" altLang="zh-CN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endParaRPr lang="zh-CN" altLang="en-US" b="1" dirty="0">
              <a:solidFill>
                <a:srgbClr val="00B05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④</a:t>
            </a:r>
            <a:r>
              <a:rPr lang="zh-CN" altLang="en-US" b="1" dirty="0">
                <a:solidFill>
                  <a:srgbClr val="FF3399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新的校规校纪反映了学校和社会对七年级学生提出的新要求，让我们更明确地认识到发展的目标与方向。</a:t>
            </a:r>
            <a:r>
              <a:rPr lang="en-US" altLang="zh-CN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endParaRPr lang="zh-CN" altLang="en-US" b="1" dirty="0">
              <a:solidFill>
                <a:srgbClr val="00B05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08459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35129"/>
          </a:xfrm>
        </p:spPr>
        <p:txBody>
          <a:bodyPr>
            <a:norm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P65-6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请你运用书本的知识评析李风的做法。</a:t>
            </a:r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15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分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592128"/>
            <a:ext cx="9103995" cy="6265872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①</a:t>
            </a:r>
            <a:r>
              <a:rPr lang="zh-CN" altLang="en-US" sz="2600" b="1" dirty="0">
                <a:solidFill>
                  <a:srgbClr val="FF3399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李风拒绝参赛的做法是错误的。</a:t>
            </a:r>
            <a:r>
              <a:rPr lang="en-US" altLang="zh-CN" sz="2600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</a:p>
          <a:p>
            <a:pPr algn="just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②当个人利益与集体利益发生时，应把集体利益放在个人利益之上，坚持集体主义，反对只顾自己、不顾他人的极端个人主义。</a:t>
            </a:r>
            <a:r>
              <a:rPr lang="en-US" altLang="zh-CN" sz="2600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P64-65</a:t>
            </a:r>
          </a:p>
          <a:p>
            <a:pPr algn="just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 </a:t>
            </a:r>
            <a:r>
              <a:rPr lang="zh-CN" altLang="en-US" sz="2600" b="1" dirty="0">
                <a:solidFill>
                  <a:srgbClr val="FF3399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或者：</a:t>
            </a: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当遇到班级、学校等不同集体之间的矛盾时，我们应从集体利益出发，自觉地让局部利益服从整体利益，个人利益服从集体利益。</a:t>
            </a:r>
            <a:r>
              <a:rPr lang="en-US" altLang="zh-CN" sz="2600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P68</a:t>
            </a:r>
            <a:endParaRPr lang="zh-CN" altLang="en-US" sz="2600" b="1" dirty="0">
              <a:solidFill>
                <a:srgbClr val="00B05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③</a:t>
            </a:r>
            <a:r>
              <a:rPr lang="zh-CN" altLang="en-US" sz="2600" b="1" dirty="0">
                <a:solidFill>
                  <a:srgbClr val="FF3399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李风认为训练和参赛必然会影响学习拒绝参赛，正是只顾个人利益而牺牲集体利益的表现。是没有正确认识个人与集体、个人利益与集体利益的关系，没能正确处理自己不同角色之间的责任冲突的表现。</a:t>
            </a:r>
            <a:endParaRPr lang="en-US" altLang="zh-CN" sz="2600" b="1" dirty="0">
              <a:solidFill>
                <a:srgbClr val="FF3399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zh-CN" altLang="zh-CN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④</a:t>
            </a: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李风应该考虑自己不同角色与责任的重要性，以学校利益为重，同时合理安排个人学习时间，有需要可请老师或同学帮忙指导，尽量争取不影响学习。</a:t>
            </a:r>
            <a:r>
              <a:rPr lang="en-US" altLang="zh-CN" sz="2600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P68</a:t>
            </a:r>
            <a:endParaRPr lang="zh-CN" altLang="en-US" sz="2600" b="1" dirty="0">
              <a:solidFill>
                <a:srgbClr val="00B05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6731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2018</TotalTime>
  <Words>431</Words>
  <Application>Microsoft Office PowerPoint</Application>
  <PresentationFormat>全屏显示(4:3)</PresentationFormat>
  <Paragraphs>15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0" baseType="lpstr">
      <vt:lpstr>华文细黑</vt:lpstr>
      <vt:lpstr>华文中宋</vt:lpstr>
      <vt:lpstr>幼圆</vt:lpstr>
      <vt:lpstr>Arial</vt:lpstr>
      <vt:lpstr>Calibri</vt:lpstr>
      <vt:lpstr>Calibri Light</vt:lpstr>
      <vt:lpstr>Office 主题</vt:lpstr>
      <vt:lpstr>第7课作业讲评</vt:lpstr>
      <vt:lpstr>P63-6(1)结合课本知识，谈谈你是如何看待材料中这所中学的做法的。9分</vt:lpstr>
      <vt:lpstr>P65-6请你运用书本的知识评析李风的做法。15分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第1-3课作业讲评</dc:title>
  <dc:creator>G40</dc:creator>
  <cp:lastModifiedBy>cheng yao</cp:lastModifiedBy>
  <cp:revision>97</cp:revision>
  <dcterms:created xsi:type="dcterms:W3CDTF">2016-10-16T10:14:16Z</dcterms:created>
  <dcterms:modified xsi:type="dcterms:W3CDTF">2021-07-09T07:27:31Z</dcterms:modified>
</cp:coreProperties>
</file>