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 id="262" r:id="rId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69" d="100"/>
          <a:sy n="69" d="100"/>
        </p:scale>
        <p:origin x="567" y="5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4101768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185423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4022427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765165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3995829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2036216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1066741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2982896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3664947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822449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F6E18DC-6B3E-4B39-83E8-ACE4671EF4D1}"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4055328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6E18DC-6B3E-4B39-83E8-ACE4671EF4D1}" type="datetimeFigureOut">
              <a:rPr lang="zh-CN" altLang="en-US" smtClean="0"/>
              <a:t>2020/5/26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344643-F8B6-49CD-BCE0-F52ABEF53554}" type="slidenum">
              <a:rPr lang="zh-CN" altLang="en-US" smtClean="0"/>
              <a:t>‹#›</a:t>
            </a:fld>
            <a:endParaRPr lang="zh-CN" altLang="en-US"/>
          </a:p>
        </p:txBody>
      </p:sp>
    </p:spTree>
    <p:extLst>
      <p:ext uri="{BB962C8B-B14F-4D97-AF65-F5344CB8AC3E}">
        <p14:creationId xmlns:p14="http://schemas.microsoft.com/office/powerpoint/2010/main" val="2299585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6582" y="983673"/>
            <a:ext cx="10543309" cy="1754326"/>
          </a:xfrm>
          <a:prstGeom prst="rect">
            <a:avLst/>
          </a:prstGeom>
          <a:noFill/>
        </p:spPr>
        <p:txBody>
          <a:bodyPr wrap="square" rtlCol="0">
            <a:spAutoFit/>
          </a:bodyPr>
          <a:lstStyle/>
          <a:p>
            <a:r>
              <a:rPr lang="zh-CN" altLang="en-US" sz="5400" b="1" dirty="0">
                <a:solidFill>
                  <a:srgbClr val="FF0000"/>
                </a:solidFill>
                <a:latin typeface="华文楷体" panose="02010600040101010101" pitchFamily="2" charset="-122"/>
                <a:ea typeface="华文楷体" panose="02010600040101010101" pitchFamily="2" charset="-122"/>
              </a:rPr>
              <a:t>论述类</a:t>
            </a:r>
            <a:r>
              <a:rPr lang="zh-CN" altLang="en-US" sz="5400" b="1" dirty="0" smtClean="0">
                <a:solidFill>
                  <a:srgbClr val="FF0000"/>
                </a:solidFill>
                <a:latin typeface="华文楷体" panose="02010600040101010101" pitchFamily="2" charset="-122"/>
                <a:ea typeface="华文楷体" panose="02010600040101010101" pitchFamily="2" charset="-122"/>
              </a:rPr>
              <a:t>文本阅读第二题</a:t>
            </a:r>
            <a:endParaRPr lang="en-US" altLang="zh-CN" sz="5400" b="1" dirty="0" smtClean="0">
              <a:solidFill>
                <a:srgbClr val="FF0000"/>
              </a:solidFill>
              <a:latin typeface="华文楷体" panose="02010600040101010101" pitchFamily="2" charset="-122"/>
              <a:ea typeface="华文楷体" panose="02010600040101010101" pitchFamily="2" charset="-122"/>
            </a:endParaRPr>
          </a:p>
          <a:p>
            <a:r>
              <a:rPr lang="en-US" altLang="zh-CN" sz="5400" b="1" dirty="0">
                <a:solidFill>
                  <a:srgbClr val="FF0000"/>
                </a:solidFill>
                <a:latin typeface="华文楷体" panose="02010600040101010101" pitchFamily="2" charset="-122"/>
                <a:ea typeface="华文楷体" panose="02010600040101010101" pitchFamily="2" charset="-122"/>
              </a:rPr>
              <a:t> </a:t>
            </a:r>
            <a:r>
              <a:rPr lang="en-US" altLang="zh-CN" sz="5400" b="1" dirty="0" smtClean="0">
                <a:solidFill>
                  <a:srgbClr val="FF0000"/>
                </a:solidFill>
                <a:latin typeface="华文楷体" panose="02010600040101010101" pitchFamily="2" charset="-122"/>
                <a:ea typeface="华文楷体" panose="02010600040101010101" pitchFamily="2" charset="-122"/>
              </a:rPr>
              <a:t>               </a:t>
            </a:r>
            <a:r>
              <a:rPr lang="zh-CN" altLang="en-US" sz="5400" b="1" dirty="0" smtClean="0">
                <a:solidFill>
                  <a:srgbClr val="FF0000"/>
                </a:solidFill>
                <a:latin typeface="华文楷体" panose="02010600040101010101" pitchFamily="2" charset="-122"/>
                <a:ea typeface="华文楷体" panose="02010600040101010101" pitchFamily="2" charset="-122"/>
              </a:rPr>
              <a:t>命题规律及答题思路</a:t>
            </a:r>
            <a:endParaRPr lang="zh-CN" altLang="en-US" sz="5400" b="1" dirty="0">
              <a:solidFill>
                <a:srgbClr val="FF0000"/>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745020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90055" y="187036"/>
            <a:ext cx="12011890" cy="4088299"/>
          </a:xfrm>
          <a:prstGeom prst="rect">
            <a:avLst/>
          </a:prstGeom>
          <a:noFill/>
        </p:spPr>
        <p:txBody>
          <a:bodyPr wrap="square" rtlCol="0">
            <a:spAutoFit/>
          </a:bodyPr>
          <a:lstStyle/>
          <a:p>
            <a:pPr>
              <a:lnSpc>
                <a:spcPts val="5800"/>
              </a:lnSpc>
            </a:pPr>
            <a:r>
              <a:rPr lang="en-US" altLang="zh-CN" sz="3200" b="1" dirty="0">
                <a:solidFill>
                  <a:srgbClr val="0000FF"/>
                </a:solidFill>
                <a:latin typeface="楷体" panose="02010609060101010101" pitchFamily="49" charset="-122"/>
                <a:ea typeface="楷体" panose="02010609060101010101" pitchFamily="49" charset="-122"/>
              </a:rPr>
              <a:t>1</a:t>
            </a:r>
            <a:r>
              <a:rPr lang="zh-CN" altLang="en-US" sz="3200" b="1" dirty="0" smtClean="0">
                <a:solidFill>
                  <a:srgbClr val="0000FF"/>
                </a:solidFill>
                <a:latin typeface="楷体" panose="02010609060101010101" pitchFamily="49" charset="-122"/>
                <a:ea typeface="楷体" panose="02010609060101010101" pitchFamily="49" charset="-122"/>
              </a:rPr>
              <a:t>、论证角度；</a:t>
            </a:r>
            <a:endParaRPr lang="en-US" altLang="zh-CN" sz="3200" b="1" dirty="0" smtClean="0">
              <a:solidFill>
                <a:srgbClr val="0000FF"/>
              </a:solidFill>
              <a:latin typeface="楷体" panose="02010609060101010101" pitchFamily="49" charset="-122"/>
              <a:ea typeface="楷体" panose="02010609060101010101" pitchFamily="49" charset="-122"/>
            </a:endParaRPr>
          </a:p>
          <a:p>
            <a:pPr>
              <a:lnSpc>
                <a:spcPts val="5800"/>
              </a:lnSpc>
            </a:pPr>
            <a:r>
              <a:rPr lang="en-US" altLang="zh-CN" sz="3200" b="1" dirty="0" smtClean="0">
                <a:solidFill>
                  <a:srgbClr val="0000FF"/>
                </a:solidFill>
                <a:latin typeface="楷体" panose="02010609060101010101" pitchFamily="49" charset="-122"/>
                <a:ea typeface="楷体" panose="02010609060101010101" pitchFamily="49" charset="-122"/>
              </a:rPr>
              <a:t>2</a:t>
            </a:r>
            <a:r>
              <a:rPr lang="zh-CN" altLang="en-US" sz="3200" b="1" dirty="0" smtClean="0">
                <a:solidFill>
                  <a:srgbClr val="0000FF"/>
                </a:solidFill>
                <a:latin typeface="楷体" panose="02010609060101010101" pitchFamily="49" charset="-122"/>
                <a:ea typeface="楷体" panose="02010609060101010101" pitchFamily="49" charset="-122"/>
              </a:rPr>
              <a:t>、论证结构；</a:t>
            </a:r>
            <a:endParaRPr lang="en-US" altLang="zh-CN" sz="3200" b="1" dirty="0" smtClean="0">
              <a:solidFill>
                <a:srgbClr val="0000FF"/>
              </a:solidFill>
              <a:latin typeface="楷体" panose="02010609060101010101" pitchFamily="49" charset="-122"/>
              <a:ea typeface="楷体" panose="02010609060101010101" pitchFamily="49" charset="-122"/>
            </a:endParaRPr>
          </a:p>
          <a:p>
            <a:pPr>
              <a:lnSpc>
                <a:spcPts val="5800"/>
              </a:lnSpc>
            </a:pPr>
            <a:r>
              <a:rPr lang="en-US" altLang="zh-CN" sz="3200" b="1" dirty="0" smtClean="0">
                <a:solidFill>
                  <a:srgbClr val="0000FF"/>
                </a:solidFill>
                <a:latin typeface="楷体" panose="02010609060101010101" pitchFamily="49" charset="-122"/>
                <a:ea typeface="楷体" panose="02010609060101010101" pitchFamily="49" charset="-122"/>
              </a:rPr>
              <a:t>3</a:t>
            </a:r>
            <a:r>
              <a:rPr lang="zh-CN" altLang="en-US" sz="3200" b="1" dirty="0" smtClean="0">
                <a:solidFill>
                  <a:srgbClr val="0000FF"/>
                </a:solidFill>
                <a:latin typeface="楷体" panose="02010609060101010101" pitchFamily="49" charset="-122"/>
                <a:ea typeface="楷体" panose="02010609060101010101" pitchFamily="49" charset="-122"/>
              </a:rPr>
              <a:t>、论据与论点之间的关系；</a:t>
            </a:r>
            <a:endParaRPr lang="en-US" altLang="zh-CN" sz="3200" b="1" dirty="0" smtClean="0">
              <a:solidFill>
                <a:srgbClr val="0000FF"/>
              </a:solidFill>
              <a:latin typeface="楷体" panose="02010609060101010101" pitchFamily="49" charset="-122"/>
              <a:ea typeface="楷体" panose="02010609060101010101" pitchFamily="49" charset="-122"/>
            </a:endParaRPr>
          </a:p>
          <a:p>
            <a:pPr>
              <a:lnSpc>
                <a:spcPts val="5800"/>
              </a:lnSpc>
            </a:pPr>
            <a:r>
              <a:rPr lang="en-US" altLang="zh-CN" sz="3200" b="1" dirty="0" smtClean="0">
                <a:solidFill>
                  <a:srgbClr val="0000FF"/>
                </a:solidFill>
                <a:latin typeface="楷体" panose="02010609060101010101" pitchFamily="49" charset="-122"/>
                <a:ea typeface="楷体" panose="02010609060101010101" pitchFamily="49" charset="-122"/>
              </a:rPr>
              <a:t>4</a:t>
            </a:r>
            <a:r>
              <a:rPr lang="zh-CN" altLang="en-US" sz="3200" b="1" dirty="0" smtClean="0">
                <a:solidFill>
                  <a:srgbClr val="0000FF"/>
                </a:solidFill>
                <a:latin typeface="楷体" panose="02010609060101010101" pitchFamily="49" charset="-122"/>
                <a:ea typeface="楷体" panose="02010609060101010101" pitchFamily="49" charset="-122"/>
              </a:rPr>
              <a:t>、论证方法；</a:t>
            </a:r>
            <a:endParaRPr lang="en-US" altLang="zh-CN" sz="3200" b="1" dirty="0" smtClean="0">
              <a:solidFill>
                <a:srgbClr val="0000FF"/>
              </a:solidFill>
              <a:latin typeface="楷体" panose="02010609060101010101" pitchFamily="49" charset="-122"/>
              <a:ea typeface="楷体" panose="02010609060101010101" pitchFamily="49" charset="-122"/>
            </a:endParaRPr>
          </a:p>
          <a:p>
            <a:pPr>
              <a:lnSpc>
                <a:spcPts val="5800"/>
              </a:lnSpc>
            </a:pPr>
            <a:r>
              <a:rPr lang="en-US" altLang="zh-CN" sz="3200" b="1" dirty="0" smtClean="0">
                <a:solidFill>
                  <a:srgbClr val="0000FF"/>
                </a:solidFill>
                <a:latin typeface="楷体" panose="02010609060101010101" pitchFamily="49" charset="-122"/>
                <a:ea typeface="楷体" panose="02010609060101010101" pitchFamily="49" charset="-122"/>
              </a:rPr>
              <a:t>5</a:t>
            </a:r>
            <a:r>
              <a:rPr lang="zh-CN" altLang="en-US" sz="3200" b="1" dirty="0" smtClean="0">
                <a:solidFill>
                  <a:srgbClr val="0000FF"/>
                </a:solidFill>
                <a:latin typeface="楷体" panose="02010609060101010101" pitchFamily="49" charset="-122"/>
                <a:ea typeface="楷体" panose="02010609060101010101" pitchFamily="49" charset="-122"/>
              </a:rPr>
              <a:t>、论证的详略；</a:t>
            </a:r>
            <a:endParaRPr lang="en-US" altLang="zh-CN" sz="3200" b="1" dirty="0" smtClean="0">
              <a:solidFill>
                <a:srgbClr val="0000FF"/>
              </a:solidFill>
              <a:latin typeface="楷体" panose="02010609060101010101" pitchFamily="49" charset="-122"/>
              <a:ea typeface="楷体" panose="02010609060101010101" pitchFamily="49" charset="-122"/>
            </a:endParaRPr>
          </a:p>
          <a:p>
            <a:endParaRPr lang="zh-CN" altLang="en-US" dirty="0"/>
          </a:p>
        </p:txBody>
      </p:sp>
    </p:spTree>
    <p:extLst>
      <p:ext uri="{BB962C8B-B14F-4D97-AF65-F5344CB8AC3E}">
        <p14:creationId xmlns:p14="http://schemas.microsoft.com/office/powerpoint/2010/main" val="207515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5418" y="124690"/>
            <a:ext cx="12136582" cy="7255832"/>
          </a:xfrm>
          <a:prstGeom prst="rect">
            <a:avLst/>
          </a:prstGeom>
          <a:noFill/>
        </p:spPr>
        <p:txBody>
          <a:bodyPr wrap="square" rtlCol="0">
            <a:spAutoFit/>
          </a:bodyPr>
          <a:lstStyle/>
          <a:p>
            <a:pPr>
              <a:lnSpc>
                <a:spcPts val="3900"/>
              </a:lnSpc>
            </a:pPr>
            <a:r>
              <a:rPr lang="en-US" altLang="zh-CN" sz="2400" b="1" dirty="0"/>
              <a:t>2</a:t>
            </a:r>
            <a:r>
              <a:rPr lang="zh-CN" altLang="zh-CN" sz="2400" b="1" dirty="0"/>
              <a:t>．下列对原文论证的相关分析，</a:t>
            </a:r>
            <a:r>
              <a:rPr lang="zh-CN" altLang="zh-CN" sz="2400" b="1" dirty="0">
                <a:solidFill>
                  <a:srgbClr val="FF0000"/>
                </a:solidFill>
              </a:rPr>
              <a:t>不正确</a:t>
            </a:r>
            <a:r>
              <a:rPr lang="zh-CN" altLang="zh-CN" sz="2400" b="1" dirty="0"/>
              <a:t>的一项是（</a:t>
            </a:r>
            <a:r>
              <a:rPr lang="en-US" altLang="zh-CN" sz="2400" b="1" dirty="0"/>
              <a:t>3</a:t>
            </a:r>
            <a:r>
              <a:rPr lang="zh-CN" altLang="zh-CN" sz="2400" b="1" dirty="0"/>
              <a:t>分</a:t>
            </a:r>
            <a:r>
              <a:rPr lang="zh-CN" altLang="zh-CN" sz="2400" b="1" dirty="0" smtClean="0"/>
              <a:t>）</a:t>
            </a:r>
            <a:r>
              <a:rPr lang="en-US" altLang="zh-CN" sz="2400" b="1" dirty="0" smtClean="0">
                <a:solidFill>
                  <a:srgbClr val="FF0000"/>
                </a:solidFill>
              </a:rPr>
              <a:t>2019</a:t>
            </a:r>
            <a:r>
              <a:rPr lang="zh-CN" altLang="en-US" sz="2400" b="1" dirty="0" smtClean="0">
                <a:solidFill>
                  <a:srgbClr val="FF0000"/>
                </a:solidFill>
              </a:rPr>
              <a:t>全国卷</a:t>
            </a:r>
            <a:r>
              <a:rPr lang="en-US" altLang="zh-CN" sz="2400" b="1" dirty="0" smtClean="0">
                <a:solidFill>
                  <a:srgbClr val="FF0000"/>
                </a:solidFill>
              </a:rPr>
              <a:t>1</a:t>
            </a:r>
            <a:endParaRPr lang="zh-CN" altLang="zh-CN" sz="2400" b="1" dirty="0">
              <a:solidFill>
                <a:srgbClr val="FF0000"/>
              </a:solidFill>
            </a:endParaRPr>
          </a:p>
          <a:p>
            <a:pPr>
              <a:lnSpc>
                <a:spcPts val="3900"/>
              </a:lnSpc>
            </a:pPr>
            <a:r>
              <a:rPr lang="en-US" altLang="zh-CN" sz="2400" b="1" dirty="0" smtClean="0"/>
              <a:t>A</a:t>
            </a:r>
            <a:r>
              <a:rPr lang="zh-CN" altLang="zh-CN" sz="2400" b="1" dirty="0"/>
              <a:t>．文章采用</a:t>
            </a:r>
            <a:r>
              <a:rPr lang="zh-CN" altLang="zh-CN" sz="2400" b="1" dirty="0">
                <a:solidFill>
                  <a:srgbClr val="0000FF"/>
                </a:solidFill>
              </a:rPr>
              <a:t>提出问题</a:t>
            </a:r>
            <a:r>
              <a:rPr lang="zh-CN" altLang="zh-CN" sz="2400" b="1" dirty="0"/>
              <a:t>、</a:t>
            </a:r>
            <a:r>
              <a:rPr lang="zh-CN" altLang="zh-CN" sz="2400" b="1" dirty="0">
                <a:solidFill>
                  <a:srgbClr val="0000FF"/>
                </a:solidFill>
              </a:rPr>
              <a:t>分析问题</a:t>
            </a:r>
            <a:r>
              <a:rPr lang="zh-CN" altLang="zh-CN" sz="2400" b="1" dirty="0"/>
              <a:t>的方式展开论证，在逻辑上也是逐层递进的</a:t>
            </a:r>
            <a:r>
              <a:rPr lang="zh-CN" altLang="zh-CN" sz="2400" b="1" dirty="0" smtClean="0"/>
              <a:t>。</a:t>
            </a:r>
            <a:r>
              <a:rPr lang="zh-CN" altLang="en-US" sz="2400" b="1" dirty="0" smtClean="0">
                <a:solidFill>
                  <a:srgbClr val="FF0000"/>
                </a:solidFill>
              </a:rPr>
              <a:t>（梳理文章解构的能力）</a:t>
            </a:r>
            <a:endParaRPr lang="en-US" altLang="zh-CN" sz="2400" b="1" dirty="0" smtClean="0">
              <a:solidFill>
                <a:srgbClr val="FF0000"/>
              </a:solidFill>
            </a:endParaRPr>
          </a:p>
          <a:p>
            <a:pPr>
              <a:lnSpc>
                <a:spcPts val="3900"/>
              </a:lnSpc>
            </a:pPr>
            <a:r>
              <a:rPr lang="zh-CN" altLang="en-US" sz="2400" b="1" dirty="0" smtClean="0">
                <a:solidFill>
                  <a:srgbClr val="0000FF"/>
                </a:solidFill>
                <a:latin typeface="楷体" panose="02010609060101010101" pitchFamily="49" charset="-122"/>
                <a:ea typeface="楷体" panose="02010609060101010101" pitchFamily="49" charset="-122"/>
              </a:rPr>
              <a:t>论证结构：</a:t>
            </a:r>
            <a:r>
              <a:rPr lang="zh-CN" altLang="en-US" sz="2400" b="1" dirty="0" smtClean="0">
                <a:solidFill>
                  <a:srgbClr val="FF0000"/>
                </a:solidFill>
                <a:latin typeface="楷体" panose="02010609060101010101" pitchFamily="49" charset="-122"/>
                <a:ea typeface="楷体" panose="02010609060101010101" pitchFamily="49" charset="-122"/>
              </a:rPr>
              <a:t>基本看段落中心句（一般首句，分析其层次关系）</a:t>
            </a:r>
            <a:endParaRPr lang="zh-CN" altLang="zh-CN" sz="2400" b="1" dirty="0">
              <a:solidFill>
                <a:srgbClr val="FF0000"/>
              </a:solidFill>
              <a:latin typeface="楷体" panose="02010609060101010101" pitchFamily="49" charset="-122"/>
              <a:ea typeface="楷体" panose="02010609060101010101" pitchFamily="49" charset="-122"/>
            </a:endParaRPr>
          </a:p>
          <a:p>
            <a:pPr>
              <a:lnSpc>
                <a:spcPts val="3900"/>
              </a:lnSpc>
            </a:pPr>
            <a:r>
              <a:rPr lang="en-US" altLang="zh-CN" sz="2400" b="1" dirty="0" smtClean="0"/>
              <a:t>B</a:t>
            </a:r>
            <a:r>
              <a:rPr lang="zh-CN" altLang="zh-CN" sz="2400" b="1" dirty="0"/>
              <a:t>．文章论证兼顾现实与历史，既有对当下创作的分析，也有对历史经验的总结</a:t>
            </a:r>
            <a:r>
              <a:rPr lang="zh-CN" altLang="zh-CN" sz="2400" b="1" dirty="0" smtClean="0"/>
              <a:t>。</a:t>
            </a:r>
            <a:endParaRPr lang="en-US" altLang="zh-CN" sz="2400" b="1" dirty="0" smtClean="0"/>
          </a:p>
          <a:p>
            <a:pPr>
              <a:lnSpc>
                <a:spcPts val="3900"/>
              </a:lnSpc>
            </a:pPr>
            <a:r>
              <a:rPr lang="zh-CN" altLang="en-US" sz="2400" b="1" dirty="0">
                <a:solidFill>
                  <a:srgbClr val="0000FF"/>
                </a:solidFill>
                <a:latin typeface="楷体" panose="02010609060101010101" pitchFamily="49" charset="-122"/>
                <a:ea typeface="楷体" panose="02010609060101010101" pitchFamily="49" charset="-122"/>
              </a:rPr>
              <a:t>论证角度</a:t>
            </a:r>
            <a:r>
              <a:rPr lang="zh-CN" altLang="en-US" sz="2400" b="1" dirty="0" smtClean="0">
                <a:solidFill>
                  <a:srgbClr val="0000FF"/>
                </a:solidFill>
                <a:latin typeface="楷体" panose="02010609060101010101" pitchFamily="49" charset="-122"/>
                <a:ea typeface="楷体" panose="02010609060101010101" pitchFamily="49" charset="-122"/>
              </a:rPr>
              <a:t>：</a:t>
            </a:r>
            <a:r>
              <a:rPr lang="zh-CN" altLang="en-US" sz="2400" b="1" dirty="0" smtClean="0">
                <a:solidFill>
                  <a:srgbClr val="FF0000"/>
                </a:solidFill>
                <a:latin typeface="楷体" panose="02010609060101010101" pitchFamily="49" charset="-122"/>
                <a:ea typeface="楷体" panose="02010609060101010101" pitchFamily="49" charset="-122"/>
              </a:rPr>
              <a:t>第二段主要当下创作情况；第四段主要历史经验。</a:t>
            </a:r>
            <a:endParaRPr lang="zh-CN" altLang="zh-CN" sz="2400" b="1" dirty="0">
              <a:solidFill>
                <a:srgbClr val="FF0000"/>
              </a:solidFill>
              <a:latin typeface="楷体" panose="02010609060101010101" pitchFamily="49" charset="-122"/>
              <a:ea typeface="楷体" panose="02010609060101010101" pitchFamily="49" charset="-122"/>
            </a:endParaRPr>
          </a:p>
          <a:p>
            <a:pPr>
              <a:lnSpc>
                <a:spcPts val="3900"/>
              </a:lnSpc>
            </a:pPr>
            <a:r>
              <a:rPr lang="en-US" altLang="zh-CN" sz="2400" b="1" dirty="0" smtClean="0"/>
              <a:t>C</a:t>
            </a:r>
            <a:r>
              <a:rPr lang="zh-CN" altLang="zh-CN" sz="2400" b="1" dirty="0"/>
              <a:t>．文章引用人民英雄纪念碑碑文内容，巧妙衔接了上下文，也有力支撑了论点</a:t>
            </a:r>
            <a:r>
              <a:rPr lang="zh-CN" altLang="zh-CN" sz="2400" b="1" dirty="0" smtClean="0"/>
              <a:t>。</a:t>
            </a:r>
            <a:endParaRPr lang="en-US" altLang="zh-CN" sz="2400" b="1" dirty="0" smtClean="0"/>
          </a:p>
          <a:p>
            <a:pPr>
              <a:lnSpc>
                <a:spcPts val="3900"/>
              </a:lnSpc>
            </a:pPr>
            <a:r>
              <a:rPr lang="zh-CN" altLang="en-US" sz="2400" b="1" dirty="0" smtClean="0">
                <a:solidFill>
                  <a:srgbClr val="0000FF"/>
                </a:solidFill>
                <a:latin typeface="楷体" panose="02010609060101010101" pitchFamily="49" charset="-122"/>
                <a:ea typeface="楷体" panose="02010609060101010101" pitchFamily="49" charset="-122"/>
              </a:rPr>
              <a:t>论据作用：</a:t>
            </a:r>
            <a:r>
              <a:rPr lang="zh-CN" altLang="en-US" sz="2400" b="1" dirty="0" smtClean="0">
                <a:solidFill>
                  <a:srgbClr val="FF0000"/>
                </a:solidFill>
                <a:latin typeface="楷体" panose="02010609060101010101" pitchFamily="49" charset="-122"/>
                <a:ea typeface="楷体" panose="02010609060101010101" pitchFamily="49" charset="-122"/>
              </a:rPr>
              <a:t>如何看出衔接？支撑了文章论点了吗？</a:t>
            </a:r>
            <a:endParaRPr lang="zh-CN" altLang="zh-CN" sz="2400" b="1" dirty="0">
              <a:solidFill>
                <a:srgbClr val="FF0000"/>
              </a:solidFill>
              <a:latin typeface="楷体" panose="02010609060101010101" pitchFamily="49" charset="-122"/>
              <a:ea typeface="楷体" panose="02010609060101010101" pitchFamily="49" charset="-122"/>
            </a:endParaRPr>
          </a:p>
          <a:p>
            <a:pPr>
              <a:lnSpc>
                <a:spcPts val="3900"/>
              </a:lnSpc>
            </a:pPr>
            <a:r>
              <a:rPr lang="en-US" altLang="zh-CN" sz="2400" b="1" u="sng" dirty="0" smtClean="0"/>
              <a:t>D</a:t>
            </a:r>
            <a:r>
              <a:rPr lang="zh-CN" altLang="zh-CN" sz="2400" b="1" u="sng" dirty="0"/>
              <a:t>．文章末段论证了正面人物的塑造是新时代文艺“以人民为中心”的根本体现</a:t>
            </a:r>
            <a:r>
              <a:rPr lang="zh-CN" altLang="zh-CN" sz="2400" b="1" u="sng" dirty="0" smtClean="0"/>
              <a:t>。</a:t>
            </a:r>
            <a:endParaRPr lang="en-US" altLang="zh-CN" sz="2400" b="1" u="sng" dirty="0" smtClean="0"/>
          </a:p>
          <a:p>
            <a:pPr>
              <a:lnSpc>
                <a:spcPts val="3900"/>
              </a:lnSpc>
            </a:pPr>
            <a:r>
              <a:rPr lang="en-US" altLang="zh-CN" sz="2400" dirty="0" smtClean="0"/>
              <a:t>       </a:t>
            </a:r>
            <a:r>
              <a:rPr lang="zh-CN" altLang="zh-CN" sz="2400" b="1" dirty="0" smtClean="0">
                <a:solidFill>
                  <a:srgbClr val="0000FF"/>
                </a:solidFill>
                <a:latin typeface="华文楷体" panose="02010600040101010101" pitchFamily="2" charset="-122"/>
                <a:ea typeface="华文楷体" panose="02010600040101010101" pitchFamily="2" charset="-122"/>
              </a:rPr>
              <a:t>我们</a:t>
            </a:r>
            <a:r>
              <a:rPr lang="zh-CN" altLang="zh-CN" sz="2400" b="1" dirty="0">
                <a:solidFill>
                  <a:srgbClr val="0000FF"/>
                </a:solidFill>
                <a:latin typeface="华文楷体" panose="02010600040101010101" pitchFamily="2" charset="-122"/>
                <a:ea typeface="华文楷体" panose="02010600040101010101" pitchFamily="2" charset="-122"/>
              </a:rPr>
              <a:t>有责任通过形象的塑造，凝聚精神上的认同</a:t>
            </a:r>
            <a:r>
              <a:rPr lang="zh-CN" altLang="zh-CN" sz="2400" dirty="0"/>
              <a:t>。这种认同，是对国家和民族未来的认同，是与新时代伟大历史进程的同频共振。作家和艺术家只有把自己看成人民的儿子，积极投身于人们争取美好未来的壮阔征程，才有能力创造出闪耀着明亮光芒的文艺，照亮和雕剥一个民族的灵魂</a:t>
            </a:r>
            <a:r>
              <a:rPr lang="zh-CN" altLang="zh-CN" sz="2400" dirty="0" smtClean="0"/>
              <a:t>。</a:t>
            </a:r>
            <a:r>
              <a:rPr lang="zh-CN" altLang="en-US" sz="2400" b="1" dirty="0" smtClean="0">
                <a:solidFill>
                  <a:srgbClr val="FF0000"/>
                </a:solidFill>
                <a:latin typeface="楷体" panose="02010609060101010101" pitchFamily="49" charset="-122"/>
                <a:ea typeface="楷体" panose="02010609060101010101" pitchFamily="49" charset="-122"/>
              </a:rPr>
              <a:t>（</a:t>
            </a:r>
            <a:r>
              <a:rPr lang="zh-CN" altLang="en-US" sz="2400" b="1" dirty="0" smtClean="0">
                <a:solidFill>
                  <a:srgbClr val="0000FF"/>
                </a:solidFill>
                <a:latin typeface="楷体" panose="02010609060101010101" pitchFamily="49" charset="-122"/>
                <a:ea typeface="楷体" panose="02010609060101010101" pitchFamily="49" charset="-122"/>
              </a:rPr>
              <a:t>论点</a:t>
            </a:r>
            <a:r>
              <a:rPr lang="zh-CN" altLang="en-US" sz="2400" b="1" dirty="0" smtClean="0">
                <a:solidFill>
                  <a:srgbClr val="FF0000"/>
                </a:solidFill>
                <a:latin typeface="楷体" panose="02010609060101010101" pitchFamily="49" charset="-122"/>
                <a:ea typeface="楷体" panose="02010609060101010101" pitchFamily="49" charset="-122"/>
              </a:rPr>
              <a:t>是否正确、信息是否对称）</a:t>
            </a:r>
            <a:endParaRPr lang="zh-CN" altLang="zh-CN" sz="2400" b="1" dirty="0">
              <a:solidFill>
                <a:srgbClr val="FF0000"/>
              </a:solidFill>
              <a:latin typeface="楷体" panose="02010609060101010101" pitchFamily="49" charset="-122"/>
              <a:ea typeface="楷体" panose="02010609060101010101" pitchFamily="49" charset="-122"/>
            </a:endParaRPr>
          </a:p>
          <a:p>
            <a:pPr>
              <a:lnSpc>
                <a:spcPts val="3000"/>
              </a:lnSpc>
            </a:pPr>
            <a:endParaRPr lang="zh-CN" altLang="zh-CN" b="1" dirty="0"/>
          </a:p>
          <a:p>
            <a:endParaRPr lang="zh-CN" altLang="en-US" dirty="0"/>
          </a:p>
        </p:txBody>
      </p:sp>
    </p:spTree>
    <p:extLst>
      <p:ext uri="{BB962C8B-B14F-4D97-AF65-F5344CB8AC3E}">
        <p14:creationId xmlns:p14="http://schemas.microsoft.com/office/powerpoint/2010/main" val="3922296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004964" cy="6140142"/>
          </a:xfrm>
          <a:prstGeom prst="rect">
            <a:avLst/>
          </a:prstGeom>
          <a:noFill/>
        </p:spPr>
        <p:txBody>
          <a:bodyPr wrap="square" rtlCol="0">
            <a:spAutoFit/>
          </a:bodyPr>
          <a:lstStyle/>
          <a:p>
            <a:pPr>
              <a:lnSpc>
                <a:spcPts val="5000"/>
              </a:lnSpc>
            </a:pPr>
            <a:r>
              <a:rPr lang="en-US" altLang="zh-CN" sz="2400" b="1" dirty="0"/>
              <a:t>2</a:t>
            </a:r>
            <a:r>
              <a:rPr lang="zh-CN" altLang="zh-CN" sz="2400" b="1" dirty="0"/>
              <a:t>．下列对原文论证的相关分析，</a:t>
            </a:r>
            <a:r>
              <a:rPr lang="zh-CN" altLang="zh-CN" sz="2400" b="1" dirty="0">
                <a:solidFill>
                  <a:srgbClr val="FF0000"/>
                </a:solidFill>
              </a:rPr>
              <a:t>不正确</a:t>
            </a:r>
            <a:r>
              <a:rPr lang="zh-CN" altLang="zh-CN" sz="2400" b="1" dirty="0"/>
              <a:t>的一项是（</a:t>
            </a:r>
            <a:r>
              <a:rPr lang="en-US" altLang="zh-CN" sz="2400" b="1" dirty="0"/>
              <a:t>3</a:t>
            </a:r>
            <a:r>
              <a:rPr lang="zh-CN" altLang="zh-CN" sz="2400" b="1" dirty="0"/>
              <a:t>分</a:t>
            </a:r>
            <a:r>
              <a:rPr lang="zh-CN" altLang="zh-CN" sz="2400" b="1" dirty="0" smtClean="0"/>
              <a:t>）</a:t>
            </a:r>
            <a:r>
              <a:rPr lang="en-US" altLang="zh-CN" sz="2400" b="1" dirty="0" smtClean="0">
                <a:solidFill>
                  <a:srgbClr val="0000FF"/>
                </a:solidFill>
              </a:rPr>
              <a:t>2019</a:t>
            </a:r>
            <a:r>
              <a:rPr lang="zh-CN" altLang="en-US" sz="2400" b="1" dirty="0" smtClean="0">
                <a:solidFill>
                  <a:srgbClr val="0000FF"/>
                </a:solidFill>
              </a:rPr>
              <a:t>全国卷</a:t>
            </a:r>
            <a:r>
              <a:rPr lang="en-US" altLang="zh-CN" sz="2400" b="1" dirty="0" smtClean="0">
                <a:solidFill>
                  <a:srgbClr val="0000FF"/>
                </a:solidFill>
              </a:rPr>
              <a:t>2</a:t>
            </a:r>
            <a:endParaRPr lang="zh-CN" altLang="zh-CN" sz="2400" b="1" dirty="0">
              <a:solidFill>
                <a:srgbClr val="0000FF"/>
              </a:solidFill>
            </a:endParaRPr>
          </a:p>
          <a:p>
            <a:pPr>
              <a:lnSpc>
                <a:spcPts val="5000"/>
              </a:lnSpc>
            </a:pPr>
            <a:r>
              <a:rPr lang="en-US" altLang="zh-CN" sz="2400" b="1" dirty="0"/>
              <a:t>A</a:t>
            </a:r>
            <a:r>
              <a:rPr lang="zh-CN" altLang="zh-CN" sz="2400" b="1" dirty="0"/>
              <a:t>．文章用先</a:t>
            </a:r>
            <a:r>
              <a:rPr lang="zh-CN" altLang="zh-CN" sz="2400" b="1" dirty="0">
                <a:solidFill>
                  <a:srgbClr val="FF0000"/>
                </a:solidFill>
              </a:rPr>
              <a:t>总论后分论</a:t>
            </a:r>
            <a:r>
              <a:rPr lang="zh-CN" altLang="zh-CN" sz="2400" b="1" dirty="0"/>
              <a:t>的结构，论证健全才性是杜甫取得集大成成就的重要因素</a:t>
            </a:r>
            <a:r>
              <a:rPr lang="zh-CN" altLang="zh-CN" sz="2400" b="1" dirty="0" smtClean="0"/>
              <a:t>。</a:t>
            </a:r>
            <a:endParaRPr lang="en-US" altLang="zh-CN" sz="2400" b="1" dirty="0" smtClean="0"/>
          </a:p>
          <a:p>
            <a:pPr>
              <a:lnSpc>
                <a:spcPts val="5000"/>
              </a:lnSpc>
            </a:pPr>
            <a:r>
              <a:rPr lang="zh-CN" altLang="en-US" sz="2400" b="1" dirty="0">
                <a:solidFill>
                  <a:srgbClr val="0000FF"/>
                </a:solidFill>
                <a:latin typeface="楷体" panose="02010609060101010101" pitchFamily="49" charset="-122"/>
                <a:ea typeface="楷体" panose="02010609060101010101" pitchFamily="49" charset="-122"/>
              </a:rPr>
              <a:t>论证</a:t>
            </a:r>
            <a:r>
              <a:rPr lang="zh-CN" altLang="en-US" sz="2400" b="1" dirty="0" smtClean="0">
                <a:solidFill>
                  <a:srgbClr val="0000FF"/>
                </a:solidFill>
                <a:latin typeface="楷体" panose="02010609060101010101" pitchFamily="49" charset="-122"/>
                <a:ea typeface="楷体" panose="02010609060101010101" pitchFamily="49" charset="-122"/>
              </a:rPr>
              <a:t>结构</a:t>
            </a:r>
            <a:r>
              <a:rPr lang="en-US" altLang="zh-CN" sz="2400" b="1" dirty="0" smtClean="0">
                <a:solidFill>
                  <a:srgbClr val="0000FF"/>
                </a:solidFill>
                <a:latin typeface="楷体" panose="02010609060101010101" pitchFamily="49" charset="-122"/>
                <a:ea typeface="楷体" panose="02010609060101010101" pitchFamily="49" charset="-122"/>
              </a:rPr>
              <a:t>+</a:t>
            </a:r>
            <a:r>
              <a:rPr lang="zh-CN" altLang="en-US" sz="2400" b="1" dirty="0" smtClean="0">
                <a:solidFill>
                  <a:srgbClr val="0000FF"/>
                </a:solidFill>
                <a:latin typeface="楷体" panose="02010609060101010101" pitchFamily="49" charset="-122"/>
                <a:ea typeface="楷体" panose="02010609060101010101" pitchFamily="49" charset="-122"/>
              </a:rPr>
              <a:t>中心论题：</a:t>
            </a:r>
            <a:r>
              <a:rPr lang="zh-CN" altLang="en-US" sz="2400" b="1" dirty="0" smtClean="0">
                <a:solidFill>
                  <a:srgbClr val="FF0000"/>
                </a:solidFill>
                <a:latin typeface="楷体" panose="02010609060101010101" pitchFamily="49" charset="-122"/>
                <a:ea typeface="楷体" panose="02010609060101010101" pitchFamily="49" charset="-122"/>
              </a:rPr>
              <a:t>需要有把握文章整体思路的意识，同时能敏感捕捉文章观点</a:t>
            </a:r>
            <a:endParaRPr lang="zh-CN" altLang="zh-CN" sz="2400" b="1" dirty="0">
              <a:solidFill>
                <a:srgbClr val="FF0000"/>
              </a:solidFill>
              <a:latin typeface="楷体" panose="02010609060101010101" pitchFamily="49" charset="-122"/>
              <a:ea typeface="楷体" panose="02010609060101010101" pitchFamily="49" charset="-122"/>
            </a:endParaRPr>
          </a:p>
          <a:p>
            <a:pPr>
              <a:lnSpc>
                <a:spcPts val="5000"/>
              </a:lnSpc>
            </a:pPr>
            <a:r>
              <a:rPr lang="en-US" altLang="zh-CN" sz="2400" b="1" dirty="0"/>
              <a:t>B</a:t>
            </a:r>
            <a:r>
              <a:rPr lang="zh-CN" altLang="zh-CN" sz="2400" b="1" dirty="0"/>
              <a:t>．文章从体式风格和内容两方面，来论证杜甫诗歌创作的汲取之博与途径之正</a:t>
            </a:r>
            <a:r>
              <a:rPr lang="zh-CN" altLang="zh-CN" sz="2400" b="1" dirty="0" smtClean="0"/>
              <a:t>。</a:t>
            </a:r>
            <a:endParaRPr lang="en-US" altLang="zh-CN" sz="2400" b="1" dirty="0" smtClean="0"/>
          </a:p>
          <a:p>
            <a:pPr>
              <a:lnSpc>
                <a:spcPts val="5000"/>
              </a:lnSpc>
            </a:pPr>
            <a:r>
              <a:rPr lang="zh-CN" altLang="en-US" sz="2400" b="1" dirty="0">
                <a:solidFill>
                  <a:srgbClr val="0000FF"/>
                </a:solidFill>
                <a:latin typeface="楷体" panose="02010609060101010101" pitchFamily="49" charset="-122"/>
                <a:ea typeface="楷体" panose="02010609060101010101" pitchFamily="49" charset="-122"/>
              </a:rPr>
              <a:t>论证</a:t>
            </a:r>
            <a:r>
              <a:rPr lang="zh-CN" altLang="en-US" sz="2400" b="1" dirty="0" smtClean="0">
                <a:solidFill>
                  <a:srgbClr val="0000FF"/>
                </a:solidFill>
                <a:latin typeface="楷体" panose="02010609060101010101" pitchFamily="49" charset="-122"/>
                <a:ea typeface="楷体" panose="02010609060101010101" pitchFamily="49" charset="-122"/>
              </a:rPr>
              <a:t>角度</a:t>
            </a:r>
            <a:r>
              <a:rPr lang="en-US" altLang="zh-CN" sz="2400" b="1" dirty="0" smtClean="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分</a:t>
            </a:r>
            <a:r>
              <a:rPr lang="zh-CN" altLang="en-US" sz="2400" b="1" dirty="0" smtClean="0">
                <a:solidFill>
                  <a:srgbClr val="0000FF"/>
                </a:solidFill>
                <a:latin typeface="楷体" panose="02010609060101010101" pitchFamily="49" charset="-122"/>
                <a:ea typeface="楷体" panose="02010609060101010101" pitchFamily="49" charset="-122"/>
              </a:rPr>
              <a:t>论点：</a:t>
            </a:r>
            <a:r>
              <a:rPr lang="zh-CN" altLang="en-US" sz="2400" b="1" dirty="0" smtClean="0">
                <a:solidFill>
                  <a:srgbClr val="FF0000"/>
                </a:solidFill>
                <a:latin typeface="楷体" panose="02010609060101010101" pitchFamily="49" charset="-122"/>
                <a:ea typeface="楷体" panose="02010609060101010101" pitchFamily="49" charset="-122"/>
              </a:rPr>
              <a:t>第二段的论证层次（涉及论据）</a:t>
            </a:r>
            <a:endParaRPr lang="zh-CN" altLang="zh-CN" sz="2400" b="1" dirty="0" smtClean="0">
              <a:solidFill>
                <a:srgbClr val="FF0000"/>
              </a:solidFill>
              <a:latin typeface="楷体" panose="02010609060101010101" pitchFamily="49" charset="-122"/>
              <a:ea typeface="楷体" panose="02010609060101010101" pitchFamily="49" charset="-122"/>
            </a:endParaRPr>
          </a:p>
          <a:p>
            <a:pPr>
              <a:lnSpc>
                <a:spcPts val="5000"/>
              </a:lnSpc>
            </a:pPr>
            <a:r>
              <a:rPr lang="en-US" altLang="zh-CN" sz="2400" b="1" dirty="0" smtClean="0"/>
              <a:t>C</a:t>
            </a:r>
            <a:r>
              <a:rPr lang="zh-CN" altLang="zh-CN" sz="2400" b="1" dirty="0" smtClean="0"/>
              <a:t>．文章在论证诗人对待悲苦的态度时，将杜甫和陶渊明、屈原等诗人做了</a:t>
            </a:r>
            <a:r>
              <a:rPr lang="zh-CN" altLang="zh-CN" sz="2400" b="1" dirty="0" smtClean="0">
                <a:solidFill>
                  <a:srgbClr val="0000FF"/>
                </a:solidFill>
              </a:rPr>
              <a:t>对比</a:t>
            </a:r>
            <a:r>
              <a:rPr lang="zh-CN" altLang="zh-CN" sz="2400" b="1" dirty="0" smtClean="0"/>
              <a:t>。</a:t>
            </a:r>
            <a:endParaRPr lang="en-US" altLang="zh-CN" sz="2400" b="1" dirty="0" smtClean="0"/>
          </a:p>
          <a:p>
            <a:pPr>
              <a:lnSpc>
                <a:spcPts val="5000"/>
              </a:lnSpc>
            </a:pPr>
            <a:r>
              <a:rPr lang="zh-CN" altLang="en-US" sz="2400" b="1" dirty="0">
                <a:solidFill>
                  <a:srgbClr val="0000FF"/>
                </a:solidFill>
                <a:latin typeface="楷体" panose="02010609060101010101" pitchFamily="49" charset="-122"/>
                <a:ea typeface="楷体" panose="02010609060101010101" pitchFamily="49" charset="-122"/>
              </a:rPr>
              <a:t>论证</a:t>
            </a:r>
            <a:r>
              <a:rPr lang="zh-CN" altLang="en-US" sz="2400" b="1" dirty="0" smtClean="0">
                <a:solidFill>
                  <a:srgbClr val="0000FF"/>
                </a:solidFill>
                <a:latin typeface="楷体" panose="02010609060101010101" pitchFamily="49" charset="-122"/>
                <a:ea typeface="楷体" panose="02010609060101010101" pitchFamily="49" charset="-122"/>
              </a:rPr>
              <a:t>方法：</a:t>
            </a:r>
            <a:r>
              <a:rPr lang="zh-CN" altLang="en-US" sz="2400" b="1" dirty="0" smtClean="0">
                <a:solidFill>
                  <a:srgbClr val="FF0000"/>
                </a:solidFill>
                <a:latin typeface="楷体" panose="02010609060101010101" pitchFamily="49" charset="-122"/>
                <a:ea typeface="楷体" panose="02010609060101010101" pitchFamily="49" charset="-122"/>
              </a:rPr>
              <a:t>然而杜甫却独能以其健全的才性，表现为面对悲苦的正视与担荷。</a:t>
            </a:r>
            <a:endParaRPr lang="zh-CN" altLang="zh-CN" sz="2400" b="1" dirty="0" smtClean="0">
              <a:solidFill>
                <a:srgbClr val="FF0000"/>
              </a:solidFill>
              <a:latin typeface="楷体" panose="02010609060101010101" pitchFamily="49" charset="-122"/>
              <a:ea typeface="楷体" panose="02010609060101010101" pitchFamily="49" charset="-122"/>
            </a:endParaRPr>
          </a:p>
          <a:p>
            <a:pPr>
              <a:lnSpc>
                <a:spcPts val="5000"/>
              </a:lnSpc>
            </a:pPr>
            <a:r>
              <a:rPr lang="en-US" altLang="zh-CN" sz="2400" b="1" u="sng" dirty="0" smtClean="0"/>
              <a:t>D</a:t>
            </a:r>
            <a:r>
              <a:rPr lang="zh-CN" altLang="zh-CN" sz="2400" b="1" u="sng" dirty="0"/>
              <a:t>．文章论证了杜甫所以对时代苦难有担荷力量，</a:t>
            </a:r>
            <a:r>
              <a:rPr lang="zh-CN" altLang="zh-CN" sz="2400" b="1" u="sng" dirty="0">
                <a:solidFill>
                  <a:srgbClr val="0000FF"/>
                </a:solidFill>
              </a:rPr>
              <a:t>是因为</a:t>
            </a:r>
            <a:r>
              <a:rPr lang="zh-CN" altLang="zh-CN" sz="2400" b="1" u="sng" dirty="0"/>
              <a:t>他广泛汲取了前人传统</a:t>
            </a:r>
            <a:r>
              <a:rPr lang="zh-CN" altLang="zh-CN" sz="2400" b="1" u="sng" dirty="0" smtClean="0"/>
              <a:t>。</a:t>
            </a:r>
            <a:endParaRPr lang="en-US" altLang="zh-CN" sz="2400" b="1" u="sng" dirty="0" smtClean="0"/>
          </a:p>
          <a:p>
            <a:pPr>
              <a:lnSpc>
                <a:spcPts val="5000"/>
              </a:lnSpc>
            </a:pPr>
            <a:r>
              <a:rPr lang="zh-CN" altLang="en-US" sz="2400" b="1" dirty="0">
                <a:solidFill>
                  <a:srgbClr val="0000FF"/>
                </a:solidFill>
                <a:latin typeface="楷体" panose="02010609060101010101" pitchFamily="49" charset="-122"/>
                <a:ea typeface="楷体" panose="02010609060101010101" pitchFamily="49" charset="-122"/>
              </a:rPr>
              <a:t>论证</a:t>
            </a:r>
            <a:r>
              <a:rPr lang="zh-CN" altLang="en-US" sz="2400" b="1" dirty="0" smtClean="0">
                <a:solidFill>
                  <a:srgbClr val="0000FF"/>
                </a:solidFill>
                <a:latin typeface="楷体" panose="02010609060101010101" pitchFamily="49" charset="-122"/>
                <a:ea typeface="楷体" panose="02010609060101010101" pitchFamily="49" charset="-122"/>
              </a:rPr>
              <a:t>逻辑：</a:t>
            </a:r>
            <a:r>
              <a:rPr lang="zh-CN" altLang="en-US" sz="2400" b="1" dirty="0" smtClean="0">
                <a:solidFill>
                  <a:srgbClr val="FF0000"/>
                </a:solidFill>
                <a:latin typeface="楷体" panose="02010609060101010101" pitchFamily="49" charset="-122"/>
                <a:ea typeface="楷体" panose="02010609060101010101" pitchFamily="49" charset="-122"/>
              </a:rPr>
              <a:t>而使其有如此强大的担荷之力量的，则端赖他所有的一份幽默与欣赏的余裕</a:t>
            </a:r>
            <a:r>
              <a:rPr lang="zh-CN" altLang="en-US" sz="2400" b="1" dirty="0" smtClean="0">
                <a:solidFill>
                  <a:srgbClr val="0000FF"/>
                </a:solidFill>
                <a:latin typeface="楷体" panose="02010609060101010101" pitchFamily="49" charset="-122"/>
                <a:ea typeface="楷体" panose="02010609060101010101" pitchFamily="49" charset="-122"/>
              </a:rPr>
              <a:t>。</a:t>
            </a:r>
            <a:endParaRPr lang="zh-CN" altLang="zh-CN" sz="2400" b="1" dirty="0">
              <a:solidFill>
                <a:srgbClr val="0000FF"/>
              </a:solidFill>
              <a:latin typeface="楷体" panose="02010609060101010101" pitchFamily="49" charset="-122"/>
              <a:ea typeface="楷体" panose="02010609060101010101" pitchFamily="49" charset="-122"/>
            </a:endParaRPr>
          </a:p>
          <a:p>
            <a:endParaRPr lang="zh-CN" altLang="en-US" dirty="0"/>
          </a:p>
        </p:txBody>
      </p:sp>
    </p:spTree>
    <p:extLst>
      <p:ext uri="{BB962C8B-B14F-4D97-AF65-F5344CB8AC3E}">
        <p14:creationId xmlns:p14="http://schemas.microsoft.com/office/powerpoint/2010/main" val="2001331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6200" y="-76200"/>
            <a:ext cx="12191999" cy="6535122"/>
          </a:xfrm>
          <a:prstGeom prst="rect">
            <a:avLst/>
          </a:prstGeom>
          <a:noFill/>
        </p:spPr>
        <p:txBody>
          <a:bodyPr wrap="square" rtlCol="0">
            <a:spAutoFit/>
          </a:bodyPr>
          <a:lstStyle/>
          <a:p>
            <a:pPr lvl="0">
              <a:lnSpc>
                <a:spcPts val="2600"/>
              </a:lnSpc>
            </a:pPr>
            <a:r>
              <a:rPr lang="en-US" altLang="zh-CN" b="1" dirty="0" smtClean="0"/>
              <a:t>2</a:t>
            </a:r>
            <a:r>
              <a:rPr lang="zh-CN" altLang="en-US" b="1" dirty="0" smtClean="0"/>
              <a:t>、</a:t>
            </a:r>
            <a:r>
              <a:rPr lang="zh-CN" altLang="zh-CN" b="1" dirty="0" smtClean="0"/>
              <a:t>下列</a:t>
            </a:r>
            <a:r>
              <a:rPr lang="zh-CN" altLang="zh-CN" b="1" dirty="0"/>
              <a:t>对原文论证的相关分析，</a:t>
            </a:r>
            <a:r>
              <a:rPr lang="zh-CN" altLang="zh-CN" b="1" dirty="0">
                <a:solidFill>
                  <a:srgbClr val="FF0000"/>
                </a:solidFill>
              </a:rPr>
              <a:t>不正确</a:t>
            </a:r>
            <a:r>
              <a:rPr lang="zh-CN" altLang="zh-CN" b="1" dirty="0"/>
              <a:t>的一项是（</a:t>
            </a:r>
            <a:r>
              <a:rPr lang="en-US" altLang="zh-CN" b="1" dirty="0"/>
              <a:t>3</a:t>
            </a:r>
            <a:r>
              <a:rPr lang="zh-CN" altLang="zh-CN" b="1" dirty="0"/>
              <a:t>分</a:t>
            </a:r>
            <a:r>
              <a:rPr lang="zh-CN" altLang="zh-CN" b="1" dirty="0" smtClean="0"/>
              <a:t>）</a:t>
            </a:r>
            <a:r>
              <a:rPr lang="en-US" altLang="zh-CN" b="1" dirty="0" smtClean="0">
                <a:solidFill>
                  <a:srgbClr val="FF0000"/>
                </a:solidFill>
              </a:rPr>
              <a:t>2018</a:t>
            </a:r>
            <a:r>
              <a:rPr lang="zh-CN" altLang="en-US" b="1" dirty="0" smtClean="0">
                <a:solidFill>
                  <a:srgbClr val="FF0000"/>
                </a:solidFill>
              </a:rPr>
              <a:t>全国卷</a:t>
            </a:r>
            <a:r>
              <a:rPr lang="en-US" altLang="zh-CN" b="1" dirty="0">
                <a:solidFill>
                  <a:srgbClr val="FF0000"/>
                </a:solidFill>
              </a:rPr>
              <a:t>1</a:t>
            </a:r>
            <a:endParaRPr lang="zh-CN" altLang="zh-CN" b="1" dirty="0">
              <a:solidFill>
                <a:srgbClr val="FF0000"/>
              </a:solidFill>
            </a:endParaRPr>
          </a:p>
          <a:p>
            <a:pPr>
              <a:lnSpc>
                <a:spcPts val="2600"/>
              </a:lnSpc>
            </a:pPr>
            <a:r>
              <a:rPr lang="en-US" altLang="zh-CN" b="1" u="sng" dirty="0"/>
              <a:t>A</a:t>
            </a:r>
            <a:r>
              <a:rPr lang="zh-CN" altLang="zh-CN" b="1" u="sng" dirty="0"/>
              <a:t>．</a:t>
            </a:r>
            <a:r>
              <a:rPr lang="zh-CN" altLang="zh-CN" b="1" u="sng" dirty="0" smtClean="0"/>
              <a:t>文章</a:t>
            </a:r>
            <a:r>
              <a:rPr lang="zh-CN" altLang="zh-CN" b="1" u="sng" dirty="0"/>
              <a:t>采用了</a:t>
            </a:r>
            <a:r>
              <a:rPr lang="zh-CN" altLang="zh-CN" b="1" u="sng" dirty="0">
                <a:solidFill>
                  <a:srgbClr val="FF0000"/>
                </a:solidFill>
              </a:rPr>
              <a:t>对比</a:t>
            </a:r>
            <a:r>
              <a:rPr lang="zh-CN" altLang="zh-CN" b="1" u="sng" dirty="0"/>
              <a:t>的论证手法，以突出“新子学”与历史上诸子之学的差异</a:t>
            </a:r>
            <a:r>
              <a:rPr lang="zh-CN" altLang="zh-CN" b="1" u="sng" dirty="0" smtClean="0"/>
              <a:t>。</a:t>
            </a:r>
            <a:r>
              <a:rPr lang="zh-CN" altLang="en-US" b="1" u="sng" dirty="0" smtClean="0"/>
              <a:t>（</a:t>
            </a:r>
            <a:r>
              <a:rPr lang="zh-CN" altLang="en-US" b="1" dirty="0">
                <a:solidFill>
                  <a:srgbClr val="0000FF"/>
                </a:solidFill>
                <a:latin typeface="华文楷体" panose="02010600040101010101" pitchFamily="2" charset="-122"/>
                <a:ea typeface="华文楷体" panose="02010600040101010101" pitchFamily="2" charset="-122"/>
              </a:rPr>
              <a:t>保持对选项中某些信息的高度</a:t>
            </a:r>
            <a:r>
              <a:rPr lang="zh-CN" altLang="en-US" b="1" dirty="0" smtClean="0">
                <a:solidFill>
                  <a:srgbClr val="0000FF"/>
                </a:solidFill>
                <a:latin typeface="华文楷体" panose="02010600040101010101" pitchFamily="2" charset="-122"/>
                <a:ea typeface="华文楷体" panose="02010600040101010101" pitchFamily="2" charset="-122"/>
              </a:rPr>
              <a:t>敏感</a:t>
            </a:r>
            <a:r>
              <a:rPr lang="zh-CN" altLang="en-US" b="1" dirty="0"/>
              <a:t>）</a:t>
            </a:r>
            <a:endParaRPr lang="en-US" altLang="zh-CN" b="1" dirty="0">
              <a:solidFill>
                <a:srgbClr val="0000FF"/>
              </a:solidFill>
              <a:latin typeface="华文楷体" panose="02010600040101010101" pitchFamily="2" charset="-122"/>
              <a:ea typeface="华文楷体" panose="02010600040101010101" pitchFamily="2" charset="-122"/>
            </a:endParaRPr>
          </a:p>
          <a:p>
            <a:pPr lvl="0">
              <a:lnSpc>
                <a:spcPts val="2600"/>
              </a:lnSpc>
            </a:pPr>
            <a:r>
              <a:rPr lang="zh-CN" altLang="en-US" b="1" dirty="0" smtClean="0">
                <a:solidFill>
                  <a:srgbClr val="0000FF"/>
                </a:solidFill>
                <a:latin typeface="楷体" panose="02010609060101010101" pitchFamily="49" charset="-122"/>
                <a:ea typeface="楷体" panose="02010609060101010101" pitchFamily="49" charset="-122"/>
              </a:rPr>
              <a:t>论证方法及作用：</a:t>
            </a:r>
            <a:endParaRPr lang="en-US" altLang="zh-CN" b="1" dirty="0" smtClean="0">
              <a:solidFill>
                <a:srgbClr val="0000FF"/>
              </a:solidFill>
              <a:latin typeface="楷体" panose="02010609060101010101" pitchFamily="49" charset="-122"/>
              <a:ea typeface="楷体" panose="02010609060101010101" pitchFamily="49" charset="-122"/>
            </a:endParaRPr>
          </a:p>
          <a:p>
            <a:pPr lvl="0">
              <a:lnSpc>
                <a:spcPts val="2600"/>
              </a:lnSpc>
            </a:pPr>
            <a:r>
              <a:rPr lang="zh-CN" altLang="zh-CN" sz="1700" b="1" dirty="0" smtClean="0">
                <a:latin typeface="楷体" panose="02010609060101010101" pitchFamily="49" charset="-122"/>
                <a:ea typeface="楷体" panose="02010609060101010101" pitchFamily="49" charset="-122"/>
              </a:rPr>
              <a:t>诸子</a:t>
            </a:r>
            <a:r>
              <a:rPr lang="zh-CN" altLang="zh-CN" sz="1700" b="1" dirty="0">
                <a:latin typeface="楷体" panose="02010609060101010101" pitchFamily="49" charset="-122"/>
                <a:ea typeface="楷体" panose="02010609060101010101" pitchFamily="49" charset="-122"/>
              </a:rPr>
              <a:t>之学的内在品格是历史的承继性以及思想的创造性和突破性。“新子学”，即新时代的诸子之学，也应有同样的品格</a:t>
            </a:r>
            <a:r>
              <a:rPr lang="zh-CN" altLang="zh-CN" sz="1700" dirty="0"/>
              <a:t>。</a:t>
            </a:r>
            <a:endParaRPr lang="zh-CN" altLang="zh-CN" sz="1700" b="1" dirty="0">
              <a:solidFill>
                <a:srgbClr val="0000FF"/>
              </a:solidFill>
              <a:latin typeface="楷体" panose="02010609060101010101" pitchFamily="49" charset="-122"/>
              <a:ea typeface="楷体" panose="02010609060101010101" pitchFamily="49" charset="-122"/>
            </a:endParaRPr>
          </a:p>
          <a:p>
            <a:pPr lvl="0">
              <a:lnSpc>
                <a:spcPts val="2600"/>
              </a:lnSpc>
            </a:pPr>
            <a:r>
              <a:rPr lang="en-US" altLang="zh-CN" b="1" dirty="0"/>
              <a:t>B</a:t>
            </a:r>
            <a:r>
              <a:rPr lang="zh-CN" altLang="zh-CN" b="1" dirty="0"/>
              <a:t>．</a:t>
            </a:r>
            <a:r>
              <a:rPr lang="zh-CN" altLang="zh-CN" b="1" dirty="0" smtClean="0"/>
              <a:t>文章</a:t>
            </a:r>
            <a:r>
              <a:rPr lang="zh-CN" altLang="zh-CN" b="1" dirty="0"/>
              <a:t>指出理解“新子学”的品格可从两方面入手，并就二者的关系进行论证</a:t>
            </a:r>
            <a:r>
              <a:rPr lang="zh-CN" altLang="zh-CN" b="1" dirty="0" smtClean="0"/>
              <a:t>。</a:t>
            </a:r>
            <a:endParaRPr lang="en-US" altLang="zh-CN" b="1" dirty="0" smtClean="0"/>
          </a:p>
          <a:p>
            <a:pPr lvl="0">
              <a:lnSpc>
                <a:spcPts val="2600"/>
              </a:lnSpc>
            </a:pPr>
            <a:r>
              <a:rPr lang="zh-CN" altLang="en-US" b="1" dirty="0">
                <a:solidFill>
                  <a:srgbClr val="0000FF"/>
                </a:solidFill>
                <a:latin typeface="楷体" panose="02010609060101010101" pitchFamily="49" charset="-122"/>
                <a:ea typeface="楷体" panose="02010609060101010101" pitchFamily="49" charset="-122"/>
              </a:rPr>
              <a:t>论证</a:t>
            </a:r>
            <a:r>
              <a:rPr lang="zh-CN" altLang="en-US" b="1" dirty="0" smtClean="0">
                <a:solidFill>
                  <a:srgbClr val="0000FF"/>
                </a:solidFill>
                <a:latin typeface="楷体" panose="02010609060101010101" pitchFamily="49" charset="-122"/>
                <a:ea typeface="楷体" panose="02010609060101010101" pitchFamily="49" charset="-122"/>
              </a:rPr>
              <a:t>角度：</a:t>
            </a:r>
            <a:r>
              <a:rPr lang="zh-CN" altLang="en-US" b="1" dirty="0" smtClean="0">
                <a:solidFill>
                  <a:srgbClr val="FF0000"/>
                </a:solidFill>
                <a:latin typeface="楷体" panose="02010609060101010101" pitchFamily="49" charset="-122"/>
                <a:ea typeface="楷体" panose="02010609060101010101" pitchFamily="49" charset="-122"/>
              </a:rPr>
              <a:t>并思考角度之间的关系</a:t>
            </a:r>
            <a:endParaRPr lang="en-US" altLang="zh-CN" b="1" dirty="0" smtClean="0">
              <a:solidFill>
                <a:srgbClr val="FF0000"/>
              </a:solidFill>
              <a:latin typeface="楷体" panose="02010609060101010101" pitchFamily="49" charset="-122"/>
              <a:ea typeface="楷体" panose="02010609060101010101" pitchFamily="49" charset="-122"/>
            </a:endParaRPr>
          </a:p>
          <a:p>
            <a:pPr lvl="0">
              <a:lnSpc>
                <a:spcPts val="2600"/>
              </a:lnSpc>
            </a:pPr>
            <a:r>
              <a:rPr lang="zh-CN" altLang="zh-CN" dirty="0"/>
              <a:t>诸子之学的内在品格是历史的承继性以及思想的创造性和突破性。“新子学”，即新时代的诸子之学，也应有同样的品格。这可以从“照着讲”和“接着讲”两个方面来理解</a:t>
            </a:r>
            <a:r>
              <a:rPr lang="zh-CN" altLang="zh-CN" dirty="0" smtClean="0"/>
              <a:t>。</a:t>
            </a:r>
            <a:endParaRPr lang="en-US" altLang="zh-CN" dirty="0" smtClean="0"/>
          </a:p>
          <a:p>
            <a:pPr lvl="0">
              <a:lnSpc>
                <a:spcPts val="2600"/>
              </a:lnSpc>
            </a:pPr>
            <a:r>
              <a:rPr lang="zh-CN" altLang="zh-CN" dirty="0"/>
              <a:t>与“照着讲”相关的是“接着讲”。从思想的发展与诸子之学的关联看，“接着讲”接近诸子之学所具有的思想突破性的内在品格，它意味着延续诸子注重思想创造的传统。</a:t>
            </a:r>
            <a:endParaRPr lang="zh-CN" altLang="zh-CN" b="1" dirty="0">
              <a:solidFill>
                <a:srgbClr val="FF0000"/>
              </a:solidFill>
              <a:latin typeface="楷体" panose="02010609060101010101" pitchFamily="49" charset="-122"/>
              <a:ea typeface="楷体" panose="02010609060101010101" pitchFamily="49" charset="-122"/>
            </a:endParaRPr>
          </a:p>
          <a:p>
            <a:pPr lvl="0">
              <a:lnSpc>
                <a:spcPts val="2600"/>
              </a:lnSpc>
            </a:pPr>
            <a:r>
              <a:rPr lang="en-US" altLang="zh-CN" b="1" dirty="0"/>
              <a:t>C</a:t>
            </a:r>
            <a:r>
              <a:rPr lang="zh-CN" altLang="zh-CN" b="1" dirty="0"/>
              <a:t>．</a:t>
            </a:r>
            <a:r>
              <a:rPr lang="zh-CN" altLang="zh-CN" b="1" dirty="0" smtClean="0"/>
              <a:t>文章</a:t>
            </a:r>
            <a:r>
              <a:rPr lang="zh-CN" altLang="zh-CN" b="1" dirty="0"/>
              <a:t>以中西思想交融互动为前提，论证“新子学”</a:t>
            </a:r>
            <a:r>
              <a:rPr lang="zh-CN" altLang="zh-CN" b="1" dirty="0">
                <a:solidFill>
                  <a:srgbClr val="FF0000"/>
                </a:solidFill>
              </a:rPr>
              <a:t>“接着讲”</a:t>
            </a:r>
            <a:r>
              <a:rPr lang="zh-CN" altLang="zh-CN" b="1" dirty="0"/>
              <a:t>的必要和可能</a:t>
            </a:r>
            <a:r>
              <a:rPr lang="zh-CN" altLang="zh-CN" b="1" dirty="0" smtClean="0"/>
              <a:t>。</a:t>
            </a:r>
            <a:r>
              <a:rPr lang="zh-CN" altLang="en-US" b="1" dirty="0" smtClean="0">
                <a:solidFill>
                  <a:srgbClr val="FF0000"/>
                </a:solidFill>
              </a:rPr>
              <a:t>（一定要精准确定分析对象）</a:t>
            </a:r>
            <a:endParaRPr lang="en-US" altLang="zh-CN" b="1" dirty="0" smtClean="0">
              <a:solidFill>
                <a:srgbClr val="FF0000"/>
              </a:solidFill>
            </a:endParaRPr>
          </a:p>
          <a:p>
            <a:pPr lvl="0">
              <a:lnSpc>
                <a:spcPts val="2600"/>
              </a:lnSpc>
            </a:pPr>
            <a:r>
              <a:rPr lang="zh-CN" altLang="en-US" b="1" dirty="0">
                <a:solidFill>
                  <a:srgbClr val="0000FF"/>
                </a:solidFill>
                <a:latin typeface="华文楷体" panose="02010600040101010101" pitchFamily="2" charset="-122"/>
                <a:ea typeface="华文楷体" panose="02010600040101010101" pitchFamily="2" charset="-122"/>
              </a:rPr>
              <a:t>立论</a:t>
            </a:r>
            <a:r>
              <a:rPr lang="zh-CN" altLang="en-US" b="1" dirty="0" smtClean="0">
                <a:solidFill>
                  <a:srgbClr val="0000FF"/>
                </a:solidFill>
                <a:latin typeface="华文楷体" panose="02010600040101010101" pitchFamily="2" charset="-122"/>
                <a:ea typeface="华文楷体" panose="02010600040101010101" pitchFamily="2" charset="-122"/>
              </a:rPr>
              <a:t>基础：</a:t>
            </a:r>
            <a:endParaRPr lang="en-US" altLang="zh-CN" b="1" dirty="0" smtClean="0">
              <a:solidFill>
                <a:srgbClr val="0000FF"/>
              </a:solidFill>
              <a:latin typeface="华文楷体" panose="02010600040101010101" pitchFamily="2" charset="-122"/>
              <a:ea typeface="华文楷体" panose="02010600040101010101" pitchFamily="2" charset="-122"/>
            </a:endParaRPr>
          </a:p>
          <a:p>
            <a:pPr lvl="0">
              <a:lnSpc>
                <a:spcPts val="2600"/>
              </a:lnSpc>
            </a:pPr>
            <a:r>
              <a:rPr lang="zh-CN" altLang="zh-CN" b="1" dirty="0">
                <a:solidFill>
                  <a:srgbClr val="FF0000"/>
                </a:solidFill>
              </a:rPr>
              <a:t>在中西之学已相遇的背景</a:t>
            </a:r>
            <a:r>
              <a:rPr lang="zh-CN" altLang="zh-CN" dirty="0"/>
              <a:t>下“接着讲”同时展开为中西之学的交融，从更深的层次看，这种交融具体展开为世界文化的建构与发展过程。中国思想传统与西方的思想传统都构成了世界文化的重要资源，而世界文化的发展，则以二者的互动为其重要前提。</a:t>
            </a:r>
            <a:endParaRPr lang="zh-CN" altLang="zh-CN" b="1" dirty="0">
              <a:solidFill>
                <a:srgbClr val="0000FF"/>
              </a:solidFill>
              <a:latin typeface="华文楷体" panose="02010600040101010101" pitchFamily="2" charset="-122"/>
              <a:ea typeface="华文楷体" panose="02010600040101010101" pitchFamily="2" charset="-122"/>
            </a:endParaRPr>
          </a:p>
          <a:p>
            <a:pPr lvl="0">
              <a:lnSpc>
                <a:spcPts val="2600"/>
              </a:lnSpc>
            </a:pPr>
            <a:r>
              <a:rPr lang="en-US" altLang="zh-CN" b="1" dirty="0"/>
              <a:t>D</a:t>
            </a:r>
            <a:r>
              <a:rPr lang="zh-CN" altLang="zh-CN" b="1" dirty="0"/>
              <a:t>．</a:t>
            </a:r>
            <a:r>
              <a:rPr lang="zh-CN" altLang="zh-CN" b="1" dirty="0" smtClean="0"/>
              <a:t>文章</a:t>
            </a:r>
            <a:r>
              <a:rPr lang="zh-CN" altLang="zh-CN" b="1" dirty="0"/>
              <a:t>论证“照着讲”“接着讲”无法分离，是按从逻辑到现实的顺序推进的</a:t>
            </a:r>
            <a:r>
              <a:rPr lang="zh-CN" altLang="zh-CN" b="1" dirty="0" smtClean="0"/>
              <a:t>。</a:t>
            </a:r>
            <a:r>
              <a:rPr lang="zh-CN" altLang="en-US" b="1" dirty="0" smtClean="0">
                <a:solidFill>
                  <a:srgbClr val="FF0000"/>
                </a:solidFill>
              </a:rPr>
              <a:t>（切片）</a:t>
            </a:r>
            <a:endParaRPr lang="zh-CN" altLang="zh-CN" b="1" dirty="0">
              <a:solidFill>
                <a:srgbClr val="FF0000"/>
              </a:solidFill>
            </a:endParaRPr>
          </a:p>
          <a:p>
            <a:r>
              <a:rPr lang="zh-CN" altLang="en-US" b="1" dirty="0" smtClean="0">
                <a:solidFill>
                  <a:srgbClr val="FF0000"/>
                </a:solidFill>
              </a:rPr>
              <a:t>论题与论证层次</a:t>
            </a:r>
            <a:endParaRPr lang="en-US" altLang="zh-CN" b="1" dirty="0" smtClean="0">
              <a:solidFill>
                <a:srgbClr val="FF0000"/>
              </a:solidFill>
            </a:endParaRPr>
          </a:p>
          <a:p>
            <a:r>
              <a:rPr lang="zh-CN" altLang="zh-CN" dirty="0"/>
              <a:t>“照着讲”与“接着讲”二者无法分离。</a:t>
            </a:r>
            <a:r>
              <a:rPr lang="zh-CN" altLang="zh-CN" b="1" dirty="0" smtClean="0">
                <a:solidFill>
                  <a:srgbClr val="FF0000"/>
                </a:solidFill>
              </a:rPr>
              <a:t>从</a:t>
            </a:r>
            <a:r>
              <a:rPr lang="zh-CN" altLang="zh-CN" b="1" dirty="0">
                <a:solidFill>
                  <a:srgbClr val="FF0000"/>
                </a:solidFill>
              </a:rPr>
              <a:t>逻辑上说，</a:t>
            </a:r>
            <a:r>
              <a:rPr lang="zh-CN" altLang="zh-CN" dirty="0"/>
              <a:t>任何新思想的形成，都不能从</a:t>
            </a:r>
            <a:r>
              <a:rPr lang="en-US" altLang="zh-CN" dirty="0"/>
              <a:t>“</a:t>
            </a:r>
            <a:r>
              <a:rPr lang="zh-CN" altLang="zh-CN" dirty="0"/>
              <a:t>无</a:t>
            </a:r>
            <a:r>
              <a:rPr lang="en-US" altLang="zh-CN" dirty="0"/>
              <a:t>”</a:t>
            </a:r>
            <a:r>
              <a:rPr lang="zh-CN" altLang="zh-CN" dirty="0"/>
              <a:t>开始，它总是基于既有的思想演讲过程，并需要对既有思想范围进行反思批判</a:t>
            </a:r>
            <a:r>
              <a:rPr lang="zh-CN" altLang="zh-CN" dirty="0" smtClean="0"/>
              <a:t>。</a:t>
            </a:r>
            <a:endParaRPr lang="en-US" altLang="zh-CN" dirty="0" smtClean="0"/>
          </a:p>
          <a:p>
            <a:r>
              <a:rPr lang="zh-CN" altLang="zh-CN" dirty="0"/>
              <a:t>进而言之，</a:t>
            </a:r>
            <a:r>
              <a:rPr lang="zh-CN" altLang="zh-CN" b="1" dirty="0">
                <a:solidFill>
                  <a:srgbClr val="FF0000"/>
                </a:solidFill>
              </a:rPr>
              <a:t>从现实的过程看</a:t>
            </a:r>
            <a:r>
              <a:rPr lang="zh-CN" altLang="zh-CN" dirty="0"/>
              <a:t>，“照着讲”与 “接着讲”总是相互渗入：</a:t>
            </a:r>
            <a:endParaRPr lang="zh-CN" altLang="en-US" dirty="0"/>
          </a:p>
        </p:txBody>
      </p:sp>
    </p:spTree>
    <p:extLst>
      <p:ext uri="{BB962C8B-B14F-4D97-AF65-F5344CB8AC3E}">
        <p14:creationId xmlns:p14="http://schemas.microsoft.com/office/powerpoint/2010/main" val="3925497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83128"/>
            <a:ext cx="12115800" cy="6408357"/>
          </a:xfrm>
          <a:prstGeom prst="rect">
            <a:avLst/>
          </a:prstGeom>
          <a:noFill/>
        </p:spPr>
        <p:txBody>
          <a:bodyPr wrap="square" rtlCol="0">
            <a:spAutoFit/>
          </a:bodyPr>
          <a:lstStyle/>
          <a:p>
            <a:pPr>
              <a:lnSpc>
                <a:spcPts val="2600"/>
              </a:lnSpc>
            </a:pPr>
            <a:r>
              <a:rPr lang="en-US" altLang="zh-CN" b="1" dirty="0"/>
              <a:t>2.</a:t>
            </a:r>
            <a:r>
              <a:rPr lang="zh-CN" altLang="zh-CN" b="1" dirty="0"/>
              <a:t>下列对原文论证的相关分析，</a:t>
            </a:r>
            <a:r>
              <a:rPr lang="zh-CN" altLang="zh-CN" b="1" dirty="0">
                <a:solidFill>
                  <a:srgbClr val="FF0000"/>
                </a:solidFill>
              </a:rPr>
              <a:t>不正确</a:t>
            </a:r>
            <a:r>
              <a:rPr lang="zh-CN" altLang="zh-CN" b="1" dirty="0"/>
              <a:t>的一项是</a:t>
            </a:r>
            <a:r>
              <a:rPr lang="en-US" altLang="zh-CN" b="1" dirty="0"/>
              <a:t>(3</a:t>
            </a:r>
            <a:r>
              <a:rPr lang="zh-CN" altLang="zh-CN" b="1" dirty="0"/>
              <a:t>分</a:t>
            </a:r>
            <a:r>
              <a:rPr lang="en-US" altLang="zh-CN" b="1" dirty="0" smtClean="0"/>
              <a:t>)     2020</a:t>
            </a:r>
            <a:r>
              <a:rPr lang="zh-CN" altLang="en-US" b="1" dirty="0" smtClean="0"/>
              <a:t>广州市一模</a:t>
            </a:r>
            <a:endParaRPr lang="zh-CN" altLang="zh-CN" b="1" dirty="0"/>
          </a:p>
          <a:p>
            <a:pPr>
              <a:lnSpc>
                <a:spcPts val="2600"/>
              </a:lnSpc>
            </a:pPr>
            <a:r>
              <a:rPr lang="en-US" altLang="zh-CN" b="1" dirty="0"/>
              <a:t>A.</a:t>
            </a:r>
            <a:r>
              <a:rPr lang="zh-CN" altLang="zh-CN" b="1" dirty="0"/>
              <a:t>文章先阐释雅俗的关系，再分析打通雅俗的通道及需要解决的问题，论述逐层深入</a:t>
            </a:r>
            <a:r>
              <a:rPr lang="zh-CN" altLang="zh-CN" b="1" dirty="0" smtClean="0"/>
              <a:t>。</a:t>
            </a:r>
            <a:r>
              <a:rPr lang="zh-CN" altLang="en-US" b="1" dirty="0" smtClean="0">
                <a:solidFill>
                  <a:srgbClr val="FF0000"/>
                </a:solidFill>
              </a:rPr>
              <a:t>（论证层次）</a:t>
            </a:r>
            <a:endParaRPr lang="en-US" altLang="zh-CN" b="1" dirty="0" smtClean="0">
              <a:solidFill>
                <a:srgbClr val="FF0000"/>
              </a:solidFill>
            </a:endParaRPr>
          </a:p>
          <a:p>
            <a:pPr>
              <a:lnSpc>
                <a:spcPts val="2600"/>
              </a:lnSpc>
            </a:pPr>
            <a:r>
              <a:rPr lang="zh-CN" altLang="zh-CN" b="1" dirty="0">
                <a:solidFill>
                  <a:srgbClr val="0000FF"/>
                </a:solidFill>
                <a:latin typeface="华文楷体" panose="02010600040101010101" pitchFamily="2" charset="-122"/>
                <a:ea typeface="华文楷体" panose="02010600040101010101" pitchFamily="2" charset="-122"/>
              </a:rPr>
              <a:t>谈及雅与俗的关系，不应把二者对立起来</a:t>
            </a:r>
            <a:r>
              <a:rPr lang="zh-CN" altLang="zh-CN" b="1" dirty="0" smtClean="0">
                <a:solidFill>
                  <a:srgbClr val="0000FF"/>
                </a:solidFill>
                <a:latin typeface="华文楷体" panose="02010600040101010101" pitchFamily="2" charset="-122"/>
                <a:ea typeface="华文楷体" panose="02010600040101010101" pitchFamily="2" charset="-122"/>
              </a:rPr>
              <a:t>。</a:t>
            </a:r>
            <a:endParaRPr lang="en-US" altLang="zh-CN" b="1" dirty="0" smtClean="0">
              <a:solidFill>
                <a:srgbClr val="0000FF"/>
              </a:solidFill>
              <a:latin typeface="华文楷体" panose="02010600040101010101" pitchFamily="2" charset="-122"/>
              <a:ea typeface="华文楷体" panose="02010600040101010101" pitchFamily="2" charset="-122"/>
            </a:endParaRPr>
          </a:p>
          <a:p>
            <a:pPr>
              <a:lnSpc>
                <a:spcPts val="2600"/>
              </a:lnSpc>
            </a:pPr>
            <a:r>
              <a:rPr lang="zh-CN" altLang="zh-CN" b="1" dirty="0">
                <a:solidFill>
                  <a:srgbClr val="0000FF"/>
                </a:solidFill>
                <a:latin typeface="华文楷体" panose="02010600040101010101" pitchFamily="2" charset="-122"/>
                <a:ea typeface="华文楷体" panose="02010600040101010101" pitchFamily="2" charset="-122"/>
              </a:rPr>
              <a:t>雅与俗本身应该具有内在的精神通道，社会要做的努力是将雅与俗的流动通道打通</a:t>
            </a:r>
            <a:r>
              <a:rPr lang="zh-CN" altLang="zh-CN" b="1" dirty="0" smtClean="0">
                <a:solidFill>
                  <a:srgbClr val="0000FF"/>
                </a:solidFill>
                <a:latin typeface="华文楷体" panose="02010600040101010101" pitchFamily="2" charset="-122"/>
                <a:ea typeface="华文楷体" panose="02010600040101010101" pitchFamily="2" charset="-122"/>
              </a:rPr>
              <a:t>。</a:t>
            </a:r>
            <a:endParaRPr lang="en-US" altLang="zh-CN" b="1" dirty="0" smtClean="0">
              <a:solidFill>
                <a:srgbClr val="0000FF"/>
              </a:solidFill>
              <a:latin typeface="华文楷体" panose="02010600040101010101" pitchFamily="2" charset="-122"/>
              <a:ea typeface="华文楷体" panose="02010600040101010101" pitchFamily="2" charset="-122"/>
            </a:endParaRPr>
          </a:p>
          <a:p>
            <a:pPr>
              <a:lnSpc>
                <a:spcPts val="2600"/>
              </a:lnSpc>
            </a:pPr>
            <a:r>
              <a:rPr lang="zh-CN" altLang="zh-CN" b="1" dirty="0">
                <a:solidFill>
                  <a:srgbClr val="0000FF"/>
                </a:solidFill>
                <a:latin typeface="华文楷体" panose="02010600040101010101" pitchFamily="2" charset="-122"/>
                <a:ea typeface="华文楷体" panose="02010600040101010101" pitchFamily="2" charset="-122"/>
              </a:rPr>
              <a:t>今天的问题是，传播工具更为多样化，人们的文化目标也被分解得更加多层级化，因此更要思考如何实现时代所需的由雅而大众的俗化过程</a:t>
            </a:r>
            <a:r>
              <a:rPr lang="zh-CN" altLang="zh-CN" b="1" dirty="0" smtClean="0">
                <a:solidFill>
                  <a:srgbClr val="0000FF"/>
                </a:solidFill>
                <a:latin typeface="华文楷体" panose="02010600040101010101" pitchFamily="2" charset="-122"/>
                <a:ea typeface="华文楷体" panose="02010600040101010101" pitchFamily="2" charset="-122"/>
              </a:rPr>
              <a:t>。</a:t>
            </a:r>
            <a:endParaRPr lang="en-US" altLang="zh-CN" b="1" dirty="0" smtClean="0">
              <a:solidFill>
                <a:srgbClr val="0000FF"/>
              </a:solidFill>
              <a:latin typeface="华文楷体" panose="02010600040101010101" pitchFamily="2" charset="-122"/>
              <a:ea typeface="华文楷体" panose="02010600040101010101" pitchFamily="2" charset="-122"/>
            </a:endParaRPr>
          </a:p>
          <a:p>
            <a:pPr>
              <a:lnSpc>
                <a:spcPts val="2600"/>
              </a:lnSpc>
            </a:pPr>
            <a:endParaRPr lang="zh-CN" altLang="zh-CN" b="1" dirty="0">
              <a:solidFill>
                <a:srgbClr val="0000FF"/>
              </a:solidFill>
              <a:latin typeface="华文楷体" panose="02010600040101010101" pitchFamily="2" charset="-122"/>
              <a:ea typeface="华文楷体" panose="02010600040101010101" pitchFamily="2" charset="-122"/>
            </a:endParaRPr>
          </a:p>
          <a:p>
            <a:pPr>
              <a:lnSpc>
                <a:spcPts val="2600"/>
              </a:lnSpc>
            </a:pPr>
            <a:r>
              <a:rPr lang="en-US" altLang="zh-CN" b="1" dirty="0"/>
              <a:t>B.</a:t>
            </a:r>
            <a:r>
              <a:rPr lang="zh-CN" altLang="zh-CN" b="1" dirty="0"/>
              <a:t>文章通过民间小调总结提升演变为京剧的事例，证明俗是雅的源头，论证有理有据</a:t>
            </a:r>
            <a:r>
              <a:rPr lang="zh-CN" altLang="zh-CN" b="1" dirty="0" smtClean="0"/>
              <a:t>。</a:t>
            </a:r>
            <a:r>
              <a:rPr lang="zh-CN" altLang="en-US" b="1" dirty="0" smtClean="0">
                <a:solidFill>
                  <a:srgbClr val="FF0000"/>
                </a:solidFill>
              </a:rPr>
              <a:t>（论据与观点的关系）</a:t>
            </a:r>
            <a:endParaRPr lang="en-US" altLang="zh-CN" b="1" dirty="0" smtClean="0">
              <a:solidFill>
                <a:srgbClr val="FF0000"/>
              </a:solidFill>
            </a:endParaRPr>
          </a:p>
          <a:p>
            <a:pPr>
              <a:lnSpc>
                <a:spcPts val="2600"/>
              </a:lnSpc>
            </a:pPr>
            <a:r>
              <a:rPr lang="zh-CN" altLang="zh-CN" b="1" dirty="0">
                <a:solidFill>
                  <a:srgbClr val="0000FF"/>
                </a:solidFill>
                <a:latin typeface="华文楷体" panose="02010600040101010101" pitchFamily="2" charset="-122"/>
                <a:ea typeface="华文楷体" panose="02010600040101010101" pitchFamily="2" charset="-122"/>
              </a:rPr>
              <a:t>雅的来源是俗，俗来自于社会生活的一般性经验，在经验升华的基础上，文化的习俗不断自我总结提升，就成为了愈益成熟并逐步走向优雅的文化品类，这是文化品类形成中的凝聚现象，是由俗而雅的过程。</a:t>
            </a:r>
            <a:r>
              <a:rPr lang="zh-CN" altLang="zh-CN" b="1" dirty="0">
                <a:solidFill>
                  <a:srgbClr val="FF0000"/>
                </a:solidFill>
                <a:latin typeface="华文楷体" panose="02010600040101010101" pitchFamily="2" charset="-122"/>
                <a:ea typeface="华文楷体" panose="02010600040101010101" pitchFamily="2" charset="-122"/>
              </a:rPr>
              <a:t>京剧成长经历就验证了这一规律，</a:t>
            </a:r>
            <a:r>
              <a:rPr lang="zh-CN" altLang="zh-CN" b="1" dirty="0">
                <a:solidFill>
                  <a:srgbClr val="0000FF"/>
                </a:solidFill>
                <a:latin typeface="华文楷体" panose="02010600040101010101" pitchFamily="2" charset="-122"/>
                <a:ea typeface="华文楷体" panose="02010600040101010101" pitchFamily="2" charset="-122"/>
              </a:rPr>
              <a:t>京剧的前身只是安徽安庆一带田野山间的小腔小调，经过不断总结、捶打、磨炼，小腔小调最终演变为门当齐全、角色体系完备、唱念做打一套行当成熟的京剧</a:t>
            </a:r>
            <a:r>
              <a:rPr lang="zh-CN" altLang="zh-CN" b="1" dirty="0" smtClean="0">
                <a:solidFill>
                  <a:srgbClr val="0000FF"/>
                </a:solidFill>
                <a:latin typeface="华文楷体" panose="02010600040101010101" pitchFamily="2" charset="-122"/>
                <a:ea typeface="华文楷体" panose="02010600040101010101" pitchFamily="2" charset="-122"/>
              </a:rPr>
              <a:t>。</a:t>
            </a:r>
            <a:endParaRPr lang="en-US" altLang="zh-CN" b="1" dirty="0" smtClean="0">
              <a:solidFill>
                <a:srgbClr val="0000FF"/>
              </a:solidFill>
              <a:latin typeface="华文楷体" panose="02010600040101010101" pitchFamily="2" charset="-122"/>
              <a:ea typeface="华文楷体" panose="02010600040101010101" pitchFamily="2" charset="-122"/>
            </a:endParaRPr>
          </a:p>
          <a:p>
            <a:pPr>
              <a:lnSpc>
                <a:spcPts val="2600"/>
              </a:lnSpc>
            </a:pPr>
            <a:endParaRPr lang="zh-CN" altLang="zh-CN" b="1" dirty="0">
              <a:solidFill>
                <a:srgbClr val="0000FF"/>
              </a:solidFill>
              <a:latin typeface="华文楷体" panose="02010600040101010101" pitchFamily="2" charset="-122"/>
              <a:ea typeface="华文楷体" panose="02010600040101010101" pitchFamily="2" charset="-122"/>
            </a:endParaRPr>
          </a:p>
          <a:p>
            <a:pPr>
              <a:lnSpc>
                <a:spcPts val="2600"/>
              </a:lnSpc>
            </a:pPr>
            <a:r>
              <a:rPr lang="en-US" altLang="zh-CN" b="1" u="sng" dirty="0"/>
              <a:t>C.</a:t>
            </a:r>
            <a:r>
              <a:rPr lang="zh-CN" altLang="zh-CN" b="1" u="sng" dirty="0"/>
              <a:t>文章</a:t>
            </a:r>
            <a:r>
              <a:rPr lang="zh-CN" altLang="zh-CN" b="1" u="sng" dirty="0">
                <a:solidFill>
                  <a:srgbClr val="FF0000"/>
                </a:solidFill>
              </a:rPr>
              <a:t>对比分析</a:t>
            </a:r>
            <a:r>
              <a:rPr lang="zh-CN" altLang="zh-CN" b="1" u="sng" dirty="0"/>
              <a:t>了雅和俗两种文化的来源、关系以及相互转换的过程，具有辩证意味</a:t>
            </a:r>
            <a:r>
              <a:rPr lang="zh-CN" altLang="zh-CN" b="1" u="sng" dirty="0" smtClean="0"/>
              <a:t>。</a:t>
            </a:r>
            <a:r>
              <a:rPr lang="zh-CN" altLang="en-US" b="1" u="sng" dirty="0" smtClean="0">
                <a:solidFill>
                  <a:srgbClr val="FF0000"/>
                </a:solidFill>
              </a:rPr>
              <a:t>（</a:t>
            </a:r>
            <a:r>
              <a:rPr lang="zh-CN" altLang="en-US" b="1" dirty="0" smtClean="0">
                <a:solidFill>
                  <a:srgbClr val="FF0000"/>
                </a:solidFill>
              </a:rPr>
              <a:t>论证方法）</a:t>
            </a:r>
            <a:endParaRPr lang="en-US" altLang="zh-CN" b="1" dirty="0" smtClean="0">
              <a:solidFill>
                <a:srgbClr val="FF0000"/>
              </a:solidFill>
            </a:endParaRPr>
          </a:p>
          <a:p>
            <a:pPr>
              <a:lnSpc>
                <a:spcPts val="2600"/>
              </a:lnSpc>
            </a:pPr>
            <a:r>
              <a:rPr lang="zh-CN" altLang="zh-CN" b="1" dirty="0">
                <a:solidFill>
                  <a:srgbClr val="0000FF"/>
                </a:solidFill>
                <a:latin typeface="华文楷体" panose="02010600040101010101" pitchFamily="2" charset="-122"/>
                <a:ea typeface="华文楷体" panose="02010600040101010101" pitchFamily="2" charset="-122"/>
              </a:rPr>
              <a:t>雅的来源是俗，俗来自于社会生活的一般性经验</a:t>
            </a:r>
            <a:r>
              <a:rPr lang="zh-CN" altLang="zh-CN" b="1" dirty="0" smtClean="0">
                <a:solidFill>
                  <a:srgbClr val="FF0000"/>
                </a:solidFill>
                <a:latin typeface="华文楷体" panose="02010600040101010101" pitchFamily="2" charset="-122"/>
                <a:ea typeface="华文楷体" panose="02010600040101010101" pitchFamily="2" charset="-122"/>
              </a:rPr>
              <a:t>，</a:t>
            </a:r>
            <a:r>
              <a:rPr lang="zh-CN" altLang="en-US" b="1" dirty="0" smtClean="0">
                <a:solidFill>
                  <a:srgbClr val="FF0000"/>
                </a:solidFill>
                <a:latin typeface="华文楷体" panose="02010600040101010101" pitchFamily="2" charset="-122"/>
                <a:ea typeface="华文楷体" panose="02010600040101010101" pitchFamily="2" charset="-122"/>
              </a:rPr>
              <a:t>（有对比吗？）</a:t>
            </a:r>
            <a:endParaRPr lang="en-US" altLang="zh-CN" b="1" dirty="0" smtClean="0">
              <a:solidFill>
                <a:srgbClr val="FF0000"/>
              </a:solidFill>
              <a:latin typeface="华文楷体" panose="02010600040101010101" pitchFamily="2" charset="-122"/>
              <a:ea typeface="华文楷体" panose="02010600040101010101" pitchFamily="2" charset="-122"/>
            </a:endParaRPr>
          </a:p>
          <a:p>
            <a:pPr>
              <a:lnSpc>
                <a:spcPts val="2600"/>
              </a:lnSpc>
            </a:pPr>
            <a:endParaRPr lang="zh-CN" altLang="zh-CN" b="1" dirty="0">
              <a:solidFill>
                <a:srgbClr val="FF0000"/>
              </a:solidFill>
              <a:latin typeface="华文楷体" panose="02010600040101010101" pitchFamily="2" charset="-122"/>
              <a:ea typeface="华文楷体" panose="02010600040101010101" pitchFamily="2" charset="-122"/>
            </a:endParaRPr>
          </a:p>
          <a:p>
            <a:pPr>
              <a:lnSpc>
                <a:spcPts val="2600"/>
              </a:lnSpc>
            </a:pPr>
            <a:r>
              <a:rPr lang="en-US" altLang="zh-CN" b="1" dirty="0"/>
              <a:t>D.</a:t>
            </a:r>
            <a:r>
              <a:rPr lang="zh-CN" altLang="zh-CN" b="1" dirty="0"/>
              <a:t>文章结合时代特点，具体分析雅在俗化过程中需要避免的两种倾向，有其现实指向。</a:t>
            </a:r>
          </a:p>
          <a:p>
            <a:pPr>
              <a:lnSpc>
                <a:spcPts val="2600"/>
              </a:lnSpc>
            </a:pPr>
            <a:r>
              <a:rPr lang="zh-CN" altLang="zh-CN" b="1" dirty="0">
                <a:solidFill>
                  <a:srgbClr val="0000FF"/>
                </a:solidFill>
                <a:latin typeface="华文楷体" panose="02010600040101010101" pitchFamily="2" charset="-122"/>
                <a:ea typeface="华文楷体" panose="02010600040101010101" pitchFamily="2" charset="-122"/>
              </a:rPr>
              <a:t>因此更要思考如何实现时代所需的由雅而大众的俗化过程。</a:t>
            </a:r>
            <a:r>
              <a:rPr lang="zh-CN" altLang="zh-CN" b="1" dirty="0">
                <a:solidFill>
                  <a:srgbClr val="FF0000"/>
                </a:solidFill>
                <a:latin typeface="华文楷体" panose="02010600040101010101" pitchFamily="2" charset="-122"/>
                <a:ea typeface="华文楷体" panose="02010600040101010101" pitchFamily="2" charset="-122"/>
              </a:rPr>
              <a:t>我们需要警惕</a:t>
            </a:r>
            <a:r>
              <a:rPr lang="zh-CN" altLang="zh-CN" b="1" dirty="0">
                <a:solidFill>
                  <a:srgbClr val="0000FF"/>
                </a:solidFill>
                <a:latin typeface="华文楷体" panose="02010600040101010101" pitchFamily="2" charset="-122"/>
                <a:ea typeface="华文楷体" panose="02010600040101010101" pitchFamily="2" charset="-122"/>
              </a:rPr>
              <a:t>文化经典化后，脱离了社会实践和大众需求，自我隔离于尘世，从而失去了文化提升的意义；</a:t>
            </a:r>
            <a:r>
              <a:rPr lang="zh-CN" altLang="zh-CN" b="1" dirty="0">
                <a:solidFill>
                  <a:srgbClr val="FF0000"/>
                </a:solidFill>
                <a:latin typeface="华文楷体" panose="02010600040101010101" pitchFamily="2" charset="-122"/>
                <a:ea typeface="华文楷体" panose="02010600040101010101" pitchFamily="2" charset="-122"/>
              </a:rPr>
              <a:t>我们也应该警惕</a:t>
            </a:r>
            <a:r>
              <a:rPr lang="zh-CN" altLang="zh-CN" b="1" dirty="0">
                <a:solidFill>
                  <a:srgbClr val="0000FF"/>
                </a:solidFill>
                <a:latin typeface="华文楷体" panose="02010600040101010101" pitchFamily="2" charset="-122"/>
                <a:ea typeface="华文楷体" panose="02010600040101010101" pitchFamily="2" charset="-122"/>
              </a:rPr>
              <a:t>那种形式上高雅而内容媚俗的作品，</a:t>
            </a:r>
            <a:endParaRPr lang="zh-CN" altLang="en-US" b="1" dirty="0">
              <a:solidFill>
                <a:srgbClr val="0000FF"/>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2987552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73182"/>
            <a:ext cx="12129655" cy="6463308"/>
          </a:xfrm>
          <a:prstGeom prst="rect">
            <a:avLst/>
          </a:prstGeom>
          <a:noFill/>
        </p:spPr>
        <p:txBody>
          <a:bodyPr wrap="square" rtlCol="0">
            <a:spAutoFit/>
          </a:bodyPr>
          <a:lstStyle/>
          <a:p>
            <a:r>
              <a:rPr lang="en-US" altLang="zh-CN" b="1" dirty="0"/>
              <a:t>2.</a:t>
            </a:r>
            <a:r>
              <a:rPr lang="zh-CN" altLang="zh-CN" b="1" dirty="0"/>
              <a:t>下列对原文论证的相关分析，</a:t>
            </a:r>
            <a:r>
              <a:rPr lang="zh-CN" altLang="zh-CN" b="1" dirty="0">
                <a:solidFill>
                  <a:srgbClr val="FF0000"/>
                </a:solidFill>
              </a:rPr>
              <a:t>不正确</a:t>
            </a:r>
            <a:r>
              <a:rPr lang="zh-CN" altLang="zh-CN" b="1" dirty="0"/>
              <a:t>的一项是</a:t>
            </a:r>
            <a:r>
              <a:rPr lang="en-US" altLang="zh-CN" b="1" dirty="0"/>
              <a:t>(3</a:t>
            </a:r>
            <a:r>
              <a:rPr lang="zh-CN" altLang="zh-CN" b="1" dirty="0" smtClean="0"/>
              <a:t>分</a:t>
            </a:r>
            <a:r>
              <a:rPr lang="zh-CN" altLang="en-US" b="1" dirty="0" smtClean="0"/>
              <a:t>）              </a:t>
            </a:r>
            <a:r>
              <a:rPr lang="en-US" altLang="zh-CN" b="1" dirty="0" smtClean="0">
                <a:solidFill>
                  <a:srgbClr val="FF0000"/>
                </a:solidFill>
              </a:rPr>
              <a:t>2020</a:t>
            </a:r>
            <a:r>
              <a:rPr lang="zh-CN" altLang="en-US" b="1" dirty="0" smtClean="0">
                <a:solidFill>
                  <a:srgbClr val="FF0000"/>
                </a:solidFill>
              </a:rPr>
              <a:t>佛山二模</a:t>
            </a:r>
            <a:endParaRPr lang="zh-CN" altLang="zh-CN" b="1" dirty="0">
              <a:solidFill>
                <a:srgbClr val="FF0000"/>
              </a:solidFill>
            </a:endParaRPr>
          </a:p>
          <a:p>
            <a:r>
              <a:rPr lang="en-US" altLang="zh-CN" b="1" dirty="0"/>
              <a:t>A.</a:t>
            </a:r>
            <a:r>
              <a:rPr lang="zh-CN" altLang="zh-CN" b="1" dirty="0"/>
              <a:t>文章采用提出问题、分析问题、解决问题的方式展开论证，层层递进，逻辑严密</a:t>
            </a:r>
            <a:r>
              <a:rPr lang="zh-CN" altLang="zh-CN" b="1" dirty="0" smtClean="0"/>
              <a:t>。</a:t>
            </a:r>
            <a:endParaRPr lang="en-US" altLang="zh-CN" b="1" dirty="0" smtClean="0"/>
          </a:p>
          <a:p>
            <a:r>
              <a:rPr lang="zh-CN" altLang="en-US" b="1" dirty="0">
                <a:solidFill>
                  <a:srgbClr val="0000FF"/>
                </a:solidFill>
                <a:latin typeface="华文楷体" panose="02010600040101010101" pitchFamily="2" charset="-122"/>
                <a:ea typeface="华文楷体" panose="02010600040101010101" pitchFamily="2" charset="-122"/>
              </a:rPr>
              <a:t>论证</a:t>
            </a:r>
            <a:r>
              <a:rPr lang="zh-CN" altLang="en-US" b="1" dirty="0" smtClean="0">
                <a:solidFill>
                  <a:srgbClr val="0000FF"/>
                </a:solidFill>
                <a:latin typeface="华文楷体" panose="02010600040101010101" pitchFamily="2" charset="-122"/>
                <a:ea typeface="华文楷体" panose="02010600040101010101" pitchFamily="2" charset="-122"/>
              </a:rPr>
              <a:t>结构与思路</a:t>
            </a:r>
            <a:endParaRPr lang="zh-CN" altLang="zh-CN" b="1" dirty="0">
              <a:solidFill>
                <a:srgbClr val="0000FF"/>
              </a:solidFill>
              <a:latin typeface="华文楷体" panose="02010600040101010101" pitchFamily="2" charset="-122"/>
              <a:ea typeface="华文楷体" panose="02010600040101010101" pitchFamily="2" charset="-122"/>
            </a:endParaRPr>
          </a:p>
          <a:p>
            <a:r>
              <a:rPr lang="en-US" altLang="zh-CN" b="1" dirty="0"/>
              <a:t>B.</a:t>
            </a:r>
            <a:r>
              <a:rPr lang="zh-CN" altLang="zh-CN" b="1" dirty="0"/>
              <a:t>文章侧重从中华民族自身的角度，具体分析了话语重建面临困难的两个具体原因</a:t>
            </a:r>
            <a:r>
              <a:rPr lang="zh-CN" altLang="zh-CN" b="1" dirty="0" smtClean="0"/>
              <a:t>。</a:t>
            </a:r>
            <a:r>
              <a:rPr lang="zh-CN" altLang="en-US" b="1" dirty="0" smtClean="0">
                <a:solidFill>
                  <a:srgbClr val="FF0000"/>
                </a:solidFill>
              </a:rPr>
              <a:t>对第二段文字进行层次分析</a:t>
            </a:r>
            <a:endParaRPr lang="en-US" altLang="zh-CN" b="1" dirty="0" smtClean="0">
              <a:solidFill>
                <a:srgbClr val="FF0000"/>
              </a:solidFill>
            </a:endParaRPr>
          </a:p>
          <a:p>
            <a:r>
              <a:rPr lang="en-US" altLang="zh-CN" b="1" dirty="0" smtClean="0">
                <a:latin typeface="华文楷体" panose="02010600040101010101" pitchFamily="2" charset="-122"/>
                <a:ea typeface="华文楷体" panose="02010600040101010101" pitchFamily="2" charset="-122"/>
              </a:rPr>
              <a:t>       </a:t>
            </a:r>
            <a:r>
              <a:rPr lang="zh-CN" altLang="zh-CN" b="1" dirty="0" smtClean="0">
                <a:latin typeface="华文楷体" panose="02010600040101010101" pitchFamily="2" charset="-122"/>
                <a:ea typeface="华文楷体" panose="02010600040101010101" pitchFamily="2" charset="-122"/>
              </a:rPr>
              <a:t>事实上</a:t>
            </a:r>
            <a:r>
              <a:rPr lang="zh-CN" altLang="zh-CN" b="1" dirty="0">
                <a:latin typeface="华文楷体" panose="02010600040101010101" pitchFamily="2" charset="-122"/>
                <a:ea typeface="华文楷体" panose="02010600040101010101" pitchFamily="2" charset="-122"/>
              </a:rPr>
              <a:t>，虽然文明复兴的物质力量不断显现，关于文明复兴的话语重建，却非常困难。为什么</a:t>
            </a:r>
            <a:r>
              <a:rPr lang="en-US" altLang="zh-CN" b="1" dirty="0">
                <a:latin typeface="华文楷体" panose="02010600040101010101" pitchFamily="2" charset="-122"/>
                <a:ea typeface="华文楷体" panose="02010600040101010101" pitchFamily="2" charset="-122"/>
              </a:rPr>
              <a:t>?</a:t>
            </a:r>
            <a:r>
              <a:rPr lang="zh-CN" altLang="zh-CN" b="1" dirty="0">
                <a:latin typeface="华文楷体" panose="02010600040101010101" pitchFamily="2" charset="-122"/>
                <a:ea typeface="华文楷体" panose="02010600040101010101" pitchFamily="2" charset="-122"/>
              </a:rPr>
              <a:t>首先，是我们现在还处于崛起的前夜，即还没有完全完成赶超的目标。我们有点自信，但自信并不太多。这种自信不多，在国内的自由主义者那里表现得特别明显。如果对中国崛起没有一点自信，何谈文明复兴</a:t>
            </a:r>
            <a:r>
              <a:rPr lang="en-US" altLang="zh-CN" b="1" dirty="0">
                <a:latin typeface="华文楷体" panose="02010600040101010101" pitchFamily="2" charset="-122"/>
                <a:ea typeface="华文楷体" panose="02010600040101010101" pitchFamily="2" charset="-122"/>
              </a:rPr>
              <a:t>?</a:t>
            </a:r>
            <a:r>
              <a:rPr lang="zh-CN" altLang="zh-CN" b="1" dirty="0">
                <a:latin typeface="华文楷体" panose="02010600040101010101" pitchFamily="2" charset="-122"/>
                <a:ea typeface="华文楷体" panose="02010600040101010101" pitchFamily="2" charset="-122"/>
              </a:rPr>
              <a:t>其次，这个问题和我们整个废除科举有关。</a:t>
            </a:r>
            <a:r>
              <a:rPr lang="en-US" altLang="zh-CN" b="1" dirty="0">
                <a:latin typeface="华文楷体" panose="02010600040101010101" pitchFamily="2" charset="-122"/>
                <a:ea typeface="华文楷体" panose="02010600040101010101" pitchFamily="2" charset="-122"/>
              </a:rPr>
              <a:t>1905 </a:t>
            </a:r>
            <a:r>
              <a:rPr lang="zh-CN" altLang="zh-CN" b="1" dirty="0">
                <a:latin typeface="华文楷体" panose="02010600040101010101" pitchFamily="2" charset="-122"/>
                <a:ea typeface="华文楷体" panose="02010600040101010101" pitchFamily="2" charset="-122"/>
              </a:rPr>
              <a:t>年科举制度废除和新式学校的建立，从我们今天的视角看，废科举、建新学当然有它的必要；但同样从今天的视角来看，废除科举，不仅仅是废除了科举的考试制度，而且是整个废除了支撑科举制度的经典</a:t>
            </a:r>
            <a:r>
              <a:rPr lang="en-US" altLang="zh-CN" b="1" dirty="0">
                <a:latin typeface="华文楷体" panose="02010600040101010101" pitchFamily="2" charset="-122"/>
                <a:ea typeface="华文楷体" panose="02010600040101010101" pitchFamily="2" charset="-122"/>
              </a:rPr>
              <a:t>——</a:t>
            </a:r>
            <a:r>
              <a:rPr lang="zh-CN" altLang="zh-CN" b="1" dirty="0">
                <a:latin typeface="华文楷体" panose="02010600040101010101" pitchFamily="2" charset="-122"/>
                <a:ea typeface="华文楷体" panose="02010600040101010101" pitchFamily="2" charset="-122"/>
              </a:rPr>
              <a:t>五经。在某种意义上，五经承载了过去我们民族的价值核心。废科举带来的废五经，儒家天地人的宇宙观、世界观以及人生观等观念逐渐衰微。从此以后，中国自身的历史和中国自身的经验都成为西方知识分类体系的研究对象及西方理论的分析对象。在某种程度上，中国丧失了评价自己经验的主动性。</a:t>
            </a:r>
          </a:p>
          <a:p>
            <a:r>
              <a:rPr lang="zh-CN" altLang="en-US" b="1" dirty="0" smtClean="0">
                <a:solidFill>
                  <a:srgbClr val="0000FF"/>
                </a:solidFill>
                <a:latin typeface="华文楷体" panose="02010600040101010101" pitchFamily="2" charset="-122"/>
                <a:ea typeface="华文楷体" panose="02010600040101010101" pitchFamily="2" charset="-122"/>
              </a:rPr>
              <a:t>论证</a:t>
            </a:r>
            <a:r>
              <a:rPr lang="zh-CN" altLang="en-US" b="1" dirty="0" smtClean="0">
                <a:solidFill>
                  <a:srgbClr val="0000FF"/>
                </a:solidFill>
                <a:latin typeface="华文楷体" panose="02010600040101010101" pitchFamily="2" charset="-122"/>
                <a:ea typeface="华文楷体" panose="02010600040101010101" pitchFamily="2" charset="-122"/>
              </a:rPr>
              <a:t>角度</a:t>
            </a:r>
            <a:r>
              <a:rPr lang="zh-CN" altLang="en-US" b="1" dirty="0">
                <a:solidFill>
                  <a:srgbClr val="0000FF"/>
                </a:solidFill>
                <a:latin typeface="华文楷体" panose="02010600040101010101" pitchFamily="2" charset="-122"/>
                <a:ea typeface="华文楷体" panose="02010600040101010101" pitchFamily="2" charset="-122"/>
              </a:rPr>
              <a:t>：</a:t>
            </a:r>
            <a:endParaRPr lang="zh-CN" altLang="zh-CN" b="1" dirty="0">
              <a:solidFill>
                <a:srgbClr val="0000FF"/>
              </a:solidFill>
              <a:latin typeface="华文楷体" panose="02010600040101010101" pitchFamily="2" charset="-122"/>
              <a:ea typeface="华文楷体" panose="02010600040101010101" pitchFamily="2" charset="-122"/>
            </a:endParaRPr>
          </a:p>
          <a:p>
            <a:r>
              <a:rPr lang="en-US" altLang="zh-CN" b="1" u="sng" dirty="0"/>
              <a:t>C.</a:t>
            </a:r>
            <a:r>
              <a:rPr lang="zh-CN" altLang="zh-CN" b="1" u="sng" dirty="0"/>
              <a:t>文章针对某些自由主义者的观点，列举具体事例，论证了中国治理体系的优越性</a:t>
            </a:r>
            <a:r>
              <a:rPr lang="zh-CN" altLang="zh-CN" b="1" u="sng" dirty="0" smtClean="0"/>
              <a:t>。</a:t>
            </a:r>
            <a:endParaRPr lang="en-US" altLang="zh-CN" b="1" u="sng" dirty="0" smtClean="0"/>
          </a:p>
          <a:p>
            <a:r>
              <a:rPr lang="zh-CN" altLang="zh-CN" dirty="0"/>
              <a:t>我们有点自信，但自信并不太多。这种自信不多，在国内的自由主义者那里表现得特别明显。</a:t>
            </a:r>
          </a:p>
          <a:p>
            <a:endParaRPr lang="zh-CN" altLang="zh-CN" b="1" dirty="0"/>
          </a:p>
          <a:p>
            <a:r>
              <a:rPr lang="en-US" altLang="zh-CN" b="1" dirty="0"/>
              <a:t>D.</a:t>
            </a:r>
            <a:r>
              <a:rPr lang="zh-CN" altLang="zh-CN" b="1" dirty="0"/>
              <a:t>文章最后提出有效开展</a:t>
            </a:r>
            <a:r>
              <a:rPr lang="zh-CN" altLang="zh-CN" b="1" dirty="0" smtClean="0"/>
              <a:t>治</a:t>
            </a:r>
            <a:r>
              <a:rPr lang="zh-CN" altLang="en-US" b="1" dirty="0" smtClean="0"/>
              <a:t>理</a:t>
            </a:r>
            <a:r>
              <a:rPr lang="zh-CN" altLang="zh-CN" b="1" dirty="0" smtClean="0"/>
              <a:t>的</a:t>
            </a:r>
            <a:r>
              <a:rPr lang="zh-CN" altLang="zh-CN" b="1" dirty="0"/>
              <a:t>研究，</a:t>
            </a:r>
            <a:r>
              <a:rPr lang="zh-CN" altLang="zh-CN" b="1" dirty="0" smtClean="0"/>
              <a:t>儒</a:t>
            </a:r>
            <a:r>
              <a:rPr lang="zh-CN" altLang="en-US" b="1" dirty="0" smtClean="0"/>
              <a:t>家</a:t>
            </a:r>
            <a:r>
              <a:rPr lang="zh-CN" altLang="zh-CN" b="1" dirty="0" smtClean="0"/>
              <a:t>要</a:t>
            </a:r>
            <a:r>
              <a:rPr lang="zh-CN" altLang="zh-CN" b="1" dirty="0"/>
              <a:t>转换思维，抛弃无谓而有害的政体争论</a:t>
            </a:r>
            <a:r>
              <a:rPr lang="zh-CN" altLang="zh-CN" b="1" dirty="0" smtClean="0"/>
              <a:t>。</a:t>
            </a:r>
            <a:endParaRPr lang="en-US" altLang="zh-CN" b="1" dirty="0" smtClean="0"/>
          </a:p>
          <a:p>
            <a:r>
              <a:rPr lang="en-US" altLang="zh-CN" dirty="0"/>
              <a:t> </a:t>
            </a:r>
            <a:endParaRPr lang="zh-CN" altLang="zh-CN" dirty="0"/>
          </a:p>
          <a:p>
            <a:r>
              <a:rPr lang="en-US" altLang="zh-CN" dirty="0"/>
              <a:t>   </a:t>
            </a:r>
            <a:r>
              <a:rPr lang="zh-CN" altLang="zh-CN" dirty="0"/>
              <a:t>中央提出治理体系和治理能力现代化，在我看来，这个提法表明，延续了</a:t>
            </a:r>
            <a:r>
              <a:rPr lang="en-US" altLang="zh-CN" dirty="0"/>
              <a:t>20</a:t>
            </a:r>
            <a:r>
              <a:rPr lang="zh-CN" altLang="zh-CN" dirty="0"/>
              <a:t>多年的、围绕着政体展开的无谓而有害的争论被转移到有效的关于治体的研究上，这将是一个重要的转折。</a:t>
            </a:r>
          </a:p>
          <a:p>
            <a:r>
              <a:rPr lang="en-US" altLang="zh-CN" dirty="0"/>
              <a:t> </a:t>
            </a:r>
            <a:endParaRPr lang="zh-CN" altLang="zh-CN" dirty="0"/>
          </a:p>
          <a:p>
            <a:endParaRPr lang="zh-CN" altLang="zh-CN" b="1" dirty="0"/>
          </a:p>
          <a:p>
            <a:endParaRPr lang="zh-CN" altLang="en-US" b="1" dirty="0"/>
          </a:p>
        </p:txBody>
      </p:sp>
    </p:spTree>
    <p:extLst>
      <p:ext uri="{BB962C8B-B14F-4D97-AF65-F5344CB8AC3E}">
        <p14:creationId xmlns:p14="http://schemas.microsoft.com/office/powerpoint/2010/main" val="4184654403"/>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1775</Words>
  <Application>Microsoft Office PowerPoint</Application>
  <PresentationFormat>宽屏</PresentationFormat>
  <Paragraphs>67</Paragraphs>
  <Slides>7</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7</vt:i4>
      </vt:variant>
    </vt:vector>
  </HeadingPairs>
  <TitlesOfParts>
    <vt:vector size="13" baseType="lpstr">
      <vt:lpstr>等线</vt:lpstr>
      <vt:lpstr>等线 Light</vt:lpstr>
      <vt:lpstr>华文楷体</vt:lpstr>
      <vt:lpstr>楷体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Think</dc:creator>
  <cp:lastModifiedBy>Think</cp:lastModifiedBy>
  <cp:revision>17</cp:revision>
  <dcterms:created xsi:type="dcterms:W3CDTF">2020-05-25T05:34:01Z</dcterms:created>
  <dcterms:modified xsi:type="dcterms:W3CDTF">2020-05-25T23:18:25Z</dcterms:modified>
</cp:coreProperties>
</file>