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3" r:id="rId3"/>
    <p:sldId id="262" r:id="rId4"/>
    <p:sldId id="257" r:id="rId5"/>
    <p:sldId id="264" r:id="rId6"/>
    <p:sldId id="258" r:id="rId7"/>
    <p:sldId id="259" r:id="rId8"/>
    <p:sldId id="266" r:id="rId9"/>
    <p:sldId id="267" r:id="rId10"/>
    <p:sldId id="260" r:id="rId11"/>
    <p:sldId id="261" r:id="rId12"/>
    <p:sldId id="268" r:id="rId13"/>
    <p:sldId id="269" r:id="rId1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05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1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28700"/>
            <a:ext cx="7848600" cy="1445419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28900"/>
            <a:ext cx="6400800" cy="131445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2548890"/>
            <a:ext cx="7848600" cy="119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771651"/>
            <a:ext cx="7772400" cy="1650206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470149"/>
            <a:ext cx="7772400" cy="1125140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3449574"/>
            <a:ext cx="7848600" cy="119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55014"/>
            <a:ext cx="4038600" cy="35387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55014"/>
            <a:ext cx="4038600" cy="35387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57300"/>
            <a:ext cx="3931920" cy="47982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3931920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257300"/>
            <a:ext cx="3931920" cy="47982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1828800"/>
            <a:ext cx="3931920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806462" y="3034268"/>
            <a:ext cx="353187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060"/>
            <a:ext cx="2139696" cy="946404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594060"/>
            <a:ext cx="5715000" cy="41833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597915"/>
            <a:ext cx="2139696" cy="31827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684114" y="2684956"/>
            <a:ext cx="418338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60"/>
            <a:ext cx="2142680" cy="94869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628651"/>
            <a:ext cx="5904390" cy="4125342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2139696" cy="31821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4400550"/>
          </a:xfrm>
        </p:spPr>
        <p:txBody>
          <a:bodyPr vert="eaVert" anchor="b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44005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65590"/>
            <a:ext cx="9144000" cy="1714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00050"/>
            <a:ext cx="8229600" cy="742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2743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3716"/>
            <a:ext cx="2895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C28034A-08F8-46BB-B502-28A8989472C7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3716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3716"/>
            <a:ext cx="1066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88DD24A-F935-45BC-B5A1-5E9C07B300B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认识论常见主观题考点</a:t>
            </a:r>
            <a:endParaRPr lang="zh-CN" altLang="en-US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019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339502"/>
            <a:ext cx="8496944" cy="4608512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sz="1600" b="1" dirty="0"/>
              <a:t>39</a:t>
            </a:r>
            <a:r>
              <a:rPr lang="zh-CN" altLang="en-US" sz="1600" b="1" dirty="0"/>
              <a:t>．</a:t>
            </a:r>
            <a:r>
              <a:rPr lang="en-US" altLang="zh-CN" sz="1600" b="1" dirty="0"/>
              <a:t>(26</a:t>
            </a:r>
            <a:r>
              <a:rPr lang="zh-CN" altLang="en-US" sz="1600" b="1" dirty="0"/>
              <a:t>分</a:t>
            </a:r>
            <a:r>
              <a:rPr lang="en-US" altLang="zh-CN" sz="1600" b="1" dirty="0"/>
              <a:t>)</a:t>
            </a:r>
            <a:r>
              <a:rPr lang="zh-CN" altLang="en-US" sz="1600" b="1" dirty="0"/>
              <a:t>阅读材料，完成下列要求。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培育和弘扬社会主义核心价值观必须立足中华优秀传统文化。我们要保护和传承，让居民望得见山，看得见水，记得住乡愁。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记录片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记住乡愁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于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2015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年元旦在央视首播。该片选取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100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多个传统村落，围绕中华美德的千百年传承，一集一村落，一村一传奇。采取纪实手法讲述一个个生动感人的故事：有坚守精忠报国、宁死不屈民族气节的，有传承诚信为本，诚实待人村风的，有秉持积善成德、助人为乐精神的，有倡导邻里和睦、守望相助的，有崇尚生命、敬畏自然的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.....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记住乡愁的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的播出引发社会强烈反响。古建筑学者将其誉为中国传统文化的“立体的教科书，现成的博物馆”，历史学者认为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记住乡愁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呈现了一副生动的乡村历史画卷，民俗学者从节目中一个个非物质文化遗产的“活化石”，社会学者强调吸取传统乡村社会治理的智慧和经验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......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1600" b="1" dirty="0" smtClean="0"/>
              <a:t>（</a:t>
            </a:r>
            <a:r>
              <a:rPr lang="en-US" altLang="zh-CN" sz="1600" b="1" dirty="0"/>
              <a:t>2</a:t>
            </a:r>
            <a:r>
              <a:rPr lang="zh-CN" altLang="en-US" sz="1600" b="1" dirty="0"/>
              <a:t>）运用认识论的相关知识并结合材料，分析不同学者从</a:t>
            </a:r>
            <a:r>
              <a:rPr lang="en-US" altLang="zh-CN" sz="1600" b="1" dirty="0"/>
              <a:t>《</a:t>
            </a:r>
            <a:r>
              <a:rPr lang="zh-CN" altLang="en-US" sz="1600" b="1" dirty="0"/>
              <a:t>记住乡愁</a:t>
            </a:r>
            <a:r>
              <a:rPr lang="en-US" altLang="zh-CN" sz="1600" b="1" dirty="0"/>
              <a:t>》</a:t>
            </a:r>
            <a:r>
              <a:rPr lang="zh-CN" altLang="en-US" sz="1600" b="1" dirty="0"/>
              <a:t>中获得不同感受的原因。</a:t>
            </a:r>
            <a:r>
              <a:rPr lang="en-US" altLang="zh-CN" sz="1600" b="1" dirty="0"/>
              <a:t>(10</a:t>
            </a:r>
            <a:r>
              <a:rPr lang="zh-CN" altLang="en-US" sz="1600" b="1" dirty="0"/>
              <a:t>分</a:t>
            </a:r>
            <a:r>
              <a:rPr lang="en-US" altLang="zh-CN" sz="1600" b="1" dirty="0" smtClean="0"/>
              <a:t>)</a:t>
            </a:r>
            <a:endParaRPr lang="zh-CN" altLang="en-US" sz="1600" b="1" dirty="0"/>
          </a:p>
        </p:txBody>
      </p:sp>
      <p:sp>
        <p:nvSpPr>
          <p:cNvPr id="4" name="矩形 3"/>
          <p:cNvSpPr/>
          <p:nvPr/>
        </p:nvSpPr>
        <p:spPr>
          <a:xfrm>
            <a:off x="251520" y="51470"/>
            <a:ext cx="4115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2015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年高考文综政治试题（全国</a:t>
            </a:r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Ⅰ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卷）</a:t>
            </a:r>
          </a:p>
        </p:txBody>
      </p:sp>
    </p:spTree>
    <p:extLst>
      <p:ext uri="{BB962C8B-B14F-4D97-AF65-F5344CB8AC3E}">
        <p14:creationId xmlns:p14="http://schemas.microsoft.com/office/powerpoint/2010/main" val="135306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411510"/>
            <a:ext cx="8229600" cy="4392488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①</a:t>
            </a:r>
            <a:r>
              <a:rPr lang="zh-CN" altLang="en-US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认识是主体对客体的能动反映。认识受主体状况、客观状况以及认识条件的制约。</a:t>
            </a: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4</a:t>
            </a: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分）</a:t>
            </a:r>
            <a:endParaRPr lang="en-US" altLang="zh-CN" b="1" dirty="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②不同学者在知识背景、兴趣爱好、思维方式、价值观念等方面存在差异，（</a:t>
            </a:r>
            <a:r>
              <a:rPr lang="en-US" altLang="zh-CN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分）</a:t>
            </a:r>
            <a:endParaRPr lang="en-US" altLang="zh-CN" b="1" dirty="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③记录片涉及传统村落的自然环境、人文景观、村规民约、民风民俗、社会管理等多方面的内容，导致不同学者感受的差异性。（</a:t>
            </a:r>
            <a:r>
              <a:rPr lang="en-US" altLang="zh-CN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分）</a:t>
            </a:r>
          </a:p>
          <a:p>
            <a:pPr marL="0" indent="0">
              <a:lnSpc>
                <a:spcPct val="160000"/>
              </a:lnSpc>
              <a:buNone/>
            </a:pPr>
            <a:endParaRPr lang="zh-CN" altLang="en-US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156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11510"/>
            <a:ext cx="8229600" cy="439248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、世界是可以被认识的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(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1)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意识具有目的性和计划性，人们在反映客观世界时，总是抱有一定的目的和动机。意识还具有主动创造性和自觉选择性，意识对客观世界的反映是主动的、有选择的。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）意识活动的主动性和创造性，是人能够认识世界的重要条件。通过人的感官，能够认识客观世界变化多端的现象，通过“思维的眼睛”，能够揭示深藏于事物内部的本质和规律。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）世上只有尚未认识的事物，没有不可认识的事物。</a:t>
            </a:r>
          </a:p>
          <a:p>
            <a:pPr marL="0" indent="0">
              <a:lnSpc>
                <a:spcPct val="170000"/>
              </a:lnSpc>
              <a:buNone/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961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11510"/>
            <a:ext cx="8229600" cy="4536504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、不同的人产生认识差异性的原因：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认识的主体受各种条件制约，</a:t>
            </a:r>
            <a:endPara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、人们对客观事物的认识总要受到具体的实践水平的限制。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B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、受到不同的立场、观点、方法、知识水平、思维能力、生理素质等条件的限制。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认识的客体是复杂的，变化的，其本质的暴露和展现也有一个过程。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人们对一个事物的正确认识是要经过从实践到认识，再从认识到实践的多次反复才能完成。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331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411510"/>
            <a:ext cx="8424936" cy="46805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zh-CN" b="1" dirty="0"/>
              <a:t>40.</a:t>
            </a:r>
            <a:r>
              <a:rPr lang="zh-CN" altLang="en-US" b="1" dirty="0"/>
              <a:t>阅读材料，完成下列要求。（</a:t>
            </a:r>
            <a:r>
              <a:rPr lang="en-US" altLang="zh-CN" b="1" dirty="0"/>
              <a:t>26</a:t>
            </a:r>
            <a:r>
              <a:rPr lang="zh-CN" altLang="en-US" b="1" dirty="0"/>
              <a:t>分）</a:t>
            </a:r>
          </a:p>
          <a:p>
            <a:pPr marL="0" indent="0">
              <a:buNone/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以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袁隆平为代表的我国杂交水稻研发团队长期不懈奋斗，持续创造，不挖据水着高产的潜力，取得了举世目的成就，为“确保国家粮食安全，把中国人的饭碗牢端在自己手中”和世界粮食生产发辰作作出了卓越贡献。</a:t>
            </a:r>
          </a:p>
          <a:p>
            <a:pPr marL="0" indent="0">
              <a:buNone/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几十年来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，研发团队奔走在试脸国和实验室，解决了杂文水稻育种的一系列关健性难题。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1973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年，实现了不育系、保持系和恢复系的“三系”配套育种；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1989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年，两系法杂交水稽育种获得成功；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1997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年，开启了第三代起级杂交稻育种研究，兼顾了三系法和两系法育种的优点；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2017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年，创造了亩产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1149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．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02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公斤世界水稻单产的最高纪录。</a:t>
            </a:r>
          </a:p>
          <a:p>
            <a:pPr marL="0" indent="0">
              <a:buNone/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为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助力国家水稻产业升级，满足人们对高品质稻来的需求，团队进一步确立了培育“量质齐升”稻种的攻关目标并取得了新的突破，培育的适宜盐碱地种植的“海水”试验品种已经适应了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％盐度的海水灌溉。</a:t>
            </a:r>
          </a:p>
          <a:p>
            <a:pPr marL="0" indent="0"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作为水着育种专家的杰出代表，袁隆平院士将全师精力倾注在杂交水稻事业上，他主持举办国际杂交水稽技术培调班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50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多期，培调来自亚、非、拉美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多个国家的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2000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多名学霓，并多次到国外指导杂交水稻听究与生产。</a:t>
            </a:r>
          </a:p>
          <a:p>
            <a:pPr marL="0" indent="0"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1</a:t>
            </a:r>
            <a:r>
              <a:rPr lang="zh-CN" altLang="en-US" b="1" dirty="0"/>
              <a:t>）我国杂交水稻研发推广为什么能够取得举世属日的成就？运用实践和认识的辩证关系原理加以说明。（</a:t>
            </a:r>
            <a:r>
              <a:rPr lang="en-US" altLang="zh-CN" b="1" dirty="0"/>
              <a:t>12</a:t>
            </a:r>
            <a:r>
              <a:rPr lang="zh-CN" altLang="en-US" b="1" dirty="0"/>
              <a:t>分）</a:t>
            </a:r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4" name="矩形 3"/>
          <p:cNvSpPr/>
          <p:nvPr/>
        </p:nvSpPr>
        <p:spPr>
          <a:xfrm>
            <a:off x="16024" y="-1786"/>
            <a:ext cx="457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2018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年高考文科综合政治试题（全国卷</a:t>
            </a:r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Ⅱ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00970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411510"/>
            <a:ext cx="82296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zh-CN" altLang="en-US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实践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是认识的来源和发展的动力，</a:t>
            </a:r>
            <a:r>
              <a:rPr lang="zh-CN" altLang="en-US" b="1" dirty="0">
                <a:solidFill>
                  <a:srgbClr val="05055B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认识对实践具有能动的反作用，正确的认识促进实践发展</a:t>
            </a:r>
            <a:r>
              <a:rPr lang="zh-CN" altLang="en-US" b="1" dirty="0" smtClean="0">
                <a:solidFill>
                  <a:srgbClr val="05055B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b="1" dirty="0" smtClean="0">
              <a:solidFill>
                <a:srgbClr val="05055B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  立足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社会需要选择课题，开拓创新，在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实践、认识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的循环往复中不断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发展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、完善育种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技术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，优质杂交水稻新品种的培有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不断取得突破</a:t>
            </a: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b="1" dirty="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  实践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是认识的目的，</a:t>
            </a:r>
            <a:r>
              <a:rPr lang="zh-CN" altLang="en-US" b="1" dirty="0">
                <a:solidFill>
                  <a:srgbClr val="05055B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应用推广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优质杂交水稻，为我国和世界粮食生产的发展作出了重大贡献。</a:t>
            </a:r>
          </a:p>
        </p:txBody>
      </p:sp>
    </p:spTree>
    <p:extLst>
      <p:ext uri="{BB962C8B-B14F-4D97-AF65-F5344CB8AC3E}">
        <p14:creationId xmlns:p14="http://schemas.microsoft.com/office/powerpoint/2010/main" val="351182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83518"/>
            <a:ext cx="8229600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、实践观：</a:t>
            </a:r>
          </a:p>
          <a:p>
            <a:pPr marL="0" indent="0">
              <a:buNone/>
            </a:pP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）实践的特点：直接现实性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客观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物质性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endPara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主观能动性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社会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历史性</a:t>
            </a:r>
          </a:p>
          <a:p>
            <a:pPr marL="0" indent="0">
              <a:buNone/>
            </a:pP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4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339502"/>
            <a:ext cx="8229600" cy="432048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）实践与认识的关系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①实践对认识的决定（基础）作用：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A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、实践是认识的来源。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B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、实践是认识发展的根本动力。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C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、实践是检验认识真理性的唯一标准。</a:t>
            </a: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D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、实践是认识的目的和归宿。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②认识对实践有能动的反作用。认识对实践具有指导作用，正确认识促进实践的发展</a:t>
            </a:r>
          </a:p>
          <a:p>
            <a:pPr>
              <a:lnSpc>
                <a:spcPct val="160000"/>
              </a:lnSpc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8905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339502"/>
            <a:ext cx="8229600" cy="4608512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b="1" dirty="0"/>
              <a:t>39</a:t>
            </a:r>
            <a:r>
              <a:rPr lang="zh-CN" altLang="en-US" b="1" dirty="0"/>
              <a:t>．阅读材料，完成下列要求。（</a:t>
            </a:r>
            <a:r>
              <a:rPr lang="en-US" altLang="zh-CN" b="1" dirty="0"/>
              <a:t>26</a:t>
            </a:r>
            <a:r>
              <a:rPr lang="zh-CN" altLang="en-US" b="1" dirty="0"/>
              <a:t>分）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中国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药学家屠呦呦因发现青蒿素治疗疟疾新方法而获得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2015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年诺贝尔生理学或医学奖。这是中国本土培养的科学家首次获得诺贝尔奖。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疟疾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是威胁人类生命的一大顽疾，困扰来了人类几千年。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世纪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年代末，治疗疟疾的常用药物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氯喹或奎宁的药效已经减弱，疟疾的发病率再次升高。为了找到新型抗疟药物，中国政府启动了研制治疗疟疾药物的“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523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项目”，中医研究院成立以屠呦呦为组长的科研组参加研究工作。在极为艰苦的条件下，屠呦呦小组与全国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个省市、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多个单位的科研人员协同合作，经过数百次试验、无数次失败，并从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肘后备急方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等传统中草药文献中获得灵感、汲取智慧，最终使用乙醚从青蒿中提取了疗效高的青蒿素，开创了治疗疟疾新方法，挽救了全球数百万人的生命。世界卫生组织将青蒿素和相关药剂列入其基本药品目录，以青蒿素为基础的复方药物已经成为疟疾的标准治疗药物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屠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呦呦说，获得诺贝尔生理学或医学奖，是中医中药走向世界的一项荣誉。它属于科研团队中的每一个人，属于中国科学家群体，用现代科学手段不断认识中医药，是我们一代代科研工作者的责任。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 dirty="0"/>
              <a:t>（</a:t>
            </a:r>
            <a:r>
              <a:rPr lang="en-US" altLang="zh-CN" b="1" dirty="0"/>
              <a:t>1</a:t>
            </a:r>
            <a:r>
              <a:rPr lang="zh-CN" altLang="en-US" b="1" dirty="0"/>
              <a:t>）结合材料，运用追求真理的知识说明我国科学家是如何发现疟疾新疗法的。（</a:t>
            </a:r>
            <a:r>
              <a:rPr lang="en-US" altLang="zh-CN" b="1" dirty="0"/>
              <a:t>12</a:t>
            </a:r>
            <a:r>
              <a:rPr lang="zh-CN" altLang="en-US" b="1" dirty="0"/>
              <a:t>分）</a:t>
            </a:r>
          </a:p>
          <a:p>
            <a:pPr marL="0" indent="0">
              <a:lnSpc>
                <a:spcPct val="140000"/>
              </a:lnSpc>
              <a:buNone/>
            </a:pPr>
            <a:endParaRPr lang="zh-CN" altLang="en-US" b="1" dirty="0"/>
          </a:p>
        </p:txBody>
      </p:sp>
      <p:sp>
        <p:nvSpPr>
          <p:cNvPr id="4" name="矩形 3"/>
          <p:cNvSpPr/>
          <p:nvPr/>
        </p:nvSpPr>
        <p:spPr>
          <a:xfrm>
            <a:off x="107504" y="9644"/>
            <a:ext cx="4115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2016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年高考文综政治试题（全国</a:t>
            </a:r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Ⅲ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卷）</a:t>
            </a:r>
          </a:p>
        </p:txBody>
      </p:sp>
    </p:spTree>
    <p:extLst>
      <p:ext uri="{BB962C8B-B14F-4D97-AF65-F5344CB8AC3E}">
        <p14:creationId xmlns:p14="http://schemas.microsoft.com/office/powerpoint/2010/main" val="195068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67494"/>
            <a:ext cx="8229600" cy="475252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人们在实践中认识和发现真理，在实践中检验和发展真理。</a:t>
            </a:r>
            <a:r>
              <a:rPr lang="zh-CN" altLang="en-US" sz="2800" b="1" dirty="0">
                <a:solidFill>
                  <a:srgbClr val="05055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受主客体条件的限制，追求真理是一个曲折的过程，具有反复性。（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根据社会的需要选择课题。克服困难、反复试验，经历多次失败仍坚持不懈。（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发挥团队精神，协作攻关。发掘中国传统中医中药学资源，并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与现代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科技相结合。（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将研究成果应用与疟疾治疗实践，接受检验。（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129092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95486"/>
            <a:ext cx="8229600" cy="468052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真理观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、真理的特点 </a:t>
            </a:r>
            <a:endParaRPr lang="en-US" altLang="zh-CN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）真理的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客观性 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真理只有一个，真理面前人人平等，真理与谬误不容混淆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）真理的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条件性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真理都有自己使用的条件和范围。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）真理的</a:t>
            </a:r>
            <a:r>
              <a:rPr lang="zh-CN" altLang="zh-CN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具体性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真理都是相对于特定的过程来说的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真理和谬误往往相伴而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</a:t>
            </a:r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980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555526"/>
            <a:ext cx="8229600" cy="403909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、追求真理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真理来源于实践：实践是认识的来源，实践是检验认识真理性的唯一标准。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追求真理是一个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永无止境的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过程：因为认识具有反复性、无限性、上升性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，真理在发展中不断超越自身。</a:t>
            </a:r>
            <a:endParaRPr lang="zh-CN" altLang="zh-CN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在实践中认识和发现真理，在实践中检验和发展真理。</a:t>
            </a:r>
            <a:endParaRPr lang="zh-CN" altLang="en-US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63723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透明">
  <a:themeElements>
    <a:clrScheme name="透明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经典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透明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84</TotalTime>
  <Words>1485</Words>
  <Application>Microsoft Office PowerPoint</Application>
  <PresentationFormat>全屏显示(16:9)</PresentationFormat>
  <Paragraphs>61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透明</vt:lpstr>
      <vt:lpstr>认识论常见主观题考点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ASUS</cp:lastModifiedBy>
  <cp:revision>4</cp:revision>
  <dcterms:created xsi:type="dcterms:W3CDTF">2019-12-12T01:01:26Z</dcterms:created>
  <dcterms:modified xsi:type="dcterms:W3CDTF">2019-12-12T02:25:52Z</dcterms:modified>
</cp:coreProperties>
</file>