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436" r:id="rId3"/>
    <p:sldId id="651" r:id="rId4"/>
    <p:sldId id="647" r:id="rId5"/>
    <p:sldId id="620" r:id="rId6"/>
    <p:sldId id="621" r:id="rId7"/>
    <p:sldId id="653" r:id="rId8"/>
    <p:sldId id="652" r:id="rId9"/>
    <p:sldId id="645" r:id="rId10"/>
    <p:sldId id="655" r:id="rId11"/>
    <p:sldId id="656" r:id="rId12"/>
    <p:sldId id="624" r:id="rId13"/>
    <p:sldId id="658" r:id="rId14"/>
    <p:sldId id="659" r:id="rId15"/>
    <p:sldId id="631" r:id="rId16"/>
    <p:sldId id="661" r:id="rId17"/>
    <p:sldId id="674" r:id="rId18"/>
    <p:sldId id="675" r:id="rId19"/>
    <p:sldId id="676" r:id="rId20"/>
    <p:sldId id="677" r:id="rId21"/>
    <p:sldId id="678" r:id="rId22"/>
    <p:sldId id="649" r:id="rId23"/>
    <p:sldId id="667" r:id="rId24"/>
    <p:sldId id="668" r:id="rId25"/>
    <p:sldId id="669" r:id="rId26"/>
    <p:sldId id="650" r:id="rId27"/>
    <p:sldId id="670" r:id="rId28"/>
    <p:sldId id="672" r:id="rId29"/>
    <p:sldId id="671" r:id="rId3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3" userDrawn="1">
          <p15:clr>
            <a:srgbClr val="A4A3A4"/>
          </p15:clr>
        </p15:guide>
        <p15:guide id="2" pos="385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85" autoAdjust="0"/>
    <p:restoredTop sz="86330" autoAdjust="0"/>
  </p:normalViewPr>
  <p:slideViewPr>
    <p:cSldViewPr snapToGrid="0" showGuides="1">
      <p:cViewPr varScale="1">
        <p:scale>
          <a:sx n="66" d="100"/>
          <a:sy n="66" d="100"/>
        </p:scale>
        <p:origin x="132" y="1020"/>
      </p:cViewPr>
      <p:guideLst>
        <p:guide orient="horz" pos="2153"/>
        <p:guide pos="3856"/>
      </p:guideLst>
    </p:cSldViewPr>
  </p:slideViewPr>
  <p:outlineViewPr>
    <p:cViewPr>
      <p:scale>
        <a:sx n="33" d="100"/>
        <a:sy n="33" d="100"/>
      </p:scale>
      <p:origin x="306" y="927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2" d="100"/>
          <a:sy n="82" d="100"/>
        </p:scale>
        <p:origin x="-3162" y="-84"/>
      </p:cViewPr>
      <p:guideLst>
        <p:guide orient="horz" pos="2871"/>
        <p:guide pos="216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handoutMaster" Target="handoutMasters/handoutMaster1.xml"/><Relationship Id="rId31" Type="http://schemas.openxmlformats.org/officeDocument/2006/relationships/notesMaster" Target="notesMasters/notesMaster1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D95AF4-C19A-5345-8525-CFCA8E67C7EC}" type="datetimeFigureOut">
              <a:rPr kumimoji="1" lang="zh-CN" altLang="en-US" smtClean="0"/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F184B3-4216-5743-8985-15E690C33E99}" type="slidenum">
              <a:rPr kumimoji="1" lang="zh-CN" altLang="en-US" smtClean="0"/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D49ADB-DEA8-4AD1-A559-2BDFE014EA3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E5A8D8-B88F-4BA1-9B6E-DA61FA535B0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392907" y="1048941"/>
            <a:ext cx="11129962" cy="2387600"/>
          </a:xfrm>
        </p:spPr>
        <p:txBody>
          <a:bodyPr anchor="ctr" anchorCtr="1">
            <a:noAutofit/>
          </a:bodyPr>
          <a:lstStyle>
            <a:lvl1pPr algn="l">
              <a:defRPr sz="8800">
                <a:ln>
                  <a:noFill/>
                </a:ln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br>
              <a:rPr kumimoji="0" lang="en-US" altLang="zh-CN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</a:br>
            <a:r>
              <a:rPr kumimoji="0" lang="en-US" altLang="zh-CN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课程导学</a:t>
            </a:r>
            <a:r>
              <a:rPr kumimoji="0" lang="en-US" altLang="zh-CN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》</a:t>
            </a:r>
            <a:r>
              <a:rPr kumimoji="0" lang="zh-CN" altLang="en-US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三基版</a:t>
            </a:r>
            <a:br>
              <a:rPr kumimoji="0" lang="zh-CN" altLang="en-US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</a:b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876425" y="3716338"/>
            <a:ext cx="9144000" cy="1655762"/>
          </a:xfrm>
        </p:spPr>
        <p:txBody>
          <a:bodyPr/>
          <a:lstStyle>
            <a:lvl1pPr marL="0" indent="0" algn="l">
              <a:buNone/>
              <a:defRPr sz="2800" b="1">
                <a:ln>
                  <a:noFill/>
                </a:ln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第二章  第</a:t>
            </a:r>
            <a:r>
              <a:rPr lang="en-US" altLang="zh-CN" dirty="0"/>
              <a:t>19</a:t>
            </a:r>
            <a:r>
              <a:rPr lang="zh-CN" altLang="en-US" dirty="0"/>
              <a:t>课时  二元一次方程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 sz="quarter" idx="10"/>
          </p:nvPr>
        </p:nvSpPr>
        <p:spPr>
          <a:xfrm>
            <a:off x="217488" y="304800"/>
            <a:ext cx="11771312" cy="6328229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buNone/>
              <a:defRPr sz="3200" b="1"/>
            </a:lvl1pPr>
            <a:lvl2pPr>
              <a:defRPr sz="3200"/>
            </a:lvl2pPr>
            <a:lvl3pPr>
              <a:defRPr sz="3200"/>
            </a:lvl3pPr>
            <a:lvl4pPr>
              <a:defRPr sz="3200"/>
            </a:lvl4pPr>
            <a:lvl5pPr>
              <a:defRPr sz="32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DFA72-AD53-4013-A24B-0E747E7686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7B7CF-A24C-4871-B090-3CDC698AD1DF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30"/>
          <a:stretch>
            <a:fillRect/>
          </a:stretch>
        </p:blipFill>
        <p:spPr>
          <a:xfrm>
            <a:off x="-12700" y="0"/>
            <a:ext cx="12242800" cy="6845300"/>
          </a:xfrm>
          <a:prstGeom prst="rect">
            <a:avLst/>
          </a:prstGeom>
        </p:spPr>
      </p:pic>
      <p:sp>
        <p:nvSpPr>
          <p:cNvPr id="9" name="内容占位符 8"/>
          <p:cNvSpPr>
            <a:spLocks noGrp="1"/>
          </p:cNvSpPr>
          <p:nvPr>
            <p:ph sz="quarter" idx="13"/>
          </p:nvPr>
        </p:nvSpPr>
        <p:spPr>
          <a:xfrm>
            <a:off x="231775" y="420688"/>
            <a:ext cx="11785600" cy="6081712"/>
          </a:xfrm>
        </p:spPr>
        <p:txBody>
          <a:bodyPr>
            <a:normAutofit/>
          </a:bodyPr>
          <a:lstStyle>
            <a:lvl1pPr>
              <a:buNone/>
              <a:defRPr sz="3200" b="1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15"/>
          <a:stretch>
            <a:fillRect/>
          </a:stretch>
        </p:blipFill>
        <p:spPr>
          <a:xfrm>
            <a:off x="-12700" y="0"/>
            <a:ext cx="12242800" cy="6858000"/>
          </a:xfrm>
          <a:prstGeom prst="rect">
            <a:avLst/>
          </a:prstGeom>
        </p:spPr>
      </p:pic>
      <p:sp>
        <p:nvSpPr>
          <p:cNvPr id="4" name="内容占位符 3"/>
          <p:cNvSpPr>
            <a:spLocks noGrp="1"/>
          </p:cNvSpPr>
          <p:nvPr>
            <p:ph sz="quarter" idx="10"/>
          </p:nvPr>
        </p:nvSpPr>
        <p:spPr>
          <a:xfrm>
            <a:off x="276225" y="319088"/>
            <a:ext cx="11610975" cy="6242050"/>
          </a:xfrm>
        </p:spPr>
        <p:txBody>
          <a:bodyPr>
            <a:normAutofit/>
          </a:bodyPr>
          <a:lstStyle>
            <a:lvl1pPr>
              <a:buNone/>
              <a:defRPr sz="3200"/>
            </a:lvl1pPr>
            <a:lvl2pPr>
              <a:defRPr sz="3200"/>
            </a:lvl2pPr>
            <a:lvl3pPr>
              <a:defRPr sz="3200"/>
            </a:lvl3pPr>
            <a:lvl4pPr>
              <a:defRPr sz="3200"/>
            </a:lvl4pPr>
            <a:lvl5pPr>
              <a:defRPr sz="32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15"/>
          <a:stretch>
            <a:fillRect/>
          </a:stretch>
        </p:blipFill>
        <p:spPr>
          <a:xfrm>
            <a:off x="-12700" y="0"/>
            <a:ext cx="12242800" cy="6858000"/>
          </a:xfrm>
          <a:prstGeom prst="rect">
            <a:avLst/>
          </a:prstGeom>
        </p:spPr>
      </p:pic>
      <p:sp>
        <p:nvSpPr>
          <p:cNvPr id="4" name="内容占位符 3"/>
          <p:cNvSpPr>
            <a:spLocks noGrp="1"/>
          </p:cNvSpPr>
          <p:nvPr>
            <p:ph sz="quarter" idx="10"/>
          </p:nvPr>
        </p:nvSpPr>
        <p:spPr>
          <a:xfrm>
            <a:off x="434975" y="449263"/>
            <a:ext cx="11307763" cy="6038850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1DFA72-AD53-4013-A24B-0E747E7686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7B7CF-A24C-4871-B090-3CDC698AD1D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microsoft.com/office/2007/relationships/hdphoto" Target="../media/image16.wdp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4.png"/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microsoft.com/office/2007/relationships/hdphoto" Target="../media/image43.wdp"/><Relationship Id="rId2" Type="http://schemas.openxmlformats.org/officeDocument/2006/relationships/image" Target="../media/image42.png"/><Relationship Id="rId1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Relationship Id="rId3" Type="http://schemas.openxmlformats.org/officeDocument/2006/relationships/image" Target="../media/image44.png"/><Relationship Id="rId2" Type="http://schemas.microsoft.com/office/2007/relationships/hdphoto" Target="../media/image43.wdp"/><Relationship Id="rId1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microsoft.com/office/2007/relationships/hdphoto" Target="../media/image53.wdp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image" Target="../media/image47.pn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57.png"/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image" Target="../media/image54.png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microsoft.com/office/2007/relationships/hdphoto" Target="../media/image65.wdp"/><Relationship Id="rId7" Type="http://schemas.openxmlformats.org/officeDocument/2006/relationships/image" Target="../media/image64.png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image" Target="../media/image5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7.png"/><Relationship Id="rId1" Type="http://schemas.openxmlformats.org/officeDocument/2006/relationships/image" Target="../media/image66.pn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image" Target="../media/image67.pn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72.png"/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image" Target="../media/image67.png"/></Relationships>
</file>

<file path=ppt/slides/_rels/slide2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image" Target="../media/image6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8.png"/><Relationship Id="rId1" Type="http://schemas.openxmlformats.org/officeDocument/2006/relationships/image" Target="../media/image77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9.png"/></Relationships>
</file>

<file path=ppt/slides/_rels/slide2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83.png"/><Relationship Id="rId4" Type="http://schemas.openxmlformats.org/officeDocument/2006/relationships/image" Target="../media/image82.png"/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/>
          <p:nvPr/>
        </p:nvSpPr>
        <p:spPr>
          <a:xfrm>
            <a:off x="0" y="673485"/>
            <a:ext cx="12230100" cy="2387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sz="3200" kern="1200">
                <a:ln>
                  <a:noFill/>
                </a:ln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j-cs"/>
              </a:defRPr>
            </a:lvl1pPr>
          </a:lstStyle>
          <a:p>
            <a:pPr algn="ctr"/>
            <a:endParaRPr lang="zh-CN" altLang="en-US" sz="7200" b="1" dirty="0">
              <a:solidFill>
                <a:srgbClr val="FF0000"/>
              </a:solidFill>
              <a:latin typeface="华文隶书" panose="02010800040101010101" charset="-122"/>
              <a:ea typeface="华文隶书" panose="02010800040101010101" charset="-122"/>
              <a:cs typeface="华文隶书" panose="02010800040101010101" charset="-122"/>
            </a:endParaRPr>
          </a:p>
        </p:txBody>
      </p:sp>
      <p:sp>
        <p:nvSpPr>
          <p:cNvPr id="5" name="副标题 2"/>
          <p:cNvSpPr txBox="1"/>
          <p:nvPr/>
        </p:nvSpPr>
        <p:spPr>
          <a:xfrm>
            <a:off x="1296670" y="1504315"/>
            <a:ext cx="10895330" cy="172910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altLang="zh-CN" sz="6000" b="1" dirty="0" smtClean="0"/>
              <a:t>          </a:t>
            </a:r>
            <a:r>
              <a:rPr lang="zh-CN" altLang="zh-CN" sz="6600" b="1" dirty="0" smtClean="0">
                <a:solidFill>
                  <a:srgbClr val="FF0000"/>
                </a:solidFill>
              </a:rPr>
              <a:t>造</a:t>
            </a:r>
            <a:r>
              <a:rPr lang="zh-CN" altLang="zh-CN" sz="6600" b="1" dirty="0">
                <a:solidFill>
                  <a:srgbClr val="FF0000"/>
                </a:solidFill>
              </a:rPr>
              <a:t>桥选址问题</a:t>
            </a:r>
            <a:endParaRPr lang="zh-CN" altLang="zh-CN" sz="6600" b="1" dirty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4000" b="1" dirty="0"/>
              <a:t>(</a:t>
            </a:r>
            <a:r>
              <a:rPr lang="zh-CN" altLang="zh-CN" sz="4000" b="1" dirty="0"/>
              <a:t>利用平移思想将两动点变为单动点</a:t>
            </a:r>
            <a:r>
              <a:rPr lang="en-US" altLang="zh-CN" sz="4000" b="1" dirty="0"/>
              <a:t>)</a:t>
            </a:r>
            <a:endParaRPr lang="en-US" altLang="zh-CN" sz="4000" b="1" dirty="0"/>
          </a:p>
        </p:txBody>
      </p:sp>
      <p:sp>
        <p:nvSpPr>
          <p:cNvPr id="16" name="矩形 15"/>
          <p:cNvSpPr/>
          <p:nvPr/>
        </p:nvSpPr>
        <p:spPr>
          <a:xfrm>
            <a:off x="0" y="6443188"/>
            <a:ext cx="12244388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latin typeface="Engravers MT" charset="0"/>
                <a:ea typeface="Engravers MT" charset="0"/>
                <a:cs typeface="Engravers MT" charset="0"/>
              </a:rPr>
              <a:t>Achieving  results  is  a  hard  truth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Engravers MT" charset="0"/>
              <a:ea typeface="Engravers MT" charset="0"/>
              <a:cs typeface="Engravers MT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知识回顾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r>
              <a:rPr lang="zh-CN" altLang="zh-CN" dirty="0" smtClean="0"/>
              <a:t>造</a:t>
            </a:r>
            <a:r>
              <a:rPr lang="zh-CN" altLang="zh-CN" dirty="0"/>
              <a:t>桥选址问题是一类较特殊的线段最值问题</a:t>
            </a:r>
            <a:r>
              <a:rPr lang="en-US" altLang="zh-CN" dirty="0"/>
              <a:t>,</a:t>
            </a:r>
            <a:r>
              <a:rPr lang="zh-CN" altLang="zh-CN" dirty="0"/>
              <a:t>它需要利用几何</a:t>
            </a:r>
            <a:r>
              <a:rPr lang="zh-CN" altLang="zh-CN" dirty="0" smtClean="0"/>
              <a:t>定理</a:t>
            </a:r>
            <a:endParaRPr lang="en-US" altLang="zh-CN" dirty="0" smtClean="0"/>
          </a:p>
          <a:p>
            <a:r>
              <a:rPr lang="zh-CN" altLang="zh-CN" dirty="0" smtClean="0"/>
              <a:t>法</a:t>
            </a:r>
            <a:r>
              <a:rPr lang="zh-CN" altLang="zh-CN" dirty="0"/>
              <a:t>来解答</a:t>
            </a:r>
            <a:r>
              <a:rPr lang="en-US" altLang="zh-CN" i="1" dirty="0"/>
              <a:t>.</a:t>
            </a:r>
            <a:r>
              <a:rPr lang="zh-CN" altLang="zh-CN" dirty="0"/>
              <a:t>主要是通过平移</a:t>
            </a:r>
            <a:r>
              <a:rPr lang="en-US" altLang="zh-CN" dirty="0"/>
              <a:t>,</a:t>
            </a:r>
            <a:r>
              <a:rPr lang="zh-CN" altLang="zh-CN" dirty="0"/>
              <a:t>使得除桥长不变外</a:t>
            </a:r>
            <a:r>
              <a:rPr lang="en-US" altLang="zh-CN" dirty="0"/>
              <a:t>,</a:t>
            </a:r>
            <a:r>
              <a:rPr lang="zh-CN" altLang="zh-CN" dirty="0"/>
              <a:t>把其他路径平移</a:t>
            </a:r>
            <a:r>
              <a:rPr lang="zh-CN" altLang="zh-CN" dirty="0" smtClean="0"/>
              <a:t>在</a:t>
            </a:r>
            <a:endParaRPr lang="en-US" altLang="zh-CN" dirty="0" smtClean="0"/>
          </a:p>
          <a:p>
            <a:r>
              <a:rPr lang="zh-CN" altLang="zh-CN" dirty="0" smtClean="0"/>
              <a:t>一</a:t>
            </a:r>
            <a:r>
              <a:rPr lang="zh-CN" altLang="zh-CN" dirty="0"/>
              <a:t>条直线上</a:t>
            </a:r>
            <a:r>
              <a:rPr lang="en-US" altLang="zh-CN" dirty="0"/>
              <a:t>,</a:t>
            </a:r>
            <a:r>
              <a:rPr lang="zh-CN" altLang="zh-CN" dirty="0"/>
              <a:t>从而做出最短路径的选择</a:t>
            </a:r>
            <a:r>
              <a:rPr lang="en-US" altLang="zh-CN" dirty="0"/>
              <a:t>,</a:t>
            </a:r>
            <a:r>
              <a:rPr lang="zh-CN" altLang="zh-CN" dirty="0"/>
              <a:t>也是继“将军饮马”</a:t>
            </a:r>
            <a:r>
              <a:rPr lang="zh-CN" altLang="zh-CN" dirty="0" smtClean="0"/>
              <a:t>问题</a:t>
            </a:r>
            <a:endParaRPr lang="en-US" altLang="zh-CN" dirty="0" smtClean="0"/>
          </a:p>
          <a:p>
            <a:r>
              <a:rPr lang="zh-CN" altLang="zh-CN" dirty="0" smtClean="0"/>
              <a:t>后</a:t>
            </a:r>
            <a:r>
              <a:rPr lang="en-US" altLang="zh-CN" dirty="0"/>
              <a:t>,</a:t>
            </a:r>
            <a:r>
              <a:rPr lang="zh-CN" altLang="zh-CN" dirty="0"/>
              <a:t>两点之间线段最短的一个应用</a:t>
            </a:r>
            <a:r>
              <a:rPr lang="en-US" altLang="zh-CN" i="1" dirty="0" smtClean="0"/>
              <a:t>.</a:t>
            </a:r>
            <a:endParaRPr lang="zh-CN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zh-CN" altLang="zh-CN" dirty="0" smtClean="0"/>
              <a:t>模型</a:t>
            </a:r>
            <a:r>
              <a:rPr lang="zh-CN" altLang="zh-CN" dirty="0"/>
              <a:t>一</a:t>
            </a:r>
            <a:r>
              <a:rPr lang="en-US" altLang="zh-CN" dirty="0"/>
              <a:t>:</a:t>
            </a:r>
            <a:r>
              <a:rPr lang="zh-CN" altLang="zh-CN" dirty="0"/>
              <a:t>河异侧两</a:t>
            </a:r>
            <a:r>
              <a:rPr lang="zh-CN" altLang="zh-CN" dirty="0" smtClean="0"/>
              <a:t>定点问题</a:t>
            </a:r>
            <a:r>
              <a:rPr lang="en-US" altLang="zh-CN" dirty="0"/>
              <a:t>:</a:t>
            </a:r>
            <a:r>
              <a:rPr lang="zh-CN" altLang="zh-CN" dirty="0"/>
              <a:t>如图</a:t>
            </a:r>
            <a:r>
              <a:rPr lang="en-US" altLang="zh-CN" dirty="0"/>
              <a:t>,</a:t>
            </a:r>
            <a:r>
              <a:rPr lang="en-US" altLang="zh-CN" i="1" dirty="0"/>
              <a:t>A</a:t>
            </a:r>
            <a:r>
              <a:rPr lang="en-US" altLang="zh-CN" dirty="0"/>
              <a:t>,</a:t>
            </a:r>
            <a:r>
              <a:rPr lang="en-US" altLang="zh-CN" i="1" dirty="0"/>
              <a:t>B</a:t>
            </a:r>
            <a:r>
              <a:rPr lang="zh-CN" altLang="zh-CN" dirty="0"/>
              <a:t>两地在一条河的两岸</a:t>
            </a:r>
            <a:r>
              <a:rPr lang="en-US" altLang="zh-CN" dirty="0"/>
              <a:t>,</a:t>
            </a:r>
            <a:r>
              <a:rPr lang="zh-CN" altLang="zh-CN" dirty="0"/>
              <a:t>现要</a:t>
            </a:r>
            <a:r>
              <a:rPr lang="zh-CN" altLang="zh-CN" dirty="0" smtClean="0"/>
              <a:t>在</a:t>
            </a:r>
            <a:endParaRPr lang="en-US" altLang="zh-CN" dirty="0" smtClean="0"/>
          </a:p>
          <a:p>
            <a:r>
              <a:rPr lang="zh-CN" altLang="zh-CN" dirty="0" smtClean="0"/>
              <a:t>河</a:t>
            </a:r>
            <a:r>
              <a:rPr lang="zh-CN" altLang="zh-CN" dirty="0"/>
              <a:t>上造一座桥</a:t>
            </a:r>
            <a:r>
              <a:rPr lang="en-US" altLang="zh-CN" i="1" dirty="0"/>
              <a:t>MN</a:t>
            </a:r>
            <a:r>
              <a:rPr lang="en-US" altLang="zh-CN" dirty="0"/>
              <a:t>(</a:t>
            </a:r>
            <a:r>
              <a:rPr lang="zh-CN" altLang="zh-CN" dirty="0"/>
              <a:t>河道宽为</a:t>
            </a:r>
            <a:r>
              <a:rPr lang="en-US" altLang="zh-CN" i="1" dirty="0"/>
              <a:t>d</a:t>
            </a:r>
            <a:r>
              <a:rPr lang="en-US" altLang="zh-CN" dirty="0"/>
              <a:t>),</a:t>
            </a:r>
            <a:r>
              <a:rPr lang="zh-CN" altLang="zh-CN" dirty="0"/>
              <a:t>使从</a:t>
            </a:r>
            <a:r>
              <a:rPr lang="en-US" altLang="zh-CN" i="1" dirty="0"/>
              <a:t>A</a:t>
            </a:r>
            <a:r>
              <a:rPr lang="zh-CN" altLang="zh-CN" dirty="0"/>
              <a:t>到</a:t>
            </a:r>
            <a:r>
              <a:rPr lang="en-US" altLang="zh-CN" i="1" dirty="0"/>
              <a:t>B</a:t>
            </a:r>
            <a:r>
              <a:rPr lang="zh-CN" altLang="zh-CN" dirty="0"/>
              <a:t>的路径</a:t>
            </a:r>
            <a:r>
              <a:rPr lang="en-US" altLang="zh-CN" i="1" dirty="0"/>
              <a:t>AM+MN+NB</a:t>
            </a:r>
            <a:r>
              <a:rPr lang="zh-CN" altLang="zh-CN" dirty="0"/>
              <a:t>最短</a:t>
            </a:r>
            <a:r>
              <a:rPr lang="en-US" altLang="zh-CN" i="1" dirty="0" smtClean="0"/>
              <a:t>.</a:t>
            </a:r>
            <a:r>
              <a:rPr lang="zh-CN" altLang="zh-CN" i="1" dirty="0"/>
              <a:t> 　　</a:t>
            </a:r>
            <a:endParaRPr lang="en-US" altLang="zh-CN" i="1" dirty="0" smtClean="0"/>
          </a:p>
          <a:p>
            <a:r>
              <a:rPr lang="zh-CN" altLang="zh-CN" dirty="0" smtClean="0"/>
              <a:t>作法</a:t>
            </a:r>
            <a:r>
              <a:rPr lang="en-US" altLang="zh-CN" dirty="0"/>
              <a:t>:</a:t>
            </a:r>
            <a:r>
              <a:rPr lang="zh-CN" altLang="zh-CN" dirty="0"/>
              <a:t>将点</a:t>
            </a:r>
            <a:r>
              <a:rPr lang="en-US" altLang="zh-CN" i="1" dirty="0"/>
              <a:t>A</a:t>
            </a:r>
            <a:r>
              <a:rPr lang="zh-CN" altLang="zh-CN" dirty="0"/>
              <a:t>向下平移</a:t>
            </a:r>
            <a:r>
              <a:rPr lang="en-US" altLang="zh-CN" i="1" dirty="0"/>
              <a:t>d</a:t>
            </a:r>
            <a:r>
              <a:rPr lang="zh-CN" altLang="zh-CN" dirty="0"/>
              <a:t>个单位到</a:t>
            </a:r>
            <a:r>
              <a:rPr lang="en-US" altLang="zh-CN" i="1" dirty="0"/>
              <a:t>A'</a:t>
            </a:r>
            <a:r>
              <a:rPr lang="en-US" altLang="zh-CN" dirty="0"/>
              <a:t>,</a:t>
            </a:r>
            <a:r>
              <a:rPr lang="zh-CN" altLang="zh-CN" dirty="0"/>
              <a:t>连接</a:t>
            </a:r>
            <a:r>
              <a:rPr lang="en-US" altLang="zh-CN" i="1" dirty="0"/>
              <a:t>A'B</a:t>
            </a:r>
            <a:r>
              <a:rPr lang="zh-CN" altLang="zh-CN" dirty="0"/>
              <a:t>交直线</a:t>
            </a:r>
            <a:r>
              <a:rPr lang="en-US" altLang="zh-CN" i="1" dirty="0"/>
              <a:t>l</a:t>
            </a:r>
            <a:r>
              <a:rPr lang="en-US" altLang="zh-CN" baseline="-25000" dirty="0"/>
              <a:t>2</a:t>
            </a:r>
            <a:r>
              <a:rPr lang="zh-CN" altLang="zh-CN" dirty="0"/>
              <a:t>于点</a:t>
            </a:r>
            <a:r>
              <a:rPr lang="en-US" altLang="zh-CN" i="1" dirty="0"/>
              <a:t>N</a:t>
            </a:r>
            <a:r>
              <a:rPr lang="en-US" altLang="zh-CN" dirty="0"/>
              <a:t>,</a:t>
            </a:r>
            <a:r>
              <a:rPr lang="zh-CN" altLang="zh-CN" dirty="0"/>
              <a:t>将点</a:t>
            </a:r>
            <a:r>
              <a:rPr lang="en-US" altLang="zh-CN" i="1" dirty="0" smtClean="0"/>
              <a:t>N</a:t>
            </a:r>
            <a:endParaRPr lang="en-US" altLang="zh-CN" i="1" dirty="0" smtClean="0"/>
          </a:p>
          <a:p>
            <a:r>
              <a:rPr lang="zh-CN" altLang="zh-CN" dirty="0" smtClean="0"/>
              <a:t>向上</a:t>
            </a:r>
            <a:r>
              <a:rPr lang="zh-CN" altLang="zh-CN" dirty="0"/>
              <a:t>平移</a:t>
            </a:r>
            <a:r>
              <a:rPr lang="en-US" altLang="zh-CN" i="1" dirty="0"/>
              <a:t>d</a:t>
            </a:r>
            <a:r>
              <a:rPr lang="zh-CN" altLang="zh-CN" dirty="0"/>
              <a:t>个单位到</a:t>
            </a:r>
            <a:r>
              <a:rPr lang="en-US" altLang="zh-CN" i="1" dirty="0"/>
              <a:t>M</a:t>
            </a:r>
            <a:r>
              <a:rPr lang="en-US" altLang="zh-CN" dirty="0"/>
              <a:t>,</a:t>
            </a:r>
            <a:r>
              <a:rPr lang="zh-CN" altLang="zh-CN" dirty="0"/>
              <a:t>点</a:t>
            </a:r>
            <a:r>
              <a:rPr lang="en-US" altLang="zh-CN" i="1" dirty="0"/>
              <a:t>M</a:t>
            </a:r>
            <a:r>
              <a:rPr lang="en-US" altLang="zh-CN" dirty="0"/>
              <a:t>,</a:t>
            </a:r>
            <a:r>
              <a:rPr lang="en-US" altLang="zh-CN" i="1" dirty="0"/>
              <a:t>N</a:t>
            </a:r>
            <a:r>
              <a:rPr lang="zh-CN" altLang="zh-CN" dirty="0"/>
              <a:t>即为所求</a:t>
            </a:r>
            <a:r>
              <a:rPr lang="en-US" altLang="zh-CN" dirty="0"/>
              <a:t>,</a:t>
            </a:r>
            <a:r>
              <a:rPr lang="zh-CN" altLang="zh-CN" dirty="0"/>
              <a:t>此时</a:t>
            </a:r>
            <a:r>
              <a:rPr lang="en-US" altLang="zh-CN" i="1" dirty="0"/>
              <a:t>AM+MN+NB</a:t>
            </a:r>
            <a:r>
              <a:rPr lang="zh-CN" altLang="zh-CN" dirty="0"/>
              <a:t>的</a:t>
            </a:r>
            <a:r>
              <a:rPr lang="zh-CN" altLang="zh-CN" dirty="0" smtClean="0"/>
              <a:t>最小</a:t>
            </a:r>
            <a:endParaRPr lang="en-US" altLang="zh-CN" dirty="0" smtClean="0"/>
          </a:p>
          <a:p>
            <a:r>
              <a:rPr lang="zh-CN" altLang="zh-CN" dirty="0" smtClean="0"/>
              <a:t>值</a:t>
            </a:r>
            <a:r>
              <a:rPr lang="zh-CN" altLang="zh-CN" dirty="0"/>
              <a:t>为</a:t>
            </a:r>
            <a:r>
              <a:rPr lang="en-US" altLang="zh-CN" i="1" dirty="0" err="1"/>
              <a:t>A'B+d</a:t>
            </a:r>
            <a:r>
              <a:rPr lang="en-US" altLang="zh-CN" i="1" dirty="0"/>
              <a:t>.</a:t>
            </a:r>
            <a:endParaRPr lang="zh-CN" altLang="zh-CN" dirty="0"/>
          </a:p>
          <a:p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5129790" y="3972358"/>
            <a:ext cx="6286356" cy="20839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zh-CN" altLang="zh-CN" dirty="0" smtClean="0"/>
              <a:t>模型</a:t>
            </a:r>
            <a:r>
              <a:rPr lang="zh-CN" altLang="zh-CN" dirty="0"/>
              <a:t>二</a:t>
            </a:r>
            <a:r>
              <a:rPr lang="en-US" altLang="zh-CN" dirty="0"/>
              <a:t>:</a:t>
            </a:r>
            <a:r>
              <a:rPr lang="zh-CN" altLang="zh-CN" dirty="0"/>
              <a:t>河同侧两定点</a:t>
            </a:r>
            <a:endParaRPr lang="zh-CN" altLang="zh-CN" dirty="0"/>
          </a:p>
          <a:p>
            <a:r>
              <a:rPr lang="zh-CN" altLang="zh-CN" dirty="0" smtClean="0"/>
              <a:t>问题</a:t>
            </a:r>
            <a:r>
              <a:rPr lang="en-US" altLang="zh-CN" dirty="0"/>
              <a:t>:</a:t>
            </a:r>
            <a:r>
              <a:rPr lang="zh-CN" altLang="zh-CN" dirty="0"/>
              <a:t>如图</a:t>
            </a:r>
            <a:r>
              <a:rPr lang="en-US" altLang="zh-CN" dirty="0"/>
              <a:t>,</a:t>
            </a:r>
            <a:r>
              <a:rPr lang="zh-CN" altLang="zh-CN" dirty="0"/>
              <a:t>在直线上找</a:t>
            </a:r>
            <a:r>
              <a:rPr lang="en-US" altLang="zh-CN" i="1" dirty="0"/>
              <a:t>P</a:t>
            </a:r>
            <a:r>
              <a:rPr lang="en-US" altLang="zh-CN" dirty="0"/>
              <a:t>,</a:t>
            </a:r>
            <a:r>
              <a:rPr lang="en-US" altLang="zh-CN" i="1" dirty="0"/>
              <a:t>Q</a:t>
            </a:r>
            <a:r>
              <a:rPr lang="zh-CN" altLang="zh-CN" dirty="0"/>
              <a:t>两点</a:t>
            </a:r>
            <a:r>
              <a:rPr lang="en-US" altLang="zh-CN" dirty="0"/>
              <a:t>(</a:t>
            </a:r>
            <a:r>
              <a:rPr lang="en-US" altLang="zh-CN" i="1" dirty="0"/>
              <a:t>P</a:t>
            </a:r>
            <a:r>
              <a:rPr lang="zh-CN" altLang="zh-CN" dirty="0"/>
              <a:t>在左</a:t>
            </a:r>
            <a:r>
              <a:rPr lang="en-US" altLang="zh-CN" dirty="0"/>
              <a:t>),</a:t>
            </a:r>
            <a:r>
              <a:rPr lang="zh-CN" altLang="zh-CN" dirty="0"/>
              <a:t>使得</a:t>
            </a:r>
            <a:r>
              <a:rPr lang="en-US" altLang="zh-CN" i="1" dirty="0"/>
              <a:t>AP+PQ+BQ</a:t>
            </a:r>
            <a:r>
              <a:rPr lang="zh-CN" altLang="zh-CN" dirty="0"/>
              <a:t>最小</a:t>
            </a:r>
            <a:r>
              <a:rPr lang="en-US" altLang="zh-CN" dirty="0" smtClean="0"/>
              <a:t>,</a:t>
            </a:r>
            <a:endParaRPr lang="en-US" altLang="zh-CN" dirty="0" smtClean="0"/>
          </a:p>
          <a:p>
            <a:r>
              <a:rPr lang="zh-CN" altLang="zh-CN" dirty="0" smtClean="0"/>
              <a:t>且</a:t>
            </a:r>
            <a:r>
              <a:rPr lang="en-US" altLang="zh-CN" i="1" dirty="0" smtClean="0"/>
              <a:t>PQ=d.</a:t>
            </a:r>
            <a:r>
              <a:rPr lang="zh-CN" altLang="zh-CN" i="1" dirty="0"/>
              <a:t> 　　　</a:t>
            </a:r>
            <a:endParaRPr lang="en-US" altLang="zh-CN" i="1" dirty="0" smtClean="0"/>
          </a:p>
          <a:p>
            <a:r>
              <a:rPr lang="zh-CN" altLang="zh-CN" dirty="0" smtClean="0"/>
              <a:t>作法</a:t>
            </a:r>
            <a:r>
              <a:rPr lang="en-US" altLang="zh-CN" dirty="0"/>
              <a:t>:</a:t>
            </a:r>
            <a:r>
              <a:rPr lang="zh-CN" altLang="zh-CN" dirty="0"/>
              <a:t>作</a:t>
            </a:r>
            <a:r>
              <a:rPr lang="en-US" altLang="zh-CN" i="1" dirty="0"/>
              <a:t>A</a:t>
            </a:r>
            <a:r>
              <a:rPr lang="zh-CN" altLang="zh-CN" dirty="0"/>
              <a:t>关于直线</a:t>
            </a:r>
            <a:r>
              <a:rPr lang="en-US" altLang="zh-CN" i="1" dirty="0"/>
              <a:t>l</a:t>
            </a:r>
            <a:r>
              <a:rPr lang="zh-CN" altLang="zh-CN" dirty="0"/>
              <a:t>的对称点</a:t>
            </a:r>
            <a:r>
              <a:rPr lang="en-US" altLang="zh-CN" i="1" dirty="0"/>
              <a:t>A'</a:t>
            </a:r>
            <a:r>
              <a:rPr lang="en-US" altLang="zh-CN" dirty="0"/>
              <a:t>,</a:t>
            </a:r>
            <a:r>
              <a:rPr lang="zh-CN" altLang="zh-CN" dirty="0"/>
              <a:t>将点</a:t>
            </a:r>
            <a:r>
              <a:rPr lang="en-US" altLang="zh-CN" i="1" dirty="0"/>
              <a:t>A'</a:t>
            </a:r>
            <a:r>
              <a:rPr lang="zh-CN" altLang="zh-CN" dirty="0"/>
              <a:t>向右平移</a:t>
            </a:r>
            <a:r>
              <a:rPr lang="en-US" altLang="zh-CN" i="1" dirty="0"/>
              <a:t>d</a:t>
            </a:r>
            <a:r>
              <a:rPr lang="zh-CN" altLang="zh-CN" dirty="0"/>
              <a:t>个单位到</a:t>
            </a:r>
            <a:r>
              <a:rPr lang="en-US" altLang="zh-CN" i="1" dirty="0"/>
              <a:t>A</a:t>
            </a:r>
            <a:r>
              <a:rPr lang="en-US" altLang="zh-CN" i="1" dirty="0" smtClean="0"/>
              <a:t>″</a:t>
            </a:r>
            <a:r>
              <a:rPr lang="en-US" altLang="zh-CN" dirty="0" smtClean="0"/>
              <a:t>,</a:t>
            </a:r>
            <a:endParaRPr lang="en-US" altLang="zh-CN" dirty="0" smtClean="0"/>
          </a:p>
          <a:p>
            <a:r>
              <a:rPr lang="zh-CN" altLang="zh-CN" dirty="0" smtClean="0"/>
              <a:t>连接</a:t>
            </a:r>
            <a:r>
              <a:rPr lang="en-US" altLang="zh-CN" i="1" dirty="0" smtClean="0"/>
              <a:t>A″B</a:t>
            </a:r>
            <a:r>
              <a:rPr lang="zh-CN" altLang="zh-CN" dirty="0"/>
              <a:t>交直线</a:t>
            </a:r>
            <a:r>
              <a:rPr lang="en-US" altLang="zh-CN" i="1" dirty="0"/>
              <a:t>l</a:t>
            </a:r>
            <a:r>
              <a:rPr lang="zh-CN" altLang="zh-CN" dirty="0"/>
              <a:t>于点</a:t>
            </a:r>
            <a:r>
              <a:rPr lang="en-US" altLang="zh-CN" i="1" dirty="0"/>
              <a:t>Q</a:t>
            </a:r>
            <a:r>
              <a:rPr lang="en-US" altLang="zh-CN" dirty="0"/>
              <a:t>,</a:t>
            </a:r>
            <a:r>
              <a:rPr lang="zh-CN" altLang="zh-CN" dirty="0"/>
              <a:t>将点</a:t>
            </a:r>
            <a:r>
              <a:rPr lang="en-US" altLang="zh-CN" i="1" dirty="0"/>
              <a:t>Q</a:t>
            </a:r>
            <a:r>
              <a:rPr lang="zh-CN" altLang="zh-CN" dirty="0"/>
              <a:t>向左平移</a:t>
            </a:r>
            <a:r>
              <a:rPr lang="en-US" altLang="zh-CN" i="1" dirty="0"/>
              <a:t>d</a:t>
            </a:r>
            <a:r>
              <a:rPr lang="zh-CN" altLang="zh-CN" dirty="0"/>
              <a:t>个单位到</a:t>
            </a:r>
            <a:r>
              <a:rPr lang="en-US" altLang="zh-CN" i="1" dirty="0"/>
              <a:t>P</a:t>
            </a:r>
            <a:r>
              <a:rPr lang="en-US" altLang="zh-CN" dirty="0"/>
              <a:t>,</a:t>
            </a:r>
            <a:r>
              <a:rPr lang="zh-CN" altLang="zh-CN" dirty="0"/>
              <a:t>点</a:t>
            </a:r>
            <a:r>
              <a:rPr lang="en-US" altLang="zh-CN" i="1" dirty="0"/>
              <a:t>P</a:t>
            </a:r>
            <a:r>
              <a:rPr lang="en-US" altLang="zh-CN" dirty="0"/>
              <a:t>,</a:t>
            </a:r>
            <a:r>
              <a:rPr lang="en-US" altLang="zh-CN" i="1" dirty="0"/>
              <a:t>Q</a:t>
            </a:r>
            <a:r>
              <a:rPr lang="zh-CN" altLang="zh-CN" dirty="0"/>
              <a:t>即为</a:t>
            </a:r>
            <a:r>
              <a:rPr lang="zh-CN" altLang="zh-CN" dirty="0" smtClean="0"/>
              <a:t>所</a:t>
            </a:r>
            <a:endParaRPr lang="en-US" altLang="zh-CN" dirty="0" smtClean="0"/>
          </a:p>
          <a:p>
            <a:r>
              <a:rPr lang="zh-CN" altLang="zh-CN" dirty="0" smtClean="0"/>
              <a:t>求</a:t>
            </a:r>
            <a:r>
              <a:rPr lang="en-US" altLang="zh-CN" dirty="0"/>
              <a:t>,</a:t>
            </a:r>
            <a:r>
              <a:rPr lang="zh-CN" altLang="zh-CN" dirty="0" smtClean="0"/>
              <a:t>此时</a:t>
            </a:r>
            <a:r>
              <a:rPr lang="en-US" altLang="zh-CN" i="1" dirty="0"/>
              <a:t>AP+PQ+QB</a:t>
            </a:r>
            <a:r>
              <a:rPr lang="zh-CN" altLang="zh-CN" dirty="0"/>
              <a:t>最小为</a:t>
            </a:r>
            <a:r>
              <a:rPr lang="en-US" altLang="zh-CN" i="1" dirty="0" err="1"/>
              <a:t>A″B+d</a:t>
            </a:r>
            <a:r>
              <a:rPr lang="en-US" altLang="zh-CN" i="1" dirty="0"/>
              <a:t>.</a:t>
            </a:r>
            <a:endParaRPr lang="zh-CN" altLang="zh-CN" dirty="0"/>
          </a:p>
          <a:p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404408" y="4813859"/>
            <a:ext cx="5381192" cy="17119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zh-CN" altLang="zh-CN" dirty="0" smtClean="0"/>
              <a:t>解题</a:t>
            </a:r>
            <a:r>
              <a:rPr lang="zh-CN" altLang="zh-CN" dirty="0"/>
              <a:t>策略</a:t>
            </a:r>
            <a:r>
              <a:rPr lang="en-US" altLang="zh-CN" dirty="0"/>
              <a:t>:</a:t>
            </a:r>
            <a:endParaRPr lang="zh-CN" altLang="zh-CN" dirty="0"/>
          </a:p>
          <a:p>
            <a:r>
              <a:rPr lang="en-US" altLang="zh-CN" dirty="0" smtClean="0"/>
              <a:t>(</a:t>
            </a:r>
            <a:r>
              <a:rPr lang="en-US" altLang="zh-CN" dirty="0"/>
              <a:t>1)</a:t>
            </a:r>
            <a:r>
              <a:rPr lang="zh-CN" altLang="zh-CN" dirty="0"/>
              <a:t>化同侧为异侧</a:t>
            </a:r>
            <a:r>
              <a:rPr lang="en-US" altLang="zh-CN" dirty="0"/>
              <a:t>(</a:t>
            </a:r>
            <a:r>
              <a:rPr lang="zh-CN" altLang="zh-CN" dirty="0"/>
              <a:t>对称变换</a:t>
            </a:r>
            <a:r>
              <a:rPr lang="en-US" altLang="zh-CN" dirty="0"/>
              <a:t>);</a:t>
            </a:r>
            <a:endParaRPr lang="zh-CN" altLang="zh-CN" dirty="0"/>
          </a:p>
          <a:p>
            <a:r>
              <a:rPr lang="en-US" altLang="zh-CN" dirty="0" smtClean="0"/>
              <a:t>(2)</a:t>
            </a:r>
            <a:r>
              <a:rPr lang="zh-CN" altLang="zh-CN" dirty="0" smtClean="0"/>
              <a:t>平移定距离</a:t>
            </a:r>
            <a:r>
              <a:rPr lang="en-US" altLang="zh-CN" dirty="0" smtClean="0"/>
              <a:t>(</a:t>
            </a:r>
            <a:r>
              <a:rPr lang="zh-CN" altLang="zh-CN" dirty="0" smtClean="0"/>
              <a:t>平移变换</a:t>
            </a:r>
            <a:r>
              <a:rPr lang="en-US" altLang="zh-CN" dirty="0" smtClean="0"/>
              <a:t>);</a:t>
            </a:r>
            <a:endParaRPr lang="zh-CN" altLang="zh-CN" dirty="0" smtClean="0"/>
          </a:p>
          <a:p>
            <a:r>
              <a:rPr lang="en-US" altLang="zh-CN" dirty="0" smtClean="0"/>
              <a:t>(3)</a:t>
            </a:r>
            <a:r>
              <a:rPr lang="zh-CN" altLang="zh-CN" dirty="0" smtClean="0"/>
              <a:t>化折线为直线</a:t>
            </a:r>
            <a:r>
              <a:rPr lang="en-US" altLang="zh-CN" dirty="0" smtClean="0"/>
              <a:t>(</a:t>
            </a:r>
            <a:r>
              <a:rPr lang="zh-CN" altLang="zh-CN" dirty="0" smtClean="0"/>
              <a:t>两点之间线段最短</a:t>
            </a:r>
            <a:r>
              <a:rPr lang="en-US" altLang="zh-CN" dirty="0" smtClean="0"/>
              <a:t>)</a:t>
            </a:r>
            <a:r>
              <a:rPr lang="en-US" altLang="zh-CN" i="1" dirty="0" smtClean="0"/>
              <a:t>.</a:t>
            </a:r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4465205" y="3835071"/>
            <a:ext cx="6553777" cy="24526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zh-CN" altLang="en-US" dirty="0" smtClean="0">
                <a:solidFill>
                  <a:srgbClr val="FF0000"/>
                </a:solidFill>
              </a:rPr>
              <a:t>典例精讲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r>
              <a:rPr lang="zh-CN" altLang="zh-CN" dirty="0">
                <a:solidFill>
                  <a:srgbClr val="FF0000"/>
                </a:solidFill>
              </a:rPr>
              <a:t>类型一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河异侧两定点最值问题类型</a:t>
            </a: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r>
              <a:rPr lang="zh-CN" altLang="zh-CN" dirty="0"/>
              <a:t>【例</a:t>
            </a:r>
            <a:r>
              <a:rPr lang="en-US" altLang="zh-CN" dirty="0"/>
              <a:t>1</a:t>
            </a:r>
            <a:r>
              <a:rPr lang="zh-CN" altLang="zh-CN" dirty="0"/>
              <a:t>】如图</a:t>
            </a:r>
            <a:r>
              <a:rPr lang="en-US" altLang="zh-CN" dirty="0"/>
              <a:t>,</a:t>
            </a:r>
            <a:r>
              <a:rPr lang="zh-CN" altLang="zh-CN" dirty="0"/>
              <a:t>菱形</a:t>
            </a:r>
            <a:r>
              <a:rPr lang="en-US" altLang="zh-CN" i="1" dirty="0"/>
              <a:t>ABCD</a:t>
            </a:r>
            <a:r>
              <a:rPr lang="zh-CN" altLang="zh-CN" dirty="0"/>
              <a:t>的边长为</a:t>
            </a:r>
            <a:r>
              <a:rPr lang="en-US" altLang="zh-CN" dirty="0"/>
              <a:t>3,</a:t>
            </a:r>
            <a:r>
              <a:rPr lang="zh-CN" altLang="zh-CN" dirty="0"/>
              <a:t>∠</a:t>
            </a:r>
            <a:r>
              <a:rPr lang="en-US" altLang="zh-CN" i="1" dirty="0"/>
              <a:t>BAD=</a:t>
            </a:r>
            <a:r>
              <a:rPr lang="en-US" altLang="zh-CN" dirty="0"/>
              <a:t>60°,</a:t>
            </a:r>
            <a:r>
              <a:rPr lang="zh-CN" altLang="zh-CN" dirty="0"/>
              <a:t>点</a:t>
            </a:r>
            <a:r>
              <a:rPr lang="en-US" altLang="zh-CN" i="1" dirty="0"/>
              <a:t>E</a:t>
            </a:r>
            <a:r>
              <a:rPr lang="en-US" altLang="zh-CN" dirty="0"/>
              <a:t>,</a:t>
            </a:r>
            <a:r>
              <a:rPr lang="en-US" altLang="zh-CN" i="1" dirty="0"/>
              <a:t>F</a:t>
            </a:r>
            <a:r>
              <a:rPr lang="zh-CN" altLang="zh-CN" dirty="0"/>
              <a:t>在</a:t>
            </a:r>
            <a:r>
              <a:rPr lang="zh-CN" altLang="zh-CN" dirty="0" smtClean="0"/>
              <a:t>对角线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en-US" altLang="zh-CN" i="1" dirty="0" smtClean="0"/>
              <a:t>AC</a:t>
            </a:r>
            <a:r>
              <a:rPr lang="zh-CN" altLang="zh-CN" dirty="0"/>
              <a:t>上</a:t>
            </a:r>
            <a:r>
              <a:rPr lang="en-US" altLang="zh-CN" dirty="0"/>
              <a:t>(</a:t>
            </a:r>
            <a:r>
              <a:rPr lang="zh-CN" altLang="zh-CN" dirty="0"/>
              <a:t>点</a:t>
            </a:r>
            <a:r>
              <a:rPr lang="en-US" altLang="zh-CN" i="1" dirty="0"/>
              <a:t>E</a:t>
            </a:r>
            <a:r>
              <a:rPr lang="zh-CN" altLang="zh-CN" dirty="0"/>
              <a:t>在点</a:t>
            </a:r>
            <a:r>
              <a:rPr lang="en-US" altLang="zh-CN" i="1" dirty="0"/>
              <a:t>F</a:t>
            </a:r>
            <a:r>
              <a:rPr lang="zh-CN" altLang="zh-CN" dirty="0"/>
              <a:t>的左侧</a:t>
            </a:r>
            <a:r>
              <a:rPr lang="en-US" altLang="zh-CN" dirty="0"/>
              <a:t>),</a:t>
            </a:r>
            <a:r>
              <a:rPr lang="zh-CN" altLang="zh-CN" dirty="0"/>
              <a:t>且</a:t>
            </a:r>
            <a:r>
              <a:rPr lang="en-US" altLang="zh-CN" i="1" dirty="0"/>
              <a:t>EF=</a:t>
            </a:r>
            <a:r>
              <a:rPr lang="en-US" altLang="zh-CN" dirty="0"/>
              <a:t>1,</a:t>
            </a:r>
            <a:r>
              <a:rPr lang="zh-CN" altLang="zh-CN" dirty="0"/>
              <a:t>则</a:t>
            </a:r>
            <a:r>
              <a:rPr lang="en-US" altLang="zh-CN" i="1" dirty="0"/>
              <a:t>DE+BF</a:t>
            </a:r>
            <a:r>
              <a:rPr lang="zh-CN" altLang="zh-CN" dirty="0"/>
              <a:t>最小值为</a:t>
            </a:r>
            <a:r>
              <a:rPr lang="zh-CN" altLang="zh-CN" i="1" u="sng" dirty="0"/>
              <a:t>　　　　</a:t>
            </a:r>
            <a:r>
              <a:rPr lang="en-US" altLang="zh-CN" i="1" dirty="0"/>
              <a:t>. </a:t>
            </a:r>
            <a:endParaRPr lang="en-US" altLang="zh-CN" i="1" dirty="0" smtClean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108700" y="3849083"/>
            <a:ext cx="3871163" cy="2441472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矩形 3"/>
              <p:cNvSpPr/>
              <p:nvPr/>
            </p:nvSpPr>
            <p:spPr>
              <a:xfrm>
                <a:off x="9825546" y="2636888"/>
                <a:ext cx="1047273" cy="7976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55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zh-CN" alt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zh-CN" altLang="en-US" sz="3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𝟏𝟎</m:t>
                          </m:r>
                        </m:e>
                      </m:rad>
                    </m:oMath>
                  </m:oMathPara>
                </a14:m>
                <a:endParaRPr lang="zh-CN" alt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25546" y="2636888"/>
                <a:ext cx="1047273" cy="797654"/>
              </a:xfrm>
              <a:prstGeom prst="rect">
                <a:avLst/>
              </a:prstGeom>
              <a:blipFill rotWithShape="1">
                <a:blip r:embed="rId2"/>
                <a:stretch>
                  <a:fillRect l="-18" t="-46" r="33" b="5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989998" y="4523896"/>
            <a:ext cx="3202002" cy="2056080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228600" y="3644813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>
                <a:solidFill>
                  <a:srgbClr val="FF0000"/>
                </a:solidFill>
              </a:rPr>
              <a:t>解析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DM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 dirty="0">
                <a:solidFill>
                  <a:srgbClr val="FF0000"/>
                </a:solidFill>
              </a:rPr>
              <a:t>AC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使得</a:t>
            </a:r>
            <a:r>
              <a:rPr lang="en-US" altLang="zh-CN" i="1">
                <a:solidFill>
                  <a:srgbClr val="FF0000"/>
                </a:solidFill>
              </a:rPr>
              <a:t>DM=EF=</a:t>
            </a:r>
            <a:r>
              <a:rPr lang="en-US" altLang="zh-CN">
                <a:solidFill>
                  <a:srgbClr val="FF0000"/>
                </a:solidFill>
              </a:rPr>
              <a:t>1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4357316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BM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AC</a:t>
            </a:r>
            <a:r>
              <a:rPr lang="zh-CN" altLang="zh-CN" dirty="0">
                <a:solidFill>
                  <a:srgbClr val="FF0000"/>
                </a:solidFill>
              </a:rPr>
              <a:t>于</a:t>
            </a:r>
            <a:r>
              <a:rPr lang="en-US" altLang="zh-CN" i="1">
                <a:solidFill>
                  <a:srgbClr val="FF0000"/>
                </a:solidFill>
              </a:rPr>
              <a:t>F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5069819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DM=EF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DM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>
                <a:solidFill>
                  <a:srgbClr val="FF0000"/>
                </a:solidFill>
              </a:rPr>
              <a:t>EF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578232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四边形</a:t>
            </a:r>
            <a:r>
              <a:rPr lang="en-US" altLang="zh-CN" i="1" dirty="0">
                <a:solidFill>
                  <a:srgbClr val="FF0000"/>
                </a:solidFill>
              </a:rPr>
              <a:t>DEFM</a:t>
            </a:r>
            <a:r>
              <a:rPr lang="zh-CN" altLang="zh-CN" dirty="0">
                <a:solidFill>
                  <a:srgbClr val="FF0000"/>
                </a:solidFill>
              </a:rPr>
              <a:t>是平行四边形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090392" y="3281300"/>
            <a:ext cx="3497119" cy="2245581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75772" y="181428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DE=FM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DE+BF=FM+FB=BM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en-US" altLang="zh-CN" i="1" dirty="0" smtClean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75772" y="97908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根据</a:t>
            </a:r>
            <a:r>
              <a:rPr lang="zh-CN" altLang="zh-CN" dirty="0">
                <a:solidFill>
                  <a:srgbClr val="FF0000"/>
                </a:solidFill>
              </a:rPr>
              <a:t>两点之间线段最短可知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zh-CN" altLang="zh-CN" dirty="0" smtClean="0">
                <a:solidFill>
                  <a:srgbClr val="FF0000"/>
                </a:solidFill>
              </a:rPr>
              <a:t>此时</a:t>
            </a:r>
            <a:r>
              <a:rPr lang="en-US" altLang="zh-CN" i="1" dirty="0">
                <a:solidFill>
                  <a:srgbClr val="FF0000"/>
                </a:solidFill>
              </a:rPr>
              <a:t>DE+FB</a:t>
            </a:r>
            <a:r>
              <a:rPr lang="zh-CN" altLang="zh-CN" dirty="0">
                <a:solidFill>
                  <a:srgbClr val="FF0000"/>
                </a:solidFill>
              </a:rPr>
              <a:t>最</a:t>
            </a:r>
            <a:r>
              <a:rPr lang="zh-CN" altLang="zh-CN">
                <a:solidFill>
                  <a:srgbClr val="FF0000"/>
                </a:solidFill>
              </a:rPr>
              <a:t>短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i="1" dirty="0" smtClean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75772" y="177673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四边形</a:t>
            </a:r>
            <a:r>
              <a:rPr lang="en-US" altLang="zh-CN" i="1" dirty="0">
                <a:solidFill>
                  <a:srgbClr val="FF0000"/>
                </a:solidFill>
              </a:rPr>
              <a:t>ABCD</a:t>
            </a:r>
            <a:r>
              <a:rPr lang="zh-CN" altLang="zh-CN" dirty="0">
                <a:solidFill>
                  <a:srgbClr val="FF0000"/>
                </a:solidFill>
              </a:rPr>
              <a:t>是菱形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en-US" altLang="zh-CN" i="1" dirty="0" smtClean="0">
                <a:solidFill>
                  <a:srgbClr val="FF0000"/>
                </a:solidFill>
              </a:rPr>
              <a:t>AB=</a:t>
            </a:r>
            <a:r>
              <a:rPr lang="en-US" altLang="zh-CN" dirty="0" smtClean="0">
                <a:solidFill>
                  <a:srgbClr val="FF0000"/>
                </a:solidFill>
              </a:rPr>
              <a:t>3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BAD=</a:t>
            </a:r>
            <a:r>
              <a:rPr lang="en-US" altLang="zh-CN" dirty="0">
                <a:solidFill>
                  <a:srgbClr val="FF0000"/>
                </a:solidFill>
              </a:rPr>
              <a:t>60</a:t>
            </a:r>
            <a:r>
              <a:rPr lang="en-US" altLang="zh-CN" dirty="0" smtClean="0">
                <a:solidFill>
                  <a:srgbClr val="FF0000"/>
                </a:solidFill>
              </a:rPr>
              <a:t>°,∴</a:t>
            </a:r>
            <a:r>
              <a:rPr lang="en-US" altLang="zh-CN" i="1">
                <a:solidFill>
                  <a:srgbClr val="FF0000"/>
                </a:solidFill>
              </a:rPr>
              <a:t>AD=AB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i="1" dirty="0" smtClean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75772" y="2574390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ABD</a:t>
            </a:r>
            <a:r>
              <a:rPr lang="zh-CN" altLang="zh-CN" dirty="0">
                <a:solidFill>
                  <a:srgbClr val="FF0000"/>
                </a:solidFill>
              </a:rPr>
              <a:t>是等边三角形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BD=AB=</a:t>
            </a:r>
            <a:r>
              <a:rPr lang="en-US" altLang="zh-CN">
                <a:solidFill>
                  <a:srgbClr val="FF0000"/>
                </a:solidFill>
              </a:rPr>
              <a:t>3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i="1" dirty="0" smtClean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75772" y="3372044"/>
                <a:ext cx="11760200" cy="101681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在</a:t>
                </a:r>
                <a:r>
                  <a:rPr lang="en-US" altLang="zh-CN" dirty="0" err="1">
                    <a:solidFill>
                      <a:srgbClr val="FF0000"/>
                    </a:solidFill>
                  </a:rPr>
                  <a:t>Rt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BDM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BM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en-US" altLang="zh-CN" i="1" dirty="0" smtClean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772" y="3372044"/>
                <a:ext cx="11760200" cy="1016817"/>
              </a:xfrm>
              <a:prstGeom prst="rect">
                <a:avLst/>
              </a:prstGeom>
              <a:blipFill rotWithShape="1">
                <a:blip r:embed="rId2"/>
                <a:stretch>
                  <a:fillRect l="-2" t="-19" r="2" b="3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75772" y="4388861"/>
                <a:ext cx="11760200" cy="90063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DE+BF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的最小值为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en-US" altLang="zh-CN" i="1" dirty="0" smtClean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772" y="4388861"/>
                <a:ext cx="11760200" cy="900631"/>
              </a:xfrm>
              <a:prstGeom prst="rect">
                <a:avLst/>
              </a:prstGeom>
              <a:blipFill rotWithShape="1">
                <a:blip r:embed="rId3"/>
                <a:stretch>
                  <a:fillRect l="-2" t="-42" r="2" b="6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275772" y="5289492"/>
                <a:ext cx="11760200" cy="1734193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故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答案为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endParaRPr lang="en-US" altLang="zh-CN" i="1" dirty="0" smtClean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772" y="5289492"/>
                <a:ext cx="11760200" cy="1734193"/>
              </a:xfrm>
              <a:prstGeom prst="rect">
                <a:avLst/>
              </a:prstGeom>
              <a:blipFill rotWithShape="1">
                <a:blip r:embed="rId4"/>
                <a:stretch>
                  <a:fillRect l="-2" t="-33" r="2" b="3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r>
                  <a:rPr lang="zh-CN" altLang="zh-CN" dirty="0"/>
                  <a:t>【变式</a:t>
                </a:r>
                <a:r>
                  <a:rPr lang="en-US" altLang="zh-CN" dirty="0"/>
                  <a:t>1</a:t>
                </a:r>
                <a:r>
                  <a:rPr lang="zh-CN" altLang="zh-CN" dirty="0"/>
                  <a:t>】如图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正方形</a:t>
                </a:r>
                <a:r>
                  <a:rPr lang="en-US" altLang="zh-CN" i="1" dirty="0"/>
                  <a:t>ABCD</a:t>
                </a:r>
                <a:r>
                  <a:rPr lang="zh-CN" altLang="zh-CN" dirty="0"/>
                  <a:t>的对角线上的两个动点</a:t>
                </a:r>
                <a:r>
                  <a:rPr lang="en-US" altLang="zh-CN" i="1" dirty="0"/>
                  <a:t>M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N</a:t>
                </a:r>
                <a:r>
                  <a:rPr lang="en-US" altLang="zh-CN" dirty="0"/>
                  <a:t>,</a:t>
                </a:r>
                <a:r>
                  <a:rPr lang="zh-CN" altLang="zh-CN" dirty="0" smtClean="0"/>
                  <a:t>满足</a:t>
                </a:r>
                <a:endParaRPr lang="en-US" altLang="zh-CN" dirty="0" smtClean="0"/>
              </a:p>
              <a:p>
                <a:r>
                  <a:rPr lang="en-US" altLang="zh-CN" i="1" dirty="0" smtClean="0"/>
                  <a:t>AB</a:t>
                </a:r>
                <a:r>
                  <a:rPr lang="en-US" altLang="zh-CN" i="1" dirty="0"/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i="1" dirty="0"/>
                  <a:t>MN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P</a:t>
                </a:r>
                <a:r>
                  <a:rPr lang="zh-CN" altLang="zh-CN" dirty="0"/>
                  <a:t>是</a:t>
                </a:r>
                <a:r>
                  <a:rPr lang="en-US" altLang="zh-CN" i="1" dirty="0"/>
                  <a:t>BC</a:t>
                </a:r>
                <a:r>
                  <a:rPr lang="zh-CN" altLang="zh-CN" dirty="0"/>
                  <a:t>的中点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连接</a:t>
                </a:r>
                <a:r>
                  <a:rPr lang="en-US" altLang="zh-CN" i="1" dirty="0"/>
                  <a:t>AN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PM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若</a:t>
                </a:r>
                <a:r>
                  <a:rPr lang="en-US" altLang="zh-CN" i="1" dirty="0"/>
                  <a:t>AB=</a:t>
                </a:r>
                <a:r>
                  <a:rPr lang="en-US" altLang="zh-CN" dirty="0"/>
                  <a:t>6,</a:t>
                </a:r>
                <a:r>
                  <a:rPr lang="zh-CN" altLang="zh-CN" dirty="0"/>
                  <a:t>则当</a:t>
                </a:r>
                <a:r>
                  <a:rPr lang="en-US" altLang="zh-CN" i="1" dirty="0"/>
                  <a:t>AN+PM</a:t>
                </a:r>
                <a:r>
                  <a:rPr lang="zh-CN" altLang="zh-CN" dirty="0" smtClean="0"/>
                  <a:t>取</a:t>
                </a:r>
                <a:endParaRPr lang="en-US" altLang="zh-CN" dirty="0" smtClean="0"/>
              </a:p>
              <a:p>
                <a:r>
                  <a:rPr lang="zh-CN" altLang="zh-CN" dirty="0" smtClean="0"/>
                  <a:t>最小值</a:t>
                </a:r>
                <a:r>
                  <a:rPr lang="zh-CN" altLang="zh-CN" dirty="0"/>
                  <a:t>时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线段</a:t>
                </a:r>
                <a:r>
                  <a:rPr lang="en-US" altLang="zh-CN" i="1" dirty="0"/>
                  <a:t>AN</a:t>
                </a:r>
                <a:r>
                  <a:rPr lang="zh-CN" altLang="zh-CN" dirty="0"/>
                  <a:t>的长度为</a:t>
                </a:r>
                <a:r>
                  <a:rPr lang="en-US" altLang="zh-CN" dirty="0"/>
                  <a:t>	</a:t>
                </a:r>
                <a:r>
                  <a:rPr lang="en-US" altLang="zh-CN" dirty="0" smtClean="0"/>
                  <a:t>                                                (</a:t>
                </a:r>
                <a:r>
                  <a:rPr lang="zh-CN" altLang="zh-CN" i="1" dirty="0"/>
                  <a:t>　　</a:t>
                </a:r>
                <a:r>
                  <a:rPr lang="en-US" altLang="zh-CN" dirty="0"/>
                  <a:t>)</a:t>
                </a:r>
                <a:endParaRPr lang="zh-CN" altLang="zh-CN" dirty="0"/>
              </a:p>
              <a:p>
                <a:endParaRPr lang="en-US" altLang="zh-CN" dirty="0" smtClean="0"/>
              </a:p>
              <a:p>
                <a:r>
                  <a:rPr lang="en-US" altLang="zh-CN" dirty="0" smtClean="0"/>
                  <a:t>A.4</a:t>
                </a:r>
                <a:r>
                  <a:rPr lang="en-US" altLang="zh-CN" dirty="0"/>
                  <a:t>	</a:t>
                </a:r>
                <a:r>
                  <a:rPr lang="en-US" altLang="zh-CN" dirty="0" smtClean="0"/>
                  <a:t>         B.2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𝟓</m:t>
                        </m:r>
                      </m:e>
                    </m:rad>
                  </m:oMath>
                </a14:m>
                <a:endParaRPr lang="zh-CN" altLang="zh-CN" dirty="0"/>
              </a:p>
              <a:p>
                <a:r>
                  <a:rPr lang="en-US" altLang="zh-CN" dirty="0"/>
                  <a:t>C.6	</a:t>
                </a:r>
                <a:r>
                  <a:rPr lang="en-US" altLang="zh-CN" dirty="0" smtClean="0"/>
                  <a:t>         D.3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𝟓</m:t>
                        </m:r>
                      </m:e>
                    </m:rad>
                  </m:oMath>
                </a14:m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620440" y="2562080"/>
            <a:ext cx="3827566" cy="3559636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0989013" y="1988189"/>
            <a:ext cx="458780" cy="7425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FF0000"/>
                </a:solidFill>
                <a:ea typeface="方正书宋_GBK" panose="02000000000000000000" charset="-122"/>
                <a:cs typeface="Times New Roman" panose="02020603050405020304" pitchFamily="18" charset="0"/>
              </a:rPr>
              <a:t>B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r>
                  <a:rPr lang="zh-CN" altLang="zh-CN" dirty="0">
                    <a:solidFill>
                      <a:srgbClr val="FF0000"/>
                    </a:solidFill>
                  </a:rPr>
                  <a:t>类型二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河同侧两定点最值问题类型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r>
                  <a:rPr lang="en-US" altLang="zh-CN" i="1" dirty="0"/>
                  <a:t> </a:t>
                </a:r>
                <a:r>
                  <a:rPr lang="zh-CN" altLang="zh-CN" dirty="0"/>
                  <a:t>【例</a:t>
                </a:r>
                <a:r>
                  <a:rPr lang="en-US" altLang="zh-CN" dirty="0"/>
                  <a:t>2</a:t>
                </a:r>
                <a:r>
                  <a:rPr lang="zh-CN" altLang="zh-CN" dirty="0"/>
                  <a:t>】如图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抛物线</a:t>
                </a:r>
                <a:r>
                  <a:rPr lang="en-US" altLang="zh-CN" i="1" dirty="0"/>
                  <a:t>y=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/>
                        </m:ctrlPr>
                      </m:fPr>
                      <m:num>
                        <m:r>
                          <a:rPr lang="en-US" altLang="zh-CN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 dirty="0"/>
                  <a:t>x</a:t>
                </a:r>
                <a:r>
                  <a:rPr lang="en-US" altLang="zh-CN" baseline="30000" dirty="0"/>
                  <a:t>2</a:t>
                </a:r>
                <a:r>
                  <a:rPr lang="en-US" altLang="zh-CN" i="1" dirty="0"/>
                  <a:t>-</a:t>
                </a:r>
                <a:r>
                  <a:rPr lang="en-US" altLang="zh-CN" dirty="0"/>
                  <a:t>4</a:t>
                </a:r>
                <a:r>
                  <a:rPr lang="en-US" altLang="zh-CN" i="1" dirty="0"/>
                  <a:t>x+</a:t>
                </a:r>
                <a:r>
                  <a:rPr lang="en-US" altLang="zh-CN" dirty="0"/>
                  <a:t>6</a:t>
                </a:r>
                <a:r>
                  <a:rPr lang="zh-CN" altLang="zh-CN" dirty="0"/>
                  <a:t>与</a:t>
                </a:r>
                <a:r>
                  <a:rPr lang="en-US" altLang="zh-CN" i="1" dirty="0"/>
                  <a:t>y</a:t>
                </a:r>
                <a:r>
                  <a:rPr lang="zh-CN" altLang="zh-CN" dirty="0"/>
                  <a:t>轴交于点</a:t>
                </a:r>
                <a:r>
                  <a:rPr lang="en-US" altLang="zh-CN" i="1" dirty="0"/>
                  <a:t>A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与</a:t>
                </a:r>
                <a:r>
                  <a:rPr lang="en-US" altLang="zh-CN" i="1" dirty="0"/>
                  <a:t>x</a:t>
                </a:r>
                <a:r>
                  <a:rPr lang="zh-CN" altLang="zh-CN" dirty="0"/>
                  <a:t>轴交于点</a:t>
                </a:r>
                <a:r>
                  <a:rPr lang="en-US" altLang="zh-CN" i="1" dirty="0"/>
                  <a:t>B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线段</a:t>
                </a:r>
                <a:r>
                  <a:rPr lang="en-US" altLang="zh-CN" i="1" dirty="0"/>
                  <a:t>CD</a:t>
                </a:r>
                <a:r>
                  <a:rPr lang="zh-CN" altLang="zh-CN" dirty="0"/>
                  <a:t>在抛物线的对称轴上移动</a:t>
                </a:r>
                <a:r>
                  <a:rPr lang="en-US" altLang="zh-CN" dirty="0"/>
                  <a:t>(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C</a:t>
                </a:r>
                <a:r>
                  <a:rPr lang="zh-CN" altLang="zh-CN" dirty="0"/>
                  <a:t>在点</a:t>
                </a:r>
                <a:r>
                  <a:rPr lang="en-US" altLang="zh-CN" i="1" dirty="0"/>
                  <a:t>D</a:t>
                </a:r>
                <a:r>
                  <a:rPr lang="zh-CN" altLang="zh-CN" dirty="0"/>
                  <a:t>下方</a:t>
                </a:r>
                <a:r>
                  <a:rPr lang="en-US" altLang="zh-CN" dirty="0"/>
                  <a:t>),</a:t>
                </a:r>
                <a:r>
                  <a:rPr lang="zh-CN" altLang="zh-CN" dirty="0"/>
                  <a:t>且</a:t>
                </a:r>
                <a:r>
                  <a:rPr lang="en-US" altLang="zh-CN" i="1" dirty="0"/>
                  <a:t>CD=</a:t>
                </a:r>
                <a:r>
                  <a:rPr lang="en-US" altLang="zh-CN" dirty="0"/>
                  <a:t>3,</a:t>
                </a:r>
                <a:r>
                  <a:rPr lang="zh-CN" altLang="zh-CN" dirty="0"/>
                  <a:t>当</a:t>
                </a:r>
                <a:r>
                  <a:rPr lang="en-US" altLang="zh-CN" i="1" dirty="0"/>
                  <a:t>AD+BC</a:t>
                </a:r>
                <a:r>
                  <a:rPr lang="zh-CN" altLang="zh-CN" dirty="0"/>
                  <a:t>的值最小时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C</a:t>
                </a:r>
                <a:r>
                  <a:rPr lang="zh-CN" altLang="zh-CN" dirty="0"/>
                  <a:t>的坐标为</a:t>
                </a:r>
                <a:r>
                  <a:rPr lang="en-US" altLang="zh-CN" i="1" u="sng" dirty="0"/>
                  <a:t> </a:t>
                </a:r>
                <a:r>
                  <a:rPr lang="en-US" altLang="zh-CN" i="1" u="sng" dirty="0" smtClean="0"/>
                  <a:t>                   </a:t>
                </a:r>
                <a:r>
                  <a:rPr lang="zh-CN" altLang="zh-CN" i="1" u="sng" dirty="0"/>
                  <a:t>　</a:t>
                </a:r>
                <a:r>
                  <a:rPr lang="en-US" altLang="zh-CN" i="1" dirty="0"/>
                  <a:t>. </a:t>
                </a:r>
                <a:endParaRPr lang="zh-CN" altLang="zh-CN" dirty="0"/>
              </a:p>
              <a:p>
                <a:endParaRPr lang="zh-CN" altLang="zh-CN" dirty="0"/>
              </a:p>
              <a:p>
                <a:endParaRPr lang="en-US" altLang="zh-CN" dirty="0" smtClean="0"/>
              </a:p>
              <a:p>
                <a:endParaRPr lang="en-US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1"/>
              <p:cNvSpPr txBox="1"/>
              <p:nvPr/>
            </p:nvSpPr>
            <p:spPr>
              <a:xfrm>
                <a:off x="6792687" y="2734977"/>
                <a:ext cx="1219199" cy="830997"/>
              </a:xfrm>
              <a:prstGeom prst="rect">
                <a:avLst/>
              </a:prstGeom>
            </p:spPr>
            <p:txBody>
              <a:bodyPr vert="horz" wrap="square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zh-CN" altLang="zh-CN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CN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m:rPr>
                              <m:nor/>
                            </m:rPr>
                            <a:rPr lang="en-US" altLang="zh-CN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CN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</m:d>
                    </m:oMath>
                  </m:oMathPara>
                </a14:m>
                <a:endParaRPr lang="en-US" altLang="zh-CN" i="1" dirty="0" smtClean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2687" y="2734977"/>
                <a:ext cx="1219199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8" t="-4" r="7" b="5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402286" y="3691929"/>
            <a:ext cx="3317409" cy="28804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5500"/>
                  </a:lnSpc>
                </a:pPr>
                <a:r>
                  <a:rPr lang="zh-CN" altLang="zh-CN" dirty="0"/>
                  <a:t>【变式</a:t>
                </a:r>
                <a:r>
                  <a:rPr lang="en-US" altLang="zh-CN" dirty="0"/>
                  <a:t>2</a:t>
                </a:r>
                <a:r>
                  <a:rPr lang="zh-CN" altLang="zh-CN" dirty="0"/>
                  <a:t>】如图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正方形的</a:t>
                </a:r>
                <a:r>
                  <a:rPr lang="en-US" altLang="zh-CN" i="1" dirty="0"/>
                  <a:t>ABCD</a:t>
                </a:r>
                <a:r>
                  <a:rPr lang="zh-CN" altLang="zh-CN" dirty="0"/>
                  <a:t>的边长为</a:t>
                </a:r>
                <a:r>
                  <a:rPr lang="en-US" altLang="zh-CN" dirty="0"/>
                  <a:t>6,</a:t>
                </a:r>
                <a:r>
                  <a:rPr lang="en-US" altLang="zh-CN" i="1" dirty="0"/>
                  <a:t>E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F</a:t>
                </a:r>
                <a:r>
                  <a:rPr lang="zh-CN" altLang="zh-CN" dirty="0"/>
                  <a:t>是对角线</a:t>
                </a:r>
                <a:r>
                  <a:rPr lang="en-US" altLang="zh-CN" i="1" dirty="0"/>
                  <a:t>BD</a:t>
                </a:r>
                <a:r>
                  <a:rPr lang="zh-CN" altLang="zh-CN" dirty="0"/>
                  <a:t>上的</a:t>
                </a:r>
                <a:r>
                  <a:rPr lang="zh-CN" altLang="zh-CN" dirty="0" smtClean="0"/>
                  <a:t>两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r>
                  <a:rPr lang="zh-CN" altLang="zh-CN" dirty="0" smtClean="0"/>
                  <a:t>个</a:t>
                </a:r>
                <a:r>
                  <a:rPr lang="zh-CN" altLang="zh-CN" dirty="0"/>
                  <a:t>动点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且</a:t>
                </a:r>
                <a:r>
                  <a:rPr lang="en-US" altLang="zh-CN" i="1" dirty="0"/>
                  <a:t>EF=</a:t>
                </a:r>
                <a:r>
                  <a:rPr lang="en-US" altLang="zh-CN" dirty="0"/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dirty="0"/>
                  <a:t>,</a:t>
                </a:r>
                <a:r>
                  <a:rPr lang="zh-CN" altLang="zh-CN" dirty="0"/>
                  <a:t>连接</a:t>
                </a:r>
                <a:r>
                  <a:rPr lang="en-US" altLang="zh-CN" i="1" dirty="0"/>
                  <a:t>CE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CF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则△</a:t>
                </a:r>
                <a:r>
                  <a:rPr lang="en-US" altLang="zh-CN" i="1" dirty="0"/>
                  <a:t>CEF</a:t>
                </a:r>
                <a:r>
                  <a:rPr lang="zh-CN" altLang="zh-CN" dirty="0"/>
                  <a:t>周长的最小值为</a:t>
                </a:r>
                <a:r>
                  <a:rPr lang="zh-CN" altLang="zh-CN" i="1" u="sng" dirty="0"/>
                  <a:t>　　</a:t>
                </a:r>
                <a:r>
                  <a:rPr lang="en-US" altLang="zh-CN" i="1" u="sng" dirty="0" smtClean="0"/>
                  <a:t> </a:t>
                </a:r>
                <a:r>
                  <a:rPr lang="zh-CN" altLang="zh-CN" i="1" u="sng" dirty="0"/>
                  <a:t>　</a:t>
                </a:r>
                <a:r>
                  <a:rPr lang="en-US" altLang="zh-CN" dirty="0"/>
                  <a:t> </a:t>
                </a:r>
                <a:r>
                  <a:rPr lang="en-US" altLang="zh-CN" i="1" dirty="0" smtClean="0"/>
                  <a:t>.</a:t>
                </a:r>
                <a:r>
                  <a:rPr lang="en-US" altLang="zh-CN" i="1" dirty="0"/>
                  <a:t> </a:t>
                </a:r>
                <a:endParaRPr lang="en-US" altLang="zh-CN" i="1" dirty="0" smtClean="0"/>
              </a:p>
              <a:p>
                <a:pPr>
                  <a:lnSpc>
                    <a:spcPts val="5500"/>
                  </a:lnSpc>
                </a:pPr>
                <a:endParaRPr lang="en-US" altLang="zh-CN" i="1" dirty="0" smtClean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t="-5649" r="21057" b="-1"/>
          <a:stretch>
            <a:fillRect/>
          </a:stretch>
        </p:blipFill>
        <p:spPr>
          <a:xfrm>
            <a:off x="7379604" y="1532655"/>
            <a:ext cx="3299993" cy="2889015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矩形 3"/>
              <p:cNvSpPr/>
              <p:nvPr/>
            </p:nvSpPr>
            <p:spPr>
              <a:xfrm>
                <a:off x="10122719" y="1033331"/>
                <a:ext cx="1650195" cy="71102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5500"/>
                  </a:lnSpc>
                </a:pPr>
                <a:r>
                  <a:rPr lang="en-US" altLang="zh-CN" sz="2800" b="1" dirty="0" smtClean="0">
                    <a:solidFill>
                      <a:srgbClr val="FF0000"/>
                    </a:solidFill>
                    <a:ea typeface="方正书宋_GBK" panose="02000000000000000000" charset="-122"/>
                    <a:cs typeface="Times New Roman" panose="02020603050405020304" pitchFamily="18" charset="0"/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方正书宋_GBK" panose="02000000000000000000" charset="-122"/>
                            <a:cs typeface="Times New Roman" panose="020206030504050203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sz="2800" b="1" i="1" dirty="0">
                    <a:solidFill>
                      <a:srgbClr val="FF0000"/>
                    </a:solidFill>
                    <a:ea typeface="方正书宋_GBK" panose="02000000000000000000" charset="-122"/>
                    <a:cs typeface="Times New Roman" panose="02020603050405020304" pitchFamily="18" charset="0"/>
                  </a:rPr>
                  <a:t>+</a:t>
                </a:r>
                <a:r>
                  <a:rPr lang="en-US" altLang="zh-CN" sz="2800" b="1" dirty="0">
                    <a:solidFill>
                      <a:srgbClr val="FF0000"/>
                    </a:solidFill>
                    <a:ea typeface="方正书宋_GBK" panose="02000000000000000000" charset="-122"/>
                    <a:cs typeface="Times New Roman" panose="02020603050405020304" pitchFamily="18" charset="0"/>
                  </a:rPr>
                  <a:t>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方正书宋_GBK" panose="02000000000000000000" charset="-122"/>
                            <a:cs typeface="Times New Roman" panose="02020603050405020304" pitchFamily="18" charset="0"/>
                          </a:rPr>
                          <m:t>𝟓</m:t>
                        </m:r>
                      </m:e>
                    </m:rad>
                  </m:oMath>
                </a14:m>
                <a:endParaRPr lang="zh-CN" altLang="en-US" sz="28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22719" y="1033331"/>
                <a:ext cx="1650195" cy="711028"/>
              </a:xfrm>
              <a:prstGeom prst="rect">
                <a:avLst/>
              </a:prstGeom>
              <a:blipFill rotWithShape="1">
                <a:blip r:embed="rId3"/>
                <a:stretch>
                  <a:fillRect l="-11" t="-26" r="1" b="-464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394474" y="4262014"/>
            <a:ext cx="3270251" cy="2648035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28600" y="1744359"/>
                <a:ext cx="11760200" cy="71660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zh-CN" altLang="zh-CN" dirty="0">
                    <a:solidFill>
                      <a:srgbClr val="FF0000"/>
                    </a:solidFill>
                  </a:rPr>
                  <a:t>解析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如图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作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CH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∥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BD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使得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CH=EF=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en-US" altLang="zh-CN" i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744359"/>
                <a:ext cx="11760200" cy="716606"/>
              </a:xfrm>
              <a:prstGeom prst="rect">
                <a:avLst/>
              </a:prstGeom>
              <a:blipFill rotWithShape="1">
                <a:blip r:embed="rId5"/>
                <a:stretch>
                  <a:fillRect t="-2" b="-385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内容占位符 1"/>
          <p:cNvSpPr txBox="1"/>
          <p:nvPr/>
        </p:nvSpPr>
        <p:spPr>
          <a:xfrm>
            <a:off x="228600" y="2460965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AH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BD</a:t>
            </a:r>
            <a:r>
              <a:rPr lang="zh-CN" altLang="zh-CN" dirty="0">
                <a:solidFill>
                  <a:srgbClr val="FF0000"/>
                </a:solidFill>
              </a:rPr>
              <a:t>于</a:t>
            </a:r>
            <a:r>
              <a:rPr lang="en-US" altLang="zh-CN" i="1" dirty="0">
                <a:solidFill>
                  <a:srgbClr val="FF0000"/>
                </a:solidFill>
              </a:rPr>
              <a:t>F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则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CEF</a:t>
            </a:r>
            <a:r>
              <a:rPr lang="zh-CN" altLang="zh-CN" dirty="0">
                <a:solidFill>
                  <a:srgbClr val="FF0000"/>
                </a:solidFill>
              </a:rPr>
              <a:t>的周长</a:t>
            </a:r>
            <a:r>
              <a:rPr lang="zh-CN" altLang="zh-CN">
                <a:solidFill>
                  <a:srgbClr val="FF0000"/>
                </a:solidFill>
              </a:rPr>
              <a:t>最小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3173468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CH=EF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CH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>
                <a:solidFill>
                  <a:srgbClr val="FF0000"/>
                </a:solidFill>
              </a:rPr>
              <a:t>EF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3885971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四边形</a:t>
            </a:r>
            <a:r>
              <a:rPr lang="en-US" altLang="zh-CN" i="1" dirty="0">
                <a:solidFill>
                  <a:srgbClr val="FF0000"/>
                </a:solidFill>
              </a:rPr>
              <a:t>EFHC</a:t>
            </a:r>
            <a:r>
              <a:rPr lang="zh-CN" altLang="zh-CN" dirty="0">
                <a:solidFill>
                  <a:srgbClr val="FF0000"/>
                </a:solidFill>
              </a:rPr>
              <a:t>是平行四边形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r>
              <a:rPr lang="en-US" altLang="zh-CN" dirty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EC=FH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28600" y="4598474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FA=FC</a:t>
            </a:r>
            <a:r>
              <a:rPr lang="en-US" altLang="zh-CN" dirty="0">
                <a:solidFill>
                  <a:srgbClr val="FF0000"/>
                </a:solidFill>
              </a:rPr>
              <a:t>,∴</a:t>
            </a:r>
            <a:r>
              <a:rPr lang="en-US" altLang="zh-CN" i="1">
                <a:solidFill>
                  <a:srgbClr val="FF0000"/>
                </a:solidFill>
              </a:rPr>
              <a:t>EC+CF=FH+AF=AH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  <p:sp>
        <p:nvSpPr>
          <p:cNvPr id="13" name="内容占位符 1"/>
          <p:cNvSpPr txBox="1"/>
          <p:nvPr/>
        </p:nvSpPr>
        <p:spPr>
          <a:xfrm>
            <a:off x="228600" y="5310977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四边形</a:t>
            </a:r>
            <a:r>
              <a:rPr lang="en-US" altLang="zh-CN" i="1" dirty="0">
                <a:solidFill>
                  <a:srgbClr val="FF0000"/>
                </a:solidFill>
              </a:rPr>
              <a:t>ABCD</a:t>
            </a:r>
            <a:r>
              <a:rPr lang="zh-CN" altLang="zh-CN" dirty="0">
                <a:solidFill>
                  <a:srgbClr val="FF0000"/>
                </a:solidFill>
              </a:rPr>
              <a:t>是正方形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 </a:t>
            </a:r>
            <a:r>
              <a:rPr lang="en-US" altLang="zh-CN" dirty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AC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BD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  <p:sp>
        <p:nvSpPr>
          <p:cNvPr id="14" name="内容占位符 1"/>
          <p:cNvSpPr txBox="1"/>
          <p:nvPr/>
        </p:nvSpPr>
        <p:spPr>
          <a:xfrm>
            <a:off x="228600" y="5924448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CH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 dirty="0">
                <a:solidFill>
                  <a:srgbClr val="FF0000"/>
                </a:solidFill>
              </a:rPr>
              <a:t>DB</a:t>
            </a:r>
            <a:r>
              <a:rPr lang="en-US" altLang="zh-CN" dirty="0">
                <a:solidFill>
                  <a:srgbClr val="FF0000"/>
                </a:solidFill>
              </a:rPr>
              <a:t>,∴</a:t>
            </a:r>
            <a:r>
              <a:rPr lang="en-US" altLang="zh-CN" i="1" dirty="0">
                <a:solidFill>
                  <a:srgbClr val="FF0000"/>
                </a:solidFill>
              </a:rPr>
              <a:t>AC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CH.</a:t>
            </a:r>
            <a:r>
              <a:rPr lang="en-US" altLang="zh-CN" dirty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ACH=</a:t>
            </a:r>
            <a:r>
              <a:rPr lang="en-US" altLang="zh-CN" dirty="0">
                <a:solidFill>
                  <a:srgbClr val="FF0000"/>
                </a:solidFill>
              </a:rPr>
              <a:t>90°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172116" y="2467903"/>
            <a:ext cx="3270251" cy="2648035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1"/>
              <p:cNvSpPr txBox="1"/>
              <p:nvPr/>
            </p:nvSpPr>
            <p:spPr>
              <a:xfrm>
                <a:off x="290286" y="355597"/>
                <a:ext cx="11760200" cy="101681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在</a:t>
                </a:r>
                <a:r>
                  <a:rPr lang="en-US" altLang="zh-CN" dirty="0" err="1">
                    <a:solidFill>
                      <a:srgbClr val="FF0000"/>
                    </a:solidFill>
                  </a:rPr>
                  <a:t>Rt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ACH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AH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𝑨𝑪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𝑪𝑯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286" y="355597"/>
                <a:ext cx="11760200" cy="1016817"/>
              </a:xfrm>
              <a:prstGeom prst="rect">
                <a:avLst/>
              </a:prstGeom>
              <a:blipFill rotWithShape="1">
                <a:blip r:embed="rId2"/>
                <a:stretch>
                  <a:fillRect l="-1" t="-62" r="1" b="1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90286" y="1372414"/>
                <a:ext cx="11760200" cy="90813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EFC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的周长的最小值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+4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286" y="1372414"/>
                <a:ext cx="11760200" cy="908134"/>
              </a:xfrm>
              <a:prstGeom prst="rect">
                <a:avLst/>
              </a:prstGeom>
              <a:blipFill rotWithShape="1">
                <a:blip r:embed="rId3"/>
                <a:stretch>
                  <a:fillRect l="-1" t="-20" r="1" b="2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90286" y="2280548"/>
                <a:ext cx="11760200" cy="177503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故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答案为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286" y="2280548"/>
                <a:ext cx="11760200" cy="1775038"/>
              </a:xfrm>
              <a:prstGeom prst="rect">
                <a:avLst/>
              </a:prstGeom>
              <a:blipFill rotWithShape="1">
                <a:blip r:embed="rId4"/>
                <a:stretch>
                  <a:fillRect l="-1" t="-15" r="1" b="2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zh-CN" altLang="en-US" dirty="0" smtClean="0">
                <a:solidFill>
                  <a:srgbClr val="FF0000"/>
                </a:solidFill>
              </a:rPr>
              <a:t>专题过关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r>
              <a:rPr lang="en-US" altLang="zh-CN" dirty="0"/>
              <a:t>1</a:t>
            </a:r>
            <a:r>
              <a:rPr lang="en-US" altLang="zh-CN" i="1" dirty="0"/>
              <a:t>.</a:t>
            </a:r>
            <a:r>
              <a:rPr lang="zh-CN" altLang="zh-CN" dirty="0"/>
              <a:t>如图</a:t>
            </a:r>
            <a:r>
              <a:rPr lang="en-US" altLang="zh-CN" dirty="0"/>
              <a:t>,</a:t>
            </a:r>
            <a:r>
              <a:rPr lang="zh-CN" altLang="zh-CN" dirty="0"/>
              <a:t>在平面直角坐标系中</a:t>
            </a:r>
            <a:r>
              <a:rPr lang="en-US" altLang="zh-CN" dirty="0"/>
              <a:t>,</a:t>
            </a:r>
            <a:r>
              <a:rPr lang="zh-CN" altLang="zh-CN" dirty="0"/>
              <a:t>已知点</a:t>
            </a:r>
            <a:r>
              <a:rPr lang="en-US" altLang="zh-CN" i="1" dirty="0"/>
              <a:t>A</a:t>
            </a:r>
            <a:r>
              <a:rPr lang="en-US" altLang="zh-CN" dirty="0"/>
              <a:t>(</a:t>
            </a:r>
            <a:r>
              <a:rPr lang="en-US" altLang="zh-CN" dirty="0">
                <a:latin typeface="+mn-ea"/>
              </a:rPr>
              <a:t>-</a:t>
            </a:r>
            <a:r>
              <a:rPr lang="en-US" altLang="zh-CN" dirty="0"/>
              <a:t>2,0),</a:t>
            </a:r>
            <a:r>
              <a:rPr lang="zh-CN" altLang="zh-CN" dirty="0"/>
              <a:t>点</a:t>
            </a:r>
            <a:r>
              <a:rPr lang="en-US" altLang="zh-CN" i="1" dirty="0"/>
              <a:t>B</a:t>
            </a:r>
            <a:r>
              <a:rPr lang="en-US" altLang="zh-CN" dirty="0"/>
              <a:t>(0,4),</a:t>
            </a:r>
            <a:r>
              <a:rPr lang="zh-CN" altLang="zh-CN" dirty="0"/>
              <a:t>点</a:t>
            </a:r>
            <a:r>
              <a:rPr lang="en-US" altLang="zh-CN" i="1" dirty="0"/>
              <a:t>E</a:t>
            </a:r>
            <a:r>
              <a:rPr lang="en-US" altLang="zh-CN" dirty="0"/>
              <a:t>(0,1</a:t>
            </a:r>
            <a:r>
              <a:rPr lang="en-US" altLang="zh-CN" dirty="0" smtClean="0"/>
              <a:t>),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将△</a:t>
            </a:r>
            <a:r>
              <a:rPr lang="en-US" altLang="zh-CN" i="1" dirty="0"/>
              <a:t>AEO</a:t>
            </a:r>
            <a:r>
              <a:rPr lang="zh-CN" altLang="zh-CN" dirty="0"/>
              <a:t>沿</a:t>
            </a:r>
            <a:r>
              <a:rPr lang="en-US" altLang="zh-CN" i="1" dirty="0"/>
              <a:t>x</a:t>
            </a:r>
            <a:r>
              <a:rPr lang="zh-CN" altLang="zh-CN" dirty="0"/>
              <a:t>轴向右平移得到△</a:t>
            </a:r>
            <a:r>
              <a:rPr lang="en-US" altLang="zh-CN" i="1" dirty="0"/>
              <a:t>A'E'O'</a:t>
            </a:r>
            <a:r>
              <a:rPr lang="en-US" altLang="zh-CN" dirty="0"/>
              <a:t>,</a:t>
            </a:r>
            <a:r>
              <a:rPr lang="zh-CN" altLang="zh-CN" dirty="0"/>
              <a:t>连接</a:t>
            </a:r>
            <a:r>
              <a:rPr lang="en-US" altLang="zh-CN" i="1" dirty="0"/>
              <a:t>A'B</a:t>
            </a:r>
            <a:r>
              <a:rPr lang="en-US" altLang="zh-CN" dirty="0"/>
              <a:t>,</a:t>
            </a:r>
            <a:r>
              <a:rPr lang="en-US" altLang="zh-CN" i="1" dirty="0"/>
              <a:t>BE</a:t>
            </a:r>
            <a:r>
              <a:rPr lang="en-US" altLang="zh-CN" i="1" dirty="0" smtClean="0"/>
              <a:t>'</a:t>
            </a:r>
            <a:r>
              <a:rPr lang="en-US" altLang="zh-CN" dirty="0" smtClean="0"/>
              <a:t>,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则</a:t>
            </a:r>
            <a:r>
              <a:rPr lang="zh-CN" altLang="zh-CN" dirty="0"/>
              <a:t>当</a:t>
            </a:r>
            <a:r>
              <a:rPr lang="en-US" altLang="zh-CN" i="1" dirty="0" smtClean="0"/>
              <a:t>A'B+BE‘</a:t>
            </a:r>
            <a:r>
              <a:rPr lang="zh-CN" altLang="zh-CN" dirty="0" smtClean="0"/>
              <a:t>取最小值</a:t>
            </a:r>
            <a:r>
              <a:rPr lang="zh-CN" altLang="zh-CN" dirty="0"/>
              <a:t>时</a:t>
            </a:r>
            <a:r>
              <a:rPr lang="en-US" altLang="zh-CN" dirty="0"/>
              <a:t>,</a:t>
            </a:r>
            <a:r>
              <a:rPr lang="zh-CN" altLang="zh-CN" dirty="0"/>
              <a:t>点</a:t>
            </a:r>
            <a:r>
              <a:rPr lang="en-US" altLang="zh-CN" i="1" dirty="0"/>
              <a:t>E'</a:t>
            </a:r>
            <a:r>
              <a:rPr lang="zh-CN" altLang="zh-CN" dirty="0"/>
              <a:t>的坐标为</a:t>
            </a:r>
            <a:r>
              <a:rPr lang="zh-CN" altLang="zh-CN" i="1" u="sng" dirty="0"/>
              <a:t>　</a:t>
            </a:r>
            <a:r>
              <a:rPr lang="en-US" altLang="zh-CN" i="1" dirty="0" smtClean="0"/>
              <a:t>.</a:t>
            </a:r>
            <a:r>
              <a:rPr lang="en-US" altLang="zh-CN" i="1" dirty="0"/>
              <a:t> </a:t>
            </a:r>
            <a:endParaRPr lang="en-US" altLang="zh-CN" i="1" dirty="0" smtClean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648466" y="2377460"/>
            <a:ext cx="3385329" cy="2976225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矩形 2"/>
              <p:cNvSpPr/>
              <p:nvPr/>
            </p:nvSpPr>
            <p:spPr>
              <a:xfrm>
                <a:off x="7669212" y="2669832"/>
                <a:ext cx="1419683" cy="7976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55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zh-CN" alt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zh-CN" altLang="en-US" sz="32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zh-CN" altLang="en-US" sz="32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𝟔</m:t>
                              </m:r>
                            </m:num>
                            <m:den>
                              <m:r>
                                <a:rPr lang="zh-CN" altLang="en-US" sz="3200" b="1" i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𝟕</m:t>
                              </m:r>
                            </m:den>
                          </m:f>
                          <m:r>
                            <m:rPr>
                              <m:nor/>
                            </m:rPr>
                            <a:rPr lang="zh-CN" altLang="en-US" sz="3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zh-CN" altLang="en-US" sz="3200" b="1" i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e>
                      </m:d>
                    </m:oMath>
                  </m:oMathPara>
                </a14:m>
                <a:endParaRPr lang="zh-CN" alt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69212" y="2669832"/>
                <a:ext cx="1419683" cy="797654"/>
              </a:xfrm>
              <a:prstGeom prst="rect">
                <a:avLst/>
              </a:prstGeom>
              <a:blipFill rotWithShape="1">
                <a:blip r:embed="rId2"/>
                <a:stretch>
                  <a:fillRect l="-22" t="-7042" r="10" b="4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843916" y="3859934"/>
            <a:ext cx="1969906" cy="2786331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318591" y="3374721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>
                <a:solidFill>
                  <a:srgbClr val="FF0000"/>
                </a:solidFill>
              </a:rPr>
              <a:t>解析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过点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AB'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x</a:t>
            </a:r>
            <a:r>
              <a:rPr lang="zh-CN" altLang="zh-CN">
                <a:solidFill>
                  <a:srgbClr val="FF0000"/>
                </a:solidFill>
              </a:rPr>
              <a:t>轴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318591" y="4087224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并</a:t>
            </a:r>
            <a:r>
              <a:rPr lang="zh-CN" altLang="zh-CN" dirty="0">
                <a:solidFill>
                  <a:srgbClr val="FF0000"/>
                </a:solidFill>
              </a:rPr>
              <a:t>使</a:t>
            </a:r>
            <a:r>
              <a:rPr lang="en-US" altLang="zh-CN" i="1" dirty="0">
                <a:solidFill>
                  <a:srgbClr val="FF0000"/>
                </a:solidFill>
              </a:rPr>
              <a:t>AB'=BE=</a:t>
            </a:r>
            <a:r>
              <a:rPr lang="en-US" altLang="zh-CN" dirty="0">
                <a:solidFill>
                  <a:srgbClr val="FF0000"/>
                </a:solidFill>
              </a:rPr>
              <a:t>3,</a:t>
            </a:r>
            <a:r>
              <a:rPr lang="zh-CN" altLang="zh-CN" dirty="0">
                <a:solidFill>
                  <a:srgbClr val="FF0000"/>
                </a:solidFill>
              </a:rPr>
              <a:t>易证△</a:t>
            </a:r>
            <a:r>
              <a:rPr lang="en-US" altLang="zh-CN" i="1" dirty="0">
                <a:solidFill>
                  <a:srgbClr val="FF0000"/>
                </a:solidFill>
              </a:rPr>
              <a:t>AB'A'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>
                <a:solidFill>
                  <a:srgbClr val="FF0000"/>
                </a:solidFill>
              </a:rPr>
              <a:t>EBE</a:t>
            </a:r>
            <a:r>
              <a:rPr lang="en-US" altLang="zh-CN" i="1" smtClean="0">
                <a:solidFill>
                  <a:srgbClr val="FF0000"/>
                </a:solidFill>
              </a:rPr>
              <a:t>'.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318591" y="4799727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B'A'=</a:t>
            </a:r>
            <a:r>
              <a:rPr lang="en-US" altLang="zh-CN" i="1">
                <a:solidFill>
                  <a:srgbClr val="FF0000"/>
                </a:solidFill>
              </a:rPr>
              <a:t>BE</a:t>
            </a:r>
            <a:r>
              <a:rPr lang="en-US" altLang="zh-CN" i="1" smtClean="0">
                <a:solidFill>
                  <a:srgbClr val="FF0000"/>
                </a:solidFill>
              </a:rPr>
              <a:t>'.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318591" y="5512230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A'B+BE'=A'B+B'A</a:t>
            </a:r>
            <a:r>
              <a:rPr lang="en-US" altLang="zh-CN" i="1" dirty="0" smtClean="0">
                <a:solidFill>
                  <a:srgbClr val="FF0000"/>
                </a:solidFill>
              </a:rPr>
              <a:t>'.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467497" y="2012720"/>
            <a:ext cx="2969759" cy="4200572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46743" y="195941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 smtClean="0">
                <a:solidFill>
                  <a:srgbClr val="FF0000"/>
                </a:solidFill>
              </a:rPr>
              <a:t>当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B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A'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B'</a:t>
            </a:r>
            <a:r>
              <a:rPr lang="zh-CN" altLang="zh-CN" dirty="0">
                <a:solidFill>
                  <a:srgbClr val="FF0000"/>
                </a:solidFill>
              </a:rPr>
              <a:t>在同一条直线上时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en-US" altLang="zh-CN" i="1" dirty="0" smtClean="0">
                <a:solidFill>
                  <a:srgbClr val="FF0000"/>
                </a:solidFill>
              </a:rPr>
              <a:t>A'B+B'A</a:t>
            </a:r>
            <a:r>
              <a:rPr lang="en-US" altLang="zh-CN" i="1" dirty="0">
                <a:solidFill>
                  <a:srgbClr val="FF0000"/>
                </a:solidFill>
              </a:rPr>
              <a:t>'</a:t>
            </a:r>
            <a:r>
              <a:rPr lang="zh-CN" altLang="zh-CN">
                <a:solidFill>
                  <a:srgbClr val="FF0000"/>
                </a:solidFill>
              </a:rPr>
              <a:t>最小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46743" y="1026938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即</a:t>
            </a:r>
            <a:r>
              <a:rPr lang="zh-CN" altLang="zh-CN" dirty="0">
                <a:solidFill>
                  <a:srgbClr val="FF0000"/>
                </a:solidFill>
              </a:rPr>
              <a:t>此时</a:t>
            </a:r>
            <a:r>
              <a:rPr lang="en-US" altLang="zh-CN" i="1" dirty="0">
                <a:solidFill>
                  <a:srgbClr val="FF0000"/>
                </a:solidFill>
              </a:rPr>
              <a:t>A'B+BE'</a:t>
            </a:r>
            <a:r>
              <a:rPr lang="zh-CN" altLang="zh-CN" dirty="0">
                <a:solidFill>
                  <a:srgbClr val="FF0000"/>
                </a:solidFill>
              </a:rPr>
              <a:t>取得</a:t>
            </a:r>
            <a:r>
              <a:rPr lang="zh-CN" altLang="zh-CN">
                <a:solidFill>
                  <a:srgbClr val="FF0000"/>
                </a:solidFill>
              </a:rPr>
              <a:t>最小值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46743" y="1857935"/>
                <a:ext cx="11760200" cy="127323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易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证△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AB'A'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∽△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OBA'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(SAS),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 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𝑨𝑨</m:t>
                        </m:r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′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</m:t>
                        </m:r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′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𝑶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𝑨𝑩</m:t>
                        </m:r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′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𝑶𝑩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𝑨𝑨</m:t>
                        </m:r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′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𝑨𝑶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. 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743" y="1857935"/>
                <a:ext cx="11760200" cy="1273234"/>
              </a:xfrm>
              <a:prstGeom prst="rect">
                <a:avLst/>
              </a:prstGeom>
              <a:blipFill rotWithShape="1">
                <a:blip r:embed="rId2"/>
                <a:stretch>
                  <a:fillRect l="-3" t="-44" r="3" b="-234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46743" y="3131169"/>
                <a:ext cx="11760200" cy="115647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AO=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 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AA'=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×2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743" y="3131169"/>
                <a:ext cx="11760200" cy="1156470"/>
              </a:xfrm>
              <a:prstGeom prst="rect">
                <a:avLst/>
              </a:prstGeom>
              <a:blipFill rotWithShape="1">
                <a:blip r:embed="rId3"/>
                <a:stretch>
                  <a:fillRect l="-3" t="-54" r="3" b="1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46743" y="4287639"/>
                <a:ext cx="11760200" cy="115647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EE'=AA'=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743" y="4287639"/>
                <a:ext cx="11760200" cy="1156470"/>
              </a:xfrm>
              <a:prstGeom prst="rect">
                <a:avLst/>
              </a:prstGeom>
              <a:blipFill rotWithShape="1">
                <a:blip r:embed="rId4"/>
                <a:stretch>
                  <a:fillRect l="-3" t="-10" r="3" b="2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46743" y="5444109"/>
                <a:ext cx="11760200" cy="110575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点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E'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的坐标是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𝟔</m:t>
                            </m:r>
                          </m:num>
                          <m:den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𝟕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e>
                    </m: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r>
                  <a:rPr lang="zh-CN" altLang="zh-CN" dirty="0" smtClean="0">
                    <a:solidFill>
                      <a:srgbClr val="FF0000"/>
                    </a:solidFill>
                  </a:rPr>
                  <a:t>故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答案为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𝟔</m:t>
                            </m:r>
                          </m:num>
                          <m:den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𝟕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e>
                    </m: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743" y="5444109"/>
                <a:ext cx="11760200" cy="1105752"/>
              </a:xfrm>
              <a:prstGeom prst="rect">
                <a:avLst/>
              </a:prstGeom>
              <a:blipFill rotWithShape="1">
                <a:blip r:embed="rId5"/>
                <a:stretch>
                  <a:fillRect l="-3" t="-23" r="3" b="-214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6500"/>
                  </a:lnSpc>
                </a:pPr>
                <a:r>
                  <a:rPr lang="en-US" altLang="zh-CN" dirty="0"/>
                  <a:t>2</a:t>
                </a:r>
                <a:r>
                  <a:rPr lang="en-US" altLang="zh-CN" i="1" dirty="0"/>
                  <a:t>.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在平面直角坐标系中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A</a:t>
                </a:r>
                <a:r>
                  <a:rPr lang="zh-CN" altLang="zh-CN" dirty="0"/>
                  <a:t>是直线</a:t>
                </a:r>
                <a:r>
                  <a:rPr lang="en-US" altLang="zh-CN" i="1" dirty="0"/>
                  <a:t>y=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b="1" i="1"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/>
                  <a:t>x+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𝟒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b="1" i="1"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zh-CN" altLang="zh-CN" dirty="0"/>
                  <a:t>上一动点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将点</a:t>
                </a:r>
                <a:r>
                  <a:rPr lang="en-US" altLang="zh-CN" i="1" dirty="0" smtClean="0"/>
                  <a:t>A</a:t>
                </a:r>
                <a:endParaRPr lang="en-US" altLang="zh-CN" i="1" dirty="0" smtClean="0"/>
              </a:p>
              <a:p>
                <a:pPr>
                  <a:lnSpc>
                    <a:spcPts val="6500"/>
                  </a:lnSpc>
                </a:pPr>
                <a:r>
                  <a:rPr lang="zh-CN" altLang="zh-CN" dirty="0" smtClean="0"/>
                  <a:t>向右</a:t>
                </a:r>
                <a:r>
                  <a:rPr lang="zh-CN" altLang="zh-CN" dirty="0"/>
                  <a:t>平移</a:t>
                </a:r>
                <a:r>
                  <a:rPr lang="en-US" altLang="zh-CN" dirty="0"/>
                  <a:t>1</a:t>
                </a:r>
                <a:r>
                  <a:rPr lang="zh-CN" altLang="zh-CN" dirty="0"/>
                  <a:t>个单位得到点</a:t>
                </a:r>
                <a:r>
                  <a:rPr lang="en-US" altLang="zh-CN" i="1" dirty="0"/>
                  <a:t>B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C</a:t>
                </a:r>
                <a:r>
                  <a:rPr lang="en-US" altLang="zh-CN" dirty="0"/>
                  <a:t>(1,0),</a:t>
                </a:r>
                <a:r>
                  <a:rPr lang="zh-CN" altLang="zh-CN" dirty="0"/>
                  <a:t>则</a:t>
                </a:r>
                <a:r>
                  <a:rPr lang="en-US" altLang="zh-CN" i="1" dirty="0"/>
                  <a:t>OB+CB</a:t>
                </a:r>
                <a:r>
                  <a:rPr lang="zh-CN" altLang="zh-CN" dirty="0"/>
                  <a:t>的</a:t>
                </a:r>
                <a:r>
                  <a:rPr lang="zh-CN" altLang="zh-CN" dirty="0" smtClean="0"/>
                  <a:t>最小值为</a:t>
                </a:r>
                <a:r>
                  <a:rPr lang="zh-CN" altLang="zh-CN" i="1" u="sng" dirty="0"/>
                  <a:t>　</a:t>
                </a:r>
                <a:r>
                  <a:rPr lang="en-US" altLang="zh-CN" i="1" u="sng" dirty="0" smtClean="0"/>
                  <a:t>     </a:t>
                </a:r>
                <a:r>
                  <a:rPr lang="zh-CN" altLang="zh-CN" i="1" u="sng" dirty="0"/>
                  <a:t>　</a:t>
                </a:r>
                <a:r>
                  <a:rPr lang="en-US" altLang="zh-CN" i="1" dirty="0"/>
                  <a:t>. </a:t>
                </a:r>
                <a:endParaRPr lang="en-US" altLang="zh-CN" i="1" dirty="0" smtClean="0"/>
              </a:p>
              <a:p>
                <a:pPr>
                  <a:lnSpc>
                    <a:spcPts val="6500"/>
                  </a:lnSpc>
                </a:pP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386579" y="4045555"/>
            <a:ext cx="4987739" cy="2596357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矩形 3"/>
              <p:cNvSpPr/>
              <p:nvPr/>
            </p:nvSpPr>
            <p:spPr>
              <a:xfrm>
                <a:off x="10416675" y="1137940"/>
                <a:ext cx="1047273" cy="9258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65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zh-CN" alt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zh-CN" altLang="en-US" sz="3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𝟏𝟑</m:t>
                          </m:r>
                        </m:e>
                      </m:rad>
                    </m:oMath>
                  </m:oMathPara>
                </a14:m>
                <a:endParaRPr lang="zh-CN" alt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16675" y="1137940"/>
                <a:ext cx="1047273" cy="925894"/>
              </a:xfrm>
              <a:prstGeom prst="rect">
                <a:avLst/>
              </a:prstGeom>
              <a:blipFill rotWithShape="1">
                <a:blip r:embed="rId3"/>
                <a:stretch>
                  <a:fillRect l="-13" t="-2" r="28" b="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108700" y="2205055"/>
            <a:ext cx="3894682" cy="2492596"/>
          </a:xfrm>
          <a:prstGeom prst="rect">
            <a:avLst/>
          </a:prstGeom>
        </p:spPr>
      </p:pic>
      <p:sp>
        <p:nvSpPr>
          <p:cNvPr id="14" name="内容占位符 1"/>
          <p:cNvSpPr txBox="1"/>
          <p:nvPr/>
        </p:nvSpPr>
        <p:spPr>
          <a:xfrm>
            <a:off x="228600" y="2042455"/>
            <a:ext cx="11760200" cy="80868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00"/>
              </a:lnSpc>
            </a:pPr>
            <a:r>
              <a:rPr lang="zh-CN" altLang="zh-CN" dirty="0">
                <a:solidFill>
                  <a:srgbClr val="FF0000"/>
                </a:solidFill>
              </a:rPr>
              <a:t>解析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设</a:t>
            </a:r>
            <a:r>
              <a:rPr lang="en-US" altLang="zh-CN" i="1" dirty="0">
                <a:solidFill>
                  <a:srgbClr val="FF0000"/>
                </a:solidFill>
              </a:rPr>
              <a:t>D</a:t>
            </a:r>
            <a:r>
              <a:rPr lang="en-US" altLang="zh-CN" dirty="0">
                <a:solidFill>
                  <a:srgbClr val="FF0000"/>
                </a:solidFill>
              </a:rPr>
              <a:t>(</a:t>
            </a:r>
            <a:r>
              <a:rPr lang="en-US" altLang="zh-CN" dirty="0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>
                <a:solidFill>
                  <a:srgbClr val="FF0000"/>
                </a:solidFill>
              </a:rPr>
              <a:t>1,0</a:t>
            </a:r>
            <a:r>
              <a:rPr lang="en-US" altLang="zh-CN" smtClean="0">
                <a:solidFill>
                  <a:srgbClr val="FF0000"/>
                </a:solidFill>
              </a:rPr>
              <a:t>),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内容占位符 1"/>
              <p:cNvSpPr txBox="1"/>
              <p:nvPr/>
            </p:nvSpPr>
            <p:spPr>
              <a:xfrm>
                <a:off x="228600" y="2851138"/>
                <a:ext cx="11760200" cy="9258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作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点关于直线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y=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x+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的对称点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E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5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2851138"/>
                <a:ext cx="11760200" cy="925894"/>
              </a:xfrm>
              <a:prstGeom prst="rect">
                <a:avLst/>
              </a:prstGeom>
              <a:blipFill rotWithShape="1">
                <a:blip r:embed="rId5"/>
                <a:stretch>
                  <a:fillRect t="-67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内容占位符 1"/>
          <p:cNvSpPr txBox="1"/>
          <p:nvPr/>
        </p:nvSpPr>
        <p:spPr>
          <a:xfrm>
            <a:off x="228600" y="3777032"/>
            <a:ext cx="11760200" cy="80868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OE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交直线于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连接</a:t>
            </a:r>
            <a:r>
              <a:rPr lang="en-US" altLang="zh-CN" i="1">
                <a:solidFill>
                  <a:srgbClr val="FF0000"/>
                </a:solidFill>
              </a:rPr>
              <a:t>AD</a:t>
            </a:r>
            <a:r>
              <a:rPr lang="en-US" altLang="zh-CN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ED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7" name="内容占位符 1"/>
          <p:cNvSpPr txBox="1"/>
          <p:nvPr/>
        </p:nvSpPr>
        <p:spPr>
          <a:xfrm>
            <a:off x="228600" y="4585715"/>
            <a:ext cx="11760200" cy="80868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交</a:t>
            </a:r>
            <a:r>
              <a:rPr lang="zh-CN" altLang="zh-CN" dirty="0">
                <a:solidFill>
                  <a:srgbClr val="FF0000"/>
                </a:solidFill>
              </a:rPr>
              <a:t>直线与点</a:t>
            </a:r>
            <a:r>
              <a:rPr lang="en-US" altLang="zh-CN" i="1" dirty="0">
                <a:solidFill>
                  <a:srgbClr val="FF0000"/>
                </a:solidFill>
              </a:rPr>
              <a:t>G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ES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x</a:t>
            </a:r>
            <a:r>
              <a:rPr lang="zh-CN" altLang="zh-CN" dirty="0">
                <a:solidFill>
                  <a:srgbClr val="FF0000"/>
                </a:solidFill>
              </a:rPr>
              <a:t>轴于</a:t>
            </a:r>
            <a:r>
              <a:rPr lang="en-US" altLang="zh-CN" i="1">
                <a:solidFill>
                  <a:srgbClr val="FF0000"/>
                </a:solidFill>
              </a:rPr>
              <a:t>S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8" name="内容占位符 1"/>
          <p:cNvSpPr txBox="1"/>
          <p:nvPr/>
        </p:nvSpPr>
        <p:spPr>
          <a:xfrm>
            <a:off x="228600" y="5394398"/>
            <a:ext cx="11760200" cy="92589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AB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 dirty="0">
                <a:solidFill>
                  <a:srgbClr val="FF0000"/>
                </a:solidFill>
              </a:rPr>
              <a:t>DC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且</a:t>
            </a:r>
            <a:r>
              <a:rPr lang="en-US" altLang="zh-CN" i="1" dirty="0">
                <a:solidFill>
                  <a:srgbClr val="FF0000"/>
                </a:solidFill>
              </a:rPr>
              <a:t>AB=OD=OC=</a:t>
            </a:r>
            <a:r>
              <a:rPr lang="en-US" altLang="zh-CN" dirty="0">
                <a:solidFill>
                  <a:srgbClr val="FF0000"/>
                </a:solidFill>
              </a:rPr>
              <a:t>1,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068718" y="678168"/>
            <a:ext cx="3894682" cy="2492596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03200" y="195941"/>
            <a:ext cx="11760200" cy="77200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3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四边形</a:t>
            </a:r>
            <a:r>
              <a:rPr lang="en-US" altLang="zh-CN" i="1" dirty="0">
                <a:solidFill>
                  <a:srgbClr val="FF0000"/>
                </a:solidFill>
              </a:rPr>
              <a:t>ABOD</a:t>
            </a:r>
            <a:r>
              <a:rPr lang="zh-CN" altLang="zh-CN" dirty="0">
                <a:solidFill>
                  <a:srgbClr val="FF0000"/>
                </a:solidFill>
              </a:rPr>
              <a:t>和四边形</a:t>
            </a:r>
            <a:r>
              <a:rPr lang="en-US" altLang="zh-CN" i="1" dirty="0">
                <a:solidFill>
                  <a:srgbClr val="FF0000"/>
                </a:solidFill>
              </a:rPr>
              <a:t>ABCO</a:t>
            </a:r>
            <a:r>
              <a:rPr lang="zh-CN" altLang="zh-CN" dirty="0">
                <a:solidFill>
                  <a:srgbClr val="FF0000"/>
                </a:solidFill>
              </a:rPr>
              <a:t>是</a:t>
            </a:r>
            <a:r>
              <a:rPr lang="zh-CN" altLang="zh-CN">
                <a:solidFill>
                  <a:srgbClr val="FF0000"/>
                </a:solidFill>
              </a:rPr>
              <a:t>平行四边形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03200" y="967947"/>
            <a:ext cx="11760200" cy="77200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3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AD=OB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OA=BC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AD+OA=OB+BC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03200" y="1739953"/>
            <a:ext cx="11760200" cy="77200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3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AE=AD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en-US" altLang="zh-CN" i="1">
                <a:solidFill>
                  <a:srgbClr val="FF0000"/>
                </a:solidFill>
              </a:rPr>
              <a:t>AE+OA=OB+BC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03200" y="2511959"/>
            <a:ext cx="11760200" cy="77200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3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即</a:t>
            </a:r>
            <a:r>
              <a:rPr lang="en-US" altLang="zh-CN" i="1" dirty="0">
                <a:solidFill>
                  <a:srgbClr val="FF0000"/>
                </a:solidFill>
              </a:rPr>
              <a:t>OE=OB+BC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en-US" altLang="zh-CN" i="1" dirty="0">
                <a:solidFill>
                  <a:srgbClr val="FF0000"/>
                </a:solidFill>
              </a:rPr>
              <a:t>OB+CB</a:t>
            </a:r>
            <a:r>
              <a:rPr lang="zh-CN" altLang="zh-CN" dirty="0">
                <a:solidFill>
                  <a:srgbClr val="FF0000"/>
                </a:solidFill>
              </a:rPr>
              <a:t>的最小值为</a:t>
            </a:r>
            <a:r>
              <a:rPr lang="en-US" altLang="zh-CN" i="1">
                <a:solidFill>
                  <a:srgbClr val="FF0000"/>
                </a:solidFill>
              </a:rPr>
              <a:t>OE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03200" y="3283965"/>
                <a:ext cx="11760200" cy="79765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由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y=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x+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可知∠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AFO=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30°,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F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(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4,0), 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FD=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FDG=</a:t>
                </a:r>
                <a:r>
                  <a:rPr lang="en-US" altLang="zh-CN">
                    <a:solidFill>
                      <a:srgbClr val="FF0000"/>
                    </a:solidFill>
                  </a:rPr>
                  <a:t>60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°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" y="3283965"/>
                <a:ext cx="11760200" cy="797654"/>
              </a:xfrm>
              <a:prstGeom prst="rect">
                <a:avLst/>
              </a:prstGeom>
              <a:blipFill rotWithShape="1">
                <a:blip r:embed="rId2"/>
                <a:stretch>
                  <a:fillRect t="-48" b="5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03200" y="4081619"/>
                <a:ext cx="11760200" cy="79765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DG=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DF=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DE=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DG=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ES=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DE=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DS=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DE=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OS=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" y="4081619"/>
                <a:ext cx="11760200" cy="797654"/>
              </a:xfrm>
              <a:prstGeom prst="rect">
                <a:avLst/>
              </a:prstGeom>
              <a:blipFill rotWithShape="1">
                <a:blip r:embed="rId3"/>
                <a:stretch>
                  <a:fillRect t="-59" b="7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203200" y="4879273"/>
                <a:ext cx="11760200" cy="79765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OE=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𝑶𝑺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𝑬𝑺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𝟏𝟑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OB+CB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的最小值为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𝟏𝟑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" y="4879273"/>
                <a:ext cx="11760200" cy="797654"/>
              </a:xfrm>
              <a:prstGeom prst="rect">
                <a:avLst/>
              </a:prstGeom>
              <a:blipFill rotWithShape="1">
                <a:blip r:embed="rId4"/>
                <a:stretch>
                  <a:fillRect t="-71" b="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内容占位符 1"/>
              <p:cNvSpPr txBox="1"/>
              <p:nvPr/>
            </p:nvSpPr>
            <p:spPr>
              <a:xfrm>
                <a:off x="203200" y="5676927"/>
                <a:ext cx="11760200" cy="160556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故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填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𝟏𝟑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3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3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" y="5676927"/>
                <a:ext cx="11760200" cy="1605568"/>
              </a:xfrm>
              <a:prstGeom prst="rect">
                <a:avLst/>
              </a:prstGeom>
              <a:blipFill rotWithShape="1">
                <a:blip r:embed="rId5"/>
                <a:stretch>
                  <a:fillRect t="-2" b="2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/>
            <p:txBody>
              <a:bodyPr>
                <a:normAutofit fontScale="85000" lnSpcReduction="20000"/>
              </a:bodyPr>
              <a:lstStyle/>
              <a:p>
                <a:r>
                  <a:rPr lang="en-US" altLang="zh-CN" dirty="0"/>
                  <a:t>3</a:t>
                </a:r>
                <a:r>
                  <a:rPr lang="en-US" altLang="zh-CN" i="1" dirty="0"/>
                  <a:t>.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1,</a:t>
                </a:r>
                <a:r>
                  <a:rPr lang="zh-CN" altLang="zh-CN" dirty="0"/>
                  <a:t>在平面直角坐标系中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已知直线</a:t>
                </a:r>
                <a:r>
                  <a:rPr lang="en-US" altLang="zh-CN" i="1" dirty="0"/>
                  <a:t>y=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/>
                        </m:ctrlPr>
                      </m:fPr>
                      <m:num>
                        <m:r>
                          <a:rPr lang="en-US" altLang="zh-CN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 dirty="0"/>
                  <a:t>x-</a:t>
                </a:r>
                <a:r>
                  <a:rPr lang="en-US" altLang="zh-CN" dirty="0"/>
                  <a:t>2</a:t>
                </a:r>
                <a:r>
                  <a:rPr lang="zh-CN" altLang="zh-CN" dirty="0"/>
                  <a:t>与</a:t>
                </a:r>
                <a:r>
                  <a:rPr lang="en-US" altLang="zh-CN" i="1" dirty="0"/>
                  <a:t>x</a:t>
                </a:r>
                <a:r>
                  <a:rPr lang="zh-CN" altLang="zh-CN" dirty="0"/>
                  <a:t>轴交于点</a:t>
                </a:r>
                <a:r>
                  <a:rPr lang="en-US" altLang="zh-CN" i="1" dirty="0"/>
                  <a:t>A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与</a:t>
                </a:r>
                <a:r>
                  <a:rPr lang="en-US" altLang="zh-CN" i="1" dirty="0"/>
                  <a:t>y</a:t>
                </a:r>
                <a:r>
                  <a:rPr lang="zh-CN" altLang="zh-CN" dirty="0"/>
                  <a:t>轴交于点</a:t>
                </a:r>
                <a:r>
                  <a:rPr lang="en-US" altLang="zh-CN" i="1" dirty="0"/>
                  <a:t>C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过</a:t>
                </a:r>
                <a:r>
                  <a:rPr lang="en-US" altLang="zh-CN" i="1" dirty="0"/>
                  <a:t>A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C</a:t>
                </a:r>
                <a:r>
                  <a:rPr lang="zh-CN" altLang="zh-CN" dirty="0"/>
                  <a:t>两点的抛物线</a:t>
                </a:r>
                <a:r>
                  <a:rPr lang="en-US" altLang="zh-CN" i="1" dirty="0"/>
                  <a:t>y=ax</a:t>
                </a:r>
                <a:r>
                  <a:rPr lang="en-US" altLang="zh-CN" baseline="30000" dirty="0"/>
                  <a:t>2</a:t>
                </a:r>
                <a:r>
                  <a:rPr lang="en-US" altLang="zh-CN" i="1" dirty="0"/>
                  <a:t>+bx+c</a:t>
                </a:r>
                <a:r>
                  <a:rPr lang="en-US" altLang="zh-CN" dirty="0"/>
                  <a:t>(</a:t>
                </a:r>
                <a:r>
                  <a:rPr lang="en-US" altLang="zh-CN" i="1" dirty="0"/>
                  <a:t>a</a:t>
                </a:r>
                <a:r>
                  <a:rPr lang="zh-CN" altLang="zh-CN" dirty="0"/>
                  <a:t>≠</a:t>
                </a:r>
                <a:r>
                  <a:rPr lang="en-US" altLang="zh-CN" dirty="0"/>
                  <a:t>0)</a:t>
                </a:r>
                <a:r>
                  <a:rPr lang="zh-CN" altLang="zh-CN" dirty="0"/>
                  <a:t>与</a:t>
                </a:r>
                <a:r>
                  <a:rPr lang="en-US" altLang="zh-CN" i="1" dirty="0"/>
                  <a:t>x</a:t>
                </a:r>
                <a:r>
                  <a:rPr lang="zh-CN" altLang="zh-CN" dirty="0"/>
                  <a:t>轴的另一个交点为点</a:t>
                </a:r>
                <a:r>
                  <a:rPr lang="en-US" altLang="zh-CN" i="1" dirty="0"/>
                  <a:t>B</a:t>
                </a:r>
                <a:r>
                  <a:rPr lang="en-US" altLang="zh-CN" dirty="0"/>
                  <a:t>(</a:t>
                </a:r>
                <a:r>
                  <a:rPr lang="en-US" altLang="zh-CN" i="1" dirty="0"/>
                  <a:t>-</a:t>
                </a:r>
                <a:r>
                  <a:rPr lang="en-US" altLang="zh-CN" dirty="0"/>
                  <a:t>1,0),</a:t>
                </a:r>
                <a:r>
                  <a:rPr lang="en-US" altLang="zh-CN" i="1" dirty="0"/>
                  <a:t>P</a:t>
                </a:r>
                <a:r>
                  <a:rPr lang="zh-CN" altLang="zh-CN" dirty="0"/>
                  <a:t>是抛物线位于第四象限上的动点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过点</a:t>
                </a:r>
                <a:r>
                  <a:rPr lang="en-US" altLang="zh-CN" i="1" dirty="0"/>
                  <a:t>P</a:t>
                </a:r>
                <a:r>
                  <a:rPr lang="zh-CN" altLang="zh-CN" dirty="0"/>
                  <a:t>分别作</a:t>
                </a:r>
                <a:r>
                  <a:rPr lang="en-US" altLang="zh-CN" i="1" dirty="0"/>
                  <a:t>x</a:t>
                </a:r>
                <a:r>
                  <a:rPr lang="zh-CN" altLang="zh-CN" dirty="0"/>
                  <a:t>轴和</a:t>
                </a:r>
                <a:r>
                  <a:rPr lang="en-US" altLang="zh-CN" i="1" dirty="0"/>
                  <a:t>y</a:t>
                </a:r>
                <a:r>
                  <a:rPr lang="zh-CN" altLang="zh-CN" dirty="0"/>
                  <a:t>轴的平行线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分别交直线</a:t>
                </a:r>
                <a:r>
                  <a:rPr lang="en-US" altLang="zh-CN" i="1" dirty="0"/>
                  <a:t>AC</a:t>
                </a:r>
                <a:r>
                  <a:rPr lang="zh-CN" altLang="zh-CN" dirty="0"/>
                  <a:t>于点</a:t>
                </a:r>
                <a:r>
                  <a:rPr lang="en-US" altLang="zh-CN" i="1" dirty="0"/>
                  <a:t>E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F.</a:t>
                </a:r>
                <a:endParaRPr lang="zh-CN" altLang="zh-CN" dirty="0"/>
              </a:p>
              <a:p>
                <a:r>
                  <a:rPr lang="en-US" altLang="zh-CN" dirty="0"/>
                  <a:t>(1)</a:t>
                </a:r>
                <a:r>
                  <a:rPr lang="zh-CN" altLang="zh-CN" dirty="0"/>
                  <a:t>求抛物线的解析式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r>
                  <a:rPr lang="en-US" altLang="zh-CN" dirty="0"/>
                  <a:t>(2)</a:t>
                </a:r>
                <a:r>
                  <a:rPr lang="en-US" altLang="zh-CN" i="1" dirty="0"/>
                  <a:t>D</a:t>
                </a:r>
                <a:r>
                  <a:rPr lang="zh-CN" altLang="zh-CN" dirty="0"/>
                  <a:t>是</a:t>
                </a:r>
                <a:r>
                  <a:rPr lang="en-US" altLang="zh-CN" i="1" dirty="0"/>
                  <a:t>x</a:t>
                </a:r>
                <a:r>
                  <a:rPr lang="zh-CN" altLang="zh-CN" dirty="0"/>
                  <a:t>轴上的任意一点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若△</a:t>
                </a:r>
                <a:r>
                  <a:rPr lang="en-US" altLang="zh-CN" i="1" dirty="0"/>
                  <a:t>ACD</a:t>
                </a:r>
                <a:r>
                  <a:rPr lang="zh-CN" altLang="zh-CN" dirty="0"/>
                  <a:t>是以</a:t>
                </a:r>
                <a:r>
                  <a:rPr lang="en-US" altLang="zh-CN" i="1" dirty="0"/>
                  <a:t>AC</a:t>
                </a:r>
                <a:r>
                  <a:rPr lang="zh-CN" altLang="zh-CN" dirty="0"/>
                  <a:t>为腰</a:t>
                </a:r>
                <a:r>
                  <a:rPr lang="zh-CN" altLang="zh-CN" dirty="0" smtClean="0"/>
                  <a:t>的</a:t>
                </a:r>
                <a:endParaRPr lang="en-US" altLang="zh-CN" dirty="0" smtClean="0"/>
              </a:p>
              <a:p>
                <a:r>
                  <a:rPr lang="zh-CN" altLang="zh-CN" dirty="0" smtClean="0"/>
                  <a:t>等腰三角形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请直接写出点</a:t>
                </a:r>
                <a:r>
                  <a:rPr lang="en-US" altLang="zh-CN" i="1" dirty="0"/>
                  <a:t>D</a:t>
                </a:r>
                <a:r>
                  <a:rPr lang="zh-CN" altLang="zh-CN" dirty="0"/>
                  <a:t>的坐标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r>
                  <a:rPr lang="en-US" altLang="zh-CN" dirty="0"/>
                  <a:t>(3)</a:t>
                </a:r>
                <a:r>
                  <a:rPr lang="zh-CN" altLang="zh-CN" dirty="0"/>
                  <a:t>当</a:t>
                </a:r>
                <a:r>
                  <a:rPr lang="en-US" altLang="zh-CN" i="1" dirty="0"/>
                  <a:t>EF=AC</a:t>
                </a:r>
                <a:r>
                  <a:rPr lang="zh-CN" altLang="zh-CN" dirty="0"/>
                  <a:t>时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求点</a:t>
                </a:r>
                <a:r>
                  <a:rPr lang="en-US" altLang="zh-CN" i="1" dirty="0"/>
                  <a:t>P</a:t>
                </a:r>
                <a:r>
                  <a:rPr lang="zh-CN" altLang="zh-CN" dirty="0"/>
                  <a:t>的坐标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r>
                  <a:rPr lang="en-US" altLang="zh-CN" dirty="0"/>
                  <a:t>(4)</a:t>
                </a:r>
                <a:r>
                  <a:rPr lang="zh-CN" altLang="zh-CN" dirty="0"/>
                  <a:t>在</a:t>
                </a:r>
                <a:r>
                  <a:rPr lang="en-US" altLang="zh-CN" dirty="0"/>
                  <a:t>(3)</a:t>
                </a:r>
                <a:r>
                  <a:rPr lang="zh-CN" altLang="zh-CN" dirty="0"/>
                  <a:t>的条件下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若</a:t>
                </a:r>
                <a:r>
                  <a:rPr lang="en-US" altLang="zh-CN" i="1" dirty="0"/>
                  <a:t>N</a:t>
                </a:r>
                <a:r>
                  <a:rPr lang="zh-CN" altLang="zh-CN" dirty="0"/>
                  <a:t>是</a:t>
                </a:r>
                <a:r>
                  <a:rPr lang="en-US" altLang="zh-CN" i="1" dirty="0"/>
                  <a:t>y</a:t>
                </a:r>
                <a:r>
                  <a:rPr lang="zh-CN" altLang="zh-CN" dirty="0"/>
                  <a:t>轴上的一个动点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过点</a:t>
                </a:r>
                <a:r>
                  <a:rPr lang="en-US" altLang="zh-CN" i="1" dirty="0"/>
                  <a:t>N</a:t>
                </a:r>
                <a:r>
                  <a:rPr lang="zh-CN" altLang="zh-CN" dirty="0"/>
                  <a:t>作抛物线对称轴的垂线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垂足为</a:t>
                </a:r>
                <a:r>
                  <a:rPr lang="en-US" altLang="zh-CN" i="1" dirty="0"/>
                  <a:t>M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连接</a:t>
                </a:r>
                <a:r>
                  <a:rPr lang="en-US" altLang="zh-CN" i="1" dirty="0"/>
                  <a:t>NA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MP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则</a:t>
                </a:r>
                <a:r>
                  <a:rPr lang="en-US" altLang="zh-CN" i="1" dirty="0"/>
                  <a:t>NA+MP</a:t>
                </a:r>
                <a:r>
                  <a:rPr lang="zh-CN" altLang="zh-CN" dirty="0"/>
                  <a:t>的最小值为</a:t>
                </a:r>
                <a:r>
                  <a:rPr lang="zh-CN" altLang="zh-CN" i="1" u="sng" dirty="0"/>
                  <a:t>　　　　</a:t>
                </a:r>
                <a:r>
                  <a:rPr lang="en-US" altLang="zh-CN" i="1" dirty="0"/>
                  <a:t>. </a:t>
                </a:r>
                <a:endParaRPr lang="zh-CN" altLang="zh-CN" dirty="0"/>
              </a:p>
              <a:p>
                <a:endParaRPr lang="zh-CN" altLang="en-US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blipFill rotWithShape="1">
                <a:blip r:embed="rId1"/>
                <a:stretch>
                  <a:fillRect l="-3" b="-925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953949" y="2119085"/>
            <a:ext cx="2853173" cy="3037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17488" y="178561"/>
            <a:ext cx="11771312" cy="6328229"/>
          </a:xfrm>
        </p:spPr>
        <p:txBody>
          <a:bodyPr/>
          <a:lstStyle/>
          <a:p>
            <a:r>
              <a:rPr lang="en-US" altLang="zh-CN" dirty="0"/>
              <a:t>(1)</a:t>
            </a:r>
            <a:r>
              <a:rPr lang="zh-CN" altLang="zh-CN" dirty="0"/>
              <a:t>求抛物线的解析式</a:t>
            </a:r>
            <a:r>
              <a:rPr lang="en-US" altLang="zh-CN" dirty="0"/>
              <a:t>;</a:t>
            </a:r>
            <a:endParaRPr lang="zh-CN" altLang="zh-CN" dirty="0"/>
          </a:p>
          <a:p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824806" y="514862"/>
            <a:ext cx="2853173" cy="3037876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1"/>
              <p:cNvSpPr txBox="1"/>
              <p:nvPr/>
            </p:nvSpPr>
            <p:spPr>
              <a:xfrm>
                <a:off x="217488" y="806600"/>
                <a:ext cx="11760200" cy="106721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解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:(1)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∵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直线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y=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x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-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与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x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轴交于点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与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y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轴交于点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C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488" y="806600"/>
                <a:ext cx="11760200" cy="1067215"/>
              </a:xfrm>
              <a:prstGeom prst="rect">
                <a:avLst/>
              </a:prstGeom>
              <a:blipFill rotWithShape="1">
                <a:blip r:embed="rId3"/>
                <a:stretch>
                  <a:fillRect l="-3" t="-14" r="3" b="-155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内容占位符 1"/>
          <p:cNvSpPr txBox="1"/>
          <p:nvPr/>
        </p:nvSpPr>
        <p:spPr>
          <a:xfrm>
            <a:off x="217488" y="1873815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  <a:latin typeface="+mj-ea"/>
                <a:ea typeface="+mj-ea"/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当</a:t>
            </a:r>
            <a:r>
              <a:rPr lang="en-US" altLang="zh-CN" i="1" dirty="0">
                <a:solidFill>
                  <a:srgbClr val="FF0000"/>
                </a:solidFill>
              </a:rPr>
              <a:t>y=</a:t>
            </a:r>
            <a:r>
              <a:rPr lang="en-US" altLang="zh-CN" dirty="0">
                <a:solidFill>
                  <a:srgbClr val="FF0000"/>
                </a:solidFill>
              </a:rPr>
              <a:t>0</a:t>
            </a:r>
            <a:r>
              <a:rPr lang="zh-CN" altLang="zh-CN" dirty="0">
                <a:solidFill>
                  <a:srgbClr val="FF0000"/>
                </a:solidFill>
              </a:rPr>
              <a:t>时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x=</a:t>
            </a:r>
            <a:r>
              <a:rPr lang="en-US" altLang="zh-CN" dirty="0">
                <a:solidFill>
                  <a:srgbClr val="FF0000"/>
                </a:solidFill>
              </a:rPr>
              <a:t>4,</a:t>
            </a:r>
            <a:r>
              <a:rPr lang="zh-CN" altLang="zh-CN" dirty="0">
                <a:solidFill>
                  <a:srgbClr val="FF0000"/>
                </a:solidFill>
              </a:rPr>
              <a:t>即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en-US" altLang="zh-CN" dirty="0">
                <a:solidFill>
                  <a:srgbClr val="FF0000"/>
                </a:solidFill>
              </a:rPr>
              <a:t>(4,0);</a:t>
            </a:r>
            <a:r>
              <a:rPr lang="zh-CN" altLang="zh-CN" dirty="0">
                <a:solidFill>
                  <a:srgbClr val="FF0000"/>
                </a:solidFill>
              </a:rPr>
              <a:t>当</a:t>
            </a:r>
            <a:r>
              <a:rPr lang="en-US" altLang="zh-CN" i="1" dirty="0">
                <a:solidFill>
                  <a:srgbClr val="FF0000"/>
                </a:solidFill>
              </a:rPr>
              <a:t>x=</a:t>
            </a:r>
            <a:r>
              <a:rPr lang="en-US" altLang="zh-CN" dirty="0">
                <a:solidFill>
                  <a:srgbClr val="FF0000"/>
                </a:solidFill>
              </a:rPr>
              <a:t>0</a:t>
            </a:r>
            <a:r>
              <a:rPr lang="zh-CN" altLang="zh-CN" dirty="0">
                <a:solidFill>
                  <a:srgbClr val="FF0000"/>
                </a:solidFill>
              </a:rPr>
              <a:t>时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y=-</a:t>
            </a:r>
            <a:r>
              <a:rPr lang="en-US" altLang="zh-CN" dirty="0">
                <a:solidFill>
                  <a:srgbClr val="FF0000"/>
                </a:solidFill>
              </a:rPr>
              <a:t>2,</a:t>
            </a:r>
            <a:r>
              <a:rPr lang="zh-CN" altLang="zh-CN" dirty="0">
                <a:solidFill>
                  <a:srgbClr val="FF0000"/>
                </a:solidFill>
              </a:rPr>
              <a:t>即</a:t>
            </a:r>
            <a:r>
              <a:rPr lang="en-US" altLang="zh-CN" i="1" dirty="0">
                <a:solidFill>
                  <a:srgbClr val="FF0000"/>
                </a:solidFill>
              </a:rPr>
              <a:t>C</a:t>
            </a:r>
            <a:r>
              <a:rPr lang="en-US" altLang="zh-CN" dirty="0">
                <a:solidFill>
                  <a:srgbClr val="FF0000"/>
                </a:solidFill>
              </a:rPr>
              <a:t>(0,</a:t>
            </a:r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-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en-US" altLang="zh-CN" smtClean="0">
                <a:solidFill>
                  <a:srgbClr val="FF0000"/>
                </a:solidFill>
              </a:rPr>
              <a:t>)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17488" y="2611325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  <a:latin typeface="+mj-ea"/>
                <a:ea typeface="+mj-ea"/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B</a:t>
            </a:r>
            <a:r>
              <a:rPr lang="en-US" altLang="zh-CN" dirty="0">
                <a:solidFill>
                  <a:srgbClr val="FF0000"/>
                </a:solidFill>
              </a:rPr>
              <a:t>(</a:t>
            </a:r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-</a:t>
            </a:r>
            <a:r>
              <a:rPr lang="en-US" altLang="zh-CN">
                <a:solidFill>
                  <a:srgbClr val="FF0000"/>
                </a:solidFill>
              </a:rPr>
              <a:t>1,0</a:t>
            </a:r>
            <a:r>
              <a:rPr lang="en-US" altLang="zh-CN" smtClean="0">
                <a:solidFill>
                  <a:srgbClr val="FF0000"/>
                </a:solidFill>
              </a:rPr>
              <a:t>),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17488" y="3348835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  <a:latin typeface="+mj-ea"/>
                <a:ea typeface="+mj-ea"/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设抛物线的解析式为</a:t>
            </a:r>
            <a:r>
              <a:rPr lang="en-US" altLang="zh-CN" i="1" dirty="0">
                <a:solidFill>
                  <a:srgbClr val="FF0000"/>
                </a:solidFill>
              </a:rPr>
              <a:t>y=a</a:t>
            </a:r>
            <a:r>
              <a:rPr lang="en-US" altLang="zh-CN" dirty="0">
                <a:solidFill>
                  <a:srgbClr val="FF0000"/>
                </a:solidFill>
              </a:rPr>
              <a:t>(</a:t>
            </a:r>
            <a:r>
              <a:rPr lang="en-US" altLang="zh-CN" i="1" dirty="0">
                <a:solidFill>
                  <a:srgbClr val="FF0000"/>
                </a:solidFill>
              </a:rPr>
              <a:t>x+</a:t>
            </a:r>
            <a:r>
              <a:rPr lang="en-US" altLang="zh-CN" dirty="0">
                <a:solidFill>
                  <a:srgbClr val="FF0000"/>
                </a:solidFill>
              </a:rPr>
              <a:t>1)(</a:t>
            </a:r>
            <a:r>
              <a:rPr lang="en-US" altLang="zh-CN" i="1" dirty="0">
                <a:solidFill>
                  <a:srgbClr val="FF0000"/>
                </a:solidFill>
              </a:rPr>
              <a:t>x</a:t>
            </a:r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-</a:t>
            </a:r>
            <a:r>
              <a:rPr lang="en-US" altLang="zh-CN" dirty="0">
                <a:solidFill>
                  <a:srgbClr val="FF0000"/>
                </a:solidFill>
              </a:rPr>
              <a:t>4)(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zh-CN" altLang="zh-CN" dirty="0">
                <a:solidFill>
                  <a:srgbClr val="FF0000"/>
                </a:solidFill>
              </a:rPr>
              <a:t>≠</a:t>
            </a:r>
            <a:r>
              <a:rPr lang="en-US" altLang="zh-CN" dirty="0">
                <a:solidFill>
                  <a:srgbClr val="FF0000"/>
                </a:solidFill>
              </a:rPr>
              <a:t>0),</a:t>
            </a:r>
            <a:r>
              <a:rPr lang="zh-CN" altLang="zh-CN" dirty="0">
                <a:solidFill>
                  <a:srgbClr val="FF0000"/>
                </a:solidFill>
              </a:rPr>
              <a:t>把</a:t>
            </a:r>
            <a:r>
              <a:rPr lang="en-US" altLang="zh-CN" i="1" dirty="0">
                <a:solidFill>
                  <a:srgbClr val="FF0000"/>
                </a:solidFill>
              </a:rPr>
              <a:t>C</a:t>
            </a:r>
            <a:r>
              <a:rPr lang="en-US" altLang="zh-CN" dirty="0">
                <a:solidFill>
                  <a:srgbClr val="FF0000"/>
                </a:solidFill>
              </a:rPr>
              <a:t>(0,</a:t>
            </a:r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-</a:t>
            </a:r>
            <a:r>
              <a:rPr lang="en-US" altLang="zh-CN" dirty="0">
                <a:solidFill>
                  <a:srgbClr val="FF0000"/>
                </a:solidFill>
              </a:rPr>
              <a:t>2)</a:t>
            </a:r>
            <a:r>
              <a:rPr lang="zh-CN" altLang="zh-CN">
                <a:solidFill>
                  <a:srgbClr val="FF0000"/>
                </a:solidFill>
              </a:rPr>
              <a:t>代入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17488" y="4086345"/>
                <a:ext cx="11760200" cy="106721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可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得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-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=a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(0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1)(0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-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4),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解得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488" y="4086345"/>
                <a:ext cx="11760200" cy="1067215"/>
              </a:xfrm>
              <a:prstGeom prst="rect">
                <a:avLst/>
              </a:prstGeom>
              <a:blipFill rotWithShape="1">
                <a:blip r:embed="rId4"/>
                <a:stretch>
                  <a:fillRect l="-3" t="-11" r="3" b="-155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17488" y="5153560"/>
                <a:ext cx="11760200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  <a:latin typeface="+mj-ea"/>
                    <a:ea typeface="+mj-ea"/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y=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(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x+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1)(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x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-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4)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x</a:t>
                </a:r>
                <a:r>
                  <a:rPr lang="en-US" altLang="zh-CN" baseline="30000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x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-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抛物线的解析式为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y=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x</a:t>
                </a:r>
                <a:r>
                  <a:rPr lang="en-US" altLang="zh-CN" baseline="30000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x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-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488" y="5153560"/>
                <a:ext cx="11760200" cy="1155829"/>
              </a:xfrm>
              <a:prstGeom prst="rect">
                <a:avLst/>
              </a:prstGeom>
              <a:blipFill rotWithShape="1">
                <a:blip r:embed="rId5"/>
                <a:stretch>
                  <a:fillRect l="-3" t="-4881" r="3" b="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zh-CN" dirty="0"/>
              <a:t>(2)</a:t>
            </a:r>
            <a:r>
              <a:rPr lang="en-US" altLang="zh-CN" i="1" dirty="0"/>
              <a:t>D</a:t>
            </a:r>
            <a:r>
              <a:rPr lang="zh-CN" altLang="zh-CN" dirty="0"/>
              <a:t>是</a:t>
            </a:r>
            <a:r>
              <a:rPr lang="en-US" altLang="zh-CN" i="1" dirty="0"/>
              <a:t>x</a:t>
            </a:r>
            <a:r>
              <a:rPr lang="zh-CN" altLang="zh-CN" dirty="0"/>
              <a:t>轴上的任意一点</a:t>
            </a:r>
            <a:r>
              <a:rPr lang="en-US" altLang="zh-CN" dirty="0"/>
              <a:t>,</a:t>
            </a:r>
            <a:r>
              <a:rPr lang="zh-CN" altLang="zh-CN" dirty="0"/>
              <a:t>若△</a:t>
            </a:r>
            <a:r>
              <a:rPr lang="en-US" altLang="zh-CN" i="1" dirty="0"/>
              <a:t>ACD</a:t>
            </a:r>
            <a:r>
              <a:rPr lang="zh-CN" altLang="zh-CN" dirty="0"/>
              <a:t>是以</a:t>
            </a:r>
            <a:r>
              <a:rPr lang="en-US" altLang="zh-CN" i="1" dirty="0" smtClean="0"/>
              <a:t>AC</a:t>
            </a:r>
            <a:endParaRPr lang="en-US" altLang="zh-CN" i="1" dirty="0" smtClean="0"/>
          </a:p>
          <a:p>
            <a:r>
              <a:rPr lang="zh-CN" altLang="zh-CN" dirty="0" smtClean="0"/>
              <a:t>为</a:t>
            </a:r>
            <a:r>
              <a:rPr lang="zh-CN" altLang="zh-CN" dirty="0"/>
              <a:t>腰</a:t>
            </a:r>
            <a:r>
              <a:rPr lang="zh-CN" altLang="zh-CN" dirty="0" smtClean="0"/>
              <a:t>的等腰三角形</a:t>
            </a:r>
            <a:r>
              <a:rPr lang="en-US" altLang="zh-CN" dirty="0"/>
              <a:t>,</a:t>
            </a:r>
            <a:r>
              <a:rPr lang="zh-CN" altLang="zh-CN" dirty="0"/>
              <a:t>请直接写出点</a:t>
            </a:r>
            <a:r>
              <a:rPr lang="en-US" altLang="zh-CN" i="1" dirty="0"/>
              <a:t>D</a:t>
            </a:r>
            <a:r>
              <a:rPr lang="zh-CN" altLang="zh-CN" dirty="0"/>
              <a:t>的坐标</a:t>
            </a:r>
            <a:r>
              <a:rPr lang="en-US" altLang="zh-CN" dirty="0"/>
              <a:t>;</a:t>
            </a:r>
            <a:endParaRPr lang="zh-CN" altLang="zh-CN" dirty="0"/>
          </a:p>
          <a:p>
            <a:endParaRPr lang="zh-CN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内容占位符 1"/>
              <p:cNvSpPr txBox="1"/>
              <p:nvPr/>
            </p:nvSpPr>
            <p:spPr>
              <a:xfrm>
                <a:off x="228600" y="2445214"/>
                <a:ext cx="11760200" cy="88113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(2)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(4,0),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(0,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-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2)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OC=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OA=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AC=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𝑂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𝐶</m:t>
                            </m:r>
                          </m:e>
                          <m:sup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𝑂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p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radPr>
                      <m:deg/>
                      <m:e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5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2445214"/>
                <a:ext cx="11760200" cy="881139"/>
              </a:xfrm>
              <a:prstGeom prst="rect">
                <a:avLst/>
              </a:prstGeom>
              <a:blipFill rotWithShape="1">
                <a:blip r:embed="rId1"/>
                <a:stretch>
                  <a:fillRect t="-53" b="2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1"/>
              <p:cNvSpPr txBox="1"/>
              <p:nvPr/>
            </p:nvSpPr>
            <p:spPr>
              <a:xfrm>
                <a:off x="228600" y="3326353"/>
                <a:ext cx="11760200" cy="79951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如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答图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1,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当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CD</a:t>
                </a:r>
                <a:r>
                  <a:rPr lang="en-US" altLang="zh-CN" baseline="-25000" dirty="0">
                    <a:solidFill>
                      <a:srgbClr val="FF0000"/>
                    </a:solidFill>
                  </a:rPr>
                  <a:t>1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=AC=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radPr>
                      <m:deg/>
                      <m:e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OC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⊥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AD</a:t>
                </a:r>
                <a:r>
                  <a:rPr lang="en-US" altLang="zh-CN" baseline="-25000" dirty="0">
                    <a:solidFill>
                      <a:srgbClr val="FF0000"/>
                    </a:solidFill>
                  </a:rPr>
                  <a:t>1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OD</a:t>
                </a:r>
                <a:r>
                  <a:rPr lang="en-US" altLang="zh-CN" baseline="-25000" dirty="0">
                    <a:solidFill>
                      <a:srgbClr val="FF0000"/>
                    </a:solidFill>
                  </a:rPr>
                  <a:t>1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=OA=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</a:t>
                </a:r>
                <a:r>
                  <a:rPr lang="en-US" altLang="zh-CN" baseline="-25000" dirty="0">
                    <a:solidFill>
                      <a:srgbClr val="FF0000"/>
                    </a:solidFill>
                  </a:rPr>
                  <a:t>1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(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-</a:t>
                </a:r>
                <a:r>
                  <a:rPr lang="en-US" altLang="zh-CN">
                    <a:solidFill>
                      <a:srgbClr val="FF0000"/>
                    </a:solidFill>
                  </a:rPr>
                  <a:t>4,0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);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3326353"/>
                <a:ext cx="11760200" cy="799514"/>
              </a:xfrm>
              <a:prstGeom prst="rect">
                <a:avLst/>
              </a:prstGeom>
              <a:blipFill rotWithShape="1">
                <a:blip r:embed="rId2"/>
                <a:stretch>
                  <a:fillRect t="-28" b="-155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28600" y="4125867"/>
                <a:ext cx="11760200" cy="79951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当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AD</a:t>
                </a:r>
                <a:r>
                  <a:rPr lang="en-US" altLang="zh-CN" baseline="-25000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=AC=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radPr>
                      <m:deg/>
                      <m:e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OD</a:t>
                </a:r>
                <a:r>
                  <a:rPr lang="en-US" altLang="zh-CN" baseline="-25000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=AD</a:t>
                </a:r>
                <a:r>
                  <a:rPr lang="en-US" altLang="zh-CN" baseline="-25000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-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AO=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radPr>
                      <m:deg/>
                      <m:e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-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</a:t>
                </a:r>
                <a:r>
                  <a:rPr lang="en-US" altLang="zh-CN" baseline="-25000" dirty="0">
                    <a:solidFill>
                      <a:srgbClr val="FF0000"/>
                    </a:solidFill>
                  </a:rPr>
                  <a:t>3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(4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-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radPr>
                      <m:deg/>
                      <m:e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>
                    <a:solidFill>
                      <a:srgbClr val="FF0000"/>
                    </a:solidFill>
                  </a:rPr>
                  <a:t>0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);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4125867"/>
                <a:ext cx="11760200" cy="799514"/>
              </a:xfrm>
              <a:prstGeom prst="rect">
                <a:avLst/>
              </a:prstGeom>
              <a:blipFill rotWithShape="1">
                <a:blip r:embed="rId3"/>
                <a:stretch>
                  <a:fillRect t="-34" b="-1552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28600" y="4925381"/>
                <a:ext cx="11760200" cy="79951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当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AD</a:t>
                </a:r>
                <a:r>
                  <a:rPr lang="en-US" altLang="zh-CN" baseline="-25000" dirty="0">
                    <a:solidFill>
                      <a:srgbClr val="FF0000"/>
                    </a:solidFill>
                  </a:rPr>
                  <a:t>3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=AC=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radPr>
                      <m:deg/>
                      <m:e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OD</a:t>
                </a:r>
                <a:r>
                  <a:rPr lang="en-US" altLang="zh-CN" baseline="-25000" dirty="0">
                    <a:solidFill>
                      <a:srgbClr val="FF0000"/>
                    </a:solidFill>
                  </a:rPr>
                  <a:t>3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=AD</a:t>
                </a:r>
                <a:r>
                  <a:rPr lang="en-US" altLang="zh-CN" baseline="-25000" dirty="0">
                    <a:solidFill>
                      <a:srgbClr val="FF0000"/>
                    </a:solidFill>
                  </a:rPr>
                  <a:t>3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+AO=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radPr>
                      <m:deg/>
                      <m:e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</a:t>
                </a:r>
                <a:r>
                  <a:rPr lang="en-US" altLang="zh-CN" baseline="-25000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(4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radPr>
                      <m:deg/>
                      <m:e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>
                    <a:solidFill>
                      <a:srgbClr val="FF0000"/>
                    </a:solidFill>
                  </a:rPr>
                  <a:t>0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)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4925381"/>
                <a:ext cx="11760200" cy="799514"/>
              </a:xfrm>
              <a:prstGeom prst="rect">
                <a:avLst/>
              </a:prstGeom>
              <a:blipFill rotWithShape="1">
                <a:blip r:embed="rId4"/>
                <a:stretch>
                  <a:fillRect t="-40" b="-155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28600" y="5724895"/>
                <a:ext cx="11760200" cy="90813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综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上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点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的坐标为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</a:t>
                </a:r>
                <a:r>
                  <a:rPr lang="en-US" altLang="zh-CN" baseline="-25000" dirty="0">
                    <a:solidFill>
                      <a:srgbClr val="FF0000"/>
                    </a:solidFill>
                  </a:rPr>
                  <a:t>1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(-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4,0),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</a:t>
                </a:r>
                <a:r>
                  <a:rPr lang="en-US" altLang="zh-CN" baseline="-25000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(4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-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radPr>
                      <m:deg/>
                      <m:e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,0),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</a:t>
                </a:r>
                <a:r>
                  <a:rPr lang="en-US" altLang="zh-CN" baseline="-25000" dirty="0">
                    <a:solidFill>
                      <a:srgbClr val="FF0000"/>
                    </a:solidFill>
                  </a:rPr>
                  <a:t>3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(4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radPr>
                      <m:deg/>
                      <m:e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,0)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5724895"/>
                <a:ext cx="11760200" cy="908134"/>
              </a:xfrm>
              <a:prstGeom prst="rect">
                <a:avLst/>
              </a:prstGeom>
              <a:blipFill rotWithShape="1">
                <a:blip r:embed="rId5"/>
                <a:stretch>
                  <a:fillRect t="-41" b="-169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图片 10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48659" y="304800"/>
            <a:ext cx="4282121" cy="23636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zh-CN" dirty="0"/>
              <a:t>(3)</a:t>
            </a:r>
            <a:r>
              <a:rPr lang="zh-CN" altLang="zh-CN" dirty="0"/>
              <a:t>当</a:t>
            </a:r>
            <a:r>
              <a:rPr lang="en-US" altLang="zh-CN" i="1" dirty="0"/>
              <a:t>EF=AC</a:t>
            </a:r>
            <a:r>
              <a:rPr lang="zh-CN" altLang="zh-CN" dirty="0"/>
              <a:t>时</a:t>
            </a:r>
            <a:r>
              <a:rPr lang="en-US" altLang="zh-CN" dirty="0"/>
              <a:t>,</a:t>
            </a:r>
            <a:r>
              <a:rPr lang="zh-CN" altLang="zh-CN" dirty="0"/>
              <a:t>求点</a:t>
            </a:r>
            <a:r>
              <a:rPr lang="en-US" altLang="zh-CN" i="1" dirty="0"/>
              <a:t>P</a:t>
            </a:r>
            <a:r>
              <a:rPr lang="zh-CN" altLang="zh-CN" dirty="0"/>
              <a:t>的坐标</a:t>
            </a:r>
            <a:r>
              <a:rPr lang="en-US" altLang="zh-CN" dirty="0"/>
              <a:t>;</a:t>
            </a:r>
            <a:endParaRPr lang="zh-CN" altLang="zh-CN" dirty="0"/>
          </a:p>
          <a:p>
            <a:endParaRPr lang="zh-CN" altLang="en-US" dirty="0"/>
          </a:p>
        </p:txBody>
      </p:sp>
      <p:sp>
        <p:nvSpPr>
          <p:cNvPr id="5" name="内容占位符 1"/>
          <p:cNvSpPr txBox="1"/>
          <p:nvPr/>
        </p:nvSpPr>
        <p:spPr>
          <a:xfrm>
            <a:off x="232002" y="1080872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(3)</a:t>
            </a:r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PE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 dirty="0">
                <a:solidFill>
                  <a:srgbClr val="FF0000"/>
                </a:solidFill>
              </a:rPr>
              <a:t>x</a:t>
            </a:r>
            <a:r>
              <a:rPr lang="zh-CN" altLang="zh-CN" dirty="0">
                <a:solidFill>
                  <a:srgbClr val="FF0000"/>
                </a:solidFill>
              </a:rPr>
              <a:t>轴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PEA=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OAC.</a:t>
            </a:r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PF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 dirty="0">
                <a:solidFill>
                  <a:srgbClr val="FF0000"/>
                </a:solidFill>
              </a:rPr>
              <a:t>y</a:t>
            </a:r>
            <a:r>
              <a:rPr lang="zh-CN" altLang="zh-CN" dirty="0">
                <a:solidFill>
                  <a:srgbClr val="FF0000"/>
                </a:solidFill>
              </a:rPr>
              <a:t>轴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PFE=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OCA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6" name="内容占位符 1"/>
          <p:cNvSpPr txBox="1"/>
          <p:nvPr/>
        </p:nvSpPr>
        <p:spPr>
          <a:xfrm>
            <a:off x="232002" y="1818382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  <a:latin typeface="+mj-ea"/>
                <a:ea typeface="+mj-ea"/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EF=AC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AOC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 dirty="0">
                <a:solidFill>
                  <a:srgbClr val="FF0000"/>
                </a:solidFill>
              </a:rPr>
              <a:t>EPF</a:t>
            </a:r>
            <a:r>
              <a:rPr lang="en-US" altLang="zh-CN" dirty="0">
                <a:solidFill>
                  <a:srgbClr val="FF0000"/>
                </a:solidFill>
              </a:rPr>
              <a:t>(ASA)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PF=OC=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32002" y="2555892"/>
                <a:ext cx="11760200" cy="110575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设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dPr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m:rPr>
                            <m:nor/>
                          </m:rP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</a:rPr>
                            </m:ctrlPr>
                          </m:fPr>
                          <m:num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</a:rPr>
                            </m:ctrlPr>
                          </m:fPr>
                          <m:num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(0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&lt;m&lt;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4),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则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F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dPr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m:rPr>
                            <m:nor/>
                          </m:rP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</a:rPr>
                            </m:ctrlPr>
                          </m:fPr>
                          <m:num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002" y="2555892"/>
                <a:ext cx="11760200" cy="1105752"/>
              </a:xfrm>
              <a:prstGeom prst="rect">
                <a:avLst/>
              </a:prstGeom>
              <a:blipFill rotWithShape="1">
                <a:blip r:embed="rId1"/>
                <a:stretch>
                  <a:fillRect l="-2" t="-2" r="2" b="-216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75545" y="3400993"/>
                <a:ext cx="11760200" cy="110575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  <a:latin typeface="+mj-ea"/>
                    <a:ea typeface="+mj-ea"/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PF=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m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-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-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dPr>
                      <m:e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</a:rPr>
                            </m:ctrlPr>
                          </m:fPr>
                          <m:num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</a:rPr>
                            </m:ctrlPr>
                          </m:fPr>
                          <m:num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m</a:t>
                </a:r>
                <a:r>
                  <a:rPr lang="en-US" altLang="zh-CN" baseline="3000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+</a:t>
                </a:r>
                <a:r>
                  <a:rPr lang="en-US" altLang="zh-CN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m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545" y="3400993"/>
                <a:ext cx="11760200" cy="1105752"/>
              </a:xfrm>
              <a:prstGeom prst="rect">
                <a:avLst/>
              </a:prstGeom>
              <a:blipFill rotWithShape="1">
                <a:blip r:embed="rId2"/>
                <a:stretch>
                  <a:fillRect l="-5" t="-5105" r="5" b="1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75545" y="4506745"/>
                <a:ext cx="11760200" cy="106721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  <a:latin typeface="+mj-ea"/>
                    <a:ea typeface="+mj-ea"/>
                  </a:rPr>
                  <a:t>∴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m</a:t>
                </a:r>
                <a:r>
                  <a:rPr lang="en-US" altLang="zh-CN" baseline="30000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解得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m=</a:t>
                </a:r>
                <a:r>
                  <a:rPr lang="en-US" altLang="zh-CN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545" y="4506745"/>
                <a:ext cx="11760200" cy="1067215"/>
              </a:xfrm>
              <a:prstGeom prst="rect">
                <a:avLst/>
              </a:prstGeom>
              <a:blipFill rotWithShape="1">
                <a:blip r:embed="rId3"/>
                <a:stretch>
                  <a:fillRect l="-5" t="-5250" r="5" b="5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275545" y="5573960"/>
                <a:ext cx="11760200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当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时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×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baseline="30000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×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-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=-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3,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(2,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-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3)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545" y="5573960"/>
                <a:ext cx="11760200" cy="1155829"/>
              </a:xfrm>
              <a:prstGeom prst="rect">
                <a:avLst/>
              </a:prstGeom>
              <a:blipFill rotWithShape="1">
                <a:blip r:embed="rId4"/>
                <a:stretch>
                  <a:fillRect l="-5" t="-4884" r="5" b="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17488" y="0"/>
            <a:ext cx="11771312" cy="7010400"/>
          </a:xfrm>
        </p:spPr>
        <p:txBody>
          <a:bodyPr>
            <a:normAutofit/>
          </a:bodyPr>
          <a:lstStyle/>
          <a:p>
            <a:r>
              <a:rPr lang="en-US" altLang="zh-CN" sz="2800" dirty="0"/>
              <a:t>(4)</a:t>
            </a:r>
            <a:r>
              <a:rPr lang="zh-CN" altLang="zh-CN" sz="2800" dirty="0"/>
              <a:t>在</a:t>
            </a:r>
            <a:r>
              <a:rPr lang="en-US" altLang="zh-CN" sz="2800" dirty="0"/>
              <a:t>(3)</a:t>
            </a:r>
            <a:r>
              <a:rPr lang="zh-CN" altLang="zh-CN" sz="2800" dirty="0"/>
              <a:t>的条件下</a:t>
            </a:r>
            <a:r>
              <a:rPr lang="en-US" altLang="zh-CN" sz="2800" dirty="0"/>
              <a:t>,</a:t>
            </a:r>
            <a:r>
              <a:rPr lang="zh-CN" altLang="zh-CN" sz="2800" dirty="0"/>
              <a:t>若</a:t>
            </a:r>
            <a:r>
              <a:rPr lang="en-US" altLang="zh-CN" sz="2800" i="1" dirty="0"/>
              <a:t>N</a:t>
            </a:r>
            <a:r>
              <a:rPr lang="zh-CN" altLang="zh-CN" sz="2800" dirty="0"/>
              <a:t>是</a:t>
            </a:r>
            <a:r>
              <a:rPr lang="en-US" altLang="zh-CN" sz="2800" i="1" dirty="0"/>
              <a:t>y</a:t>
            </a:r>
            <a:r>
              <a:rPr lang="zh-CN" altLang="zh-CN" sz="2800" dirty="0"/>
              <a:t>轴上的一个动点</a:t>
            </a:r>
            <a:r>
              <a:rPr lang="en-US" altLang="zh-CN" sz="2800" dirty="0"/>
              <a:t>,</a:t>
            </a:r>
            <a:r>
              <a:rPr lang="zh-CN" altLang="zh-CN" sz="2800" dirty="0"/>
              <a:t>过点</a:t>
            </a:r>
            <a:r>
              <a:rPr lang="en-US" altLang="zh-CN" sz="2800" i="1" dirty="0"/>
              <a:t>N</a:t>
            </a:r>
            <a:r>
              <a:rPr lang="zh-CN" altLang="zh-CN" sz="2800" dirty="0"/>
              <a:t>作抛物线对称轴的垂线</a:t>
            </a:r>
            <a:r>
              <a:rPr lang="en-US" altLang="zh-CN" sz="2800" dirty="0"/>
              <a:t>,</a:t>
            </a:r>
            <a:r>
              <a:rPr lang="zh-CN" altLang="zh-CN" sz="2800" dirty="0"/>
              <a:t>垂足为</a:t>
            </a:r>
            <a:r>
              <a:rPr lang="en-US" altLang="zh-CN" sz="2800" i="1" dirty="0"/>
              <a:t>M</a:t>
            </a:r>
            <a:r>
              <a:rPr lang="en-US" altLang="zh-CN" sz="2800" dirty="0"/>
              <a:t>,</a:t>
            </a:r>
            <a:r>
              <a:rPr lang="zh-CN" altLang="zh-CN" sz="2800" dirty="0"/>
              <a:t>连接</a:t>
            </a:r>
            <a:r>
              <a:rPr lang="en-US" altLang="zh-CN" sz="2800" i="1" dirty="0"/>
              <a:t>NA</a:t>
            </a:r>
            <a:r>
              <a:rPr lang="en-US" altLang="zh-CN" sz="2800" dirty="0"/>
              <a:t>,</a:t>
            </a:r>
            <a:r>
              <a:rPr lang="en-US" altLang="zh-CN" sz="2800" i="1" dirty="0"/>
              <a:t>MP</a:t>
            </a:r>
            <a:r>
              <a:rPr lang="en-US" altLang="zh-CN" sz="2800" dirty="0"/>
              <a:t>,</a:t>
            </a:r>
            <a:r>
              <a:rPr lang="zh-CN" altLang="zh-CN" sz="2800" dirty="0"/>
              <a:t>则</a:t>
            </a:r>
            <a:r>
              <a:rPr lang="en-US" altLang="zh-CN" sz="2800" i="1" dirty="0"/>
              <a:t>NA+MP</a:t>
            </a:r>
            <a:r>
              <a:rPr lang="zh-CN" altLang="zh-CN" sz="2800" dirty="0"/>
              <a:t>的最小值为</a:t>
            </a:r>
            <a:r>
              <a:rPr lang="zh-CN" altLang="zh-CN" sz="2800" i="1" u="sng" dirty="0"/>
              <a:t>　　　　</a:t>
            </a:r>
            <a:r>
              <a:rPr lang="en-US" altLang="zh-CN" sz="2800" i="1" dirty="0"/>
              <a:t>. </a:t>
            </a:r>
            <a:endParaRPr lang="zh-CN" altLang="zh-CN" sz="2800" dirty="0"/>
          </a:p>
          <a:p>
            <a:endParaRPr lang="zh-CN" altLang="en-US" sz="28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内容占位符 1"/>
              <p:cNvSpPr txBox="1"/>
              <p:nvPr/>
            </p:nvSpPr>
            <p:spPr>
              <a:xfrm>
                <a:off x="217488" y="1329086"/>
                <a:ext cx="11760200" cy="71263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altLang="zh-CN" sz="2800" dirty="0" smtClean="0">
                    <a:solidFill>
                      <a:srgbClr val="FF0000"/>
                    </a:solidFill>
                  </a:rPr>
                  <a:t>(4)</a:t>
                </a:r>
                <a:r>
                  <a:rPr lang="en-US" altLang="zh-CN" sz="2800" dirty="0">
                    <a:solidFill>
                      <a:srgbClr val="FF0000"/>
                    </a:solidFill>
                  </a:rPr>
                  <a:t>∵</a:t>
                </a:r>
                <a:r>
                  <a:rPr lang="zh-CN" altLang="zh-CN" sz="2800" dirty="0">
                    <a:solidFill>
                      <a:srgbClr val="FF0000"/>
                    </a:solidFill>
                  </a:rPr>
                  <a:t>抛物线的解析式为</a:t>
                </a:r>
                <a:r>
                  <a:rPr lang="en-US" altLang="zh-CN" sz="2800" i="1" dirty="0">
                    <a:solidFill>
                      <a:srgbClr val="FF0000"/>
                    </a:solidFill>
                  </a:rPr>
                  <a:t>y=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800" i="1" dirty="0">
                    <a:solidFill>
                      <a:srgbClr val="FF0000"/>
                    </a:solidFill>
                  </a:rPr>
                  <a:t>x</a:t>
                </a:r>
                <a:r>
                  <a:rPr lang="en-US" altLang="zh-CN" sz="2800" baseline="30000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sz="2800" dirty="0">
                    <a:solidFill>
                      <a:srgbClr val="FF0000"/>
                    </a:solidFill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800" i="1" dirty="0">
                    <a:solidFill>
                      <a:srgbClr val="FF0000"/>
                    </a:solidFill>
                  </a:rPr>
                  <a:t>x</a:t>
                </a:r>
                <a:r>
                  <a:rPr lang="en-US" altLang="zh-CN" sz="2800" dirty="0">
                    <a:solidFill>
                      <a:srgbClr val="FF0000"/>
                    </a:solidFill>
                  </a:rPr>
                  <a:t>-2,∴</a:t>
                </a:r>
                <a:r>
                  <a:rPr lang="zh-CN" altLang="zh-CN" sz="2800" dirty="0">
                    <a:solidFill>
                      <a:srgbClr val="FF0000"/>
                    </a:solidFill>
                  </a:rPr>
                  <a:t>抛物线的对称轴为直线</a:t>
                </a:r>
                <a:r>
                  <a:rPr lang="en-US" altLang="zh-CN" sz="2800" i="1" dirty="0">
                    <a:solidFill>
                      <a:srgbClr val="FF0000"/>
                    </a:solidFill>
                  </a:rPr>
                  <a:t>x=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800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sz="2800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5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488" y="1329086"/>
                <a:ext cx="11760200" cy="712631"/>
              </a:xfrm>
              <a:prstGeom prst="rect">
                <a:avLst/>
              </a:prstGeom>
              <a:blipFill rotWithShape="1">
                <a:blip r:embed="rId1"/>
                <a:stretch>
                  <a:fillRect l="-3" t="-6064" r="3" b="2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1"/>
              <p:cNvSpPr txBox="1"/>
              <p:nvPr/>
            </p:nvSpPr>
            <p:spPr>
              <a:xfrm>
                <a:off x="217488" y="2041717"/>
                <a:ext cx="11760200" cy="71263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zh-CN" altLang="zh-CN" sz="2800" smtClean="0">
                    <a:solidFill>
                      <a:srgbClr val="FF0000"/>
                    </a:solidFill>
                  </a:rPr>
                  <a:t>如</a:t>
                </a:r>
                <a:r>
                  <a:rPr lang="zh-CN" altLang="zh-CN" sz="2800" dirty="0">
                    <a:solidFill>
                      <a:srgbClr val="FF0000"/>
                    </a:solidFill>
                  </a:rPr>
                  <a:t>答图</a:t>
                </a:r>
                <a:r>
                  <a:rPr lang="en-US" altLang="zh-CN" sz="2800" dirty="0">
                    <a:solidFill>
                      <a:srgbClr val="FF0000"/>
                    </a:solidFill>
                  </a:rPr>
                  <a:t>2,</a:t>
                </a:r>
                <a:r>
                  <a:rPr lang="zh-CN" altLang="zh-CN" sz="2800" dirty="0">
                    <a:solidFill>
                      <a:srgbClr val="FF0000"/>
                    </a:solidFill>
                  </a:rPr>
                  <a:t>将线段</a:t>
                </a:r>
                <a:r>
                  <a:rPr lang="en-US" altLang="zh-CN" sz="2800" i="1" dirty="0">
                    <a:solidFill>
                      <a:srgbClr val="FF0000"/>
                    </a:solidFill>
                  </a:rPr>
                  <a:t>NA</a:t>
                </a:r>
                <a:r>
                  <a:rPr lang="zh-CN" altLang="zh-CN" sz="2800" dirty="0">
                    <a:solidFill>
                      <a:srgbClr val="FF0000"/>
                    </a:solidFill>
                  </a:rPr>
                  <a:t>向右平移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zh-CN" sz="2800" dirty="0">
                    <a:solidFill>
                      <a:srgbClr val="FF0000"/>
                    </a:solidFill>
                  </a:rPr>
                  <a:t>单位长度得到</a:t>
                </a:r>
                <a:r>
                  <a:rPr lang="en-US" altLang="zh-CN" sz="2800" i="1">
                    <a:solidFill>
                      <a:srgbClr val="FF0000"/>
                    </a:solidFill>
                  </a:rPr>
                  <a:t>MG</a:t>
                </a:r>
                <a:r>
                  <a:rPr lang="en-US" altLang="zh-CN" sz="2800" smtClean="0">
                    <a:solidFill>
                      <a:srgbClr val="FF0000"/>
                    </a:solidFill>
                  </a:rPr>
                  <a:t>,</a:t>
                </a:r>
                <a:endParaRPr lang="zh-CN" altLang="zh-CN" sz="2800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488" y="2041717"/>
                <a:ext cx="11760200" cy="712631"/>
              </a:xfrm>
              <a:prstGeom prst="rect">
                <a:avLst/>
              </a:prstGeom>
              <a:blipFill rotWithShape="1">
                <a:blip r:embed="rId2"/>
                <a:stretch>
                  <a:fillRect l="-3" t="-27" r="3" b="5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内容占位符 1"/>
          <p:cNvSpPr txBox="1"/>
          <p:nvPr/>
        </p:nvSpPr>
        <p:spPr>
          <a:xfrm>
            <a:off x="217488" y="2754348"/>
            <a:ext cx="11760200" cy="52322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sz="2800" smtClean="0">
                <a:solidFill>
                  <a:srgbClr val="FF0000"/>
                </a:solidFill>
              </a:rPr>
              <a:t>∴</a:t>
            </a:r>
            <a:r>
              <a:rPr lang="zh-CN" altLang="zh-CN" sz="2800" dirty="0">
                <a:solidFill>
                  <a:srgbClr val="FF0000"/>
                </a:solidFill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</a:rPr>
              <a:t>MNAG</a:t>
            </a:r>
            <a:r>
              <a:rPr lang="zh-CN" altLang="zh-CN" sz="2800" dirty="0">
                <a:solidFill>
                  <a:srgbClr val="FF0000"/>
                </a:solidFill>
              </a:rPr>
              <a:t>是</a:t>
            </a:r>
            <a:r>
              <a:rPr lang="zh-CN" altLang="zh-CN" sz="2800">
                <a:solidFill>
                  <a:srgbClr val="FF0000"/>
                </a:solidFill>
              </a:rPr>
              <a:t>平行四边形</a:t>
            </a:r>
            <a:r>
              <a:rPr lang="en-US" altLang="zh-CN" sz="2800" i="1" smtClean="0">
                <a:solidFill>
                  <a:srgbClr val="FF0000"/>
                </a:solidFill>
              </a:rPr>
              <a:t>.</a:t>
            </a:r>
            <a:endParaRPr lang="zh-CN" altLang="zh-CN" sz="28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17488" y="3277568"/>
                <a:ext cx="11760200" cy="73718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altLang="zh-CN" sz="280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sz="2800" i="1" dirty="0">
                    <a:solidFill>
                      <a:srgbClr val="FF0000"/>
                    </a:solidFill>
                  </a:rPr>
                  <a:t>NA=MG</a:t>
                </a:r>
                <a:r>
                  <a:rPr lang="en-US" altLang="zh-CN" sz="2800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sz="2800" i="1" dirty="0">
                    <a:solidFill>
                      <a:srgbClr val="FF0000"/>
                    </a:solidFill>
                  </a:rPr>
                  <a:t>AG=MN=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800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sz="2800" dirty="0">
                    <a:solidFill>
                      <a:srgbClr val="FF0000"/>
                    </a:solidFill>
                  </a:rPr>
                  <a:t>即</a:t>
                </a:r>
                <a:r>
                  <a:rPr lang="en-US" altLang="zh-CN" sz="2800" i="1" dirty="0">
                    <a:solidFill>
                      <a:srgbClr val="FF0000"/>
                    </a:solidFill>
                  </a:rPr>
                  <a:t>G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sz="2800" i="1">
                            <a:solidFill>
                              <a:srgbClr val="FF0000"/>
                            </a:solidFill>
                          </a:rPr>
                        </m:ctrlPr>
                      </m:dPr>
                      <m:e>
                        <m:f>
                          <m:fPr>
                            <m:ctrlPr>
                              <a:rPr lang="zh-CN" altLang="zh-CN" sz="2800" i="1">
                                <a:solidFill>
                                  <a:srgbClr val="FF0000"/>
                                </a:solidFill>
                              </a:rPr>
                            </m:ctrlPr>
                          </m:fPr>
                          <m:num>
                            <m:r>
                              <a:rPr lang="en-US" altLang="zh-CN" sz="28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11</m:t>
                            </m:r>
                          </m:num>
                          <m:den>
                            <m:r>
                              <a:rPr lang="en-US" altLang="zh-CN" sz="28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e>
                    </m:d>
                  </m:oMath>
                </a14:m>
                <a:r>
                  <a:rPr lang="en-US" altLang="zh-CN" sz="2800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sz="2800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488" y="3277568"/>
                <a:ext cx="11760200" cy="737189"/>
              </a:xfrm>
              <a:prstGeom prst="rect">
                <a:avLst/>
              </a:prstGeom>
              <a:blipFill rotWithShape="1">
                <a:blip r:embed="rId3"/>
                <a:stretch>
                  <a:fillRect l="-3" t="-45" r="3" b="3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17488" y="4014757"/>
                <a:ext cx="11760200" cy="71263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zh-CN" altLang="zh-CN" sz="2800" dirty="0" smtClean="0">
                    <a:solidFill>
                      <a:srgbClr val="FF0000"/>
                    </a:solidFill>
                  </a:rPr>
                  <a:t>作</a:t>
                </a:r>
                <a:r>
                  <a:rPr lang="zh-CN" altLang="zh-CN" sz="2800" dirty="0">
                    <a:solidFill>
                      <a:srgbClr val="FF0000"/>
                    </a:solidFill>
                  </a:rPr>
                  <a:t>点</a:t>
                </a:r>
                <a:r>
                  <a:rPr lang="en-US" altLang="zh-CN" sz="2800" i="1" dirty="0">
                    <a:solidFill>
                      <a:srgbClr val="FF0000"/>
                    </a:solidFill>
                  </a:rPr>
                  <a:t>P</a:t>
                </a:r>
                <a:r>
                  <a:rPr lang="en-US" altLang="zh-CN" sz="2800" dirty="0">
                    <a:solidFill>
                      <a:srgbClr val="FF0000"/>
                    </a:solidFill>
                  </a:rPr>
                  <a:t>(2,</a:t>
                </a:r>
                <a:r>
                  <a:rPr lang="en-US" altLang="zh-CN" sz="2800" i="1" dirty="0">
                    <a:solidFill>
                      <a:srgbClr val="FF0000"/>
                    </a:solidFill>
                  </a:rPr>
                  <a:t>-</a:t>
                </a:r>
                <a:r>
                  <a:rPr lang="en-US" altLang="zh-CN" sz="2800" dirty="0">
                    <a:solidFill>
                      <a:srgbClr val="FF0000"/>
                    </a:solidFill>
                  </a:rPr>
                  <a:t>3)</a:t>
                </a:r>
                <a:r>
                  <a:rPr lang="zh-CN" altLang="zh-CN" sz="2800" dirty="0">
                    <a:solidFill>
                      <a:srgbClr val="FF0000"/>
                    </a:solidFill>
                  </a:rPr>
                  <a:t>关于对称轴</a:t>
                </a:r>
                <a:r>
                  <a:rPr lang="en-US" altLang="zh-CN" sz="2800" i="1" dirty="0">
                    <a:solidFill>
                      <a:srgbClr val="FF0000"/>
                    </a:solidFill>
                  </a:rPr>
                  <a:t>x=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zh-CN" sz="2800" dirty="0">
                    <a:solidFill>
                      <a:srgbClr val="FF0000"/>
                    </a:solidFill>
                  </a:rPr>
                  <a:t>对称的点</a:t>
                </a:r>
                <a:r>
                  <a:rPr lang="en-US" altLang="zh-CN" sz="2800" i="1" dirty="0">
                    <a:solidFill>
                      <a:srgbClr val="FF0000"/>
                    </a:solidFill>
                  </a:rPr>
                  <a:t>P</a:t>
                </a:r>
                <a:r>
                  <a:rPr lang="en-US" altLang="zh-CN" sz="2800" baseline="-25000" dirty="0">
                    <a:solidFill>
                      <a:srgbClr val="FF0000"/>
                    </a:solidFill>
                  </a:rPr>
                  <a:t>1</a:t>
                </a:r>
                <a:r>
                  <a:rPr lang="en-US" altLang="zh-CN" sz="2800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sz="2800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488" y="4014757"/>
                <a:ext cx="11760200" cy="712631"/>
              </a:xfrm>
              <a:prstGeom prst="rect">
                <a:avLst/>
              </a:prstGeom>
              <a:blipFill rotWithShape="1">
                <a:blip r:embed="rId4"/>
                <a:stretch>
                  <a:fillRect l="-3" t="-40" r="3" b="-109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17488" y="4727388"/>
                <a:ext cx="11760200" cy="96917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zh-CN" altLang="zh-CN" sz="2800" dirty="0">
                    <a:solidFill>
                      <a:srgbClr val="FF0000"/>
                    </a:solidFill>
                  </a:rPr>
                  <a:t>易得</a:t>
                </a:r>
                <a:r>
                  <a:rPr lang="en-US" altLang="zh-CN" sz="2800" i="1" dirty="0">
                    <a:solidFill>
                      <a:srgbClr val="FF0000"/>
                    </a:solidFill>
                  </a:rPr>
                  <a:t>P</a:t>
                </a:r>
                <a:r>
                  <a:rPr lang="en-US" altLang="zh-CN" sz="2800" baseline="-25000" dirty="0">
                    <a:solidFill>
                      <a:srgbClr val="FF0000"/>
                    </a:solidFill>
                  </a:rPr>
                  <a:t>1</a:t>
                </a:r>
                <a:r>
                  <a:rPr lang="en-US" altLang="zh-CN" sz="2800" dirty="0">
                    <a:solidFill>
                      <a:srgbClr val="FF0000"/>
                    </a:solidFill>
                  </a:rPr>
                  <a:t>(1,</a:t>
                </a:r>
                <a:r>
                  <a:rPr lang="en-US" altLang="zh-CN" sz="2800" i="1" dirty="0">
                    <a:solidFill>
                      <a:srgbClr val="FF0000"/>
                    </a:solidFill>
                  </a:rPr>
                  <a:t>-</a:t>
                </a:r>
                <a:r>
                  <a:rPr lang="en-US" altLang="zh-CN" sz="2800" dirty="0">
                    <a:solidFill>
                      <a:srgbClr val="FF0000"/>
                    </a:solidFill>
                  </a:rPr>
                  <a:t>3),</a:t>
                </a:r>
                <a:r>
                  <a:rPr lang="zh-CN" altLang="zh-CN" sz="2800" dirty="0">
                    <a:solidFill>
                      <a:srgbClr val="FF0000"/>
                    </a:solidFill>
                  </a:rPr>
                  <a:t>则</a:t>
                </a:r>
                <a:r>
                  <a:rPr lang="en-US" altLang="zh-CN" sz="2800" i="1" dirty="0">
                    <a:solidFill>
                      <a:srgbClr val="FF0000"/>
                    </a:solidFill>
                  </a:rPr>
                  <a:t>MP=MP</a:t>
                </a:r>
                <a:r>
                  <a:rPr lang="en-US" altLang="zh-CN" sz="2800" baseline="-25000" dirty="0">
                    <a:solidFill>
                      <a:srgbClr val="FF0000"/>
                    </a:solidFill>
                  </a:rPr>
                  <a:t>1</a:t>
                </a:r>
                <a:r>
                  <a:rPr lang="en-US" altLang="zh-CN" sz="2800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sz="2800" i="1" dirty="0">
                    <a:solidFill>
                      <a:srgbClr val="FF0000"/>
                    </a:solidFill>
                  </a:rPr>
                  <a:t>P</a:t>
                </a:r>
                <a:r>
                  <a:rPr lang="en-US" altLang="zh-CN" sz="2800" baseline="-25000" dirty="0">
                    <a:solidFill>
                      <a:srgbClr val="FF0000"/>
                    </a:solidFill>
                  </a:rPr>
                  <a:t>1</a:t>
                </a:r>
                <a:r>
                  <a:rPr lang="en-US" altLang="zh-CN" sz="2800" i="1" dirty="0">
                    <a:solidFill>
                      <a:srgbClr val="FF0000"/>
                    </a:solidFill>
                  </a:rPr>
                  <a:t>G=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2800" i="1">
                            <a:solidFill>
                              <a:srgbClr val="FF0000"/>
                            </a:solidFill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sz="2800" i="1">
                                <a:solidFill>
                                  <a:srgbClr val="FF0000"/>
                                </a:solidFill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zh-CN" altLang="zh-CN" sz="2800" i="1">
                                    <a:solidFill>
                                      <a:srgbClr val="FF0000"/>
                                    </a:solidFill>
                                  </a:rPr>
                                </m:ctrlPr>
                              </m:dPr>
                              <m:e>
                                <m:r>
                                  <a:rPr lang="en-US" altLang="zh-CN" sz="280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  <m:r>
                                  <m:rPr>
                                    <m:nor/>
                                  </m:rPr>
                                  <a:rPr lang="en-US" altLang="zh-CN" sz="2800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f>
                                  <m:fPr>
                                    <m:ctrlPr>
                                      <a:rPr lang="zh-CN" altLang="zh-CN" sz="2800" i="1">
                                        <a:solidFill>
                                          <a:srgbClr val="FF0000"/>
                                        </a:solidFill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zh-CN" sz="280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11</m:t>
                                    </m:r>
                                  </m:num>
                                  <m:den>
                                    <m:r>
                                      <a:rPr lang="en-US" altLang="zh-CN" sz="280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altLang="zh-CN" sz="28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m:rPr>
                            <m:nor/>
                          </m:rP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m:rPr>
                            <m:nor/>
                          </m:rP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  <m:sSup>
                          <m:sSupPr>
                            <m:ctrlPr>
                              <a:rPr lang="zh-CN" altLang="zh-CN" sz="2800" i="1">
                                <a:solidFill>
                                  <a:srgbClr val="FF0000"/>
                                </a:solidFill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 sz="28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zh-CN" sz="28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sz="2800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  <m:rad>
                          <m:radPr>
                            <m:degHide m:val="on"/>
                            <m:ctrlPr>
                              <a:rPr lang="zh-CN" altLang="zh-CN" sz="2800" i="1">
                                <a:solidFill>
                                  <a:srgbClr val="FF0000"/>
                                </a:solidFill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8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13</m:t>
                            </m:r>
                          </m:e>
                        </m:rad>
                      </m:num>
                      <m:den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800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sz="2800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488" y="4727388"/>
                <a:ext cx="11760200" cy="969176"/>
              </a:xfrm>
              <a:prstGeom prst="rect">
                <a:avLst/>
              </a:prstGeom>
              <a:blipFill rotWithShape="1">
                <a:blip r:embed="rId5"/>
                <a:stretch>
                  <a:fillRect l="-3" t="-46" r="3" b="-85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17488" y="5696564"/>
                <a:ext cx="11760200" cy="134241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altLang="zh-CN" sz="2800" dirty="0" smtClean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sz="2800" i="1" dirty="0">
                    <a:solidFill>
                      <a:srgbClr val="FF0000"/>
                    </a:solidFill>
                  </a:rPr>
                  <a:t>NA+MP=MG+MP</a:t>
                </a:r>
                <a:r>
                  <a:rPr lang="en-US" altLang="zh-CN" sz="2800" baseline="-25000" dirty="0">
                    <a:solidFill>
                      <a:srgbClr val="FF0000"/>
                    </a:solidFill>
                  </a:rPr>
                  <a:t>1</a:t>
                </a:r>
                <a:r>
                  <a:rPr lang="zh-CN" altLang="zh-CN" sz="2800" dirty="0">
                    <a:solidFill>
                      <a:srgbClr val="FF0000"/>
                    </a:solidFill>
                  </a:rPr>
                  <a:t>≥</a:t>
                </a:r>
                <a:r>
                  <a:rPr lang="en-US" altLang="zh-CN" sz="2800" i="1" dirty="0">
                    <a:solidFill>
                      <a:srgbClr val="FF0000"/>
                    </a:solidFill>
                  </a:rPr>
                  <a:t>P</a:t>
                </a:r>
                <a:r>
                  <a:rPr lang="en-US" altLang="zh-CN" sz="2800" baseline="-25000" dirty="0">
                    <a:solidFill>
                      <a:srgbClr val="FF0000"/>
                    </a:solidFill>
                  </a:rPr>
                  <a:t>1</a:t>
                </a:r>
                <a:r>
                  <a:rPr lang="en-US" altLang="zh-CN" sz="2800" i="1" dirty="0">
                    <a:solidFill>
                      <a:srgbClr val="FF0000"/>
                    </a:solidFill>
                  </a:rPr>
                  <a:t>G=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  <m:rad>
                          <m:radPr>
                            <m:degHide m:val="on"/>
                            <m:ctrlPr>
                              <a:rPr lang="zh-CN" altLang="zh-CN" sz="2800" i="1">
                                <a:solidFill>
                                  <a:srgbClr val="FF0000"/>
                                </a:solidFill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8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13</m:t>
                            </m:r>
                          </m:e>
                        </m:rad>
                      </m:num>
                      <m:den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800" dirty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sz="2800" i="1" dirty="0">
                    <a:solidFill>
                      <a:srgbClr val="FF0000"/>
                    </a:solidFill>
                  </a:rPr>
                  <a:t>NA+MP</a:t>
                </a:r>
                <a:r>
                  <a:rPr lang="zh-CN" altLang="zh-CN" sz="2800" dirty="0">
                    <a:solidFill>
                      <a:srgbClr val="FF0000"/>
                    </a:solidFill>
                  </a:rPr>
                  <a:t>的最小值为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  <m:rad>
                          <m:radPr>
                            <m:degHide m:val="on"/>
                            <m:ctrlPr>
                              <a:rPr lang="zh-CN" altLang="zh-CN" sz="2800" i="1">
                                <a:solidFill>
                                  <a:srgbClr val="FF0000"/>
                                </a:solidFill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8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13</m:t>
                            </m:r>
                          </m:e>
                        </m:rad>
                      </m:num>
                      <m:den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800" i="1" dirty="0">
                    <a:solidFill>
                      <a:srgbClr val="FF0000"/>
                    </a:solidFill>
                  </a:rPr>
                  <a:t>.</a:t>
                </a:r>
                <a:r>
                  <a:rPr lang="zh-CN" altLang="zh-CN" sz="2800" dirty="0">
                    <a:solidFill>
                      <a:srgbClr val="FF0000"/>
                    </a:solidFill>
                  </a:rPr>
                  <a:t>故答案为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  <m:rad>
                          <m:radPr>
                            <m:degHide m:val="on"/>
                            <m:ctrlPr>
                              <a:rPr lang="zh-CN" altLang="zh-CN" sz="2800" i="1">
                                <a:solidFill>
                                  <a:srgbClr val="FF0000"/>
                                </a:solidFill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8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13</m:t>
                            </m:r>
                          </m:e>
                        </m:rad>
                      </m:num>
                      <m:den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800" i="1" dirty="0">
                    <a:solidFill>
                      <a:srgbClr val="FF0000"/>
                    </a:solidFill>
                  </a:rPr>
                  <a:t>.</a:t>
                </a:r>
                <a:endParaRPr lang="zh-CN" altLang="zh-CN" sz="2800" dirty="0">
                  <a:solidFill>
                    <a:srgbClr val="FF0000"/>
                  </a:solidFill>
                </a:endParaRPr>
              </a:p>
              <a:p>
                <a:pPr>
                  <a:lnSpc>
                    <a:spcPct val="100000"/>
                  </a:lnSpc>
                </a:pPr>
                <a:endParaRPr lang="zh-CN" altLang="zh-CN" sz="2800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488" y="5696564"/>
                <a:ext cx="11760200" cy="1342419"/>
              </a:xfrm>
              <a:prstGeom prst="rect">
                <a:avLst/>
              </a:prstGeom>
              <a:blipFill rotWithShape="1">
                <a:blip r:embed="rId6"/>
                <a:stretch>
                  <a:fillRect l="-3" t="-46" r="3" b="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图片 11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88986" y="2136580"/>
            <a:ext cx="4303014" cy="30191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rmAutofit/>
          </a:bodyPr>
          <a:lstStyle/>
          <a:p>
            <a:r>
              <a:rPr lang="en-US" altLang="zh-CN" dirty="0"/>
              <a:t>4</a:t>
            </a:r>
            <a:r>
              <a:rPr lang="en-US" altLang="zh-CN" i="1" dirty="0"/>
              <a:t>.</a:t>
            </a:r>
            <a:r>
              <a:rPr lang="zh-CN" altLang="zh-CN" dirty="0"/>
              <a:t>如图</a:t>
            </a:r>
            <a:r>
              <a:rPr lang="en-US" altLang="zh-CN" dirty="0"/>
              <a:t>,</a:t>
            </a:r>
            <a:r>
              <a:rPr lang="zh-CN" altLang="zh-CN" dirty="0"/>
              <a:t>已知抛物线</a:t>
            </a:r>
            <a:r>
              <a:rPr lang="en-US" altLang="zh-CN" i="1" dirty="0"/>
              <a:t>y=</a:t>
            </a:r>
            <a:r>
              <a:rPr lang="en-US" altLang="zh-CN" dirty="0">
                <a:latin typeface="+mn-ea"/>
              </a:rPr>
              <a:t>-</a:t>
            </a:r>
            <a:r>
              <a:rPr lang="en-US" altLang="zh-CN" i="1" dirty="0"/>
              <a:t>x</a:t>
            </a:r>
            <a:r>
              <a:rPr lang="en-US" altLang="zh-CN" baseline="30000" dirty="0"/>
              <a:t>2</a:t>
            </a:r>
            <a:r>
              <a:rPr lang="en-US" altLang="zh-CN" dirty="0">
                <a:latin typeface="+mn-ea"/>
              </a:rPr>
              <a:t>-</a:t>
            </a:r>
            <a:r>
              <a:rPr lang="en-US" altLang="zh-CN" dirty="0"/>
              <a:t>2</a:t>
            </a:r>
            <a:r>
              <a:rPr lang="en-US" altLang="zh-CN" i="1" dirty="0"/>
              <a:t>x+</a:t>
            </a:r>
            <a:r>
              <a:rPr lang="en-US" altLang="zh-CN" dirty="0"/>
              <a:t>3</a:t>
            </a:r>
            <a:r>
              <a:rPr lang="zh-CN" altLang="zh-CN" dirty="0"/>
              <a:t>与</a:t>
            </a:r>
            <a:r>
              <a:rPr lang="en-US" altLang="zh-CN" i="1" dirty="0"/>
              <a:t>x</a:t>
            </a:r>
            <a:r>
              <a:rPr lang="zh-CN" altLang="zh-CN" dirty="0"/>
              <a:t>轴交于点</a:t>
            </a:r>
            <a:r>
              <a:rPr lang="en-US" altLang="zh-CN" i="1" dirty="0"/>
              <a:t>A</a:t>
            </a:r>
            <a:r>
              <a:rPr lang="en-US" altLang="zh-CN" dirty="0"/>
              <a:t>,</a:t>
            </a:r>
            <a:r>
              <a:rPr lang="en-US" altLang="zh-CN" i="1" dirty="0"/>
              <a:t>C</a:t>
            </a:r>
            <a:r>
              <a:rPr lang="en-US" altLang="zh-CN" dirty="0"/>
              <a:t>,</a:t>
            </a:r>
            <a:r>
              <a:rPr lang="zh-CN" altLang="zh-CN" dirty="0"/>
              <a:t>与</a:t>
            </a:r>
            <a:r>
              <a:rPr lang="en-US" altLang="zh-CN" i="1" dirty="0"/>
              <a:t>y</a:t>
            </a:r>
            <a:r>
              <a:rPr lang="zh-CN" altLang="zh-CN" dirty="0"/>
              <a:t>轴交于点</a:t>
            </a:r>
            <a:r>
              <a:rPr lang="en-US" altLang="zh-CN" i="1" dirty="0"/>
              <a:t>B.</a:t>
            </a:r>
            <a:r>
              <a:rPr lang="zh-CN" altLang="zh-CN" dirty="0" smtClean="0"/>
              <a:t>若</a:t>
            </a:r>
            <a:endParaRPr lang="en-US" altLang="zh-CN" dirty="0" smtClean="0"/>
          </a:p>
          <a:p>
            <a:r>
              <a:rPr lang="zh-CN" altLang="zh-CN" dirty="0" smtClean="0"/>
              <a:t>点</a:t>
            </a:r>
            <a:r>
              <a:rPr lang="en-US" altLang="zh-CN" i="1" dirty="0" smtClean="0"/>
              <a:t>P</a:t>
            </a:r>
            <a:r>
              <a:rPr lang="en-US" altLang="zh-CN" dirty="0" smtClean="0"/>
              <a:t>,</a:t>
            </a:r>
            <a:r>
              <a:rPr lang="en-US" altLang="zh-CN" i="1" dirty="0" smtClean="0"/>
              <a:t>Q</a:t>
            </a:r>
            <a:r>
              <a:rPr lang="zh-CN" altLang="zh-CN" dirty="0"/>
              <a:t>分别是抛物线的对称轴</a:t>
            </a:r>
            <a:r>
              <a:rPr lang="en-US" altLang="zh-CN" i="1" dirty="0"/>
              <a:t>l</a:t>
            </a:r>
            <a:r>
              <a:rPr lang="zh-CN" altLang="zh-CN" dirty="0"/>
              <a:t>上两动点</a:t>
            </a:r>
            <a:r>
              <a:rPr lang="en-US" altLang="zh-CN" dirty="0"/>
              <a:t>,</a:t>
            </a:r>
            <a:r>
              <a:rPr lang="zh-CN" altLang="zh-CN" dirty="0"/>
              <a:t>且纵坐标分别为</a:t>
            </a:r>
            <a:r>
              <a:rPr lang="en-US" altLang="zh-CN" i="1" dirty="0"/>
              <a:t>m</a:t>
            </a:r>
            <a:r>
              <a:rPr lang="en-US" altLang="zh-CN" dirty="0"/>
              <a:t>,</a:t>
            </a:r>
            <a:r>
              <a:rPr lang="en-US" altLang="zh-CN" i="1" dirty="0"/>
              <a:t>m+</a:t>
            </a:r>
            <a:r>
              <a:rPr lang="en-US" altLang="zh-CN" dirty="0"/>
              <a:t>2,</a:t>
            </a:r>
            <a:r>
              <a:rPr lang="zh-CN" altLang="zh-CN" dirty="0" smtClean="0"/>
              <a:t>当</a:t>
            </a:r>
            <a:endParaRPr lang="en-US" altLang="zh-CN" dirty="0" smtClean="0"/>
          </a:p>
          <a:p>
            <a:r>
              <a:rPr lang="zh-CN" altLang="zh-CN" dirty="0" smtClean="0"/>
              <a:t>四边形</a:t>
            </a:r>
            <a:r>
              <a:rPr lang="en-US" altLang="zh-CN" i="1" dirty="0"/>
              <a:t>CBQP</a:t>
            </a:r>
            <a:r>
              <a:rPr lang="zh-CN" altLang="zh-CN" dirty="0"/>
              <a:t>周长最小时</a:t>
            </a:r>
            <a:r>
              <a:rPr lang="en-US" altLang="zh-CN" dirty="0"/>
              <a:t>,</a:t>
            </a:r>
            <a:r>
              <a:rPr lang="zh-CN" altLang="zh-CN" dirty="0"/>
              <a:t>求出此时点</a:t>
            </a:r>
            <a:r>
              <a:rPr lang="en-US" altLang="zh-CN" i="1" dirty="0"/>
              <a:t>P</a:t>
            </a:r>
            <a:r>
              <a:rPr lang="en-US" altLang="zh-CN" dirty="0"/>
              <a:t>,</a:t>
            </a:r>
            <a:r>
              <a:rPr lang="en-US" altLang="zh-CN" i="1" dirty="0"/>
              <a:t>Q</a:t>
            </a:r>
            <a:r>
              <a:rPr lang="zh-CN" altLang="zh-CN" dirty="0"/>
              <a:t>的坐标以及四边形</a:t>
            </a:r>
            <a:r>
              <a:rPr lang="en-US" altLang="zh-CN" i="1" dirty="0" smtClean="0"/>
              <a:t>CBQP</a:t>
            </a:r>
            <a:endParaRPr lang="en-US" altLang="zh-CN" i="1" dirty="0" smtClean="0"/>
          </a:p>
          <a:p>
            <a:r>
              <a:rPr lang="zh-CN" altLang="zh-CN" dirty="0" smtClean="0"/>
              <a:t>周长</a:t>
            </a:r>
            <a:r>
              <a:rPr lang="zh-CN" altLang="zh-CN" dirty="0"/>
              <a:t>的最小值</a:t>
            </a:r>
            <a:r>
              <a:rPr lang="en-US" altLang="zh-CN" i="1" dirty="0" smtClean="0"/>
              <a:t>.</a:t>
            </a:r>
            <a:endParaRPr lang="en-US" altLang="zh-CN" i="1" dirty="0" smtClean="0"/>
          </a:p>
          <a:p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867063" y="2769240"/>
            <a:ext cx="2845126" cy="357822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797085" y="3965930"/>
            <a:ext cx="2294720" cy="2750290"/>
          </a:xfrm>
          <a:prstGeom prst="rect">
            <a:avLst/>
          </a:prstGeom>
        </p:spPr>
      </p:pic>
      <p:sp>
        <p:nvSpPr>
          <p:cNvPr id="7" name="内容占位符 1"/>
          <p:cNvSpPr txBox="1"/>
          <p:nvPr/>
        </p:nvSpPr>
        <p:spPr>
          <a:xfrm>
            <a:off x="228600" y="3452088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抛物线的解析式为</a:t>
            </a:r>
            <a:r>
              <a:rPr lang="en-US" altLang="zh-CN" i="1" dirty="0">
                <a:solidFill>
                  <a:srgbClr val="FF0000"/>
                </a:solidFill>
              </a:rPr>
              <a:t>y=</a:t>
            </a:r>
            <a:r>
              <a:rPr lang="en-US" altLang="zh-CN" dirty="0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 i="1" dirty="0">
                <a:solidFill>
                  <a:srgbClr val="FF0000"/>
                </a:solidFill>
              </a:rPr>
              <a:t>x</a:t>
            </a:r>
            <a:r>
              <a:rPr lang="en-US" altLang="zh-CN" baseline="30000" dirty="0">
                <a:solidFill>
                  <a:srgbClr val="FF0000"/>
                </a:solidFill>
              </a:rPr>
              <a:t>2</a:t>
            </a:r>
            <a:r>
              <a:rPr lang="en-US" altLang="zh-CN" dirty="0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x+</a:t>
            </a:r>
            <a:r>
              <a:rPr lang="en-US" altLang="zh-CN" dirty="0">
                <a:solidFill>
                  <a:srgbClr val="FF0000"/>
                </a:solidFill>
              </a:rPr>
              <a:t>3</a:t>
            </a:r>
            <a:r>
              <a:rPr lang="en-US" altLang="zh-CN" i="1" dirty="0">
                <a:solidFill>
                  <a:srgbClr val="FF0000"/>
                </a:solidFill>
              </a:rPr>
              <a:t>=</a:t>
            </a:r>
            <a:r>
              <a:rPr lang="en-US" altLang="zh-CN" dirty="0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 dirty="0">
                <a:solidFill>
                  <a:srgbClr val="FF0000"/>
                </a:solidFill>
              </a:rPr>
              <a:t>(</a:t>
            </a:r>
            <a:r>
              <a:rPr lang="en-US" altLang="zh-CN" i="1" dirty="0">
                <a:solidFill>
                  <a:srgbClr val="FF0000"/>
                </a:solidFill>
              </a:rPr>
              <a:t>x+</a:t>
            </a:r>
            <a:r>
              <a:rPr lang="en-US" altLang="zh-CN" dirty="0">
                <a:solidFill>
                  <a:srgbClr val="FF0000"/>
                </a:solidFill>
              </a:rPr>
              <a:t>3) (</a:t>
            </a:r>
            <a:r>
              <a:rPr lang="en-US" altLang="zh-CN" i="1" dirty="0">
                <a:solidFill>
                  <a:srgbClr val="FF0000"/>
                </a:solidFill>
              </a:rPr>
              <a:t>x</a:t>
            </a:r>
            <a:r>
              <a:rPr lang="en-US" altLang="zh-CN" dirty="0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 dirty="0">
                <a:solidFill>
                  <a:srgbClr val="FF0000"/>
                </a:solidFill>
              </a:rPr>
              <a:t>1) 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28600" y="4189598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en-US" altLang="zh-CN" dirty="0">
                <a:solidFill>
                  <a:srgbClr val="FF0000"/>
                </a:solidFill>
              </a:rPr>
              <a:t>(</a:t>
            </a:r>
            <a:r>
              <a:rPr lang="en-US" altLang="zh-CN" dirty="0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 dirty="0">
                <a:solidFill>
                  <a:srgbClr val="FF0000"/>
                </a:solidFill>
              </a:rPr>
              <a:t>3,0),</a:t>
            </a:r>
            <a:r>
              <a:rPr lang="en-US" altLang="zh-CN" i="1" dirty="0">
                <a:solidFill>
                  <a:srgbClr val="FF0000"/>
                </a:solidFill>
              </a:rPr>
              <a:t>C</a:t>
            </a:r>
            <a:r>
              <a:rPr lang="en-US" altLang="zh-CN" dirty="0">
                <a:solidFill>
                  <a:srgbClr val="FF0000"/>
                </a:solidFill>
              </a:rPr>
              <a:t>(1,0),</a:t>
            </a:r>
            <a:r>
              <a:rPr lang="en-US" altLang="zh-CN" i="1">
                <a:solidFill>
                  <a:srgbClr val="FF0000"/>
                </a:solidFill>
              </a:rPr>
              <a:t>B</a:t>
            </a:r>
            <a:r>
              <a:rPr lang="en-US" altLang="zh-CN">
                <a:solidFill>
                  <a:srgbClr val="FF0000"/>
                </a:solidFill>
              </a:rPr>
              <a:t>(0,3</a:t>
            </a:r>
            <a:r>
              <a:rPr lang="en-US" altLang="zh-CN" smtClean="0">
                <a:solidFill>
                  <a:srgbClr val="FF0000"/>
                </a:solidFill>
              </a:rPr>
              <a:t>)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4927108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如</a:t>
            </a:r>
            <a:r>
              <a:rPr lang="zh-CN" altLang="zh-CN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将</a:t>
            </a:r>
            <a:r>
              <a:rPr lang="en-US" altLang="zh-CN" i="1" dirty="0">
                <a:solidFill>
                  <a:srgbClr val="FF0000"/>
                </a:solidFill>
              </a:rPr>
              <a:t>B</a:t>
            </a:r>
            <a:r>
              <a:rPr lang="zh-CN" altLang="zh-CN" dirty="0">
                <a:solidFill>
                  <a:srgbClr val="FF0000"/>
                </a:solidFill>
              </a:rPr>
              <a:t>点向下平移两个单位得</a:t>
            </a:r>
            <a:r>
              <a:rPr lang="en-US" altLang="zh-CN" i="1" dirty="0">
                <a:solidFill>
                  <a:srgbClr val="FF0000"/>
                </a:solidFill>
              </a:rPr>
              <a:t>D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078869" y="609283"/>
            <a:ext cx="2553340" cy="3060254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304800" y="21045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 smtClean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AD</a:t>
            </a:r>
            <a:r>
              <a:rPr lang="zh-CN" altLang="zh-CN" dirty="0">
                <a:solidFill>
                  <a:srgbClr val="FF0000"/>
                </a:solidFill>
              </a:rPr>
              <a:t>交对称轴于点</a:t>
            </a:r>
            <a:r>
              <a:rPr lang="en-US" altLang="zh-CN" i="1">
                <a:solidFill>
                  <a:srgbClr val="FF0000"/>
                </a:solidFill>
              </a:rPr>
              <a:t>P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304800" y="1008110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BQ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 dirty="0">
                <a:solidFill>
                  <a:srgbClr val="FF0000"/>
                </a:solidFill>
              </a:rPr>
              <a:t>PD</a:t>
            </a:r>
            <a:r>
              <a:rPr lang="zh-CN" altLang="zh-CN" dirty="0">
                <a:solidFill>
                  <a:srgbClr val="FF0000"/>
                </a:solidFill>
              </a:rPr>
              <a:t>交对称轴于</a:t>
            </a:r>
            <a:r>
              <a:rPr lang="en-US" altLang="zh-CN" i="1" dirty="0">
                <a:solidFill>
                  <a:srgbClr val="FF0000"/>
                </a:solidFill>
              </a:rPr>
              <a:t>Q</a:t>
            </a:r>
            <a:r>
              <a:rPr lang="zh-CN" altLang="zh-CN">
                <a:solidFill>
                  <a:srgbClr val="FF0000"/>
                </a:solidFill>
              </a:rPr>
              <a:t>点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304800" y="1805764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PQ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 dirty="0">
                <a:solidFill>
                  <a:srgbClr val="FF0000"/>
                </a:solidFill>
              </a:rPr>
              <a:t>BD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BQ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>
                <a:solidFill>
                  <a:srgbClr val="FF0000"/>
                </a:solidFill>
              </a:rPr>
              <a:t>PD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304800" y="2603418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四边形</a:t>
            </a:r>
            <a:r>
              <a:rPr lang="en-US" altLang="zh-CN" i="1" dirty="0">
                <a:solidFill>
                  <a:srgbClr val="FF0000"/>
                </a:solidFill>
              </a:rPr>
              <a:t>BDPQ</a:t>
            </a:r>
            <a:r>
              <a:rPr lang="zh-CN" altLang="zh-CN" dirty="0">
                <a:solidFill>
                  <a:srgbClr val="FF0000"/>
                </a:solidFill>
              </a:rPr>
              <a:t>是</a:t>
            </a:r>
            <a:r>
              <a:rPr lang="zh-CN" altLang="zh-CN">
                <a:solidFill>
                  <a:srgbClr val="FF0000"/>
                </a:solidFill>
              </a:rPr>
              <a:t>平行四边形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304800" y="340107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BQ=PD</a:t>
            </a:r>
            <a:r>
              <a:rPr lang="en-US" altLang="zh-CN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PQ=BD=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304800" y="419872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BQ+PC=PD+AP=AD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304800" y="4996380"/>
                <a:ext cx="11760200" cy="79765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由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勾股定理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 smtClean="0">
                    <a:solidFill>
                      <a:srgbClr val="FF0000"/>
                    </a:solidFill>
                  </a:rPr>
                  <a:t>得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AD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𝑨𝑶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𝑶𝑫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4996380"/>
                <a:ext cx="11760200" cy="797654"/>
              </a:xfrm>
              <a:prstGeom prst="rect">
                <a:avLst/>
              </a:prstGeom>
              <a:blipFill rotWithShape="1">
                <a:blip r:embed="rId2"/>
                <a:stretch>
                  <a:fillRect t="-25" b="3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内容占位符 1"/>
              <p:cNvSpPr txBox="1"/>
              <p:nvPr/>
            </p:nvSpPr>
            <p:spPr>
              <a:xfrm>
                <a:off x="304800" y="5794034"/>
                <a:ext cx="11760200" cy="163121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en-US" altLang="zh-CN" i="1" smtClean="0">
                    <a:solidFill>
                      <a:srgbClr val="FF0000"/>
                    </a:solidFill>
                  </a:rPr>
                  <a:t>BC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𝑶𝑪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𝑶𝑩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3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5794034"/>
                <a:ext cx="11760200" cy="1631216"/>
              </a:xfrm>
              <a:prstGeom prst="rect">
                <a:avLst/>
              </a:prstGeom>
              <a:blipFill rotWithShape="1">
                <a:blip r:embed="rId3"/>
                <a:stretch>
                  <a:fillRect t="-18" b="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338971" y="2214562"/>
            <a:ext cx="2553340" cy="3060254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188686" y="166914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四边形</a:t>
            </a:r>
            <a:r>
              <a:rPr lang="en-US" altLang="zh-CN" i="1" dirty="0">
                <a:solidFill>
                  <a:srgbClr val="FF0000"/>
                </a:solidFill>
              </a:rPr>
              <a:t>CBQP</a:t>
            </a:r>
            <a:r>
              <a:rPr lang="zh-CN" altLang="zh-CN" dirty="0">
                <a:solidFill>
                  <a:srgbClr val="FF0000"/>
                </a:solidFill>
              </a:rPr>
              <a:t>周长的</a:t>
            </a:r>
            <a:r>
              <a:rPr lang="zh-CN" altLang="zh-CN" dirty="0" smtClean="0">
                <a:solidFill>
                  <a:srgbClr val="FF0000"/>
                </a:solidFill>
              </a:rPr>
              <a:t>最小值</a:t>
            </a:r>
            <a:r>
              <a:rPr lang="zh-CN" altLang="zh-CN" smtClean="0">
                <a:solidFill>
                  <a:srgbClr val="FF0000"/>
                </a:solidFill>
              </a:rPr>
              <a:t>为</a:t>
            </a:r>
            <a:r>
              <a:rPr lang="en-US" altLang="zh-CN" i="1" smtClean="0">
                <a:solidFill>
                  <a:srgbClr val="FF0000"/>
                </a:solidFill>
              </a:rPr>
              <a:t>BC+BQ+PQ+PC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188686" y="997911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i="1" smtClean="0">
                <a:solidFill>
                  <a:srgbClr val="FF0000"/>
                </a:solidFill>
              </a:rPr>
              <a:t>=</a:t>
            </a:r>
            <a:r>
              <a:rPr lang="en-US" altLang="zh-CN" i="1" dirty="0" smtClean="0">
                <a:solidFill>
                  <a:srgbClr val="FF0000"/>
                </a:solidFill>
              </a:rPr>
              <a:t>BC+PQ</a:t>
            </a:r>
            <a:r>
              <a:rPr lang="en-US" altLang="zh-CN" i="1" dirty="0">
                <a:solidFill>
                  <a:srgbClr val="FF0000"/>
                </a:solidFill>
              </a:rPr>
              <a:t>+</a:t>
            </a:r>
            <a:r>
              <a:rPr lang="en-US" altLang="zh-CN" dirty="0">
                <a:solidFill>
                  <a:srgbClr val="FF0000"/>
                </a:solidFill>
              </a:rPr>
              <a:t>(</a:t>
            </a:r>
            <a:r>
              <a:rPr lang="en-US" altLang="zh-CN" i="1">
                <a:solidFill>
                  <a:srgbClr val="FF0000"/>
                </a:solidFill>
              </a:rPr>
              <a:t>BQ+PC</a:t>
            </a:r>
            <a:r>
              <a:rPr lang="en-US" altLang="zh-CN" smtClean="0">
                <a:solidFill>
                  <a:srgbClr val="FF0000"/>
                </a:solidFill>
              </a:rPr>
              <a:t>)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188686" y="1828908"/>
                <a:ext cx="11760200" cy="90063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i="1" smtClean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BC+PQ+AD=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:r>
                  <a:rPr lang="en-US" altLang="zh-CN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686" y="1828908"/>
                <a:ext cx="11760200" cy="900631"/>
              </a:xfrm>
              <a:prstGeom prst="rect">
                <a:avLst/>
              </a:prstGeom>
              <a:blipFill rotWithShape="1">
                <a:blip r:embed="rId2"/>
                <a:stretch>
                  <a:fillRect l="-1" t="-12" r="1" b="3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内容占位符 1"/>
          <p:cNvSpPr txBox="1"/>
          <p:nvPr/>
        </p:nvSpPr>
        <p:spPr>
          <a:xfrm>
            <a:off x="188686" y="2729539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设</a:t>
            </a:r>
            <a:r>
              <a:rPr lang="en-US" altLang="zh-CN" i="1" dirty="0">
                <a:solidFill>
                  <a:srgbClr val="FF0000"/>
                </a:solidFill>
              </a:rPr>
              <a:t>AD</a:t>
            </a:r>
            <a:r>
              <a:rPr lang="zh-CN" altLang="zh-CN" dirty="0">
                <a:solidFill>
                  <a:srgbClr val="FF0000"/>
                </a:solidFill>
              </a:rPr>
              <a:t>的解析式为</a:t>
            </a:r>
            <a:r>
              <a:rPr lang="en-US" altLang="zh-CN" i="1" dirty="0">
                <a:solidFill>
                  <a:srgbClr val="FF0000"/>
                </a:solidFill>
              </a:rPr>
              <a:t>y=</a:t>
            </a:r>
            <a:r>
              <a:rPr lang="en-US" altLang="zh-CN" i="1" dirty="0" err="1">
                <a:solidFill>
                  <a:srgbClr val="FF0000"/>
                </a:solidFill>
              </a:rPr>
              <a:t>kx+b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将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D</a:t>
            </a:r>
            <a:r>
              <a:rPr lang="zh-CN" altLang="zh-CN" dirty="0">
                <a:solidFill>
                  <a:srgbClr val="FF0000"/>
                </a:solidFill>
              </a:rPr>
              <a:t>点坐标代入</a:t>
            </a:r>
            <a:r>
              <a:rPr lang="zh-CN" altLang="zh-CN">
                <a:solidFill>
                  <a:srgbClr val="FF0000"/>
                </a:solidFill>
              </a:rPr>
              <a:t>得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188686" y="3560536"/>
                <a:ext cx="11760200" cy="191578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plc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nor/>
                                </m:rP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𝒌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𝒃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𝒃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解得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plc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𝒌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zh-CN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num>
                                <m:den>
                                  <m:r>
                                    <a:rPr lang="en-US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𝟑</m:t>
                                  </m:r>
                                </m:den>
                              </m:f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𝒃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686" y="3560536"/>
                <a:ext cx="11760200" cy="1915781"/>
              </a:xfrm>
              <a:prstGeom prst="rect">
                <a:avLst/>
              </a:prstGeom>
              <a:blipFill rotWithShape="1">
                <a:blip r:embed="rId3"/>
                <a:stretch>
                  <a:fillRect l="-1" t="-5" r="1" b="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188686" y="5476317"/>
                <a:ext cx="11760200" cy="1637243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直线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AD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的解析式为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y=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x+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1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686" y="5476317"/>
                <a:ext cx="11760200" cy="1637243"/>
              </a:xfrm>
              <a:prstGeom prst="rect">
                <a:avLst/>
              </a:prstGeom>
              <a:blipFill rotWithShape="1">
                <a:blip r:embed="rId4"/>
                <a:stretch>
                  <a:fillRect l="-1" t="-5" r="1" b="1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064519" y="868110"/>
            <a:ext cx="2553340" cy="3060254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1"/>
              <p:cNvSpPr txBox="1"/>
              <p:nvPr/>
            </p:nvSpPr>
            <p:spPr>
              <a:xfrm>
                <a:off x="232228" y="166913"/>
                <a:ext cx="11760200" cy="119782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当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x=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1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时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y=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 smtClean="0">
                    <a:solidFill>
                      <a:srgbClr val="FF0000"/>
                    </a:solidFill>
                  </a:rPr>
                  <a:t>即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P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m:rPr>
                            <m:nor/>
                          </m:rP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num>
                          <m:den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den>
                        </m:f>
                      </m:e>
                    </m: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228" y="166913"/>
                <a:ext cx="11760200" cy="1197828"/>
              </a:xfrm>
              <a:prstGeom prst="rect">
                <a:avLst/>
              </a:prstGeom>
              <a:blipFill rotWithShape="1">
                <a:blip r:embed="rId2"/>
                <a:stretch>
                  <a:fillRect l="-4" t="-45" r="4" b="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32228" y="1364741"/>
                <a:ext cx="11760200" cy="119782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此时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Q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m:rPr>
                            <m:nor/>
                          </m:rP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𝟖</m:t>
                            </m:r>
                          </m:num>
                          <m:den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den>
                        </m:f>
                      </m:e>
                    </m: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228" y="1364741"/>
                <a:ext cx="11760200" cy="1197828"/>
              </a:xfrm>
              <a:prstGeom prst="rect">
                <a:avLst/>
              </a:prstGeom>
              <a:blipFill rotWithShape="1">
                <a:blip r:embed="rId3"/>
                <a:stretch>
                  <a:fillRect l="-4" t="-11" r="4" b="2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内容占位符 1"/>
          <p:cNvSpPr txBox="1"/>
          <p:nvPr/>
        </p:nvSpPr>
        <p:spPr>
          <a:xfrm>
            <a:off x="232228" y="2562569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故</a:t>
            </a:r>
            <a:r>
              <a:rPr lang="zh-CN" altLang="zh-CN" dirty="0">
                <a:solidFill>
                  <a:srgbClr val="FF0000"/>
                </a:solidFill>
              </a:rPr>
              <a:t>当四边形</a:t>
            </a:r>
            <a:r>
              <a:rPr lang="en-US" altLang="zh-CN" i="1" dirty="0">
                <a:solidFill>
                  <a:srgbClr val="FF0000"/>
                </a:solidFill>
              </a:rPr>
              <a:t>CBQP</a:t>
            </a:r>
            <a:r>
              <a:rPr lang="zh-CN" altLang="zh-CN" dirty="0">
                <a:solidFill>
                  <a:srgbClr val="FF0000"/>
                </a:solidFill>
              </a:rPr>
              <a:t>周长最小</a:t>
            </a:r>
            <a:r>
              <a:rPr lang="zh-CN" altLang="zh-CN">
                <a:solidFill>
                  <a:srgbClr val="FF0000"/>
                </a:solidFill>
              </a:rPr>
              <a:t>时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32228" y="3393566"/>
                <a:ext cx="11760200" cy="119782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点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的坐标为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m:rPr>
                            <m:nor/>
                          </m:rP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num>
                          <m:den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den>
                        </m:f>
                      </m:e>
                    </m: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点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Q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的坐标为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m:rPr>
                            <m:nor/>
                          </m:rP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𝟖</m:t>
                            </m:r>
                          </m:num>
                          <m:den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den>
                        </m:f>
                      </m:e>
                    </m: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228" y="3393566"/>
                <a:ext cx="11760200" cy="1197828"/>
              </a:xfrm>
              <a:prstGeom prst="rect">
                <a:avLst/>
              </a:prstGeom>
              <a:blipFill rotWithShape="1">
                <a:blip r:embed="rId4"/>
                <a:stretch>
                  <a:fillRect l="-4" t="-11" r="4" b="2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32228" y="4591394"/>
                <a:ext cx="11760200" cy="1734193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四边形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CBQP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周长的最小值是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228" y="4591394"/>
                <a:ext cx="11760200" cy="1734193"/>
              </a:xfrm>
              <a:prstGeom prst="rect">
                <a:avLst/>
              </a:prstGeom>
              <a:blipFill rotWithShape="1">
                <a:blip r:embed="rId5"/>
                <a:stretch>
                  <a:fillRect l="-4" t="-20" r="4" b="2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rmAutofit lnSpcReduction="10000"/>
          </a:bodyPr>
          <a:lstStyle/>
          <a:p>
            <a:r>
              <a:rPr lang="en-US" altLang="zh-CN" dirty="0"/>
              <a:t>5</a:t>
            </a:r>
            <a:r>
              <a:rPr lang="en-US" altLang="zh-CN" i="1" dirty="0"/>
              <a:t>.</a:t>
            </a:r>
            <a:r>
              <a:rPr lang="zh-CN" altLang="zh-CN" dirty="0"/>
              <a:t>如图</a:t>
            </a:r>
            <a:r>
              <a:rPr lang="en-US" altLang="zh-CN" dirty="0"/>
              <a:t>,</a:t>
            </a:r>
            <a:r>
              <a:rPr lang="zh-CN" altLang="zh-CN" dirty="0"/>
              <a:t>抛物线</a:t>
            </a:r>
            <a:r>
              <a:rPr lang="en-US" altLang="zh-CN" i="1" dirty="0"/>
              <a:t>y=</a:t>
            </a:r>
            <a:r>
              <a:rPr lang="en-US" altLang="zh-CN" dirty="0">
                <a:latin typeface="+mn-ea"/>
              </a:rPr>
              <a:t>-</a:t>
            </a:r>
            <a:r>
              <a:rPr lang="en-US" altLang="zh-CN" i="1" dirty="0"/>
              <a:t>x</a:t>
            </a:r>
            <a:r>
              <a:rPr lang="en-US" altLang="zh-CN" baseline="30000" dirty="0"/>
              <a:t>2</a:t>
            </a:r>
            <a:r>
              <a:rPr lang="en-US" altLang="zh-CN" i="1" dirty="0"/>
              <a:t>+bx+c</a:t>
            </a:r>
            <a:r>
              <a:rPr lang="zh-CN" altLang="zh-CN" dirty="0"/>
              <a:t>与</a:t>
            </a:r>
            <a:r>
              <a:rPr lang="en-US" altLang="zh-CN" i="1" dirty="0"/>
              <a:t>x</a:t>
            </a:r>
            <a:r>
              <a:rPr lang="zh-CN" altLang="zh-CN" dirty="0"/>
              <a:t>轴交于</a:t>
            </a:r>
            <a:r>
              <a:rPr lang="en-US" altLang="zh-CN" i="1" dirty="0"/>
              <a:t>A</a:t>
            </a:r>
            <a:r>
              <a:rPr lang="en-US" altLang="zh-CN" dirty="0"/>
              <a:t>,</a:t>
            </a:r>
            <a:r>
              <a:rPr lang="en-US" altLang="zh-CN" i="1" dirty="0"/>
              <a:t>B</a:t>
            </a:r>
            <a:r>
              <a:rPr lang="zh-CN" altLang="zh-CN" dirty="0"/>
              <a:t>两点</a:t>
            </a:r>
            <a:r>
              <a:rPr lang="en-US" altLang="zh-CN" dirty="0"/>
              <a:t>,</a:t>
            </a:r>
            <a:r>
              <a:rPr lang="zh-CN" altLang="zh-CN" dirty="0"/>
              <a:t>与</a:t>
            </a:r>
            <a:r>
              <a:rPr lang="en-US" altLang="zh-CN" i="1" dirty="0"/>
              <a:t>y</a:t>
            </a:r>
            <a:r>
              <a:rPr lang="zh-CN" altLang="zh-CN" dirty="0"/>
              <a:t>轴交于点</a:t>
            </a:r>
            <a:r>
              <a:rPr lang="en-US" altLang="zh-CN" i="1" dirty="0"/>
              <a:t>C</a:t>
            </a:r>
            <a:r>
              <a:rPr lang="en-US" altLang="zh-CN" dirty="0"/>
              <a:t>,</a:t>
            </a:r>
            <a:r>
              <a:rPr lang="zh-CN" altLang="zh-CN" dirty="0"/>
              <a:t>点</a:t>
            </a:r>
            <a:r>
              <a:rPr lang="en-US" altLang="zh-CN" i="1" dirty="0"/>
              <a:t>D</a:t>
            </a:r>
            <a:r>
              <a:rPr lang="zh-CN" altLang="zh-CN" dirty="0" smtClean="0"/>
              <a:t>为</a:t>
            </a:r>
            <a:endParaRPr lang="en-US" altLang="zh-CN" dirty="0" smtClean="0"/>
          </a:p>
          <a:p>
            <a:r>
              <a:rPr lang="zh-CN" altLang="zh-CN" dirty="0" smtClean="0"/>
              <a:t>抛物线</a:t>
            </a:r>
            <a:r>
              <a:rPr lang="zh-CN" altLang="zh-CN" dirty="0"/>
              <a:t>的顶点</a:t>
            </a:r>
            <a:r>
              <a:rPr lang="en-US" altLang="zh-CN" dirty="0"/>
              <a:t>,</a:t>
            </a:r>
            <a:r>
              <a:rPr lang="zh-CN" altLang="zh-CN" dirty="0"/>
              <a:t>点</a:t>
            </a:r>
            <a:r>
              <a:rPr lang="en-US" altLang="zh-CN" i="1" dirty="0"/>
              <a:t>E</a:t>
            </a:r>
            <a:r>
              <a:rPr lang="zh-CN" altLang="zh-CN" dirty="0"/>
              <a:t>在抛物线上</a:t>
            </a:r>
            <a:r>
              <a:rPr lang="en-US" altLang="zh-CN" dirty="0"/>
              <a:t>,</a:t>
            </a:r>
            <a:r>
              <a:rPr lang="zh-CN" altLang="zh-CN" dirty="0"/>
              <a:t>点</a:t>
            </a:r>
            <a:r>
              <a:rPr lang="en-US" altLang="zh-CN" i="1" dirty="0"/>
              <a:t>F</a:t>
            </a:r>
            <a:r>
              <a:rPr lang="zh-CN" altLang="zh-CN" dirty="0"/>
              <a:t>在</a:t>
            </a:r>
            <a:r>
              <a:rPr lang="en-US" altLang="zh-CN" i="1" dirty="0"/>
              <a:t>x</a:t>
            </a:r>
            <a:r>
              <a:rPr lang="zh-CN" altLang="zh-CN" dirty="0"/>
              <a:t>轴上</a:t>
            </a:r>
            <a:r>
              <a:rPr lang="en-US" altLang="zh-CN" dirty="0"/>
              <a:t>,</a:t>
            </a:r>
            <a:r>
              <a:rPr lang="zh-CN" altLang="zh-CN" dirty="0"/>
              <a:t>四边形</a:t>
            </a:r>
            <a:r>
              <a:rPr lang="en-US" altLang="zh-CN" i="1" dirty="0"/>
              <a:t>OCEF</a:t>
            </a:r>
            <a:r>
              <a:rPr lang="zh-CN" altLang="zh-CN" dirty="0"/>
              <a:t>为矩形</a:t>
            </a:r>
            <a:r>
              <a:rPr lang="en-US" altLang="zh-CN" dirty="0" smtClean="0"/>
              <a:t>,</a:t>
            </a:r>
            <a:endParaRPr lang="en-US" altLang="zh-CN" dirty="0" smtClean="0"/>
          </a:p>
          <a:p>
            <a:r>
              <a:rPr lang="zh-CN" altLang="zh-CN" dirty="0" smtClean="0"/>
              <a:t>且</a:t>
            </a:r>
            <a:r>
              <a:rPr lang="en-US" altLang="zh-CN" i="1" dirty="0"/>
              <a:t>OF=</a:t>
            </a:r>
            <a:r>
              <a:rPr lang="en-US" altLang="zh-CN" dirty="0"/>
              <a:t>2,</a:t>
            </a:r>
            <a:r>
              <a:rPr lang="en-US" altLang="zh-CN" i="1" dirty="0"/>
              <a:t>EF=</a:t>
            </a:r>
            <a:r>
              <a:rPr lang="en-US" altLang="zh-CN" dirty="0"/>
              <a:t>3</a:t>
            </a:r>
            <a:r>
              <a:rPr lang="en-US" altLang="zh-CN" i="1" dirty="0"/>
              <a:t>.</a:t>
            </a:r>
            <a:endParaRPr lang="zh-CN" altLang="zh-CN" dirty="0"/>
          </a:p>
          <a:p>
            <a:r>
              <a:rPr lang="en-US" altLang="zh-CN" dirty="0"/>
              <a:t>(1)</a:t>
            </a:r>
            <a:r>
              <a:rPr lang="zh-CN" altLang="zh-CN" dirty="0"/>
              <a:t>求抛物线的解析式</a:t>
            </a:r>
            <a:r>
              <a:rPr lang="en-US" altLang="zh-CN" dirty="0"/>
              <a:t>;</a:t>
            </a:r>
            <a:endParaRPr lang="zh-CN" altLang="zh-CN" dirty="0"/>
          </a:p>
          <a:p>
            <a:r>
              <a:rPr lang="en-US" altLang="zh-CN" dirty="0"/>
              <a:t>(2)</a:t>
            </a:r>
            <a:r>
              <a:rPr lang="zh-CN" altLang="zh-CN" dirty="0"/>
              <a:t>设</a:t>
            </a:r>
            <a:r>
              <a:rPr lang="en-US" altLang="zh-CN" i="1" dirty="0"/>
              <a:t>G</a:t>
            </a:r>
            <a:r>
              <a:rPr lang="en-US" altLang="zh-CN" dirty="0"/>
              <a:t>(4</a:t>
            </a:r>
            <a:r>
              <a:rPr lang="en-US" altLang="zh-CN" dirty="0" smtClean="0"/>
              <a:t>,</a:t>
            </a:r>
            <a:r>
              <a:rPr lang="en-US" altLang="zh-CN" dirty="0" smtClean="0">
                <a:latin typeface="+mn-ea"/>
              </a:rPr>
              <a:t>-</a:t>
            </a:r>
            <a:r>
              <a:rPr lang="en-US" altLang="zh-CN" dirty="0" smtClean="0"/>
              <a:t>5</a:t>
            </a:r>
            <a:r>
              <a:rPr lang="en-US" altLang="zh-CN" dirty="0"/>
              <a:t>)</a:t>
            </a:r>
            <a:r>
              <a:rPr lang="zh-CN" altLang="zh-CN" dirty="0"/>
              <a:t>在该抛物线上</a:t>
            </a:r>
            <a:r>
              <a:rPr lang="en-US" altLang="zh-CN" dirty="0"/>
              <a:t>,</a:t>
            </a:r>
            <a:r>
              <a:rPr lang="en-US" altLang="zh-CN" i="1" dirty="0"/>
              <a:t>P</a:t>
            </a:r>
            <a:r>
              <a:rPr lang="zh-CN" altLang="zh-CN" dirty="0"/>
              <a:t>是</a:t>
            </a:r>
            <a:r>
              <a:rPr lang="en-US" altLang="zh-CN" i="1" dirty="0"/>
              <a:t>y</a:t>
            </a:r>
            <a:r>
              <a:rPr lang="zh-CN" altLang="zh-CN" dirty="0"/>
              <a:t>轴上一动点</a:t>
            </a:r>
            <a:r>
              <a:rPr lang="en-US" altLang="zh-CN" dirty="0" smtClean="0"/>
              <a:t>,</a:t>
            </a:r>
            <a:endParaRPr lang="en-US" altLang="zh-CN" dirty="0" smtClean="0"/>
          </a:p>
          <a:p>
            <a:r>
              <a:rPr lang="zh-CN" altLang="zh-CN" dirty="0" smtClean="0"/>
              <a:t>过</a:t>
            </a:r>
            <a:r>
              <a:rPr lang="zh-CN" altLang="zh-CN" dirty="0"/>
              <a:t>点</a:t>
            </a:r>
            <a:r>
              <a:rPr lang="en-US" altLang="zh-CN" i="1" dirty="0"/>
              <a:t>P</a:t>
            </a:r>
            <a:r>
              <a:rPr lang="zh-CN" altLang="zh-CN" dirty="0"/>
              <a:t>作</a:t>
            </a:r>
            <a:r>
              <a:rPr lang="en-US" altLang="zh-CN" i="1" dirty="0"/>
              <a:t>PH</a:t>
            </a:r>
            <a:r>
              <a:rPr lang="zh-CN" altLang="zh-CN" dirty="0"/>
              <a:t>⊥</a:t>
            </a:r>
            <a:r>
              <a:rPr lang="en-US" altLang="zh-CN" i="1" dirty="0"/>
              <a:t>EF</a:t>
            </a:r>
            <a:r>
              <a:rPr lang="zh-CN" altLang="zh-CN" dirty="0"/>
              <a:t>于</a:t>
            </a:r>
            <a:r>
              <a:rPr lang="zh-CN" altLang="zh-CN" dirty="0" smtClean="0"/>
              <a:t>点</a:t>
            </a:r>
            <a:r>
              <a:rPr lang="en-US" altLang="zh-CN" i="1" dirty="0" smtClean="0"/>
              <a:t>H</a:t>
            </a:r>
            <a:r>
              <a:rPr lang="en-US" altLang="zh-CN" dirty="0"/>
              <a:t>,</a:t>
            </a:r>
            <a:r>
              <a:rPr lang="zh-CN" altLang="zh-CN" dirty="0"/>
              <a:t>连接</a:t>
            </a:r>
            <a:r>
              <a:rPr lang="en-US" altLang="zh-CN" i="1" dirty="0"/>
              <a:t>AP</a:t>
            </a:r>
            <a:r>
              <a:rPr lang="en-US" altLang="zh-CN" dirty="0"/>
              <a:t>,</a:t>
            </a:r>
            <a:r>
              <a:rPr lang="en-US" altLang="zh-CN" i="1" dirty="0"/>
              <a:t>GH</a:t>
            </a:r>
            <a:r>
              <a:rPr lang="en-US" altLang="zh-CN" dirty="0" smtClean="0"/>
              <a:t>,</a:t>
            </a:r>
            <a:endParaRPr lang="en-US" altLang="zh-CN" dirty="0" smtClean="0"/>
          </a:p>
          <a:p>
            <a:r>
              <a:rPr lang="zh-CN" altLang="zh-CN" dirty="0" smtClean="0"/>
              <a:t>问</a:t>
            </a:r>
            <a:r>
              <a:rPr lang="en-US" altLang="zh-CN" i="1" dirty="0"/>
              <a:t>AP+PH+HG</a:t>
            </a:r>
            <a:r>
              <a:rPr lang="zh-CN" altLang="zh-CN" dirty="0"/>
              <a:t>是否有最小值</a:t>
            </a:r>
            <a:r>
              <a:rPr lang="en-US" altLang="zh-CN" dirty="0"/>
              <a:t>?</a:t>
            </a:r>
            <a:r>
              <a:rPr lang="zh-CN" altLang="zh-CN" dirty="0"/>
              <a:t>如果有</a:t>
            </a:r>
            <a:r>
              <a:rPr lang="en-US" altLang="zh-CN" dirty="0"/>
              <a:t>,</a:t>
            </a:r>
            <a:r>
              <a:rPr lang="zh-CN" altLang="zh-CN" dirty="0"/>
              <a:t>求出点</a:t>
            </a:r>
            <a:r>
              <a:rPr lang="en-US" altLang="zh-CN" i="1" dirty="0"/>
              <a:t>P</a:t>
            </a:r>
            <a:r>
              <a:rPr lang="zh-CN" altLang="zh-CN" dirty="0"/>
              <a:t>的</a:t>
            </a:r>
            <a:r>
              <a:rPr lang="zh-CN" altLang="zh-CN" dirty="0" smtClean="0"/>
              <a:t>坐标</a:t>
            </a:r>
            <a:r>
              <a:rPr lang="en-US" altLang="zh-CN" dirty="0" smtClean="0"/>
              <a:t>;</a:t>
            </a:r>
            <a:endParaRPr lang="en-US" altLang="zh-CN" dirty="0" smtClean="0"/>
          </a:p>
          <a:p>
            <a:r>
              <a:rPr lang="zh-CN" altLang="zh-CN" dirty="0" smtClean="0"/>
              <a:t>如果</a:t>
            </a:r>
            <a:r>
              <a:rPr lang="zh-CN" altLang="zh-CN" dirty="0"/>
              <a:t>没有</a:t>
            </a:r>
            <a:r>
              <a:rPr lang="en-US" altLang="zh-CN" dirty="0"/>
              <a:t>,</a:t>
            </a:r>
            <a:r>
              <a:rPr lang="zh-CN" altLang="zh-CN" dirty="0"/>
              <a:t>请说明理由</a:t>
            </a:r>
            <a:r>
              <a:rPr lang="en-US" altLang="zh-CN" i="1" dirty="0"/>
              <a:t>.</a:t>
            </a:r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059718" y="1417660"/>
            <a:ext cx="3410233" cy="38365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(</a:t>
            </a:r>
            <a:r>
              <a:rPr lang="en-US" altLang="zh-CN" dirty="0"/>
              <a:t>1)</a:t>
            </a:r>
            <a:r>
              <a:rPr lang="zh-CN" altLang="zh-CN" dirty="0"/>
              <a:t>求抛物线的解析式</a:t>
            </a:r>
            <a:r>
              <a:rPr lang="en-US" altLang="zh-CN" dirty="0" smtClean="0"/>
              <a:t>;</a:t>
            </a:r>
            <a:endParaRPr lang="en-US" altLang="zh-CN" dirty="0" smtClean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261431" y="3102562"/>
            <a:ext cx="2616199" cy="2943224"/>
          </a:xfrm>
          <a:prstGeom prst="rect">
            <a:avLst/>
          </a:prstGeom>
        </p:spPr>
      </p:pic>
      <p:sp>
        <p:nvSpPr>
          <p:cNvPr id="7" name="内容占位符 1"/>
          <p:cNvSpPr txBox="1"/>
          <p:nvPr/>
        </p:nvSpPr>
        <p:spPr>
          <a:xfrm>
            <a:off x="228600" y="890032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:(1)∵</a:t>
            </a:r>
            <a:r>
              <a:rPr lang="zh-CN" altLang="zh-CN" dirty="0">
                <a:solidFill>
                  <a:srgbClr val="FF0000"/>
                </a:solidFill>
              </a:rPr>
              <a:t>四边形</a:t>
            </a:r>
            <a:r>
              <a:rPr lang="en-US" altLang="zh-CN" i="1" dirty="0">
                <a:solidFill>
                  <a:srgbClr val="FF0000"/>
                </a:solidFill>
              </a:rPr>
              <a:t>OCEF</a:t>
            </a:r>
            <a:r>
              <a:rPr lang="zh-CN" altLang="zh-CN" dirty="0">
                <a:solidFill>
                  <a:srgbClr val="FF0000"/>
                </a:solidFill>
              </a:rPr>
              <a:t>为矩形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OF=</a:t>
            </a:r>
            <a:r>
              <a:rPr lang="en-US" altLang="zh-CN">
                <a:solidFill>
                  <a:srgbClr val="FF0000"/>
                </a:solidFill>
              </a:rPr>
              <a:t>2,</a:t>
            </a:r>
            <a:r>
              <a:rPr lang="en-US" altLang="zh-CN" i="1">
                <a:solidFill>
                  <a:srgbClr val="FF0000"/>
                </a:solidFill>
              </a:rPr>
              <a:t>EF=</a:t>
            </a:r>
            <a:r>
              <a:rPr lang="en-US" altLang="zh-CN">
                <a:solidFill>
                  <a:srgbClr val="FF0000"/>
                </a:solidFill>
              </a:rPr>
              <a:t>3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28600" y="1627542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C</a:t>
            </a:r>
            <a:r>
              <a:rPr lang="zh-CN" altLang="zh-CN" dirty="0">
                <a:solidFill>
                  <a:srgbClr val="FF0000"/>
                </a:solidFill>
              </a:rPr>
              <a:t>点坐标为</a:t>
            </a:r>
            <a:r>
              <a:rPr lang="en-US" altLang="zh-CN" dirty="0">
                <a:solidFill>
                  <a:srgbClr val="FF0000"/>
                </a:solidFill>
              </a:rPr>
              <a:t>(0,3),</a:t>
            </a:r>
            <a:r>
              <a:rPr lang="en-US" altLang="zh-CN" i="1" dirty="0">
                <a:solidFill>
                  <a:srgbClr val="FF0000"/>
                </a:solidFill>
              </a:rPr>
              <a:t>E</a:t>
            </a:r>
            <a:r>
              <a:rPr lang="zh-CN" altLang="zh-CN" dirty="0">
                <a:solidFill>
                  <a:srgbClr val="FF0000"/>
                </a:solidFill>
              </a:rPr>
              <a:t>点坐标为</a:t>
            </a:r>
            <a:r>
              <a:rPr lang="en-US" altLang="zh-CN" dirty="0">
                <a:solidFill>
                  <a:srgbClr val="FF0000"/>
                </a:solidFill>
              </a:rPr>
              <a:t>(</a:t>
            </a:r>
            <a:r>
              <a:rPr lang="en-US" altLang="zh-CN">
                <a:solidFill>
                  <a:srgbClr val="FF0000"/>
                </a:solidFill>
              </a:rPr>
              <a:t>2,3</a:t>
            </a:r>
            <a:r>
              <a:rPr lang="en-US" altLang="zh-CN" smtClean="0">
                <a:solidFill>
                  <a:srgbClr val="FF0000"/>
                </a:solidFill>
              </a:rPr>
              <a:t>)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2365052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将</a:t>
            </a:r>
            <a:r>
              <a:rPr lang="en-US" altLang="zh-CN" i="1" dirty="0">
                <a:solidFill>
                  <a:srgbClr val="FF0000"/>
                </a:solidFill>
              </a:rPr>
              <a:t>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E</a:t>
            </a:r>
            <a:r>
              <a:rPr lang="zh-CN" altLang="zh-CN" dirty="0">
                <a:solidFill>
                  <a:srgbClr val="FF0000"/>
                </a:solidFill>
              </a:rPr>
              <a:t>点坐标代入抛物线解析式</a:t>
            </a:r>
            <a:r>
              <a:rPr lang="en-US" altLang="zh-CN" i="1" dirty="0">
                <a:solidFill>
                  <a:srgbClr val="FF0000"/>
                </a:solidFill>
              </a:rPr>
              <a:t>y</a:t>
            </a:r>
            <a:r>
              <a:rPr lang="en-US" altLang="zh-CN" i="1">
                <a:solidFill>
                  <a:srgbClr val="FF0000"/>
                </a:solidFill>
              </a:rPr>
              <a:t>=</a:t>
            </a:r>
            <a:r>
              <a:rPr lang="en-US" altLang="zh-CN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 i="1" smtClean="0">
                <a:solidFill>
                  <a:srgbClr val="FF0000"/>
                </a:solidFill>
              </a:rPr>
              <a:t>x</a:t>
            </a:r>
            <a:r>
              <a:rPr lang="en-US" altLang="zh-CN" baseline="30000" smtClean="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+bx+c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28600" y="3102562"/>
                <a:ext cx="11760200" cy="160281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得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plc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nor/>
                                </m:rP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𝟒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𝒃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𝒄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𝒄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zh-CN" altLang="zh-CN" i="1" dirty="0">
                    <a:solidFill>
                      <a:srgbClr val="FF0000"/>
                    </a:solidFill>
                  </a:rPr>
                  <a:t>　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解得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plc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𝒃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𝒄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3102562"/>
                <a:ext cx="11760200" cy="1602811"/>
              </a:xfrm>
              <a:prstGeom prst="rect">
                <a:avLst/>
              </a:prstGeom>
              <a:blipFill rotWithShape="1">
                <a:blip r:embed="rId2"/>
                <a:stretch>
                  <a:fillRect t="-37" b="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内容占位符 1"/>
          <p:cNvSpPr txBox="1"/>
          <p:nvPr/>
        </p:nvSpPr>
        <p:spPr>
          <a:xfrm>
            <a:off x="228600" y="4705373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抛物线的解析式为</a:t>
            </a:r>
            <a:r>
              <a:rPr lang="en-US" altLang="zh-CN" i="1" dirty="0">
                <a:solidFill>
                  <a:srgbClr val="FF0000"/>
                </a:solidFill>
              </a:rPr>
              <a:t>y=</a:t>
            </a:r>
            <a:r>
              <a:rPr lang="en-US" altLang="zh-CN" dirty="0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 i="1" dirty="0">
                <a:solidFill>
                  <a:srgbClr val="FF0000"/>
                </a:solidFill>
              </a:rPr>
              <a:t>x</a:t>
            </a:r>
            <a:r>
              <a:rPr lang="en-US" altLang="zh-CN" baseline="30000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+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x+</a:t>
            </a:r>
            <a:r>
              <a:rPr lang="en-US" altLang="zh-CN" dirty="0">
                <a:solidFill>
                  <a:srgbClr val="FF0000"/>
                </a:solidFill>
              </a:rPr>
              <a:t>3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en-US" altLang="zh-CN" dirty="0" smtClean="0"/>
              <a:t>(</a:t>
            </a:r>
            <a:r>
              <a:rPr lang="en-US" altLang="zh-CN" dirty="0"/>
              <a:t>2)</a:t>
            </a:r>
            <a:r>
              <a:rPr lang="zh-CN" altLang="zh-CN" dirty="0"/>
              <a:t>设</a:t>
            </a:r>
            <a:r>
              <a:rPr lang="en-US" altLang="zh-CN" i="1" dirty="0"/>
              <a:t>G</a:t>
            </a:r>
            <a:r>
              <a:rPr lang="en-US" altLang="zh-CN" dirty="0"/>
              <a:t>(4</a:t>
            </a:r>
            <a:r>
              <a:rPr lang="en-US" altLang="zh-CN" dirty="0" smtClean="0"/>
              <a:t>,</a:t>
            </a:r>
            <a:r>
              <a:rPr lang="en-US" altLang="zh-CN" dirty="0" smtClean="0">
                <a:latin typeface="+mn-ea"/>
              </a:rPr>
              <a:t>-</a:t>
            </a:r>
            <a:r>
              <a:rPr lang="en-US" altLang="zh-CN" dirty="0" smtClean="0"/>
              <a:t>5</a:t>
            </a:r>
            <a:r>
              <a:rPr lang="en-US" altLang="zh-CN" dirty="0"/>
              <a:t>)</a:t>
            </a:r>
            <a:r>
              <a:rPr lang="zh-CN" altLang="zh-CN" dirty="0"/>
              <a:t>在该抛物线上</a:t>
            </a:r>
            <a:r>
              <a:rPr lang="en-US" altLang="zh-CN" dirty="0"/>
              <a:t>,</a:t>
            </a:r>
            <a:r>
              <a:rPr lang="en-US" altLang="zh-CN" i="1" dirty="0"/>
              <a:t>P</a:t>
            </a:r>
            <a:r>
              <a:rPr lang="zh-CN" altLang="zh-CN" dirty="0"/>
              <a:t>是</a:t>
            </a:r>
            <a:r>
              <a:rPr lang="en-US" altLang="zh-CN" i="1" dirty="0"/>
              <a:t>y</a:t>
            </a:r>
            <a:r>
              <a:rPr lang="zh-CN" altLang="zh-CN" dirty="0"/>
              <a:t>轴上一动点</a:t>
            </a:r>
            <a:r>
              <a:rPr lang="en-US" altLang="zh-CN" dirty="0"/>
              <a:t>,</a:t>
            </a:r>
            <a:r>
              <a:rPr lang="zh-CN" altLang="zh-CN" dirty="0"/>
              <a:t>过点</a:t>
            </a:r>
            <a:r>
              <a:rPr lang="en-US" altLang="zh-CN" i="1" dirty="0"/>
              <a:t>P</a:t>
            </a:r>
            <a:r>
              <a:rPr lang="zh-CN" altLang="zh-CN" dirty="0"/>
              <a:t>作</a:t>
            </a:r>
            <a:r>
              <a:rPr lang="en-US" altLang="zh-CN" i="1" dirty="0"/>
              <a:t>PH</a:t>
            </a:r>
            <a:r>
              <a:rPr lang="zh-CN" altLang="zh-CN" dirty="0"/>
              <a:t>⊥</a:t>
            </a:r>
            <a:r>
              <a:rPr lang="en-US" altLang="zh-CN" i="1" dirty="0"/>
              <a:t>EF</a:t>
            </a:r>
            <a:r>
              <a:rPr lang="zh-CN" altLang="zh-CN" dirty="0"/>
              <a:t>于</a:t>
            </a:r>
            <a:r>
              <a:rPr lang="zh-CN" altLang="zh-CN" dirty="0" smtClean="0"/>
              <a:t>点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en-US" altLang="zh-CN" i="1" dirty="0" smtClean="0"/>
              <a:t>H</a:t>
            </a:r>
            <a:r>
              <a:rPr lang="en-US" altLang="zh-CN" dirty="0"/>
              <a:t>,</a:t>
            </a:r>
            <a:r>
              <a:rPr lang="zh-CN" altLang="zh-CN" dirty="0"/>
              <a:t>连接</a:t>
            </a:r>
            <a:r>
              <a:rPr lang="en-US" altLang="zh-CN" i="1" dirty="0"/>
              <a:t>AP</a:t>
            </a:r>
            <a:r>
              <a:rPr lang="en-US" altLang="zh-CN" dirty="0"/>
              <a:t>,</a:t>
            </a:r>
            <a:r>
              <a:rPr lang="en-US" altLang="zh-CN" i="1" dirty="0"/>
              <a:t>GH</a:t>
            </a:r>
            <a:r>
              <a:rPr lang="en-US" altLang="zh-CN" dirty="0"/>
              <a:t>,</a:t>
            </a:r>
            <a:r>
              <a:rPr lang="zh-CN" altLang="zh-CN" dirty="0"/>
              <a:t>问</a:t>
            </a:r>
            <a:r>
              <a:rPr lang="en-US" altLang="zh-CN" i="1" dirty="0"/>
              <a:t>AP+PH+HG</a:t>
            </a:r>
            <a:r>
              <a:rPr lang="zh-CN" altLang="zh-CN" dirty="0"/>
              <a:t>是否有最小值</a:t>
            </a:r>
            <a:r>
              <a:rPr lang="en-US" altLang="zh-CN" dirty="0"/>
              <a:t>?</a:t>
            </a:r>
            <a:r>
              <a:rPr lang="zh-CN" altLang="zh-CN" dirty="0"/>
              <a:t>如果有</a:t>
            </a:r>
            <a:r>
              <a:rPr lang="en-US" altLang="zh-CN" dirty="0"/>
              <a:t>,</a:t>
            </a:r>
            <a:r>
              <a:rPr lang="zh-CN" altLang="zh-CN" dirty="0"/>
              <a:t>求出点</a:t>
            </a:r>
            <a:r>
              <a:rPr lang="en-US" altLang="zh-CN" i="1" dirty="0"/>
              <a:t>P</a:t>
            </a:r>
            <a:r>
              <a:rPr lang="zh-CN" altLang="zh-CN" dirty="0"/>
              <a:t>的</a:t>
            </a:r>
            <a:r>
              <a:rPr lang="zh-CN" altLang="zh-CN" dirty="0" smtClean="0"/>
              <a:t>坐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标</a:t>
            </a:r>
            <a:r>
              <a:rPr lang="en-US" altLang="zh-CN" dirty="0"/>
              <a:t>;</a:t>
            </a:r>
            <a:r>
              <a:rPr lang="zh-CN" altLang="zh-CN" dirty="0"/>
              <a:t>如果没有</a:t>
            </a:r>
            <a:r>
              <a:rPr lang="en-US" altLang="zh-CN" dirty="0"/>
              <a:t>,</a:t>
            </a:r>
            <a:r>
              <a:rPr lang="zh-CN" altLang="zh-CN" dirty="0"/>
              <a:t>请说明理由</a:t>
            </a:r>
            <a:r>
              <a:rPr lang="en-US" altLang="zh-CN" i="1" dirty="0" smtClean="0"/>
              <a:t>.</a:t>
            </a:r>
            <a:r>
              <a:rPr lang="zh-CN" altLang="zh-CN" dirty="0"/>
              <a:t> 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706652" y="2869673"/>
            <a:ext cx="2623561" cy="2911589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28600" y="2689354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en-US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:(2)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取</a:t>
            </a:r>
            <a:r>
              <a:rPr lang="en-US" altLang="zh-CN" i="1" dirty="0">
                <a:solidFill>
                  <a:srgbClr val="FF0000"/>
                </a:solidFill>
              </a:rPr>
              <a:t>OF</a:t>
            </a:r>
            <a:r>
              <a:rPr lang="zh-CN" altLang="zh-CN" dirty="0">
                <a:solidFill>
                  <a:srgbClr val="FF0000"/>
                </a:solidFill>
              </a:rPr>
              <a:t>中点</a:t>
            </a:r>
            <a:r>
              <a:rPr lang="en-US" altLang="zh-CN" i="1">
                <a:solidFill>
                  <a:srgbClr val="FF0000"/>
                </a:solidFill>
              </a:rPr>
              <a:t>A</a:t>
            </a:r>
            <a:r>
              <a:rPr lang="en-US" altLang="zh-CN" i="1" smtClean="0">
                <a:solidFill>
                  <a:srgbClr val="FF0000"/>
                </a:solidFill>
              </a:rPr>
              <a:t>'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28600" y="3401857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A'G</a:t>
            </a:r>
            <a:r>
              <a:rPr lang="zh-CN" altLang="zh-CN" dirty="0">
                <a:solidFill>
                  <a:srgbClr val="FF0000"/>
                </a:solidFill>
              </a:rPr>
              <a:t>交直线</a:t>
            </a:r>
            <a:r>
              <a:rPr lang="en-US" altLang="zh-CN" i="1" dirty="0">
                <a:solidFill>
                  <a:srgbClr val="FF0000"/>
                </a:solidFill>
              </a:rPr>
              <a:t>EF</a:t>
            </a:r>
            <a:r>
              <a:rPr lang="zh-CN" altLang="zh-CN" dirty="0">
                <a:solidFill>
                  <a:srgbClr val="FF0000"/>
                </a:solidFill>
              </a:rPr>
              <a:t>的延长线于点</a:t>
            </a:r>
            <a:r>
              <a:rPr lang="en-US" altLang="zh-CN" i="1">
                <a:solidFill>
                  <a:srgbClr val="FF0000"/>
                </a:solidFill>
              </a:rPr>
              <a:t>H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28600" y="4114360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过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H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HP'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y</a:t>
            </a:r>
            <a:r>
              <a:rPr lang="zh-CN" altLang="zh-CN" dirty="0">
                <a:solidFill>
                  <a:srgbClr val="FF0000"/>
                </a:solidFill>
              </a:rPr>
              <a:t>轴于点</a:t>
            </a:r>
            <a:r>
              <a:rPr lang="en-US" altLang="zh-CN" i="1" dirty="0">
                <a:solidFill>
                  <a:srgbClr val="FF0000"/>
                </a:solidFill>
              </a:rPr>
              <a:t>P'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连接</a:t>
            </a:r>
            <a:r>
              <a:rPr lang="en-US" altLang="zh-CN" i="1">
                <a:solidFill>
                  <a:srgbClr val="FF0000"/>
                </a:solidFill>
              </a:rPr>
              <a:t>AP</a:t>
            </a:r>
            <a:r>
              <a:rPr lang="en-US" altLang="zh-CN" i="1" smtClean="0">
                <a:solidFill>
                  <a:srgbClr val="FF0000"/>
                </a:solidFill>
              </a:rPr>
              <a:t>'.</a:t>
            </a:r>
            <a:endParaRPr lang="en-US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4826863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则</a:t>
            </a:r>
            <a:r>
              <a:rPr lang="zh-CN" altLang="zh-CN" dirty="0">
                <a:solidFill>
                  <a:srgbClr val="FF0000"/>
                </a:solidFill>
              </a:rPr>
              <a:t>当</a:t>
            </a:r>
            <a:r>
              <a:rPr lang="en-US" altLang="zh-CN" i="1" dirty="0">
                <a:solidFill>
                  <a:srgbClr val="FF0000"/>
                </a:solidFill>
              </a:rPr>
              <a:t>P</a:t>
            </a:r>
            <a:r>
              <a:rPr lang="zh-CN" altLang="zh-CN" dirty="0">
                <a:solidFill>
                  <a:srgbClr val="FF0000"/>
                </a:solidFill>
              </a:rPr>
              <a:t>在</a:t>
            </a:r>
            <a:r>
              <a:rPr lang="en-US" altLang="zh-CN" i="1" dirty="0">
                <a:solidFill>
                  <a:srgbClr val="FF0000"/>
                </a:solidFill>
              </a:rPr>
              <a:t>P'</a:t>
            </a:r>
            <a:r>
              <a:rPr lang="zh-CN" altLang="zh-CN" dirty="0">
                <a:solidFill>
                  <a:srgbClr val="FF0000"/>
                </a:solidFill>
              </a:rPr>
              <a:t>处时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使</a:t>
            </a:r>
            <a:r>
              <a:rPr lang="en-US" altLang="zh-CN" i="1" dirty="0">
                <a:solidFill>
                  <a:srgbClr val="FF0000"/>
                </a:solidFill>
              </a:rPr>
              <a:t>AP+PH+HG</a:t>
            </a:r>
            <a:r>
              <a:rPr lang="zh-CN" altLang="zh-CN">
                <a:solidFill>
                  <a:srgbClr val="FF0000"/>
                </a:solidFill>
              </a:rPr>
              <a:t>最小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553936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A'</a:t>
            </a:r>
            <a:r>
              <a:rPr lang="zh-CN" altLang="zh-CN" dirty="0">
                <a:solidFill>
                  <a:srgbClr val="FF0000"/>
                </a:solidFill>
              </a:rPr>
              <a:t>为</a:t>
            </a:r>
            <a:r>
              <a:rPr lang="en-US" altLang="zh-CN" i="1" dirty="0">
                <a:solidFill>
                  <a:srgbClr val="FF0000"/>
                </a:solidFill>
              </a:rPr>
              <a:t>OF</a:t>
            </a:r>
            <a:r>
              <a:rPr lang="zh-CN" altLang="zh-CN" dirty="0">
                <a:solidFill>
                  <a:srgbClr val="FF0000"/>
                </a:solidFill>
              </a:rPr>
              <a:t>中点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endParaRPr lang="en-US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820293" y="2332434"/>
            <a:ext cx="2623561" cy="2911589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17714" y="210454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A'</a:t>
            </a:r>
            <a:r>
              <a:rPr lang="zh-CN" altLang="zh-CN" dirty="0">
                <a:solidFill>
                  <a:srgbClr val="FF0000"/>
                </a:solidFill>
              </a:rPr>
              <a:t>坐标为</a:t>
            </a:r>
            <a:r>
              <a:rPr lang="en-US" altLang="zh-CN" dirty="0">
                <a:solidFill>
                  <a:srgbClr val="FF0000"/>
                </a:solidFill>
              </a:rPr>
              <a:t>(1,0</a:t>
            </a:r>
            <a:r>
              <a:rPr lang="en-US" altLang="zh-CN">
                <a:solidFill>
                  <a:srgbClr val="FF0000"/>
                </a:solidFill>
              </a:rPr>
              <a:t>) 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17714" y="1041451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设</a:t>
            </a:r>
            <a:r>
              <a:rPr lang="zh-CN" altLang="zh-CN" dirty="0">
                <a:solidFill>
                  <a:srgbClr val="FF0000"/>
                </a:solidFill>
              </a:rPr>
              <a:t>直线</a:t>
            </a:r>
            <a:r>
              <a:rPr lang="en-US" altLang="zh-CN" i="1" dirty="0">
                <a:solidFill>
                  <a:srgbClr val="FF0000"/>
                </a:solidFill>
              </a:rPr>
              <a:t>A'G</a:t>
            </a:r>
            <a:r>
              <a:rPr lang="zh-CN" altLang="zh-CN" dirty="0">
                <a:solidFill>
                  <a:srgbClr val="FF0000"/>
                </a:solidFill>
              </a:rPr>
              <a:t>的解析式为</a:t>
            </a:r>
            <a:r>
              <a:rPr lang="en-US" altLang="zh-CN" i="1" dirty="0">
                <a:solidFill>
                  <a:srgbClr val="FF0000"/>
                </a:solidFill>
              </a:rPr>
              <a:t>y=</a:t>
            </a:r>
            <a:r>
              <a:rPr lang="en-US" altLang="zh-CN" i="1" dirty="0" err="1">
                <a:solidFill>
                  <a:srgbClr val="FF0000"/>
                </a:solidFill>
              </a:rPr>
              <a:t>kx+a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zh-CN" altLang="zh-CN" dirty="0" smtClean="0">
                <a:solidFill>
                  <a:srgbClr val="FF0000"/>
                </a:solidFill>
              </a:rPr>
              <a:t>将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G</a:t>
            </a:r>
            <a:r>
              <a:rPr lang="en-US" altLang="zh-CN" dirty="0">
                <a:solidFill>
                  <a:srgbClr val="FF0000"/>
                </a:solidFill>
              </a:rPr>
              <a:t>(4,</a:t>
            </a:r>
            <a:r>
              <a:rPr lang="en-US" altLang="zh-CN" dirty="0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 dirty="0">
                <a:solidFill>
                  <a:srgbClr val="FF0000"/>
                </a:solidFill>
              </a:rPr>
              <a:t>5),</a:t>
            </a:r>
            <a:r>
              <a:rPr lang="en-US" altLang="zh-CN" i="1" dirty="0">
                <a:solidFill>
                  <a:srgbClr val="FF0000"/>
                </a:solidFill>
              </a:rPr>
              <a:t>A'</a:t>
            </a:r>
            <a:r>
              <a:rPr lang="en-US" altLang="zh-CN" dirty="0">
                <a:solidFill>
                  <a:srgbClr val="FF0000"/>
                </a:solidFill>
              </a:rPr>
              <a:t>(1,0)</a:t>
            </a:r>
            <a:r>
              <a:rPr lang="zh-CN" altLang="zh-CN" dirty="0">
                <a:solidFill>
                  <a:srgbClr val="FF0000"/>
                </a:solidFill>
              </a:rPr>
              <a:t>分别</a:t>
            </a:r>
            <a:r>
              <a:rPr lang="zh-CN" altLang="zh-CN">
                <a:solidFill>
                  <a:srgbClr val="FF0000"/>
                </a:solidFill>
              </a:rPr>
              <a:t>代入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17714" y="1872448"/>
                <a:ext cx="11760200" cy="191578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zh-CN" altLang="zh-CN" dirty="0" smtClean="0">
                    <a:solidFill>
                      <a:srgbClr val="FF0000"/>
                    </a:solidFill>
                  </a:rPr>
                  <a:t>得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plc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𝟒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𝒌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m:rPr>
                                  <m:nor/>
                                </m:rP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𝟓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𝒌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解得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plc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𝒌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m:rPr>
                                  <m:nor/>
                                </m:rP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zh-CN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𝟓</m:t>
                                  </m:r>
                                </m:num>
                                <m:den>
                                  <m:r>
                                    <a:rPr lang="en-US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𝟑</m:t>
                                  </m:r>
                                </m:den>
                              </m:f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zh-CN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𝟓</m:t>
                                  </m:r>
                                </m:num>
                                <m:den>
                                  <m:r>
                                    <a:rPr lang="en-US" altLang="zh-CN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𝟑</m:t>
                                  </m:r>
                                </m:den>
                              </m:f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714" y="1872448"/>
                <a:ext cx="11760200" cy="1915781"/>
              </a:xfrm>
              <a:prstGeom prst="rect">
                <a:avLst/>
              </a:prstGeom>
              <a:blipFill rotWithShape="1">
                <a:blip r:embed="rId2"/>
                <a:stretch>
                  <a:fillRect l="-5" t="-24" r="5" b="2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17714" y="3530263"/>
                <a:ext cx="11760200" cy="117032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直线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A'G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的解析式为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y=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x+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714" y="3530263"/>
                <a:ext cx="11760200" cy="1170320"/>
              </a:xfrm>
              <a:prstGeom prst="rect">
                <a:avLst/>
              </a:prstGeom>
              <a:blipFill rotWithShape="1">
                <a:blip r:embed="rId3"/>
                <a:stretch>
                  <a:fillRect l="-5" t="-25" r="5" b="2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17714" y="4531696"/>
                <a:ext cx="11760200" cy="119782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令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x=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 smtClean="0">
                    <a:solidFill>
                      <a:srgbClr val="FF0000"/>
                    </a:solidFill>
                  </a:rPr>
                  <a:t>得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y=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点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H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的坐标为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m:rPr>
                            <m:nor/>
                          </m:rP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𝟓</m:t>
                            </m:r>
                          </m:num>
                          <m:den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den>
                        </m:f>
                      </m:e>
                    </m: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714" y="4531696"/>
                <a:ext cx="11760200" cy="1197828"/>
              </a:xfrm>
              <a:prstGeom prst="rect">
                <a:avLst/>
              </a:prstGeom>
              <a:blipFill rotWithShape="1">
                <a:blip r:embed="rId4"/>
                <a:stretch>
                  <a:fillRect l="-5" t="-28" r="5" b="4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17714" y="5575805"/>
                <a:ext cx="11760200" cy="110575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符合题意的点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的坐标为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𝟎</m:t>
                        </m:r>
                        <m:r>
                          <m:rPr>
                            <m:nor/>
                          </m:rP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𝟓</m:t>
                            </m:r>
                          </m:num>
                          <m:den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den>
                        </m:f>
                      </m:e>
                    </m: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714" y="5575805"/>
                <a:ext cx="11760200" cy="1105752"/>
              </a:xfrm>
              <a:prstGeom prst="rect">
                <a:avLst/>
              </a:prstGeom>
              <a:blipFill rotWithShape="1">
                <a:blip r:embed="rId5"/>
                <a:stretch>
                  <a:fillRect l="-5" t="-46" r="5" b="-211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3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模版</Template>
  <TotalTime>0</TotalTime>
  <Words>5242</Words>
  <Application>WPS 演示</Application>
  <PresentationFormat>宽屏</PresentationFormat>
  <Paragraphs>336</Paragraphs>
  <Slides>28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43" baseType="lpstr">
      <vt:lpstr>Arial</vt:lpstr>
      <vt:lpstr>宋体</vt:lpstr>
      <vt:lpstr>Wingdings</vt:lpstr>
      <vt:lpstr>华文隶书</vt:lpstr>
      <vt:lpstr>Engravers MT</vt:lpstr>
      <vt:lpstr>Cambria Math</vt:lpstr>
      <vt:lpstr>方正书宋_GBK</vt:lpstr>
      <vt:lpstr>Times New Roman</vt:lpstr>
      <vt:lpstr>微软雅黑</vt:lpstr>
      <vt:lpstr>Arial Unicode MS</vt:lpstr>
      <vt:lpstr>Calibri</vt:lpstr>
      <vt:lpstr>等线</vt:lpstr>
      <vt:lpstr>MS PGothic</vt:lpstr>
      <vt:lpstr>Times NR MT Pro Medium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wang youzhen</dc:creator>
  <cp:lastModifiedBy>涛</cp:lastModifiedBy>
  <cp:revision>687</cp:revision>
  <dcterms:created xsi:type="dcterms:W3CDTF">2023-08-28T08:31:00Z</dcterms:created>
  <dcterms:modified xsi:type="dcterms:W3CDTF">2026-07-08T08:14:42Z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CEA26AFE749E4C8EA5CE1ACA851082C0_12</vt:lpwstr>
  </property>
  <property fmtid="{D5CDD505-2E9C-101B-9397-08002B2CF9AE}" pid="3" name="KSOProductBuildVer">
    <vt:lpwstr>2052-12.1.0.26895</vt:lpwstr>
  </property>
</Properties>
</file>