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3"/>
  </p:sldMasterIdLst>
  <p:notesMasterIdLst>
    <p:notesMasterId r:id="rId5"/>
  </p:notesMasterIdLst>
  <p:sldIdLst>
    <p:sldId id="307" r:id="rId4"/>
    <p:sldId id="359" r:id="rId6"/>
    <p:sldId id="266" r:id="rId7"/>
    <p:sldId id="343" r:id="rId8"/>
    <p:sldId id="366" r:id="rId9"/>
    <p:sldId id="365" r:id="rId10"/>
    <p:sldId id="367" r:id="rId11"/>
    <p:sldId id="261" r:id="rId12"/>
    <p:sldId id="267" r:id="rId13"/>
    <p:sldId id="268" r:id="rId14"/>
    <p:sldId id="269" r:id="rId15"/>
    <p:sldId id="270" r:id="rId16"/>
    <p:sldId id="360" r:id="rId17"/>
    <p:sldId id="369" r:id="rId18"/>
    <p:sldId id="368" r:id="rId19"/>
    <p:sldId id="370" r:id="rId20"/>
    <p:sldId id="276" r:id="rId21"/>
    <p:sldId id="362" r:id="rId22"/>
    <p:sldId id="363" r:id="rId23"/>
    <p:sldId id="361" r:id="rId24"/>
    <p:sldId id="364" r:id="rId25"/>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13" userDrawn="1">
          <p15:clr>
            <a:srgbClr val="A4A3A4"/>
          </p15:clr>
        </p15:guide>
        <p15:guide id="2" pos="389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张 明" initials="张" lastIdx="33" clrIdx="0"/>
  <p:cmAuthor id="2" name="yunying" initials="y" lastIdx="2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52107A"/>
    <a:srgbClr val="476C2C"/>
    <a:srgbClr val="1419DC"/>
    <a:srgbClr val="324C1F"/>
    <a:srgbClr val="6D986A"/>
    <a:srgbClr val="385424"/>
    <a:srgbClr val="D9D9D9"/>
    <a:srgbClr val="DCDCDC"/>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78" autoAdjust="0"/>
    <p:restoredTop sz="94660"/>
  </p:normalViewPr>
  <p:slideViewPr>
    <p:cSldViewPr snapToGrid="0" showGuides="1">
      <p:cViewPr varScale="1">
        <p:scale>
          <a:sx n="78" d="100"/>
          <a:sy n="78" d="100"/>
        </p:scale>
        <p:origin x="936" y="62"/>
      </p:cViewPr>
      <p:guideLst>
        <p:guide orient="horz" pos="2213"/>
        <p:guide pos="3896"/>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0" Type="http://schemas.openxmlformats.org/officeDocument/2006/relationships/tags" Target="tags/tag77.xml"/><Relationship Id="rId3" Type="http://schemas.openxmlformats.org/officeDocument/2006/relationships/slideMaster" Target="slideMasters/slideMaster2.xml"/><Relationship Id="rId29" Type="http://schemas.openxmlformats.org/officeDocument/2006/relationships/commentAuthors" Target="commentAuthors.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3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83F7A696-97CB-4BC4-8533-84130454C122}"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image" Target="../media/image2.png"/><Relationship Id="rId2" Type="http://schemas.openxmlformats.org/officeDocument/2006/relationships/slideLayout" Target="../slideLayouts/slideLayout2.xml"/><Relationship Id="rId19" Type="http://schemas.openxmlformats.org/officeDocument/2006/relationships/image" Target="../media/image1.png"/><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9"/>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F7A696-97CB-4BC4-8533-84130454C12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EA435A-E27D-4668-94FD-8789F186106E}" type="slidenum">
              <a:rPr lang="zh-CN" altLang="en-US" smtClean="0"/>
            </a:fld>
            <a:endParaRPr lang="zh-CN" altLang="en-US"/>
          </a:p>
        </p:txBody>
      </p:sp>
      <p:pic>
        <p:nvPicPr>
          <p:cNvPr id="7" name="图片 6"/>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11031107" y="145707"/>
            <a:ext cx="975362" cy="975362"/>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F7A696-97CB-4BC4-8533-84130454C12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EA435A-E27D-4668-94FD-8789F186106E}" type="slidenum">
              <a:rPr lang="zh-CN" altLang="en-US" smtClean="0"/>
            </a:fld>
            <a:endParaRPr lang="zh-CN" altLang="en-US"/>
          </a:p>
        </p:txBody>
      </p:sp>
      <p:pic>
        <p:nvPicPr>
          <p:cNvPr id="7" name="图片 6"/>
          <p:cNvPicPr>
            <a:picLocks noChangeAspect="1"/>
          </p:cNvPicPr>
          <p:nvPr userDrawn="1"/>
        </p:nvPicPr>
        <p:blipFill>
          <a:blip r:embed="rId3"/>
          <a:stretch>
            <a:fillRect/>
          </a:stretch>
        </p:blipFill>
        <p:spPr>
          <a:xfrm>
            <a:off x="11031107" y="145707"/>
            <a:ext cx="975362" cy="975362"/>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Lst>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image" Target="../media/image6.png"/><Relationship Id="rId7" Type="http://schemas.openxmlformats.org/officeDocument/2006/relationships/tags" Target="../tags/tag8.xml"/><Relationship Id="rId6" Type="http://schemas.openxmlformats.org/officeDocument/2006/relationships/image" Target="../media/image5.png"/><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image" Target="../media/image4.png"/><Relationship Id="rId11" Type="http://schemas.openxmlformats.org/officeDocument/2006/relationships/notesSlide" Target="../notesSlides/notesSlide1.xml"/><Relationship Id="rId10" Type="http://schemas.openxmlformats.org/officeDocument/2006/relationships/slideLayout" Target="../slideLayouts/slideLayout19.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image" Target="../media/image7.png"/><Relationship Id="rId2" Type="http://schemas.openxmlformats.org/officeDocument/2006/relationships/tags" Target="../tags/tag11.xml"/><Relationship Id="rId1" Type="http://schemas.openxmlformats.org/officeDocument/2006/relationships/tags" Target="../tags/tag10.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7.xml"/><Relationship Id="rId6" Type="http://schemas.openxmlformats.org/officeDocument/2006/relationships/tags" Target="../tags/tag23.xml"/><Relationship Id="rId5" Type="http://schemas.openxmlformats.org/officeDocument/2006/relationships/tags" Target="../tags/tag22.xml"/><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7.xml"/><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7.xml"/><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7.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s>
</file>

<file path=ppt/slides/_rels/slide18.xml.rels><?xml version="1.0" encoding="UTF-8" standalone="yes"?>
<Relationships xmlns="http://schemas.openxmlformats.org/package/2006/relationships"><Relationship Id="rId9" Type="http://schemas.openxmlformats.org/officeDocument/2006/relationships/notesSlide" Target="../notesSlides/notesSlide13.xml"/><Relationship Id="rId8" Type="http://schemas.openxmlformats.org/officeDocument/2006/relationships/slideLayout" Target="../slideLayouts/slideLayout7.xml"/><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7.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s>
</file>

<file path=ppt/slides/_rels/slide20.xml.rels><?xml version="1.0" encoding="UTF-8" standalone="yes"?>
<Relationships xmlns="http://schemas.openxmlformats.org/package/2006/relationships"><Relationship Id="rId9" Type="http://schemas.openxmlformats.org/officeDocument/2006/relationships/tags" Target="../tags/tag62.xml"/><Relationship Id="rId8" Type="http://schemas.openxmlformats.org/officeDocument/2006/relationships/tags" Target="../tags/tag61.xml"/><Relationship Id="rId7" Type="http://schemas.openxmlformats.org/officeDocument/2006/relationships/tags" Target="../tags/tag60.xml"/><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tags" Target="../tags/tag57.xml"/><Relationship Id="rId3" Type="http://schemas.openxmlformats.org/officeDocument/2006/relationships/tags" Target="../tags/tag56.xml"/><Relationship Id="rId2" Type="http://schemas.openxmlformats.org/officeDocument/2006/relationships/tags" Target="../tags/tag55.xml"/><Relationship Id="rId16" Type="http://schemas.openxmlformats.org/officeDocument/2006/relationships/notesSlide" Target="../notesSlides/notesSlide15.xml"/><Relationship Id="rId15" Type="http://schemas.openxmlformats.org/officeDocument/2006/relationships/slideLayout" Target="../slideLayouts/slideLayout7.xml"/><Relationship Id="rId14" Type="http://schemas.openxmlformats.org/officeDocument/2006/relationships/tags" Target="../tags/tag67.xml"/><Relationship Id="rId13" Type="http://schemas.openxmlformats.org/officeDocument/2006/relationships/tags" Target="../tags/tag66.xml"/><Relationship Id="rId12" Type="http://schemas.openxmlformats.org/officeDocument/2006/relationships/tags" Target="../tags/tag65.xml"/><Relationship Id="rId11" Type="http://schemas.openxmlformats.org/officeDocument/2006/relationships/tags" Target="../tags/tag64.xml"/><Relationship Id="rId10" Type="http://schemas.openxmlformats.org/officeDocument/2006/relationships/tags" Target="../tags/tag63.xml"/><Relationship Id="rId1" Type="http://schemas.openxmlformats.org/officeDocument/2006/relationships/tags" Target="../tags/tag54.xml"/></Relationships>
</file>

<file path=ppt/slides/_rels/slide21.xml.rels><?xml version="1.0" encoding="UTF-8" standalone="yes"?>
<Relationships xmlns="http://schemas.openxmlformats.org/package/2006/relationships"><Relationship Id="rId9" Type="http://schemas.openxmlformats.org/officeDocument/2006/relationships/tags" Target="../tags/tag76.xml"/><Relationship Id="rId8" Type="http://schemas.openxmlformats.org/officeDocument/2006/relationships/tags" Target="../tags/tag75.xml"/><Relationship Id="rId7" Type="http://schemas.openxmlformats.org/officeDocument/2006/relationships/tags" Target="../tags/tag74.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1" Type="http://schemas.openxmlformats.org/officeDocument/2006/relationships/notesSlide" Target="../notesSlides/notesSlide16.xml"/><Relationship Id="rId10" Type="http://schemas.openxmlformats.org/officeDocument/2006/relationships/slideLayout" Target="../slideLayouts/slideLayout7.xml"/><Relationship Id="rId1" Type="http://schemas.openxmlformats.org/officeDocument/2006/relationships/tags" Target="../tags/tag6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花"/>
          <p:cNvPicPr>
            <a:picLocks noChangeAspect="1"/>
          </p:cNvPicPr>
          <p:nvPr>
            <p:custDataLst>
              <p:tags r:id="rId1"/>
            </p:custDataLst>
          </p:nvPr>
        </p:nvPicPr>
        <p:blipFill>
          <a:blip r:embed="rId2" cstate="screen"/>
          <a:stretch>
            <a:fillRect/>
          </a:stretch>
        </p:blipFill>
        <p:spPr>
          <a:xfrm>
            <a:off x="-33020" y="4018280"/>
            <a:ext cx="2698750" cy="2943860"/>
          </a:xfrm>
          <a:prstGeom prst="rect">
            <a:avLst/>
          </a:prstGeom>
        </p:spPr>
      </p:pic>
      <p:sp>
        <p:nvSpPr>
          <p:cNvPr id="10" name="Rectangle 5"/>
          <p:cNvSpPr>
            <a:spLocks noChangeArrowheads="1"/>
          </p:cNvSpPr>
          <p:nvPr>
            <p:custDataLst>
              <p:tags r:id="rId3"/>
            </p:custDataLst>
          </p:nvPr>
        </p:nvSpPr>
        <p:spPr bwMode="auto">
          <a:xfrm>
            <a:off x="2266950" y="2268220"/>
            <a:ext cx="7659035" cy="2320901"/>
          </a:xfrm>
          <a:prstGeom prst="rect">
            <a:avLst/>
          </a:prstGeom>
          <a:noFill/>
          <a:ln w="31750" cap="flat">
            <a:solidFill>
              <a:srgbClr val="476C2C"/>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 name="文本框 10"/>
          <p:cNvSpPr txBox="1"/>
          <p:nvPr>
            <p:custDataLst>
              <p:tags r:id="rId4"/>
            </p:custDataLst>
          </p:nvPr>
        </p:nvSpPr>
        <p:spPr>
          <a:xfrm>
            <a:off x="3682047" y="2889885"/>
            <a:ext cx="5095240" cy="1198880"/>
          </a:xfrm>
          <a:prstGeom prst="rect">
            <a:avLst/>
          </a:prstGeom>
          <a:noFill/>
        </p:spPr>
        <p:txBody>
          <a:bodyPr wrap="square" rtlCol="0">
            <a:spAutoFit/>
          </a:bodyPr>
          <a:lstStyle/>
          <a:p>
            <a:pPr algn="ctr"/>
            <a:r>
              <a:rPr lang="zh-CN" altLang="en-US" sz="7200" b="1">
                <a:solidFill>
                  <a:srgbClr val="476C2C"/>
                </a:solidFill>
                <a:latin typeface="黑体" panose="02010609060101010101" pitchFamily="49" charset="-122"/>
                <a:ea typeface="黑体" panose="02010609060101010101" pitchFamily="49" charset="-122"/>
              </a:rPr>
              <a:t>话题写作</a:t>
            </a:r>
            <a:endParaRPr lang="zh-CN" altLang="en-US" sz="7200" b="1" dirty="0">
              <a:solidFill>
                <a:srgbClr val="476C2C"/>
              </a:solidFill>
              <a:latin typeface="黑体" panose="02010609060101010101" pitchFamily="49" charset="-122"/>
              <a:ea typeface="黑体" panose="02010609060101010101" pitchFamily="49" charset="-122"/>
            </a:endParaRPr>
          </a:p>
        </p:txBody>
      </p:sp>
      <p:sp>
        <p:nvSpPr>
          <p:cNvPr id="13" name="文本框 12"/>
          <p:cNvSpPr txBox="1"/>
          <p:nvPr>
            <p:custDataLst>
              <p:tags r:id="rId5"/>
            </p:custDataLst>
          </p:nvPr>
        </p:nvSpPr>
        <p:spPr>
          <a:xfrm>
            <a:off x="2266950" y="930275"/>
            <a:ext cx="7658735" cy="829945"/>
          </a:xfrm>
          <a:prstGeom prst="rect">
            <a:avLst/>
          </a:prstGeom>
          <a:noFill/>
        </p:spPr>
        <p:txBody>
          <a:bodyPr wrap="square" rtlCol="0">
            <a:spAutoFit/>
          </a:bodyPr>
          <a:lstStyle/>
          <a:p>
            <a:pPr algn="ctr"/>
            <a:r>
              <a:rPr lang="en-US" altLang="zh-CN" sz="4800" b="1" dirty="0">
                <a:solidFill>
                  <a:srgbClr val="476C2C"/>
                </a:solidFill>
                <a:latin typeface="Times New Roman" panose="02020603050405020304" pitchFamily="18" charset="0"/>
                <a:ea typeface="方正清刻本悦宋简体" panose="02000000000000000000" charset="-122"/>
                <a:cs typeface="Times New Roman" panose="02020603050405020304" pitchFamily="18" charset="0"/>
              </a:rPr>
              <a:t>Unit 3 </a:t>
            </a:r>
            <a:r>
              <a:rPr lang="zh-CN" altLang="en-US" sz="4800" b="1">
                <a:solidFill>
                  <a:srgbClr val="476C2C"/>
                </a:solidFill>
                <a:latin typeface="Times New Roman" panose="02020603050405020304" pitchFamily="18" charset="0"/>
                <a:ea typeface="方正清刻本悦宋简体" panose="02000000000000000000" charset="-122"/>
                <a:cs typeface="Times New Roman" panose="02020603050405020304" pitchFamily="18" charset="0"/>
              </a:rPr>
              <a:t>性格、品质与行为</a:t>
            </a:r>
            <a:endParaRPr lang="zh-CN" altLang="en-US" sz="4800" b="1" dirty="0">
              <a:solidFill>
                <a:srgbClr val="476C2C"/>
              </a:solidFill>
              <a:latin typeface="Times New Roman" panose="02020603050405020304" pitchFamily="18" charset="0"/>
              <a:ea typeface="方正清刻本悦宋简体" panose="02000000000000000000" charset="-122"/>
              <a:cs typeface="Times New Roman" panose="02020603050405020304" pitchFamily="18" charset="0"/>
            </a:endParaRPr>
          </a:p>
        </p:txBody>
      </p:sp>
      <p:pic>
        <p:nvPicPr>
          <p:cNvPr id="7" name="图片 6" descr="电脑萤幕画面&#10;&#10;描述已自动生成"/>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51068" y="3554187"/>
            <a:ext cx="1770889" cy="2518318"/>
          </a:xfrm>
          <a:prstGeom prst="rect">
            <a:avLst/>
          </a:prstGeom>
        </p:spPr>
      </p:pic>
      <p:pic>
        <p:nvPicPr>
          <p:cNvPr id="14" name="图片 13" descr="叶子"/>
          <p:cNvPicPr>
            <a:picLocks noChangeAspect="1"/>
          </p:cNvPicPr>
          <p:nvPr>
            <p:custDataLst>
              <p:tags r:id="rId7"/>
            </p:custDataLst>
          </p:nvPr>
        </p:nvPicPr>
        <p:blipFill>
          <a:blip r:embed="rId8" cstate="screen"/>
          <a:stretch>
            <a:fillRect/>
          </a:stretch>
        </p:blipFill>
        <p:spPr>
          <a:xfrm>
            <a:off x="9185910" y="2678430"/>
            <a:ext cx="2724150" cy="2028190"/>
          </a:xfrm>
          <a:prstGeom prst="rect">
            <a:avLst/>
          </a:prstGeom>
        </p:spPr>
      </p:pic>
    </p:spTree>
    <p:custDataLst>
      <p:tags r:id="rId9"/>
    </p:custDataLst>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圆角矩形 16"/>
          <p:cNvSpPr/>
          <p:nvPr/>
        </p:nvSpPr>
        <p:spPr>
          <a:xfrm>
            <a:off x="764252" y="2362134"/>
            <a:ext cx="9587446" cy="3847531"/>
          </a:xfrm>
          <a:prstGeom prst="foldedCorner">
            <a:avLst/>
          </a:prstGeom>
          <a:solidFill>
            <a:srgbClr val="476C2C"/>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zh-CN" altLang="en-US">
              <a:solidFill>
                <a:srgbClr val="00B050"/>
              </a:solidFill>
            </a:endParaRPr>
          </a:p>
        </p:txBody>
      </p:sp>
      <p:grpSp>
        <p:nvGrpSpPr>
          <p:cNvPr id="12" name="组合 11"/>
          <p:cNvGrpSpPr/>
          <p:nvPr/>
        </p:nvGrpSpPr>
        <p:grpSpPr>
          <a:xfrm>
            <a:off x="-635" y="374015"/>
            <a:ext cx="3477260" cy="758190"/>
            <a:chOff x="-35" y="638"/>
            <a:chExt cx="5116" cy="786"/>
          </a:xfrm>
          <a:solidFill>
            <a:srgbClr val="476C2C"/>
          </a:solidFill>
        </p:grpSpPr>
        <p:sp>
          <p:nvSpPr>
            <p:cNvPr id="13" name="矩形 12"/>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93491" y="194248"/>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写作提纲</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pic>
        <p:nvPicPr>
          <p:cNvPr id="2" name="图片 1"/>
          <p:cNvPicPr>
            <a:picLocks noChangeAspect="1"/>
          </p:cNvPicPr>
          <p:nvPr/>
        </p:nvPicPr>
        <p:blipFill>
          <a:blip r:embed="rId3"/>
          <a:stretch>
            <a:fillRect/>
          </a:stretch>
        </p:blipFill>
        <p:spPr>
          <a:xfrm>
            <a:off x="4811535" y="493066"/>
            <a:ext cx="5963170" cy="2375463"/>
          </a:xfrm>
          <a:prstGeom prst="rect">
            <a:avLst/>
          </a:prstGeom>
        </p:spPr>
      </p:pic>
      <p:sp>
        <p:nvSpPr>
          <p:cNvPr id="4" name="文本框 3"/>
          <p:cNvSpPr txBox="1"/>
          <p:nvPr/>
        </p:nvSpPr>
        <p:spPr>
          <a:xfrm>
            <a:off x="1684655" y="3375025"/>
            <a:ext cx="8040370" cy="1056640"/>
          </a:xfrm>
          <a:prstGeom prst="rect">
            <a:avLst/>
          </a:prstGeom>
          <a:noFill/>
        </p:spPr>
        <p:txBody>
          <a:bodyPr wrap="square" rtlCol="0">
            <a:noAutofit/>
          </a:bodyPr>
          <a:lstStyle/>
          <a:p>
            <a:r>
              <a:rPr lang="zh-CN" altLang="en-US" sz="3600" b="1">
                <a:solidFill>
                  <a:schemeClr val="bg1"/>
                </a:solidFill>
                <a:latin typeface="楷体" panose="02010609060101010101" charset="-122"/>
                <a:ea typeface="楷体" panose="02010609060101010101" charset="-122"/>
              </a:rPr>
              <a:t>要点一：</a:t>
            </a:r>
            <a:r>
              <a:rPr lang="zh-CN" altLang="en-US" sz="3600">
                <a:solidFill>
                  <a:srgbClr val="FFFFFF"/>
                </a:solidFill>
                <a:latin typeface="楷体" panose="02010609060101010101" charset="-122"/>
                <a:ea typeface="楷体" panose="02010609060101010101" charset="-122"/>
              </a:rPr>
              <a:t>人物简介</a:t>
            </a:r>
            <a:r>
              <a:rPr lang="zh-CN" altLang="en-US" sz="3600">
                <a:solidFill>
                  <a:srgbClr val="FFFF00"/>
                </a:solidFill>
                <a:latin typeface="楷体" panose="02010609060101010101" charset="-122"/>
                <a:ea typeface="楷体" panose="02010609060101010101" charset="-122"/>
              </a:rPr>
              <a:t>（</a:t>
            </a:r>
            <a:r>
              <a:rPr lang="zh-CN" altLang="en-US" sz="3600">
                <a:solidFill>
                  <a:srgbClr val="FFFF00"/>
                </a:solidFill>
                <a:latin typeface="楷体" panose="02010609060101010101" charset="-122"/>
                <a:ea typeface="楷体" panose="02010609060101010101" charset="-122"/>
                <a:sym typeface="+mn-ea"/>
              </a:rPr>
              <a:t>书写对象、人物形象、人物品质</a:t>
            </a:r>
            <a:r>
              <a:rPr lang="zh-CN" altLang="en-US" sz="3600">
                <a:solidFill>
                  <a:srgbClr val="FFFF00"/>
                </a:solidFill>
                <a:latin typeface="楷体" panose="02010609060101010101" charset="-122"/>
                <a:ea typeface="楷体" panose="02010609060101010101" charset="-122"/>
              </a:rPr>
              <a:t>）</a:t>
            </a:r>
            <a:endParaRPr lang="zh-CN" altLang="en-US" sz="3600">
              <a:solidFill>
                <a:srgbClr val="FFFF00"/>
              </a:solidFill>
              <a:latin typeface="楷体" panose="02010609060101010101" charset="-122"/>
              <a:ea typeface="楷体" panose="02010609060101010101" charset="-122"/>
            </a:endParaRPr>
          </a:p>
          <a:p>
            <a:endParaRPr lang="zh-CN" altLang="en-US" sz="3600">
              <a:solidFill>
                <a:srgbClr val="FFFF00"/>
              </a:solidFill>
              <a:latin typeface="楷体" panose="02010609060101010101" charset="-122"/>
              <a:ea typeface="楷体" panose="02010609060101010101" charset="-122"/>
            </a:endParaRPr>
          </a:p>
        </p:txBody>
      </p:sp>
      <p:sp>
        <p:nvSpPr>
          <p:cNvPr id="15" name="文本框 14"/>
          <p:cNvSpPr txBox="1"/>
          <p:nvPr/>
        </p:nvSpPr>
        <p:spPr>
          <a:xfrm>
            <a:off x="1671320" y="4625340"/>
            <a:ext cx="8357235" cy="1198880"/>
          </a:xfrm>
          <a:prstGeom prst="rect">
            <a:avLst/>
          </a:prstGeom>
          <a:noFill/>
        </p:spPr>
        <p:txBody>
          <a:bodyPr wrap="square" rtlCol="0">
            <a:spAutoFit/>
          </a:bodyPr>
          <a:lstStyle/>
          <a:p>
            <a:r>
              <a:rPr lang="zh-CN" altLang="en-US" sz="3600" b="1">
                <a:solidFill>
                  <a:schemeClr val="bg1"/>
                </a:solidFill>
                <a:latin typeface="楷体" panose="02010609060101010101" charset="-122"/>
                <a:ea typeface="楷体" panose="02010609060101010101" charset="-122"/>
              </a:rPr>
              <a:t>要点二：</a:t>
            </a:r>
            <a:r>
              <a:rPr lang="zh-CN" altLang="en-US" sz="3600">
                <a:solidFill>
                  <a:srgbClr val="FFFFFF"/>
                </a:solidFill>
                <a:latin typeface="楷体" panose="02010609060101010101" charset="-122"/>
                <a:ea typeface="楷体" panose="02010609060101010101" charset="-122"/>
              </a:rPr>
              <a:t>尊敬和爱戴的原因</a:t>
            </a:r>
            <a:r>
              <a:rPr lang="zh-CN" altLang="en-US" sz="3600">
                <a:solidFill>
                  <a:srgbClr val="FFFF00"/>
                </a:solidFill>
                <a:latin typeface="楷体" panose="02010609060101010101" charset="-122"/>
                <a:ea typeface="楷体" panose="02010609060101010101" charset="-122"/>
              </a:rPr>
              <a:t>（人物事迹、对</a:t>
            </a:r>
            <a:r>
              <a:rPr lang="en-US" altLang="zh-CN" sz="3600">
                <a:solidFill>
                  <a:srgbClr val="FFFF00"/>
                </a:solidFill>
                <a:latin typeface="楷体" panose="02010609060101010101" charset="-122"/>
                <a:ea typeface="楷体" panose="02010609060101010101" charset="-122"/>
              </a:rPr>
              <a:t>“</a:t>
            </a:r>
            <a:r>
              <a:rPr lang="zh-CN" altLang="en-US" sz="3600">
                <a:solidFill>
                  <a:srgbClr val="FFFF00"/>
                </a:solidFill>
                <a:latin typeface="楷体" panose="02010609060101010101" charset="-122"/>
                <a:ea typeface="楷体" panose="02010609060101010101" charset="-122"/>
              </a:rPr>
              <a:t>我</a:t>
            </a:r>
            <a:r>
              <a:rPr lang="en-US" altLang="zh-CN" sz="3600">
                <a:solidFill>
                  <a:srgbClr val="FFFF00"/>
                </a:solidFill>
                <a:latin typeface="楷体" panose="02010609060101010101" charset="-122"/>
                <a:ea typeface="楷体" panose="02010609060101010101" charset="-122"/>
              </a:rPr>
              <a:t>”</a:t>
            </a:r>
            <a:r>
              <a:rPr lang="zh-CN" altLang="en-US" sz="3600">
                <a:solidFill>
                  <a:srgbClr val="FFFF00"/>
                </a:solidFill>
                <a:latin typeface="楷体" panose="02010609060101010101" charset="-122"/>
                <a:ea typeface="楷体" panose="02010609060101010101" charset="-122"/>
              </a:rPr>
              <a:t>的影响）</a:t>
            </a:r>
            <a:endParaRPr lang="zh-CN" altLang="en-US" sz="360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35" y="374015"/>
            <a:ext cx="3477260" cy="758190"/>
            <a:chOff x="-35" y="638"/>
            <a:chExt cx="5116" cy="786"/>
          </a:xfrm>
          <a:solidFill>
            <a:srgbClr val="476C2C"/>
          </a:solidFill>
        </p:grpSpPr>
        <p:sp>
          <p:nvSpPr>
            <p:cNvPr id="8" name="矩形 7"/>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参考词块</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2" name="文本框 1"/>
          <p:cNvSpPr txBox="1"/>
          <p:nvPr/>
        </p:nvSpPr>
        <p:spPr>
          <a:xfrm>
            <a:off x="633095" y="1351128"/>
            <a:ext cx="2998626" cy="646331"/>
          </a:xfrm>
          <a:prstGeom prst="rect">
            <a:avLst/>
          </a:prstGeom>
          <a:noFill/>
        </p:spPr>
        <p:txBody>
          <a:bodyPr wrap="square" rtlCol="0">
            <a:spAutoFit/>
          </a:bodyPr>
          <a:lstStyle/>
          <a:p>
            <a:r>
              <a:rPr lang="en-US" altLang="zh-CN" sz="3600" b="1" dirty="0">
                <a:latin typeface="Times New Roman" panose="02020603050405020304" pitchFamily="18" charset="0"/>
                <a:ea typeface="楷体" panose="02010609060101010101" charset="-122"/>
                <a:cs typeface="Times New Roman" panose="02020603050405020304" pitchFamily="18" charset="0"/>
              </a:rPr>
              <a:t>1. </a:t>
            </a:r>
            <a:r>
              <a:rPr lang="zh-CN" altLang="en-US" sz="3600" b="1" dirty="0">
                <a:latin typeface="Times New Roman" panose="02020603050405020304" pitchFamily="18" charset="0"/>
                <a:ea typeface="楷体" panose="02010609060101010101" charset="-122"/>
                <a:cs typeface="Times New Roman" panose="02020603050405020304" pitchFamily="18" charset="0"/>
              </a:rPr>
              <a:t>以</a:t>
            </a:r>
            <a:r>
              <a:rPr lang="en-US" altLang="zh-CN" sz="3600" b="1" dirty="0">
                <a:latin typeface="楷体" panose="02010609060101010101" charset="-122"/>
                <a:ea typeface="楷体" panose="02010609060101010101" charset="-122"/>
                <a:cs typeface="Times New Roman" panose="02020603050405020304" pitchFamily="18" charset="0"/>
              </a:rPr>
              <a:t>……</a:t>
            </a:r>
            <a:r>
              <a:rPr lang="zh-CN" altLang="en-US" sz="3600" b="1" dirty="0">
                <a:latin typeface="Times New Roman" panose="02020603050405020304" pitchFamily="18" charset="0"/>
                <a:ea typeface="楷体" panose="02010609060101010101" charset="-122"/>
                <a:cs typeface="Times New Roman" panose="02020603050405020304" pitchFamily="18" charset="0"/>
              </a:rPr>
              <a:t>为傲</a:t>
            </a:r>
            <a:endParaRPr lang="zh-CN" altLang="en-US" sz="3600" b="1" dirty="0">
              <a:latin typeface="Times New Roman" panose="02020603050405020304" pitchFamily="18" charset="0"/>
              <a:ea typeface="楷体" panose="02010609060101010101" charset="-122"/>
              <a:cs typeface="Times New Roman" panose="02020603050405020304" pitchFamily="18" charset="0"/>
            </a:endParaRPr>
          </a:p>
        </p:txBody>
      </p:sp>
      <p:sp>
        <p:nvSpPr>
          <p:cNvPr id="4" name="文本框 3"/>
          <p:cNvSpPr txBox="1"/>
          <p:nvPr/>
        </p:nvSpPr>
        <p:spPr>
          <a:xfrm>
            <a:off x="633095" y="2994282"/>
            <a:ext cx="3666226" cy="645160"/>
          </a:xfrm>
          <a:prstGeom prst="rect">
            <a:avLst/>
          </a:prstGeom>
          <a:noFill/>
        </p:spPr>
        <p:txBody>
          <a:bodyPr wrap="square" rtlCol="0">
            <a:spAutoFit/>
          </a:bodyPr>
          <a:lstStyle/>
          <a:p>
            <a:r>
              <a:rPr lang="en-US" altLang="zh-CN" sz="3600" b="1" dirty="0">
                <a:latin typeface="Times New Roman" panose="02020603050405020304" pitchFamily="18" charset="0"/>
                <a:ea typeface="楷体" panose="02010609060101010101" charset="-122"/>
                <a:cs typeface="Times New Roman" panose="02020603050405020304" pitchFamily="18" charset="0"/>
              </a:rPr>
              <a:t>2. </a:t>
            </a:r>
            <a:r>
              <a:rPr lang="zh-CN" altLang="en-US" sz="3600" b="1" dirty="0">
                <a:latin typeface="Times New Roman" panose="02020603050405020304" pitchFamily="18" charset="0"/>
                <a:ea typeface="楷体" panose="02010609060101010101" charset="-122"/>
                <a:cs typeface="Times New Roman" panose="02020603050405020304" pitchFamily="18" charset="0"/>
              </a:rPr>
              <a:t>对某人严格</a:t>
            </a:r>
            <a:endParaRPr lang="zh-CN" altLang="en-US" sz="3600" b="1" dirty="0">
              <a:latin typeface="Times New Roman" panose="02020603050405020304" pitchFamily="18" charset="0"/>
              <a:ea typeface="楷体" panose="02010609060101010101" charset="-122"/>
              <a:cs typeface="Times New Roman" panose="02020603050405020304" pitchFamily="18" charset="0"/>
            </a:endParaRPr>
          </a:p>
        </p:txBody>
      </p:sp>
      <p:sp>
        <p:nvSpPr>
          <p:cNvPr id="15" name="文本框 14"/>
          <p:cNvSpPr txBox="1"/>
          <p:nvPr/>
        </p:nvSpPr>
        <p:spPr>
          <a:xfrm>
            <a:off x="633095" y="4327869"/>
            <a:ext cx="4071668" cy="645160"/>
          </a:xfrm>
          <a:prstGeom prst="rect">
            <a:avLst/>
          </a:prstGeom>
          <a:noFill/>
        </p:spPr>
        <p:txBody>
          <a:bodyPr wrap="square" rtlCol="0">
            <a:spAutoFit/>
          </a:bodyPr>
          <a:lstStyle/>
          <a:p>
            <a:r>
              <a:rPr lang="en-US" altLang="zh-CN" sz="3600" b="1" dirty="0">
                <a:latin typeface="Times New Roman" panose="02020603050405020304" pitchFamily="18" charset="0"/>
                <a:ea typeface="楷体" panose="02010609060101010101" charset="-122"/>
                <a:cs typeface="Times New Roman" panose="02020603050405020304" pitchFamily="18" charset="0"/>
              </a:rPr>
              <a:t>3. </a:t>
            </a:r>
            <a:r>
              <a:rPr lang="zh-CN" altLang="en-US" sz="3600" b="1">
                <a:latin typeface="Times New Roman" panose="02020603050405020304" pitchFamily="18" charset="0"/>
                <a:ea typeface="楷体" panose="02010609060101010101" charset="-122"/>
                <a:cs typeface="Times New Roman" panose="02020603050405020304" pitchFamily="18" charset="0"/>
              </a:rPr>
              <a:t>培养良好的品格</a:t>
            </a:r>
            <a:endParaRPr lang="zh-CN" altLang="en-US" sz="3600" b="1">
              <a:latin typeface="Times New Roman" panose="02020603050405020304" pitchFamily="18" charset="0"/>
              <a:ea typeface="楷体" panose="02010609060101010101" charset="-122"/>
              <a:cs typeface="Times New Roman" panose="02020603050405020304" pitchFamily="18" charset="0"/>
            </a:endParaRPr>
          </a:p>
        </p:txBody>
      </p:sp>
      <p:sp>
        <p:nvSpPr>
          <p:cNvPr id="16" name="文本框 15"/>
          <p:cNvSpPr txBox="1"/>
          <p:nvPr/>
        </p:nvSpPr>
        <p:spPr>
          <a:xfrm>
            <a:off x="633095" y="5813033"/>
            <a:ext cx="3666226" cy="645160"/>
          </a:xfrm>
          <a:prstGeom prst="rect">
            <a:avLst/>
          </a:prstGeom>
          <a:noFill/>
        </p:spPr>
        <p:txBody>
          <a:bodyPr wrap="square" rtlCol="0">
            <a:spAutoFit/>
          </a:bodyPr>
          <a:lstStyle/>
          <a:p>
            <a:r>
              <a:rPr lang="en-US" altLang="zh-CN" sz="3600" b="1" dirty="0">
                <a:latin typeface="Times New Roman" panose="02020603050405020304" pitchFamily="18" charset="0"/>
                <a:ea typeface="楷体" panose="02010609060101010101" charset="-122"/>
                <a:cs typeface="Times New Roman" panose="02020603050405020304" pitchFamily="18" charset="0"/>
              </a:rPr>
              <a:t>4. </a:t>
            </a:r>
            <a:r>
              <a:rPr lang="zh-CN" altLang="en-US" sz="3600" b="1">
                <a:latin typeface="Times New Roman" panose="02020603050405020304" pitchFamily="18" charset="0"/>
                <a:ea typeface="楷体" panose="02010609060101010101" charset="-122"/>
                <a:cs typeface="Times New Roman" panose="02020603050405020304" pitchFamily="18" charset="0"/>
              </a:rPr>
              <a:t>责任感</a:t>
            </a:r>
            <a:endParaRPr lang="zh-CN" altLang="en-US" sz="3600" b="1">
              <a:latin typeface="Times New Roman" panose="02020603050405020304" pitchFamily="18" charset="0"/>
              <a:ea typeface="楷体" panose="02010609060101010101" charset="-122"/>
              <a:cs typeface="Times New Roman" panose="02020603050405020304" pitchFamily="18" charset="0"/>
            </a:endParaRPr>
          </a:p>
        </p:txBody>
      </p:sp>
      <p:sp>
        <p:nvSpPr>
          <p:cNvPr id="21" name="文本框 20"/>
          <p:cNvSpPr txBox="1"/>
          <p:nvPr/>
        </p:nvSpPr>
        <p:spPr>
          <a:xfrm>
            <a:off x="5158596" y="1298123"/>
            <a:ext cx="2570672" cy="584775"/>
          </a:xfrm>
          <a:prstGeom prst="rect">
            <a:avLst/>
          </a:prstGeom>
          <a:noFill/>
        </p:spPr>
        <p:txBody>
          <a:bodyPr wrap="square" rtlCol="0">
            <a:spAutoFit/>
          </a:bodyPr>
          <a:lstStyle/>
          <a:p>
            <a:r>
              <a:rPr lang="en-US" altLang="zh-CN" sz="3200" b="1" dirty="0">
                <a:latin typeface="Times New Roman" panose="02020603050405020304" pitchFamily="18" charset="0"/>
                <a:cs typeface="Times New Roman" panose="02020603050405020304" pitchFamily="18" charset="0"/>
              </a:rPr>
              <a:t>be proud of </a:t>
            </a:r>
            <a:endParaRPr lang="zh-CN" altLang="en-US" sz="3200" b="1" dirty="0">
              <a:latin typeface="Times New Roman" panose="02020603050405020304" pitchFamily="18" charset="0"/>
              <a:cs typeface="Times New Roman" panose="02020603050405020304" pitchFamily="18" charset="0"/>
            </a:endParaRPr>
          </a:p>
        </p:txBody>
      </p:sp>
      <p:sp>
        <p:nvSpPr>
          <p:cNvPr id="22" name="文本框 21"/>
          <p:cNvSpPr txBox="1"/>
          <p:nvPr/>
        </p:nvSpPr>
        <p:spPr>
          <a:xfrm>
            <a:off x="5158596" y="1878093"/>
            <a:ext cx="2641121" cy="584775"/>
          </a:xfrm>
          <a:prstGeom prst="rect">
            <a:avLst/>
          </a:prstGeom>
          <a:noFill/>
        </p:spPr>
        <p:txBody>
          <a:bodyPr wrap="square" rtlCol="0">
            <a:spAutoFit/>
          </a:bodyPr>
          <a:lstStyle/>
          <a:p>
            <a:pPr lvl="0"/>
            <a:r>
              <a:rPr lang="en-US" altLang="zh-CN" sz="3200" b="1" dirty="0">
                <a:solidFill>
                  <a:prstClr val="black"/>
                </a:solidFill>
                <a:latin typeface="Times New Roman" panose="02020603050405020304" pitchFamily="18" charset="0"/>
                <a:cs typeface="Times New Roman" panose="02020603050405020304" pitchFamily="18" charset="0"/>
              </a:rPr>
              <a:t>take pride in</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
        <p:nvSpPr>
          <p:cNvPr id="23" name="文本框 22"/>
          <p:cNvSpPr txBox="1"/>
          <p:nvPr/>
        </p:nvSpPr>
        <p:spPr>
          <a:xfrm>
            <a:off x="5158596" y="3016169"/>
            <a:ext cx="3079630" cy="584775"/>
          </a:xfrm>
          <a:prstGeom prst="rect">
            <a:avLst/>
          </a:prstGeom>
          <a:noFill/>
        </p:spPr>
        <p:txBody>
          <a:bodyPr wrap="square" rtlCol="0">
            <a:spAutoFit/>
          </a:bodyPr>
          <a:lstStyle/>
          <a:p>
            <a:r>
              <a:rPr lang="en-US" altLang="zh-CN" sz="3200" b="1" dirty="0">
                <a:latin typeface="Times New Roman" panose="02020603050405020304" pitchFamily="18" charset="0"/>
                <a:cs typeface="Times New Roman" panose="02020603050405020304" pitchFamily="18" charset="0"/>
              </a:rPr>
              <a:t>be strict with </a:t>
            </a:r>
            <a:r>
              <a:rPr lang="en-US" altLang="zh-CN" sz="3200" b="1" dirty="0">
                <a:solidFill>
                  <a:prstClr val="black"/>
                </a:solidFill>
                <a:latin typeface="Times New Roman" panose="02020603050405020304" pitchFamily="18" charset="0"/>
                <a:cs typeface="Times New Roman" panose="02020603050405020304" pitchFamily="18" charset="0"/>
              </a:rPr>
              <a:t>sb</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
        <p:nvSpPr>
          <p:cNvPr id="24" name="文本框 23"/>
          <p:cNvSpPr txBox="1"/>
          <p:nvPr/>
        </p:nvSpPr>
        <p:spPr>
          <a:xfrm>
            <a:off x="5140816" y="4255084"/>
            <a:ext cx="5443268"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cs typeface="Times New Roman" panose="02020603050405020304" pitchFamily="18" charset="0"/>
              </a:rPr>
              <a:t>develop</a:t>
            </a:r>
            <a:r>
              <a:rPr lang="en-US" altLang="zh-CN" sz="3200" b="1" dirty="0">
                <a:solidFill>
                  <a:prstClr val="black"/>
                </a:solidFill>
                <a:latin typeface="Times New Roman" panose="02020603050405020304" pitchFamily="18" charset="0"/>
                <a:cs typeface="Times New Roman" panose="02020603050405020304" pitchFamily="18" charset="0"/>
              </a:rPr>
              <a:t> one’s character </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
        <p:nvSpPr>
          <p:cNvPr id="25" name="文本框 24"/>
          <p:cNvSpPr txBox="1"/>
          <p:nvPr/>
        </p:nvSpPr>
        <p:spPr>
          <a:xfrm>
            <a:off x="5159028" y="4767173"/>
            <a:ext cx="3633159"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cs typeface="Times New Roman" panose="02020603050405020304" pitchFamily="18" charset="0"/>
              </a:rPr>
              <a:t>build</a:t>
            </a:r>
            <a:r>
              <a:rPr lang="en-US" altLang="zh-CN" sz="3200" b="1" dirty="0">
                <a:solidFill>
                  <a:prstClr val="black"/>
                </a:solidFill>
                <a:latin typeface="Times New Roman" panose="02020603050405020304" pitchFamily="18" charset="0"/>
                <a:cs typeface="Times New Roman" panose="02020603050405020304" pitchFamily="18" charset="0"/>
              </a:rPr>
              <a:t> character</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
        <p:nvSpPr>
          <p:cNvPr id="26" name="文本框 25"/>
          <p:cNvSpPr txBox="1"/>
          <p:nvPr/>
        </p:nvSpPr>
        <p:spPr>
          <a:xfrm>
            <a:off x="5158560" y="5786569"/>
            <a:ext cx="4649638"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cs typeface="Times New Roman" panose="02020603050405020304" pitchFamily="18" charset="0"/>
              </a:rPr>
              <a:t>a sense of </a:t>
            </a:r>
            <a:r>
              <a:rPr lang="en-US" altLang="zh-CN" sz="3200" b="1" dirty="0">
                <a:solidFill>
                  <a:prstClr val="black"/>
                </a:solidFill>
                <a:latin typeface="Times New Roman" panose="02020603050405020304" pitchFamily="18" charset="0"/>
                <a:cs typeface="Times New Roman" panose="02020603050405020304" pitchFamily="18" charset="0"/>
              </a:rPr>
              <a:t>responsibility</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left)">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35" y="374015"/>
            <a:ext cx="3477260" cy="758190"/>
            <a:chOff x="-35" y="638"/>
            <a:chExt cx="5116" cy="786"/>
          </a:xfrm>
          <a:solidFill>
            <a:srgbClr val="476C2C"/>
          </a:solidFill>
        </p:grpSpPr>
        <p:sp>
          <p:nvSpPr>
            <p:cNvPr id="6" name="矩形 5"/>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参考词块</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12" name="文本框 11"/>
          <p:cNvSpPr txBox="1"/>
          <p:nvPr/>
        </p:nvSpPr>
        <p:spPr>
          <a:xfrm>
            <a:off x="825261" y="2584656"/>
            <a:ext cx="2763328" cy="645160"/>
          </a:xfrm>
          <a:prstGeom prst="rect">
            <a:avLst/>
          </a:prstGeom>
          <a:noFill/>
        </p:spPr>
        <p:txBody>
          <a:bodyPr wrap="square" rtlCol="0">
            <a:spAutoFit/>
          </a:bodyPr>
          <a:lstStyle/>
          <a:p>
            <a:r>
              <a:rPr lang="en-US" altLang="zh-CN" sz="3600" b="1" dirty="0">
                <a:latin typeface="Times New Roman" panose="02020603050405020304" pitchFamily="18" charset="0"/>
                <a:ea typeface="楷体" panose="02010609060101010101" charset="-122"/>
                <a:cs typeface="Times New Roman" panose="02020603050405020304" pitchFamily="18" charset="0"/>
              </a:rPr>
              <a:t>6. </a:t>
            </a:r>
            <a:r>
              <a:rPr lang="zh-CN" altLang="en-US" sz="3600" b="1">
                <a:latin typeface="Times New Roman" panose="02020603050405020304" pitchFamily="18" charset="0"/>
                <a:ea typeface="楷体" panose="02010609060101010101" charset="-122"/>
                <a:cs typeface="Times New Roman" panose="02020603050405020304" pitchFamily="18" charset="0"/>
              </a:rPr>
              <a:t>人格魅力</a:t>
            </a:r>
            <a:endParaRPr lang="zh-CN" altLang="en-US" sz="3600" b="1">
              <a:latin typeface="Times New Roman" panose="02020603050405020304" pitchFamily="18" charset="0"/>
              <a:ea typeface="楷体" panose="02010609060101010101" charset="-122"/>
              <a:cs typeface="Times New Roman" panose="02020603050405020304" pitchFamily="18" charset="0"/>
            </a:endParaRPr>
          </a:p>
        </p:txBody>
      </p:sp>
      <p:sp>
        <p:nvSpPr>
          <p:cNvPr id="15" name="文本框 14"/>
          <p:cNvSpPr txBox="1"/>
          <p:nvPr/>
        </p:nvSpPr>
        <p:spPr>
          <a:xfrm>
            <a:off x="825261" y="1362994"/>
            <a:ext cx="3666226" cy="645160"/>
          </a:xfrm>
          <a:prstGeom prst="rect">
            <a:avLst/>
          </a:prstGeom>
          <a:noFill/>
        </p:spPr>
        <p:txBody>
          <a:bodyPr wrap="square" rtlCol="0">
            <a:spAutoFit/>
          </a:bodyPr>
          <a:lstStyle/>
          <a:p>
            <a:r>
              <a:rPr lang="en-US" altLang="zh-CN" sz="3600" b="1" dirty="0">
                <a:latin typeface="Times New Roman" panose="02020603050405020304" pitchFamily="18" charset="0"/>
                <a:ea typeface="楷体" panose="02010609060101010101" charset="-122"/>
                <a:cs typeface="Times New Roman" panose="02020603050405020304" pitchFamily="18" charset="0"/>
              </a:rPr>
              <a:t>5. </a:t>
            </a:r>
            <a:r>
              <a:rPr lang="zh-CN" altLang="en-US" sz="3600" b="1" dirty="0">
                <a:latin typeface="Times New Roman" panose="02020603050405020304" pitchFamily="18" charset="0"/>
                <a:ea typeface="楷体" panose="02010609060101010101" charset="-122"/>
                <a:cs typeface="Times New Roman" panose="02020603050405020304" pitchFamily="18" charset="0"/>
              </a:rPr>
              <a:t>不依赖某人</a:t>
            </a:r>
            <a:endParaRPr lang="zh-CN" altLang="en-US" sz="3600" b="1" dirty="0">
              <a:latin typeface="Times New Roman" panose="02020603050405020304" pitchFamily="18" charset="0"/>
              <a:ea typeface="楷体" panose="02010609060101010101" charset="-122"/>
              <a:cs typeface="Times New Roman" panose="02020603050405020304" pitchFamily="18" charset="0"/>
            </a:endParaRPr>
          </a:p>
        </p:txBody>
      </p:sp>
      <p:sp>
        <p:nvSpPr>
          <p:cNvPr id="16" name="文本框 15"/>
          <p:cNvSpPr txBox="1"/>
          <p:nvPr/>
        </p:nvSpPr>
        <p:spPr>
          <a:xfrm>
            <a:off x="825261" y="3692825"/>
            <a:ext cx="4048664" cy="2748280"/>
          </a:xfrm>
          <a:prstGeom prst="rect">
            <a:avLst/>
          </a:prstGeom>
          <a:noFill/>
        </p:spPr>
        <p:txBody>
          <a:bodyPr wrap="square" rtlCol="0">
            <a:spAutoFit/>
          </a:bodyPr>
          <a:lstStyle/>
          <a:p>
            <a:pPr>
              <a:lnSpc>
                <a:spcPct val="120000"/>
              </a:lnSpc>
            </a:pPr>
            <a:r>
              <a:rPr lang="en-US" altLang="zh-CN" sz="3600" b="1" dirty="0">
                <a:latin typeface="Times New Roman" panose="02020603050405020304" pitchFamily="18" charset="0"/>
                <a:ea typeface="楷体" panose="02010609060101010101" charset="-122"/>
                <a:cs typeface="Times New Roman" panose="02020603050405020304" pitchFamily="18" charset="0"/>
              </a:rPr>
              <a:t>7. </a:t>
            </a:r>
            <a:r>
              <a:rPr lang="zh-CN" altLang="en-US" sz="3600" b="1">
                <a:latin typeface="Times New Roman" panose="02020603050405020304" pitchFamily="18" charset="0"/>
                <a:ea typeface="楷体" panose="02010609060101010101" charset="-122"/>
                <a:cs typeface="Times New Roman" panose="02020603050405020304" pitchFamily="18" charset="0"/>
              </a:rPr>
              <a:t>有原则的人</a:t>
            </a:r>
            <a:endParaRPr lang="en-US" altLang="zh-CN" sz="3600" b="1" dirty="0">
              <a:latin typeface="Times New Roman" panose="02020603050405020304" pitchFamily="18" charset="0"/>
              <a:ea typeface="楷体" panose="02010609060101010101" charset="-122"/>
              <a:cs typeface="Times New Roman" panose="02020603050405020304" pitchFamily="18" charset="0"/>
            </a:endParaRPr>
          </a:p>
          <a:p>
            <a:pPr>
              <a:lnSpc>
                <a:spcPct val="120000"/>
              </a:lnSpc>
            </a:pPr>
            <a:r>
              <a:rPr lang="en-US" altLang="zh-CN" sz="3600" b="1" dirty="0">
                <a:latin typeface="Times New Roman" panose="02020603050405020304" pitchFamily="18" charset="0"/>
                <a:ea typeface="楷体" panose="02010609060101010101" charset="-122"/>
                <a:cs typeface="Times New Roman" panose="02020603050405020304" pitchFamily="18" charset="0"/>
              </a:rPr>
              <a:t>    </a:t>
            </a:r>
            <a:r>
              <a:rPr lang="zh-CN" altLang="en-US" sz="3600" b="1">
                <a:latin typeface="Times New Roman" panose="02020603050405020304" pitchFamily="18" charset="0"/>
                <a:ea typeface="楷体" panose="02010609060101010101" charset="-122"/>
                <a:cs typeface="Times New Roman" panose="02020603050405020304" pitchFamily="18" charset="0"/>
              </a:rPr>
              <a:t>有智慧的人</a:t>
            </a:r>
            <a:endParaRPr lang="en-US" altLang="zh-CN" sz="3600" b="1" dirty="0">
              <a:latin typeface="Times New Roman" panose="02020603050405020304" pitchFamily="18" charset="0"/>
              <a:ea typeface="楷体" panose="02010609060101010101" charset="-122"/>
              <a:cs typeface="Times New Roman" panose="02020603050405020304" pitchFamily="18" charset="0"/>
            </a:endParaRPr>
          </a:p>
          <a:p>
            <a:pPr>
              <a:lnSpc>
                <a:spcPct val="120000"/>
              </a:lnSpc>
            </a:pPr>
            <a:r>
              <a:rPr lang="en-US" altLang="zh-CN" sz="3600" b="1" dirty="0">
                <a:latin typeface="Times New Roman" panose="02020603050405020304" pitchFamily="18" charset="0"/>
                <a:ea typeface="楷体" panose="02010609060101010101" charset="-122"/>
                <a:cs typeface="Times New Roman" panose="02020603050405020304" pitchFamily="18" charset="0"/>
              </a:rPr>
              <a:t>    </a:t>
            </a:r>
            <a:r>
              <a:rPr lang="zh-CN" altLang="en-US" sz="3600" b="1">
                <a:latin typeface="Times New Roman" panose="02020603050405020304" pitchFamily="18" charset="0"/>
                <a:ea typeface="楷体" panose="02010609060101010101" charset="-122"/>
                <a:cs typeface="Times New Roman" panose="02020603050405020304" pitchFamily="18" charset="0"/>
              </a:rPr>
              <a:t>意志坚定的人</a:t>
            </a:r>
            <a:endParaRPr lang="en-US" altLang="zh-CN" sz="3600" b="1" dirty="0">
              <a:latin typeface="Times New Roman" panose="02020603050405020304" pitchFamily="18" charset="0"/>
              <a:ea typeface="楷体" panose="02010609060101010101" charset="-122"/>
              <a:cs typeface="Times New Roman" panose="02020603050405020304" pitchFamily="18" charset="0"/>
            </a:endParaRPr>
          </a:p>
          <a:p>
            <a:pPr>
              <a:lnSpc>
                <a:spcPct val="120000"/>
              </a:lnSpc>
            </a:pPr>
            <a:r>
              <a:rPr lang="en-US" altLang="zh-CN" sz="3600" b="1" dirty="0">
                <a:latin typeface="Times New Roman" panose="02020603050405020304" pitchFamily="18" charset="0"/>
                <a:ea typeface="楷体" panose="02010609060101010101" charset="-122"/>
                <a:cs typeface="Times New Roman" panose="02020603050405020304" pitchFamily="18" charset="0"/>
              </a:rPr>
              <a:t>    </a:t>
            </a:r>
            <a:r>
              <a:rPr lang="zh-CN" altLang="en-US" sz="3600" b="1">
                <a:latin typeface="Times New Roman" panose="02020603050405020304" pitchFamily="18" charset="0"/>
                <a:ea typeface="楷体" panose="02010609060101010101" charset="-122"/>
                <a:cs typeface="Times New Roman" panose="02020603050405020304" pitchFamily="18" charset="0"/>
              </a:rPr>
              <a:t>多才多艺的人</a:t>
            </a:r>
            <a:endParaRPr lang="zh-CN" altLang="en-US" sz="3600" b="1">
              <a:latin typeface="Times New Roman" panose="02020603050405020304" pitchFamily="18" charset="0"/>
              <a:ea typeface="楷体" panose="02010609060101010101" charset="-122"/>
              <a:cs typeface="Times New Roman" panose="02020603050405020304" pitchFamily="18" charset="0"/>
            </a:endParaRPr>
          </a:p>
        </p:txBody>
      </p:sp>
      <p:sp>
        <p:nvSpPr>
          <p:cNvPr id="2" name="文本框 1"/>
          <p:cNvSpPr txBox="1"/>
          <p:nvPr/>
        </p:nvSpPr>
        <p:spPr>
          <a:xfrm>
            <a:off x="4643887" y="1362994"/>
            <a:ext cx="4226944" cy="584775"/>
          </a:xfrm>
          <a:prstGeom prst="rect">
            <a:avLst/>
          </a:prstGeom>
          <a:noFill/>
        </p:spPr>
        <p:txBody>
          <a:bodyPr wrap="square" rtlCol="0">
            <a:spAutoFit/>
          </a:bodyPr>
          <a:lstStyle/>
          <a:p>
            <a:r>
              <a:rPr lang="en-US" altLang="zh-CN" sz="3200" b="1" dirty="0">
                <a:solidFill>
                  <a:schemeClr val="tx1"/>
                </a:solidFill>
                <a:latin typeface="Times New Roman" panose="02020603050405020304" pitchFamily="18" charset="0"/>
                <a:cs typeface="Times New Roman" panose="02020603050405020304" pitchFamily="18" charset="0"/>
              </a:rPr>
              <a:t>be independent of</a:t>
            </a:r>
            <a:r>
              <a:rPr lang="en-US" altLang="zh-CN" sz="3200" b="1" dirty="0">
                <a:solidFill>
                  <a:srgbClr val="C00000"/>
                </a:solidFill>
                <a:latin typeface="Times New Roman" panose="02020603050405020304" pitchFamily="18" charset="0"/>
                <a:cs typeface="Times New Roman" panose="02020603050405020304" pitchFamily="18" charset="0"/>
              </a:rPr>
              <a:t> </a:t>
            </a:r>
            <a:r>
              <a:rPr lang="en-US" altLang="zh-CN" sz="3200" b="1" dirty="0">
                <a:solidFill>
                  <a:prstClr val="black"/>
                </a:solidFill>
                <a:latin typeface="Times New Roman" panose="02020603050405020304" pitchFamily="18" charset="0"/>
                <a:cs typeface="Times New Roman" panose="02020603050405020304" pitchFamily="18" charset="0"/>
              </a:rPr>
              <a:t>sb</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
        <p:nvSpPr>
          <p:cNvPr id="4" name="文本框 3"/>
          <p:cNvSpPr txBox="1"/>
          <p:nvPr/>
        </p:nvSpPr>
        <p:spPr>
          <a:xfrm>
            <a:off x="4643887" y="2558549"/>
            <a:ext cx="5167222" cy="584775"/>
          </a:xfrm>
          <a:prstGeom prst="rect">
            <a:avLst/>
          </a:prstGeom>
          <a:noFill/>
        </p:spPr>
        <p:txBody>
          <a:bodyPr wrap="square" rtlCol="0">
            <a:spAutoFit/>
          </a:bodyPr>
          <a:lstStyle/>
          <a:p>
            <a:r>
              <a:rPr lang="en-US" altLang="zh-CN" sz="3200" b="1" dirty="0">
                <a:solidFill>
                  <a:prstClr val="black"/>
                </a:solidFill>
                <a:latin typeface="Times New Roman" panose="02020603050405020304" pitchFamily="18" charset="0"/>
                <a:cs typeface="Times New Roman" panose="02020603050405020304" pitchFamily="18" charset="0"/>
              </a:rPr>
              <a:t>a </a:t>
            </a:r>
            <a:r>
              <a:rPr lang="en-US" altLang="zh-CN" sz="3200" b="1" dirty="0">
                <a:solidFill>
                  <a:schemeClr val="tx1"/>
                </a:solidFill>
                <a:latin typeface="Times New Roman" panose="02020603050405020304" pitchFamily="18" charset="0"/>
                <a:cs typeface="Times New Roman" panose="02020603050405020304" pitchFamily="18" charset="0"/>
              </a:rPr>
              <a:t>charming</a:t>
            </a:r>
            <a:r>
              <a:rPr lang="en-US" altLang="zh-CN" sz="3200" b="1" dirty="0">
                <a:solidFill>
                  <a:prstClr val="black"/>
                </a:solidFill>
                <a:latin typeface="Times New Roman" panose="02020603050405020304" pitchFamily="18" charset="0"/>
                <a:cs typeface="Times New Roman" panose="02020603050405020304" pitchFamily="18" charset="0"/>
              </a:rPr>
              <a:t> personality</a:t>
            </a:r>
            <a:endParaRPr lang="zh-CN" altLang="en-US" sz="3200" b="1" dirty="0">
              <a:solidFill>
                <a:prstClr val="black"/>
              </a:solidFill>
              <a:latin typeface="Times New Roman" panose="02020603050405020304" pitchFamily="18" charset="0"/>
              <a:cs typeface="Times New Roman" panose="02020603050405020304" pitchFamily="18" charset="0"/>
            </a:endParaRPr>
          </a:p>
        </p:txBody>
      </p:sp>
      <p:sp>
        <p:nvSpPr>
          <p:cNvPr id="17" name="文本框 16"/>
          <p:cNvSpPr txBox="1"/>
          <p:nvPr/>
        </p:nvSpPr>
        <p:spPr>
          <a:xfrm>
            <a:off x="4682706" y="3763498"/>
            <a:ext cx="5167222" cy="584775"/>
          </a:xfrm>
          <a:prstGeom prst="rect">
            <a:avLst/>
          </a:prstGeom>
          <a:noFill/>
        </p:spPr>
        <p:txBody>
          <a:bodyPr wrap="square" rtlCol="0">
            <a:spAutoFit/>
          </a:bodyPr>
          <a:lstStyle/>
          <a:p>
            <a:r>
              <a:rPr lang="en-US" altLang="zh-CN" sz="3200" b="1" dirty="0">
                <a:solidFill>
                  <a:prstClr val="black"/>
                </a:solidFill>
                <a:latin typeface="Times New Roman" panose="02020603050405020304" pitchFamily="18" charset="0"/>
                <a:cs typeface="Times New Roman" panose="02020603050405020304" pitchFamily="18" charset="0"/>
              </a:rPr>
              <a:t>a man of </a:t>
            </a:r>
            <a:r>
              <a:rPr lang="en-US" altLang="zh-CN" sz="3200" b="1" dirty="0">
                <a:solidFill>
                  <a:srgbClr val="C00000"/>
                </a:solidFill>
                <a:latin typeface="Times New Roman" panose="02020603050405020304" pitchFamily="18" charset="0"/>
                <a:cs typeface="Times New Roman" panose="02020603050405020304" pitchFamily="18" charset="0"/>
              </a:rPr>
              <a:t>principle</a:t>
            </a:r>
            <a:endParaRPr lang="zh-CN" altLang="en-US" sz="3200" b="1" dirty="0">
              <a:solidFill>
                <a:srgbClr val="C00000"/>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4682706" y="4396750"/>
            <a:ext cx="3637472" cy="584775"/>
          </a:xfrm>
          <a:prstGeom prst="rect">
            <a:avLst/>
          </a:prstGeom>
          <a:noFill/>
        </p:spPr>
        <p:txBody>
          <a:bodyPr wrap="square" rtlCol="0">
            <a:spAutoFit/>
          </a:bodyPr>
          <a:lstStyle/>
          <a:p>
            <a:r>
              <a:rPr lang="en-US" altLang="zh-CN" sz="3200" b="1" dirty="0">
                <a:solidFill>
                  <a:prstClr val="black"/>
                </a:solidFill>
                <a:latin typeface="Times New Roman" panose="02020603050405020304" pitchFamily="18" charset="0"/>
                <a:cs typeface="Times New Roman" panose="02020603050405020304" pitchFamily="18" charset="0"/>
              </a:rPr>
              <a:t>a man of </a:t>
            </a:r>
            <a:r>
              <a:rPr lang="en-US" altLang="zh-CN" sz="3200" b="1" dirty="0">
                <a:solidFill>
                  <a:srgbClr val="C00000"/>
                </a:solidFill>
                <a:latin typeface="Times New Roman" panose="02020603050405020304" pitchFamily="18" charset="0"/>
                <a:cs typeface="Times New Roman" panose="02020603050405020304" pitchFamily="18" charset="0"/>
              </a:rPr>
              <a:t>wisdom</a:t>
            </a:r>
            <a:endParaRPr lang="zh-CN" altLang="en-US" sz="3200" b="1" dirty="0">
              <a:solidFill>
                <a:srgbClr val="C00000"/>
              </a:solidFill>
              <a:latin typeface="Times New Roman" panose="02020603050405020304" pitchFamily="18" charset="0"/>
              <a:cs typeface="Times New Roman" panose="02020603050405020304" pitchFamily="18" charset="0"/>
            </a:endParaRPr>
          </a:p>
        </p:txBody>
      </p:sp>
      <p:sp>
        <p:nvSpPr>
          <p:cNvPr id="19" name="文本框 18"/>
          <p:cNvSpPr txBox="1"/>
          <p:nvPr/>
        </p:nvSpPr>
        <p:spPr>
          <a:xfrm>
            <a:off x="4682706" y="5060337"/>
            <a:ext cx="6005017" cy="584775"/>
          </a:xfrm>
          <a:prstGeom prst="rect">
            <a:avLst/>
          </a:prstGeom>
          <a:noFill/>
        </p:spPr>
        <p:txBody>
          <a:bodyPr wrap="square" rtlCol="0">
            <a:spAutoFit/>
          </a:bodyPr>
          <a:lstStyle/>
          <a:p>
            <a:r>
              <a:rPr lang="en-US" altLang="zh-CN" sz="3200" b="1" dirty="0">
                <a:solidFill>
                  <a:prstClr val="black"/>
                </a:solidFill>
                <a:latin typeface="Times New Roman" panose="02020603050405020304" pitchFamily="18" charset="0"/>
                <a:cs typeface="Times New Roman" panose="02020603050405020304" pitchFamily="18" charset="0"/>
              </a:rPr>
              <a:t>a man of </a:t>
            </a:r>
            <a:r>
              <a:rPr lang="en-US" altLang="zh-CN" sz="3200" b="1" dirty="0">
                <a:solidFill>
                  <a:srgbClr val="C00000"/>
                </a:solidFill>
                <a:latin typeface="Times New Roman" panose="02020603050405020304" pitchFamily="18" charset="0"/>
                <a:cs typeface="Times New Roman" panose="02020603050405020304" pitchFamily="18" charset="0"/>
              </a:rPr>
              <a:t>great determination</a:t>
            </a:r>
            <a:endParaRPr lang="zh-CN" altLang="en-US" sz="3200" b="1" dirty="0">
              <a:solidFill>
                <a:srgbClr val="C00000"/>
              </a:solidFill>
              <a:latin typeface="Times New Roman" panose="02020603050405020304" pitchFamily="18" charset="0"/>
              <a:cs typeface="Times New Roman" panose="02020603050405020304" pitchFamily="18" charset="0"/>
            </a:endParaRPr>
          </a:p>
        </p:txBody>
      </p:sp>
      <p:sp>
        <p:nvSpPr>
          <p:cNvPr id="20" name="文本框 19"/>
          <p:cNvSpPr txBox="1"/>
          <p:nvPr/>
        </p:nvSpPr>
        <p:spPr>
          <a:xfrm>
            <a:off x="4682706" y="5730421"/>
            <a:ext cx="5167222" cy="584775"/>
          </a:xfrm>
          <a:prstGeom prst="rect">
            <a:avLst/>
          </a:prstGeom>
          <a:noFill/>
        </p:spPr>
        <p:txBody>
          <a:bodyPr wrap="square" rtlCol="0">
            <a:spAutoFit/>
          </a:bodyPr>
          <a:lstStyle/>
          <a:p>
            <a:r>
              <a:rPr lang="en-US" altLang="zh-CN" sz="3200" b="1" dirty="0">
                <a:solidFill>
                  <a:prstClr val="black"/>
                </a:solidFill>
                <a:latin typeface="Times New Roman" panose="02020603050405020304" pitchFamily="18" charset="0"/>
                <a:cs typeface="Times New Roman" panose="02020603050405020304" pitchFamily="18" charset="0"/>
              </a:rPr>
              <a:t>a man of </a:t>
            </a:r>
            <a:r>
              <a:rPr lang="en-US" altLang="zh-CN" sz="3200" b="1" dirty="0">
                <a:solidFill>
                  <a:srgbClr val="C00000"/>
                </a:solidFill>
                <a:latin typeface="Times New Roman" panose="02020603050405020304" pitchFamily="18" charset="0"/>
                <a:cs typeface="Times New Roman" panose="02020603050405020304" pitchFamily="18" charset="0"/>
              </a:rPr>
              <a:t>many talents</a:t>
            </a:r>
            <a:endParaRPr lang="zh-CN" altLang="en-US" sz="3200" b="1"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7" grpId="0"/>
      <p:bldP spid="18"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折角形 10"/>
          <p:cNvSpPr/>
          <p:nvPr/>
        </p:nvSpPr>
        <p:spPr>
          <a:xfrm>
            <a:off x="338186" y="631866"/>
            <a:ext cx="10777451" cy="5715569"/>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670892" y="934738"/>
            <a:ext cx="10050687" cy="5263510"/>
          </a:xfrm>
          <a:prstGeom prst="rect">
            <a:avLst/>
          </a:prstGeom>
          <a:noFill/>
        </p:spPr>
        <p:txBody>
          <a:bodyPr wrap="square" rtlCol="0" anchor="t">
            <a:noAutofit/>
          </a:bodyPr>
          <a:lstStyle/>
          <a:p>
            <a:pPr algn="just"/>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性格、品质与行为描写</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高级表达</a:t>
            </a:r>
            <a:endPar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down-to-earth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务实的</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conservative personalities </a:t>
            </a:r>
            <a:r>
              <a:rPr sz="3200" b="1" dirty="0">
                <a:solidFill>
                  <a:schemeClr val="bg1"/>
                </a:solidFill>
                <a:latin typeface="楷体" panose="02010609060101010101" charset="-122"/>
                <a:ea typeface="楷体" panose="02010609060101010101" charset="-122"/>
                <a:cs typeface="Times New Roman" panose="02020603050405020304" pitchFamily="18" charset="0"/>
              </a:rPr>
              <a:t>保守的性格</a:t>
            </a:r>
            <a:endParaRPr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with the virtue of ...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具有……的美德</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sym typeface="+mn-ea"/>
              </a:rPr>
              <a:t>be armed / equipped with keen insight into ... </a:t>
            </a:r>
            <a:r>
              <a:rPr sz="3200" b="1" dirty="0">
                <a:solidFill>
                  <a:schemeClr val="bg1"/>
                </a:solidFill>
                <a:latin typeface="楷体" panose="02010609060101010101" charset="-122"/>
                <a:ea typeface="楷体" panose="02010609060101010101" charset="-122"/>
                <a:cs typeface="Times New Roman" panose="02020603050405020304" pitchFamily="18" charset="0"/>
                <a:sym typeface="+mn-ea"/>
              </a:rPr>
              <a:t>对</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sym typeface="+mn-ea"/>
              </a:rPr>
              <a:t>……有敏锐</a:t>
            </a:r>
            <a:r>
              <a:rPr sz="3200" b="1" dirty="0">
                <a:solidFill>
                  <a:schemeClr val="bg1"/>
                </a:solidFill>
                <a:latin typeface="楷体" panose="02010609060101010101" charset="-122"/>
                <a:ea typeface="楷体" panose="02010609060101010101" charset="-122"/>
                <a:cs typeface="Times New Roman" panose="02020603050405020304" pitchFamily="18" charset="0"/>
                <a:sym typeface="+mn-ea"/>
              </a:rPr>
              <a:t>的洞察力</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sym typeface="+mn-ea"/>
              </a:rPr>
              <a:t>an easy person to deal with </a:t>
            </a:r>
            <a:r>
              <a:rPr sz="3200" b="1" dirty="0">
                <a:solidFill>
                  <a:schemeClr val="bg1"/>
                </a:solidFill>
                <a:latin typeface="楷体" panose="02010609060101010101" charset="-122"/>
                <a:ea typeface="楷体" panose="02010609060101010101" charset="-122"/>
                <a:cs typeface="Times New Roman" panose="02020603050405020304" pitchFamily="18" charset="0"/>
              </a:rPr>
              <a:t>容易相处的人</a:t>
            </a:r>
            <a:endParaRPr sz="3200" b="1" dirty="0">
              <a:solidFill>
                <a:schemeClr val="bg1"/>
              </a:solidFill>
              <a:latin typeface="楷体" panose="02010609060101010101" charset="-122"/>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折角形 10"/>
          <p:cNvSpPr/>
          <p:nvPr/>
        </p:nvSpPr>
        <p:spPr>
          <a:xfrm>
            <a:off x="438333" y="763946"/>
            <a:ext cx="11315334" cy="5715569"/>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600471" y="1187516"/>
            <a:ext cx="10991058" cy="5444664"/>
          </a:xfrm>
          <a:prstGeom prst="rect">
            <a:avLst/>
          </a:prstGeom>
          <a:noFill/>
        </p:spPr>
        <p:txBody>
          <a:bodyPr wrap="square" rtlCol="0" anchor="t">
            <a:noAutofit/>
          </a:bodyPr>
          <a:lstStyle/>
          <a:p>
            <a:pPr algn="just"/>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性格、品质与行为描写</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高级表达</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good-humored / good-natured person </a:t>
            </a:r>
            <a:r>
              <a:rPr sz="3200" b="1" dirty="0" err="1">
                <a:solidFill>
                  <a:schemeClr val="bg1"/>
                </a:solidFill>
                <a:latin typeface="楷体" panose="02010609060101010101" charset="-122"/>
                <a:ea typeface="楷体" panose="02010609060101010101" charset="-122"/>
                <a:cs typeface="Times New Roman" panose="02020603050405020304" pitchFamily="18" charset="0"/>
              </a:rPr>
              <a:t>脾气好</a:t>
            </a:r>
            <a:r>
              <a:rPr lang="en-US" sz="3200" b="1" dirty="0">
                <a:solidFill>
                  <a:schemeClr val="bg1"/>
                </a:solidFill>
                <a:latin typeface="楷体" panose="02010609060101010101" charset="-122"/>
                <a:ea typeface="楷体" panose="02010609060101010101" charset="-122"/>
                <a:cs typeface="Times New Roman" panose="02020603050405020304" pitchFamily="18" charset="0"/>
              </a:rPr>
              <a:t> /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和蔼可亲</a:t>
            </a:r>
            <a:r>
              <a:rPr sz="3200" b="1" dirty="0" err="1">
                <a:solidFill>
                  <a:schemeClr val="bg1"/>
                </a:solidFill>
                <a:latin typeface="楷体" panose="02010609060101010101" charset="-122"/>
                <a:ea typeface="楷体" panose="02010609060101010101" charset="-122"/>
                <a:cs typeface="Times New Roman" panose="02020603050405020304" pitchFamily="18" charset="0"/>
              </a:rPr>
              <a:t>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confident and self-possessed public speaker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自信、镇定的演说家</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sym typeface="+mn-ea"/>
              </a:rPr>
              <a:t>a scientist bent on making a discovery </a:t>
            </a:r>
            <a:r>
              <a:rPr lang="zh-CN" sz="3200" b="1" dirty="0">
                <a:solidFill>
                  <a:schemeClr val="bg1"/>
                </a:solidFill>
                <a:latin typeface="楷体" panose="02010609060101010101" charset="-122"/>
                <a:ea typeface="楷体" panose="02010609060101010101" charset="-122"/>
                <a:cs typeface="Times New Roman" panose="02020603050405020304" pitchFamily="18" charset="0"/>
                <a:sym typeface="+mn-ea"/>
              </a:rPr>
              <a:t>专注于</a:t>
            </a:r>
            <a:r>
              <a:rPr sz="3200" b="1" dirty="0">
                <a:solidFill>
                  <a:schemeClr val="bg1"/>
                </a:solidFill>
                <a:latin typeface="楷体" panose="02010609060101010101" charset="-122"/>
                <a:ea typeface="楷体" panose="02010609060101010101" charset="-122"/>
                <a:cs typeface="Times New Roman" panose="02020603050405020304" pitchFamily="18" charset="0"/>
                <a:sym typeface="+mn-ea"/>
              </a:rPr>
              <a:t>探索的科学家</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smooth-spoken man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能说会道的人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well-informed man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消息灵通 / 见多识广的人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折角形 10"/>
          <p:cNvSpPr/>
          <p:nvPr/>
        </p:nvSpPr>
        <p:spPr>
          <a:xfrm>
            <a:off x="338186" y="631866"/>
            <a:ext cx="10777451" cy="5715569"/>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623570" y="767080"/>
            <a:ext cx="10206990" cy="4973320"/>
          </a:xfrm>
          <a:prstGeom prst="rect">
            <a:avLst/>
          </a:prstGeom>
          <a:noFill/>
        </p:spPr>
        <p:txBody>
          <a:bodyPr wrap="square" rtlCol="0" anchor="t">
            <a:noAutofit/>
          </a:bodyPr>
          <a:lstStyle/>
          <a:p>
            <a:pPr algn="just">
              <a:lnSpc>
                <a:spcPct val="12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性格、品质与行为描写</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高级表达</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sym typeface="Wingdings" panose="05000000000000000000" charset="0"/>
              </a:rPr>
              <a:t>a man of upright character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charset="0"/>
              </a:rPr>
              <a:t>品格正直的人</a:t>
            </a:r>
            <a:endPar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sym typeface="Wingdings" panose="05000000000000000000"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sym typeface="Wingdings" panose="05000000000000000000" charset="0"/>
              </a:rPr>
              <a:t>an outspoken man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charset="0"/>
              </a:rPr>
              <a:t>说话直率的人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quick thinker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思维敏捷的人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nosy neighbor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爱管闲事的邻居</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courageous individual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勇敢的人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man of few words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少言寡语的人</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sharp eye / mind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目光敏锐 </a:t>
            </a:r>
            <a:r>
              <a:rPr lang="en-US" altLang="zh-CN" sz="3200" b="1" dirty="0">
                <a:solidFill>
                  <a:schemeClr val="bg1"/>
                </a:solidFill>
                <a:latin typeface="楷体" panose="02010609060101010101" charset="-122"/>
                <a:ea typeface="楷体" panose="02010609060101010101" charset="-122"/>
                <a:cs typeface="Times New Roman" panose="02020603050405020304" pitchFamily="18" charset="0"/>
              </a:rPr>
              <a:t>/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头脑灵活</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20000"/>
              </a:lnSpc>
              <a:buFont typeface="Wingdings" panose="05000000000000000000" pitchFamily="2" charset="2"/>
              <a:buChar char=""/>
            </a:pPr>
            <a:r>
              <a:rPr lang="en-US" altLang="zh-CN" sz="32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a homebody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宅男 </a:t>
            </a:r>
            <a:r>
              <a:rPr lang="en-US" altLang="zh-CN" sz="3200" b="1" dirty="0">
                <a:solidFill>
                  <a:schemeClr val="bg1"/>
                </a:solidFill>
                <a:latin typeface="楷体" panose="02010609060101010101" charset="-122"/>
                <a:ea typeface="楷体" panose="02010609060101010101" charset="-122"/>
                <a:cs typeface="Times New Roman" panose="02020603050405020304" pitchFamily="18" charset="0"/>
              </a:rPr>
              <a:t>/ </a:t>
            </a:r>
            <a:r>
              <a:rPr lang="zh-CN" altLang="en-US" sz="3200" b="1" dirty="0">
                <a:solidFill>
                  <a:schemeClr val="bg1"/>
                </a:solidFill>
                <a:latin typeface="楷体" panose="02010609060101010101" charset="-122"/>
                <a:ea typeface="楷体" panose="02010609060101010101" charset="-122"/>
                <a:cs typeface="Times New Roman" panose="02020603050405020304" pitchFamily="18" charset="0"/>
              </a:rPr>
              <a:t>女（喜欢待在家里的人）</a:t>
            </a:r>
            <a:endParaRPr lang="en-US" altLang="zh-CN" sz="3200" b="1" dirty="0">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164590"/>
            <a:ext cx="10923905" cy="1569660"/>
          </a:xfrm>
          <a:prstGeom prst="rect">
            <a:avLst/>
          </a:prstGeom>
          <a:noFill/>
        </p:spPr>
        <p:txBody>
          <a:bodyPr wrap="square" rtlCol="0" anchor="t">
            <a:spAutoFit/>
          </a:bodyPr>
          <a:lstStyle/>
          <a:p>
            <a:pPr>
              <a:lnSpc>
                <a:spcPct val="150000"/>
              </a:lnSpc>
            </a:pPr>
            <a:r>
              <a:rPr lang="zh-CN" altLang="en-US" sz="3200" b="1">
                <a:latin typeface="Times New Roman" panose="02020603050405020304" pitchFamily="18" charset="0"/>
                <a:ea typeface="楷体" panose="02010609060101010101" charset="-122"/>
                <a:cs typeface="Times New Roman" panose="02020603050405020304" pitchFamily="18" charset="0"/>
              </a:rPr>
              <a:t>1. 说到我最尊敬的人，我那热心肠的祖母立刻浮现在我的脑海里。</a:t>
            </a:r>
            <a:endParaRPr lang="zh-CN" altLang="en-US" sz="3200" b="1">
              <a:latin typeface="Times New Roman" panose="02020603050405020304" pitchFamily="18" charset="0"/>
              <a:ea typeface="楷体" panose="02010609060101010101" charset="-122"/>
              <a:cs typeface="Times New Roman" panose="02020603050405020304" pitchFamily="18" charset="0"/>
            </a:endParaRPr>
          </a:p>
        </p:txBody>
      </p:sp>
      <p:sp>
        <p:nvSpPr>
          <p:cNvPr id="6" name="文本框 5"/>
          <p:cNvSpPr txBox="1"/>
          <p:nvPr>
            <p:custDataLst>
              <p:tags r:id="rId1"/>
            </p:custDataLst>
          </p:nvPr>
        </p:nvSpPr>
        <p:spPr>
          <a:xfrm>
            <a:off x="235585" y="3316605"/>
            <a:ext cx="11473180" cy="1666240"/>
          </a:xfrm>
          <a:prstGeom prst="rect">
            <a:avLst/>
          </a:prstGeom>
          <a:noFill/>
        </p:spPr>
        <p:txBody>
          <a:bodyPr wrap="square" rtlCol="0">
            <a:spAutoFit/>
          </a:bodyPr>
          <a:lstStyle/>
          <a:p>
            <a:pPr algn="just">
              <a:lnSpc>
                <a:spcPct val="160000"/>
              </a:lnSpc>
            </a:pPr>
            <a:r>
              <a:rPr lang="en-US" altLang="zh-CN" sz="3200" b="1" dirty="0">
                <a:solidFill>
                  <a:srgbClr val="C00000"/>
                </a:solidFill>
                <a:latin typeface="Times New Roman" panose="02020603050405020304" pitchFamily="18" charset="0"/>
                <a:cs typeface="Times New Roman" panose="02020603050405020304" pitchFamily="18" charset="0"/>
              </a:rPr>
              <a:t>When it comes to </a:t>
            </a:r>
            <a:r>
              <a:rPr lang="en-US" altLang="zh-CN" sz="3200" b="1" dirty="0">
                <a:latin typeface="Times New Roman" panose="02020603050405020304" pitchFamily="18" charset="0"/>
                <a:cs typeface="Times New Roman" panose="02020603050405020304" pitchFamily="18" charset="0"/>
              </a:rPr>
              <a:t>the person I respect most, my warm-hearted grandmother immediately </a:t>
            </a:r>
            <a:r>
              <a:rPr lang="en-US" altLang="zh-CN" sz="3200" b="1" dirty="0">
                <a:solidFill>
                  <a:srgbClr val="C00000"/>
                </a:solidFill>
                <a:latin typeface="Times New Roman" panose="02020603050405020304" pitchFamily="18" charset="0"/>
                <a:cs typeface="Times New Roman" panose="02020603050405020304" pitchFamily="18" charset="0"/>
              </a:rPr>
              <a:t>springs to mind</a:t>
            </a:r>
            <a:r>
              <a:rPr lang="en-US" altLang="zh-CN" sz="3200" b="1" dirty="0">
                <a:latin typeface="Times New Roman" panose="02020603050405020304" pitchFamily="18" charset="0"/>
                <a:cs typeface="Times New Roman" panose="02020603050405020304" pitchFamily="18" charset="0"/>
              </a:rPr>
              <a:t>.</a:t>
            </a:r>
            <a:endParaRPr lang="zh-CN" altLang="en-US" sz="3200" b="1" dirty="0">
              <a:latin typeface="Times New Roman" panose="02020603050405020304" pitchFamily="18" charset="0"/>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custDataLst>
              <p:tags r:id="rId4"/>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16" name="曲线连接符 13"/>
          <p:cNvCxnSpPr/>
          <p:nvPr/>
        </p:nvCxnSpPr>
        <p:spPr>
          <a:xfrm flipV="1">
            <a:off x="1931419" y="3194578"/>
            <a:ext cx="876935" cy="390525"/>
          </a:xfrm>
          <a:prstGeom prst="curvedConnector3">
            <a:avLst>
              <a:gd name="adj1" fmla="val 50000"/>
            </a:avLst>
          </a:prstGeom>
          <a:ln w="28575">
            <a:solidFill>
              <a:srgbClr val="7030A0"/>
            </a:solidFill>
            <a:tailEnd type="arrow" w="med" len="med"/>
          </a:ln>
        </p:spPr>
        <p:style>
          <a:lnRef idx="3">
            <a:schemeClr val="accent4"/>
          </a:lnRef>
          <a:fillRef idx="0">
            <a:schemeClr val="accent4"/>
          </a:fillRef>
          <a:effectRef idx="2">
            <a:schemeClr val="accent4"/>
          </a:effectRef>
          <a:fontRef idx="minor">
            <a:schemeClr val="tx1"/>
          </a:fontRef>
        </p:style>
      </p:cxnSp>
      <p:sp>
        <p:nvSpPr>
          <p:cNvPr id="17" name="圆角矩形 260113"/>
          <p:cNvSpPr>
            <a:spLocks noChangeArrowheads="1"/>
          </p:cNvSpPr>
          <p:nvPr>
            <p:custDataLst>
              <p:tags r:id="rId5"/>
            </p:custDataLst>
          </p:nvPr>
        </p:nvSpPr>
        <p:spPr bwMode="auto">
          <a:xfrm>
            <a:off x="2957830" y="2572247"/>
            <a:ext cx="2998154" cy="817593"/>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zh-CN" altLang="en-US" sz="3200" b="1">
                <a:solidFill>
                  <a:schemeClr val="bg1"/>
                </a:solidFill>
                <a:latin typeface="楷体" panose="02010609060101010101" charset="-122"/>
                <a:ea typeface="楷体" panose="02010609060101010101" charset="-122"/>
                <a:cs typeface="Times New Roman" panose="02020603050405020304" pitchFamily="18" charset="0"/>
              </a:rPr>
              <a:t>说到 </a:t>
            </a:r>
            <a:r>
              <a:rPr lang="en-US" altLang="zh-CN" sz="3200" b="1" dirty="0">
                <a:solidFill>
                  <a:schemeClr val="bg1"/>
                </a:solidFill>
                <a:latin typeface="楷体" panose="02010609060101010101" charset="-122"/>
                <a:ea typeface="楷体" panose="02010609060101010101" charset="-122"/>
                <a:cs typeface="Times New Roman" panose="02020603050405020304" pitchFamily="18" charset="0"/>
              </a:rPr>
              <a:t>……</a:t>
            </a:r>
            <a:endParaRPr lang="zh-CN" altLang="en-US" sz="3200" b="1" noProof="1">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endParaRPr>
          </a:p>
        </p:txBody>
      </p:sp>
      <p:cxnSp>
        <p:nvCxnSpPr>
          <p:cNvPr id="18" name="曲线连接符 13"/>
          <p:cNvCxnSpPr/>
          <p:nvPr/>
        </p:nvCxnSpPr>
        <p:spPr>
          <a:xfrm>
            <a:off x="6737350" y="4815205"/>
            <a:ext cx="930275" cy="234950"/>
          </a:xfrm>
          <a:prstGeom prst="curvedConnector3">
            <a:avLst>
              <a:gd name="adj1" fmla="val 50034"/>
            </a:avLst>
          </a:prstGeom>
          <a:ln w="28575">
            <a:solidFill>
              <a:srgbClr val="7030A0"/>
            </a:solidFill>
            <a:tailEnd type="arrow" w="med" len="med"/>
          </a:ln>
        </p:spPr>
        <p:style>
          <a:lnRef idx="3">
            <a:schemeClr val="accent4"/>
          </a:lnRef>
          <a:fillRef idx="0">
            <a:schemeClr val="accent4"/>
          </a:fillRef>
          <a:effectRef idx="2">
            <a:schemeClr val="accent4"/>
          </a:effectRef>
          <a:fontRef idx="minor">
            <a:schemeClr val="tx1"/>
          </a:fontRef>
        </p:style>
      </p:cxnSp>
      <p:sp>
        <p:nvSpPr>
          <p:cNvPr id="19" name="圆角矩形 260113"/>
          <p:cNvSpPr>
            <a:spLocks noChangeArrowheads="1"/>
          </p:cNvSpPr>
          <p:nvPr>
            <p:custDataLst>
              <p:tags r:id="rId6"/>
            </p:custDataLst>
          </p:nvPr>
        </p:nvSpPr>
        <p:spPr bwMode="auto">
          <a:xfrm>
            <a:off x="4352290" y="5099685"/>
            <a:ext cx="6807835" cy="157353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indent="0" algn="l" fontAlgn="auto">
              <a:spcBef>
                <a:spcPts val="0"/>
              </a:spcBef>
            </a:pPr>
            <a:r>
              <a:rPr lang="zh-CN" altLang="en-US" sz="3200" b="1" dirty="0">
                <a:solidFill>
                  <a:schemeClr val="bg1"/>
                </a:solidFill>
                <a:latin typeface="Times New Roman" panose="02020603050405020304" pitchFamily="18" charset="0"/>
                <a:ea typeface="楷体" panose="02010609060101010101" charset="-122"/>
                <a:cs typeface="Times New Roman" panose="02020603050405020304" pitchFamily="18" charset="0"/>
              </a:rPr>
              <a:t>突然想到</a:t>
            </a:r>
            <a:r>
              <a:rPr lang="en-US" altLang="zh-CN" sz="3200" b="1" dirty="0">
                <a:solidFill>
                  <a:schemeClr val="bg1"/>
                </a:solidFill>
                <a:latin typeface="Times New Roman" panose="02020603050405020304" pitchFamily="18" charset="0"/>
                <a:ea typeface="楷体" panose="02010609060101010101" charset="-122"/>
                <a:cs typeface="Times New Roman" panose="02020603050405020304" pitchFamily="18" charset="0"/>
              </a:rPr>
              <a:t>/</a:t>
            </a:r>
            <a:r>
              <a:rPr lang="zh-CN" altLang="en-US" sz="3200" b="1" dirty="0">
                <a:solidFill>
                  <a:schemeClr val="bg1"/>
                </a:solidFill>
                <a:latin typeface="Times New Roman" panose="02020603050405020304" pitchFamily="18" charset="0"/>
                <a:ea typeface="楷体" panose="02010609060101010101" charset="-122"/>
                <a:cs typeface="Times New Roman" panose="02020603050405020304" pitchFamily="18" charset="0"/>
              </a:rPr>
              <a:t>记起</a:t>
            </a:r>
            <a:r>
              <a:rPr lang="en-US" altLang="zh-CN" sz="3200" b="1" dirty="0">
                <a:solidFill>
                  <a:schemeClr val="bg1"/>
                </a:solidFill>
                <a:latin typeface="楷体" panose="02010609060101010101" charset="-122"/>
                <a:ea typeface="楷体" panose="02010609060101010101" charset="-122"/>
                <a:cs typeface="Times New Roman" panose="02020603050405020304" pitchFamily="18" charset="0"/>
              </a:rPr>
              <a:t>(</a:t>
            </a:r>
            <a:r>
              <a:rPr lang="zh-CN" altLang="en-US" sz="3200" b="1" dirty="0">
                <a:solidFill>
                  <a:schemeClr val="bg1"/>
                </a:solidFill>
                <a:latin typeface="Times New Roman" panose="02020603050405020304" pitchFamily="18" charset="0"/>
                <a:ea typeface="楷体" panose="02010609060101010101" charset="-122"/>
                <a:cs typeface="Times New Roman" panose="02020603050405020304" pitchFamily="18" charset="0"/>
              </a:rPr>
              <a:t>同义表达：</a:t>
            </a:r>
            <a:r>
              <a:rPr lang="zh-CN" altLang="en-US" sz="3200" dirty="0">
                <a:solidFill>
                  <a:schemeClr val="bg1"/>
                </a:solidFill>
                <a:latin typeface="Times New Roman" panose="02020603050405020304" pitchFamily="18" charset="0"/>
                <a:ea typeface="楷体" panose="02010609060101010101" charset="-122"/>
                <a:cs typeface="Times New Roman" panose="02020603050405020304" pitchFamily="18" charset="0"/>
                <a:sym typeface="+mn-ea"/>
              </a:rPr>
              <a:t>cross sb</a:t>
            </a:r>
            <a:r>
              <a:rPr lang="en-US" altLang="zh-CN" sz="3200" dirty="0">
                <a:solidFill>
                  <a:schemeClr val="bg1"/>
                </a:solidFill>
                <a:latin typeface="Times New Roman" panose="02020603050405020304" pitchFamily="18" charset="0"/>
                <a:ea typeface="楷体" panose="02010609060101010101" charset="-122"/>
                <a:cs typeface="Times New Roman" panose="02020603050405020304" pitchFamily="18" charset="0"/>
                <a:sym typeface="+mn-ea"/>
              </a:rPr>
              <a:t>’</a:t>
            </a:r>
            <a:r>
              <a:rPr lang="zh-CN" altLang="en-US" sz="3200" dirty="0">
                <a:solidFill>
                  <a:schemeClr val="bg1"/>
                </a:solidFill>
                <a:latin typeface="Times New Roman" panose="02020603050405020304" pitchFamily="18" charset="0"/>
                <a:ea typeface="楷体" panose="02010609060101010101" charset="-122"/>
                <a:cs typeface="Times New Roman" panose="02020603050405020304" pitchFamily="18" charset="0"/>
                <a:sym typeface="+mn-ea"/>
              </a:rPr>
              <a:t>s mind, flash through sb</a:t>
            </a:r>
            <a:r>
              <a:rPr lang="en-US" altLang="zh-CN" sz="3200" dirty="0">
                <a:solidFill>
                  <a:schemeClr val="bg1"/>
                </a:solidFill>
                <a:latin typeface="Times New Roman" panose="02020603050405020304" pitchFamily="18" charset="0"/>
                <a:ea typeface="楷体" panose="02010609060101010101" charset="-122"/>
                <a:cs typeface="Times New Roman" panose="02020603050405020304" pitchFamily="18" charset="0"/>
                <a:sym typeface="+mn-ea"/>
              </a:rPr>
              <a:t>’</a:t>
            </a:r>
            <a:r>
              <a:rPr lang="zh-CN" altLang="en-US" sz="3200" dirty="0">
                <a:solidFill>
                  <a:schemeClr val="bg1"/>
                </a:solidFill>
                <a:latin typeface="Times New Roman" panose="02020603050405020304" pitchFamily="18" charset="0"/>
                <a:ea typeface="楷体" panose="02010609060101010101" charset="-122"/>
                <a:cs typeface="Times New Roman" panose="02020603050405020304" pitchFamily="18" charset="0"/>
                <a:sym typeface="+mn-ea"/>
              </a:rPr>
              <a:t>s mind, ...come to sb, ...occur to sb</a:t>
            </a:r>
            <a:r>
              <a:rPr lang="en-US" altLang="zh-CN" sz="3200" b="1" dirty="0">
                <a:solidFill>
                  <a:schemeClr val="bg1"/>
                </a:solidFill>
                <a:latin typeface="楷体" panose="02010609060101010101" charset="-122"/>
                <a:ea typeface="楷体" panose="02010609060101010101" charset="-122"/>
                <a:cs typeface="Times New Roman" panose="02020603050405020304" pitchFamily="18" charset="0"/>
              </a:rPr>
              <a:t>)</a:t>
            </a:r>
            <a:endParaRPr lang="en-US" altLang="zh-CN" sz="3200" b="1" noProof="1">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bldLvl="0" animBg="1"/>
      <p:bldP spid="19"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4749" y="1351128"/>
            <a:ext cx="10923905" cy="1569660"/>
          </a:xfrm>
          <a:prstGeom prst="rect">
            <a:avLst/>
          </a:prstGeom>
          <a:noFill/>
        </p:spPr>
        <p:txBody>
          <a:bodyPr wrap="square" rtlCol="0" anchor="t">
            <a:spAutoFit/>
          </a:bodyPr>
          <a:lstStyle/>
          <a:p>
            <a:pPr>
              <a:lnSpc>
                <a:spcPct val="150000"/>
              </a:lnSpc>
            </a:pPr>
            <a:r>
              <a:rPr lang="zh-CN" altLang="en-US" sz="3200" b="1">
                <a:latin typeface="Times New Roman" panose="02020603050405020304" pitchFamily="18" charset="0"/>
                <a:ea typeface="楷体" panose="02010609060101010101" charset="-122"/>
                <a:cs typeface="Times New Roman" panose="02020603050405020304" pitchFamily="18" charset="0"/>
              </a:rPr>
              <a:t>2. 有许多令人钦佩的人，他们身上都有自信、智慧、力量和勇气等特点。</a:t>
            </a:r>
            <a:endParaRPr lang="zh-CN" altLang="en-US" sz="3200" b="1" dirty="0">
              <a:latin typeface="Times New Roman" panose="02020603050405020304" pitchFamily="18" charset="0"/>
              <a:ea typeface="楷体" panose="02010609060101010101" charset="-122"/>
              <a:cs typeface="Times New Roman" panose="02020603050405020304" pitchFamily="18" charset="0"/>
            </a:endParaRPr>
          </a:p>
        </p:txBody>
      </p:sp>
      <p:sp>
        <p:nvSpPr>
          <p:cNvPr id="5" name="文本框 4"/>
          <p:cNvSpPr txBox="1"/>
          <p:nvPr/>
        </p:nvSpPr>
        <p:spPr>
          <a:xfrm>
            <a:off x="924793" y="3509682"/>
            <a:ext cx="9923816" cy="2456057"/>
          </a:xfrm>
          <a:prstGeom prst="rect">
            <a:avLst/>
          </a:prstGeom>
          <a:noFill/>
        </p:spPr>
        <p:txBody>
          <a:bodyPr wrap="square" rtlCol="0">
            <a:spAutoFit/>
          </a:bodyPr>
          <a:lstStyle/>
          <a:p>
            <a:pPr algn="just">
              <a:lnSpc>
                <a:spcPct val="160000"/>
              </a:lnSpc>
            </a:pPr>
            <a:r>
              <a:rPr lang="en-US" altLang="zh-CN" sz="3200" b="1" dirty="0">
                <a:latin typeface="Times New Roman" panose="02020603050405020304" pitchFamily="18" charset="0"/>
                <a:cs typeface="Times New Roman" panose="02020603050405020304" pitchFamily="18" charset="0"/>
              </a:rPr>
              <a:t>There are many admirable people who display the characteristics like confidence, wisdom, strength and courage.</a:t>
            </a:r>
            <a:endParaRPr lang="zh-CN" altLang="en-US" sz="3200" b="1" dirty="0">
              <a:latin typeface="Times New Roman" panose="02020603050405020304" pitchFamily="18" charset="0"/>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8" name="椭圆形标注 7"/>
          <p:cNvSpPr/>
          <p:nvPr/>
        </p:nvSpPr>
        <p:spPr>
          <a:xfrm>
            <a:off x="1272324" y="2749463"/>
            <a:ext cx="2428240" cy="931545"/>
          </a:xfrm>
          <a:prstGeom prst="wedgeEllipseCallout">
            <a:avLst/>
          </a:prstGeom>
          <a:ln w="28575">
            <a:solidFill>
              <a:srgbClr val="476C2C"/>
            </a:solidFill>
          </a:ln>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9" name="文本框 8"/>
          <p:cNvSpPr txBox="1"/>
          <p:nvPr/>
        </p:nvSpPr>
        <p:spPr>
          <a:xfrm>
            <a:off x="1413294" y="2954251"/>
            <a:ext cx="2146300" cy="521970"/>
          </a:xfrm>
          <a:prstGeom prst="rect">
            <a:avLst/>
          </a:prstGeom>
          <a:noFill/>
        </p:spPr>
        <p:txBody>
          <a:bodyPr wrap="square" rtlCol="0">
            <a:spAutoFit/>
          </a:bodyPr>
          <a:lstStyle/>
          <a:p>
            <a:r>
              <a:rPr lang="en-US" altLang="zh-CN"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there be</a:t>
            </a:r>
            <a:r>
              <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句型</a:t>
            </a:r>
            <a:endPar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cxnSp>
        <p:nvCxnSpPr>
          <p:cNvPr id="12" name="直接连接符 11"/>
          <p:cNvCxnSpPr/>
          <p:nvPr/>
        </p:nvCxnSpPr>
        <p:spPr>
          <a:xfrm flipV="1">
            <a:off x="1016503" y="4282380"/>
            <a:ext cx="1866265" cy="5715"/>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cxnSp>
        <p:nvCxnSpPr>
          <p:cNvPr id="13" name="直接连接符 12"/>
          <p:cNvCxnSpPr/>
          <p:nvPr/>
        </p:nvCxnSpPr>
        <p:spPr>
          <a:xfrm flipV="1">
            <a:off x="7768111" y="4300783"/>
            <a:ext cx="3034030" cy="635"/>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cxnSp>
        <p:nvCxnSpPr>
          <p:cNvPr id="15" name="直接连接符 14"/>
          <p:cNvCxnSpPr/>
          <p:nvPr/>
        </p:nvCxnSpPr>
        <p:spPr>
          <a:xfrm>
            <a:off x="1016503" y="5075806"/>
            <a:ext cx="9785350" cy="635"/>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cxnSp>
        <p:nvCxnSpPr>
          <p:cNvPr id="16" name="直接连接符 15"/>
          <p:cNvCxnSpPr/>
          <p:nvPr/>
        </p:nvCxnSpPr>
        <p:spPr>
          <a:xfrm flipV="1">
            <a:off x="1016503" y="5876909"/>
            <a:ext cx="1469941" cy="1"/>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sp>
        <p:nvSpPr>
          <p:cNvPr id="19" name="椭圆形标注 18"/>
          <p:cNvSpPr/>
          <p:nvPr/>
        </p:nvSpPr>
        <p:spPr>
          <a:xfrm>
            <a:off x="7768111" y="2434611"/>
            <a:ext cx="2514534" cy="1122915"/>
          </a:xfrm>
          <a:prstGeom prst="wedgeEllipseCallout">
            <a:avLst/>
          </a:prstGeom>
          <a:ln w="28575">
            <a:solidFill>
              <a:srgbClr val="476C2C"/>
            </a:solidFill>
          </a:ln>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20" name="文本框 19"/>
          <p:cNvSpPr txBox="1"/>
          <p:nvPr/>
        </p:nvSpPr>
        <p:spPr>
          <a:xfrm>
            <a:off x="8020475" y="2538844"/>
            <a:ext cx="2146300" cy="953135"/>
          </a:xfrm>
          <a:prstGeom prst="rect">
            <a:avLst/>
          </a:prstGeom>
          <a:noFill/>
        </p:spPr>
        <p:txBody>
          <a:bodyPr wrap="square" rtlCol="0">
            <a:spAutoFit/>
          </a:bodyPr>
          <a:lstStyle/>
          <a:p>
            <a:r>
              <a:rPr lang="en-US" altLang="zh-CN"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who </a:t>
            </a:r>
            <a:r>
              <a:rPr lang="zh-CN" altLang="en-US" sz="2800" b="1">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引导的定语从句</a:t>
            </a:r>
            <a:endPar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ntr" presetSubtype="4"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par>
                                <p:cTn id="29" presetID="22" presetClass="entr" presetSubtype="4"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50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down)">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bldLvl="0" animBg="1"/>
      <p:bldP spid="9" grpId="0"/>
      <p:bldP spid="19" grpId="0" bldLvl="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57225" y="753110"/>
            <a:ext cx="11534775" cy="2079625"/>
          </a:xfrm>
          <a:prstGeom prst="rect">
            <a:avLst/>
          </a:prstGeom>
          <a:noFill/>
        </p:spPr>
        <p:txBody>
          <a:bodyPr wrap="square" rtlCol="0" anchor="t">
            <a:noAutofit/>
          </a:bodyPr>
          <a:lstStyle/>
          <a:p>
            <a:pPr algn="just">
              <a:lnSpc>
                <a:spcPct val="140000"/>
              </a:lnSpc>
            </a:pPr>
            <a:endParaRPr lang="zh-CN" altLang="en-US" sz="3200" b="1" dirty="0">
              <a:solidFill>
                <a:schemeClr val="bg1"/>
              </a:solidFill>
              <a:latin typeface="Times New Roman" panose="02020603050405020304" pitchFamily="18" charset="0"/>
              <a:ea typeface="楷体" panose="02010609060101010101" charset="-122"/>
              <a:cs typeface="Times New Roman" panose="02020603050405020304" pitchFamily="18" charset="0"/>
            </a:endParaRPr>
          </a:p>
          <a:p>
            <a:pPr algn="just">
              <a:lnSpc>
                <a:spcPct val="140000"/>
              </a:lnSpc>
            </a:pPr>
            <a:r>
              <a:rPr lang="zh-CN" altLang="en-US" sz="3200" b="1">
                <a:latin typeface="Times New Roman" panose="02020603050405020304" pitchFamily="18" charset="0"/>
                <a:ea typeface="楷体" panose="02010609060101010101" charset="-122"/>
                <a:cs typeface="Times New Roman" panose="02020603050405020304" pitchFamily="18" charset="0"/>
              </a:rPr>
              <a:t>3. 不管孩子们的行为多么烦人，她对他们都十分耐心。</a:t>
            </a:r>
            <a:endParaRPr lang="zh-CN" altLang="en-US" sz="3200" b="1" dirty="0">
              <a:latin typeface="Times New Roman" panose="02020603050405020304" pitchFamily="18" charset="0"/>
              <a:ea typeface="楷体" panose="02010609060101010101" charset="-122"/>
              <a:cs typeface="Times New Roman" panose="02020603050405020304" pitchFamily="18" charset="0"/>
            </a:endParaRPr>
          </a:p>
        </p:txBody>
      </p:sp>
      <p:sp>
        <p:nvSpPr>
          <p:cNvPr id="5" name="文本框 4"/>
          <p:cNvSpPr txBox="1"/>
          <p:nvPr/>
        </p:nvSpPr>
        <p:spPr>
          <a:xfrm>
            <a:off x="771430" y="3069806"/>
            <a:ext cx="10434284" cy="1882775"/>
          </a:xfrm>
          <a:prstGeom prst="rect">
            <a:avLst/>
          </a:prstGeom>
          <a:noFill/>
        </p:spPr>
        <p:txBody>
          <a:bodyPr wrap="square" rtlCol="0">
            <a:noAutofit/>
          </a:bodyPr>
          <a:lstStyle/>
          <a:p>
            <a:pPr algn="just">
              <a:lnSpc>
                <a:spcPct val="160000"/>
              </a:lnSpc>
            </a:pPr>
            <a:r>
              <a:rPr lang="en-US" altLang="zh-CN" sz="3200" b="1" dirty="0">
                <a:latin typeface="Times New Roman" panose="02020603050405020304" pitchFamily="18" charset="0"/>
                <a:cs typeface="Times New Roman" panose="02020603050405020304" pitchFamily="18" charset="0"/>
              </a:rPr>
              <a:t>She </a:t>
            </a:r>
            <a:r>
              <a:rPr lang="en-US" altLang="zh-CN" sz="3200" b="1" dirty="0">
                <a:solidFill>
                  <a:srgbClr val="C00000"/>
                </a:solidFill>
                <a:latin typeface="Times New Roman" panose="02020603050405020304" pitchFamily="18" charset="0"/>
                <a:cs typeface="Times New Roman" panose="02020603050405020304" pitchFamily="18" charset="0"/>
              </a:rPr>
              <a:t>is </a:t>
            </a:r>
            <a:r>
              <a:rPr lang="en-US" altLang="zh-CN" sz="3200" b="1" dirty="0">
                <a:latin typeface="Times New Roman" panose="02020603050405020304" pitchFamily="18" charset="0"/>
                <a:cs typeface="Times New Roman" panose="02020603050405020304" pitchFamily="18" charset="0"/>
              </a:rPr>
              <a:t>very </a:t>
            </a:r>
            <a:r>
              <a:rPr lang="en-US" altLang="zh-CN" sz="3200" b="1" dirty="0">
                <a:solidFill>
                  <a:srgbClr val="C00000"/>
                </a:solidFill>
                <a:latin typeface="Times New Roman" panose="02020603050405020304" pitchFamily="18" charset="0"/>
                <a:cs typeface="Times New Roman" panose="02020603050405020304" pitchFamily="18" charset="0"/>
              </a:rPr>
              <a:t>patient with </a:t>
            </a:r>
            <a:r>
              <a:rPr lang="en-US" altLang="zh-CN" sz="3200" b="1" dirty="0">
                <a:latin typeface="Times New Roman" panose="02020603050405020304" pitchFamily="18" charset="0"/>
                <a:cs typeface="Times New Roman" panose="02020603050405020304" pitchFamily="18" charset="0"/>
              </a:rPr>
              <a:t>young children, no matter how annoying their behavior is.</a:t>
            </a:r>
            <a:endParaRPr lang="zh-CN" altLang="en-US" sz="3200" b="1" dirty="0">
              <a:latin typeface="Times New Roman" panose="02020603050405020304" pitchFamily="18" charset="0"/>
              <a:cs typeface="Times New Roman" panose="02020603050405020304" pitchFamily="18" charset="0"/>
            </a:endParaRPr>
          </a:p>
        </p:txBody>
      </p:sp>
      <p:grpSp>
        <p:nvGrpSpPr>
          <p:cNvPr id="10" name="组合 9"/>
          <p:cNvGrpSpPr/>
          <p:nvPr/>
        </p:nvGrpSpPr>
        <p:grpSpPr>
          <a:xfrm>
            <a:off x="-635" y="374015"/>
            <a:ext cx="3477260" cy="758190"/>
            <a:chOff x="-35" y="638"/>
            <a:chExt cx="5116" cy="786"/>
          </a:xfrm>
          <a:solidFill>
            <a:srgbClr val="476C2C"/>
          </a:solidFill>
        </p:grpSpPr>
        <p:sp>
          <p:nvSpPr>
            <p:cNvPr id="15" name="矩形 14"/>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18" name="直接连接符 17"/>
          <p:cNvCxnSpPr/>
          <p:nvPr/>
        </p:nvCxnSpPr>
        <p:spPr>
          <a:xfrm flipV="1">
            <a:off x="8374835" y="3881887"/>
            <a:ext cx="2830879" cy="766"/>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cxnSp>
        <p:nvCxnSpPr>
          <p:cNvPr id="20" name="直接连接符 19"/>
          <p:cNvCxnSpPr/>
          <p:nvPr/>
        </p:nvCxnSpPr>
        <p:spPr>
          <a:xfrm flipV="1">
            <a:off x="827609" y="4688276"/>
            <a:ext cx="4605655" cy="9525"/>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sp>
        <p:nvSpPr>
          <p:cNvPr id="23" name="椭圆形标注 22"/>
          <p:cNvSpPr/>
          <p:nvPr/>
        </p:nvSpPr>
        <p:spPr>
          <a:xfrm>
            <a:off x="5846168" y="4555999"/>
            <a:ext cx="2670810" cy="931545"/>
          </a:xfrm>
          <a:prstGeom prst="wedgeEllipseCallout">
            <a:avLst>
              <a:gd name="adj1" fmla="val -59979"/>
              <a:gd name="adj2" fmla="val -66052"/>
            </a:avLst>
          </a:prstGeom>
          <a:ln w="28575">
            <a:solidFill>
              <a:srgbClr val="476C2C"/>
            </a:solidFill>
          </a:ln>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24" name="文本框 23"/>
          <p:cNvSpPr txBox="1"/>
          <p:nvPr/>
        </p:nvSpPr>
        <p:spPr>
          <a:xfrm>
            <a:off x="6053178" y="4760469"/>
            <a:ext cx="2410460" cy="523220"/>
          </a:xfrm>
          <a:prstGeom prst="rect">
            <a:avLst/>
          </a:prstGeom>
          <a:noFill/>
        </p:spPr>
        <p:txBody>
          <a:bodyPr wrap="square" rtlCol="0">
            <a:spAutoFit/>
          </a:bodyPr>
          <a:lstStyle/>
          <a:p>
            <a:r>
              <a:rPr lang="zh-CN" altLang="en-US" sz="2800" b="1">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让步状语从句</a:t>
            </a:r>
            <a:endPar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cxnSp>
        <p:nvCxnSpPr>
          <p:cNvPr id="25" name="曲线连接符 13"/>
          <p:cNvCxnSpPr/>
          <p:nvPr/>
        </p:nvCxnSpPr>
        <p:spPr>
          <a:xfrm flipV="1">
            <a:off x="2638785" y="2949830"/>
            <a:ext cx="876935" cy="390525"/>
          </a:xfrm>
          <a:prstGeom prst="curvedConnector3">
            <a:avLst>
              <a:gd name="adj1" fmla="val 50000"/>
            </a:avLst>
          </a:prstGeom>
          <a:ln w="28575">
            <a:solidFill>
              <a:srgbClr val="7030A0"/>
            </a:solidFill>
            <a:tailEnd type="arrow" w="med" len="med"/>
          </a:ln>
        </p:spPr>
        <p:style>
          <a:lnRef idx="3">
            <a:schemeClr val="accent4"/>
          </a:lnRef>
          <a:fillRef idx="0">
            <a:schemeClr val="accent4"/>
          </a:fillRef>
          <a:effectRef idx="2">
            <a:schemeClr val="accent4"/>
          </a:effectRef>
          <a:fontRef idx="minor">
            <a:schemeClr val="tx1"/>
          </a:fontRef>
        </p:style>
      </p:cxnSp>
      <p:sp>
        <p:nvSpPr>
          <p:cNvPr id="26" name="圆角矩形 260113"/>
          <p:cNvSpPr>
            <a:spLocks noChangeArrowheads="1"/>
          </p:cNvSpPr>
          <p:nvPr>
            <p:custDataLst>
              <p:tags r:id="rId4"/>
            </p:custDataLst>
          </p:nvPr>
        </p:nvSpPr>
        <p:spPr bwMode="auto">
          <a:xfrm>
            <a:off x="3665196" y="2327499"/>
            <a:ext cx="3313574" cy="817593"/>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zh-CN" altLang="en-US" sz="3200" b="1">
                <a:solidFill>
                  <a:schemeClr val="bg1"/>
                </a:solidFill>
                <a:latin typeface="楷体" panose="02010609060101010101" charset="-122"/>
                <a:ea typeface="楷体" panose="02010609060101010101" charset="-122"/>
                <a:cs typeface="Times New Roman" panose="02020603050405020304" pitchFamily="18" charset="0"/>
              </a:rPr>
              <a:t>对</a:t>
            </a:r>
            <a:r>
              <a:rPr lang="en-US" altLang="zh-CN" sz="3200" b="1" dirty="0">
                <a:solidFill>
                  <a:schemeClr val="bg1"/>
                </a:solidFill>
                <a:latin typeface="楷体" panose="02010609060101010101" charset="-122"/>
                <a:ea typeface="楷体" panose="02010609060101010101" charset="-122"/>
                <a:cs typeface="Times New Roman" panose="02020603050405020304" pitchFamily="18" charset="0"/>
              </a:rPr>
              <a:t>……</a:t>
            </a:r>
            <a:r>
              <a:rPr lang="zh-CN" altLang="en-US" sz="3200" b="1">
                <a:solidFill>
                  <a:schemeClr val="bg1"/>
                </a:solidFill>
                <a:latin typeface="楷体" panose="02010609060101010101" charset="-122"/>
                <a:ea typeface="楷体" panose="02010609060101010101" charset="-122"/>
                <a:cs typeface="Times New Roman" panose="02020603050405020304" pitchFamily="18" charset="0"/>
              </a:rPr>
              <a:t>有耐心的</a:t>
            </a:r>
            <a:endParaRPr lang="zh-CN" altLang="en-US" sz="3200" b="1" noProof="1">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down)">
                                      <p:cBhvr>
                                        <p:cTn id="21" dur="500"/>
                                        <p:tgtEl>
                                          <p:spTgt spid="18"/>
                                        </p:tgtEl>
                                      </p:cBhvr>
                                    </p:animEffect>
                                  </p:childTnLst>
                                </p:cTn>
                              </p:par>
                              <p:par>
                                <p:cTn id="22" presetID="22" presetClass="entr" presetSubtype="4"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down)">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up)">
                                      <p:cBhvr>
                                        <p:cTn id="3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3" grpId="0" bldLvl="0" animBg="1"/>
      <p:bldP spid="24" grpId="0"/>
      <p:bldP spid="26"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54992" y="644207"/>
            <a:ext cx="9336321" cy="1471172"/>
          </a:xfrm>
          <a:prstGeom prst="rect">
            <a:avLst/>
          </a:prstGeom>
          <a:noFill/>
        </p:spPr>
        <p:txBody>
          <a:bodyPr wrap="square" rtlCol="0" anchor="t">
            <a:spAutoFit/>
          </a:bodyPr>
          <a:lstStyle/>
          <a:p>
            <a:pPr>
              <a:lnSpc>
                <a:spcPct val="140000"/>
              </a:lnSpc>
            </a:pPr>
            <a:endParaRPr lang="zh-CN" altLang="en-US" sz="3200" b="1" dirty="0">
              <a:solidFill>
                <a:schemeClr val="bg1"/>
              </a:solidFill>
              <a:latin typeface="Times New Roman" panose="02020603050405020304" pitchFamily="18" charset="0"/>
              <a:ea typeface="楷体" panose="02010609060101010101" charset="-122"/>
              <a:cs typeface="Times New Roman" panose="02020603050405020304" pitchFamily="18" charset="0"/>
            </a:endParaRPr>
          </a:p>
          <a:p>
            <a:pPr>
              <a:lnSpc>
                <a:spcPct val="140000"/>
              </a:lnSpc>
            </a:pPr>
            <a:r>
              <a:rPr lang="zh-CN" altLang="en-US" sz="3200" b="1">
                <a:latin typeface="Times New Roman" panose="02020603050405020304" pitchFamily="18" charset="0"/>
                <a:ea typeface="楷体" panose="02010609060101010101" charset="-122"/>
                <a:cs typeface="Times New Roman" panose="02020603050405020304" pitchFamily="18" charset="0"/>
              </a:rPr>
              <a:t>4. 他是一个勤奋诚实的男孩，老师们总是表扬他。 </a:t>
            </a:r>
            <a:endParaRPr lang="zh-CN" altLang="en-US" sz="3200" b="1" dirty="0">
              <a:latin typeface="Times New Roman" panose="02020603050405020304" pitchFamily="18" charset="0"/>
              <a:ea typeface="楷体" panose="02010609060101010101" charset="-122"/>
              <a:cs typeface="Times New Roman" panose="02020603050405020304" pitchFamily="18" charset="0"/>
            </a:endParaRPr>
          </a:p>
        </p:txBody>
      </p:sp>
      <p:grpSp>
        <p:nvGrpSpPr>
          <p:cNvPr id="14" name="组合 13"/>
          <p:cNvGrpSpPr/>
          <p:nvPr/>
        </p:nvGrpSpPr>
        <p:grpSpPr>
          <a:xfrm>
            <a:off x="-635" y="374015"/>
            <a:ext cx="3477260" cy="758190"/>
            <a:chOff x="-35" y="638"/>
            <a:chExt cx="5116" cy="786"/>
          </a:xfrm>
          <a:solidFill>
            <a:srgbClr val="476C2C"/>
          </a:solidFill>
        </p:grpSpPr>
        <p:sp>
          <p:nvSpPr>
            <p:cNvPr id="15" name="矩形 14"/>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4" name="文本框 3"/>
          <p:cNvSpPr txBox="1"/>
          <p:nvPr/>
        </p:nvSpPr>
        <p:spPr>
          <a:xfrm>
            <a:off x="888519" y="2557737"/>
            <a:ext cx="10688129" cy="1569660"/>
          </a:xfrm>
          <a:prstGeom prst="rect">
            <a:avLst/>
          </a:prstGeom>
          <a:noFill/>
        </p:spPr>
        <p:txBody>
          <a:bodyPr wrap="square" rtlCol="0">
            <a:spAutoFit/>
          </a:bodyPr>
          <a:lstStyle/>
          <a:p>
            <a:pPr>
              <a:lnSpc>
                <a:spcPct val="150000"/>
              </a:lnSpc>
            </a:pPr>
            <a:r>
              <a:rPr lang="en-US" altLang="zh-CN" sz="3200" b="1" dirty="0">
                <a:latin typeface="Times New Roman" panose="02020603050405020304" pitchFamily="18" charset="0"/>
                <a:cs typeface="Times New Roman" panose="02020603050405020304" pitchFamily="18" charset="0"/>
              </a:rPr>
              <a:t>He is </a:t>
            </a:r>
            <a:r>
              <a:rPr lang="en-US" altLang="zh-CN" sz="3200" b="1" dirty="0">
                <a:solidFill>
                  <a:srgbClr val="C00000"/>
                </a:solidFill>
                <a:latin typeface="Times New Roman" panose="02020603050405020304" pitchFamily="18" charset="0"/>
                <a:cs typeface="Times New Roman" panose="02020603050405020304" pitchFamily="18" charset="0"/>
              </a:rPr>
              <a:t>such</a:t>
            </a:r>
            <a:r>
              <a:rPr lang="en-US" altLang="zh-CN" sz="3200" b="1" dirty="0">
                <a:latin typeface="Times New Roman" panose="02020603050405020304" pitchFamily="18" charset="0"/>
                <a:cs typeface="Times New Roman" panose="02020603050405020304" pitchFamily="18" charset="0"/>
              </a:rPr>
              <a:t> a hard-working and honest boy </a:t>
            </a:r>
            <a:r>
              <a:rPr lang="en-US" altLang="zh-CN" sz="3200" b="1" dirty="0">
                <a:solidFill>
                  <a:srgbClr val="C00000"/>
                </a:solidFill>
                <a:latin typeface="Times New Roman" panose="02020603050405020304" pitchFamily="18" charset="0"/>
                <a:cs typeface="Times New Roman" panose="02020603050405020304" pitchFamily="18" charset="0"/>
              </a:rPr>
              <a:t>that </a:t>
            </a:r>
            <a:r>
              <a:rPr lang="en-US" altLang="zh-CN" sz="3200" b="1" dirty="0">
                <a:latin typeface="Times New Roman" panose="02020603050405020304" pitchFamily="18" charset="0"/>
                <a:cs typeface="Times New Roman" panose="02020603050405020304" pitchFamily="18" charset="0"/>
              </a:rPr>
              <a:t>he</a:t>
            </a:r>
            <a:r>
              <a:rPr lang="en-US" altLang="zh-CN" sz="3200" b="1" dirty="0">
                <a:solidFill>
                  <a:srgbClr val="C00000"/>
                </a:solidFill>
                <a:latin typeface="Times New Roman" panose="02020603050405020304" pitchFamily="18" charset="0"/>
                <a:cs typeface="Times New Roman" panose="02020603050405020304" pitchFamily="18" charset="0"/>
              </a:rPr>
              <a:t> is </a:t>
            </a:r>
            <a:r>
              <a:rPr lang="en-US" altLang="zh-CN" sz="3200" b="1" dirty="0">
                <a:latin typeface="Times New Roman" panose="02020603050405020304" pitchFamily="18" charset="0"/>
                <a:cs typeface="Times New Roman" panose="02020603050405020304" pitchFamily="18" charset="0"/>
              </a:rPr>
              <a:t>always </a:t>
            </a:r>
            <a:r>
              <a:rPr lang="en-US" altLang="zh-CN" sz="3200" b="1" dirty="0">
                <a:solidFill>
                  <a:srgbClr val="C00000"/>
                </a:solidFill>
                <a:latin typeface="Times New Roman" panose="02020603050405020304" pitchFamily="18" charset="0"/>
                <a:cs typeface="Times New Roman" panose="02020603050405020304" pitchFamily="18" charset="0"/>
              </a:rPr>
              <a:t>praised</a:t>
            </a: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C00000"/>
                </a:solidFill>
                <a:latin typeface="Times New Roman" panose="02020603050405020304" pitchFamily="18" charset="0"/>
                <a:cs typeface="Times New Roman" panose="02020603050405020304" pitchFamily="18" charset="0"/>
              </a:rPr>
              <a:t>by</a:t>
            </a:r>
            <a:r>
              <a:rPr lang="en-US" altLang="zh-CN" sz="3200" b="1" dirty="0">
                <a:latin typeface="Times New Roman" panose="02020603050405020304" pitchFamily="18" charset="0"/>
                <a:cs typeface="Times New Roman" panose="02020603050405020304" pitchFamily="18" charset="0"/>
              </a:rPr>
              <a:t> his teachers.</a:t>
            </a:r>
            <a:endParaRPr lang="zh-CN" altLang="en-US" sz="3200" b="1" dirty="0">
              <a:latin typeface="Times New Roman" panose="02020603050405020304" pitchFamily="18" charset="0"/>
              <a:cs typeface="Times New Roman" panose="02020603050405020304" pitchFamily="18" charset="0"/>
            </a:endParaRPr>
          </a:p>
        </p:txBody>
      </p:sp>
      <p:sp>
        <p:nvSpPr>
          <p:cNvPr id="21" name="文本框 20"/>
          <p:cNvSpPr txBox="1"/>
          <p:nvPr/>
        </p:nvSpPr>
        <p:spPr>
          <a:xfrm>
            <a:off x="888519" y="2135619"/>
            <a:ext cx="6371920" cy="523220"/>
          </a:xfrm>
          <a:prstGeom prst="rect">
            <a:avLst/>
          </a:prstGeom>
          <a:solidFill>
            <a:schemeClr val="accent6">
              <a:lumMod val="50000"/>
            </a:schemeClr>
          </a:solidFill>
        </p:spPr>
        <p:txBody>
          <a:bodyPr wrap="square" rtlCol="0">
            <a:spAutoFit/>
          </a:bodyPr>
          <a:lstStyle/>
          <a:p>
            <a:r>
              <a:rPr lang="zh-CN" altLang="en-US" sz="2800" b="1">
                <a:solidFill>
                  <a:srgbClr val="FFFFFF"/>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句式：</a:t>
            </a:r>
            <a:r>
              <a:rPr lang="en-US" altLang="zh-CN" sz="2800" b="1" dirty="0">
                <a:solidFill>
                  <a:srgbClr val="FFFFFF"/>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such … that</a:t>
            </a:r>
            <a:endParaRPr lang="zh-CN" altLang="en-US" sz="2800" b="1" dirty="0">
              <a:solidFill>
                <a:srgbClr val="FFFFFF"/>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sp>
        <p:nvSpPr>
          <p:cNvPr id="23" name="椭圆形标注 22"/>
          <p:cNvSpPr/>
          <p:nvPr/>
        </p:nvSpPr>
        <p:spPr>
          <a:xfrm>
            <a:off x="1213635" y="4456119"/>
            <a:ext cx="2404561" cy="953393"/>
          </a:xfrm>
          <a:prstGeom prst="wedgeEllipseCallout">
            <a:avLst>
              <a:gd name="adj1" fmla="val 7587"/>
              <a:gd name="adj2" fmla="val -93971"/>
            </a:avLst>
          </a:prstGeom>
          <a:ln w="28575">
            <a:solidFill>
              <a:srgbClr val="476C2C"/>
            </a:solidFill>
          </a:ln>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24" name="文本框 23"/>
          <p:cNvSpPr txBox="1"/>
          <p:nvPr/>
        </p:nvSpPr>
        <p:spPr>
          <a:xfrm>
            <a:off x="1550631" y="4671205"/>
            <a:ext cx="1714460" cy="523220"/>
          </a:xfrm>
          <a:prstGeom prst="rect">
            <a:avLst/>
          </a:prstGeom>
          <a:noFill/>
        </p:spPr>
        <p:txBody>
          <a:bodyPr wrap="square" rtlCol="0">
            <a:spAutoFit/>
          </a:bodyPr>
          <a:lstStyle/>
          <a:p>
            <a:r>
              <a:rPr lang="zh-CN" altLang="en-US" sz="2800" b="1">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被动语态</a:t>
            </a:r>
            <a:endPar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up)">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up)">
                                      <p:cBhvr>
                                        <p:cTn id="17" dur="500"/>
                                        <p:tgtEl>
                                          <p:spTgt spid="23"/>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1" grpId="0" animBg="1"/>
      <p:bldP spid="23" grpId="0" bldLvl="0" animBg="1"/>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66102" y="593061"/>
            <a:ext cx="11421745" cy="1471172"/>
          </a:xfrm>
          <a:prstGeom prst="rect">
            <a:avLst/>
          </a:prstGeom>
          <a:noFill/>
        </p:spPr>
        <p:txBody>
          <a:bodyPr wrap="square" rtlCol="0" anchor="t">
            <a:spAutoFit/>
          </a:bodyPr>
          <a:lstStyle/>
          <a:p>
            <a:pPr>
              <a:lnSpc>
                <a:spcPct val="140000"/>
              </a:lnSpc>
            </a:pPr>
            <a:endParaRPr lang="zh-CN" altLang="en-US" sz="3200" b="1">
              <a:solidFill>
                <a:schemeClr val="bg1"/>
              </a:solidFill>
              <a:latin typeface="Times New Roman" panose="02020603050405020304" pitchFamily="18" charset="0"/>
              <a:ea typeface="楷体" panose="02010609060101010101" charset="-122"/>
              <a:cs typeface="Times New Roman" panose="02020603050405020304" pitchFamily="18" charset="0"/>
            </a:endParaRPr>
          </a:p>
          <a:p>
            <a:pPr>
              <a:lnSpc>
                <a:spcPct val="140000"/>
              </a:lnSpc>
            </a:pPr>
            <a:r>
              <a:rPr lang="zh-CN" altLang="en-US" sz="3200" b="1">
                <a:latin typeface="Times New Roman" panose="02020603050405020304" pitchFamily="18" charset="0"/>
                <a:ea typeface="楷体" panose="02010609060101010101" charset="-122"/>
                <a:cs typeface="Times New Roman" panose="02020603050405020304" pitchFamily="18" charset="0"/>
              </a:rPr>
              <a:t>5. 他自律、谦逊和宽容大度的品质值得每个人尊敬。</a:t>
            </a:r>
            <a:endParaRPr lang="zh-CN" altLang="en-US" sz="3200" b="1">
              <a:latin typeface="Times New Roman" panose="02020603050405020304" pitchFamily="18" charset="0"/>
              <a:ea typeface="楷体" panose="02010609060101010101" charset="-122"/>
              <a:cs typeface="Times New Roman" panose="02020603050405020304" pitchFamily="18" charset="0"/>
            </a:endParaRPr>
          </a:p>
        </p:txBody>
      </p:sp>
      <p:sp>
        <p:nvSpPr>
          <p:cNvPr id="5" name="文本框 4"/>
          <p:cNvSpPr txBox="1"/>
          <p:nvPr/>
        </p:nvSpPr>
        <p:spPr>
          <a:xfrm>
            <a:off x="370205" y="3417088"/>
            <a:ext cx="11302365" cy="1901190"/>
          </a:xfrm>
          <a:prstGeom prst="rect">
            <a:avLst/>
          </a:prstGeom>
          <a:noFill/>
        </p:spPr>
        <p:txBody>
          <a:bodyPr wrap="square" rtlCol="0">
            <a:noAutofit/>
          </a:bodyPr>
          <a:lstStyle/>
          <a:p>
            <a:pPr>
              <a:lnSpc>
                <a:spcPct val="160000"/>
              </a:lnSpc>
            </a:pPr>
            <a:r>
              <a:rPr lang="en-US" altLang="zh-CN" sz="3200" b="1" dirty="0">
                <a:latin typeface="Times New Roman" panose="02020603050405020304" pitchFamily="18" charset="0"/>
                <a:cs typeface="Times New Roman" panose="02020603050405020304" pitchFamily="18" charset="0"/>
              </a:rPr>
              <a:t>He </a:t>
            </a:r>
            <a:r>
              <a:rPr lang="en-US" altLang="zh-CN" sz="3200" b="1" dirty="0">
                <a:solidFill>
                  <a:srgbClr val="C00000"/>
                </a:solidFill>
                <a:latin typeface="Times New Roman" panose="02020603050405020304" pitchFamily="18" charset="0"/>
                <a:cs typeface="Times New Roman" panose="02020603050405020304" pitchFamily="18" charset="0"/>
              </a:rPr>
              <a:t>commands / deserves the respect of </a:t>
            </a:r>
            <a:r>
              <a:rPr lang="en-US" altLang="zh-CN" sz="3200" b="1" dirty="0">
                <a:latin typeface="Times New Roman" panose="02020603050405020304" pitchFamily="18" charset="0"/>
                <a:cs typeface="Times New Roman" panose="02020603050405020304" pitchFamily="18" charset="0"/>
              </a:rPr>
              <a:t>everyone </a:t>
            </a:r>
            <a:r>
              <a:rPr lang="en-US" altLang="zh-CN" sz="3200" b="1" dirty="0">
                <a:solidFill>
                  <a:srgbClr val="C00000"/>
                </a:solidFill>
                <a:latin typeface="Times New Roman" panose="02020603050405020304" pitchFamily="18" charset="0"/>
                <a:cs typeface="Times New Roman" panose="02020603050405020304" pitchFamily="18" charset="0"/>
              </a:rPr>
              <a:t>for</a:t>
            </a:r>
            <a:r>
              <a:rPr lang="en-US" altLang="zh-CN" sz="3200" b="1" dirty="0">
                <a:latin typeface="Times New Roman" panose="02020603050405020304" pitchFamily="18" charset="0"/>
                <a:cs typeface="Times New Roman" panose="02020603050405020304" pitchFamily="18" charset="0"/>
              </a:rPr>
              <a:t> his qualities of self-discipline, modesty and generosity.</a:t>
            </a:r>
            <a:endParaRPr lang="zh-CN" altLang="en-US" sz="3200" b="1" dirty="0">
              <a:latin typeface="Times New Roman" panose="02020603050405020304" pitchFamily="18" charset="0"/>
              <a:cs typeface="Times New Roman" panose="02020603050405020304" pitchFamily="18" charset="0"/>
            </a:endParaRPr>
          </a:p>
        </p:txBody>
      </p:sp>
      <p:grpSp>
        <p:nvGrpSpPr>
          <p:cNvPr id="9" name="组合 8"/>
          <p:cNvGrpSpPr/>
          <p:nvPr/>
        </p:nvGrpSpPr>
        <p:grpSpPr>
          <a:xfrm>
            <a:off x="-635" y="374015"/>
            <a:ext cx="3477260" cy="758190"/>
            <a:chOff x="-35" y="638"/>
            <a:chExt cx="5116" cy="786"/>
          </a:xfrm>
          <a:solidFill>
            <a:srgbClr val="476C2C"/>
          </a:solidFill>
        </p:grpSpPr>
        <p:sp>
          <p:nvSpPr>
            <p:cNvPr id="10" name="矩形 9"/>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76C2C"/>
                </a:solidFill>
              </a:endParaRPr>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76C2C"/>
                </a:solidFill>
              </a:endParaRPr>
            </a:p>
          </p:txBody>
        </p:sp>
      </p:grpSp>
      <p:sp>
        <p:nvSpPr>
          <p:cNvPr id="11" name="文本框 10"/>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12" name="文本框 11"/>
          <p:cNvSpPr txBox="1"/>
          <p:nvPr/>
        </p:nvSpPr>
        <p:spPr>
          <a:xfrm>
            <a:off x="566102" y="2411903"/>
            <a:ext cx="10434093" cy="523220"/>
          </a:xfrm>
          <a:prstGeom prst="rect">
            <a:avLst/>
          </a:prstGeom>
          <a:solidFill>
            <a:schemeClr val="accent6">
              <a:lumMod val="50000"/>
            </a:schemeClr>
          </a:solidFill>
        </p:spPr>
        <p:txBody>
          <a:bodyPr wrap="square" rtlCol="0">
            <a:spAutoFit/>
          </a:bodyPr>
          <a:lstStyle/>
          <a:p>
            <a:r>
              <a:rPr lang="zh-CN" altLang="en-US" sz="2800" b="1" dirty="0">
                <a:solidFill>
                  <a:srgbClr val="FFFFFF"/>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句式：</a:t>
            </a:r>
            <a:r>
              <a:rPr lang="en-US" altLang="zh-CN" sz="2800" b="1" dirty="0">
                <a:solidFill>
                  <a:srgbClr val="FFFFFF"/>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command / deserve the respect of sb for sth </a:t>
            </a:r>
            <a:endParaRPr lang="zh-CN" altLang="en-US" sz="2800" b="1" dirty="0">
              <a:solidFill>
                <a:srgbClr val="FFFFFF"/>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719122" y="563688"/>
            <a:ext cx="10665490" cy="2160591"/>
          </a:xfrm>
          <a:prstGeom prst="rect">
            <a:avLst/>
          </a:prstGeom>
          <a:noFill/>
        </p:spPr>
        <p:txBody>
          <a:bodyPr wrap="square" rtlCol="0" anchor="t">
            <a:spAutoFit/>
          </a:bodyPr>
          <a:lstStyle/>
          <a:p>
            <a:pPr>
              <a:lnSpc>
                <a:spcPct val="140000"/>
              </a:lnSpc>
            </a:pPr>
            <a:endParaRPr lang="zh-CN" altLang="en-US" sz="3200" b="1">
              <a:solidFill>
                <a:schemeClr val="bg1"/>
              </a:solidFill>
              <a:latin typeface="Times New Roman" panose="02020603050405020304" pitchFamily="18" charset="0"/>
              <a:ea typeface="楷体" panose="02010609060101010101" charset="-122"/>
              <a:cs typeface="Times New Roman" panose="02020603050405020304" pitchFamily="18" charset="0"/>
            </a:endParaRPr>
          </a:p>
          <a:p>
            <a:pPr>
              <a:lnSpc>
                <a:spcPct val="140000"/>
              </a:lnSpc>
            </a:pPr>
            <a:r>
              <a:rPr lang="en-US" altLang="zh-CN" sz="3200" b="1" dirty="0">
                <a:latin typeface="Times New Roman" panose="02020603050405020304" pitchFamily="18" charset="0"/>
                <a:ea typeface="楷体" panose="02010609060101010101" charset="-122"/>
                <a:cs typeface="Times New Roman" panose="02020603050405020304" pitchFamily="18" charset="0"/>
              </a:rPr>
              <a:t>6</a:t>
            </a:r>
            <a:r>
              <a:rPr lang="zh-CN" altLang="en-US" sz="3200" b="1">
                <a:latin typeface="Times New Roman" panose="02020603050405020304" pitchFamily="18" charset="0"/>
                <a:ea typeface="楷体" panose="02010609060101010101" charset="-122"/>
                <a:cs typeface="Times New Roman" panose="02020603050405020304" pitchFamily="18" charset="0"/>
              </a:rPr>
              <a:t>. 她的人格魅力给我留下了深刻印象，我决心将来成为像她一样的人。</a:t>
            </a:r>
            <a:endParaRPr lang="zh-CN" altLang="en-US" sz="3200" b="1">
              <a:latin typeface="Times New Roman" panose="02020603050405020304" pitchFamily="18" charset="0"/>
              <a:ea typeface="楷体" panose="02010609060101010101" charset="-122"/>
              <a:cs typeface="Times New Roman" panose="02020603050405020304" pitchFamily="18" charset="0"/>
            </a:endParaRPr>
          </a:p>
        </p:txBody>
      </p:sp>
      <p:sp>
        <p:nvSpPr>
          <p:cNvPr id="5" name="文本框 4"/>
          <p:cNvSpPr txBox="1"/>
          <p:nvPr/>
        </p:nvSpPr>
        <p:spPr>
          <a:xfrm>
            <a:off x="409313" y="3263410"/>
            <a:ext cx="11503768" cy="1901190"/>
          </a:xfrm>
          <a:prstGeom prst="rect">
            <a:avLst/>
          </a:prstGeom>
          <a:noFill/>
        </p:spPr>
        <p:txBody>
          <a:bodyPr wrap="square" rtlCol="0">
            <a:noAutofit/>
          </a:bodyPr>
          <a:lstStyle/>
          <a:p>
            <a:pPr>
              <a:lnSpc>
                <a:spcPct val="160000"/>
              </a:lnSpc>
            </a:pPr>
            <a:r>
              <a:rPr lang="en-US" altLang="zh-CN" sz="3200" b="1" dirty="0">
                <a:latin typeface="Times New Roman" panose="02020603050405020304" pitchFamily="18" charset="0"/>
                <a:cs typeface="Times New Roman" panose="02020603050405020304" pitchFamily="18" charset="0"/>
              </a:rPr>
              <a:t>Deeply impressed by her </a:t>
            </a:r>
            <a:r>
              <a:rPr lang="en-US" altLang="zh-CN" sz="3200" b="1" dirty="0">
                <a:solidFill>
                  <a:srgbClr val="C00000"/>
                </a:solidFill>
                <a:latin typeface="Times New Roman" panose="02020603050405020304" pitchFamily="18" charset="0"/>
                <a:cs typeface="Times New Roman" panose="02020603050405020304" pitchFamily="18" charset="0"/>
              </a:rPr>
              <a:t>charming personality</a:t>
            </a:r>
            <a:r>
              <a:rPr lang="en-US" altLang="zh-CN" sz="3200" b="1" dirty="0">
                <a:latin typeface="Times New Roman" panose="02020603050405020304" pitchFamily="18" charset="0"/>
                <a:cs typeface="Times New Roman" panose="02020603050405020304" pitchFamily="18" charset="0"/>
              </a:rPr>
              <a:t>, I am determined to be a person like her in the future.</a:t>
            </a:r>
            <a:endParaRPr lang="zh-CN" altLang="en-US" sz="3200" b="1" dirty="0">
              <a:latin typeface="Times New Roman" panose="02020603050405020304" pitchFamily="18" charset="0"/>
              <a:cs typeface="Times New Roman" panose="02020603050405020304" pitchFamily="18" charset="0"/>
            </a:endParaRPr>
          </a:p>
        </p:txBody>
      </p:sp>
      <p:grpSp>
        <p:nvGrpSpPr>
          <p:cNvPr id="9" name="组合 8"/>
          <p:cNvGrpSpPr/>
          <p:nvPr/>
        </p:nvGrpSpPr>
        <p:grpSpPr>
          <a:xfrm>
            <a:off x="-635" y="374015"/>
            <a:ext cx="3477260" cy="758190"/>
            <a:chOff x="-35" y="638"/>
            <a:chExt cx="5116" cy="786"/>
          </a:xfrm>
          <a:solidFill>
            <a:srgbClr val="476C2C"/>
          </a:solidFill>
        </p:grpSpPr>
        <p:sp>
          <p:nvSpPr>
            <p:cNvPr id="10" name="矩形 9"/>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76C2C"/>
                </a:solidFill>
              </a:endParaRPr>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76C2C"/>
                </a:solidFill>
              </a:endParaRPr>
            </a:p>
          </p:txBody>
        </p:sp>
      </p:grpSp>
      <p:sp>
        <p:nvSpPr>
          <p:cNvPr id="11" name="文本框 10"/>
          <p:cNvSpPr txBox="1"/>
          <p:nvPr>
            <p:custDataLst>
              <p:tags r:id="rId3"/>
            </p:custDataLst>
          </p:nvPr>
        </p:nvSpPr>
        <p:spPr>
          <a:xfrm>
            <a:off x="175895" y="155575"/>
            <a:ext cx="2781935" cy="977265"/>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13" name="曲线连接符 13"/>
          <p:cNvCxnSpPr/>
          <p:nvPr/>
        </p:nvCxnSpPr>
        <p:spPr>
          <a:xfrm flipV="1">
            <a:off x="5899570" y="3068148"/>
            <a:ext cx="876935" cy="390525"/>
          </a:xfrm>
          <a:prstGeom prst="curvedConnector3">
            <a:avLst>
              <a:gd name="adj1" fmla="val 50000"/>
            </a:avLst>
          </a:prstGeom>
          <a:ln w="28575">
            <a:solidFill>
              <a:srgbClr val="7030A0"/>
            </a:solidFill>
            <a:tailEnd type="arrow" w="med" len="med"/>
          </a:ln>
        </p:spPr>
        <p:style>
          <a:lnRef idx="3">
            <a:schemeClr val="accent4"/>
          </a:lnRef>
          <a:fillRef idx="0">
            <a:schemeClr val="accent4"/>
          </a:fillRef>
          <a:effectRef idx="2">
            <a:schemeClr val="accent4"/>
          </a:effectRef>
          <a:fontRef idx="minor">
            <a:schemeClr val="tx1"/>
          </a:fontRef>
        </p:style>
      </p:cxnSp>
      <p:sp>
        <p:nvSpPr>
          <p:cNvPr id="15" name="圆角矩形 260113"/>
          <p:cNvSpPr>
            <a:spLocks noChangeArrowheads="1"/>
          </p:cNvSpPr>
          <p:nvPr>
            <p:custDataLst>
              <p:tags r:id="rId4"/>
            </p:custDataLst>
          </p:nvPr>
        </p:nvSpPr>
        <p:spPr bwMode="auto">
          <a:xfrm>
            <a:off x="6925981" y="2445817"/>
            <a:ext cx="3313574" cy="817593"/>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zh-CN" altLang="en-US" sz="3200" b="1" noProof="1">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rPr>
              <a:t>人格魅力</a:t>
            </a:r>
            <a:endParaRPr lang="zh-CN" altLang="en-US" sz="3200" b="1" noProof="1">
              <a:solidFill>
                <a:schemeClr val="bg1"/>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endParaRPr>
          </a:p>
        </p:txBody>
      </p:sp>
      <p:cxnSp>
        <p:nvCxnSpPr>
          <p:cNvPr id="16" name="直接连接符 15"/>
          <p:cNvCxnSpPr/>
          <p:nvPr/>
        </p:nvCxnSpPr>
        <p:spPr>
          <a:xfrm flipV="1">
            <a:off x="487417" y="4088921"/>
            <a:ext cx="8095351" cy="6518"/>
          </a:xfrm>
          <a:prstGeom prst="line">
            <a:avLst/>
          </a:prstGeom>
          <a:ln w="28575">
            <a:solidFill>
              <a:srgbClr val="7030A0"/>
            </a:solidFill>
          </a:ln>
        </p:spPr>
        <p:style>
          <a:lnRef idx="3">
            <a:schemeClr val="accent6"/>
          </a:lnRef>
          <a:fillRef idx="0">
            <a:schemeClr val="accent6"/>
          </a:fillRef>
          <a:effectRef idx="2">
            <a:schemeClr val="accent6"/>
          </a:effectRef>
          <a:fontRef idx="minor">
            <a:schemeClr val="tx1"/>
          </a:fontRef>
        </p:style>
      </p:cxnSp>
      <p:sp>
        <p:nvSpPr>
          <p:cNvPr id="17" name="椭圆形标注 16"/>
          <p:cNvSpPr/>
          <p:nvPr/>
        </p:nvSpPr>
        <p:spPr>
          <a:xfrm>
            <a:off x="6925981" y="4841455"/>
            <a:ext cx="3158298" cy="1148656"/>
          </a:xfrm>
          <a:prstGeom prst="wedgeEllipseCallout">
            <a:avLst>
              <a:gd name="adj1" fmla="val -32234"/>
              <a:gd name="adj2" fmla="val -112972"/>
            </a:avLst>
          </a:prstGeom>
          <a:ln w="28575">
            <a:solidFill>
              <a:srgbClr val="476C2C"/>
            </a:solidFill>
          </a:ln>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18" name="文本框 17"/>
          <p:cNvSpPr txBox="1"/>
          <p:nvPr/>
        </p:nvSpPr>
        <p:spPr>
          <a:xfrm>
            <a:off x="7174017" y="5145539"/>
            <a:ext cx="2750595" cy="523220"/>
          </a:xfrm>
          <a:prstGeom prst="rect">
            <a:avLst/>
          </a:prstGeom>
          <a:noFill/>
        </p:spPr>
        <p:txBody>
          <a:bodyPr wrap="square" rtlCol="0">
            <a:spAutoFit/>
          </a:bodyPr>
          <a:lstStyle/>
          <a:p>
            <a:r>
              <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rPr>
              <a:t>过去分词作状语</a:t>
            </a:r>
            <a:endParaRPr lang="zh-CN" altLang="en-US" sz="2800" b="1" dirty="0">
              <a:solidFill>
                <a:srgbClr val="476C2C"/>
              </a:solidFill>
              <a:effectLst>
                <a:outerShdw blurRad="38100" dist="25400" dir="5400000" algn="ctr" rotWithShape="0">
                  <a:srgbClr val="6E747A">
                    <a:alpha val="43000"/>
                  </a:srgbClr>
                </a:outerShdw>
              </a:effectLst>
              <a:latin typeface="Times New Roman" panose="02020603050405020304" pitchFamily="18" charset="0"/>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down)">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up)">
                                      <p:cBhvr>
                                        <p:cTn id="26" dur="500"/>
                                        <p:tgtEl>
                                          <p:spTgt spid="17"/>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up)">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5" grpId="0" bldLvl="0" animBg="1"/>
      <p:bldP spid="17" grpId="0" bldLvl="0" animBg="1"/>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折角形 10"/>
          <p:cNvSpPr/>
          <p:nvPr/>
        </p:nvSpPr>
        <p:spPr>
          <a:xfrm>
            <a:off x="381635" y="519430"/>
            <a:ext cx="10795635" cy="6094095"/>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553846" y="786337"/>
            <a:ext cx="10168788" cy="5182337"/>
          </a:xfrm>
          <a:prstGeom prst="rect">
            <a:avLst/>
          </a:prstGeom>
          <a:noFill/>
        </p:spPr>
        <p:txBody>
          <a:bodyPr wrap="square" rtlCol="0" anchor="t">
            <a:noAutofit/>
          </a:bodyPr>
          <a:lstStyle/>
          <a:p>
            <a:pPr algn="just">
              <a:lnSpc>
                <a:spcPct val="13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性格、品质与行为描写</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好句积累</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3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He was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self-important, vain and ignorant</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他傲慢自负，虚荣无知。</a:t>
            </a:r>
            <a:endParaRPr lang="zh-CN" altLang="en-US" sz="28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3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I like your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down-to-earth</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and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hardworking spirit</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我就喜欢你们这股扎扎实实埋头苦干的劲儿。</a:t>
            </a:r>
            <a:endParaRPr lang="zh-CN" altLang="en-US" sz="28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3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He’s a clever man but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fails in perseverance</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他是个聪明人，但是缺乏毅力。</a:t>
            </a:r>
            <a:endParaRPr lang="zh-CN" altLang="en-US" sz="28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3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She planted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the seeds of virtue</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in her children when they were young.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孩子们小的时候，她就在他们的心田播下了美德的种子。</a:t>
            </a:r>
            <a:endParaRPr lang="en-US" altLang="zh-CN" sz="2800" b="1" dirty="0">
              <a:solidFill>
                <a:schemeClr val="bg1"/>
              </a:solidFill>
              <a:latin typeface="楷体" panose="02010609060101010101" charset="-122"/>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折角形 10"/>
          <p:cNvSpPr/>
          <p:nvPr/>
        </p:nvSpPr>
        <p:spPr>
          <a:xfrm>
            <a:off x="381635" y="519430"/>
            <a:ext cx="11409045" cy="6125210"/>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450330" y="499307"/>
            <a:ext cx="10600108" cy="5294482"/>
          </a:xfrm>
          <a:prstGeom prst="rect">
            <a:avLst/>
          </a:prstGeom>
          <a:noFill/>
        </p:spPr>
        <p:txBody>
          <a:bodyPr wrap="square" rtlCol="0" anchor="t">
            <a:noAutofit/>
          </a:bodyPr>
          <a:lstStyle/>
          <a:p>
            <a:pPr algn="just">
              <a:lnSpc>
                <a:spcPct val="17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性格、品质与行为描写</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好句积累</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70000"/>
              </a:lnSpc>
              <a:buClrTx/>
              <a:buSzTx/>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Her manner of speaking is direct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to the point of rudeness</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她说话的方式直率得近乎粗鲁。</a:t>
            </a:r>
            <a:endParaRPr lang="zh-CN" altLang="en-US" sz="28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7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Despite a difficult childhood, she grows up to be an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independent, determined and generous</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young woman.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尽管童年生活艰难，但她成长为一名独立、坚定、慷慨的年轻女性。</a:t>
            </a:r>
            <a:endParaRPr lang="zh-CN" altLang="en-US" sz="28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7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Whoever stays with him will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be lit up by his kindness and enthusiasm</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无论谁和他在一起,都会被他的善良和热情所感染。</a:t>
            </a:r>
            <a:endParaRPr lang="zh-CN" altLang="en-US" sz="2800" b="1" dirty="0">
              <a:solidFill>
                <a:schemeClr val="bg1"/>
              </a:solidFill>
              <a:latin typeface="楷体" panose="02010609060101010101" charset="-122"/>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折角形 10"/>
          <p:cNvSpPr/>
          <p:nvPr/>
        </p:nvSpPr>
        <p:spPr>
          <a:xfrm>
            <a:off x="479425" y="915670"/>
            <a:ext cx="10902315" cy="5160645"/>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479109" y="1162661"/>
            <a:ext cx="10574228" cy="5911111"/>
          </a:xfrm>
          <a:prstGeom prst="rect">
            <a:avLst/>
          </a:prstGeom>
          <a:noFill/>
        </p:spPr>
        <p:txBody>
          <a:bodyPr wrap="square" rtlCol="0" anchor="t">
            <a:noAutofit/>
          </a:bodyPr>
          <a:lstStyle/>
          <a:p>
            <a:pPr algn="just">
              <a:lnSpc>
                <a:spcPct val="13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性格、品质与行为描写</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sym typeface="+mn-ea"/>
              </a:rPr>
              <a:t>好句积累</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3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Her pale, round face was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gentle and sensible</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and her gray eyes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had a warm and kindly glow</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她苍白的圆脸显得温柔理智,灰色的眼睛透射出热情与善良。</a:t>
            </a:r>
            <a:endParaRPr lang="zh-CN" altLang="en-US" sz="3200" b="1" dirty="0">
              <a:solidFill>
                <a:schemeClr val="bg1"/>
              </a:solidFill>
              <a:latin typeface="楷体" panose="02010609060101010101" charset="-122"/>
              <a:ea typeface="楷体" panose="02010609060101010101" charset="-122"/>
              <a:cs typeface="Times New Roman" panose="02020603050405020304" pitchFamily="18" charset="0"/>
            </a:endParaRPr>
          </a:p>
          <a:p>
            <a:pPr marL="457200" indent="-457200" algn="just">
              <a:lnSpc>
                <a:spcPct val="13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Her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sense of humor</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can </a:t>
            </a:r>
            <a:r>
              <a:rPr lang="en-US" altLang="zh-CN" sz="2800" b="1" dirty="0">
                <a:solidFill>
                  <a:srgbClr val="FFFF00"/>
                </a:solidFill>
                <a:latin typeface="Times New Roman" panose="02020603050405020304" pitchFamily="18" charset="0"/>
                <a:ea typeface="思源宋体 CN" panose="02020700000000000000" pitchFamily="18" charset="-122"/>
                <a:cs typeface="Times New Roman" panose="02020603050405020304" pitchFamily="18" charset="0"/>
              </a:rPr>
              <a:t>brighten your entire day</a:t>
            </a:r>
            <a:r>
              <a:rPr lang="en-US" altLang="zh-CN" sz="2800" b="1" dirty="0">
                <a:solidFill>
                  <a:schemeClr val="bg1"/>
                </a:solidFill>
                <a:latin typeface="Times New Roman" panose="02020603050405020304" pitchFamily="18" charset="0"/>
                <a:ea typeface="思源宋体 CN" panose="02020700000000000000" pitchFamily="18" charset="-122"/>
                <a:cs typeface="Times New Roman" panose="02020603050405020304" pitchFamily="18" charset="0"/>
              </a:rPr>
              <a:t> and her wise words are always exactly what you need to hear. </a:t>
            </a:r>
            <a:r>
              <a:rPr lang="zh-CN" altLang="en-US" sz="2800" b="1" dirty="0">
                <a:solidFill>
                  <a:schemeClr val="bg1"/>
                </a:solidFill>
                <a:latin typeface="楷体" panose="02010609060101010101" charset="-122"/>
                <a:ea typeface="楷体" panose="02010609060101010101" charset="-122"/>
                <a:cs typeface="Times New Roman" panose="02020603050405020304" pitchFamily="18" charset="0"/>
              </a:rPr>
              <a:t>她的幽默感总是可以使你整天都感到非常开心,而她智慧的话语更是能道破天机。</a:t>
            </a:r>
            <a:endParaRPr lang="en-US" altLang="zh-CN" sz="3200" b="1" dirty="0">
              <a:solidFill>
                <a:schemeClr val="bg1"/>
              </a:solidFill>
              <a:latin typeface="楷体" panose="02010609060101010101" charset="-122"/>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0" y="18415"/>
            <a:ext cx="3477260" cy="666750"/>
            <a:chOff x="-35" y="638"/>
            <a:chExt cx="5116" cy="786"/>
          </a:xfrm>
          <a:solidFill>
            <a:srgbClr val="476C2C"/>
          </a:solidFill>
        </p:grpSpPr>
        <p:sp>
          <p:nvSpPr>
            <p:cNvPr id="26" name="矩形 25"/>
            <p:cNvSpPr/>
            <p:nvPr>
              <p:custDataLst>
                <p:tags r:id="rId1"/>
              </p:custDataLst>
            </p:nvPr>
          </p:nvSpPr>
          <p:spPr>
            <a:xfrm>
              <a:off x="-35" y="638"/>
              <a:ext cx="4613" cy="787"/>
            </a:xfrm>
            <a:prstGeom prst="rect">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custDataLst>
                <p:tags r:id="rId2"/>
              </p:custDataLst>
            </p:nvPr>
          </p:nvSpPr>
          <p:spPr>
            <a:xfrm rot="5400000">
              <a:off x="4436" y="779"/>
              <a:ext cx="787" cy="504"/>
            </a:xfrm>
            <a:prstGeom prst="triangle">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custDataLst>
              <p:tags r:id="rId3"/>
            </p:custDataLst>
          </p:nvPr>
        </p:nvSpPr>
        <p:spPr>
          <a:xfrm>
            <a:off x="176530" y="-200025"/>
            <a:ext cx="2781935" cy="977265"/>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下笔成文</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2" name="文本框 1"/>
          <p:cNvSpPr txBox="1"/>
          <p:nvPr/>
        </p:nvSpPr>
        <p:spPr>
          <a:xfrm>
            <a:off x="405046" y="1360251"/>
            <a:ext cx="11050438" cy="1716880"/>
          </a:xfrm>
          <a:prstGeom prst="rect">
            <a:avLst/>
          </a:prstGeom>
          <a:noFill/>
        </p:spPr>
        <p:txBody>
          <a:bodyPr wrap="square" rtlCol="0">
            <a:spAutoFit/>
          </a:bodyPr>
          <a:lstStyle/>
          <a:p>
            <a:pPr algn="just">
              <a:lnSpc>
                <a:spcPct val="130000"/>
              </a:lnSpc>
            </a:pPr>
            <a:r>
              <a:rPr lang="en-US" altLang="zh-CN" sz="2800" i="1" dirty="0">
                <a:latin typeface="Times New Roman" panose="02020603050405020304" pitchFamily="18" charset="0"/>
                <a:ea typeface="楷体" panose="02010609060101010101" charset="-122"/>
                <a:cs typeface="Times New Roman" panose="02020603050405020304" pitchFamily="18" charset="0"/>
              </a:rPr>
              <a:t>       There are many respectable people around us. </a:t>
            </a:r>
            <a:r>
              <a:rPr lang="en-US" altLang="zh-CN" sz="2800" dirty="0">
                <a:latin typeface="Times New Roman" panose="02020603050405020304" pitchFamily="18" charset="0"/>
                <a:ea typeface="楷体" panose="02010609060101010101" charset="-122"/>
                <a:cs typeface="Times New Roman" panose="02020603050405020304" pitchFamily="18" charset="0"/>
              </a:rPr>
              <a:t>And the person I respect most is my physics teacher. She’s of medium height, with long and blonde hair. She is so patient with each student that we all like her. </a:t>
            </a:r>
            <a:endParaRPr lang="en-US" altLang="zh-CN" sz="2800" dirty="0">
              <a:latin typeface="Times New Roman" panose="02020603050405020304" pitchFamily="18" charset="0"/>
              <a:ea typeface="楷体" panose="02010609060101010101" charset="-122"/>
              <a:cs typeface="Times New Roman" panose="02020603050405020304" pitchFamily="18" charset="0"/>
            </a:endParaRPr>
          </a:p>
        </p:txBody>
      </p:sp>
      <p:sp>
        <p:nvSpPr>
          <p:cNvPr id="31" name="文本框 30"/>
          <p:cNvSpPr txBox="1"/>
          <p:nvPr/>
        </p:nvSpPr>
        <p:spPr>
          <a:xfrm>
            <a:off x="450580" y="2934783"/>
            <a:ext cx="11004904" cy="3453253"/>
          </a:xfrm>
          <a:prstGeom prst="rect">
            <a:avLst/>
          </a:prstGeom>
          <a:noFill/>
        </p:spPr>
        <p:txBody>
          <a:bodyPr wrap="square" rtlCol="0">
            <a:spAutoFit/>
          </a:bodyPr>
          <a:lstStyle/>
          <a:p>
            <a:pPr lvl="0" algn="just">
              <a:lnSpc>
                <a:spcPct val="130000"/>
              </a:lnSpc>
            </a:pPr>
            <a:r>
              <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rPr>
              <a:t>      It’s her unselfishness and sense of responsibility that make me admire her. She teaches us not only how to gain knowledge but also how to develop our character and how to grow up as responsible citizens in society. Being a great example to us students, she fully deserves my respect. Deeply impressed by her charming personality, I am determined to be a person like her in the future.   </a:t>
            </a:r>
            <a:endParaRPr lang="zh-CN" altLang="en-US" sz="2800">
              <a:solidFill>
                <a:prstClr val="black"/>
              </a:solidFill>
              <a:latin typeface="Times New Roman" panose="02020603050405020304" pitchFamily="18" charset="0"/>
              <a:ea typeface="楷体" panose="02010609060101010101" charset="-122"/>
              <a:cs typeface="Times New Roman" panose="02020603050405020304" pitchFamily="18" charset="0"/>
            </a:endParaRPr>
          </a:p>
        </p:txBody>
      </p:sp>
      <p:sp>
        <p:nvSpPr>
          <p:cNvPr id="32" name="文本框 31"/>
          <p:cNvSpPr txBox="1"/>
          <p:nvPr/>
        </p:nvSpPr>
        <p:spPr>
          <a:xfrm>
            <a:off x="4377510" y="761310"/>
            <a:ext cx="3105510" cy="523220"/>
          </a:xfrm>
          <a:prstGeom prst="rect">
            <a:avLst/>
          </a:prstGeom>
          <a:noFill/>
        </p:spPr>
        <p:txBody>
          <a:bodyPr wrap="square" rtlCol="0">
            <a:spAutoFit/>
          </a:bodyPr>
          <a:lstStyle/>
          <a:p>
            <a:pPr lvl="0" algn="ctr"/>
            <a:r>
              <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rPr>
              <a:t>The person I respect </a:t>
            </a:r>
            <a:endPar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endParaRPr>
          </a:p>
        </p:txBody>
      </p:sp>
      <p:sp>
        <p:nvSpPr>
          <p:cNvPr id="33" name="文本框 32"/>
          <p:cNvSpPr txBox="1"/>
          <p:nvPr/>
        </p:nvSpPr>
        <p:spPr>
          <a:xfrm>
            <a:off x="7220310" y="552085"/>
            <a:ext cx="3959920" cy="715089"/>
          </a:xfrm>
          <a:prstGeom prst="wedgeRoundRectCallout">
            <a:avLst>
              <a:gd name="adj1" fmla="val -44796"/>
              <a:gd name="adj2" fmla="val 87833"/>
              <a:gd name="adj3" fmla="val 16667"/>
            </a:avLst>
          </a:prstGeom>
          <a:solidFill>
            <a:srgbClr val="476C2C"/>
          </a:solidFill>
          <a:ln>
            <a:solidFill>
              <a:srgbClr val="476C2C"/>
            </a:solidFill>
          </a:ln>
        </p:spPr>
        <p:txBody>
          <a:bodyPr wrap="square" rtlCol="0">
            <a:spAutoFit/>
          </a:bodyPr>
          <a:lstStyle/>
          <a:p>
            <a:r>
              <a:rPr lang="zh-CN" altLang="en-US" sz="3600" dirty="0">
                <a:solidFill>
                  <a:srgbClr val="FFFF00"/>
                </a:solidFill>
                <a:latin typeface="楷体" panose="02010609060101010101" charset="-122"/>
                <a:ea typeface="楷体" panose="02010609060101010101" charset="-122"/>
              </a:rPr>
              <a:t>要点一：</a:t>
            </a:r>
            <a:r>
              <a:rPr lang="zh-CN" altLang="en-US" sz="3600" dirty="0">
                <a:solidFill>
                  <a:srgbClr val="FFFFFF"/>
                </a:solidFill>
                <a:latin typeface="楷体" panose="02010609060101010101" charset="-122"/>
                <a:ea typeface="楷体" panose="02010609060101010101" charset="-122"/>
              </a:rPr>
              <a:t>人物简介</a:t>
            </a:r>
            <a:endParaRPr lang="zh-CN" altLang="en-US" sz="3600" dirty="0">
              <a:solidFill>
                <a:srgbClr val="FFFFFF"/>
              </a:solidFill>
              <a:latin typeface="楷体" panose="02010609060101010101" charset="-122"/>
              <a:ea typeface="楷体" panose="02010609060101010101" charset="-122"/>
            </a:endParaRPr>
          </a:p>
        </p:txBody>
      </p:sp>
      <p:sp>
        <p:nvSpPr>
          <p:cNvPr id="35" name="文本框 34"/>
          <p:cNvSpPr txBox="1"/>
          <p:nvPr/>
        </p:nvSpPr>
        <p:spPr>
          <a:xfrm>
            <a:off x="3366705" y="5966597"/>
            <a:ext cx="5975704" cy="715089"/>
          </a:xfrm>
          <a:prstGeom prst="wedgeRoundRectCallout">
            <a:avLst>
              <a:gd name="adj1" fmla="val -38715"/>
              <a:gd name="adj2" fmla="val -88293"/>
              <a:gd name="adj3" fmla="val 16667"/>
            </a:avLst>
          </a:prstGeom>
          <a:solidFill>
            <a:srgbClr val="476C2C"/>
          </a:solidFill>
          <a:ln>
            <a:solidFill>
              <a:srgbClr val="476C2C"/>
            </a:solidFill>
          </a:ln>
        </p:spPr>
        <p:txBody>
          <a:bodyPr wrap="square" rtlCol="0">
            <a:spAutoFit/>
          </a:bodyPr>
          <a:lstStyle/>
          <a:p>
            <a:r>
              <a:rPr lang="zh-CN" altLang="en-US" sz="3600">
                <a:solidFill>
                  <a:srgbClr val="FFFF00"/>
                </a:solidFill>
                <a:latin typeface="楷体" panose="02010609060101010101" charset="-122"/>
                <a:ea typeface="楷体" panose="02010609060101010101" charset="-122"/>
              </a:rPr>
              <a:t>要点二：</a:t>
            </a:r>
            <a:r>
              <a:rPr lang="zh-CN" altLang="en-US" sz="3600">
                <a:solidFill>
                  <a:srgbClr val="FFFFFF"/>
                </a:solidFill>
                <a:latin typeface="楷体" panose="02010609060101010101" charset="-122"/>
                <a:ea typeface="楷体" panose="02010609060101010101" charset="-122"/>
              </a:rPr>
              <a:t>尊敬和爱戴的原因</a:t>
            </a:r>
            <a:endParaRPr lang="zh-CN" altLang="en-US" sz="3600">
              <a:solidFill>
                <a:srgbClr val="FFFFFF"/>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iterate type="lt">
                                    <p:tmPct val="0"/>
                                  </p:iterate>
                                  <p:childTnLst>
                                    <p:animClr clrSpc="rgb" dir="cw">
                                      <p:cBhvr override="childStyle">
                                        <p:cTn id="6" dur="50" fill="hold"/>
                                        <p:tgtEl>
                                          <p:spTgt spid="2"/>
                                        </p:tgtEl>
                                        <p:attrNameLst>
                                          <p:attrName>style.color</p:attrName>
                                        </p:attrNameLst>
                                      </p:cBhvr>
                                      <p:to>
                                        <a:schemeClr val="hlink"/>
                                      </p:to>
                                    </p:animClr>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mph" presetSubtype="2" fill="hold" grpId="0" nodeType="clickEffect">
                                  <p:stCondLst>
                                    <p:cond delay="0"/>
                                  </p:stCondLst>
                                  <p:childTnLst>
                                    <p:animClr clrSpc="rgb" dir="cw">
                                      <p:cBhvr override="childStyle">
                                        <p:cTn id="15" dur="50" fill="hold"/>
                                        <p:tgtEl>
                                          <p:spTgt spid="31"/>
                                        </p:tgtEl>
                                        <p:attrNameLst>
                                          <p:attrName>style.color</p:attrName>
                                        </p:attrNameLst>
                                      </p:cBhvr>
                                      <p:to>
                                        <a:schemeClr val="folHlink"/>
                                      </p:to>
                                    </p:animClr>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up)">
                                      <p:cBhvr>
                                        <p:cTn id="2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3" grpId="0" animBg="1"/>
      <p:bldP spid="3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0" y="18415"/>
            <a:ext cx="3477260" cy="666750"/>
            <a:chOff x="-35" y="638"/>
            <a:chExt cx="5116" cy="786"/>
          </a:xfrm>
          <a:solidFill>
            <a:srgbClr val="476C2C"/>
          </a:solidFill>
        </p:grpSpPr>
        <p:sp>
          <p:nvSpPr>
            <p:cNvPr id="26" name="矩形 25"/>
            <p:cNvSpPr/>
            <p:nvPr>
              <p:custDataLst>
                <p:tags r:id="rId1"/>
              </p:custDataLst>
            </p:nvPr>
          </p:nvSpPr>
          <p:spPr>
            <a:xfrm>
              <a:off x="-35" y="638"/>
              <a:ext cx="4613" cy="787"/>
            </a:xfrm>
            <a:prstGeom prst="rect">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custDataLst>
                <p:tags r:id="rId2"/>
              </p:custDataLst>
            </p:nvPr>
          </p:nvSpPr>
          <p:spPr>
            <a:xfrm rot="5400000">
              <a:off x="4436" y="779"/>
              <a:ext cx="787" cy="504"/>
            </a:xfrm>
            <a:prstGeom prst="triangle">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custDataLst>
              <p:tags r:id="rId3"/>
            </p:custDataLst>
          </p:nvPr>
        </p:nvSpPr>
        <p:spPr>
          <a:xfrm>
            <a:off x="176530" y="-200025"/>
            <a:ext cx="2781935" cy="977265"/>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下笔成文</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2" name="文本框 1"/>
          <p:cNvSpPr txBox="1"/>
          <p:nvPr/>
        </p:nvSpPr>
        <p:spPr>
          <a:xfrm>
            <a:off x="405046" y="1360251"/>
            <a:ext cx="11050438" cy="1772793"/>
          </a:xfrm>
          <a:prstGeom prst="rect">
            <a:avLst/>
          </a:prstGeom>
          <a:noFill/>
        </p:spPr>
        <p:txBody>
          <a:bodyPr wrap="square" rtlCol="0">
            <a:spAutoFit/>
          </a:bodyPr>
          <a:lstStyle/>
          <a:p>
            <a:pPr algn="just">
              <a:lnSpc>
                <a:spcPct val="130000"/>
              </a:lnSpc>
            </a:pPr>
            <a:r>
              <a:rPr lang="en-US" altLang="zh-CN" sz="2800" i="1" dirty="0">
                <a:latin typeface="Times New Roman" panose="02020603050405020304" pitchFamily="18" charset="0"/>
                <a:ea typeface="楷体" panose="02010609060101010101" charset="-122"/>
                <a:cs typeface="Times New Roman" panose="02020603050405020304" pitchFamily="18" charset="0"/>
              </a:rPr>
              <a:t>       </a:t>
            </a:r>
            <a:r>
              <a:rPr lang="en-US" altLang="zh-CN" sz="2800" i="1" dirty="0">
                <a:solidFill>
                  <a:schemeClr val="accent1"/>
                </a:solidFill>
                <a:latin typeface="Times New Roman" panose="02020603050405020304" pitchFamily="18" charset="0"/>
                <a:ea typeface="楷体" panose="02010609060101010101" charset="-122"/>
                <a:cs typeface="Times New Roman" panose="02020603050405020304" pitchFamily="18" charset="0"/>
              </a:rPr>
              <a:t>There are many respectable people around us. </a:t>
            </a:r>
            <a:r>
              <a:rPr lang="en-US" altLang="zh-CN" sz="2800" dirty="0">
                <a:solidFill>
                  <a:schemeClr val="accent1"/>
                </a:solidFill>
                <a:latin typeface="Times New Roman" panose="02020603050405020304" pitchFamily="18" charset="0"/>
                <a:ea typeface="楷体" panose="02010609060101010101" charset="-122"/>
                <a:cs typeface="Times New Roman" panose="02020603050405020304" pitchFamily="18" charset="0"/>
              </a:rPr>
              <a:t>And the person I respect most is my physics teacher. She’s of medium height, with long and blonde hair. She is so patient with each student that we all like her. </a:t>
            </a:r>
            <a:endParaRPr lang="en-US" altLang="zh-CN" sz="2800" dirty="0">
              <a:solidFill>
                <a:schemeClr val="accent1"/>
              </a:solidFill>
              <a:latin typeface="Times New Roman" panose="02020603050405020304" pitchFamily="18" charset="0"/>
              <a:ea typeface="楷体" panose="02010609060101010101" charset="-122"/>
              <a:cs typeface="Times New Roman" panose="02020603050405020304" pitchFamily="18" charset="0"/>
            </a:endParaRPr>
          </a:p>
        </p:txBody>
      </p:sp>
      <p:sp>
        <p:nvSpPr>
          <p:cNvPr id="31" name="文本框 30"/>
          <p:cNvSpPr txBox="1"/>
          <p:nvPr/>
        </p:nvSpPr>
        <p:spPr>
          <a:xfrm>
            <a:off x="450580" y="2934783"/>
            <a:ext cx="11004904" cy="3449955"/>
          </a:xfrm>
          <a:prstGeom prst="rect">
            <a:avLst/>
          </a:prstGeom>
          <a:noFill/>
        </p:spPr>
        <p:txBody>
          <a:bodyPr wrap="square" rtlCol="0">
            <a:spAutoFit/>
          </a:bodyPr>
          <a:lstStyle/>
          <a:p>
            <a:pPr lvl="0" algn="just">
              <a:lnSpc>
                <a:spcPct val="130000"/>
              </a:lnSpc>
            </a:pPr>
            <a:r>
              <a:rPr lang="en-US" altLang="zh-CN" sz="2800" dirty="0">
                <a:solidFill>
                  <a:schemeClr val="accent4"/>
                </a:solidFill>
                <a:latin typeface="Times New Roman" panose="02020603050405020304" pitchFamily="18" charset="0"/>
                <a:ea typeface="楷体" panose="02010609060101010101" charset="-122"/>
                <a:cs typeface="Times New Roman" panose="02020603050405020304" pitchFamily="18" charset="0"/>
              </a:rPr>
              <a:t> </a:t>
            </a:r>
            <a:r>
              <a:rPr lang="en-US" altLang="zh-CN" sz="2800" dirty="0">
                <a:solidFill>
                  <a:srgbClr val="52107A"/>
                </a:solidFill>
                <a:latin typeface="Times New Roman" panose="02020603050405020304" pitchFamily="18" charset="0"/>
                <a:ea typeface="楷体" panose="02010609060101010101" charset="-122"/>
                <a:cs typeface="Times New Roman" panose="02020603050405020304" pitchFamily="18" charset="0"/>
              </a:rPr>
              <a:t>     It’s her unselfishness and sense of responsibility that make me admire her.</a:t>
            </a:r>
            <a:r>
              <a:rPr lang="en-US" altLang="zh-CN" sz="2800" dirty="0">
                <a:solidFill>
                  <a:schemeClr val="accent1"/>
                </a:solidFill>
                <a:latin typeface="Times New Roman" panose="02020603050405020304" pitchFamily="18" charset="0"/>
                <a:ea typeface="楷体" panose="02010609060101010101" charset="-122"/>
                <a:cs typeface="Times New Roman" panose="02020603050405020304" pitchFamily="18" charset="0"/>
              </a:rPr>
              <a:t> </a:t>
            </a:r>
            <a:r>
              <a:rPr lang="en-US" altLang="zh-CN" sz="2800" dirty="0">
                <a:solidFill>
                  <a:srgbClr val="52107A"/>
                </a:solidFill>
                <a:latin typeface="Times New Roman" panose="02020603050405020304" pitchFamily="18" charset="0"/>
                <a:ea typeface="楷体" panose="02010609060101010101" charset="-122"/>
                <a:cs typeface="Times New Roman" panose="02020603050405020304" pitchFamily="18" charset="0"/>
              </a:rPr>
              <a:t>She teaches us not only how to gain knowledge but also how to develop our character and how to grow up as responsible citizens in society. Being a great example to us students, she fully deserves my respect. Deeply impressed by her charming personality, I am determined to be a person like her in the future.   </a:t>
            </a:r>
            <a:endParaRPr lang="zh-CN" altLang="en-US" sz="2800">
              <a:solidFill>
                <a:srgbClr val="52107A"/>
              </a:solidFill>
              <a:latin typeface="Times New Roman" panose="02020603050405020304" pitchFamily="18" charset="0"/>
              <a:ea typeface="楷体" panose="02010609060101010101" charset="-122"/>
              <a:cs typeface="Times New Roman" panose="02020603050405020304" pitchFamily="18" charset="0"/>
            </a:endParaRPr>
          </a:p>
        </p:txBody>
      </p:sp>
      <p:sp>
        <p:nvSpPr>
          <p:cNvPr id="32" name="文本框 31"/>
          <p:cNvSpPr txBox="1"/>
          <p:nvPr/>
        </p:nvSpPr>
        <p:spPr>
          <a:xfrm>
            <a:off x="4377510" y="761310"/>
            <a:ext cx="3105510" cy="523220"/>
          </a:xfrm>
          <a:prstGeom prst="rect">
            <a:avLst/>
          </a:prstGeom>
          <a:noFill/>
        </p:spPr>
        <p:txBody>
          <a:bodyPr wrap="square" rtlCol="0">
            <a:spAutoFit/>
          </a:bodyPr>
          <a:lstStyle/>
          <a:p>
            <a:pPr lvl="0" algn="ctr"/>
            <a:r>
              <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rPr>
              <a:t>The person I respect </a:t>
            </a:r>
            <a:endPar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endParaRPr>
          </a:p>
        </p:txBody>
      </p:sp>
      <p:sp>
        <p:nvSpPr>
          <p:cNvPr id="35" name="文本框 34"/>
          <p:cNvSpPr txBox="1"/>
          <p:nvPr/>
        </p:nvSpPr>
        <p:spPr>
          <a:xfrm>
            <a:off x="3366705" y="5966597"/>
            <a:ext cx="5975704" cy="715089"/>
          </a:xfrm>
          <a:prstGeom prst="wedgeRoundRectCallout">
            <a:avLst>
              <a:gd name="adj1" fmla="val -38715"/>
              <a:gd name="adj2" fmla="val -88293"/>
              <a:gd name="adj3" fmla="val 16667"/>
            </a:avLst>
          </a:prstGeom>
          <a:solidFill>
            <a:srgbClr val="476C2C"/>
          </a:solidFill>
          <a:ln>
            <a:solidFill>
              <a:srgbClr val="476C2C"/>
            </a:solidFill>
          </a:ln>
        </p:spPr>
        <p:txBody>
          <a:bodyPr wrap="square" rtlCol="0">
            <a:spAutoFit/>
          </a:bodyPr>
          <a:lstStyle/>
          <a:p>
            <a:r>
              <a:rPr lang="zh-CN" altLang="en-US" sz="3600">
                <a:solidFill>
                  <a:srgbClr val="FFFF00"/>
                </a:solidFill>
                <a:latin typeface="楷体" panose="02010609060101010101" charset="-122"/>
                <a:ea typeface="楷体" panose="02010609060101010101" charset="-122"/>
              </a:rPr>
              <a:t>要点二：</a:t>
            </a:r>
            <a:r>
              <a:rPr lang="zh-CN" altLang="en-US" sz="3600">
                <a:solidFill>
                  <a:srgbClr val="FFFFFF"/>
                </a:solidFill>
                <a:latin typeface="楷体" panose="02010609060101010101" charset="-122"/>
                <a:ea typeface="楷体" panose="02010609060101010101" charset="-122"/>
              </a:rPr>
              <a:t>尊敬和爱戴的原因</a:t>
            </a:r>
            <a:endParaRPr lang="zh-CN" altLang="en-US" sz="3600">
              <a:solidFill>
                <a:srgbClr val="FFFFFF"/>
              </a:solidFill>
              <a:latin typeface="楷体" panose="02010609060101010101" charset="-122"/>
              <a:ea typeface="楷体" panose="02010609060101010101" charset="-122"/>
            </a:endParaRPr>
          </a:p>
        </p:txBody>
      </p:sp>
      <p:cxnSp>
        <p:nvCxnSpPr>
          <p:cNvPr id="4" name="直接连接符 3"/>
          <p:cNvCxnSpPr/>
          <p:nvPr/>
        </p:nvCxnSpPr>
        <p:spPr>
          <a:xfrm flipV="1">
            <a:off x="8557404" y="1958196"/>
            <a:ext cx="2803585" cy="17252"/>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17339" y="2484125"/>
            <a:ext cx="3839210" cy="889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1256946" y="1081903"/>
            <a:ext cx="2883734" cy="612934"/>
          </a:xfrm>
          <a:prstGeom prst="wedgeRoundRectCallout">
            <a:avLst>
              <a:gd name="adj1" fmla="val -11257"/>
              <a:gd name="adj2" fmla="val 131462"/>
              <a:gd name="adj3" fmla="val 16667"/>
            </a:avLst>
          </a:prstGeom>
          <a:solidFill>
            <a:srgbClr val="C00000"/>
          </a:solidFill>
          <a:ln>
            <a:solidFill>
              <a:srgbClr val="C00000"/>
            </a:solidFill>
          </a:ln>
        </p:spPr>
        <p:txBody>
          <a:bodyPr wrap="square" rtlCol="0">
            <a:spAutoFit/>
          </a:bodyPr>
          <a:lstStyle/>
          <a:p>
            <a:r>
              <a:rPr lang="zh-CN" altLang="en-US" sz="3000">
                <a:solidFill>
                  <a:schemeClr val="bg1"/>
                </a:solidFill>
                <a:latin typeface="楷体" panose="02010609060101010101" charset="-122"/>
                <a:ea typeface="楷体" panose="02010609060101010101" charset="-122"/>
                <a:sym typeface="Wingdings 2" panose="05020102010507070707" pitchFamily="18" charset="2"/>
              </a:rPr>
              <a:t></a:t>
            </a:r>
            <a:r>
              <a:rPr lang="zh-CN" altLang="en-US" sz="3000">
                <a:solidFill>
                  <a:schemeClr val="bg1"/>
                </a:solidFill>
                <a:latin typeface="楷体" panose="02010609060101010101" charset="-122"/>
                <a:ea typeface="楷体" panose="02010609060101010101" charset="-122"/>
              </a:rPr>
              <a:t>明确书写对象</a:t>
            </a:r>
            <a:endParaRPr lang="zh-CN" altLang="en-US" sz="3000">
              <a:solidFill>
                <a:schemeClr val="bg1"/>
              </a:solidFill>
              <a:latin typeface="楷体" panose="02010609060101010101" charset="-122"/>
              <a:ea typeface="楷体" panose="02010609060101010101" charset="-122"/>
            </a:endParaRPr>
          </a:p>
        </p:txBody>
      </p:sp>
      <p:cxnSp>
        <p:nvCxnSpPr>
          <p:cNvPr id="17" name="直接连接符 16"/>
          <p:cNvCxnSpPr/>
          <p:nvPr/>
        </p:nvCxnSpPr>
        <p:spPr>
          <a:xfrm>
            <a:off x="4551239" y="2498072"/>
            <a:ext cx="6809750" cy="916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50580" y="3059855"/>
            <a:ext cx="68771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7956421" y="3078477"/>
            <a:ext cx="2981483" cy="612934"/>
          </a:xfrm>
          <a:prstGeom prst="wedgeRoundRectCallout">
            <a:avLst>
              <a:gd name="adj1" fmla="val -64504"/>
              <a:gd name="adj2" fmla="val -135943"/>
              <a:gd name="adj3" fmla="val 16667"/>
            </a:avLst>
          </a:prstGeom>
          <a:solidFill>
            <a:srgbClr val="C00000"/>
          </a:solidFill>
          <a:ln>
            <a:solidFill>
              <a:srgbClr val="C00000"/>
            </a:solidFill>
          </a:ln>
        </p:spPr>
        <p:txBody>
          <a:bodyPr wrap="square" rtlCol="0">
            <a:spAutoFit/>
          </a:bodyPr>
          <a:lstStyle/>
          <a:p>
            <a:r>
              <a:rPr lang="zh-CN" altLang="en-US" sz="3000">
                <a:solidFill>
                  <a:schemeClr val="bg1"/>
                </a:solidFill>
                <a:latin typeface="楷体" panose="02010609060101010101" charset="-122"/>
                <a:ea typeface="楷体" panose="02010609060101010101" charset="-122"/>
                <a:sym typeface="Wingdings 2" panose="05020102010507070707" pitchFamily="18" charset="2"/>
              </a:rPr>
              <a:t></a:t>
            </a:r>
            <a:r>
              <a:rPr lang="zh-CN" altLang="en-US" sz="3000">
                <a:solidFill>
                  <a:schemeClr val="bg1"/>
                </a:solidFill>
                <a:latin typeface="楷体" panose="02010609060101010101" charset="-122"/>
                <a:ea typeface="楷体" panose="02010609060101010101" charset="-122"/>
              </a:rPr>
              <a:t>明确人物形象</a:t>
            </a:r>
            <a:endParaRPr lang="zh-CN" altLang="en-US" sz="3000">
              <a:solidFill>
                <a:schemeClr val="bg1"/>
              </a:solidFill>
              <a:latin typeface="楷体" panose="02010609060101010101" charset="-122"/>
              <a:ea typeface="楷体" panose="02010609060101010101" charset="-122"/>
            </a:endParaRPr>
          </a:p>
        </p:txBody>
      </p:sp>
      <p:sp>
        <p:nvSpPr>
          <p:cNvPr id="3" name="文本框 2"/>
          <p:cNvSpPr txBox="1"/>
          <p:nvPr/>
        </p:nvSpPr>
        <p:spPr>
          <a:xfrm>
            <a:off x="7220310" y="552085"/>
            <a:ext cx="3959920" cy="715089"/>
          </a:xfrm>
          <a:prstGeom prst="wedgeRoundRectCallout">
            <a:avLst>
              <a:gd name="adj1" fmla="val -44796"/>
              <a:gd name="adj2" fmla="val 87833"/>
              <a:gd name="adj3" fmla="val 16667"/>
            </a:avLst>
          </a:prstGeom>
          <a:solidFill>
            <a:srgbClr val="476C2C"/>
          </a:solidFill>
          <a:ln>
            <a:solidFill>
              <a:srgbClr val="476C2C"/>
            </a:solidFill>
          </a:ln>
        </p:spPr>
        <p:txBody>
          <a:bodyPr wrap="square" rtlCol="0">
            <a:spAutoFit/>
          </a:bodyPr>
          <a:lstStyle/>
          <a:p>
            <a:r>
              <a:rPr lang="zh-CN" altLang="en-US" sz="3600" dirty="0">
                <a:solidFill>
                  <a:srgbClr val="FFFF00"/>
                </a:solidFill>
                <a:latin typeface="楷体" panose="02010609060101010101" charset="-122"/>
                <a:ea typeface="楷体" panose="02010609060101010101" charset="-122"/>
              </a:rPr>
              <a:t>要点一：</a:t>
            </a:r>
            <a:r>
              <a:rPr lang="zh-CN" altLang="en-US" sz="3600" dirty="0">
                <a:solidFill>
                  <a:srgbClr val="FFFFFF"/>
                </a:solidFill>
                <a:latin typeface="楷体" panose="02010609060101010101" charset="-122"/>
                <a:ea typeface="楷体" panose="02010609060101010101" charset="-122"/>
              </a:rPr>
              <a:t>人物简介</a:t>
            </a:r>
            <a:endParaRPr lang="zh-CN" altLang="en-US" sz="3600" dirty="0">
              <a:solidFill>
                <a:srgbClr val="FFFFFF"/>
              </a:solidFill>
              <a:latin typeface="楷体" panose="02010609060101010101" charset="-122"/>
              <a:ea typeface="楷体" panose="02010609060101010101" charset="-122"/>
            </a:endParaRPr>
          </a:p>
        </p:txBody>
      </p:sp>
      <p:cxnSp>
        <p:nvCxnSpPr>
          <p:cNvPr id="5" name="直接连接符 4"/>
          <p:cNvCxnSpPr/>
          <p:nvPr>
            <p:custDataLst>
              <p:tags r:id="rId4"/>
            </p:custDataLst>
          </p:nvPr>
        </p:nvCxnSpPr>
        <p:spPr>
          <a:xfrm>
            <a:off x="1328614" y="3057507"/>
            <a:ext cx="7584440" cy="63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custDataLst>
              <p:tags r:id="rId5"/>
            </p:custDataLst>
          </p:nvPr>
        </p:nvSpPr>
        <p:spPr>
          <a:xfrm>
            <a:off x="4077206" y="4140197"/>
            <a:ext cx="2981483" cy="662389"/>
          </a:xfrm>
          <a:prstGeom prst="wedgeRoundRectCallout">
            <a:avLst>
              <a:gd name="adj1" fmla="val -64504"/>
              <a:gd name="adj2" fmla="val -135943"/>
              <a:gd name="adj3" fmla="val 16667"/>
            </a:avLst>
          </a:prstGeom>
          <a:solidFill>
            <a:srgbClr val="C00000"/>
          </a:solidFill>
          <a:ln>
            <a:solidFill>
              <a:srgbClr val="C00000"/>
            </a:solidFill>
          </a:ln>
        </p:spPr>
        <p:txBody>
          <a:bodyPr wrap="square" rtlCol="0">
            <a:spAutoFit/>
          </a:bodyPr>
          <a:lstStyle/>
          <a:p>
            <a:r>
              <a:rPr lang="zh-CN" altLang="en-US" sz="3000">
                <a:solidFill>
                  <a:schemeClr val="bg1"/>
                </a:solidFill>
                <a:latin typeface="楷体" panose="02010609060101010101" charset="-122"/>
                <a:ea typeface="楷体" panose="02010609060101010101" charset="-122"/>
                <a:sym typeface="Wingdings" panose="05000000000000000000" charset="0"/>
              </a:rPr>
              <a:t></a:t>
            </a:r>
            <a:r>
              <a:rPr lang="zh-CN" altLang="en-US" sz="3000">
                <a:solidFill>
                  <a:schemeClr val="bg1"/>
                </a:solidFill>
                <a:latin typeface="楷体" panose="02010609060101010101" charset="-122"/>
                <a:ea typeface="楷体" panose="02010609060101010101" charset="-122"/>
                <a:sym typeface="Wingdings 2" panose="05020102010507070707" pitchFamily="18" charset="2"/>
              </a:rPr>
              <a:t>说明</a:t>
            </a:r>
            <a:r>
              <a:rPr lang="zh-CN" altLang="en-US" sz="3000">
                <a:solidFill>
                  <a:schemeClr val="bg1"/>
                </a:solidFill>
                <a:latin typeface="楷体" panose="02010609060101010101" charset="-122"/>
                <a:ea typeface="楷体" panose="02010609060101010101" charset="-122"/>
                <a:sym typeface="+mn-ea"/>
              </a:rPr>
              <a:t>人物品质</a:t>
            </a:r>
            <a:endParaRPr lang="zh-CN" altLang="en-US" sz="3000">
              <a:solidFill>
                <a:schemeClr val="bg1"/>
              </a:solidFill>
              <a:latin typeface="楷体" panose="02010609060101010101" charset="-122"/>
              <a:ea typeface="楷体" panose="02010609060101010101" charset="-122"/>
            </a:endParaRPr>
          </a:p>
        </p:txBody>
      </p:sp>
      <p:cxnSp>
        <p:nvCxnSpPr>
          <p:cNvPr id="8" name="直接连接符 7"/>
          <p:cNvCxnSpPr/>
          <p:nvPr>
            <p:custDataLst>
              <p:tags r:id="rId6"/>
            </p:custDataLst>
          </p:nvPr>
        </p:nvCxnSpPr>
        <p:spPr>
          <a:xfrm>
            <a:off x="1032704" y="3536932"/>
            <a:ext cx="10287000" cy="571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7"/>
            </p:custDataLst>
          </p:nvPr>
        </p:nvCxnSpPr>
        <p:spPr>
          <a:xfrm>
            <a:off x="517719" y="4086842"/>
            <a:ext cx="602615" cy="254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childTnLst>
                          </p:cTn>
                        </p:par>
                        <p:par>
                          <p:cTn id="22" fill="hold">
                            <p:stCondLst>
                              <p:cond delay="500"/>
                            </p:stCondLst>
                            <p:childTnLst>
                              <p:par>
                                <p:cTn id="23" presetID="22" presetClass="entr" presetSubtype="8"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left)">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up)">
                                      <p:cBhvr>
                                        <p:cTn id="30" dur="500"/>
                                        <p:tgtEl>
                                          <p:spTgt spid="2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par>
                                <p:cTn id="41" presetID="2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up)">
                                      <p:cBhvr>
                                        <p:cTn id="4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1" grpId="0" bldLvl="0" animBg="1"/>
      <p:bldP spid="6"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0" y="18415"/>
            <a:ext cx="3477260" cy="666750"/>
            <a:chOff x="-35" y="638"/>
            <a:chExt cx="5116" cy="786"/>
          </a:xfrm>
          <a:solidFill>
            <a:srgbClr val="476C2C"/>
          </a:solidFill>
        </p:grpSpPr>
        <p:sp>
          <p:nvSpPr>
            <p:cNvPr id="26" name="矩形 25"/>
            <p:cNvSpPr/>
            <p:nvPr>
              <p:custDataLst>
                <p:tags r:id="rId1"/>
              </p:custDataLst>
            </p:nvPr>
          </p:nvSpPr>
          <p:spPr>
            <a:xfrm>
              <a:off x="-35" y="638"/>
              <a:ext cx="4613" cy="787"/>
            </a:xfrm>
            <a:prstGeom prst="rect">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custDataLst>
                <p:tags r:id="rId2"/>
              </p:custDataLst>
            </p:nvPr>
          </p:nvSpPr>
          <p:spPr>
            <a:xfrm rot="5400000">
              <a:off x="4436" y="779"/>
              <a:ext cx="787" cy="504"/>
            </a:xfrm>
            <a:prstGeom prst="triangle">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custDataLst>
              <p:tags r:id="rId3"/>
            </p:custDataLst>
          </p:nvPr>
        </p:nvSpPr>
        <p:spPr>
          <a:xfrm>
            <a:off x="176530" y="-200025"/>
            <a:ext cx="2781935" cy="977265"/>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下笔成文</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2" name="文本框 1"/>
          <p:cNvSpPr txBox="1"/>
          <p:nvPr/>
        </p:nvSpPr>
        <p:spPr>
          <a:xfrm>
            <a:off x="405046" y="1360251"/>
            <a:ext cx="11050438" cy="1770380"/>
          </a:xfrm>
          <a:prstGeom prst="rect">
            <a:avLst/>
          </a:prstGeom>
          <a:noFill/>
        </p:spPr>
        <p:txBody>
          <a:bodyPr wrap="square" rtlCol="0">
            <a:spAutoFit/>
          </a:bodyPr>
          <a:lstStyle/>
          <a:p>
            <a:pPr algn="just">
              <a:lnSpc>
                <a:spcPct val="130000"/>
              </a:lnSpc>
            </a:pPr>
            <a:r>
              <a:rPr lang="en-US" altLang="zh-CN" sz="2800" i="1" dirty="0">
                <a:latin typeface="Times New Roman" panose="02020603050405020304" pitchFamily="18" charset="0"/>
                <a:ea typeface="楷体" panose="02010609060101010101" charset="-122"/>
                <a:cs typeface="Times New Roman" panose="02020603050405020304" pitchFamily="18" charset="0"/>
              </a:rPr>
              <a:t>       </a:t>
            </a:r>
            <a:r>
              <a:rPr lang="en-US" altLang="zh-CN" sz="2800" i="1" dirty="0">
                <a:solidFill>
                  <a:schemeClr val="accent1"/>
                </a:solidFill>
                <a:latin typeface="Times New Roman" panose="02020603050405020304" pitchFamily="18" charset="0"/>
                <a:ea typeface="楷体" panose="02010609060101010101" charset="-122"/>
                <a:cs typeface="Times New Roman" panose="02020603050405020304" pitchFamily="18" charset="0"/>
              </a:rPr>
              <a:t>There are many respectable people around us. </a:t>
            </a:r>
            <a:r>
              <a:rPr lang="en-US" altLang="zh-CN" sz="2800" dirty="0">
                <a:solidFill>
                  <a:schemeClr val="accent1"/>
                </a:solidFill>
                <a:latin typeface="Times New Roman" panose="02020603050405020304" pitchFamily="18" charset="0"/>
                <a:ea typeface="楷体" panose="02010609060101010101" charset="-122"/>
                <a:cs typeface="Times New Roman" panose="02020603050405020304" pitchFamily="18" charset="0"/>
              </a:rPr>
              <a:t>And the person I respect most is my physics teacher. She’s of medium height, with long and blonde hair. She is so patient with each student that we all like her. </a:t>
            </a:r>
            <a:endParaRPr lang="en-US" altLang="zh-CN" sz="2800" dirty="0">
              <a:solidFill>
                <a:schemeClr val="accent1"/>
              </a:solidFill>
              <a:latin typeface="Times New Roman" panose="02020603050405020304" pitchFamily="18" charset="0"/>
              <a:ea typeface="楷体" panose="02010609060101010101" charset="-122"/>
              <a:cs typeface="Times New Roman" panose="02020603050405020304" pitchFamily="18" charset="0"/>
            </a:endParaRPr>
          </a:p>
        </p:txBody>
      </p:sp>
      <p:sp>
        <p:nvSpPr>
          <p:cNvPr id="31" name="文本框 30"/>
          <p:cNvSpPr txBox="1"/>
          <p:nvPr/>
        </p:nvSpPr>
        <p:spPr>
          <a:xfrm>
            <a:off x="450580" y="2934783"/>
            <a:ext cx="11004904" cy="3453253"/>
          </a:xfrm>
          <a:prstGeom prst="rect">
            <a:avLst/>
          </a:prstGeom>
          <a:noFill/>
        </p:spPr>
        <p:txBody>
          <a:bodyPr wrap="square" rtlCol="0">
            <a:spAutoFit/>
          </a:bodyPr>
          <a:lstStyle/>
          <a:p>
            <a:pPr lvl="0" algn="just">
              <a:lnSpc>
                <a:spcPct val="130000"/>
              </a:lnSpc>
            </a:pPr>
            <a:r>
              <a:rPr lang="en-US" altLang="zh-CN" sz="2800" dirty="0">
                <a:solidFill>
                  <a:schemeClr val="accent4"/>
                </a:solidFill>
                <a:latin typeface="Times New Roman" panose="02020603050405020304" pitchFamily="18" charset="0"/>
                <a:ea typeface="楷体" panose="02010609060101010101" charset="-122"/>
                <a:cs typeface="Times New Roman" panose="02020603050405020304" pitchFamily="18" charset="0"/>
              </a:rPr>
              <a:t>      </a:t>
            </a:r>
            <a:r>
              <a:rPr lang="en-US" altLang="zh-CN" sz="2800" dirty="0">
                <a:solidFill>
                  <a:srgbClr val="52107A"/>
                </a:solidFill>
                <a:latin typeface="Times New Roman" panose="02020603050405020304" pitchFamily="18" charset="0"/>
                <a:ea typeface="楷体" panose="02010609060101010101" charset="-122"/>
                <a:cs typeface="Times New Roman" panose="02020603050405020304" pitchFamily="18" charset="0"/>
              </a:rPr>
              <a:t>It’s her unselfishness and sense of responsibility that make me admire her. She teaches us not only how to gain knowledge but also how to develop our character and how to grow up as responsible citizens in society. Being a great example to us students, she fully deserves my respect. Deeply impressed by her charming personality, I am determined to be a person like her in the future.   </a:t>
            </a:r>
            <a:endParaRPr lang="zh-CN" altLang="en-US" sz="2800">
              <a:solidFill>
                <a:srgbClr val="52107A"/>
              </a:solidFill>
              <a:latin typeface="Times New Roman" panose="02020603050405020304" pitchFamily="18" charset="0"/>
              <a:ea typeface="楷体" panose="02010609060101010101" charset="-122"/>
              <a:cs typeface="Times New Roman" panose="02020603050405020304" pitchFamily="18" charset="0"/>
            </a:endParaRPr>
          </a:p>
        </p:txBody>
      </p:sp>
      <p:sp>
        <p:nvSpPr>
          <p:cNvPr id="32" name="文本框 31"/>
          <p:cNvSpPr txBox="1"/>
          <p:nvPr/>
        </p:nvSpPr>
        <p:spPr>
          <a:xfrm>
            <a:off x="4377510" y="761310"/>
            <a:ext cx="3105510" cy="523220"/>
          </a:xfrm>
          <a:prstGeom prst="rect">
            <a:avLst/>
          </a:prstGeom>
          <a:noFill/>
        </p:spPr>
        <p:txBody>
          <a:bodyPr wrap="square" rtlCol="0">
            <a:spAutoFit/>
          </a:bodyPr>
          <a:lstStyle/>
          <a:p>
            <a:pPr lvl="0" algn="ctr"/>
            <a:r>
              <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rPr>
              <a:t>The person I respect </a:t>
            </a:r>
            <a:endParaRPr lang="en-US" altLang="zh-CN" sz="2800" dirty="0">
              <a:solidFill>
                <a:prstClr val="black"/>
              </a:solidFill>
              <a:latin typeface="Times New Roman" panose="02020603050405020304" pitchFamily="18" charset="0"/>
              <a:ea typeface="楷体" panose="02010609060101010101" charset="-122"/>
              <a:cs typeface="Times New Roman" panose="02020603050405020304" pitchFamily="18" charset="0"/>
            </a:endParaRPr>
          </a:p>
        </p:txBody>
      </p:sp>
      <p:sp>
        <p:nvSpPr>
          <p:cNvPr id="10" name="矩形 9"/>
          <p:cNvSpPr/>
          <p:nvPr/>
        </p:nvSpPr>
        <p:spPr>
          <a:xfrm>
            <a:off x="450580" y="3558396"/>
            <a:ext cx="11266098" cy="2799447"/>
          </a:xfrm>
          <a:custGeom>
            <a:avLst/>
            <a:gdLst>
              <a:gd name="connsiteX0" fmla="*/ 0 w 11266098"/>
              <a:gd name="connsiteY0" fmla="*/ 0 h 2799447"/>
              <a:gd name="connsiteX1" fmla="*/ 11266098 w 11266098"/>
              <a:gd name="connsiteY1" fmla="*/ 0 h 2799447"/>
              <a:gd name="connsiteX2" fmla="*/ 11266098 w 11266098"/>
              <a:gd name="connsiteY2" fmla="*/ 2799447 h 2799447"/>
              <a:gd name="connsiteX3" fmla="*/ 0 w 11266098"/>
              <a:gd name="connsiteY3" fmla="*/ 2799447 h 2799447"/>
              <a:gd name="connsiteX4" fmla="*/ 0 w 11266098"/>
              <a:gd name="connsiteY4" fmla="*/ 0 h 2799447"/>
              <a:gd name="connsiteX0-1" fmla="*/ 0 w 11266098"/>
              <a:gd name="connsiteY0-2" fmla="*/ 12 h 2799459"/>
              <a:gd name="connsiteX1-3" fmla="*/ 923025 w 11266098"/>
              <a:gd name="connsiteY1-4" fmla="*/ 483092 h 2799459"/>
              <a:gd name="connsiteX2-5" fmla="*/ 11266098 w 11266098"/>
              <a:gd name="connsiteY2-6" fmla="*/ 12 h 2799459"/>
              <a:gd name="connsiteX3-7" fmla="*/ 11266098 w 11266098"/>
              <a:gd name="connsiteY3-8" fmla="*/ 2799459 h 2799459"/>
              <a:gd name="connsiteX4-9" fmla="*/ 0 w 11266098"/>
              <a:gd name="connsiteY4-10" fmla="*/ 2799459 h 2799459"/>
              <a:gd name="connsiteX5" fmla="*/ 0 w 11266098"/>
              <a:gd name="connsiteY5" fmla="*/ 12 h 2799459"/>
              <a:gd name="connsiteX0-11" fmla="*/ 0 w 11266098"/>
              <a:gd name="connsiteY0-12" fmla="*/ 184 h 2799631"/>
              <a:gd name="connsiteX1-13" fmla="*/ 957531 w 11266098"/>
              <a:gd name="connsiteY1-14" fmla="*/ 26064 h 2799631"/>
              <a:gd name="connsiteX2-15" fmla="*/ 11266098 w 11266098"/>
              <a:gd name="connsiteY2-16" fmla="*/ 184 h 2799631"/>
              <a:gd name="connsiteX3-17" fmla="*/ 11266098 w 11266098"/>
              <a:gd name="connsiteY3-18" fmla="*/ 2799631 h 2799631"/>
              <a:gd name="connsiteX4-19" fmla="*/ 0 w 11266098"/>
              <a:gd name="connsiteY4-20" fmla="*/ 2799631 h 2799631"/>
              <a:gd name="connsiteX5-21" fmla="*/ 0 w 11266098"/>
              <a:gd name="connsiteY5-22" fmla="*/ 184 h 2799631"/>
              <a:gd name="connsiteX0-23" fmla="*/ 17252 w 11266098"/>
              <a:gd name="connsiteY0-24" fmla="*/ 569343 h 2799447"/>
              <a:gd name="connsiteX1-25" fmla="*/ 957531 w 11266098"/>
              <a:gd name="connsiteY1-26" fmla="*/ 25880 h 2799447"/>
              <a:gd name="connsiteX2-27" fmla="*/ 11266098 w 11266098"/>
              <a:gd name="connsiteY2-28" fmla="*/ 0 h 2799447"/>
              <a:gd name="connsiteX3-29" fmla="*/ 11266098 w 11266098"/>
              <a:gd name="connsiteY3-30" fmla="*/ 2799447 h 2799447"/>
              <a:gd name="connsiteX4-31" fmla="*/ 0 w 11266098"/>
              <a:gd name="connsiteY4-32" fmla="*/ 2799447 h 2799447"/>
              <a:gd name="connsiteX5-33" fmla="*/ 17252 w 11266098"/>
              <a:gd name="connsiteY5-34" fmla="*/ 569343 h 2799447"/>
              <a:gd name="connsiteX0-35" fmla="*/ 17252 w 11266098"/>
              <a:gd name="connsiteY0-36" fmla="*/ 569343 h 2799447"/>
              <a:gd name="connsiteX1-37" fmla="*/ 957531 w 11266098"/>
              <a:gd name="connsiteY1-38" fmla="*/ 25880 h 2799447"/>
              <a:gd name="connsiteX2-39" fmla="*/ 11266098 w 11266098"/>
              <a:gd name="connsiteY2-40" fmla="*/ 0 h 2799447"/>
              <a:gd name="connsiteX3-41" fmla="*/ 11266098 w 11266098"/>
              <a:gd name="connsiteY3-42" fmla="*/ 2799447 h 2799447"/>
              <a:gd name="connsiteX4-43" fmla="*/ 0 w 11266098"/>
              <a:gd name="connsiteY4-44" fmla="*/ 2799447 h 2799447"/>
              <a:gd name="connsiteX5-45" fmla="*/ 17252 w 11266098"/>
              <a:gd name="connsiteY5-46" fmla="*/ 569343 h 2799447"/>
              <a:gd name="connsiteX0-47" fmla="*/ 17252 w 11266098"/>
              <a:gd name="connsiteY0-48" fmla="*/ 569343 h 2799447"/>
              <a:gd name="connsiteX1-49" fmla="*/ 957531 w 11266098"/>
              <a:gd name="connsiteY1-50" fmla="*/ 25880 h 2799447"/>
              <a:gd name="connsiteX2-51" fmla="*/ 11266098 w 11266098"/>
              <a:gd name="connsiteY2-52" fmla="*/ 0 h 2799447"/>
              <a:gd name="connsiteX3-53" fmla="*/ 11266098 w 11266098"/>
              <a:gd name="connsiteY3-54" fmla="*/ 2799447 h 2799447"/>
              <a:gd name="connsiteX4-55" fmla="*/ 0 w 11266098"/>
              <a:gd name="connsiteY4-56" fmla="*/ 2799447 h 2799447"/>
              <a:gd name="connsiteX5-57" fmla="*/ 17252 w 11266098"/>
              <a:gd name="connsiteY5-58" fmla="*/ 569343 h 2799447"/>
              <a:gd name="connsiteX0-59" fmla="*/ 17252 w 11266098"/>
              <a:gd name="connsiteY0-60" fmla="*/ 569343 h 2799447"/>
              <a:gd name="connsiteX1-61" fmla="*/ 957531 w 11266098"/>
              <a:gd name="connsiteY1-62" fmla="*/ 25880 h 2799447"/>
              <a:gd name="connsiteX2-63" fmla="*/ 11266098 w 11266098"/>
              <a:gd name="connsiteY2-64" fmla="*/ 0 h 2799447"/>
              <a:gd name="connsiteX3-65" fmla="*/ 11266098 w 11266098"/>
              <a:gd name="connsiteY3-66" fmla="*/ 2799447 h 2799447"/>
              <a:gd name="connsiteX4-67" fmla="*/ 0 w 11266098"/>
              <a:gd name="connsiteY4-68" fmla="*/ 2799447 h 2799447"/>
              <a:gd name="connsiteX5-69" fmla="*/ 17252 w 11266098"/>
              <a:gd name="connsiteY5-70" fmla="*/ 569343 h 2799447"/>
              <a:gd name="connsiteX0-71" fmla="*/ 17252 w 11266098"/>
              <a:gd name="connsiteY0-72" fmla="*/ 569343 h 2799447"/>
              <a:gd name="connsiteX1-73" fmla="*/ 957531 w 11266098"/>
              <a:gd name="connsiteY1-74" fmla="*/ 25880 h 2799447"/>
              <a:gd name="connsiteX2-75" fmla="*/ 11266098 w 11266098"/>
              <a:gd name="connsiteY2-76" fmla="*/ 0 h 2799447"/>
              <a:gd name="connsiteX3-77" fmla="*/ 11266098 w 11266098"/>
              <a:gd name="connsiteY3-78" fmla="*/ 2799447 h 2799447"/>
              <a:gd name="connsiteX4-79" fmla="*/ 0 w 11266098"/>
              <a:gd name="connsiteY4-80" fmla="*/ 2799447 h 2799447"/>
              <a:gd name="connsiteX5-81" fmla="*/ 17252 w 11266098"/>
              <a:gd name="connsiteY5-82" fmla="*/ 569343 h 2799447"/>
              <a:gd name="connsiteX0-83" fmla="*/ 17252 w 11266098"/>
              <a:gd name="connsiteY0-84" fmla="*/ 569343 h 2799447"/>
              <a:gd name="connsiteX1-85" fmla="*/ 957531 w 11266098"/>
              <a:gd name="connsiteY1-86" fmla="*/ 25880 h 2799447"/>
              <a:gd name="connsiteX2-87" fmla="*/ 11266098 w 11266098"/>
              <a:gd name="connsiteY2-88" fmla="*/ 0 h 2799447"/>
              <a:gd name="connsiteX3-89" fmla="*/ 11266098 w 11266098"/>
              <a:gd name="connsiteY3-90" fmla="*/ 2799447 h 2799447"/>
              <a:gd name="connsiteX4-91" fmla="*/ 0 w 11266098"/>
              <a:gd name="connsiteY4-92" fmla="*/ 2799447 h 2799447"/>
              <a:gd name="connsiteX5-93" fmla="*/ 17252 w 11266098"/>
              <a:gd name="connsiteY5-94" fmla="*/ 569343 h 2799447"/>
              <a:gd name="connsiteX0-95" fmla="*/ 17252 w 11266098"/>
              <a:gd name="connsiteY0-96" fmla="*/ 569343 h 2799447"/>
              <a:gd name="connsiteX1-97" fmla="*/ 957531 w 11266098"/>
              <a:gd name="connsiteY1-98" fmla="*/ 60386 h 2799447"/>
              <a:gd name="connsiteX2-99" fmla="*/ 11266098 w 11266098"/>
              <a:gd name="connsiteY2-100" fmla="*/ 0 h 2799447"/>
              <a:gd name="connsiteX3-101" fmla="*/ 11266098 w 11266098"/>
              <a:gd name="connsiteY3-102" fmla="*/ 2799447 h 2799447"/>
              <a:gd name="connsiteX4-103" fmla="*/ 0 w 11266098"/>
              <a:gd name="connsiteY4-104" fmla="*/ 2799447 h 2799447"/>
              <a:gd name="connsiteX5-105" fmla="*/ 17252 w 11266098"/>
              <a:gd name="connsiteY5-106" fmla="*/ 569343 h 2799447"/>
              <a:gd name="connsiteX0-107" fmla="*/ 17252 w 11266098"/>
              <a:gd name="connsiteY0-108" fmla="*/ 569343 h 2799447"/>
              <a:gd name="connsiteX1-109" fmla="*/ 957531 w 11266098"/>
              <a:gd name="connsiteY1-110" fmla="*/ 60386 h 2799447"/>
              <a:gd name="connsiteX2-111" fmla="*/ 11266098 w 11266098"/>
              <a:gd name="connsiteY2-112" fmla="*/ 0 h 2799447"/>
              <a:gd name="connsiteX3-113" fmla="*/ 11266098 w 11266098"/>
              <a:gd name="connsiteY3-114" fmla="*/ 2799447 h 2799447"/>
              <a:gd name="connsiteX4-115" fmla="*/ 0 w 11266098"/>
              <a:gd name="connsiteY4-116" fmla="*/ 2799447 h 2799447"/>
              <a:gd name="connsiteX5-117" fmla="*/ 17252 w 11266098"/>
              <a:gd name="connsiteY5-118" fmla="*/ 569343 h 2799447"/>
              <a:gd name="connsiteX0-119" fmla="*/ 17252 w 11266098"/>
              <a:gd name="connsiteY0-120" fmla="*/ 569343 h 2799447"/>
              <a:gd name="connsiteX1-121" fmla="*/ 957531 w 11266098"/>
              <a:gd name="connsiteY1-122" fmla="*/ 60386 h 2799447"/>
              <a:gd name="connsiteX2-123" fmla="*/ 11266098 w 11266098"/>
              <a:gd name="connsiteY2-124" fmla="*/ 0 h 2799447"/>
              <a:gd name="connsiteX3-125" fmla="*/ 11266098 w 11266098"/>
              <a:gd name="connsiteY3-126" fmla="*/ 2799447 h 2799447"/>
              <a:gd name="connsiteX4-127" fmla="*/ 0 w 11266098"/>
              <a:gd name="connsiteY4-128" fmla="*/ 2799447 h 2799447"/>
              <a:gd name="connsiteX5-129" fmla="*/ 17252 w 11266098"/>
              <a:gd name="connsiteY5-130" fmla="*/ 569343 h 2799447"/>
              <a:gd name="connsiteX0-131" fmla="*/ 17252 w 11266098"/>
              <a:gd name="connsiteY0-132" fmla="*/ 569343 h 2799447"/>
              <a:gd name="connsiteX1-133" fmla="*/ 957531 w 11266098"/>
              <a:gd name="connsiteY1-134" fmla="*/ 60386 h 2799447"/>
              <a:gd name="connsiteX2-135" fmla="*/ 11266098 w 11266098"/>
              <a:gd name="connsiteY2-136" fmla="*/ 0 h 2799447"/>
              <a:gd name="connsiteX3-137" fmla="*/ 11266098 w 11266098"/>
              <a:gd name="connsiteY3-138" fmla="*/ 2799447 h 2799447"/>
              <a:gd name="connsiteX4-139" fmla="*/ 0 w 11266098"/>
              <a:gd name="connsiteY4-140" fmla="*/ 2799447 h 2799447"/>
              <a:gd name="connsiteX5-141" fmla="*/ 17252 w 11266098"/>
              <a:gd name="connsiteY5-142" fmla="*/ 569343 h 2799447"/>
              <a:gd name="connsiteX0-143" fmla="*/ 17252 w 11266098"/>
              <a:gd name="connsiteY0-144" fmla="*/ 569343 h 2799447"/>
              <a:gd name="connsiteX1-145" fmla="*/ 957531 w 11266098"/>
              <a:gd name="connsiteY1-146" fmla="*/ 60386 h 2799447"/>
              <a:gd name="connsiteX2-147" fmla="*/ 11266098 w 11266098"/>
              <a:gd name="connsiteY2-148" fmla="*/ 0 h 2799447"/>
              <a:gd name="connsiteX3-149" fmla="*/ 11266098 w 11266098"/>
              <a:gd name="connsiteY3-150" fmla="*/ 2799447 h 2799447"/>
              <a:gd name="connsiteX4-151" fmla="*/ 0 w 11266098"/>
              <a:gd name="connsiteY4-152" fmla="*/ 2799447 h 2799447"/>
              <a:gd name="connsiteX5-153" fmla="*/ 17252 w 11266098"/>
              <a:gd name="connsiteY5-154" fmla="*/ 569343 h 2799447"/>
              <a:gd name="connsiteX0-155" fmla="*/ 17252 w 11266098"/>
              <a:gd name="connsiteY0-156" fmla="*/ 569343 h 2799447"/>
              <a:gd name="connsiteX1-157" fmla="*/ 957531 w 11266098"/>
              <a:gd name="connsiteY1-158" fmla="*/ 60386 h 2799447"/>
              <a:gd name="connsiteX2-159" fmla="*/ 11266098 w 11266098"/>
              <a:gd name="connsiteY2-160" fmla="*/ 0 h 2799447"/>
              <a:gd name="connsiteX3-161" fmla="*/ 11266098 w 11266098"/>
              <a:gd name="connsiteY3-162" fmla="*/ 2799447 h 2799447"/>
              <a:gd name="connsiteX4-163" fmla="*/ 0 w 11266098"/>
              <a:gd name="connsiteY4-164" fmla="*/ 2799447 h 2799447"/>
              <a:gd name="connsiteX5-165" fmla="*/ 17252 w 11266098"/>
              <a:gd name="connsiteY5-166" fmla="*/ 569343 h 2799447"/>
              <a:gd name="connsiteX0-167" fmla="*/ 17252 w 11266098"/>
              <a:gd name="connsiteY0-168" fmla="*/ 569343 h 2799447"/>
              <a:gd name="connsiteX1-169" fmla="*/ 957531 w 11266098"/>
              <a:gd name="connsiteY1-170" fmla="*/ 60386 h 2799447"/>
              <a:gd name="connsiteX2-171" fmla="*/ 11266098 w 11266098"/>
              <a:gd name="connsiteY2-172" fmla="*/ 0 h 2799447"/>
              <a:gd name="connsiteX3-173" fmla="*/ 11266098 w 11266098"/>
              <a:gd name="connsiteY3-174" fmla="*/ 2799447 h 2799447"/>
              <a:gd name="connsiteX4-175" fmla="*/ 0 w 11266098"/>
              <a:gd name="connsiteY4-176" fmla="*/ 2799447 h 2799447"/>
              <a:gd name="connsiteX5-177" fmla="*/ 17252 w 11266098"/>
              <a:gd name="connsiteY5-178" fmla="*/ 569343 h 2799447"/>
              <a:gd name="connsiteX0-179" fmla="*/ 0 w 11266099"/>
              <a:gd name="connsiteY0-180" fmla="*/ 560716 h 2799447"/>
              <a:gd name="connsiteX1-181" fmla="*/ 957532 w 11266099"/>
              <a:gd name="connsiteY1-182" fmla="*/ 60386 h 2799447"/>
              <a:gd name="connsiteX2-183" fmla="*/ 11266099 w 11266099"/>
              <a:gd name="connsiteY2-184" fmla="*/ 0 h 2799447"/>
              <a:gd name="connsiteX3-185" fmla="*/ 11266099 w 11266099"/>
              <a:gd name="connsiteY3-186" fmla="*/ 2799447 h 2799447"/>
              <a:gd name="connsiteX4-187" fmla="*/ 1 w 11266099"/>
              <a:gd name="connsiteY4-188" fmla="*/ 2799447 h 2799447"/>
              <a:gd name="connsiteX5-189" fmla="*/ 0 w 11266099"/>
              <a:gd name="connsiteY5-190" fmla="*/ 560716 h 2799447"/>
              <a:gd name="connsiteX0-191" fmla="*/ 25878 w 11266098"/>
              <a:gd name="connsiteY0-192" fmla="*/ 629728 h 2799447"/>
              <a:gd name="connsiteX1-193" fmla="*/ 957531 w 11266098"/>
              <a:gd name="connsiteY1-194" fmla="*/ 60386 h 2799447"/>
              <a:gd name="connsiteX2-195" fmla="*/ 11266098 w 11266098"/>
              <a:gd name="connsiteY2-196" fmla="*/ 0 h 2799447"/>
              <a:gd name="connsiteX3-197" fmla="*/ 11266098 w 11266098"/>
              <a:gd name="connsiteY3-198" fmla="*/ 2799447 h 2799447"/>
              <a:gd name="connsiteX4-199" fmla="*/ 0 w 11266098"/>
              <a:gd name="connsiteY4-200" fmla="*/ 2799447 h 2799447"/>
              <a:gd name="connsiteX5-201" fmla="*/ 25878 w 11266098"/>
              <a:gd name="connsiteY5-202" fmla="*/ 629728 h 2799447"/>
              <a:gd name="connsiteX0-203" fmla="*/ 25878 w 11266098"/>
              <a:gd name="connsiteY0-204" fmla="*/ 629728 h 2799447"/>
              <a:gd name="connsiteX1-205" fmla="*/ 983411 w 11266098"/>
              <a:gd name="connsiteY1-206" fmla="*/ 60386 h 2799447"/>
              <a:gd name="connsiteX2-207" fmla="*/ 11266098 w 11266098"/>
              <a:gd name="connsiteY2-208" fmla="*/ 0 h 2799447"/>
              <a:gd name="connsiteX3-209" fmla="*/ 11266098 w 11266098"/>
              <a:gd name="connsiteY3-210" fmla="*/ 2799447 h 2799447"/>
              <a:gd name="connsiteX4-211" fmla="*/ 0 w 11266098"/>
              <a:gd name="connsiteY4-212" fmla="*/ 2799447 h 2799447"/>
              <a:gd name="connsiteX5-213" fmla="*/ 25878 w 11266098"/>
              <a:gd name="connsiteY5-214" fmla="*/ 629728 h 2799447"/>
              <a:gd name="connsiteX0-215" fmla="*/ 25878 w 11266098"/>
              <a:gd name="connsiteY0-216" fmla="*/ 672860 h 2799447"/>
              <a:gd name="connsiteX1-217" fmla="*/ 983411 w 11266098"/>
              <a:gd name="connsiteY1-218" fmla="*/ 60386 h 2799447"/>
              <a:gd name="connsiteX2-219" fmla="*/ 11266098 w 11266098"/>
              <a:gd name="connsiteY2-220" fmla="*/ 0 h 2799447"/>
              <a:gd name="connsiteX3-221" fmla="*/ 11266098 w 11266098"/>
              <a:gd name="connsiteY3-222" fmla="*/ 2799447 h 2799447"/>
              <a:gd name="connsiteX4-223" fmla="*/ 0 w 11266098"/>
              <a:gd name="connsiteY4-224" fmla="*/ 2799447 h 2799447"/>
              <a:gd name="connsiteX5-225" fmla="*/ 25878 w 11266098"/>
              <a:gd name="connsiteY5-226" fmla="*/ 672860 h 2799447"/>
              <a:gd name="connsiteX0-227" fmla="*/ 25878 w 11266098"/>
              <a:gd name="connsiteY0-228" fmla="*/ 672860 h 2799447"/>
              <a:gd name="connsiteX1-229" fmla="*/ 802257 w 11266098"/>
              <a:gd name="connsiteY1-230" fmla="*/ 34507 h 2799447"/>
              <a:gd name="connsiteX2-231" fmla="*/ 11266098 w 11266098"/>
              <a:gd name="connsiteY2-232" fmla="*/ 0 h 2799447"/>
              <a:gd name="connsiteX3-233" fmla="*/ 11266098 w 11266098"/>
              <a:gd name="connsiteY3-234" fmla="*/ 2799447 h 2799447"/>
              <a:gd name="connsiteX4-235" fmla="*/ 0 w 11266098"/>
              <a:gd name="connsiteY4-236" fmla="*/ 2799447 h 2799447"/>
              <a:gd name="connsiteX5-237" fmla="*/ 25878 w 11266098"/>
              <a:gd name="connsiteY5-238" fmla="*/ 672860 h 2799447"/>
              <a:gd name="connsiteX0-239" fmla="*/ 25878 w 11266098"/>
              <a:gd name="connsiteY0-240" fmla="*/ 629728 h 2799447"/>
              <a:gd name="connsiteX1-241" fmla="*/ 802257 w 11266098"/>
              <a:gd name="connsiteY1-242" fmla="*/ 34507 h 2799447"/>
              <a:gd name="connsiteX2-243" fmla="*/ 11266098 w 11266098"/>
              <a:gd name="connsiteY2-244" fmla="*/ 0 h 2799447"/>
              <a:gd name="connsiteX3-245" fmla="*/ 11266098 w 11266098"/>
              <a:gd name="connsiteY3-246" fmla="*/ 2799447 h 2799447"/>
              <a:gd name="connsiteX4-247" fmla="*/ 0 w 11266098"/>
              <a:gd name="connsiteY4-248" fmla="*/ 2799447 h 2799447"/>
              <a:gd name="connsiteX5-249" fmla="*/ 25878 w 11266098"/>
              <a:gd name="connsiteY5-250" fmla="*/ 629728 h 2799447"/>
              <a:gd name="connsiteX0-251" fmla="*/ 25878 w 11266098"/>
              <a:gd name="connsiteY0-252" fmla="*/ 629728 h 2799447"/>
              <a:gd name="connsiteX1-253" fmla="*/ 802257 w 11266098"/>
              <a:gd name="connsiteY1-254" fmla="*/ 34507 h 2799447"/>
              <a:gd name="connsiteX2-255" fmla="*/ 11266098 w 11266098"/>
              <a:gd name="connsiteY2-256" fmla="*/ 0 h 2799447"/>
              <a:gd name="connsiteX3-257" fmla="*/ 11266098 w 11266098"/>
              <a:gd name="connsiteY3-258" fmla="*/ 2799447 h 2799447"/>
              <a:gd name="connsiteX4-259" fmla="*/ 0 w 11266098"/>
              <a:gd name="connsiteY4-260" fmla="*/ 2799447 h 2799447"/>
              <a:gd name="connsiteX5-261" fmla="*/ 25878 w 11266098"/>
              <a:gd name="connsiteY5-262" fmla="*/ 629728 h 279944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1266098" h="2799447">
                <a:moveTo>
                  <a:pt x="25878" y="629728"/>
                </a:moveTo>
                <a:cubicBezTo>
                  <a:pt x="1058172" y="687238"/>
                  <a:pt x="770628" y="529088"/>
                  <a:pt x="802257" y="34507"/>
                </a:cubicBezTo>
                <a:lnTo>
                  <a:pt x="11266098" y="0"/>
                </a:lnTo>
                <a:lnTo>
                  <a:pt x="11266098" y="2799447"/>
                </a:lnTo>
                <a:lnTo>
                  <a:pt x="0" y="2799447"/>
                </a:lnTo>
                <a:cubicBezTo>
                  <a:pt x="0" y="2053203"/>
                  <a:pt x="25878" y="1375972"/>
                  <a:pt x="25878" y="629728"/>
                </a:cubicBezTo>
                <a:close/>
              </a:path>
            </a:pathLst>
          </a:custGeom>
          <a:ln w="38100">
            <a:solidFill>
              <a:srgbClr val="52107A"/>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5" name="文本框 34"/>
          <p:cNvSpPr txBox="1"/>
          <p:nvPr/>
        </p:nvSpPr>
        <p:spPr>
          <a:xfrm>
            <a:off x="3366705" y="5966597"/>
            <a:ext cx="5975704" cy="715089"/>
          </a:xfrm>
          <a:prstGeom prst="wedgeRoundRectCallout">
            <a:avLst>
              <a:gd name="adj1" fmla="val -38715"/>
              <a:gd name="adj2" fmla="val -88293"/>
              <a:gd name="adj3" fmla="val 16667"/>
            </a:avLst>
          </a:prstGeom>
          <a:solidFill>
            <a:srgbClr val="476C2C"/>
          </a:solidFill>
          <a:ln>
            <a:solidFill>
              <a:srgbClr val="476C2C"/>
            </a:solidFill>
          </a:ln>
        </p:spPr>
        <p:txBody>
          <a:bodyPr wrap="square" rtlCol="0">
            <a:spAutoFit/>
          </a:bodyPr>
          <a:lstStyle/>
          <a:p>
            <a:r>
              <a:rPr lang="zh-CN" altLang="en-US" sz="3600">
                <a:solidFill>
                  <a:srgbClr val="FFFF00"/>
                </a:solidFill>
                <a:latin typeface="楷体" panose="02010609060101010101" charset="-122"/>
                <a:ea typeface="楷体" panose="02010609060101010101" charset="-122"/>
              </a:rPr>
              <a:t>要点二：</a:t>
            </a:r>
            <a:r>
              <a:rPr lang="zh-CN" altLang="en-US" sz="3600">
                <a:solidFill>
                  <a:srgbClr val="FFFFFF"/>
                </a:solidFill>
                <a:latin typeface="楷体" panose="02010609060101010101" charset="-122"/>
                <a:ea typeface="楷体" panose="02010609060101010101" charset="-122"/>
              </a:rPr>
              <a:t>尊敬和爱戴的原因</a:t>
            </a:r>
            <a:endParaRPr lang="zh-CN" altLang="en-US" sz="3600">
              <a:solidFill>
                <a:srgbClr val="FFFFFF"/>
              </a:solidFill>
              <a:latin typeface="楷体" panose="02010609060101010101" charset="-122"/>
              <a:ea typeface="楷体" panose="02010609060101010101" charset="-122"/>
            </a:endParaRPr>
          </a:p>
        </p:txBody>
      </p:sp>
      <p:sp>
        <p:nvSpPr>
          <p:cNvPr id="29" name="文本框 28"/>
          <p:cNvSpPr txBox="1"/>
          <p:nvPr/>
        </p:nvSpPr>
        <p:spPr>
          <a:xfrm>
            <a:off x="2958465" y="2000885"/>
            <a:ext cx="3926840" cy="1124560"/>
          </a:xfrm>
          <a:prstGeom prst="wedgeRoundRectCallout">
            <a:avLst>
              <a:gd name="adj1" fmla="val 26585"/>
              <a:gd name="adj2" fmla="val 82781"/>
              <a:gd name="adj3" fmla="val 16667"/>
            </a:avLst>
          </a:prstGeom>
          <a:solidFill>
            <a:srgbClr val="52107A"/>
          </a:solidFill>
          <a:ln>
            <a:solidFill>
              <a:srgbClr val="52107A"/>
            </a:solidFill>
          </a:ln>
        </p:spPr>
        <p:txBody>
          <a:bodyPr wrap="square" rtlCol="0">
            <a:spAutoFit/>
          </a:bodyPr>
          <a:lstStyle/>
          <a:p>
            <a:r>
              <a:rPr lang="zh-CN" altLang="en-US" sz="3000">
                <a:solidFill>
                  <a:schemeClr val="bg1"/>
                </a:solidFill>
                <a:latin typeface="楷体" panose="02010609060101010101" charset="-122"/>
                <a:ea typeface="楷体" panose="02010609060101010101" charset="-122"/>
                <a:sym typeface="Wingdings 2" panose="05020102010507070707" pitchFamily="18" charset="2"/>
              </a:rPr>
              <a:t>人物事迹；</a:t>
            </a:r>
            <a:r>
              <a:rPr lang="zh-CN" altLang="en-US" sz="3000">
                <a:solidFill>
                  <a:schemeClr val="bg1"/>
                </a:solidFill>
                <a:latin typeface="楷体" panose="02010609060101010101" charset="-122"/>
                <a:ea typeface="楷体" panose="02010609060101010101" charset="-122"/>
              </a:rPr>
              <a:t>人物对“我”的影响</a:t>
            </a:r>
            <a:endParaRPr lang="zh-CN" altLang="en-US" sz="3000">
              <a:solidFill>
                <a:schemeClr val="bg1"/>
              </a:solidFill>
              <a:latin typeface="楷体" panose="02010609060101010101" charset="-122"/>
              <a:ea typeface="楷体" panose="02010609060101010101" charset="-122"/>
            </a:endParaRPr>
          </a:p>
        </p:txBody>
      </p:sp>
      <p:sp>
        <p:nvSpPr>
          <p:cNvPr id="3" name="文本框 2"/>
          <p:cNvSpPr txBox="1"/>
          <p:nvPr/>
        </p:nvSpPr>
        <p:spPr>
          <a:xfrm>
            <a:off x="7220310" y="552085"/>
            <a:ext cx="3959920" cy="715089"/>
          </a:xfrm>
          <a:prstGeom prst="wedgeRoundRectCallout">
            <a:avLst>
              <a:gd name="adj1" fmla="val -44796"/>
              <a:gd name="adj2" fmla="val 87833"/>
              <a:gd name="adj3" fmla="val 16667"/>
            </a:avLst>
          </a:prstGeom>
          <a:solidFill>
            <a:srgbClr val="476C2C"/>
          </a:solidFill>
          <a:ln>
            <a:solidFill>
              <a:srgbClr val="476C2C"/>
            </a:solidFill>
          </a:ln>
        </p:spPr>
        <p:txBody>
          <a:bodyPr wrap="square" rtlCol="0">
            <a:spAutoFit/>
          </a:bodyPr>
          <a:lstStyle/>
          <a:p>
            <a:r>
              <a:rPr lang="zh-CN" altLang="en-US" sz="3600" dirty="0">
                <a:solidFill>
                  <a:srgbClr val="FFFF00"/>
                </a:solidFill>
                <a:latin typeface="楷体" panose="02010609060101010101" charset="-122"/>
                <a:ea typeface="楷体" panose="02010609060101010101" charset="-122"/>
              </a:rPr>
              <a:t>要点一：</a:t>
            </a:r>
            <a:r>
              <a:rPr lang="zh-CN" altLang="en-US" sz="3600" dirty="0">
                <a:solidFill>
                  <a:srgbClr val="FFFFFF"/>
                </a:solidFill>
                <a:latin typeface="楷体" panose="02010609060101010101" charset="-122"/>
                <a:ea typeface="楷体" panose="02010609060101010101" charset="-122"/>
              </a:rPr>
              <a:t>人物简介</a:t>
            </a:r>
            <a:endParaRPr lang="zh-CN" altLang="en-US" sz="3600" dirty="0">
              <a:solidFill>
                <a:srgbClr val="FFFFFF"/>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down)">
                                      <p:cBhvr>
                                        <p:cTn id="1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9"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32913" y="741871"/>
            <a:ext cx="11050438" cy="5560060"/>
          </a:xfrm>
          <a:prstGeom prst="rect">
            <a:avLst/>
          </a:prstGeom>
          <a:noFill/>
        </p:spPr>
        <p:txBody>
          <a:bodyPr wrap="square" rtlCol="0">
            <a:spAutoFit/>
          </a:bodyPr>
          <a:lstStyle/>
          <a:p>
            <a:pPr algn="ctr"/>
            <a:r>
              <a:rPr lang="en-US" altLang="zh-CN" sz="2800" dirty="0">
                <a:latin typeface="Times New Roman" panose="02020603050405020304" pitchFamily="18" charset="0"/>
                <a:ea typeface="楷体" panose="02010609060101010101" charset="-122"/>
                <a:cs typeface="Times New Roman" panose="02020603050405020304" pitchFamily="18" charset="0"/>
              </a:rPr>
              <a:t>The person I respect </a:t>
            </a:r>
            <a:endParaRPr lang="en-US" altLang="zh-CN" sz="2800" dirty="0">
              <a:latin typeface="Times New Roman" panose="02020603050405020304" pitchFamily="18" charset="0"/>
              <a:ea typeface="楷体" panose="02010609060101010101" charset="-122"/>
              <a:cs typeface="Times New Roman" panose="02020603050405020304" pitchFamily="18" charset="0"/>
            </a:endParaRPr>
          </a:p>
          <a:p>
            <a:pPr algn="just">
              <a:lnSpc>
                <a:spcPct val="130000"/>
              </a:lnSpc>
            </a:pPr>
            <a:r>
              <a:rPr lang="en-US" altLang="zh-CN" sz="2800" dirty="0">
                <a:latin typeface="Times New Roman" panose="02020603050405020304" pitchFamily="18" charset="0"/>
                <a:ea typeface="楷体" panose="02010609060101010101" charset="-122"/>
                <a:cs typeface="Times New Roman" panose="02020603050405020304" pitchFamily="18" charset="0"/>
              </a:rPr>
              <a:t>       </a:t>
            </a:r>
            <a:r>
              <a:rPr lang="en-US" altLang="zh-CN" sz="2800" i="1" dirty="0">
                <a:latin typeface="Times New Roman" panose="02020603050405020304" pitchFamily="18" charset="0"/>
                <a:ea typeface="楷体" panose="02010609060101010101" charset="-122"/>
                <a:cs typeface="Times New Roman" panose="02020603050405020304" pitchFamily="18" charset="0"/>
              </a:rPr>
              <a:t>There are many respectable people around us. </a:t>
            </a:r>
            <a:r>
              <a:rPr lang="en-US" altLang="zh-CN" sz="2800" dirty="0">
                <a:latin typeface="Times New Roman" panose="02020603050405020304" pitchFamily="18" charset="0"/>
                <a:ea typeface="楷体" panose="02010609060101010101" charset="-122"/>
                <a:cs typeface="Times New Roman" panose="02020603050405020304" pitchFamily="18" charset="0"/>
              </a:rPr>
              <a:t>And the person I respect most is my physics teacher. She’s of medium height, with long and blonde hair. She is</a:t>
            </a:r>
            <a:r>
              <a:rPr lang="en-US" altLang="zh-CN" sz="2800" b="1" dirty="0">
                <a:latin typeface="Times New Roman" panose="02020603050405020304" pitchFamily="18" charset="0"/>
                <a:ea typeface="楷体" panose="02010609060101010101" charset="-122"/>
                <a:cs typeface="Times New Roman" panose="02020603050405020304" pitchFamily="18" charset="0"/>
              </a:rPr>
              <a:t> </a:t>
            </a:r>
            <a:r>
              <a:rPr lang="en-US" altLang="zh-CN" sz="2800" dirty="0">
                <a:latin typeface="Times New Roman" panose="02020603050405020304" pitchFamily="18" charset="0"/>
                <a:ea typeface="楷体" panose="02010609060101010101" charset="-122"/>
                <a:cs typeface="Times New Roman" panose="02020603050405020304" pitchFamily="18" charset="0"/>
              </a:rPr>
              <a:t>so</a:t>
            </a:r>
            <a:r>
              <a:rPr lang="en-US" altLang="zh-CN" sz="2800" b="1" dirty="0">
                <a:latin typeface="Times New Roman" panose="02020603050405020304" pitchFamily="18" charset="0"/>
                <a:ea typeface="楷体" panose="02010609060101010101" charset="-122"/>
                <a:cs typeface="Times New Roman" panose="02020603050405020304" pitchFamily="18" charset="0"/>
              </a:rPr>
              <a:t> </a:t>
            </a:r>
            <a:r>
              <a:rPr lang="en-US" altLang="zh-CN" sz="2800" dirty="0">
                <a:latin typeface="Times New Roman" panose="02020603050405020304" pitchFamily="18" charset="0"/>
                <a:ea typeface="楷体" panose="02010609060101010101" charset="-122"/>
                <a:cs typeface="Times New Roman" panose="02020603050405020304" pitchFamily="18" charset="0"/>
              </a:rPr>
              <a:t>patient with</a:t>
            </a:r>
            <a:r>
              <a:rPr lang="en-US" altLang="zh-CN" sz="2800" b="1" dirty="0">
                <a:latin typeface="Times New Roman" panose="02020603050405020304" pitchFamily="18" charset="0"/>
                <a:ea typeface="楷体" panose="02010609060101010101" charset="-122"/>
                <a:cs typeface="Times New Roman" panose="02020603050405020304" pitchFamily="18" charset="0"/>
              </a:rPr>
              <a:t> </a:t>
            </a:r>
            <a:r>
              <a:rPr lang="en-US" altLang="zh-CN" sz="2800" dirty="0">
                <a:latin typeface="Times New Roman" panose="02020603050405020304" pitchFamily="18" charset="0"/>
                <a:ea typeface="楷体" panose="02010609060101010101" charset="-122"/>
                <a:cs typeface="Times New Roman" panose="02020603050405020304" pitchFamily="18" charset="0"/>
              </a:rPr>
              <a:t>each student that we all like her. </a:t>
            </a:r>
            <a:endParaRPr lang="en-US" altLang="zh-CN" sz="2800" dirty="0">
              <a:latin typeface="Times New Roman" panose="02020603050405020304" pitchFamily="18" charset="0"/>
              <a:ea typeface="楷体" panose="02010609060101010101" charset="-122"/>
              <a:cs typeface="Times New Roman" panose="02020603050405020304" pitchFamily="18" charset="0"/>
            </a:endParaRPr>
          </a:p>
          <a:p>
            <a:pPr algn="just">
              <a:lnSpc>
                <a:spcPct val="130000"/>
              </a:lnSpc>
            </a:pPr>
            <a:r>
              <a:rPr lang="en-US" altLang="zh-CN" sz="2800" dirty="0">
                <a:latin typeface="Times New Roman" panose="02020603050405020304" pitchFamily="18" charset="0"/>
                <a:ea typeface="楷体" panose="02010609060101010101" charset="-122"/>
                <a:cs typeface="Times New Roman" panose="02020603050405020304" pitchFamily="18" charset="0"/>
              </a:rPr>
              <a:t>    </a:t>
            </a:r>
            <a:r>
              <a:rPr lang="en-US" altLang="zh-CN" sz="2800" b="1" dirty="0">
                <a:latin typeface="Times New Roman" panose="02020603050405020304" pitchFamily="18" charset="0"/>
                <a:ea typeface="楷体" panose="02010609060101010101" charset="-122"/>
                <a:cs typeface="Times New Roman" panose="02020603050405020304" pitchFamily="18" charset="0"/>
              </a:rPr>
              <a:t>   It’s</a:t>
            </a:r>
            <a:r>
              <a:rPr lang="en-US" altLang="zh-CN" sz="2800" dirty="0">
                <a:latin typeface="Times New Roman" panose="02020603050405020304" pitchFamily="18" charset="0"/>
                <a:ea typeface="楷体" panose="02010609060101010101" charset="-122"/>
                <a:cs typeface="Times New Roman" panose="02020603050405020304" pitchFamily="18" charset="0"/>
              </a:rPr>
              <a:t> her unselfishness and sense of responsibility</a:t>
            </a:r>
            <a:r>
              <a:rPr lang="en-US" altLang="zh-CN" sz="2800" b="1" dirty="0">
                <a:latin typeface="Times New Roman" panose="02020603050405020304" pitchFamily="18" charset="0"/>
                <a:ea typeface="楷体" panose="02010609060101010101" charset="-122"/>
                <a:cs typeface="Times New Roman" panose="02020603050405020304" pitchFamily="18" charset="0"/>
              </a:rPr>
              <a:t> that</a:t>
            </a:r>
            <a:r>
              <a:rPr lang="en-US" altLang="zh-CN" sz="2800" dirty="0">
                <a:latin typeface="Times New Roman" panose="02020603050405020304" pitchFamily="18" charset="0"/>
                <a:ea typeface="楷体" panose="02010609060101010101" charset="-122"/>
                <a:cs typeface="Times New Roman" panose="02020603050405020304" pitchFamily="18" charset="0"/>
              </a:rPr>
              <a:t> make me admire her. She teaches us</a:t>
            </a:r>
            <a:r>
              <a:rPr lang="en-US" altLang="zh-CN" sz="2800" b="1" dirty="0">
                <a:latin typeface="Times New Roman" panose="02020603050405020304" pitchFamily="18" charset="0"/>
                <a:ea typeface="楷体" panose="02010609060101010101" charset="-122"/>
                <a:cs typeface="Times New Roman" panose="02020603050405020304" pitchFamily="18" charset="0"/>
              </a:rPr>
              <a:t> </a:t>
            </a:r>
            <a:r>
              <a:rPr lang="en-US" altLang="zh-CN" sz="2800" dirty="0">
                <a:latin typeface="Times New Roman" panose="02020603050405020304" pitchFamily="18" charset="0"/>
                <a:ea typeface="楷体" panose="02010609060101010101" charset="-122"/>
                <a:cs typeface="Times New Roman" panose="02020603050405020304" pitchFamily="18" charset="0"/>
              </a:rPr>
              <a:t>not only how to gain knowledge but also how to develop our character and how to grow up as responsible citizens in society. Being a great example to us students, she fully deserves my respect. Deeply impressed by her charming personality, I am determined to be a person like her in the future. </a:t>
            </a:r>
            <a:endParaRPr lang="zh-CN" altLang="en-US" sz="2800" dirty="0">
              <a:latin typeface="Times New Roman" panose="02020603050405020304" pitchFamily="18" charset="0"/>
              <a:ea typeface="楷体" panose="02010609060101010101" charset="-122"/>
              <a:cs typeface="Times New Roman" panose="02020603050405020304" pitchFamily="18" charset="0"/>
            </a:endParaRPr>
          </a:p>
        </p:txBody>
      </p:sp>
      <p:cxnSp>
        <p:nvCxnSpPr>
          <p:cNvPr id="13" name="直接连接符 12"/>
          <p:cNvCxnSpPr/>
          <p:nvPr>
            <p:custDataLst>
              <p:tags r:id="rId1"/>
            </p:custDataLst>
          </p:nvPr>
        </p:nvCxnSpPr>
        <p:spPr>
          <a:xfrm flipV="1">
            <a:off x="1038723" y="2850447"/>
            <a:ext cx="7782560" cy="254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9" name="圆角矩形标注 20"/>
          <p:cNvSpPr/>
          <p:nvPr>
            <p:custDataLst>
              <p:tags r:id="rId2"/>
            </p:custDataLst>
          </p:nvPr>
        </p:nvSpPr>
        <p:spPr>
          <a:xfrm>
            <a:off x="5014595" y="1639570"/>
            <a:ext cx="3806825" cy="608965"/>
          </a:xfrm>
          <a:prstGeom prst="wedgeRoundRectCallout">
            <a:avLst>
              <a:gd name="adj1" fmla="val -44454"/>
              <a:gd name="adj2" fmla="val 102882"/>
              <a:gd name="adj3" fmla="val 16667"/>
            </a:avLst>
          </a:prstGeom>
          <a:solidFill>
            <a:schemeClr val="accent1">
              <a:lumMod val="20000"/>
              <a:lumOff val="80000"/>
            </a:schemeClr>
          </a:solidFill>
          <a:ln w="9525">
            <a:solidFill>
              <a:schemeClr val="bg1"/>
            </a:solidFill>
          </a:ln>
        </p:spPr>
        <p:txBody>
          <a:bodyPr anchor="t" anchorCtr="0"/>
          <a:lstStyle/>
          <a:p>
            <a:pPr eaLnBrk="0" hangingPunct="0"/>
            <a:r>
              <a:rPr lang="zh-CN" altLang="en-US" sz="3200" dirty="0">
                <a:solidFill>
                  <a:schemeClr val="tx1">
                    <a:lumMod val="95000"/>
                    <a:lumOff val="5000"/>
                  </a:schemeClr>
                </a:solidFill>
                <a:latin typeface="Times New Roman" panose="02020603050405020304" pitchFamily="18" charset="0"/>
                <a:ea typeface="楷体" panose="02010609060101010101" charset="-122"/>
                <a:cs typeface="Times New Roman" panose="02020603050405020304" pitchFamily="18" charset="0"/>
                <a:sym typeface="+mn-ea"/>
              </a:rPr>
              <a:t>句型结构：</a:t>
            </a:r>
            <a:r>
              <a:rPr lang="zh-CN" altLang="en-US" sz="3200" dirty="0">
                <a:solidFill>
                  <a:schemeClr val="tx1">
                    <a:lumMod val="95000"/>
                    <a:lumOff val="5000"/>
                  </a:schemeClr>
                </a:solidFill>
                <a:latin typeface="Times New Roman" panose="02020603050405020304" pitchFamily="18" charset="0"/>
                <a:ea typeface="楷体" panose="02010609060101010101" charset="-122"/>
                <a:cs typeface="Times New Roman" panose="02020603050405020304" pitchFamily="18" charset="0"/>
              </a:rPr>
              <a:t>so ... that</a:t>
            </a:r>
            <a:r>
              <a:rPr lang="en-US" altLang="zh-CN" sz="32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32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endParaRPr>
          </a:p>
        </p:txBody>
      </p:sp>
      <p:cxnSp>
        <p:nvCxnSpPr>
          <p:cNvPr id="5" name="直接连接符 4"/>
          <p:cNvCxnSpPr/>
          <p:nvPr>
            <p:custDataLst>
              <p:tags r:id="rId3"/>
            </p:custDataLst>
          </p:nvPr>
        </p:nvCxnSpPr>
        <p:spPr>
          <a:xfrm flipV="1">
            <a:off x="927598" y="3454967"/>
            <a:ext cx="10262235" cy="17145"/>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custDataLst>
              <p:tags r:id="rId4"/>
            </p:custDataLst>
          </p:nvPr>
        </p:nvCxnSpPr>
        <p:spPr>
          <a:xfrm>
            <a:off x="314188" y="3971857"/>
            <a:ext cx="553720" cy="5715"/>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9" name="圆角矩形标注 20"/>
          <p:cNvSpPr/>
          <p:nvPr>
            <p:custDataLst>
              <p:tags r:id="rId5"/>
            </p:custDataLst>
          </p:nvPr>
        </p:nvSpPr>
        <p:spPr>
          <a:xfrm>
            <a:off x="1054735" y="2135505"/>
            <a:ext cx="3514725" cy="608965"/>
          </a:xfrm>
          <a:prstGeom prst="wedgeRoundRectCallout">
            <a:avLst>
              <a:gd name="adj1" fmla="val -44454"/>
              <a:gd name="adj2" fmla="val 102882"/>
              <a:gd name="adj3" fmla="val 16667"/>
            </a:avLst>
          </a:prstGeom>
          <a:solidFill>
            <a:schemeClr val="accent6">
              <a:lumMod val="60000"/>
              <a:lumOff val="40000"/>
            </a:schemeClr>
          </a:solidFill>
          <a:ln w="9525">
            <a:solidFill>
              <a:schemeClr val="bg1"/>
            </a:solidFill>
          </a:ln>
        </p:spPr>
        <p:txBody>
          <a:bodyPr anchor="t" anchorCtr="0"/>
          <a:lstStyle/>
          <a:p>
            <a:pPr eaLnBrk="0" hangingPunct="0"/>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rPr>
              <a:t>高级句式：强调句</a:t>
            </a:r>
            <a:endPar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endParaRPr>
          </a:p>
        </p:txBody>
      </p:sp>
      <p:cxnSp>
        <p:nvCxnSpPr>
          <p:cNvPr id="10" name="直接连接符 9"/>
          <p:cNvCxnSpPr/>
          <p:nvPr>
            <p:custDataLst>
              <p:tags r:id="rId6"/>
            </p:custDataLst>
          </p:nvPr>
        </p:nvCxnSpPr>
        <p:spPr>
          <a:xfrm>
            <a:off x="1054598" y="3994717"/>
            <a:ext cx="10262235" cy="0"/>
          </a:xfrm>
          <a:prstGeom prst="line">
            <a:avLst/>
          </a:prstGeom>
          <a:ln w="28575">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custDataLst>
              <p:tags r:id="rId7"/>
            </p:custDataLst>
          </p:nvPr>
        </p:nvCxnSpPr>
        <p:spPr>
          <a:xfrm>
            <a:off x="314188" y="4563042"/>
            <a:ext cx="9488573" cy="703"/>
          </a:xfrm>
          <a:prstGeom prst="line">
            <a:avLst/>
          </a:prstGeom>
          <a:ln w="28575">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7" name="圆角矩形标注 20"/>
          <p:cNvSpPr/>
          <p:nvPr>
            <p:custDataLst>
              <p:tags r:id="rId8"/>
            </p:custDataLst>
          </p:nvPr>
        </p:nvSpPr>
        <p:spPr>
          <a:xfrm>
            <a:off x="3514090" y="2760980"/>
            <a:ext cx="5438775" cy="608965"/>
          </a:xfrm>
          <a:prstGeom prst="wedgeRoundRectCallout">
            <a:avLst>
              <a:gd name="adj1" fmla="val -44454"/>
              <a:gd name="adj2" fmla="val 102882"/>
              <a:gd name="adj3" fmla="val 16667"/>
            </a:avLst>
          </a:prstGeom>
          <a:solidFill>
            <a:schemeClr val="accent4">
              <a:lumMod val="60000"/>
              <a:lumOff val="40000"/>
            </a:schemeClr>
          </a:solidFill>
          <a:ln w="9525">
            <a:solidFill>
              <a:schemeClr val="bg1"/>
            </a:solidFill>
          </a:ln>
        </p:spPr>
        <p:txBody>
          <a:bodyPr anchor="t" anchorCtr="0"/>
          <a:lstStyle/>
          <a:p>
            <a:pPr eaLnBrk="0" hangingPunct="0"/>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sym typeface="+mn-ea"/>
              </a:rPr>
              <a:t>句型结构：</a:t>
            </a:r>
            <a:r>
              <a:rPr lang="en-US" altLang="zh-CN" sz="32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sym typeface="+mn-ea"/>
              </a:rPr>
              <a:t>not only ... but also</a:t>
            </a:r>
            <a:endParaRPr lang="zh-CN" altLang="en-US" sz="32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endParaRPr>
          </a:p>
        </p:txBody>
      </p:sp>
      <p:cxnSp>
        <p:nvCxnSpPr>
          <p:cNvPr id="18" name="直接连接符 17"/>
          <p:cNvCxnSpPr/>
          <p:nvPr>
            <p:custDataLst>
              <p:tags r:id="rId9"/>
            </p:custDataLst>
          </p:nvPr>
        </p:nvCxnSpPr>
        <p:spPr>
          <a:xfrm>
            <a:off x="9947138" y="4556692"/>
            <a:ext cx="136969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custDataLst>
              <p:tags r:id="rId10"/>
            </p:custDataLst>
          </p:nvPr>
        </p:nvCxnSpPr>
        <p:spPr>
          <a:xfrm flipV="1">
            <a:off x="314188" y="5102792"/>
            <a:ext cx="4555490" cy="1651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圆角矩形标注 20"/>
          <p:cNvSpPr/>
          <p:nvPr>
            <p:custDataLst>
              <p:tags r:id="rId11"/>
            </p:custDataLst>
          </p:nvPr>
        </p:nvSpPr>
        <p:spPr>
          <a:xfrm>
            <a:off x="3325495" y="3954780"/>
            <a:ext cx="3163570" cy="608965"/>
          </a:xfrm>
          <a:prstGeom prst="wedgeRoundRectCallout">
            <a:avLst>
              <a:gd name="adj1" fmla="val -44454"/>
              <a:gd name="adj2" fmla="val 102882"/>
              <a:gd name="adj3" fmla="val 16667"/>
            </a:avLst>
          </a:prstGeom>
          <a:solidFill>
            <a:schemeClr val="accent1">
              <a:lumMod val="20000"/>
              <a:lumOff val="80000"/>
            </a:schemeClr>
          </a:solidFill>
          <a:ln w="9525">
            <a:solidFill>
              <a:schemeClr val="bg1"/>
            </a:solidFill>
          </a:ln>
        </p:spPr>
        <p:txBody>
          <a:bodyPr anchor="t" anchorCtr="0"/>
          <a:lstStyle/>
          <a:p>
            <a:pPr eaLnBrk="0" hangingPunct="0"/>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rPr>
              <a:t>现在分词作状语</a:t>
            </a:r>
            <a:endPar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endParaRPr>
          </a:p>
        </p:txBody>
      </p:sp>
      <p:cxnSp>
        <p:nvCxnSpPr>
          <p:cNvPr id="21" name="直接连接符 20"/>
          <p:cNvCxnSpPr/>
          <p:nvPr>
            <p:custDataLst>
              <p:tags r:id="rId12"/>
            </p:custDataLst>
          </p:nvPr>
        </p:nvCxnSpPr>
        <p:spPr>
          <a:xfrm flipV="1">
            <a:off x="9990953" y="5142162"/>
            <a:ext cx="1519555" cy="508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custDataLst>
              <p:tags r:id="rId13"/>
            </p:custDataLst>
          </p:nvPr>
        </p:nvCxnSpPr>
        <p:spPr>
          <a:xfrm>
            <a:off x="365623" y="5667307"/>
            <a:ext cx="5491480" cy="889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3" name="圆角矩形标注 20"/>
          <p:cNvSpPr/>
          <p:nvPr>
            <p:custDataLst>
              <p:tags r:id="rId14"/>
            </p:custDataLst>
          </p:nvPr>
        </p:nvSpPr>
        <p:spPr>
          <a:xfrm>
            <a:off x="5598160" y="4562475"/>
            <a:ext cx="3222625" cy="556895"/>
          </a:xfrm>
          <a:prstGeom prst="wedgeRoundRectCallout">
            <a:avLst>
              <a:gd name="adj1" fmla="val -44454"/>
              <a:gd name="adj2" fmla="val 102882"/>
              <a:gd name="adj3" fmla="val 16667"/>
            </a:avLst>
          </a:prstGeom>
          <a:solidFill>
            <a:schemeClr val="accent6">
              <a:lumMod val="60000"/>
              <a:lumOff val="40000"/>
            </a:schemeClr>
          </a:solidFill>
          <a:ln w="9525">
            <a:solidFill>
              <a:schemeClr val="bg1"/>
            </a:solidFill>
          </a:ln>
        </p:spPr>
        <p:txBody>
          <a:bodyPr anchor="t" anchorCtr="0"/>
          <a:lstStyle/>
          <a:p>
            <a:pPr eaLnBrk="0" hangingPunct="0"/>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rPr>
              <a:t>过去分词作状语</a:t>
            </a:r>
            <a:endPar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down)">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par>
                                <p:cTn id="18" presetID="2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down)">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left)">
                                      <p:cBhvr>
                                        <p:cTn id="43" dur="500"/>
                                        <p:tgtEl>
                                          <p:spTgt spid="18"/>
                                        </p:tgtEl>
                                      </p:cBhvr>
                                    </p:animEffect>
                                  </p:childTnLst>
                                </p:cTn>
                              </p:par>
                              <p:par>
                                <p:cTn id="44" presetID="22" presetClass="entr" presetSubtype="8"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down)">
                                      <p:cBhvr>
                                        <p:cTn id="51" dur="500"/>
                                        <p:tgtEl>
                                          <p:spTgt spid="20"/>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par>
                                <p:cTn id="57" presetID="22" presetClass="entr" presetSubtype="8"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left)">
                                      <p:cBhvr>
                                        <p:cTn id="59" dur="500"/>
                                        <p:tgtEl>
                                          <p:spTgt spid="22"/>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down)">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p:bldP spid="9" grpId="0" bldLvl="0" animBg="1"/>
      <p:bldP spid="17" grpId="0" bldLvl="0" animBg="1"/>
      <p:bldP spid="20" grpId="0" bldLvl="0" animBg="1"/>
      <p:bldP spid="23"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圆角 6"/>
          <p:cNvSpPr/>
          <p:nvPr>
            <p:custDataLst>
              <p:tags r:id="rId1"/>
            </p:custDataLst>
          </p:nvPr>
        </p:nvSpPr>
        <p:spPr>
          <a:xfrm>
            <a:off x="306705" y="4071787"/>
            <a:ext cx="1856392" cy="513381"/>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矩形: 圆角 6"/>
          <p:cNvSpPr/>
          <p:nvPr>
            <p:custDataLst>
              <p:tags r:id="rId2"/>
            </p:custDataLst>
          </p:nvPr>
        </p:nvSpPr>
        <p:spPr>
          <a:xfrm>
            <a:off x="6599723" y="4605208"/>
            <a:ext cx="3407416" cy="510219"/>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6" name="矩形: 圆角 6"/>
          <p:cNvSpPr/>
          <p:nvPr>
            <p:custDataLst>
              <p:tags r:id="rId3"/>
            </p:custDataLst>
          </p:nvPr>
        </p:nvSpPr>
        <p:spPr>
          <a:xfrm>
            <a:off x="10098388" y="4585168"/>
            <a:ext cx="1276811" cy="510467"/>
          </a:xfrm>
          <a:prstGeom prst="roundRect">
            <a:avLst/>
          </a:prstGeom>
          <a:solidFill>
            <a:schemeClr val="accent4">
              <a:lumMod val="40000"/>
              <a:lumOff val="60000"/>
            </a:schemeClr>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8" name="矩形: 圆角 6"/>
          <p:cNvSpPr/>
          <p:nvPr>
            <p:custDataLst>
              <p:tags r:id="rId4"/>
            </p:custDataLst>
          </p:nvPr>
        </p:nvSpPr>
        <p:spPr>
          <a:xfrm>
            <a:off x="139815" y="5188471"/>
            <a:ext cx="11143535" cy="510157"/>
          </a:xfrm>
          <a:prstGeom prst="roundRect">
            <a:avLst/>
          </a:prstGeom>
          <a:solidFill>
            <a:schemeClr val="accent4">
              <a:lumMod val="40000"/>
              <a:lumOff val="60000"/>
            </a:schemeClr>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12" name="矩形: 圆角 6"/>
          <p:cNvSpPr/>
          <p:nvPr>
            <p:custDataLst>
              <p:tags r:id="rId5"/>
            </p:custDataLst>
          </p:nvPr>
        </p:nvSpPr>
        <p:spPr>
          <a:xfrm>
            <a:off x="139815" y="5791774"/>
            <a:ext cx="2682044" cy="510157"/>
          </a:xfrm>
          <a:prstGeom prst="roundRect">
            <a:avLst/>
          </a:prstGeom>
          <a:solidFill>
            <a:schemeClr val="accent4">
              <a:lumMod val="40000"/>
              <a:lumOff val="60000"/>
            </a:schemeClr>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13" name="矩形: 圆角 12"/>
          <p:cNvSpPr/>
          <p:nvPr>
            <p:custDataLst>
              <p:tags r:id="rId6"/>
            </p:custDataLst>
          </p:nvPr>
        </p:nvSpPr>
        <p:spPr>
          <a:xfrm>
            <a:off x="10054188" y="3492361"/>
            <a:ext cx="1276812" cy="513381"/>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2" name="文本框 1"/>
          <p:cNvSpPr txBox="1"/>
          <p:nvPr/>
        </p:nvSpPr>
        <p:spPr>
          <a:xfrm>
            <a:off x="232913" y="741871"/>
            <a:ext cx="11050438" cy="5560060"/>
          </a:xfrm>
          <a:prstGeom prst="rect">
            <a:avLst/>
          </a:prstGeom>
          <a:noFill/>
        </p:spPr>
        <p:txBody>
          <a:bodyPr wrap="square" rtlCol="0">
            <a:spAutoFit/>
          </a:bodyPr>
          <a:lstStyle/>
          <a:p>
            <a:pPr algn="ctr"/>
            <a:r>
              <a:rPr lang="en-US" altLang="zh-CN" sz="2800" dirty="0">
                <a:latin typeface="Times New Roman" panose="02020603050405020304" pitchFamily="18" charset="0"/>
                <a:ea typeface="楷体" panose="02010609060101010101" charset="-122"/>
                <a:cs typeface="Times New Roman" panose="02020603050405020304" pitchFamily="18" charset="0"/>
              </a:rPr>
              <a:t>The person I respect </a:t>
            </a:r>
            <a:endParaRPr lang="en-US" altLang="zh-CN" sz="2800" dirty="0">
              <a:latin typeface="Times New Roman" panose="02020603050405020304" pitchFamily="18" charset="0"/>
              <a:ea typeface="楷体" panose="02010609060101010101" charset="-122"/>
              <a:cs typeface="Times New Roman" panose="02020603050405020304" pitchFamily="18" charset="0"/>
            </a:endParaRPr>
          </a:p>
          <a:p>
            <a:pPr algn="just">
              <a:lnSpc>
                <a:spcPct val="130000"/>
              </a:lnSpc>
            </a:pPr>
            <a:r>
              <a:rPr lang="en-US" altLang="zh-CN" sz="2800" dirty="0">
                <a:latin typeface="Times New Roman" panose="02020603050405020304" pitchFamily="18" charset="0"/>
                <a:ea typeface="楷体" panose="02010609060101010101" charset="-122"/>
                <a:cs typeface="Times New Roman" panose="02020603050405020304" pitchFamily="18" charset="0"/>
              </a:rPr>
              <a:t>       </a:t>
            </a:r>
            <a:r>
              <a:rPr lang="en-US" altLang="zh-CN" sz="2800" i="1" dirty="0">
                <a:latin typeface="Times New Roman" panose="02020603050405020304" pitchFamily="18" charset="0"/>
                <a:ea typeface="楷体" panose="02010609060101010101" charset="-122"/>
                <a:cs typeface="Times New Roman" panose="02020603050405020304" pitchFamily="18" charset="0"/>
              </a:rPr>
              <a:t>There are many respectable people around us. </a:t>
            </a:r>
            <a:r>
              <a:rPr lang="en-US" altLang="zh-CN" sz="2800" dirty="0">
                <a:latin typeface="Times New Roman" panose="02020603050405020304" pitchFamily="18" charset="0"/>
                <a:ea typeface="楷体" panose="02010609060101010101" charset="-122"/>
                <a:cs typeface="Times New Roman" panose="02020603050405020304" pitchFamily="18" charset="0"/>
              </a:rPr>
              <a:t>And the person I respect most is my physics teacher. She’s of medium height, with long and blonde hair. She is so patient with each student that we all like her. </a:t>
            </a:r>
            <a:endParaRPr lang="en-US" altLang="zh-CN" sz="2800" dirty="0">
              <a:latin typeface="Times New Roman" panose="02020603050405020304" pitchFamily="18" charset="0"/>
              <a:ea typeface="楷体" panose="02010609060101010101" charset="-122"/>
              <a:cs typeface="Times New Roman" panose="02020603050405020304" pitchFamily="18" charset="0"/>
            </a:endParaRPr>
          </a:p>
          <a:p>
            <a:pPr algn="just">
              <a:lnSpc>
                <a:spcPct val="130000"/>
              </a:lnSpc>
            </a:pPr>
            <a:r>
              <a:rPr lang="en-US" altLang="zh-CN" sz="2800" dirty="0">
                <a:latin typeface="Times New Roman" panose="02020603050405020304" pitchFamily="18" charset="0"/>
                <a:ea typeface="楷体" panose="02010609060101010101" charset="-122"/>
                <a:cs typeface="Times New Roman" panose="02020603050405020304" pitchFamily="18" charset="0"/>
              </a:rPr>
              <a:t>       It’s her unselfishness and sense of responsibility that make me admire her. She teaches us not only how to gain knowledge but also how to develop our character and how to grow up as responsible citizens in society. Being a great example to us students, she fully deserves my respect. Deeply impressed by her charming personality, I am determined to be a person like her in the future. </a:t>
            </a:r>
            <a:endParaRPr lang="zh-CN" altLang="en-US" sz="2800" dirty="0">
              <a:latin typeface="Times New Roman" panose="02020603050405020304" pitchFamily="18" charset="0"/>
              <a:ea typeface="楷体" panose="02010609060101010101" charset="-122"/>
              <a:cs typeface="Times New Roman" panose="02020603050405020304" pitchFamily="18" charset="0"/>
            </a:endParaRPr>
          </a:p>
        </p:txBody>
      </p:sp>
      <p:sp>
        <p:nvSpPr>
          <p:cNvPr id="14" name="圆角矩形 260113"/>
          <p:cNvSpPr>
            <a:spLocks noChangeArrowheads="1"/>
          </p:cNvSpPr>
          <p:nvPr>
            <p:custDataLst>
              <p:tags r:id="rId7"/>
            </p:custDataLst>
          </p:nvPr>
        </p:nvSpPr>
        <p:spPr bwMode="auto">
          <a:xfrm>
            <a:off x="638810" y="205740"/>
            <a:ext cx="10151745" cy="1092200"/>
          </a:xfrm>
          <a:prstGeom prst="roundRect">
            <a:avLst>
              <a:gd name="adj" fmla="val 16667"/>
            </a:avLst>
          </a:prstGeom>
          <a:solidFill>
            <a:schemeClr val="accent4">
              <a:lumMod val="40000"/>
              <a:lumOff val="60000"/>
            </a:schemeClr>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a:spcBef>
                <a:spcPct val="50000"/>
              </a:spcBef>
            </a:pPr>
            <a:r>
              <a:rPr lang="zh-CN" altLang="en-US" sz="3200" noProof="1">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rPr>
              <a:t>她的人格魅力给我留下了深刻印象，我决心将来成为像她一样的人。</a:t>
            </a:r>
            <a:endParaRPr lang="zh-CN" altLang="en-US" sz="3200" noProof="1">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endParaRPr>
          </a:p>
        </p:txBody>
      </p:sp>
      <p:sp>
        <p:nvSpPr>
          <p:cNvPr id="9" name="圆角矩形标注 20"/>
          <p:cNvSpPr/>
          <p:nvPr>
            <p:custDataLst>
              <p:tags r:id="rId8"/>
            </p:custDataLst>
          </p:nvPr>
        </p:nvSpPr>
        <p:spPr>
          <a:xfrm>
            <a:off x="357458" y="3132985"/>
            <a:ext cx="4869180" cy="583565"/>
          </a:xfrm>
          <a:prstGeom prst="wedgeRoundRectCallout">
            <a:avLst>
              <a:gd name="adj1" fmla="val -37851"/>
              <a:gd name="adj2" fmla="val 108090"/>
              <a:gd name="adj3" fmla="val 16667"/>
            </a:avLst>
          </a:prstGeom>
          <a:solidFill>
            <a:schemeClr val="accent6">
              <a:lumMod val="40000"/>
              <a:lumOff val="60000"/>
            </a:schemeClr>
          </a:solidFill>
          <a:ln w="9525">
            <a:noFill/>
          </a:ln>
        </p:spPr>
        <p:txBody>
          <a:bodyPr anchor="t" anchorCtr="0"/>
          <a:lstStyle/>
          <a:p>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rPr>
              <a:t>［</a:t>
            </a:r>
            <a:r>
              <a:rPr lang="zh-CN" altLang="en-US" sz="3200" dirty="0">
                <a:solidFill>
                  <a:schemeClr val="tx1">
                    <a:lumMod val="95000"/>
                    <a:lumOff val="5000"/>
                  </a:schemeClr>
                </a:solidFill>
                <a:latin typeface="楷体" panose="02010609060101010101" charset="-122"/>
                <a:ea typeface="楷体" panose="02010609060101010101" charset="-122"/>
              </a:rPr>
              <a:t>词块］</a:t>
            </a:r>
            <a:r>
              <a:rPr lang="zh-CN" altLang="en-US" sz="3200" dirty="0">
                <a:solidFill>
                  <a:schemeClr val="tx1">
                    <a:lumMod val="95000"/>
                    <a:lumOff val="5000"/>
                  </a:schemeClr>
                </a:solidFill>
                <a:latin typeface="楷体" panose="02010609060101010101" charset="-122"/>
                <a:ea typeface="楷体" panose="02010609060101010101" charset="-122"/>
                <a:sym typeface="Wingdings" panose="05000000000000000000" pitchFamily="2" charset="2"/>
              </a:rPr>
              <a:t>培养我们的品格</a:t>
            </a:r>
            <a:endParaRPr lang="zh-CN" altLang="en-US" sz="3200" dirty="0">
              <a:solidFill>
                <a:schemeClr val="tx1">
                  <a:lumMod val="95000"/>
                  <a:lumOff val="5000"/>
                </a:schemeClr>
              </a:solidFill>
              <a:latin typeface="楷体" panose="02010609060101010101" charset="-122"/>
              <a:ea typeface="楷体" panose="02010609060101010101" charset="-122"/>
            </a:endParaRPr>
          </a:p>
        </p:txBody>
      </p:sp>
      <p:sp>
        <p:nvSpPr>
          <p:cNvPr id="5" name="圆角矩形标注 20"/>
          <p:cNvSpPr/>
          <p:nvPr>
            <p:custDataLst>
              <p:tags r:id="rId9"/>
            </p:custDataLst>
          </p:nvPr>
        </p:nvSpPr>
        <p:spPr>
          <a:xfrm flipH="1">
            <a:off x="5577030" y="3642637"/>
            <a:ext cx="3989705" cy="583565"/>
          </a:xfrm>
          <a:prstGeom prst="wedgeRoundRectCallout">
            <a:avLst>
              <a:gd name="adj1" fmla="val -37851"/>
              <a:gd name="adj2" fmla="val 108090"/>
              <a:gd name="adj3" fmla="val 16667"/>
            </a:avLst>
          </a:prstGeom>
          <a:solidFill>
            <a:schemeClr val="accent6">
              <a:lumMod val="40000"/>
              <a:lumOff val="60000"/>
            </a:schemeClr>
          </a:solidFill>
          <a:ln w="9525">
            <a:noFill/>
          </a:ln>
        </p:spPr>
        <p:txBody>
          <a:bodyPr anchor="t" anchorCtr="0"/>
          <a:lstStyle/>
          <a:p>
            <a:pPr algn="ctr">
              <a:spcBef>
                <a:spcPct val="50000"/>
              </a:spcBef>
            </a:pPr>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rPr>
              <a:t>［</a:t>
            </a:r>
            <a:r>
              <a:rPr lang="zh-CN" altLang="en-US" sz="3200" dirty="0">
                <a:solidFill>
                  <a:schemeClr val="tx1">
                    <a:lumMod val="95000"/>
                    <a:lumOff val="5000"/>
                  </a:schemeClr>
                </a:solidFill>
                <a:latin typeface="楷体" panose="02010609060101010101" charset="-122"/>
                <a:ea typeface="楷体" panose="02010609060101010101" charset="-122"/>
              </a:rPr>
              <a:t>词块］</a:t>
            </a:r>
            <a:r>
              <a:rPr lang="zh-CN" altLang="en-US" sz="3200" dirty="0">
                <a:solidFill>
                  <a:schemeClr val="tx1">
                    <a:lumMod val="95000"/>
                    <a:lumOff val="5000"/>
                  </a:schemeClr>
                </a:solidFill>
                <a:latin typeface="楷体" panose="02010609060101010101" charset="-122"/>
                <a:ea typeface="楷体" panose="02010609060101010101" charset="-122"/>
                <a:cs typeface="Times New Roman" panose="02020603050405020304" pitchFamily="18" charset="0"/>
                <a:sym typeface="Wingdings" panose="05000000000000000000" pitchFamily="2" charset="2"/>
              </a:rPr>
              <a:t>值得我敬佩</a:t>
            </a:r>
            <a:endParaRPr lang="zh-CN" altLang="en-US" sz="3200" dirty="0">
              <a:solidFill>
                <a:schemeClr val="tx1">
                  <a:lumMod val="95000"/>
                  <a:lumOff val="5000"/>
                </a:schemeClr>
              </a:solidFill>
              <a:latin typeface="楷体" panose="02010609060101010101" charset="-122"/>
              <a:ea typeface="楷体" panose="02010609060101010101" charset="-122"/>
            </a:endParaRPr>
          </a:p>
        </p:txBody>
      </p:sp>
      <p:cxnSp>
        <p:nvCxnSpPr>
          <p:cNvPr id="11" name="曲线连接符 13"/>
          <p:cNvCxnSpPr/>
          <p:nvPr/>
        </p:nvCxnSpPr>
        <p:spPr>
          <a:xfrm rot="16200000" flipV="1">
            <a:off x="4506595" y="2874010"/>
            <a:ext cx="3759835" cy="777240"/>
          </a:xfrm>
          <a:prstGeom prst="curvedConnector3">
            <a:avLst>
              <a:gd name="adj1" fmla="val 50000"/>
            </a:avLst>
          </a:prstGeom>
          <a:ln w="28575">
            <a:solidFill>
              <a:schemeClr val="accent4">
                <a:lumMod val="60000"/>
                <a:lumOff val="40000"/>
              </a:schemeClr>
            </a:solidFill>
            <a:tailEnd type="arrow" w="med" len="med"/>
          </a:ln>
        </p:spPr>
        <p:style>
          <a:lnRef idx="3">
            <a:schemeClr val="accent4"/>
          </a:lnRef>
          <a:fillRef idx="0">
            <a:schemeClr val="accent4"/>
          </a:fillRef>
          <a:effectRef idx="2">
            <a:schemeClr val="accent4"/>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00"/>
                                        <p:tgtEl>
                                          <p:spTgt spid="6"/>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3" grpId="0" bldLvl="0" animBg="1"/>
      <p:bldP spid="6" grpId="0" bldLvl="0" animBg="1"/>
      <p:bldP spid="8" grpId="0" bldLvl="0" animBg="1"/>
      <p:bldP spid="12" grpId="0" bldLvl="0" animBg="1"/>
      <p:bldP spid="13" grpId="0" bldLvl="0" animBg="1"/>
      <p:bldP spid="14" grpId="0" bldLvl="0" animBg="1"/>
      <p:bldP spid="9" grpId="0" bldLvl="0" animBg="1"/>
      <p:bldP spid="5" grpId="0" bldLvl="0" animBg="1"/>
    </p:bldLst>
  </p:timing>
</p:sld>
</file>

<file path=ppt/tags/tag1.xml><?xml version="1.0" encoding="utf-8"?>
<p:tagLst xmlns:p="http://schemas.openxmlformats.org/presentationml/2006/main">
  <p:tag name="MH_OLD_SHAPE_ID" val="2"/>
  <p:tag name="REFSHAPE" val="377358064"/>
</p:tagLst>
</file>

<file path=ppt/tags/tag2.xml><?xml version="1.0" encoding="utf-8"?>
<p:tagLst xmlns:p="http://schemas.openxmlformats.org/presentationml/2006/main">
  <p:tag name="MH_OLD_SHAPE_ID" val="3"/>
  <p:tag name="REFSHAPE" val="377359504"/>
</p:tagLst>
</file>

<file path=ppt/tags/tag3.xml><?xml version="1.0" encoding="utf-8"?>
<p:tagLst xmlns:p="http://schemas.openxmlformats.org/presentationml/2006/main">
  <p:tag name="MH_OLD_SHAPE_ID" val="4"/>
  <p:tag name="REFSHAPE" val="377358784"/>
</p:tagLst>
</file>

<file path=ppt/tags/tag4.xml><?xml version="1.0" encoding="utf-8"?>
<p:tagLst xmlns:p="http://schemas.openxmlformats.org/presentationml/2006/main">
  <p:tag name="KSO_WM_BEAUTIFY_FLAG" val=""/>
  <p:tag name="KSO_WM_UNIT_PLACING_PICTURE_USER_VIEWPORT" val="{&quot;height&quot;:4574,&quot;width&quot;:3495}"/>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SLIDE_ID" val="diagram20212799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TAG_VERSION" val="1.0"/>
  <p:tag name="KSO_WM_BEAUTIFY_FLAG" val="#wm#"/>
  <p:tag name="KSO_WM_TEMPLATE_CATEGORY" val="diagram"/>
  <p:tag name="KSO_WM_TEMPLATE_INDEX" val="20212799"/>
  <p:tag name="KSO_WM_SLIDE_LAYOUT" val="a_d"/>
  <p:tag name="KSO_WM_SLIDE_LAYOUT_CNT" val="1_1"/>
  <p:tag name="KSO_WM_TEMPLATE_THUMBS_INDEX" val="1、4"/>
  <p:tag name="KSO_WM_SLIDE_LAYOUT_INFO" val="{&quot;backgroundInfo&quot;:[{&quot;bottom&quot;:0,&quot;bottomAbs&quot;:false,&quot;left&quot;:0,&quot;leftAbs&quot;:false,&quot;right&quot;:0,&quot;rightAbs&quot;:false,&quot;top&quot;:0,&quot;topAbs&quot;:false,&quot;type&quot;:&quot;general&quot;}],&quot;direction&quot;:1,&quot;id&quot;:&quot;2021-04-01T15:39:53&quot;,&quot;maxSize&quot;:{&quot;size1&quot;:98.8},&quot;minSize&quot;:{&quot;size1&quot;:98.8},&quot;normalSize&quot;:{&quot;size1&quot;:98.8},&quot;subLayout&quot;:[{&quot;id&quot;:&quot;2021-04-01T15:39:53&quot;,&quot;margin&quot;:{&quot;bottom&quot;:4.2330002784729,&quot;left&quot;:2.117000102996826,&quot;right&quot;:19.049999237060547,&quot;top&quot;:4.2330002784729},&quot;type&quot;:0},{&quot;id&quot;:&quot;2021-04-01T15:39:53&quot;,&quot;type&quot;:0}],&quot;type&quot;:0}"/>
  <p:tag name="KSO_WM_SLIDE_BACKGROUND" val="[&quot;general&quot;]"/>
  <p:tag name="KSO_WM_SLIDE_RATIO" val="1.777778"/>
  <p:tag name="KSO_WM_CHIP_INFOS" val="{&quot;type&quot;:0,&quot;layout_type&quot;:&quot;full&quot;,&quot;layout_feature&quot;:2,&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e9983aa6b953a2f5c83cff1"/>
  <p:tag name="KSO_WM_CHIP_FILLPROP" val="[[{&quot;text_align&quot;:&quot;cm&quot;,&quot;text_direction&quot;:&quot;horizontal&quot;,&quot;support_big_font&quot;:false,&quot;fill_id&quot;:&quot;1442f1ca52884017ae7cb76167f313bf&quot;,&quot;fill_align&quot;:&quot;cm&quot;,&quot;chip_types&quot;:[&quot;picture&quot;]},{&quot;text_align&quot;:&quot;lm&quot;,&quot;text_direction&quot;:&quot;horizontal&quot;,&quot;support_big_font&quot;:false,&quot;fill_id&quot;:&quot;fa4f39658b114f6896f7c35e693dea0d&quot;,&quot;fill_align&quot;:&quot;cm&quot;,&quot;chip_types&quot;:[&quot;text&quot;,&quot;header&quot;]}]]"/>
  <p:tag name="KSO_WM_SLIDE_SIZE" val="960*540"/>
  <p:tag name="KSO_WM_SLIDE_POSITION" val="0*0"/>
  <p:tag name="KSO_WM_SLIDE_CAN_ADD_NAVIGATION" val="1"/>
  <p:tag name="KSO_WM_CHIP_DECFILLPROP" val="[]"/>
  <p:tag name="KSO_WM_CHIP_GROUPID" val="5e9d76f7dc741d3f2d9ea57a"/>
  <p:tag name="KSO_WM_SLIDE_BK_DARK_LIGHT" val="2"/>
  <p:tag name="KSO_WM_SLIDE_BACKGROUND_TYPE" val="general"/>
  <p:tag name="KSO_WM_SLIDE_SUPPORT_FEATURE_TYPE" val="0"/>
  <p:tag name="KSO_WM_TEMPLATE_ASSEMBLE_XID" val="60656f524054ed1e2fb807c2"/>
  <p:tag name="KSO_WM_TEMPLATE_ASSEMBLE_GROUPID" val="60656f524054ed1e2fb807c2"/>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BEAUTIFY_FLAG" val=""/>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KSO_WM_BEAUTIFY_FLAG" val=""/>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BEAUTIFY_FLAG" val=""/>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BEAUTIFY_FLAG" val=""/>
</p:tagLst>
</file>

<file path=ppt/tags/tag63.xml><?xml version="1.0" encoding="utf-8"?>
<p:tagLst xmlns:p="http://schemas.openxmlformats.org/presentationml/2006/main">
  <p:tag name="KSO_WM_BEAUTIFY_FLAG" val=""/>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BEAUTIFY_FLAG" val=""/>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COMMONDATA" val="eyJoZGlkIjoiYzg3MTE4ZjYwNmQ4MTkzMmMyZGIwN2ZlYzI5YmVlYzIifQ=="/>
  <p:tag name="KSO_WPP_MARK_KEY" val="91847894-aa2b-45a5-9a2c-ab7afac93613"/>
  <p:tag name="commondata" val="eyJoZGlkIjoiYTc2ZGZiNzZiNDVlOGViOWVmM2JhOTY0NGJkNjUyYzgifQ=="/>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none">
        <a:spAutoFit/>
      </a:bodyPr>
      <a:lstStyle>
        <a:defPPr algn="l">
          <a:defRPr sz="2400" dirty="0" smtClean="0">
            <a:solidFill>
              <a:srgbClr val="FFCC66"/>
            </a:solidFill>
            <a:latin typeface="迷你简卡通" panose="03000509000000000000" pitchFamily="65" charset="-122"/>
            <a:ea typeface="迷你简卡通" panose="03000509000000000000" pitchFamily="65"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none">
        <a:spAutoFit/>
      </a:bodyPr>
      <a:lstStyle>
        <a:defPPr algn="l">
          <a:defRPr sz="2400" dirty="0" smtClean="0">
            <a:solidFill>
              <a:srgbClr val="FFCC66"/>
            </a:solidFill>
            <a:latin typeface="迷你简卡通" panose="03000509000000000000" pitchFamily="65" charset="-122"/>
            <a:ea typeface="迷你简卡通" panose="03000509000000000000" pitchFamily="65"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6294</Words>
  <Application>WPS 演示</Application>
  <PresentationFormat>宽屏</PresentationFormat>
  <Paragraphs>221</Paragraphs>
  <Slides>21</Slides>
  <Notes>17</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21</vt:i4>
      </vt:variant>
    </vt:vector>
  </HeadingPairs>
  <TitlesOfParts>
    <vt:vector size="39" baseType="lpstr">
      <vt:lpstr>Arial</vt:lpstr>
      <vt:lpstr>宋体</vt:lpstr>
      <vt:lpstr>Wingdings</vt:lpstr>
      <vt:lpstr>迷你简卡通</vt:lpstr>
      <vt:lpstr>黑体</vt:lpstr>
      <vt:lpstr>Times New Roman</vt:lpstr>
      <vt:lpstr>方正清刻本悦宋简体</vt:lpstr>
      <vt:lpstr>楷体</vt:lpstr>
      <vt:lpstr>微软雅黑</vt:lpstr>
      <vt:lpstr>思源宋体 CN</vt:lpstr>
      <vt:lpstr>Wingdings</vt:lpstr>
      <vt:lpstr>Calibri</vt:lpstr>
      <vt:lpstr>等线</vt:lpstr>
      <vt:lpstr>Arial Unicode MS</vt:lpstr>
      <vt:lpstr>等线 Light</vt:lpstr>
      <vt:lpstr>Wingdings 2</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Jenny</dc:creator>
  <cp:lastModifiedBy>痞子</cp:lastModifiedBy>
  <cp:revision>313</cp:revision>
  <dcterms:created xsi:type="dcterms:W3CDTF">2019-06-19T02:08:00Z</dcterms:created>
  <dcterms:modified xsi:type="dcterms:W3CDTF">2024-01-13T03:01:07Z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2052-12.1.0.16120</vt:lpwstr>
  </property>
  <property fmtid="{D5CDD505-2E9C-101B-9397-08002B2CF9AE}" pid="3" name="ICV">
    <vt:lpwstr>A9675331A8BA40D8ABA4FB3D2BD2C32A</vt:lpwstr>
  </property>
</Properties>
</file>