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328" r:id="rId4"/>
    <p:sldId id="330" r:id="rId5"/>
    <p:sldId id="332" r:id="rId6"/>
    <p:sldId id="335" r:id="rId7"/>
    <p:sldId id="336" r:id="rId8"/>
    <p:sldId id="337" r:id="rId9"/>
    <p:sldId id="329" r:id="rId10"/>
    <p:sldId id="266" r:id="rId11"/>
    <p:sldId id="302" r:id="rId12"/>
    <p:sldId id="285" r:id="rId13"/>
    <p:sldId id="314" r:id="rId14"/>
    <p:sldId id="303" r:id="rId15"/>
    <p:sldId id="304" r:id="rId16"/>
    <p:sldId id="305" r:id="rId17"/>
    <p:sldId id="306" r:id="rId18"/>
    <p:sldId id="307" r:id="rId19"/>
    <p:sldId id="308" r:id="rId20"/>
    <p:sldId id="309" r:id="rId21"/>
    <p:sldId id="310" r:id="rId22"/>
    <p:sldId id="311" r:id="rId23"/>
    <p:sldId id="312" r:id="rId24"/>
    <p:sldId id="343" r:id="rId25"/>
    <p:sldId id="344" r:id="rId26"/>
    <p:sldId id="282" r:id="rId27"/>
    <p:sldId id="286" r:id="rId28"/>
    <p:sldId id="289" r:id="rId29"/>
    <p:sldId id="341"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14FF"/>
    <a:srgbClr val="0202A9"/>
    <a:srgbClr val="0E894B"/>
    <a:srgbClr val="DDEE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50" d="100"/>
          <a:sy n="50" d="100"/>
        </p:scale>
        <p:origin x="2106" y="1218"/>
      </p:cViewPr>
      <p:guideLst>
        <p:guide orient="horz" pos="2186"/>
        <p:guide pos="375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63E50076-1002-448A-BB39-86AF542CC01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F4436C3-43BA-4400-AA0C-AAB30BC8B6D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50076-1002-448A-BB39-86AF542CC01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4436C3-43BA-4400-AA0C-AAB30BC8B6D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2" Type="http://schemas.openxmlformats.org/officeDocument/2006/relationships/slideLayout" Target="../slideLayouts/slideLayout1.xml"/><Relationship Id="rId11" Type="http://schemas.openxmlformats.org/officeDocument/2006/relationships/image" Target="../media/image11.png"/><Relationship Id="rId10" Type="http://schemas.openxmlformats.org/officeDocument/2006/relationships/image" Target="../media/image10.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5" name="图片 34"/>
          <p:cNvPicPr>
            <a:picLocks noChangeAspect="1"/>
          </p:cNvPicPr>
          <p:nvPr/>
        </p:nvPicPr>
        <p:blipFill>
          <a:blip r:embed="rId1"/>
          <a:stretch>
            <a:fillRect/>
          </a:stretch>
        </p:blipFill>
        <p:spPr>
          <a:xfrm>
            <a:off x="0" y="5945038"/>
            <a:ext cx="12192000" cy="920496"/>
          </a:xfrm>
          <a:prstGeom prst="rect">
            <a:avLst/>
          </a:prstGeom>
        </p:spPr>
      </p:pic>
      <p:pic>
        <p:nvPicPr>
          <p:cNvPr id="14" name="图片 13"/>
          <p:cNvPicPr>
            <a:picLocks noChangeAspect="1"/>
          </p:cNvPicPr>
          <p:nvPr/>
        </p:nvPicPr>
        <p:blipFill rotWithShape="1">
          <a:blip r:embed="rId2">
            <a:extLst>
              <a:ext uri="{28A0092B-C50C-407E-A947-70E740481C1C}">
                <a14:useLocalDpi xmlns:a14="http://schemas.microsoft.com/office/drawing/2010/main" val="0"/>
              </a:ext>
            </a:extLst>
          </a:blip>
          <a:srcRect t="17321"/>
          <a:stretch>
            <a:fillRect/>
          </a:stretch>
        </p:blipFill>
        <p:spPr>
          <a:xfrm>
            <a:off x="115195" y="90025"/>
            <a:ext cx="942975" cy="779645"/>
          </a:xfrm>
          <a:prstGeom prst="rect">
            <a:avLst/>
          </a:prstGeom>
        </p:spPr>
      </p:pic>
      <p:pic>
        <p:nvPicPr>
          <p:cNvPr id="34" name="图片 33"/>
          <p:cNvPicPr>
            <a:picLocks noChangeAspect="1"/>
          </p:cNvPicPr>
          <p:nvPr/>
        </p:nvPicPr>
        <p:blipFill>
          <a:blip r:embed="rId3"/>
          <a:stretch>
            <a:fillRect/>
          </a:stretch>
        </p:blipFill>
        <p:spPr>
          <a:xfrm>
            <a:off x="742908" y="184439"/>
            <a:ext cx="914479" cy="640135"/>
          </a:xfrm>
          <a:prstGeom prst="rect">
            <a:avLst/>
          </a:prstGeom>
        </p:spPr>
      </p:pic>
      <p:pic>
        <p:nvPicPr>
          <p:cNvPr id="33" name="图片 32"/>
          <p:cNvPicPr>
            <a:picLocks noChangeAspect="1"/>
          </p:cNvPicPr>
          <p:nvPr/>
        </p:nvPicPr>
        <p:blipFill>
          <a:blip r:embed="rId4"/>
          <a:stretch>
            <a:fillRect/>
          </a:stretch>
        </p:blipFill>
        <p:spPr>
          <a:xfrm>
            <a:off x="3870533" y="302551"/>
            <a:ext cx="908383" cy="640135"/>
          </a:xfrm>
          <a:prstGeom prst="rect">
            <a:avLst/>
          </a:prstGeom>
        </p:spPr>
      </p:pic>
      <p:pic>
        <p:nvPicPr>
          <p:cNvPr id="24" name="图片 23"/>
          <p:cNvPicPr>
            <a:picLocks noChangeAspect="1"/>
          </p:cNvPicPr>
          <p:nvPr/>
        </p:nvPicPr>
        <p:blipFill>
          <a:blip r:embed="rId5"/>
          <a:stretch>
            <a:fillRect/>
          </a:stretch>
        </p:blipFill>
        <p:spPr>
          <a:xfrm>
            <a:off x="7344342" y="424481"/>
            <a:ext cx="542591" cy="396274"/>
          </a:xfrm>
          <a:prstGeom prst="rect">
            <a:avLst/>
          </a:prstGeom>
        </p:spPr>
      </p:pic>
      <p:pic>
        <p:nvPicPr>
          <p:cNvPr id="23" name="图片 22"/>
          <p:cNvPicPr>
            <a:picLocks noChangeAspect="1"/>
          </p:cNvPicPr>
          <p:nvPr/>
        </p:nvPicPr>
        <p:blipFill>
          <a:blip r:embed="rId6"/>
          <a:stretch>
            <a:fillRect/>
          </a:stretch>
        </p:blipFill>
        <p:spPr>
          <a:xfrm>
            <a:off x="10230375" y="-55935"/>
            <a:ext cx="1883827" cy="981541"/>
          </a:xfrm>
          <a:prstGeom prst="rect">
            <a:avLst/>
          </a:prstGeom>
        </p:spPr>
      </p:pic>
      <p:pic>
        <p:nvPicPr>
          <p:cNvPr id="19" name="图片 18"/>
          <p:cNvPicPr>
            <a:picLocks noChangeAspect="1"/>
          </p:cNvPicPr>
          <p:nvPr/>
        </p:nvPicPr>
        <p:blipFill>
          <a:blip r:embed="rId7"/>
          <a:stretch>
            <a:fillRect/>
          </a:stretch>
        </p:blipFill>
        <p:spPr>
          <a:xfrm>
            <a:off x="114202" y="89670"/>
            <a:ext cx="944962" cy="780356"/>
          </a:xfrm>
          <a:prstGeom prst="rect">
            <a:avLst/>
          </a:prstGeom>
        </p:spPr>
      </p:pic>
      <p:sp>
        <p:nvSpPr>
          <p:cNvPr id="7" name="任意多边形: 形状 6"/>
          <p:cNvSpPr/>
          <p:nvPr/>
        </p:nvSpPr>
        <p:spPr>
          <a:xfrm>
            <a:off x="1058169" y="928514"/>
            <a:ext cx="10284324" cy="4824587"/>
          </a:xfrm>
          <a:custGeom>
            <a:avLst/>
            <a:gdLst/>
            <a:ahLst/>
            <a:cxnLst/>
            <a:rect l="0" t="0" r="0" b="0"/>
            <a:pathLst>
              <a:path w="10284324" h="4824587">
                <a:moveTo>
                  <a:pt x="182772" y="0"/>
                </a:moveTo>
                <a:lnTo>
                  <a:pt x="10157323" y="0"/>
                </a:lnTo>
                <a:cubicBezTo>
                  <a:pt x="10227427" y="0"/>
                  <a:pt x="10284323" y="56896"/>
                  <a:pt x="10284323" y="127000"/>
                </a:cubicBezTo>
                <a:lnTo>
                  <a:pt x="10284323" y="4690894"/>
                </a:lnTo>
                <a:lnTo>
                  <a:pt x="10109893" y="4824586"/>
                </a:lnTo>
                <a:lnTo>
                  <a:pt x="10102273" y="181656"/>
                </a:lnTo>
                <a:lnTo>
                  <a:pt x="0" y="142436"/>
                </a:lnTo>
                <a:lnTo>
                  <a:pt x="182772" y="0"/>
                </a:lnTo>
                <a:close/>
              </a:path>
            </a:pathLst>
          </a:custGeom>
          <a:solidFill>
            <a:srgbClr val="A48474"/>
          </a:solidFill>
          <a:ln w="22225" cap="rnd">
            <a:solidFill>
              <a:srgbClr val="6D473B"/>
            </a:solidFill>
            <a:roun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27" name="组合 26"/>
          <p:cNvGrpSpPr/>
          <p:nvPr/>
        </p:nvGrpSpPr>
        <p:grpSpPr>
          <a:xfrm>
            <a:off x="1833759" y="5181600"/>
            <a:ext cx="8524483" cy="1676400"/>
            <a:chOff x="1943100" y="5181600"/>
            <a:chExt cx="8524483" cy="1676400"/>
          </a:xfrm>
        </p:grpSpPr>
        <p:sp>
          <p:nvSpPr>
            <p:cNvPr id="25" name="矩形 24"/>
            <p:cNvSpPr/>
            <p:nvPr/>
          </p:nvSpPr>
          <p:spPr>
            <a:xfrm>
              <a:off x="1943100" y="5181600"/>
              <a:ext cx="952500" cy="1676400"/>
            </a:xfrm>
            <a:prstGeom prst="rect">
              <a:avLst/>
            </a:prstGeom>
            <a:solidFill>
              <a:srgbClr val="A48474"/>
            </a:solidFill>
            <a:ln w="22225" cap="rnd">
              <a:solidFill>
                <a:srgbClr val="6D473B"/>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6" name="矩形 25"/>
            <p:cNvSpPr/>
            <p:nvPr/>
          </p:nvSpPr>
          <p:spPr>
            <a:xfrm>
              <a:off x="9515083" y="5181600"/>
              <a:ext cx="952500" cy="1676400"/>
            </a:xfrm>
            <a:prstGeom prst="rect">
              <a:avLst/>
            </a:prstGeom>
            <a:solidFill>
              <a:srgbClr val="A48474"/>
            </a:solidFill>
            <a:ln w="22225" cap="rnd">
              <a:solidFill>
                <a:srgbClr val="6D473B"/>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28" name="矩形: 圆角 27"/>
          <p:cNvSpPr/>
          <p:nvPr/>
        </p:nvSpPr>
        <p:spPr>
          <a:xfrm>
            <a:off x="953035" y="1061425"/>
            <a:ext cx="10285931" cy="4735150"/>
          </a:xfrm>
          <a:prstGeom prst="roundRect">
            <a:avLst>
              <a:gd name="adj" fmla="val 3486"/>
            </a:avLst>
          </a:prstGeom>
          <a:solidFill>
            <a:schemeClr val="bg1"/>
          </a:solidFill>
          <a:ln w="22225" cap="rnd">
            <a:solidFill>
              <a:srgbClr val="6D473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2546350" y="1586865"/>
            <a:ext cx="7122160" cy="2654935"/>
            <a:chOff x="3909060" y="2099703"/>
            <a:chExt cx="4373880" cy="2572462"/>
          </a:xfrm>
        </p:grpSpPr>
        <p:sp>
          <p:nvSpPr>
            <p:cNvPr id="42" name="文本框 41"/>
            <p:cNvSpPr txBox="1"/>
            <p:nvPr/>
          </p:nvSpPr>
          <p:spPr>
            <a:xfrm>
              <a:off x="3909060" y="2099703"/>
              <a:ext cx="4373880" cy="2056862"/>
            </a:xfrm>
            <a:prstGeom prst="rect">
              <a:avLst/>
            </a:prstGeom>
            <a:noFill/>
          </p:spPr>
          <p:txBody>
            <a:bodyPr wrap="square" rtlCol="0">
              <a:spAutoFit/>
            </a:bodyPr>
            <a:lstStyle/>
            <a:p>
              <a:pPr algn="ctr"/>
              <a:r>
                <a:rPr lang="zh-CN" altLang="en-US" sz="6600">
                  <a:solidFill>
                    <a:srgbClr val="0E894B"/>
                  </a:solidFill>
                  <a:latin typeface="汉仪汉黑W" panose="00020600040101010101" pitchFamily="18" charset="-122"/>
                  <a:ea typeface="汉仪汉黑W" panose="00020600040101010101" pitchFamily="18" charset="-122"/>
                </a:rPr>
                <a:t>遵规守纪</a:t>
              </a:r>
              <a:endParaRPr lang="zh-CN" altLang="en-US" sz="6600">
                <a:solidFill>
                  <a:srgbClr val="0E894B"/>
                </a:solidFill>
                <a:latin typeface="汉仪汉黑W" panose="00020600040101010101" pitchFamily="18" charset="-122"/>
                <a:ea typeface="汉仪汉黑W" panose="00020600040101010101" pitchFamily="18" charset="-122"/>
              </a:endParaRPr>
            </a:p>
            <a:p>
              <a:pPr algn="ctr"/>
              <a:r>
                <a:rPr lang="zh-CN" altLang="en-US" sz="6600">
                  <a:solidFill>
                    <a:srgbClr val="0E894B"/>
                  </a:solidFill>
                  <a:latin typeface="汉仪汉黑W" panose="00020600040101010101" pitchFamily="18" charset="-122"/>
                  <a:ea typeface="汉仪汉黑W" panose="00020600040101010101" pitchFamily="18" charset="-122"/>
                  <a:sym typeface="+mn-ea"/>
                </a:rPr>
                <a:t>做文明学生</a:t>
              </a:r>
              <a:endParaRPr lang="zh-CN" altLang="en-US" sz="6600">
                <a:solidFill>
                  <a:srgbClr val="0E894B"/>
                </a:solidFill>
                <a:latin typeface="汉仪汉黑W" panose="00020600040101010101" pitchFamily="18" charset="-122"/>
                <a:ea typeface="汉仪汉黑W" panose="00020600040101010101" pitchFamily="18" charset="-122"/>
              </a:endParaRPr>
            </a:p>
          </p:txBody>
        </p:sp>
        <p:grpSp>
          <p:nvGrpSpPr>
            <p:cNvPr id="16" name="组合 15"/>
            <p:cNvGrpSpPr/>
            <p:nvPr/>
          </p:nvGrpSpPr>
          <p:grpSpPr>
            <a:xfrm>
              <a:off x="4184852" y="4357698"/>
              <a:ext cx="2467588" cy="314467"/>
              <a:chOff x="3942879" y="4540578"/>
              <a:chExt cx="2467588" cy="314467"/>
            </a:xfrm>
          </p:grpSpPr>
          <p:pic>
            <p:nvPicPr>
              <p:cNvPr id="29" name="图片 28"/>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749337">
                <a:off x="3942879" y="4540578"/>
                <a:ext cx="314467" cy="314467"/>
              </a:xfrm>
              <a:prstGeom prst="rect">
                <a:avLst/>
              </a:prstGeom>
              <a:effectLst>
                <a:outerShdw dist="38100" dir="5400000" algn="t" rotWithShape="0">
                  <a:prstClr val="black">
                    <a:alpha val="15000"/>
                  </a:prstClr>
                </a:outerShdw>
              </a:effectLst>
            </p:spPr>
          </p:pic>
          <p:pic>
            <p:nvPicPr>
              <p:cNvPr id="32" name="图片 31"/>
              <p:cNvPicPr>
                <a:picLocks noChangeAspect="1"/>
              </p:cNvPicPr>
              <p:nvPr/>
            </p:nvPicPr>
            <p:blipFill>
              <a:blip r:embed="rId8">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749337">
                <a:off x="6096000" y="4540578"/>
                <a:ext cx="314467" cy="314467"/>
              </a:xfrm>
              <a:prstGeom prst="rect">
                <a:avLst/>
              </a:prstGeom>
              <a:effectLst>
                <a:outerShdw dist="38100" dir="5400000" algn="t" rotWithShape="0">
                  <a:prstClr val="black">
                    <a:alpha val="15000"/>
                  </a:prstClr>
                </a:outerShdw>
              </a:effectLst>
            </p:spPr>
          </p:pic>
        </p:grpSp>
      </p:grpSp>
      <p:pic>
        <p:nvPicPr>
          <p:cNvPr id="20" name="图片 19"/>
          <p:cNvPicPr>
            <a:picLocks noChangeAspect="1"/>
          </p:cNvPicPr>
          <p:nvPr/>
        </p:nvPicPr>
        <p:blipFill>
          <a:blip r:embed="rId9"/>
          <a:stretch>
            <a:fillRect/>
          </a:stretch>
        </p:blipFill>
        <p:spPr>
          <a:xfrm>
            <a:off x="10492028" y="4614322"/>
            <a:ext cx="1700931" cy="2243522"/>
          </a:xfrm>
          <a:prstGeom prst="rect">
            <a:avLst/>
          </a:prstGeom>
        </p:spPr>
      </p:pic>
      <p:pic>
        <p:nvPicPr>
          <p:cNvPr id="18" name="图片 17"/>
          <p:cNvPicPr>
            <a:picLocks noChangeAspect="1"/>
          </p:cNvPicPr>
          <p:nvPr/>
        </p:nvPicPr>
        <p:blipFill>
          <a:blip r:embed="rId10"/>
          <a:stretch>
            <a:fillRect/>
          </a:stretch>
        </p:blipFill>
        <p:spPr>
          <a:xfrm>
            <a:off x="-868" y="4241913"/>
            <a:ext cx="2402032" cy="2651990"/>
          </a:xfrm>
          <a:prstGeom prst="rect">
            <a:avLst/>
          </a:prstGeom>
        </p:spPr>
      </p:pic>
      <p:pic>
        <p:nvPicPr>
          <p:cNvPr id="38" name="图片 37"/>
          <p:cNvPicPr>
            <a:picLocks noChangeAspect="1"/>
          </p:cNvPicPr>
          <p:nvPr/>
        </p:nvPicPr>
        <p:blipFill>
          <a:blip r:embed="rId11"/>
          <a:stretch>
            <a:fillRect/>
          </a:stretch>
        </p:blipFill>
        <p:spPr>
          <a:xfrm>
            <a:off x="5783369" y="301951"/>
            <a:ext cx="926672" cy="99373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4" name="文本框 3"/>
          <p:cNvSpPr txBox="1"/>
          <p:nvPr/>
        </p:nvSpPr>
        <p:spPr>
          <a:xfrm>
            <a:off x="1532890" y="2552065"/>
            <a:ext cx="9364980" cy="829945"/>
          </a:xfrm>
          <a:prstGeom prst="rect">
            <a:avLst/>
          </a:prstGeom>
          <a:noFill/>
          <a:ln>
            <a:solidFill>
              <a:srgbClr val="3514FF"/>
            </a:solidFill>
          </a:ln>
        </p:spPr>
        <p:txBody>
          <a:bodyPr wrap="none" rtlCol="0">
            <a:spAutoFit/>
          </a:bodyPr>
          <a:p>
            <a:r>
              <a:rPr lang="zh-CN" altLang="en-US" sz="4800" b="1">
                <a:solidFill>
                  <a:srgbClr val="3514FF"/>
                </a:solidFill>
              </a:rPr>
              <a:t>一、如何正确处理与同学间的矛盾</a:t>
            </a:r>
            <a:endParaRPr lang="zh-CN" altLang="en-US" sz="4800" b="1">
              <a:solidFill>
                <a:srgbClr val="3514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5811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5945" y="1529080"/>
            <a:ext cx="8231505" cy="586105"/>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观看视频，你有什么看法？</a:t>
            </a:r>
            <a:endParaRPr lang="zh-CN" altLang="en-US" sz="2800" b="1" dirty="0">
              <a:solidFill>
                <a:schemeClr val="tx1"/>
              </a:solidFill>
              <a:latin typeface="Arial" panose="020B0604020202020204" pitchFamily="34" charset="0"/>
            </a:endParaRPr>
          </a:p>
        </p:txBody>
      </p:sp>
      <p:sp>
        <p:nvSpPr>
          <p:cNvPr id="2" name="Rectangle 18"/>
          <p:cNvSpPr/>
          <p:nvPr/>
        </p:nvSpPr>
        <p:spPr>
          <a:xfrm>
            <a:off x="1669415" y="2757170"/>
            <a:ext cx="9699625" cy="515620"/>
          </a:xfrm>
          <a:prstGeom prst="rect">
            <a:avLst/>
          </a:prstGeom>
          <a:noFill/>
          <a:ln w="9525">
            <a:noFill/>
          </a:ln>
        </p:spPr>
        <p:txBody>
          <a:bodyPr wrap="square">
            <a:spAutoFit/>
          </a:bodyPr>
          <a:p>
            <a:pPr eaLnBrk="1" hangingPunct="1">
              <a:lnSpc>
                <a:spcPct val="115000"/>
              </a:lnSpc>
              <a:spcBef>
                <a:spcPct val="50000"/>
              </a:spcBef>
            </a:pPr>
            <a:r>
              <a:rPr lang="en-US" altLang="zh-CN" sz="2400" b="1" dirty="0">
                <a:solidFill>
                  <a:srgbClr val="FF0000"/>
                </a:solidFill>
                <a:latin typeface="Arial" panose="020B0604020202020204" pitchFamily="34" charset="0"/>
              </a:rPr>
              <a:t> </a:t>
            </a:r>
            <a:r>
              <a:rPr lang="zh-CN" altLang="en-US" sz="2400" b="1" dirty="0">
                <a:solidFill>
                  <a:srgbClr val="FF0000"/>
                </a:solidFill>
                <a:latin typeface="Arial" panose="020B0604020202020204" pitchFamily="34" charset="0"/>
              </a:rPr>
              <a:t>（温馨提示：视频中有些画面可能会引起您的不适，请酌情观看。）</a:t>
            </a:r>
            <a:endParaRPr lang="zh-CN" altLang="en-US" sz="2400" b="1" dirty="0">
              <a:solidFill>
                <a:srgbClr val="FF0000"/>
              </a:solidFill>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5811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5945" y="1529080"/>
            <a:ext cx="8231505" cy="657225"/>
          </a:xfrm>
          <a:prstGeom prst="rect">
            <a:avLst/>
          </a:prstGeom>
          <a:noFill/>
          <a:ln w="9525">
            <a:noFill/>
          </a:ln>
        </p:spPr>
        <p:txBody>
          <a:bodyPr wrap="square">
            <a:spAutoFit/>
          </a:bodyPr>
          <a:p>
            <a:pPr eaLnBrk="1" hangingPunct="1">
              <a:lnSpc>
                <a:spcPct val="115000"/>
              </a:lnSpc>
              <a:spcBef>
                <a:spcPct val="50000"/>
              </a:spcBef>
            </a:pPr>
            <a:r>
              <a:rPr sz="3200" b="1" dirty="0">
                <a:solidFill>
                  <a:srgbClr val="FF0000"/>
                </a:solidFill>
                <a:latin typeface="Arial" panose="020B0604020202020204" pitchFamily="34" charset="0"/>
                <a:sym typeface="+mn-ea"/>
              </a:rPr>
              <a:t>当与同学发生矛盾时，</a:t>
            </a:r>
            <a:r>
              <a:rPr lang="zh-CN" sz="3200" b="1" dirty="0">
                <a:solidFill>
                  <a:srgbClr val="FF0000"/>
                </a:solidFill>
                <a:latin typeface="Arial" panose="020B0604020202020204" pitchFamily="34" charset="0"/>
                <a:sym typeface="+mn-ea"/>
              </a:rPr>
              <a:t>应该怎么办？</a:t>
            </a:r>
            <a:endParaRPr lang="zh-CN" altLang="en-US" sz="3200" b="1" dirty="0">
              <a:solidFill>
                <a:srgbClr val="FF0000"/>
              </a:solidFill>
              <a:latin typeface="Arial" panose="020B0604020202020204" pitchFamily="34" charset="0"/>
              <a:sym typeface="+mn-ea"/>
            </a:endParaRPr>
          </a:p>
        </p:txBody>
      </p:sp>
      <p:sp>
        <p:nvSpPr>
          <p:cNvPr id="2" name="Rectangle 18"/>
          <p:cNvSpPr/>
          <p:nvPr/>
        </p:nvSpPr>
        <p:spPr>
          <a:xfrm>
            <a:off x="1645285" y="2327275"/>
            <a:ext cx="9699625" cy="2997200"/>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1.</a:t>
            </a:r>
            <a:r>
              <a:rPr lang="zh-CN" altLang="en-US" sz="2800" b="1" dirty="0">
                <a:latin typeface="Arial" panose="020B0604020202020204" pitchFamily="34" charset="0"/>
                <a:sym typeface="+mn-ea"/>
              </a:rPr>
              <a:t>要</a:t>
            </a:r>
            <a:r>
              <a:rPr lang="zh-CN" altLang="en-US" sz="2800" b="1" dirty="0">
                <a:solidFill>
                  <a:schemeClr val="tx1"/>
                </a:solidFill>
                <a:latin typeface="Arial" panose="020B0604020202020204" pitchFamily="34" charset="0"/>
              </a:rPr>
              <a:t>懂得克制。</a:t>
            </a:r>
            <a:endParaRPr lang="en-US" altLang="zh-CN"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比如，当双方因为一些小事吵架时，其中一方一定要懂得克制；当一方停止吵架时，另一方自然觉得没趣，也就停止吵架了。这个矛盾也就散了。</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同学们一定要记住：有矛盾时千万不要动手打人。</a:t>
            </a:r>
            <a:endParaRPr lang="zh-CN" altLang="en-US" sz="2800" b="1" dirty="0">
              <a:solidFill>
                <a:schemeClr val="tx1"/>
              </a:solidFill>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5811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5945" y="1529080"/>
            <a:ext cx="8231505" cy="657225"/>
          </a:xfrm>
          <a:prstGeom prst="rect">
            <a:avLst/>
          </a:prstGeom>
          <a:noFill/>
          <a:ln w="9525">
            <a:noFill/>
          </a:ln>
        </p:spPr>
        <p:txBody>
          <a:bodyPr wrap="square">
            <a:spAutoFit/>
          </a:bodyPr>
          <a:p>
            <a:pPr eaLnBrk="1" hangingPunct="1">
              <a:lnSpc>
                <a:spcPct val="115000"/>
              </a:lnSpc>
              <a:spcBef>
                <a:spcPct val="50000"/>
              </a:spcBef>
            </a:pPr>
            <a:r>
              <a:rPr sz="3200" b="1" dirty="0">
                <a:solidFill>
                  <a:srgbClr val="FF0000"/>
                </a:solidFill>
                <a:latin typeface="Arial" panose="020B0604020202020204" pitchFamily="34" charset="0"/>
                <a:sym typeface="+mn-ea"/>
              </a:rPr>
              <a:t>当与同学发生矛盾时，</a:t>
            </a:r>
            <a:r>
              <a:rPr lang="zh-CN" sz="3200" b="1" dirty="0">
                <a:solidFill>
                  <a:srgbClr val="FF0000"/>
                </a:solidFill>
                <a:latin typeface="Arial" panose="020B0604020202020204" pitchFamily="34" charset="0"/>
                <a:sym typeface="+mn-ea"/>
              </a:rPr>
              <a:t>应该怎么办？</a:t>
            </a:r>
            <a:endParaRPr lang="zh-CN" altLang="en-US" sz="3200" b="1" dirty="0">
              <a:solidFill>
                <a:srgbClr val="FF0000"/>
              </a:solidFill>
              <a:latin typeface="Arial" panose="020B0604020202020204" pitchFamily="34" charset="0"/>
              <a:sym typeface="+mn-ea"/>
            </a:endParaRPr>
          </a:p>
        </p:txBody>
      </p:sp>
      <p:sp>
        <p:nvSpPr>
          <p:cNvPr id="2" name="Rectangle 18"/>
          <p:cNvSpPr/>
          <p:nvPr/>
        </p:nvSpPr>
        <p:spPr>
          <a:xfrm>
            <a:off x="1645285" y="2327275"/>
            <a:ext cx="9699625" cy="3491865"/>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2.</a:t>
            </a:r>
            <a:r>
              <a:rPr lang="zh-CN" altLang="en-US" sz="2800" b="1" dirty="0">
                <a:solidFill>
                  <a:schemeClr val="tx1"/>
                </a:solidFill>
                <a:latin typeface="Arial" panose="020B0604020202020204" pitchFamily="34" charset="0"/>
              </a:rPr>
              <a:t>要保持冷静。</a:t>
            </a:r>
            <a:endParaRPr lang="en-US" altLang="zh-CN"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当同学之间发生矛盾时，大家一定要保持冷静。只要大家平心静气的沟通，</a:t>
            </a:r>
            <a:r>
              <a:rPr lang="zh-CN" altLang="en-US" sz="2800" b="1" dirty="0">
                <a:latin typeface="Arial" panose="020B0604020202020204" pitchFamily="34" charset="0"/>
                <a:sym typeface="+mn-ea"/>
              </a:rPr>
              <a:t>在心里站在对方的立场想一想，这事是不是自己也有不对之处；</a:t>
            </a:r>
            <a:r>
              <a:rPr lang="zh-CN" altLang="en-US" sz="2800" b="1" dirty="0">
                <a:solidFill>
                  <a:schemeClr val="tx1"/>
                </a:solidFill>
                <a:latin typeface="Arial" panose="020B0604020202020204" pitchFamily="34" charset="0"/>
              </a:rPr>
              <a:t>若对方也像自己这样做时，自己是不是也会像对方这样呢。</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 </a:t>
            </a: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学会站在对方的立场想一想，矛盾自然就会化解。</a:t>
            </a:r>
            <a:endParaRPr lang="zh-CN" altLang="en-US" sz="2800" b="1" dirty="0">
              <a:solidFill>
                <a:schemeClr val="tx1"/>
              </a:solidFill>
              <a:latin typeface="Arial" panose="020B0604020202020204" pitchFamily="34" charset="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5811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5945" y="1529080"/>
            <a:ext cx="8231505" cy="657225"/>
          </a:xfrm>
          <a:prstGeom prst="rect">
            <a:avLst/>
          </a:prstGeom>
          <a:noFill/>
          <a:ln w="9525">
            <a:noFill/>
          </a:ln>
        </p:spPr>
        <p:txBody>
          <a:bodyPr wrap="square">
            <a:spAutoFit/>
          </a:bodyPr>
          <a:p>
            <a:pPr eaLnBrk="1" hangingPunct="1">
              <a:lnSpc>
                <a:spcPct val="115000"/>
              </a:lnSpc>
              <a:spcBef>
                <a:spcPct val="50000"/>
              </a:spcBef>
            </a:pPr>
            <a:r>
              <a:rPr sz="3200" b="1" dirty="0">
                <a:solidFill>
                  <a:srgbClr val="FF0000"/>
                </a:solidFill>
                <a:latin typeface="Arial" panose="020B0604020202020204" pitchFamily="34" charset="0"/>
                <a:sym typeface="+mn-ea"/>
              </a:rPr>
              <a:t>当与同学发生矛盾时，</a:t>
            </a:r>
            <a:r>
              <a:rPr lang="zh-CN" sz="3200" b="1" dirty="0">
                <a:solidFill>
                  <a:srgbClr val="FF0000"/>
                </a:solidFill>
                <a:latin typeface="Arial" panose="020B0604020202020204" pitchFamily="34" charset="0"/>
                <a:sym typeface="+mn-ea"/>
              </a:rPr>
              <a:t>应该怎么办？</a:t>
            </a:r>
            <a:endParaRPr lang="zh-CN" altLang="en-US" sz="3200" b="1" dirty="0">
              <a:solidFill>
                <a:srgbClr val="FF0000"/>
              </a:solidFill>
              <a:latin typeface="Arial" panose="020B0604020202020204" pitchFamily="34" charset="0"/>
              <a:sym typeface="+mn-ea"/>
            </a:endParaRPr>
          </a:p>
        </p:txBody>
      </p:sp>
      <p:sp>
        <p:nvSpPr>
          <p:cNvPr id="2" name="Rectangle 18"/>
          <p:cNvSpPr/>
          <p:nvPr/>
        </p:nvSpPr>
        <p:spPr>
          <a:xfrm>
            <a:off x="1645285" y="2327275"/>
            <a:ext cx="9699625" cy="2286635"/>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3.</a:t>
            </a:r>
            <a:r>
              <a:rPr lang="zh-CN" altLang="en-US" sz="2800" b="1" dirty="0">
                <a:solidFill>
                  <a:schemeClr val="tx1"/>
                </a:solidFill>
                <a:latin typeface="Arial" panose="020B0604020202020204" pitchFamily="34" charset="0"/>
              </a:rPr>
              <a:t>要寻求帮助。</a:t>
            </a:r>
            <a:endParaRPr lang="en-US" altLang="zh-CN"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当同学之间的矛盾当事人不能自己解决时，必须第一时间找老师或班主任帮忙，老师或者班主任一定会公正、公平、妥善处理这些矛盾。</a:t>
            </a:r>
            <a:endParaRPr lang="zh-CN" altLang="en-US" sz="2800" b="1" dirty="0">
              <a:solidFill>
                <a:schemeClr val="tx1"/>
              </a:solidFill>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5811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5945" y="1529080"/>
            <a:ext cx="8231505" cy="657225"/>
          </a:xfrm>
          <a:prstGeom prst="rect">
            <a:avLst/>
          </a:prstGeom>
          <a:noFill/>
          <a:ln w="9525">
            <a:noFill/>
          </a:ln>
        </p:spPr>
        <p:txBody>
          <a:bodyPr wrap="square">
            <a:spAutoFit/>
          </a:bodyPr>
          <a:p>
            <a:pPr eaLnBrk="1" hangingPunct="1">
              <a:lnSpc>
                <a:spcPct val="115000"/>
              </a:lnSpc>
              <a:spcBef>
                <a:spcPct val="50000"/>
              </a:spcBef>
            </a:pPr>
            <a:r>
              <a:rPr sz="3200" b="1" dirty="0">
                <a:solidFill>
                  <a:srgbClr val="FF0000"/>
                </a:solidFill>
                <a:latin typeface="Arial" panose="020B0604020202020204" pitchFamily="34" charset="0"/>
                <a:sym typeface="+mn-ea"/>
              </a:rPr>
              <a:t>当与同学发生矛盾时，</a:t>
            </a:r>
            <a:r>
              <a:rPr lang="zh-CN" sz="3200" b="1" dirty="0">
                <a:solidFill>
                  <a:srgbClr val="FF0000"/>
                </a:solidFill>
                <a:latin typeface="Arial" panose="020B0604020202020204" pitchFamily="34" charset="0"/>
                <a:sym typeface="+mn-ea"/>
              </a:rPr>
              <a:t>应该怎么办？</a:t>
            </a:r>
            <a:endParaRPr lang="zh-CN" altLang="en-US" sz="3200" b="1" dirty="0">
              <a:solidFill>
                <a:srgbClr val="FF0000"/>
              </a:solidFill>
              <a:latin typeface="Arial" panose="020B0604020202020204" pitchFamily="34" charset="0"/>
              <a:sym typeface="+mn-ea"/>
            </a:endParaRPr>
          </a:p>
        </p:txBody>
      </p:sp>
      <p:sp>
        <p:nvSpPr>
          <p:cNvPr id="2" name="Rectangle 18"/>
          <p:cNvSpPr/>
          <p:nvPr/>
        </p:nvSpPr>
        <p:spPr>
          <a:xfrm>
            <a:off x="2043430" y="2327275"/>
            <a:ext cx="9699625" cy="3427730"/>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同学们牢记：</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1.</a:t>
            </a:r>
            <a:r>
              <a:rPr lang="zh-CN" altLang="en-US" sz="2800" b="1" dirty="0">
                <a:solidFill>
                  <a:schemeClr val="tx1"/>
                </a:solidFill>
                <a:latin typeface="Arial" panose="020B0604020202020204" pitchFamily="34" charset="0"/>
              </a:rPr>
              <a:t>不以自己不喜欢的方式对待别人；</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sym typeface="+mn-ea"/>
              </a:rPr>
              <a:t>2.</a:t>
            </a:r>
            <a:r>
              <a:rPr lang="zh-CN" altLang="en-US" sz="2800" b="1" dirty="0">
                <a:latin typeface="Arial" panose="020B0604020202020204" pitchFamily="34" charset="0"/>
                <a:sym typeface="+mn-ea"/>
              </a:rPr>
              <a:t>不以别人不喜欢的方式对待别人；</a:t>
            </a:r>
            <a:endParaRPr lang="zh-CN" altLang="en-US" sz="2800" b="1" dirty="0">
              <a:latin typeface="Arial" panose="020B0604020202020204" pitchFamily="34" charset="0"/>
              <a:sym typeface="+mn-ea"/>
            </a:endParaRPr>
          </a:p>
          <a:p>
            <a:pPr eaLnBrk="1" hangingPunct="1">
              <a:lnSpc>
                <a:spcPct val="115000"/>
              </a:lnSpc>
              <a:spcBef>
                <a:spcPct val="50000"/>
              </a:spcBef>
            </a:pPr>
            <a:r>
              <a:rPr lang="en-US" altLang="zh-CN" sz="2800" b="1" dirty="0">
                <a:latin typeface="Arial" panose="020B0604020202020204" pitchFamily="34" charset="0"/>
                <a:sym typeface="+mn-ea"/>
              </a:rPr>
              <a:t>3.</a:t>
            </a:r>
            <a:r>
              <a:rPr lang="zh-CN" altLang="en-US" sz="2800" b="1" dirty="0">
                <a:latin typeface="Arial" panose="020B0604020202020204" pitchFamily="34" charset="0"/>
                <a:sym typeface="+mn-ea"/>
              </a:rPr>
              <a:t>不要以暴制暴；</a:t>
            </a:r>
            <a:endParaRPr lang="zh-CN" altLang="en-US" sz="2800" b="1" dirty="0">
              <a:latin typeface="Arial" panose="020B0604020202020204" pitchFamily="34" charset="0"/>
              <a:sym typeface="+mn-ea"/>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4.</a:t>
            </a:r>
            <a:r>
              <a:rPr lang="zh-CN" altLang="en-US" sz="2800" b="1" dirty="0">
                <a:solidFill>
                  <a:schemeClr val="tx1"/>
                </a:solidFill>
                <a:latin typeface="Arial" panose="020B0604020202020204" pitchFamily="34" charset="0"/>
              </a:rPr>
              <a:t>做</a:t>
            </a:r>
            <a:r>
              <a:rPr lang="en-US" altLang="zh-CN" sz="2800" b="1" dirty="0">
                <a:solidFill>
                  <a:schemeClr val="tx1"/>
                </a:solidFill>
                <a:latin typeface="Arial" panose="020B0604020202020204" pitchFamily="34" charset="0"/>
              </a:rPr>
              <a:t>“</a:t>
            </a:r>
            <a:r>
              <a:rPr lang="zh-CN" altLang="en-US" sz="2800" b="1" dirty="0">
                <a:solidFill>
                  <a:schemeClr val="tx1"/>
                </a:solidFill>
                <a:latin typeface="Arial" panose="020B0604020202020204" pitchFamily="34" charset="0"/>
              </a:rPr>
              <a:t>遵纪守纪、遵规守规</a:t>
            </a:r>
            <a:r>
              <a:rPr lang="en-US" altLang="zh-CN" sz="2800" b="1" dirty="0">
                <a:solidFill>
                  <a:schemeClr val="tx1"/>
                </a:solidFill>
                <a:latin typeface="Arial" panose="020B0604020202020204" pitchFamily="34" charset="0"/>
              </a:rPr>
              <a:t>”</a:t>
            </a:r>
            <a:r>
              <a:rPr lang="zh-CN" altLang="en-US" sz="2800" b="1" dirty="0">
                <a:solidFill>
                  <a:schemeClr val="tx1"/>
                </a:solidFill>
                <a:latin typeface="Arial" panose="020B0604020202020204" pitchFamily="34" charset="0"/>
              </a:rPr>
              <a:t>的中学生。</a:t>
            </a:r>
            <a:endParaRPr lang="zh-CN" altLang="en-US" sz="2800" b="1" dirty="0">
              <a:solidFill>
                <a:schemeClr val="tx1"/>
              </a:solidFill>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4" name="文本框 3"/>
          <p:cNvSpPr txBox="1"/>
          <p:nvPr/>
        </p:nvSpPr>
        <p:spPr>
          <a:xfrm>
            <a:off x="1532890" y="2552065"/>
            <a:ext cx="9364980" cy="829945"/>
          </a:xfrm>
          <a:prstGeom prst="rect">
            <a:avLst/>
          </a:prstGeom>
          <a:noFill/>
          <a:ln>
            <a:solidFill>
              <a:srgbClr val="3514FF"/>
            </a:solidFill>
          </a:ln>
        </p:spPr>
        <p:txBody>
          <a:bodyPr wrap="none" rtlCol="0">
            <a:spAutoFit/>
          </a:bodyPr>
          <a:p>
            <a:pPr algn="l"/>
            <a:r>
              <a:rPr lang="zh-CN" altLang="en-US" sz="4800" b="1">
                <a:solidFill>
                  <a:srgbClr val="3514FF"/>
                </a:solidFill>
              </a:rPr>
              <a:t>二、使用</a:t>
            </a:r>
            <a:r>
              <a:rPr lang="zh-CN" altLang="en-US" sz="4800" b="1">
                <a:solidFill>
                  <a:srgbClr val="3514FF"/>
                </a:solidFill>
                <a:sym typeface="+mn-ea"/>
              </a:rPr>
              <a:t>文明用语，</a:t>
            </a:r>
            <a:r>
              <a:rPr lang="zh-CN" altLang="en-US" sz="4800" b="1">
                <a:solidFill>
                  <a:srgbClr val="3514FF"/>
                </a:solidFill>
              </a:rPr>
              <a:t>拒绝粗口脏话</a:t>
            </a:r>
            <a:endParaRPr lang="zh-CN" altLang="en-US" sz="4800" b="1">
              <a:solidFill>
                <a:srgbClr val="3514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662430"/>
            <a:ext cx="8231505" cy="1296670"/>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 中国是文明古国、礼仪之邦。</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 </a:t>
            </a: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传承中华文明，继承传统美德，是我们的责任。</a:t>
            </a:r>
            <a:endParaRPr lang="zh-CN" altLang="en-US" sz="2800" b="1" dirty="0">
              <a:solidFill>
                <a:schemeClr val="tx1"/>
              </a:solidFill>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662430"/>
            <a:ext cx="8231505" cy="2566035"/>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在我校，不少学生在谈话中都带有脏字或直接骂人,说脏话的学生以男生居多,也有部分女生，他们说脏话不分场合，毫无顾忌，不管在校园内、楼梯内、教室内还是放学走出校门后，甚至是追逐打闹时，脏话都不绝于口，简直是不堪入耳。</a:t>
            </a:r>
            <a:endParaRPr lang="zh-CN" altLang="en-US" sz="2800" b="1" dirty="0">
              <a:solidFill>
                <a:schemeClr val="tx1"/>
              </a:solidFill>
              <a:latin typeface="Arial" panose="020B0604020202020204" pitchFamily="34" charset="0"/>
            </a:endParaRPr>
          </a:p>
        </p:txBody>
      </p:sp>
      <p:sp>
        <p:nvSpPr>
          <p:cNvPr id="4" name="文本框 3"/>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（一）存在问题</a:t>
            </a:r>
            <a:endParaRPr lang="zh-CN" altLang="en-US" sz="3600" b="1">
              <a:solidFill>
                <a:srgbClr val="3514FF"/>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47420" y="-363855"/>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16742" name="文本占位符 116741"/>
          <p:cNvSpPr>
            <a:spLocks noGrp="1"/>
          </p:cNvSpPr>
          <p:nvPr/>
        </p:nvSpPr>
        <p:spPr>
          <a:xfrm>
            <a:off x="2063750" y="1735455"/>
            <a:ext cx="8588375" cy="2296160"/>
          </a:xfrm>
          <a:prstGeom prst="rect">
            <a:avLst/>
          </a:prstGeom>
          <a:noFill/>
          <a:ln w="9525">
            <a:noFill/>
          </a:ln>
        </p:spPr>
        <p:txBody>
          <a:bodyPr/>
          <a:lstStyle>
            <a:lvl1pPr lvl="0">
              <a:buClrTx/>
              <a:buSzTx/>
              <a:buFontTx/>
              <a:defRPr sz="2800"/>
            </a:lvl1pPr>
            <a:lvl2pPr lvl="1">
              <a:buClrTx/>
              <a:buSzTx/>
              <a:buFontTx/>
              <a:defRPr sz="2400"/>
            </a:lvl2pPr>
            <a:lvl3pPr lvl="2">
              <a:buClrTx/>
              <a:buSzTx/>
              <a:buFontTx/>
              <a:defRPr sz="2000"/>
            </a:lvl3pPr>
            <a:lvl4pPr lvl="3">
              <a:buClrTx/>
              <a:buSzTx/>
              <a:buFontTx/>
              <a:defRPr sz="1800"/>
            </a:lvl4pPr>
            <a:lvl5pPr lvl="4">
              <a:buClrTx/>
              <a:buSzTx/>
              <a:buFontTx/>
              <a:defRPr sz="1800"/>
            </a:lvl5pPr>
          </a:lstStyle>
          <a:p>
            <a:pPr lvl="0" indent="0" algn="l" eaLnBrk="0" fontAlgn="base" hangingPunct="0">
              <a:lnSpc>
                <a:spcPct val="80000"/>
              </a:lnSpc>
              <a:spcBef>
                <a:spcPct val="20000"/>
              </a:spcBef>
              <a:buNone/>
            </a:pPr>
            <a:r>
              <a:rPr lang="en-US" altLang="zh-CN" b="1" dirty="0"/>
              <a:t>   </a:t>
            </a:r>
            <a:r>
              <a:rPr lang="zh-CN" altLang="en-US" b="1" dirty="0"/>
              <a:t>我们采访的过程中，一位同学说，不管成绩好坏，脏话就好像传染病一样，只要有人说了，不知不觉就迅速在班级蔓延。</a:t>
            </a:r>
            <a:endParaRPr lang="zh-CN" altLang="en-US" b="1" dirty="0"/>
          </a:p>
          <a:p>
            <a:pPr lvl="0" indent="0" algn="l" eaLnBrk="0" fontAlgn="base" hangingPunct="0">
              <a:lnSpc>
                <a:spcPct val="80000"/>
              </a:lnSpc>
              <a:spcBef>
                <a:spcPct val="20000"/>
              </a:spcBef>
              <a:buNone/>
            </a:pPr>
            <a:r>
              <a:rPr lang="zh-CN" altLang="en-US" b="1" dirty="0"/>
              <a:t> </a:t>
            </a:r>
            <a:r>
              <a:rPr lang="en-US" altLang="zh-CN" b="1" dirty="0"/>
              <a:t>  </a:t>
            </a:r>
            <a:r>
              <a:rPr lang="zh-CN" altLang="en-US" b="1" dirty="0"/>
              <a:t>甚至有同学把脏话这当成一种范儿，形成风气，谁掌握得多谁就很有范儿，比如最近非常火爆的粗口“操你妹”、“</a:t>
            </a:r>
            <a:r>
              <a:rPr lang="en-US" altLang="zh-CN" b="1"/>
              <a:t>2B”</a:t>
            </a:r>
            <a:r>
              <a:rPr lang="zh-CN" altLang="en-US" b="1"/>
              <a:t>、</a:t>
            </a:r>
            <a:r>
              <a:rPr lang="en-US" altLang="zh-CN" b="1">
                <a:solidFill>
                  <a:srgbClr val="000000"/>
                </a:solidFill>
                <a:latin typeface="Arial" panose="020B0604020202020204" pitchFamily="34" charset="0"/>
                <a:ea typeface="宋体" panose="02010600030101010101" pitchFamily="2" charset="-122"/>
                <a:cs typeface="+mn-ea"/>
                <a:sym typeface="+mn-ea"/>
              </a:rPr>
              <a:t>TMD”</a:t>
            </a:r>
            <a:r>
              <a:rPr lang="zh-CN" altLang="en-US" b="1" dirty="0">
                <a:solidFill>
                  <a:srgbClr val="000000"/>
                </a:solidFill>
                <a:latin typeface="Arial" panose="020B0604020202020204" pitchFamily="34" charset="0"/>
                <a:ea typeface="宋体" panose="02010600030101010101" pitchFamily="2" charset="-122"/>
                <a:cs typeface="+mn-ea"/>
                <a:sym typeface="+mn-ea"/>
              </a:rPr>
              <a:t>（他妈的）、“哇靠</a:t>
            </a:r>
            <a:r>
              <a:rPr lang="en-US" altLang="zh-CN" b="1">
                <a:solidFill>
                  <a:srgbClr val="000000"/>
                </a:solidFill>
                <a:latin typeface="Arial" panose="020B0604020202020204" pitchFamily="34" charset="0"/>
                <a:ea typeface="宋体" panose="02010600030101010101" pitchFamily="2" charset="-122"/>
                <a:cs typeface="+mn-ea"/>
                <a:sym typeface="+mn-ea"/>
              </a:rPr>
              <a:t>”</a:t>
            </a:r>
            <a:r>
              <a:rPr lang="zh-CN" altLang="en-US" b="1">
                <a:solidFill>
                  <a:srgbClr val="000000"/>
                </a:solidFill>
                <a:latin typeface="Arial" panose="020B0604020202020204" pitchFamily="34" charset="0"/>
                <a:ea typeface="宋体" panose="02010600030101010101" pitchFamily="2" charset="-122"/>
                <a:cs typeface="+mn-ea"/>
                <a:sym typeface="+mn-ea"/>
              </a:rPr>
              <a:t>、</a:t>
            </a:r>
            <a:r>
              <a:rPr lang="en-US" altLang="zh-CN" b="1">
                <a:solidFill>
                  <a:srgbClr val="000000"/>
                </a:solidFill>
                <a:latin typeface="Arial" panose="020B0604020202020204" pitchFamily="34" charset="0"/>
                <a:ea typeface="宋体" panose="02010600030101010101" pitchFamily="2" charset="-122"/>
                <a:cs typeface="+mn-ea"/>
                <a:sym typeface="+mn-ea"/>
              </a:rPr>
              <a:t>“</a:t>
            </a:r>
            <a:r>
              <a:rPr lang="zh-CN" altLang="en-US" b="1">
                <a:solidFill>
                  <a:srgbClr val="000000"/>
                </a:solidFill>
                <a:latin typeface="Arial" panose="020B0604020202020204" pitchFamily="34" charset="0"/>
                <a:ea typeface="宋体" panose="02010600030101010101" pitchFamily="2" charset="-122"/>
                <a:cs typeface="+mn-ea"/>
                <a:sym typeface="+mn-ea"/>
              </a:rPr>
              <a:t>我操</a:t>
            </a:r>
            <a:r>
              <a:rPr lang="en-US" altLang="zh-CN" b="1">
                <a:solidFill>
                  <a:srgbClr val="000000"/>
                </a:solidFill>
                <a:latin typeface="Arial" panose="020B0604020202020204" pitchFamily="34" charset="0"/>
                <a:ea typeface="宋体" panose="02010600030101010101" pitchFamily="2" charset="-122"/>
                <a:cs typeface="+mn-ea"/>
                <a:sym typeface="+mn-ea"/>
              </a:rPr>
              <a:t>”</a:t>
            </a:r>
            <a:r>
              <a:rPr lang="zh-CN" altLang="en-US" b="1" dirty="0">
                <a:solidFill>
                  <a:srgbClr val="000000"/>
                </a:solidFill>
                <a:latin typeface="Arial" panose="020B0604020202020204" pitchFamily="34" charset="0"/>
                <a:ea typeface="宋体" panose="02010600030101010101" pitchFamily="2" charset="-122"/>
                <a:cs typeface="+mn-ea"/>
                <a:sym typeface="+mn-ea"/>
              </a:rPr>
              <a:t>等脏话非常普遍。</a:t>
            </a:r>
            <a:endParaRPr lang="zh-CN" altLang="en-US" b="1" dirty="0">
              <a:solidFill>
                <a:srgbClr val="000000"/>
              </a:solidFill>
              <a:latin typeface="Arial" panose="020B0604020202020204" pitchFamily="34" charset="0"/>
              <a:ea typeface="宋体" panose="02010600030101010101" pitchFamily="2" charset="-122"/>
              <a:cs typeface="+mn-ea"/>
              <a:sym typeface="+mn-ea"/>
            </a:endParaRPr>
          </a:p>
          <a:p>
            <a:pPr lvl="0" indent="0" algn="l" eaLnBrk="0" fontAlgn="base" hangingPunct="0">
              <a:lnSpc>
                <a:spcPct val="80000"/>
              </a:lnSpc>
              <a:spcBef>
                <a:spcPct val="20000"/>
              </a:spcBef>
              <a:buNone/>
            </a:pPr>
            <a:r>
              <a:rPr lang="en-US" altLang="zh-CN" b="1" dirty="0">
                <a:solidFill>
                  <a:srgbClr val="000000"/>
                </a:solidFill>
                <a:latin typeface="Arial" panose="020B0604020202020204" pitchFamily="34" charset="0"/>
                <a:ea typeface="宋体" panose="02010600030101010101" pitchFamily="2" charset="-122"/>
                <a:cs typeface="+mn-ea"/>
                <a:sym typeface="+mn-ea"/>
              </a:rPr>
              <a:t>     </a:t>
            </a:r>
            <a:r>
              <a:rPr lang="zh-CN" altLang="en-US" b="1" dirty="0">
                <a:solidFill>
                  <a:srgbClr val="000000"/>
                </a:solidFill>
                <a:latin typeface="Arial" panose="020B0604020202020204" pitchFamily="34" charset="0"/>
                <a:ea typeface="宋体" panose="02010600030101010101" pitchFamily="2" charset="-122"/>
                <a:cs typeface="+mn-ea"/>
                <a:sym typeface="+mn-ea"/>
              </a:rPr>
              <a:t>也有同学给班上的其他同学起外号 ，影响非常不好！</a:t>
            </a:r>
            <a:endParaRPr lang="zh-CN" altLang="en-US" b="1" dirty="0"/>
          </a:p>
          <a:p>
            <a:pPr lvl="0">
              <a:lnSpc>
                <a:spcPct val="80000"/>
              </a:lnSpc>
            </a:pPr>
            <a:r>
              <a:rPr lang="zh-CN" altLang="en-US" sz="2000" dirty="0"/>
              <a:t> </a:t>
            </a:r>
            <a:endParaRPr lang="zh-CN" altLang="en-US" sz="2000" dirty="0"/>
          </a:p>
        </p:txBody>
      </p:sp>
      <p:sp>
        <p:nvSpPr>
          <p:cNvPr id="2" name="文本框 1"/>
          <p:cNvSpPr txBox="1"/>
          <p:nvPr/>
        </p:nvSpPr>
        <p:spPr>
          <a:xfrm>
            <a:off x="3202940" y="5001895"/>
            <a:ext cx="6309360" cy="1322070"/>
          </a:xfrm>
          <a:prstGeom prst="rect">
            <a:avLst/>
          </a:prstGeom>
          <a:noFill/>
        </p:spPr>
        <p:txBody>
          <a:bodyPr wrap="none" rtlCol="0">
            <a:spAutoFit/>
          </a:bodyPr>
          <a:p>
            <a:r>
              <a:rPr lang="zh-CN" altLang="en-US" sz="4000" b="1">
                <a:solidFill>
                  <a:srgbClr val="FF0000"/>
                </a:solidFill>
              </a:rPr>
              <a:t>同学们，你们对这种行为，</a:t>
            </a:r>
            <a:endParaRPr lang="zh-CN" altLang="en-US" sz="4000" b="1">
              <a:solidFill>
                <a:srgbClr val="FF0000"/>
              </a:solidFill>
            </a:endParaRPr>
          </a:p>
          <a:p>
            <a:pPr algn="ctr"/>
            <a:r>
              <a:rPr lang="zh-CN" altLang="en-US" sz="4000" b="1">
                <a:solidFill>
                  <a:srgbClr val="FF0000"/>
                </a:solidFill>
              </a:rPr>
              <a:t>有什么看法呢？</a:t>
            </a:r>
            <a:endParaRPr lang="zh-CN" altLang="en-US" sz="4000" b="1">
              <a:solidFill>
                <a:srgbClr val="FF0000"/>
              </a:solidFill>
            </a:endParaRPr>
          </a:p>
        </p:txBody>
      </p:sp>
      <p:sp>
        <p:nvSpPr>
          <p:cNvPr id="7" name="文本框 6"/>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（一）存在问题</a:t>
            </a:r>
            <a:endParaRPr lang="zh-CN" altLang="en-US" sz="3600" b="1">
              <a:solidFill>
                <a:srgbClr val="3514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939925"/>
            <a:ext cx="8231505" cy="3433445"/>
          </a:xfrm>
          <a:prstGeom prst="rect">
            <a:avLst/>
          </a:prstGeom>
          <a:noFill/>
          <a:ln w="9525">
            <a:noFill/>
          </a:ln>
        </p:spPr>
        <p:txBody>
          <a:bodyPr wrap="square">
            <a:spAutoFit/>
          </a:bodyPr>
          <a:p>
            <a:pPr algn="l" eaLnBrk="1" hangingPunct="1">
              <a:lnSpc>
                <a:spcPct val="80000"/>
              </a:lnSpc>
              <a:buClrTx/>
              <a:buSzTx/>
              <a:buFontTx/>
            </a:pPr>
            <a:r>
              <a:rPr lang="en-US" altLang="zh-CN" sz="2800" b="1" dirty="0">
                <a:solidFill>
                  <a:schemeClr val="tx1"/>
                </a:solidFill>
                <a:latin typeface="Arial" panose="020B0604020202020204" pitchFamily="34" charset="0"/>
              </a:rPr>
              <a:t>   </a:t>
            </a:r>
            <a:r>
              <a:rPr lang="en-US" altLang="zh-CN" sz="2800" b="1" dirty="0">
                <a:sym typeface="+mn-ea"/>
              </a:rPr>
              <a:t> </a:t>
            </a:r>
            <a:r>
              <a:rPr lang="zh-CN" altLang="en-US" sz="2800" b="1" dirty="0">
                <a:sym typeface="+mn-ea"/>
              </a:rPr>
              <a:t>俗话说：“恶言不出于口，忿言不反于身”。人与人的关系一般都是</a:t>
            </a:r>
            <a:r>
              <a:rPr lang="zh-CN" altLang="en-US" sz="2800" b="1" dirty="0">
                <a:solidFill>
                  <a:srgbClr val="FF0000"/>
                </a:solidFill>
                <a:sym typeface="+mn-ea"/>
              </a:rPr>
              <a:t>相互</a:t>
            </a:r>
            <a:r>
              <a:rPr lang="zh-CN" altLang="en-US" sz="2800" b="1" dirty="0">
                <a:sym typeface="+mn-ea"/>
              </a:rPr>
              <a:t>的。言谈也是如此。你若以恶语伤人，他人也会以恶语相加。这是一个人际关系问题，也是一个道德修养问题。</a:t>
            </a:r>
            <a:endParaRPr lang="zh-CN" altLang="en-US" b="1" dirty="0"/>
          </a:p>
          <a:p>
            <a:pPr algn="l" eaLnBrk="1" hangingPunct="1">
              <a:lnSpc>
                <a:spcPct val="80000"/>
              </a:lnSpc>
              <a:buClrTx/>
              <a:buSzTx/>
              <a:buFontTx/>
            </a:pPr>
            <a:endParaRPr lang="zh-CN" altLang="en-US" b="1" dirty="0"/>
          </a:p>
          <a:p>
            <a:pPr algn="l" eaLnBrk="1" hangingPunct="1">
              <a:lnSpc>
                <a:spcPct val="80000"/>
              </a:lnSpc>
              <a:buClrTx/>
              <a:buSzTx/>
              <a:buFontTx/>
            </a:pPr>
            <a:r>
              <a:rPr lang="zh-CN" altLang="en-US" sz="2800" b="1" dirty="0">
                <a:sym typeface="+mn-ea"/>
              </a:rPr>
              <a:t> </a:t>
            </a:r>
            <a:r>
              <a:rPr lang="en-US" altLang="zh-CN" sz="2800" b="1" dirty="0">
                <a:sym typeface="+mn-ea"/>
              </a:rPr>
              <a:t>   </a:t>
            </a:r>
            <a:r>
              <a:rPr lang="zh-CN" altLang="en-US" sz="2800" b="1" dirty="0">
                <a:sym typeface="+mn-ea"/>
              </a:rPr>
              <a:t> 而且，当说脏话的次数越来越多时，就变成了一种</a:t>
            </a:r>
            <a:r>
              <a:rPr lang="zh-CN" altLang="en-US" sz="2800" b="1" dirty="0">
                <a:solidFill>
                  <a:srgbClr val="FF0000"/>
                </a:solidFill>
                <a:sym typeface="+mn-ea"/>
              </a:rPr>
              <a:t>语言习惯</a:t>
            </a:r>
            <a:r>
              <a:rPr lang="zh-CN" altLang="en-US" sz="2800" b="1" dirty="0">
                <a:sym typeface="+mn-ea"/>
              </a:rPr>
              <a:t>了，而这种不良的语言习惯会影响你的一生。</a:t>
            </a:r>
            <a:endParaRPr lang="zh-CN" altLang="en-US" b="1" dirty="0"/>
          </a:p>
          <a:p>
            <a:pPr eaLnBrk="1" hangingPunct="1">
              <a:lnSpc>
                <a:spcPct val="115000"/>
              </a:lnSpc>
              <a:spcBef>
                <a:spcPct val="50000"/>
              </a:spcBef>
            </a:pPr>
            <a:r>
              <a:rPr lang="en-US" altLang="zh-CN" sz="2800" b="1" dirty="0">
                <a:solidFill>
                  <a:schemeClr val="tx1"/>
                </a:solidFill>
                <a:latin typeface="Arial" panose="020B0604020202020204" pitchFamily="34" charset="0"/>
              </a:rPr>
              <a:t>   </a:t>
            </a:r>
            <a:endParaRPr lang="zh-CN" altLang="en-US" sz="2800" b="1" dirty="0">
              <a:solidFill>
                <a:schemeClr val="tx1"/>
              </a:solidFill>
              <a:latin typeface="Arial" panose="020B0604020202020204" pitchFamily="34" charset="0"/>
            </a:endParaRPr>
          </a:p>
        </p:txBody>
      </p:sp>
      <p:sp>
        <p:nvSpPr>
          <p:cNvPr id="2" name="文本框 1"/>
          <p:cNvSpPr txBox="1"/>
          <p:nvPr/>
        </p:nvSpPr>
        <p:spPr>
          <a:xfrm>
            <a:off x="1236345" y="851535"/>
            <a:ext cx="3855720" cy="645160"/>
          </a:xfrm>
          <a:prstGeom prst="rect">
            <a:avLst/>
          </a:prstGeom>
          <a:noFill/>
          <a:ln>
            <a:noFill/>
          </a:ln>
        </p:spPr>
        <p:txBody>
          <a:bodyPr wrap="none" rtlCol="0">
            <a:spAutoFit/>
          </a:bodyPr>
          <a:p>
            <a:r>
              <a:rPr lang="zh-CN" altLang="en-US" sz="3600" b="1">
                <a:solidFill>
                  <a:srgbClr val="3514FF"/>
                </a:solidFill>
              </a:rPr>
              <a:t>（二）认识与看法</a:t>
            </a:r>
            <a:endParaRPr lang="zh-CN" altLang="en-US" sz="3600" b="1">
              <a:solidFill>
                <a:srgbClr val="3514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2054225" y="2162175"/>
            <a:ext cx="8231505" cy="2071370"/>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说脏话是一种不文明的现象，是一个恶习，不仅是</a:t>
            </a:r>
            <a:r>
              <a:rPr lang="zh-CN" altLang="en-US" sz="2800" b="1" dirty="0">
                <a:solidFill>
                  <a:srgbClr val="FF0000"/>
                </a:solidFill>
                <a:latin typeface="Arial" panose="020B0604020202020204" pitchFamily="34" charset="0"/>
              </a:rPr>
              <a:t>素质不高极不文明</a:t>
            </a:r>
            <a:r>
              <a:rPr lang="zh-CN" altLang="en-US" sz="2800" b="1" dirty="0">
                <a:solidFill>
                  <a:schemeClr val="tx1"/>
                </a:solidFill>
                <a:latin typeface="Arial" panose="020B0604020202020204" pitchFamily="34" charset="0"/>
              </a:rPr>
              <a:t>的一个表现，还会影响同学之间的</a:t>
            </a:r>
            <a:r>
              <a:rPr lang="zh-CN" altLang="en-US" sz="2800" b="1" dirty="0">
                <a:solidFill>
                  <a:srgbClr val="FF0000"/>
                </a:solidFill>
                <a:latin typeface="Arial" panose="020B0604020202020204" pitchFamily="34" charset="0"/>
              </a:rPr>
              <a:t>友谊</a:t>
            </a:r>
            <a:r>
              <a:rPr lang="zh-CN" altLang="en-US" sz="2800" b="1" dirty="0">
                <a:solidFill>
                  <a:schemeClr val="tx1"/>
                </a:solidFill>
                <a:latin typeface="Arial" panose="020B0604020202020204" pitchFamily="34" charset="0"/>
              </a:rPr>
              <a:t>和</a:t>
            </a:r>
            <a:r>
              <a:rPr lang="zh-CN" altLang="en-US" sz="2800" b="1" dirty="0">
                <a:solidFill>
                  <a:srgbClr val="FF0000"/>
                </a:solidFill>
                <a:latin typeface="Arial" panose="020B0604020202020204" pitchFamily="34" charset="0"/>
              </a:rPr>
              <a:t>团结</a:t>
            </a:r>
            <a:r>
              <a:rPr lang="zh-CN" altLang="en-US" sz="2800" b="1" dirty="0">
                <a:solidFill>
                  <a:schemeClr val="tx1"/>
                </a:solidFill>
                <a:latin typeface="Arial" panose="020B0604020202020204" pitchFamily="34" charset="0"/>
              </a:rPr>
              <a:t>，也会给别人留下</a:t>
            </a:r>
            <a:r>
              <a:rPr lang="zh-CN" altLang="en-US" sz="2800" b="1" dirty="0">
                <a:solidFill>
                  <a:srgbClr val="FF0000"/>
                </a:solidFill>
                <a:latin typeface="Arial" panose="020B0604020202020204" pitchFamily="34" charset="0"/>
              </a:rPr>
              <a:t>不好的印象</a:t>
            </a:r>
            <a:r>
              <a:rPr lang="zh-CN" altLang="en-US" sz="2800" b="1" dirty="0">
                <a:solidFill>
                  <a:schemeClr val="tx1"/>
                </a:solidFill>
                <a:latin typeface="Arial" panose="020B0604020202020204" pitchFamily="34" charset="0"/>
              </a:rPr>
              <a:t>，</a:t>
            </a:r>
            <a:r>
              <a:rPr lang="zh-CN" altLang="en-US" sz="2800" b="1" dirty="0">
                <a:solidFill>
                  <a:srgbClr val="FF0000"/>
                </a:solidFill>
                <a:latin typeface="Arial" panose="020B0604020202020204" pitchFamily="34" charset="0"/>
              </a:rPr>
              <a:t>破坏班风损害校风</a:t>
            </a:r>
            <a:r>
              <a:rPr lang="zh-CN" altLang="en-US" sz="2800" b="1" dirty="0">
                <a:solidFill>
                  <a:schemeClr val="tx1"/>
                </a:solidFill>
                <a:latin typeface="Arial" panose="020B0604020202020204" pitchFamily="34" charset="0"/>
              </a:rPr>
              <a:t>，造成诸多</a:t>
            </a:r>
            <a:r>
              <a:rPr lang="zh-CN" altLang="en-US" sz="2800" b="1" dirty="0">
                <a:solidFill>
                  <a:srgbClr val="FF0000"/>
                </a:solidFill>
                <a:latin typeface="Arial" panose="020B0604020202020204" pitchFamily="34" charset="0"/>
              </a:rPr>
              <a:t>不良的影响</a:t>
            </a:r>
            <a:r>
              <a:rPr lang="zh-CN" altLang="en-US" sz="2800" b="1" dirty="0">
                <a:solidFill>
                  <a:schemeClr val="tx1"/>
                </a:solidFill>
                <a:latin typeface="Arial" panose="020B0604020202020204" pitchFamily="34" charset="0"/>
              </a:rPr>
              <a:t>。</a:t>
            </a:r>
            <a:endParaRPr lang="zh-CN" altLang="en-US" sz="2800" b="1" dirty="0">
              <a:solidFill>
                <a:schemeClr val="tx1"/>
              </a:solidFill>
              <a:latin typeface="Arial" panose="020B0604020202020204" pitchFamily="34" charset="0"/>
            </a:endParaRPr>
          </a:p>
        </p:txBody>
      </p:sp>
      <p:sp>
        <p:nvSpPr>
          <p:cNvPr id="2" name="文本框 1"/>
          <p:cNvSpPr txBox="1"/>
          <p:nvPr/>
        </p:nvSpPr>
        <p:spPr>
          <a:xfrm>
            <a:off x="1236345" y="851535"/>
            <a:ext cx="3855720" cy="645160"/>
          </a:xfrm>
          <a:prstGeom prst="rect">
            <a:avLst/>
          </a:prstGeom>
          <a:noFill/>
          <a:ln>
            <a:noFill/>
          </a:ln>
        </p:spPr>
        <p:txBody>
          <a:bodyPr wrap="none" rtlCol="0">
            <a:spAutoFit/>
          </a:bodyPr>
          <a:p>
            <a:r>
              <a:rPr lang="zh-CN" altLang="en-US" sz="3600" b="1">
                <a:solidFill>
                  <a:srgbClr val="3514FF"/>
                </a:solidFill>
              </a:rPr>
              <a:t>（二）认识与看法</a:t>
            </a:r>
            <a:endParaRPr lang="zh-CN" altLang="en-US" sz="3600" b="1">
              <a:solidFill>
                <a:srgbClr val="3514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685925"/>
            <a:ext cx="8231505" cy="2007235"/>
          </a:xfrm>
          <a:prstGeom prst="rect">
            <a:avLst/>
          </a:prstGeom>
          <a:noFill/>
          <a:ln w="9525">
            <a:noFill/>
          </a:ln>
        </p:spPr>
        <p:txBody>
          <a:bodyPr wrap="square">
            <a:spAutoFit/>
          </a:bodyPr>
          <a:p>
            <a:pPr eaLnBrk="1" hangingPunct="1">
              <a:lnSpc>
                <a:spcPct val="115000"/>
              </a:lnSpc>
              <a:spcBef>
                <a:spcPct val="50000"/>
              </a:spcBef>
            </a:pPr>
            <a:r>
              <a:rPr lang="zh-CN" altLang="en-US" sz="2800" b="1" dirty="0">
                <a:solidFill>
                  <a:schemeClr val="tx1"/>
                </a:solidFill>
                <a:latin typeface="Arial" panose="020B0604020202020204" pitchFamily="34" charset="0"/>
              </a:rPr>
              <a:t>学生说脏话的原因主要有以下两方面：</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a:t>
            </a:r>
            <a:r>
              <a:rPr lang="en-US" altLang="zh-CN" sz="2800" b="1" dirty="0">
                <a:solidFill>
                  <a:schemeClr val="tx1"/>
                </a:solidFill>
                <a:latin typeface="Arial" panose="020B0604020202020204" pitchFamily="34" charset="0"/>
              </a:rPr>
              <a:t>1</a:t>
            </a:r>
            <a:r>
              <a:rPr lang="zh-CN" altLang="en-US" sz="2800" b="1" dirty="0">
                <a:solidFill>
                  <a:schemeClr val="tx1"/>
                </a:solidFill>
                <a:latin typeface="Arial" panose="020B0604020202020204" pitchFamily="34" charset="0"/>
              </a:rPr>
              <a:t>）外因</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a:t>
            </a:r>
            <a:r>
              <a:rPr lang="en-US" altLang="zh-CN" sz="2800" b="1" dirty="0">
                <a:solidFill>
                  <a:schemeClr val="tx1"/>
                </a:solidFill>
                <a:latin typeface="Arial" panose="020B0604020202020204" pitchFamily="34" charset="0"/>
              </a:rPr>
              <a:t>2</a:t>
            </a:r>
            <a:r>
              <a:rPr lang="zh-CN" altLang="en-US" sz="2800" b="1" dirty="0">
                <a:solidFill>
                  <a:schemeClr val="tx1"/>
                </a:solidFill>
                <a:latin typeface="Arial" panose="020B0604020202020204" pitchFamily="34" charset="0"/>
              </a:rPr>
              <a:t>）内因</a:t>
            </a:r>
            <a:endParaRPr lang="zh-CN" altLang="en-US" sz="2800" b="1" dirty="0">
              <a:solidFill>
                <a:schemeClr val="tx1"/>
              </a:solidFill>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（三）原因分析</a:t>
            </a:r>
            <a:endParaRPr lang="zh-CN" altLang="en-US" sz="3600" b="1">
              <a:solidFill>
                <a:srgbClr val="3514F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42135" y="2361565"/>
            <a:ext cx="9568180" cy="4051300"/>
          </a:xfrm>
          <a:prstGeom prst="rect">
            <a:avLst/>
          </a:prstGeom>
          <a:noFill/>
          <a:ln w="9525">
            <a:noFill/>
          </a:ln>
        </p:spPr>
        <p:txBody>
          <a:bodyPr wrap="square">
            <a:spAutoFit/>
          </a:bodyPr>
          <a:p>
            <a:pPr eaLnBrk="1" hangingPunct="1">
              <a:lnSpc>
                <a:spcPct val="115000"/>
              </a:lnSpc>
              <a:spcBef>
                <a:spcPct val="50000"/>
              </a:spcBef>
            </a:pPr>
            <a:r>
              <a:rPr lang="zh-CN" altLang="en-US" sz="2800" b="1" dirty="0">
                <a:solidFill>
                  <a:schemeClr val="tx1"/>
                </a:solidFill>
                <a:latin typeface="Calibri" panose="020F0502020204030204" charset="0"/>
              </a:rPr>
              <a:t>①</a:t>
            </a:r>
            <a:r>
              <a:rPr lang="zh-CN" altLang="en-US" sz="2800" b="1" dirty="0">
                <a:solidFill>
                  <a:srgbClr val="FF0000"/>
                </a:solidFill>
                <a:latin typeface="Arial" panose="020B0604020202020204" pitchFamily="34" charset="0"/>
              </a:rPr>
              <a:t>家长的不自律</a:t>
            </a:r>
            <a:r>
              <a:rPr lang="zh-CN" altLang="en-US" sz="2800" b="1" dirty="0">
                <a:solidFill>
                  <a:schemeClr val="tx1"/>
                </a:solidFill>
                <a:latin typeface="Arial" panose="020B0604020202020204" pitchFamily="34" charset="0"/>
              </a:rPr>
              <a:t>是造成孩子这一行为的直接原因。有些家长生气批评孩子时脏话就脱口而出，自然地成为孩子的负面教材。孩子慢慢也习惯成自然。当孩子之间发生矛盾时，就用互骂来发泄自己的不满。我们都知道，骂人是一种不文明的行为，是缺乏教养的表现，它直接影响到人与人之间的交往。轻者有伤和气、重者引发他人怨恨和报复。生活中许多人际冲突往往就是从互骂开始的。所以，当发现学生出现骂人行为时，老师要及时对孩子进行教育。</a:t>
            </a:r>
            <a:endParaRPr lang="zh-CN" altLang="en-US" sz="2800" b="1" dirty="0">
              <a:solidFill>
                <a:schemeClr val="tx1"/>
              </a:solidFill>
              <a:latin typeface="Arial" panose="020B0604020202020204" pitchFamily="34" charset="0"/>
            </a:endParaRPr>
          </a:p>
        </p:txBody>
      </p:sp>
      <p:sp>
        <p:nvSpPr>
          <p:cNvPr id="2" name="文本框 1"/>
          <p:cNvSpPr txBox="1"/>
          <p:nvPr/>
        </p:nvSpPr>
        <p:spPr>
          <a:xfrm>
            <a:off x="2063750" y="1716405"/>
            <a:ext cx="2249805" cy="645160"/>
          </a:xfrm>
          <a:prstGeom prst="rect">
            <a:avLst/>
          </a:prstGeom>
          <a:noFill/>
        </p:spPr>
        <p:txBody>
          <a:bodyPr wrap="none" rtlCol="0">
            <a:spAutoFit/>
          </a:bodyPr>
          <a:p>
            <a:r>
              <a:rPr lang="zh-CN" altLang="en-US" sz="3600" b="1"/>
              <a:t>（</a:t>
            </a:r>
            <a:r>
              <a:rPr lang="en-US" altLang="zh-CN" sz="3600" b="1"/>
              <a:t>1</a:t>
            </a:r>
            <a:r>
              <a:rPr lang="zh-CN" altLang="en-US" sz="3600" b="1"/>
              <a:t>）外因</a:t>
            </a:r>
            <a:endParaRPr lang="zh-CN" altLang="en-US" sz="3600" b="1"/>
          </a:p>
        </p:txBody>
      </p:sp>
      <p:sp>
        <p:nvSpPr>
          <p:cNvPr id="4" name="文本框 3"/>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（三）原因分析</a:t>
            </a:r>
            <a:endParaRPr lang="zh-CN" altLang="en-US" sz="3600" b="1">
              <a:solidFill>
                <a:srgbClr val="3514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80235" y="2459355"/>
            <a:ext cx="9568180" cy="3671570"/>
          </a:xfrm>
          <a:prstGeom prst="rect">
            <a:avLst/>
          </a:prstGeom>
          <a:noFill/>
          <a:ln w="9525">
            <a:noFill/>
          </a:ln>
        </p:spPr>
        <p:txBody>
          <a:bodyPr wrap="square">
            <a:spAutoFit/>
          </a:bodyPr>
          <a:p>
            <a:pPr eaLnBrk="1" hangingPunct="1">
              <a:lnSpc>
                <a:spcPct val="115000"/>
              </a:lnSpc>
              <a:spcBef>
                <a:spcPct val="50000"/>
              </a:spcBef>
            </a:pPr>
            <a:r>
              <a:rPr lang="zh-CN" altLang="en-US" sz="2400" b="1" dirty="0">
                <a:solidFill>
                  <a:schemeClr val="tx1"/>
                </a:solidFill>
                <a:latin typeface="Calibri" panose="020F0502020204030204" charset="0"/>
              </a:rPr>
              <a:t>②</a:t>
            </a:r>
            <a:r>
              <a:rPr lang="zh-CN" altLang="en-US" sz="2400" b="1" dirty="0">
                <a:solidFill>
                  <a:schemeClr val="tx1"/>
                </a:solidFill>
                <a:latin typeface="Arial" panose="020B0604020202020204" pitchFamily="34" charset="0"/>
              </a:rPr>
              <a:t>其次是</a:t>
            </a:r>
            <a:r>
              <a:rPr lang="zh-CN" altLang="en-US" sz="2400" b="1" dirty="0">
                <a:solidFill>
                  <a:srgbClr val="FF0000"/>
                </a:solidFill>
                <a:latin typeface="Arial" panose="020B0604020202020204" pitchFamily="34" charset="0"/>
              </a:rPr>
              <a:t>社会不良风气</a:t>
            </a:r>
            <a:r>
              <a:rPr lang="zh-CN" altLang="en-US" sz="2400" b="1" dirty="0">
                <a:solidFill>
                  <a:schemeClr val="tx1"/>
                </a:solidFill>
                <a:latin typeface="Arial" panose="020B0604020202020204" pitchFamily="34" charset="0"/>
              </a:rPr>
              <a:t>的影响。</a:t>
            </a:r>
            <a:endParaRPr lang="zh-CN" altLang="en-US" sz="2400" b="1" dirty="0">
              <a:solidFill>
                <a:schemeClr val="tx1"/>
              </a:solidFill>
              <a:latin typeface="Arial" panose="020B0604020202020204" pitchFamily="34" charset="0"/>
            </a:endParaRPr>
          </a:p>
          <a:p>
            <a:pPr eaLnBrk="1" hangingPunct="1">
              <a:lnSpc>
                <a:spcPct val="115000"/>
              </a:lnSpc>
              <a:spcBef>
                <a:spcPct val="50000"/>
              </a:spcBef>
            </a:pPr>
            <a:r>
              <a:rPr lang="en-US" altLang="zh-CN" sz="2400" b="1" dirty="0">
                <a:solidFill>
                  <a:schemeClr val="tx1"/>
                </a:solidFill>
                <a:latin typeface="Arial" panose="020B0604020202020204" pitchFamily="34" charset="0"/>
              </a:rPr>
              <a:t>      </a:t>
            </a:r>
            <a:r>
              <a:rPr lang="zh-CN" altLang="en-US" sz="2400" b="1" dirty="0">
                <a:solidFill>
                  <a:schemeClr val="tx1"/>
                </a:solidFill>
                <a:latin typeface="Arial" panose="020B0604020202020204" pitchFamily="34" charset="0"/>
              </a:rPr>
              <a:t>因为学生们的语言发展在很大程度上依赖于所处的环境，他们向周围的人学习语言，有时也学会了许多“孩子不宜”的话。其实他们并不理解这些语言的真正涵义，只是他们周围的人在这样说，他们也就</a:t>
            </a:r>
            <a:r>
              <a:rPr lang="zh-CN" altLang="en-US" sz="2400" b="1" dirty="0">
                <a:solidFill>
                  <a:srgbClr val="FF0000"/>
                </a:solidFill>
                <a:latin typeface="Arial" panose="020B0604020202020204" pitchFamily="34" charset="0"/>
              </a:rPr>
              <a:t>跟着学</a:t>
            </a:r>
            <a:r>
              <a:rPr lang="zh-CN" altLang="en-US" sz="2400" b="1" dirty="0">
                <a:solidFill>
                  <a:schemeClr val="tx1"/>
                </a:solidFill>
                <a:latin typeface="Arial" panose="020B0604020202020204" pitchFamily="34" charset="0"/>
              </a:rPr>
              <a:t>，但渐渐他们也发现这些语言是不一般的。他们注意到，这些话是在一些特定的情况下，如生气、恼怒时才说的，尤其谈那些话时的情绪、态度、音高、腔调都成为一种刺激，这在他们心理便产生了反应，于是在与人相处时，他们也在具体行为上反映出来。</a:t>
            </a:r>
            <a:endParaRPr lang="zh-CN" altLang="en-US" sz="2400" b="1" dirty="0">
              <a:solidFill>
                <a:schemeClr val="tx1"/>
              </a:solidFill>
              <a:latin typeface="Arial" panose="020B0604020202020204" pitchFamily="34" charset="0"/>
            </a:endParaRPr>
          </a:p>
        </p:txBody>
      </p:sp>
      <p:sp>
        <p:nvSpPr>
          <p:cNvPr id="2" name="文本框 1"/>
          <p:cNvSpPr txBox="1"/>
          <p:nvPr/>
        </p:nvSpPr>
        <p:spPr>
          <a:xfrm>
            <a:off x="2226310" y="1814195"/>
            <a:ext cx="2249805" cy="645160"/>
          </a:xfrm>
          <a:prstGeom prst="rect">
            <a:avLst/>
          </a:prstGeom>
          <a:noFill/>
        </p:spPr>
        <p:txBody>
          <a:bodyPr wrap="none" rtlCol="0">
            <a:spAutoFit/>
          </a:bodyPr>
          <a:p>
            <a:r>
              <a:rPr lang="zh-CN" altLang="en-US" sz="3600" b="1"/>
              <a:t>（</a:t>
            </a:r>
            <a:r>
              <a:rPr lang="en-US" altLang="zh-CN" sz="3600" b="1"/>
              <a:t>1</a:t>
            </a:r>
            <a:r>
              <a:rPr lang="zh-CN" altLang="en-US" sz="3600" b="1"/>
              <a:t>）外因</a:t>
            </a:r>
            <a:endParaRPr lang="zh-CN" altLang="en-US" sz="3600" b="1"/>
          </a:p>
        </p:txBody>
      </p:sp>
      <p:sp>
        <p:nvSpPr>
          <p:cNvPr id="4" name="文本框 3"/>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（三）原因分析</a:t>
            </a:r>
            <a:endParaRPr lang="zh-CN" altLang="en-US" sz="3600" b="1">
              <a:solidFill>
                <a:srgbClr val="3514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854200" y="2861945"/>
            <a:ext cx="9568180" cy="3276600"/>
          </a:xfrm>
          <a:prstGeom prst="rect">
            <a:avLst/>
          </a:prstGeom>
          <a:noFill/>
          <a:ln w="9525">
            <a:noFill/>
          </a:ln>
        </p:spPr>
        <p:txBody>
          <a:bodyPr wrap="square">
            <a:spAutoFit/>
          </a:bodyPr>
          <a:p>
            <a:pPr eaLnBrk="1" hangingPunct="1">
              <a:lnSpc>
                <a:spcPct val="115000"/>
              </a:lnSpc>
              <a:spcBef>
                <a:spcPct val="50000"/>
              </a:spcBef>
            </a:pPr>
            <a:r>
              <a:rPr lang="zh-CN" altLang="en-US" sz="2800" b="1" dirty="0">
                <a:solidFill>
                  <a:schemeClr val="tx1"/>
                </a:solidFill>
                <a:latin typeface="Calibri" panose="020F0502020204030204" charset="0"/>
              </a:rPr>
              <a:t>①</a:t>
            </a:r>
            <a:r>
              <a:rPr lang="zh-CN" altLang="en-US" sz="2800" b="1" dirty="0">
                <a:latin typeface="Arial" panose="020B0604020202020204" pitchFamily="34" charset="0"/>
              </a:rPr>
              <a:t>首先是学生为了</a:t>
            </a:r>
            <a:r>
              <a:rPr lang="zh-CN" altLang="en-US" sz="2800" b="1" dirty="0">
                <a:solidFill>
                  <a:srgbClr val="FF0000"/>
                </a:solidFill>
                <a:latin typeface="Arial" panose="020B0604020202020204" pitchFamily="34" charset="0"/>
              </a:rPr>
              <a:t>发泄</a:t>
            </a:r>
            <a:r>
              <a:rPr lang="zh-CN" altLang="en-US" sz="2800" b="1" dirty="0">
                <a:latin typeface="Arial" panose="020B0604020202020204" pitchFamily="34" charset="0"/>
              </a:rPr>
              <a:t>内心的</a:t>
            </a:r>
            <a:r>
              <a:rPr lang="zh-CN" altLang="en-US" sz="2800" b="1" dirty="0">
                <a:solidFill>
                  <a:srgbClr val="FF0000"/>
                </a:solidFill>
                <a:latin typeface="Arial" panose="020B0604020202020204" pitchFamily="34" charset="0"/>
              </a:rPr>
              <a:t>压抑</a:t>
            </a:r>
            <a:r>
              <a:rPr lang="zh-CN" altLang="en-US" sz="2800" b="1" dirty="0">
                <a:latin typeface="Arial" panose="020B0604020202020204" pitchFamily="34" charset="0"/>
              </a:rPr>
              <a:t>。</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    </a:t>
            </a:r>
            <a:r>
              <a:rPr lang="zh-CN" altLang="en-US" sz="2800" b="1" dirty="0">
                <a:latin typeface="Arial" panose="020B0604020202020204" pitchFamily="34" charset="0"/>
              </a:rPr>
              <a:t>当学生遇到挫折或受到批评时，感到心中愁苦或愤愤不平，他把怨气或怒气发泄到其他学生身上。他们的发泄方式不像成人那么多样化，可以听音乐、散步、运动，在学生的世界里，他们的宣泄方式非常简单，常见的是产生不文明行为诸如说脏话等。</a:t>
            </a:r>
            <a:endParaRPr lang="zh-CN" altLang="en-US" sz="2800" b="1" dirty="0">
              <a:latin typeface="Arial" panose="020B0604020202020204" pitchFamily="34" charset="0"/>
            </a:endParaRPr>
          </a:p>
        </p:txBody>
      </p:sp>
      <p:sp>
        <p:nvSpPr>
          <p:cNvPr id="2" name="文本框 1"/>
          <p:cNvSpPr txBox="1"/>
          <p:nvPr/>
        </p:nvSpPr>
        <p:spPr>
          <a:xfrm>
            <a:off x="2063750" y="2089785"/>
            <a:ext cx="2249805" cy="645160"/>
          </a:xfrm>
          <a:prstGeom prst="rect">
            <a:avLst/>
          </a:prstGeom>
          <a:noFill/>
        </p:spPr>
        <p:txBody>
          <a:bodyPr wrap="none" rtlCol="0">
            <a:spAutoFit/>
          </a:bodyPr>
          <a:p>
            <a:r>
              <a:rPr lang="zh-CN" altLang="en-US" sz="3600" b="1"/>
              <a:t>（</a:t>
            </a:r>
            <a:r>
              <a:rPr lang="en-US" altLang="zh-CN" sz="3600" b="1"/>
              <a:t>2</a:t>
            </a:r>
            <a:r>
              <a:rPr lang="zh-CN" altLang="en-US" sz="3600" b="1"/>
              <a:t>）内因</a:t>
            </a:r>
            <a:endParaRPr lang="zh-CN" altLang="en-US" sz="3600" b="1"/>
          </a:p>
        </p:txBody>
      </p:sp>
      <p:sp>
        <p:nvSpPr>
          <p:cNvPr id="4" name="文本框 3"/>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（三）原因分析</a:t>
            </a:r>
            <a:endParaRPr lang="zh-CN" altLang="en-US" sz="3600" b="1">
              <a:solidFill>
                <a:srgbClr val="3514FF"/>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35"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中国是文明古国、礼仪之邦。传承中华文明，继承传统美德，是我们的责任。</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29105" y="2349500"/>
            <a:ext cx="9568180" cy="3771900"/>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Calibri" panose="020F0502020204030204" charset="0"/>
              </a:rPr>
              <a:t>②</a:t>
            </a:r>
            <a:r>
              <a:rPr lang="zh-CN" altLang="en-US" sz="2800" b="1" dirty="0"/>
              <a:t>其次是学生为了</a:t>
            </a:r>
            <a:r>
              <a:rPr lang="zh-CN" altLang="en-US" sz="2800" b="1" dirty="0">
                <a:solidFill>
                  <a:srgbClr val="FF0000"/>
                </a:solidFill>
              </a:rPr>
              <a:t>表现自我</a:t>
            </a:r>
            <a:r>
              <a:rPr lang="zh-CN" altLang="en-US" sz="2800" b="1" dirty="0"/>
              <a:t>，引起别人的关注。</a:t>
            </a:r>
            <a:endParaRPr lang="zh-CN" altLang="en-US" sz="2800" b="1" dirty="0"/>
          </a:p>
          <a:p>
            <a:pPr eaLnBrk="1" hangingPunct="1">
              <a:lnSpc>
                <a:spcPct val="115000"/>
              </a:lnSpc>
              <a:spcBef>
                <a:spcPct val="50000"/>
              </a:spcBef>
            </a:pPr>
            <a:r>
              <a:rPr lang="en-US" altLang="zh-CN" sz="2800" b="1" dirty="0"/>
              <a:t>    </a:t>
            </a:r>
            <a:r>
              <a:rPr lang="zh-CN" altLang="en-US" sz="2800" b="1" dirty="0"/>
              <a:t>有的学生，当他感觉老师或同学们渐渐与他疏远，他又自卑又生气，就故意说脏话，以此表现自我，引起大家的注意。有的学生为了达到吸引别人注意的目的，显示自己个性，让人觉得“酷”劲十足。他们对说粗话缺乏清醒的认识，认为说粗话、脏话是一种“时尚”，常常会有故意地在自己的表达中加进粗话，显得与众不同。</a:t>
            </a:r>
            <a:endParaRPr lang="zh-CN" altLang="en-US" sz="2800" b="1" dirty="0"/>
          </a:p>
        </p:txBody>
      </p:sp>
      <p:sp>
        <p:nvSpPr>
          <p:cNvPr id="2" name="文本框 1"/>
          <p:cNvSpPr txBox="1"/>
          <p:nvPr/>
        </p:nvSpPr>
        <p:spPr>
          <a:xfrm>
            <a:off x="2063750" y="1699895"/>
            <a:ext cx="2249805" cy="645160"/>
          </a:xfrm>
          <a:prstGeom prst="rect">
            <a:avLst/>
          </a:prstGeom>
          <a:noFill/>
        </p:spPr>
        <p:txBody>
          <a:bodyPr wrap="none" rtlCol="0">
            <a:spAutoFit/>
          </a:bodyPr>
          <a:p>
            <a:r>
              <a:rPr lang="zh-CN" altLang="en-US" sz="3600" b="1"/>
              <a:t>（</a:t>
            </a:r>
            <a:r>
              <a:rPr lang="en-US" altLang="zh-CN" sz="3600" b="1"/>
              <a:t>2</a:t>
            </a:r>
            <a:r>
              <a:rPr lang="zh-CN" altLang="en-US" sz="3600" b="1"/>
              <a:t>）内因</a:t>
            </a:r>
            <a:endParaRPr lang="zh-CN" altLang="en-US" sz="3600" b="1"/>
          </a:p>
        </p:txBody>
      </p:sp>
      <p:sp>
        <p:nvSpPr>
          <p:cNvPr id="4" name="文本框 3"/>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（三）原因分析</a:t>
            </a:r>
            <a:endParaRPr lang="zh-CN" altLang="en-US" sz="3600" b="1">
              <a:solidFill>
                <a:srgbClr val="3514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1，自古以来，中国的传统就是待人接物1，自古以来，中国的传统就是待人接物要真诚，要大方得体，如果说脏话会让人觉得你个人修养很差。2，说脏话的目的是方法一：提高自身的素质。</a:t>
            </a:r>
            <a:endParaRPr lang="zh-CN" altLang="en-US"/>
          </a:p>
          <a:p>
            <a:pPr algn="ctr"/>
            <a:r>
              <a:rPr lang="zh-CN" altLang="en-US"/>
              <a:t>.</a:t>
            </a:r>
            <a:endParaRPr lang="zh-CN" altLang="en-US"/>
          </a:p>
          <a:p>
            <a:pPr algn="ctr"/>
            <a:r>
              <a:rPr lang="zh-CN" altLang="en-US"/>
              <a:t>骂人其实是一种很不文明的行为，尤其是因为自己的心情不好而去谩骂他人或者说一些粗话，这些都是很不好的。归根结底都是自身素质影响的，想要改掉这个不好的习惯的话，那么就得提高自己的素质，从日常中慢慢学习，多学习成功人士的一些好的习惯，或者身边的人好的品质，这样才能慢慢改变。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30375" y="2098040"/>
            <a:ext cx="8231505" cy="4266565"/>
          </a:xfrm>
          <a:prstGeom prst="rect">
            <a:avLst/>
          </a:prstGeom>
          <a:noFill/>
          <a:ln w="9525">
            <a:noFill/>
          </a:ln>
        </p:spPr>
        <p:txBody>
          <a:bodyPr wrap="square">
            <a:spAutoFit/>
          </a:bodyPr>
          <a:p>
            <a:pPr eaLnBrk="1" hangingPunct="1">
              <a:lnSpc>
                <a:spcPct val="115000"/>
              </a:lnSpc>
              <a:spcBef>
                <a:spcPct val="50000"/>
              </a:spcBef>
            </a:pPr>
            <a:r>
              <a:rPr lang="zh-CN" altLang="en-US" sz="2800" b="1" dirty="0">
                <a:solidFill>
                  <a:schemeClr val="tx1"/>
                </a:solidFill>
                <a:latin typeface="Arial" panose="020B0604020202020204" pitchFamily="34" charset="0"/>
              </a:rPr>
              <a:t>方法一：提高</a:t>
            </a:r>
            <a:r>
              <a:rPr lang="zh-CN" altLang="en-US" sz="2800" b="1" dirty="0">
                <a:solidFill>
                  <a:srgbClr val="FF0000"/>
                </a:solidFill>
                <a:latin typeface="Arial" panose="020B0604020202020204" pitchFamily="34" charset="0"/>
              </a:rPr>
              <a:t>自身的素质</a:t>
            </a:r>
            <a:r>
              <a:rPr lang="zh-CN" altLang="en-US" sz="2800" b="1" dirty="0">
                <a:solidFill>
                  <a:schemeClr val="tx1"/>
                </a:solidFill>
                <a:latin typeface="Arial" panose="020B0604020202020204" pitchFamily="34" charset="0"/>
              </a:rPr>
              <a:t>。</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骂人其实是一种很不文明的行为，尤其是因为自己的心情不好而去谩骂他人或者说一些粗话，这些都是很不好的。归根结底都是自身素质影响的，想要改掉这个不好的习惯的话，那么就得提高自己的素质，从日常中慢慢学习，多学习成功人士的一些好的习惯，或者身边的人的优秀品质，这样才能慢慢改变。</a:t>
            </a:r>
            <a:endParaRPr lang="zh-CN" altLang="en-US" sz="2800" b="1" dirty="0">
              <a:solidFill>
                <a:schemeClr val="tx1"/>
              </a:solidFill>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（四）解决对策</a:t>
            </a:r>
            <a:endParaRPr lang="zh-CN" altLang="en-US" sz="3600" b="1">
              <a:solidFill>
                <a:srgbClr val="3514F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什么？也许你是为了骂人或者是为了发泄心里的不满，但是这样只能只能让你越来越生气，让别人也觉得方法二：多读一些书。</a:t>
            </a:r>
            <a:endParaRPr lang="zh-CN" altLang="en-US"/>
          </a:p>
          <a:p>
            <a:pPr algn="ctr"/>
            <a:r>
              <a:rPr lang="zh-CN" altLang="en-US"/>
              <a:t>.</a:t>
            </a:r>
            <a:endParaRPr lang="zh-CN" altLang="en-US"/>
          </a:p>
          <a:p>
            <a:pPr algn="ctr"/>
            <a:r>
              <a:rPr lang="zh-CN" altLang="en-US"/>
              <a:t>“书中自有黄金屋，书中自有颜如玉。”说的就是人可以从书籍中学到很多好的品质和素养，人可能生来有很多需要学习的东西，那么从书中就能真正获得，多读书，多学道理，这对每一个人来讲都是很有意义的。也能将人的一些不好的习惯除去，让人更加有素质。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30375" y="2098040"/>
            <a:ext cx="8231505" cy="3771900"/>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Arial" panose="020B0604020202020204" pitchFamily="34" charset="0"/>
              </a:rPr>
              <a:t>方法二：</a:t>
            </a:r>
            <a:r>
              <a:rPr lang="zh-CN" altLang="en-US" sz="2800" b="1" dirty="0">
                <a:solidFill>
                  <a:srgbClr val="FF0000"/>
                </a:solidFill>
                <a:latin typeface="Arial" panose="020B0604020202020204" pitchFamily="34" charset="0"/>
              </a:rPr>
              <a:t>多读一些书</a:t>
            </a:r>
            <a:r>
              <a:rPr lang="zh-CN" altLang="en-US" sz="2800" b="1" dirty="0">
                <a:latin typeface="Arial" panose="020B0604020202020204" pitchFamily="34" charset="0"/>
              </a:rPr>
              <a:t>。</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      </a:t>
            </a:r>
            <a:r>
              <a:rPr lang="zh-CN" altLang="en-US" sz="2800" b="1" dirty="0">
                <a:latin typeface="Arial" panose="020B0604020202020204" pitchFamily="34" charset="0"/>
              </a:rPr>
              <a:t>“书中自有黄金屋，书中自有颜如玉。”说的就是人可以从书籍中学到很多好的品质和素养，人可能生来有很多需要学习的东西，那么从书中就能真正获得，多读书，多学道理，这对每一个人来讲都是很有意义的。也能将人的一些不好的习惯除去，让人更加有素质。</a:t>
            </a:r>
            <a:endParaRPr lang="zh-CN" altLang="en-US" sz="2800" b="1" dirty="0">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（四）解决对策</a:t>
            </a:r>
            <a:endParaRPr lang="zh-CN" altLang="en-US" sz="3600" b="1">
              <a:solidFill>
                <a:srgbClr val="3514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30375" y="2098040"/>
            <a:ext cx="8231505" cy="3276600"/>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Arial" panose="020B0604020202020204" pitchFamily="34" charset="0"/>
              </a:rPr>
              <a:t>方法三：要学着</a:t>
            </a:r>
            <a:r>
              <a:rPr lang="zh-CN" altLang="en-US" sz="2800" b="1" dirty="0">
                <a:solidFill>
                  <a:srgbClr val="FF0000"/>
                </a:solidFill>
                <a:latin typeface="Arial" panose="020B0604020202020204" pitchFamily="34" charset="0"/>
              </a:rPr>
              <a:t>沉住气</a:t>
            </a:r>
            <a:r>
              <a:rPr lang="zh-CN" altLang="en-US" sz="2800" b="1" dirty="0">
                <a:latin typeface="Arial" panose="020B0604020202020204" pitchFamily="34" charset="0"/>
              </a:rPr>
              <a:t>。</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       </a:t>
            </a:r>
            <a:r>
              <a:rPr lang="zh-CN" altLang="en-US" sz="2800" b="1" dirty="0">
                <a:latin typeface="Arial" panose="020B0604020202020204" pitchFamily="34" charset="0"/>
              </a:rPr>
              <a:t>无论是别人说了不中听的话还是自己内心的自卑而引起的想骂人的想法，首先都要学会沉得住气，这样才能理性地做事情，也才不会轻易就骂人。让自己先</a:t>
            </a:r>
            <a:r>
              <a:rPr lang="zh-CN" altLang="en-US" sz="2800" b="1" dirty="0">
                <a:solidFill>
                  <a:srgbClr val="FF0000"/>
                </a:solidFill>
                <a:latin typeface="Arial" panose="020B0604020202020204" pitchFamily="34" charset="0"/>
              </a:rPr>
              <a:t>深呼吸</a:t>
            </a:r>
            <a:r>
              <a:rPr lang="zh-CN" altLang="en-US" sz="2800" b="1" dirty="0">
                <a:latin typeface="Arial" panose="020B0604020202020204" pitchFamily="34" charset="0"/>
              </a:rPr>
              <a:t>，把要爆发的情绪克制住，这样才能理性一点，否则很容易做错事情。</a:t>
            </a:r>
            <a:endParaRPr lang="zh-CN" altLang="en-US" sz="2800" b="1" dirty="0">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（四）解决对策</a:t>
            </a:r>
            <a:endParaRPr lang="zh-CN" altLang="en-US" sz="3600" b="1">
              <a:solidFill>
                <a:srgbClr val="3514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30375" y="2098040"/>
            <a:ext cx="8231505" cy="3771900"/>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Arial" panose="020B0604020202020204" pitchFamily="34" charset="0"/>
              </a:rPr>
              <a:t>方法四：选择其他方式发泄。</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    </a:t>
            </a:r>
            <a:r>
              <a:rPr lang="zh-CN" altLang="en-US" sz="2800" b="1" dirty="0">
                <a:latin typeface="Arial" panose="020B0604020202020204" pitchFamily="34" charset="0"/>
              </a:rPr>
              <a:t>其实心情不好想骂人无非就是一种</a:t>
            </a:r>
            <a:r>
              <a:rPr lang="zh-CN" altLang="en-US" sz="2800" b="1" dirty="0">
                <a:solidFill>
                  <a:srgbClr val="FF0000"/>
                </a:solidFill>
                <a:latin typeface="Arial" panose="020B0604020202020204" pitchFamily="34" charset="0"/>
              </a:rPr>
              <a:t>不好情绪向外发泄</a:t>
            </a:r>
            <a:r>
              <a:rPr lang="zh-CN" altLang="en-US" sz="2800" b="1" dirty="0">
                <a:latin typeface="Arial" panose="020B0604020202020204" pitchFamily="34" charset="0"/>
              </a:rPr>
              <a:t>的形式而已，如果想让自己心情更好的话，那么学习用其他更好的方式来发泄的话会更加不错。比如喝喝水，想一些</a:t>
            </a:r>
            <a:r>
              <a:rPr lang="zh-CN" altLang="en-US" sz="2800" b="1" dirty="0">
                <a:solidFill>
                  <a:srgbClr val="FF0000"/>
                </a:solidFill>
                <a:latin typeface="Arial" panose="020B0604020202020204" pitchFamily="34" charset="0"/>
              </a:rPr>
              <a:t>开心</a:t>
            </a:r>
            <a:r>
              <a:rPr lang="zh-CN" altLang="en-US" sz="2800" b="1" dirty="0">
                <a:latin typeface="Arial" panose="020B0604020202020204" pitchFamily="34" charset="0"/>
              </a:rPr>
              <a:t>的事情，先让自己不好的情绪平息了以后再做其他的事情，这样才不会让自己做错了。</a:t>
            </a:r>
            <a:endParaRPr lang="zh-CN" altLang="en-US" sz="2800" b="1" dirty="0">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（四）解决对策</a:t>
            </a:r>
            <a:endParaRPr lang="zh-CN" altLang="en-US" sz="3600" b="1">
              <a:solidFill>
                <a:srgbClr val="3514FF"/>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18310" y="1607185"/>
            <a:ext cx="8231505" cy="2286635"/>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Arial" panose="020B0604020202020204" pitchFamily="34" charset="0"/>
              </a:rPr>
              <a:t>《德育读本》中</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1.</a:t>
            </a:r>
            <a:r>
              <a:rPr lang="zh-CN" altLang="en-US" sz="2800" b="1" dirty="0">
                <a:latin typeface="Arial" panose="020B0604020202020204" pitchFamily="34" charset="0"/>
              </a:rPr>
              <a:t>第</a:t>
            </a:r>
            <a:r>
              <a:rPr lang="en-US" altLang="zh-CN" sz="2800" b="1" dirty="0">
                <a:latin typeface="Arial" panose="020B0604020202020204" pitchFamily="34" charset="0"/>
              </a:rPr>
              <a:t>4</a:t>
            </a:r>
            <a:r>
              <a:rPr lang="zh-CN" altLang="en-US" sz="2800" b="1" dirty="0">
                <a:latin typeface="Arial" panose="020B0604020202020204" pitchFamily="34" charset="0"/>
              </a:rPr>
              <a:t>页，第一、</a:t>
            </a:r>
            <a:r>
              <a:rPr lang="en-US" altLang="zh-CN" sz="2800" b="1" dirty="0">
                <a:latin typeface="Arial" panose="020B0604020202020204" pitchFamily="34" charset="0"/>
              </a:rPr>
              <a:t>4</a:t>
            </a:r>
            <a:r>
              <a:rPr lang="zh-CN" altLang="en-US" sz="2800" b="1" dirty="0">
                <a:latin typeface="Arial" panose="020B0604020202020204" pitchFamily="34" charset="0"/>
              </a:rPr>
              <a:t>，举止文明，不说脏话，不骂人，不打架，不赌博。不涉足未成年人不宜的活动和场所。</a:t>
            </a:r>
            <a:endParaRPr lang="zh-CN" altLang="en-US" sz="2800" b="1" dirty="0">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（五）校规校纪</a:t>
            </a:r>
            <a:endParaRPr lang="zh-CN" altLang="en-US" sz="3600" b="1">
              <a:solidFill>
                <a:srgbClr val="3514FF"/>
              </a:solidFill>
            </a:endParaRPr>
          </a:p>
        </p:txBody>
      </p:sp>
      <p:sp>
        <p:nvSpPr>
          <p:cNvPr id="4" name="Rectangle 18"/>
          <p:cNvSpPr/>
          <p:nvPr/>
        </p:nvSpPr>
        <p:spPr>
          <a:xfrm>
            <a:off x="1832610" y="3893820"/>
            <a:ext cx="8231505" cy="1081405"/>
          </a:xfrm>
          <a:prstGeom prst="rect">
            <a:avLst/>
          </a:prstGeom>
          <a:noFill/>
          <a:ln w="9525">
            <a:noFill/>
          </a:ln>
        </p:spPr>
        <p:txBody>
          <a:bodyPr wrap="square">
            <a:spAutoFit/>
          </a:bodyPr>
          <a:p>
            <a:pPr eaLnBrk="1" hangingPunct="1">
              <a:lnSpc>
                <a:spcPct val="115000"/>
              </a:lnSpc>
              <a:spcBef>
                <a:spcPct val="50000"/>
              </a:spcBef>
            </a:pPr>
            <a:r>
              <a:rPr lang="en-US" altLang="zh-CN" sz="2800" b="1" dirty="0">
                <a:latin typeface="Arial" panose="020B0604020202020204" pitchFamily="34" charset="0"/>
              </a:rPr>
              <a:t>2.</a:t>
            </a:r>
            <a:r>
              <a:rPr lang="zh-CN" altLang="en-US" sz="2800" b="1" dirty="0">
                <a:latin typeface="Arial" panose="020B0604020202020204" pitchFamily="34" charset="0"/>
              </a:rPr>
              <a:t>第</a:t>
            </a:r>
            <a:r>
              <a:rPr lang="en-US" altLang="zh-CN" sz="2800" b="1" dirty="0">
                <a:latin typeface="Arial" panose="020B0604020202020204" pitchFamily="34" charset="0"/>
              </a:rPr>
              <a:t>16</a:t>
            </a:r>
            <a:r>
              <a:rPr lang="zh-CN" altLang="en-US" sz="2800" b="1" dirty="0">
                <a:latin typeface="Arial" panose="020B0604020202020204" pitchFamily="34" charset="0"/>
              </a:rPr>
              <a:t>页，第三、</a:t>
            </a:r>
            <a:r>
              <a:rPr lang="en-US" altLang="zh-CN" sz="2800" b="1" dirty="0">
                <a:latin typeface="Arial" panose="020B0604020202020204" pitchFamily="34" charset="0"/>
              </a:rPr>
              <a:t>2</a:t>
            </a:r>
            <a:r>
              <a:rPr lang="zh-CN" altLang="en-US" sz="2800" b="1" dirty="0">
                <a:latin typeface="Arial" panose="020B0604020202020204" pitchFamily="34" charset="0"/>
              </a:rPr>
              <a:t>，不准说粗话、侮辱他人。严禁打架斗殴。严禁起哄、吼叫。</a:t>
            </a:r>
            <a:endParaRPr lang="zh-CN" altLang="en-US" sz="2800" b="1" dirty="0">
              <a:latin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1，自古以来，中国的传统就是待人接物1，自古以来，中国的传统就是待人接物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要真诚，要大方得体，如果说脏话会让人觉得你个人修养很差。2，说脏话的目的是什么？也许你是为了骂人或者是为了发泄心里的不满，但是这样只能只能让你越来越生气，让别人也觉得不满，这样对解决问题没有什么好处。要骂人或者发泄不满有其他的方法，骂人也可以不带脏字，发泄不满的话可以去打球啊，写写日记啊，或者是找人倾诉，没有必要非说脏话。</a:t>
            </a: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718310" y="1607185"/>
            <a:ext cx="8231505" cy="2286635"/>
          </a:xfrm>
          <a:prstGeom prst="rect">
            <a:avLst/>
          </a:prstGeom>
          <a:noFill/>
          <a:ln w="9525">
            <a:noFill/>
          </a:ln>
        </p:spPr>
        <p:txBody>
          <a:bodyPr wrap="square">
            <a:spAutoFit/>
          </a:bodyPr>
          <a:p>
            <a:pPr eaLnBrk="1" hangingPunct="1">
              <a:lnSpc>
                <a:spcPct val="115000"/>
              </a:lnSpc>
              <a:spcBef>
                <a:spcPct val="50000"/>
              </a:spcBef>
            </a:pPr>
            <a:r>
              <a:rPr lang="zh-CN" altLang="en-US" sz="2800" b="1" dirty="0">
                <a:latin typeface="Arial" panose="020B0604020202020204" pitchFamily="34" charset="0"/>
              </a:rPr>
              <a:t>《德育读本》中</a:t>
            </a:r>
            <a:endParaRPr lang="zh-CN" altLang="en-US" sz="2800" b="1" dirty="0">
              <a:latin typeface="Arial" panose="020B0604020202020204" pitchFamily="34" charset="0"/>
            </a:endParaRPr>
          </a:p>
          <a:p>
            <a:pPr eaLnBrk="1" hangingPunct="1">
              <a:lnSpc>
                <a:spcPct val="115000"/>
              </a:lnSpc>
              <a:spcBef>
                <a:spcPct val="50000"/>
              </a:spcBef>
            </a:pPr>
            <a:r>
              <a:rPr lang="en-US" altLang="zh-CN" sz="2800" b="1" dirty="0">
                <a:latin typeface="Arial" panose="020B0604020202020204" pitchFamily="34" charset="0"/>
              </a:rPr>
              <a:t>3.</a:t>
            </a:r>
            <a:r>
              <a:rPr lang="zh-CN" altLang="en-US" sz="2800" b="1" dirty="0">
                <a:latin typeface="Arial" panose="020B0604020202020204" pitchFamily="34" charset="0"/>
              </a:rPr>
              <a:t>第</a:t>
            </a:r>
            <a:r>
              <a:rPr lang="en-US" altLang="zh-CN" sz="2800" b="1" dirty="0">
                <a:latin typeface="Arial" panose="020B0604020202020204" pitchFamily="34" charset="0"/>
              </a:rPr>
              <a:t>33</a:t>
            </a:r>
            <a:r>
              <a:rPr lang="zh-CN" altLang="en-US" sz="2800" b="1" dirty="0">
                <a:latin typeface="Arial" panose="020B0604020202020204" pitchFamily="34" charset="0"/>
              </a:rPr>
              <a:t>页，第八（八），滋事、挑衅，带人围堵责问、恐吓他人，聚众闹事（尚未动手打人）的主谋及参与者，将给予学校通报批评处分。</a:t>
            </a:r>
            <a:endParaRPr lang="zh-CN" altLang="en-US" sz="2800" b="1" dirty="0">
              <a:latin typeface="Arial" panose="020B0604020202020204" pitchFamily="34" charset="0"/>
            </a:endParaRPr>
          </a:p>
        </p:txBody>
      </p:sp>
      <p:sp>
        <p:nvSpPr>
          <p:cNvPr id="2" name="文本框 1"/>
          <p:cNvSpPr txBox="1"/>
          <p:nvPr/>
        </p:nvSpPr>
        <p:spPr>
          <a:xfrm>
            <a:off x="1236345" y="851535"/>
            <a:ext cx="3396615" cy="645160"/>
          </a:xfrm>
          <a:prstGeom prst="rect">
            <a:avLst/>
          </a:prstGeom>
          <a:noFill/>
          <a:ln>
            <a:noFill/>
          </a:ln>
        </p:spPr>
        <p:txBody>
          <a:bodyPr wrap="none" rtlCol="0">
            <a:spAutoFit/>
          </a:bodyPr>
          <a:p>
            <a:r>
              <a:rPr lang="zh-CN" altLang="en-US" sz="3600" b="1">
                <a:solidFill>
                  <a:srgbClr val="3514FF"/>
                </a:solidFill>
              </a:rPr>
              <a:t>（五）校规校纪</a:t>
            </a:r>
            <a:endParaRPr lang="zh-CN" altLang="en-US" sz="3600" b="1">
              <a:solidFill>
                <a:srgbClr val="3514FF"/>
              </a:solidFill>
            </a:endParaRPr>
          </a:p>
        </p:txBody>
      </p:sp>
      <p:sp>
        <p:nvSpPr>
          <p:cNvPr id="4" name="Rectangle 18"/>
          <p:cNvSpPr/>
          <p:nvPr/>
        </p:nvSpPr>
        <p:spPr>
          <a:xfrm>
            <a:off x="1832610" y="3893820"/>
            <a:ext cx="8231505" cy="1576070"/>
          </a:xfrm>
          <a:prstGeom prst="rect">
            <a:avLst/>
          </a:prstGeom>
          <a:noFill/>
          <a:ln w="9525">
            <a:noFill/>
          </a:ln>
        </p:spPr>
        <p:txBody>
          <a:bodyPr wrap="square">
            <a:spAutoFit/>
          </a:bodyPr>
          <a:p>
            <a:pPr eaLnBrk="1" hangingPunct="1">
              <a:lnSpc>
                <a:spcPct val="115000"/>
              </a:lnSpc>
              <a:spcBef>
                <a:spcPct val="50000"/>
              </a:spcBef>
            </a:pPr>
            <a:r>
              <a:rPr lang="en-US" altLang="zh-CN" sz="2800" b="1" dirty="0">
                <a:latin typeface="Arial" panose="020B0604020202020204" pitchFamily="34" charset="0"/>
                <a:sym typeface="+mn-ea"/>
              </a:rPr>
              <a:t>4.</a:t>
            </a:r>
            <a:r>
              <a:rPr lang="zh-CN" altLang="en-US" sz="2800" b="1" dirty="0">
                <a:latin typeface="Arial" panose="020B0604020202020204" pitchFamily="34" charset="0"/>
                <a:sym typeface="+mn-ea"/>
              </a:rPr>
              <a:t>第</a:t>
            </a:r>
            <a:r>
              <a:rPr lang="en-US" altLang="zh-CN" sz="2800" b="1" dirty="0">
                <a:latin typeface="Arial" panose="020B0604020202020204" pitchFamily="34" charset="0"/>
                <a:sym typeface="+mn-ea"/>
              </a:rPr>
              <a:t>34</a:t>
            </a:r>
            <a:r>
              <a:rPr lang="zh-CN" altLang="en-US" sz="2800" b="1" dirty="0">
                <a:latin typeface="Arial" panose="020B0604020202020204" pitchFamily="34" charset="0"/>
                <a:sym typeface="+mn-ea"/>
              </a:rPr>
              <a:t>页，第九（八），涉及闹事的肇事、策划、打架、参与及伪证且造成严重后果的主谋及参与者，将给予学校严重警告处分。</a:t>
            </a:r>
            <a:endParaRPr lang="zh-CN" altLang="en-US" sz="2800" b="1" dirty="0">
              <a:latin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662430"/>
            <a:ext cx="8231505" cy="3061335"/>
          </a:xfrm>
          <a:prstGeom prst="rect">
            <a:avLst/>
          </a:prstGeom>
          <a:noFill/>
          <a:ln w="9525">
            <a:noFill/>
          </a:ln>
        </p:spPr>
        <p:txBody>
          <a:bodyPr wrap="square">
            <a:spAutoFit/>
          </a:bodyPr>
          <a:p>
            <a:pPr eaLnBrk="1" hangingPunct="1">
              <a:lnSpc>
                <a:spcPct val="115000"/>
              </a:lnSpc>
              <a:spcBef>
                <a:spcPct val="50000"/>
              </a:spcBef>
            </a:pPr>
            <a:r>
              <a:rPr lang="zh-CN" altLang="en-US" sz="2800" b="1" dirty="0">
                <a:solidFill>
                  <a:schemeClr val="tx1"/>
                </a:solidFill>
                <a:latin typeface="Arial" panose="020B0604020202020204" pitchFamily="34" charset="0"/>
              </a:rPr>
              <a:t>       </a:t>
            </a:r>
            <a:r>
              <a:rPr lang="zh-CN" altLang="en-US" sz="2800" b="1" dirty="0">
                <a:solidFill>
                  <a:srgbClr val="FF0000"/>
                </a:solidFill>
                <a:latin typeface="Arial" panose="020B0604020202020204" pitchFamily="34" charset="0"/>
              </a:rPr>
              <a:t>文明用语</a:t>
            </a:r>
            <a:r>
              <a:rPr lang="zh-CN" altLang="en-US" sz="2800" b="1" dirty="0">
                <a:solidFill>
                  <a:schemeClr val="tx1"/>
                </a:solidFill>
                <a:latin typeface="Arial" panose="020B0604020202020204" pitchFamily="34" charset="0"/>
              </a:rPr>
              <a:t>则是</a:t>
            </a:r>
            <a:r>
              <a:rPr lang="zh-CN" altLang="en-US" sz="2800" b="1" dirty="0">
                <a:solidFill>
                  <a:srgbClr val="FF0000"/>
                </a:solidFill>
                <a:latin typeface="Arial" panose="020B0604020202020204" pitchFamily="34" charset="0"/>
              </a:rPr>
              <a:t>尊重他人</a:t>
            </a:r>
            <a:r>
              <a:rPr lang="zh-CN" altLang="en-US" sz="2800" b="1" dirty="0">
                <a:solidFill>
                  <a:schemeClr val="tx1"/>
                </a:solidFill>
                <a:latin typeface="Arial" panose="020B0604020202020204" pitchFamily="34" charset="0"/>
              </a:rPr>
              <a:t>的具体表现，是</a:t>
            </a:r>
            <a:r>
              <a:rPr lang="zh-CN" altLang="en-US" sz="2800" b="1" dirty="0">
                <a:solidFill>
                  <a:srgbClr val="FF0000"/>
                </a:solidFill>
                <a:latin typeface="Arial" panose="020B0604020202020204" pitchFamily="34" charset="0"/>
              </a:rPr>
              <a:t>友好关系</a:t>
            </a:r>
            <a:r>
              <a:rPr lang="zh-CN" altLang="en-US" sz="2800" b="1" dirty="0">
                <a:solidFill>
                  <a:schemeClr val="tx1"/>
                </a:solidFill>
                <a:latin typeface="Arial" panose="020B0604020202020204" pitchFamily="34" charset="0"/>
              </a:rPr>
              <a:t>的敲门砖。所以我们在日常生活中，尤其在社交场合中，会使用礼貌用语十分重要。多说</a:t>
            </a:r>
            <a:r>
              <a:rPr lang="zh-CN" altLang="en-US" sz="2800" b="1" dirty="0">
                <a:solidFill>
                  <a:srgbClr val="FF0000"/>
                </a:solidFill>
                <a:latin typeface="Arial" panose="020B0604020202020204" pitchFamily="34" charset="0"/>
              </a:rPr>
              <a:t>客气话</a:t>
            </a:r>
            <a:r>
              <a:rPr lang="zh-CN" altLang="en-US" sz="2800" b="1" dirty="0">
                <a:solidFill>
                  <a:schemeClr val="tx1"/>
                </a:solidFill>
                <a:latin typeface="Arial" panose="020B0604020202020204" pitchFamily="34" charset="0"/>
              </a:rPr>
              <a:t>不仅表示对别人的尊重，而且表明自己有修养；所以多用礼貌用语，不仅有利于双方气氛融洽，而且有益于交际。 </a:t>
            </a:r>
            <a:endParaRPr lang="zh-CN" altLang="en-US" sz="2800" b="1" dirty="0">
              <a:solidFill>
                <a:schemeClr val="tx1"/>
              </a:solidFill>
              <a:latin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45059" name="Text Box 3"/>
          <p:cNvSpPr txBox="1">
            <a:spLocks noChangeArrowheads="1"/>
          </p:cNvSpPr>
          <p:nvPr/>
        </p:nvSpPr>
        <p:spPr bwMode="auto">
          <a:xfrm>
            <a:off x="1030923" y="1164908"/>
            <a:ext cx="2590800" cy="5692775"/>
          </a:xfrm>
          <a:prstGeom prst="rect">
            <a:avLst/>
          </a:prstGeom>
          <a:noFill/>
          <a:ln w="9525">
            <a:noFill/>
            <a:miter lim="800000"/>
          </a:ln>
          <a:effectLst/>
        </p:spPr>
        <p:txBody>
          <a:bodyPr>
            <a:spAutoFit/>
          </a:bodyPr>
          <a:p>
            <a:pPr algn="l">
              <a:spcBef>
                <a:spcPct val="50000"/>
              </a:spcBef>
              <a:defRPr/>
            </a:pPr>
            <a:r>
              <a:rPr lang="zh-CN" altLang="en-US" sz="2800" b="1" dirty="0">
                <a:solidFill>
                  <a:srgbClr val="CC0099"/>
                </a:solidFill>
                <a:effectLst>
                  <a:outerShdw blurRad="38100" dist="38100" dir="2700000" algn="tl">
                    <a:srgbClr val="C0C0C0"/>
                  </a:outerShdw>
                </a:effectLst>
                <a:ea typeface="幼圆" pitchFamily="49" charset="-122"/>
              </a:rPr>
              <a:t>见面语表达</a:t>
            </a: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r>
              <a:rPr lang="zh-CN" altLang="en-US" sz="2800" b="1" dirty="0">
                <a:solidFill>
                  <a:srgbClr val="CC0099"/>
                </a:solidFill>
                <a:effectLst>
                  <a:outerShdw blurRad="38100" dist="38100" dir="2700000" algn="tl">
                    <a:srgbClr val="C0C0C0"/>
                  </a:outerShdw>
                </a:effectLst>
                <a:ea typeface="幼圆" pitchFamily="49" charset="-122"/>
              </a:rPr>
              <a:t>感谢语表达</a:t>
            </a: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r>
              <a:rPr lang="zh-CN" altLang="en-US" sz="2800" b="1" dirty="0">
                <a:solidFill>
                  <a:srgbClr val="CC0099"/>
                </a:solidFill>
                <a:effectLst>
                  <a:outerShdw blurRad="38100" dist="38100" dir="2700000" algn="tl">
                    <a:srgbClr val="C0C0C0"/>
                  </a:outerShdw>
                </a:effectLst>
                <a:ea typeface="幼圆" pitchFamily="49" charset="-122"/>
              </a:rPr>
              <a:t>致歉语表达</a:t>
            </a: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r>
              <a:rPr lang="zh-CN" altLang="en-US" sz="2800" b="1" dirty="0">
                <a:solidFill>
                  <a:srgbClr val="CC0099"/>
                </a:solidFill>
                <a:effectLst>
                  <a:outerShdw blurRad="38100" dist="38100" dir="2700000" algn="tl">
                    <a:srgbClr val="C0C0C0"/>
                  </a:outerShdw>
                </a:effectLst>
                <a:ea typeface="幼圆" pitchFamily="49" charset="-122"/>
              </a:rPr>
              <a:t>告别语表达</a:t>
            </a: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endParaRPr lang="zh-CN" altLang="en-US" sz="2800" b="1" dirty="0">
              <a:solidFill>
                <a:srgbClr val="CC0099"/>
              </a:solidFill>
              <a:effectLst>
                <a:outerShdw blurRad="38100" dist="38100" dir="2700000" algn="tl">
                  <a:srgbClr val="C0C0C0"/>
                </a:outerShdw>
              </a:effectLst>
              <a:ea typeface="幼圆" pitchFamily="49" charset="-122"/>
            </a:endParaRPr>
          </a:p>
          <a:p>
            <a:pPr algn="l">
              <a:spcBef>
                <a:spcPct val="50000"/>
              </a:spcBef>
              <a:defRPr/>
            </a:pPr>
            <a:endParaRPr lang="zh-CN" altLang="en-US" sz="2800" b="1" dirty="0">
              <a:solidFill>
                <a:srgbClr val="CC0099"/>
              </a:solidFill>
              <a:effectLst>
                <a:outerShdw blurRad="38100" dist="38100" dir="2700000" algn="tl">
                  <a:srgbClr val="C0C0C0"/>
                </a:outerShdw>
              </a:effectLst>
              <a:ea typeface="幼圆" pitchFamily="49" charset="-122"/>
            </a:endParaRPr>
          </a:p>
        </p:txBody>
      </p:sp>
      <p:sp>
        <p:nvSpPr>
          <p:cNvPr id="45060" name="Text Box 4"/>
          <p:cNvSpPr txBox="1">
            <a:spLocks noChangeArrowheads="1"/>
          </p:cNvSpPr>
          <p:nvPr/>
        </p:nvSpPr>
        <p:spPr bwMode="auto">
          <a:xfrm>
            <a:off x="910590" y="358140"/>
            <a:ext cx="10904855" cy="706755"/>
          </a:xfrm>
          <a:prstGeom prst="rect">
            <a:avLst/>
          </a:prstGeom>
          <a:noFill/>
          <a:ln w="9525">
            <a:noFill/>
            <a:miter lim="800000"/>
          </a:ln>
          <a:effectLst/>
        </p:spPr>
        <p:txBody>
          <a:bodyPr wrap="square">
            <a:spAutoFit/>
          </a:bodyPr>
          <a:p>
            <a:pPr algn="l">
              <a:spcBef>
                <a:spcPct val="50000"/>
              </a:spcBef>
              <a:defRPr/>
            </a:pPr>
            <a:r>
              <a:rPr lang="en-US" altLang="zh-CN" sz="4000" b="1" dirty="0">
                <a:solidFill>
                  <a:srgbClr val="CC0099"/>
                </a:solidFill>
                <a:effectLst>
                  <a:outerShdw blurRad="38100" dist="38100" dir="2700000" algn="tl">
                    <a:srgbClr val="C0C0C0"/>
                  </a:outerShdw>
                </a:effectLst>
                <a:ea typeface="幼圆" pitchFamily="49" charset="-122"/>
              </a:rPr>
              <a:t>            </a:t>
            </a:r>
            <a:r>
              <a:rPr lang="zh-CN" altLang="en-US" sz="4000" b="1" dirty="0">
                <a:solidFill>
                  <a:srgbClr val="CC0099"/>
                </a:solidFill>
                <a:effectLst>
                  <a:outerShdw blurRad="38100" dist="38100" dir="2700000" algn="tl">
                    <a:srgbClr val="C0C0C0"/>
                  </a:outerShdw>
                </a:effectLst>
                <a:ea typeface="幼圆" pitchFamily="49" charset="-122"/>
              </a:rPr>
              <a:t>日  常  礼  貌  用  语</a:t>
            </a:r>
            <a:endParaRPr lang="zh-CN" altLang="en-US" sz="4000" b="1" dirty="0">
              <a:solidFill>
                <a:srgbClr val="CC0099"/>
              </a:solidFill>
              <a:effectLst>
                <a:outerShdw blurRad="38100" dist="38100" dir="2700000" algn="tl">
                  <a:srgbClr val="C0C0C0"/>
                </a:outerShdw>
              </a:effectLst>
              <a:ea typeface="幼圆" pitchFamily="49" charset="-122"/>
            </a:endParaRPr>
          </a:p>
        </p:txBody>
      </p:sp>
      <p:sp>
        <p:nvSpPr>
          <p:cNvPr id="45061" name="Text Box 5"/>
          <p:cNvSpPr txBox="1">
            <a:spLocks noChangeArrowheads="1"/>
          </p:cNvSpPr>
          <p:nvPr/>
        </p:nvSpPr>
        <p:spPr bwMode="auto">
          <a:xfrm>
            <a:off x="3231515" y="1176020"/>
            <a:ext cx="5880735" cy="953135"/>
          </a:xfrm>
          <a:prstGeom prst="rect">
            <a:avLst/>
          </a:prstGeom>
          <a:noFill/>
          <a:ln w="9525">
            <a:noFill/>
            <a:miter lim="800000"/>
          </a:ln>
          <a:effectLst/>
        </p:spPr>
        <p:txBody>
          <a:bodyPr wrap="square">
            <a:spAutoFit/>
          </a:bodyPr>
          <a:p>
            <a:pPr algn="l">
              <a:defRPr/>
            </a:pPr>
            <a:r>
              <a:rPr lang="zh-CN" altLang="en-US" sz="2800" b="1" dirty="0">
                <a:solidFill>
                  <a:schemeClr val="tx2"/>
                </a:solidFill>
                <a:effectLst>
                  <a:outerShdw blurRad="38100" dist="38100" dir="2700000" algn="tl">
                    <a:srgbClr val="C0C0C0"/>
                  </a:outerShdw>
                </a:effectLst>
              </a:rPr>
              <a:t>早上好、下午好、您好、很高兴认识您、请多指教、请多关照等</a:t>
            </a:r>
            <a:endParaRPr lang="en-US" altLang="zh-CN" sz="2800" b="1" dirty="0">
              <a:solidFill>
                <a:schemeClr val="tx2"/>
              </a:solidFill>
              <a:effectLst>
                <a:outerShdw blurRad="38100" dist="38100" dir="2700000" algn="tl">
                  <a:srgbClr val="C0C0C0"/>
                </a:outerShdw>
              </a:effectLst>
            </a:endParaRPr>
          </a:p>
        </p:txBody>
      </p:sp>
      <p:sp>
        <p:nvSpPr>
          <p:cNvPr id="45062" name="Text Box 6"/>
          <p:cNvSpPr txBox="1">
            <a:spLocks noChangeArrowheads="1"/>
          </p:cNvSpPr>
          <p:nvPr/>
        </p:nvSpPr>
        <p:spPr bwMode="auto">
          <a:xfrm>
            <a:off x="3231515" y="2540000"/>
            <a:ext cx="5875655" cy="953135"/>
          </a:xfrm>
          <a:prstGeom prst="rect">
            <a:avLst/>
          </a:prstGeom>
          <a:noFill/>
          <a:ln w="9525">
            <a:noFill/>
            <a:miter lim="800000"/>
          </a:ln>
        </p:spPr>
        <p:txBody>
          <a:bodyPr wrap="square">
            <a:spAutoFit/>
          </a:bodyPr>
          <a:p>
            <a:pPr algn="l">
              <a:defRPr/>
            </a:pPr>
            <a:r>
              <a:rPr lang="zh-CN" altLang="en-US" sz="2800" b="1" dirty="0">
                <a:solidFill>
                  <a:schemeClr val="tx2"/>
                </a:solidFill>
                <a:effectLst>
                  <a:outerShdw blurRad="38100" dist="38100" dir="2700000" algn="tl">
                    <a:srgbClr val="C0C0C0"/>
                  </a:outerShdw>
                </a:effectLst>
              </a:rPr>
              <a:t>谢谢、劳驾了、让您费心了</a:t>
            </a:r>
            <a:endParaRPr lang="zh-CN" altLang="en-US" sz="2800" b="1" dirty="0">
              <a:solidFill>
                <a:schemeClr val="tx2"/>
              </a:solidFill>
              <a:effectLst>
                <a:outerShdw blurRad="38100" dist="38100" dir="2700000" algn="tl">
                  <a:srgbClr val="C0C0C0"/>
                </a:outerShdw>
              </a:effectLst>
            </a:endParaRPr>
          </a:p>
          <a:p>
            <a:pPr algn="l">
              <a:defRPr/>
            </a:pPr>
            <a:r>
              <a:rPr lang="zh-CN" altLang="en-US" sz="2800" b="1" dirty="0">
                <a:solidFill>
                  <a:schemeClr val="tx2"/>
                </a:solidFill>
                <a:effectLst>
                  <a:outerShdw blurRad="38100" dist="38100" dir="2700000" algn="tl">
                    <a:srgbClr val="C0C0C0"/>
                  </a:outerShdw>
                </a:effectLst>
              </a:rPr>
              <a:t>实在过意不去、拜托了、麻烦您等</a:t>
            </a:r>
            <a:endParaRPr lang="zh-CN" altLang="en-US" sz="2800" b="1" dirty="0">
              <a:solidFill>
                <a:schemeClr val="tx2"/>
              </a:solidFill>
              <a:effectLst>
                <a:outerShdw blurRad="38100" dist="38100" dir="2700000" algn="tl">
                  <a:srgbClr val="C0C0C0"/>
                </a:outerShdw>
              </a:effectLst>
            </a:endParaRPr>
          </a:p>
        </p:txBody>
      </p:sp>
      <p:sp>
        <p:nvSpPr>
          <p:cNvPr id="45063" name="Text Box 7"/>
          <p:cNvSpPr txBox="1">
            <a:spLocks noChangeArrowheads="1"/>
          </p:cNvSpPr>
          <p:nvPr/>
        </p:nvSpPr>
        <p:spPr bwMode="auto">
          <a:xfrm>
            <a:off x="3293110" y="3499485"/>
            <a:ext cx="6535420" cy="953135"/>
          </a:xfrm>
          <a:prstGeom prst="rect">
            <a:avLst/>
          </a:prstGeom>
          <a:noFill/>
          <a:ln w="9525">
            <a:noFill/>
            <a:miter lim="800000"/>
          </a:ln>
        </p:spPr>
        <p:txBody>
          <a:bodyPr wrap="square">
            <a:spAutoFit/>
          </a:bodyPr>
          <a:p>
            <a:pPr algn="l">
              <a:defRPr/>
            </a:pPr>
            <a:r>
              <a:rPr lang="zh-CN" altLang="en-US" sz="2800" b="1" dirty="0">
                <a:solidFill>
                  <a:schemeClr val="tx2"/>
                </a:solidFill>
                <a:effectLst>
                  <a:outerShdw blurRad="38100" dist="38100" dir="2700000" algn="tl">
                    <a:srgbClr val="C0C0C0"/>
                  </a:outerShdw>
                </a:effectLst>
              </a:rPr>
              <a:t>对不起、请原谅、很抱歉</a:t>
            </a:r>
            <a:endParaRPr lang="zh-CN" altLang="en-US" sz="2800" b="1" dirty="0">
              <a:solidFill>
                <a:schemeClr val="tx2"/>
              </a:solidFill>
              <a:effectLst>
                <a:outerShdw blurRad="38100" dist="38100" dir="2700000" algn="tl">
                  <a:srgbClr val="C0C0C0"/>
                </a:outerShdw>
              </a:effectLst>
            </a:endParaRPr>
          </a:p>
          <a:p>
            <a:pPr algn="l">
              <a:defRPr/>
            </a:pPr>
            <a:r>
              <a:rPr lang="zh-CN" altLang="en-US" sz="2800" b="1" dirty="0">
                <a:solidFill>
                  <a:schemeClr val="tx2"/>
                </a:solidFill>
                <a:effectLst>
                  <a:outerShdw blurRad="38100" dist="38100" dir="2700000" algn="tl">
                    <a:srgbClr val="C0C0C0"/>
                  </a:outerShdw>
                </a:effectLst>
              </a:rPr>
              <a:t>请稍等、请多包涵等</a:t>
            </a:r>
            <a:endParaRPr lang="zh-CN" altLang="en-US" sz="2800" b="1" dirty="0">
              <a:solidFill>
                <a:schemeClr val="tx2"/>
              </a:solidFill>
              <a:effectLst>
                <a:outerShdw blurRad="38100" dist="38100" dir="2700000" algn="tl">
                  <a:srgbClr val="C0C0C0"/>
                </a:outerShdw>
              </a:effectLst>
            </a:endParaRPr>
          </a:p>
        </p:txBody>
      </p:sp>
      <p:sp>
        <p:nvSpPr>
          <p:cNvPr id="45064" name="Text Box 8"/>
          <p:cNvSpPr txBox="1">
            <a:spLocks noChangeArrowheads="1"/>
          </p:cNvSpPr>
          <p:nvPr/>
        </p:nvSpPr>
        <p:spPr bwMode="auto">
          <a:xfrm>
            <a:off x="3293110" y="4613910"/>
            <a:ext cx="5751830" cy="953135"/>
          </a:xfrm>
          <a:prstGeom prst="rect">
            <a:avLst/>
          </a:prstGeom>
          <a:noFill/>
          <a:ln w="9525">
            <a:noFill/>
            <a:miter lim="800000"/>
          </a:ln>
        </p:spPr>
        <p:txBody>
          <a:bodyPr wrap="square">
            <a:spAutoFit/>
          </a:bodyPr>
          <a:p>
            <a:pPr algn="l">
              <a:defRPr/>
            </a:pPr>
            <a:r>
              <a:rPr lang="zh-CN" altLang="en-US" sz="2800" b="1" dirty="0">
                <a:solidFill>
                  <a:schemeClr val="tx2"/>
                </a:solidFill>
                <a:effectLst>
                  <a:outerShdw blurRad="38100" dist="38100" dir="2700000" algn="tl">
                    <a:srgbClr val="C0C0C0"/>
                  </a:outerShdw>
                </a:effectLst>
              </a:rPr>
              <a:t>再见、欢迎再来、祝您一路顺风、</a:t>
            </a:r>
            <a:endParaRPr lang="en-US" altLang="zh-CN" sz="2800" b="1" dirty="0">
              <a:solidFill>
                <a:schemeClr val="tx2"/>
              </a:solidFill>
              <a:effectLst>
                <a:outerShdw blurRad="38100" dist="38100" dir="2700000" algn="tl">
                  <a:srgbClr val="C0C0C0"/>
                </a:outerShdw>
              </a:effectLst>
            </a:endParaRPr>
          </a:p>
          <a:p>
            <a:pPr algn="l">
              <a:defRPr/>
            </a:pPr>
            <a:r>
              <a:rPr lang="zh-CN" altLang="en-US" sz="2800" b="1" dirty="0">
                <a:solidFill>
                  <a:schemeClr val="tx2"/>
                </a:solidFill>
                <a:effectLst>
                  <a:outerShdw blurRad="38100" dist="38100" dir="2700000" algn="tl">
                    <a:srgbClr val="C0C0C0"/>
                  </a:outerShdw>
                </a:effectLst>
              </a:rPr>
              <a:t>请再来等</a:t>
            </a:r>
            <a:endParaRPr lang="zh-CN" altLang="en-US" sz="2800" b="1" dirty="0">
              <a:solidFill>
                <a:schemeClr val="tx2"/>
              </a:solidFill>
              <a:effectLst>
                <a:outerShdw blurRad="38100" dist="38100" dir="2700000" algn="tl">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5060">
                                            <p:txEl>
                                              <p:pRg st="4294967295" end="4294967295"/>
                                            </p:txEl>
                                          </p:spTgt>
                                        </p:tgtEl>
                                        <p:attrNameLst>
                                          <p:attrName>style.visibility</p:attrName>
                                        </p:attrNameLst>
                                      </p:cBhvr>
                                      <p:to>
                                        <p:strVal val="visible"/>
                                      </p:to>
                                    </p:set>
                                    <p:anim calcmode="lin" valueType="num">
                                      <p:cBhvr additive="base">
                                        <p:cTn id="7" dur="500" fill="hold"/>
                                        <p:tgtEl>
                                          <p:spTgt spid="45060">
                                            <p:txEl>
                                              <p:pRg st="4294967295" end="4294967295"/>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5060">
                                            <p:txEl>
                                              <p:pRg st="4294967295" end="4294967295"/>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5060">
                                            <p:txEl>
                                              <p:pRg st="0" end="0"/>
                                            </p:txEl>
                                          </p:spTgt>
                                        </p:tgtEl>
                                        <p:attrNameLst>
                                          <p:attrName>style.visibility</p:attrName>
                                        </p:attrNameLst>
                                      </p:cBhvr>
                                      <p:to>
                                        <p:strVal val="visible"/>
                                      </p:to>
                                    </p:set>
                                    <p:anim calcmode="lin" valueType="num">
                                      <p:cBhvr additive="base">
                                        <p:cTn id="13" dur="500" fill="hold"/>
                                        <p:tgtEl>
                                          <p:spTgt spid="45060">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506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45059"/>
                                        </p:tgtEl>
                                        <p:attrNameLst>
                                          <p:attrName>style.visibility</p:attrName>
                                        </p:attrNameLst>
                                      </p:cBhvr>
                                      <p:to>
                                        <p:strVal val="visible"/>
                                      </p:to>
                                    </p:set>
                                    <p:animEffect transition="in" filter="dissolve">
                                      <p:cBhvr>
                                        <p:cTn id="19" dur="500"/>
                                        <p:tgtEl>
                                          <p:spTgt spid="45059"/>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45061"/>
                                        </p:tgtEl>
                                        <p:attrNameLst>
                                          <p:attrName>style.visibility</p:attrName>
                                        </p:attrNameLst>
                                      </p:cBhvr>
                                      <p:to>
                                        <p:strVal val="visible"/>
                                      </p:to>
                                    </p:set>
                                    <p:animEffect transition="in" filter="checkerboard(across)">
                                      <p:cBhvr>
                                        <p:cTn id="24" dur="500"/>
                                        <p:tgtEl>
                                          <p:spTgt spid="45061"/>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45062"/>
                                        </p:tgtEl>
                                        <p:attrNameLst>
                                          <p:attrName>style.visibility</p:attrName>
                                        </p:attrNameLst>
                                      </p:cBhvr>
                                      <p:to>
                                        <p:strVal val="visible"/>
                                      </p:to>
                                    </p:set>
                                    <p:animEffect transition="in" filter="box(in)">
                                      <p:cBhvr>
                                        <p:cTn id="29" dur="500"/>
                                        <p:tgtEl>
                                          <p:spTgt spid="45062"/>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45063"/>
                                        </p:tgtEl>
                                        <p:attrNameLst>
                                          <p:attrName>style.visibility</p:attrName>
                                        </p:attrNameLst>
                                      </p:cBhvr>
                                      <p:to>
                                        <p:strVal val="visible"/>
                                      </p:to>
                                    </p:set>
                                    <p:animEffect transition="in" filter="blinds(horizontal)">
                                      <p:cBhvr>
                                        <p:cTn id="34" dur="500"/>
                                        <p:tgtEl>
                                          <p:spTgt spid="45063"/>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45064"/>
                                        </p:tgtEl>
                                        <p:attrNameLst>
                                          <p:attrName>style.visibility</p:attrName>
                                        </p:attrNameLst>
                                      </p:cBhvr>
                                      <p:to>
                                        <p:strVal val="visible"/>
                                      </p:to>
                                    </p:set>
                                    <p:animEffect transition="in" filter="dissolve">
                                      <p:cBhvr>
                                        <p:cTn id="39" dur="500"/>
                                        <p:tgtEl>
                                          <p:spTgt spid="45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ldLvl="0" animBg="1" autoUpdateAnimBg="0"/>
      <p:bldP spid="45060" grpId="0" autoUpdateAnimBg="0" build="p"/>
      <p:bldP spid="45061" grpId="0" bldLvl="0" animBg="1" autoUpdateAnimBg="0"/>
      <p:bldP spid="45062" grpId="0" autoUpdateAnimBg="0"/>
      <p:bldP spid="45063" grpId="0" autoUpdateAnimBg="0"/>
      <p:bldP spid="45064"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96258" name="标题 96257"/>
          <p:cNvSpPr>
            <a:spLocks noGrp="1"/>
          </p:cNvSpPr>
          <p:nvPr/>
        </p:nvSpPr>
        <p:spPr>
          <a:xfrm>
            <a:off x="2148205" y="1374775"/>
            <a:ext cx="8636635" cy="3961130"/>
          </a:xfrm>
          <a:prstGeom prst="rect">
            <a:avLst/>
          </a:prstGeom>
          <a:noFill/>
          <a:ln w="9525">
            <a:noFill/>
          </a:ln>
        </p:spPr>
        <p:txBody>
          <a:bodyPr anchor="ctr" anchorCtr="0"/>
          <a:lstStyle>
            <a:lvl1pPr algn="ctr" rtl="0" eaLnBrk="0" fontAlgn="base" hangingPunct="0">
              <a:spcBef>
                <a:spcPct val="0"/>
              </a:spcBef>
              <a:spcAft>
                <a:spcPct val="0"/>
              </a:spcAft>
              <a:defRPr sz="4400">
                <a:solidFill>
                  <a:srgbClr val="000000"/>
                </a:solidFill>
                <a:latin typeface="Arial" panose="020B0604020202020204" pitchFamily="34" charset="0"/>
                <a:ea typeface="宋体" panose="02010600030101010101" pitchFamily="2" charset="-122"/>
                <a:cs typeface="+mn-ea"/>
              </a:defRPr>
            </a:lvl1pPr>
            <a:lvl2pPr algn="ctr" rtl="0" eaLnBrk="0" fontAlgn="base" hangingPunct="0">
              <a:spcBef>
                <a:spcPct val="0"/>
              </a:spcBef>
              <a:spcAft>
                <a:spcPct val="0"/>
              </a:spcAft>
              <a:defRPr sz="4400">
                <a:solidFill>
                  <a:srgbClr val="000000"/>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rgbClr val="000000"/>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rgbClr val="000000"/>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rgbClr val="000000"/>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rgbClr val="000000"/>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rgbClr val="000000"/>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rgbClr val="000000"/>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rgbClr val="000000"/>
                </a:solidFill>
                <a:latin typeface="Arial" panose="020B0604020202020204" pitchFamily="34" charset="0"/>
                <a:ea typeface="宋体" panose="02010600030101010101" pitchFamily="2" charset="-122"/>
              </a:defRPr>
            </a:lvl9pPr>
          </a:lstStyle>
          <a:p>
            <a:pPr algn="l">
              <a:buClrTx/>
              <a:buSzTx/>
              <a:buFontTx/>
            </a:pPr>
            <a:r>
              <a:rPr lang="zh-CN" altLang="en-US" sz="2800" b="1" dirty="0"/>
              <a:t>      中国曾有“君子不失色于人，不失口于人”的古训，意思是说，有道德的人待人应该彬彬有礼，不能态度粗暴，也不能出言不逊。</a:t>
            </a:r>
            <a:endParaRPr lang="zh-CN" altLang="en-US" sz="2800" b="1" dirty="0"/>
          </a:p>
          <a:p>
            <a:pPr algn="l">
              <a:buClrTx/>
              <a:buSzTx/>
              <a:buFontTx/>
            </a:pPr>
            <a:r>
              <a:rPr lang="zh-CN" altLang="en-US" sz="2800" b="1" dirty="0"/>
              <a:t> </a:t>
            </a:r>
            <a:r>
              <a:rPr lang="en-US" altLang="zh-CN" sz="2800" b="1" dirty="0"/>
              <a:t>     </a:t>
            </a:r>
            <a:r>
              <a:rPr lang="zh-CN" altLang="en-US" sz="2800" b="1" dirty="0"/>
              <a:t>礼貌待人，使用</a:t>
            </a:r>
            <a:r>
              <a:rPr lang="zh-CN" altLang="en-US" sz="2800" b="1" dirty="0">
                <a:solidFill>
                  <a:srgbClr val="FF0000"/>
                </a:solidFill>
              </a:rPr>
              <a:t>文明语言</a:t>
            </a:r>
            <a:r>
              <a:rPr lang="zh-CN" altLang="en-US" sz="2800" b="1" dirty="0"/>
              <a:t>，是我们中华民族的</a:t>
            </a:r>
            <a:r>
              <a:rPr lang="zh-CN" altLang="en-US" sz="2800" b="1" dirty="0">
                <a:solidFill>
                  <a:srgbClr val="FF0000"/>
                </a:solidFill>
              </a:rPr>
              <a:t>优良传统</a:t>
            </a:r>
            <a:r>
              <a:rPr lang="zh-CN" altLang="en-US" sz="2800" b="1" dirty="0"/>
              <a:t>。我们在日常生活中，尤其在社交场合中，会使用礼貌用语十分重要。</a:t>
            </a:r>
            <a:endParaRPr lang="zh-CN" altLang="en-US" sz="2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4">
              <a:lumMod val="20000"/>
              <a:lumOff val="80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p:cNvPicPr>
            <a:picLocks noChangeAspect="1"/>
          </p:cNvPicPr>
          <p:nvPr/>
        </p:nvPicPr>
        <p:blipFill rotWithShape="1">
          <a:blip r:embed="rId1">
            <a:extLst>
              <a:ext uri="{28A0092B-C50C-407E-A947-70E740481C1C}">
                <a14:useLocalDpi xmlns:a14="http://schemas.microsoft.com/office/drawing/2010/main" val="0"/>
              </a:ext>
            </a:extLst>
          </a:blip>
          <a:srcRect l="1238" t="76981" b="7419"/>
          <a:stretch>
            <a:fillRect/>
          </a:stretch>
        </p:blipFill>
        <p:spPr>
          <a:xfrm>
            <a:off x="0" y="5944857"/>
            <a:ext cx="7051069" cy="920858"/>
          </a:xfrm>
          <a:custGeom>
            <a:avLst/>
            <a:gdLst>
              <a:gd name="connsiteX0" fmla="*/ 0 w 7051069"/>
              <a:gd name="connsiteY0" fmla="*/ 0 h 626473"/>
              <a:gd name="connsiteX1" fmla="*/ 7051069 w 7051069"/>
              <a:gd name="connsiteY1" fmla="*/ 0 h 626473"/>
              <a:gd name="connsiteX2" fmla="*/ 7051069 w 7051069"/>
              <a:gd name="connsiteY2" fmla="*/ 626473 h 626473"/>
              <a:gd name="connsiteX3" fmla="*/ 0 w 7051069"/>
              <a:gd name="connsiteY3" fmla="*/ 626473 h 626473"/>
            </a:gdLst>
            <a:ahLst/>
            <a:cxnLst>
              <a:cxn ang="0">
                <a:pos x="connsiteX0" y="connsiteY0"/>
              </a:cxn>
              <a:cxn ang="0">
                <a:pos x="connsiteX1" y="connsiteY1"/>
              </a:cxn>
              <a:cxn ang="0">
                <a:pos x="connsiteX2" y="connsiteY2"/>
              </a:cxn>
              <a:cxn ang="0">
                <a:pos x="connsiteX3" y="connsiteY3"/>
              </a:cxn>
            </a:cxnLst>
            <a:rect l="l" t="t" r="r" b="b"/>
            <a:pathLst>
              <a:path w="7051069" h="626473">
                <a:moveTo>
                  <a:pt x="0" y="0"/>
                </a:moveTo>
                <a:lnTo>
                  <a:pt x="7051069" y="0"/>
                </a:lnTo>
                <a:lnTo>
                  <a:pt x="7051069" y="626473"/>
                </a:lnTo>
                <a:lnTo>
                  <a:pt x="0" y="626473"/>
                </a:lnTo>
                <a:close/>
              </a:path>
            </a:pathLst>
          </a:custGeom>
        </p:spPr>
      </p:pic>
      <p:pic>
        <p:nvPicPr>
          <p:cNvPr id="37" name="图片 36"/>
          <p:cNvPicPr>
            <a:picLocks noChangeAspect="1"/>
          </p:cNvPicPr>
          <p:nvPr/>
        </p:nvPicPr>
        <p:blipFill rotWithShape="1">
          <a:blip r:embed="rId1">
            <a:extLst>
              <a:ext uri="{28A0092B-C50C-407E-A947-70E740481C1C}">
                <a14:useLocalDpi xmlns:a14="http://schemas.microsoft.com/office/drawing/2010/main" val="0"/>
              </a:ext>
            </a:extLst>
          </a:blip>
          <a:srcRect t="77173" b="7419"/>
          <a:stretch>
            <a:fillRect/>
          </a:stretch>
        </p:blipFill>
        <p:spPr>
          <a:xfrm>
            <a:off x="5052554" y="5948481"/>
            <a:ext cx="7139446" cy="909519"/>
          </a:xfrm>
          <a:custGeom>
            <a:avLst/>
            <a:gdLst>
              <a:gd name="connsiteX0" fmla="*/ 0 w 7139446"/>
              <a:gd name="connsiteY0" fmla="*/ 0 h 618759"/>
              <a:gd name="connsiteX1" fmla="*/ 7139446 w 7139446"/>
              <a:gd name="connsiteY1" fmla="*/ 0 h 618759"/>
              <a:gd name="connsiteX2" fmla="*/ 7139446 w 7139446"/>
              <a:gd name="connsiteY2" fmla="*/ 618759 h 618759"/>
              <a:gd name="connsiteX3" fmla="*/ 0 w 7139446"/>
              <a:gd name="connsiteY3" fmla="*/ 618759 h 618759"/>
            </a:gdLst>
            <a:ahLst/>
            <a:cxnLst>
              <a:cxn ang="0">
                <a:pos x="connsiteX0" y="connsiteY0"/>
              </a:cxn>
              <a:cxn ang="0">
                <a:pos x="connsiteX1" y="connsiteY1"/>
              </a:cxn>
              <a:cxn ang="0">
                <a:pos x="connsiteX2" y="connsiteY2"/>
              </a:cxn>
              <a:cxn ang="0">
                <a:pos x="connsiteX3" y="connsiteY3"/>
              </a:cxn>
            </a:cxnLst>
            <a:rect l="l" t="t" r="r" b="b"/>
            <a:pathLst>
              <a:path w="7139446" h="618759">
                <a:moveTo>
                  <a:pt x="0" y="0"/>
                </a:moveTo>
                <a:lnTo>
                  <a:pt x="7139446" y="0"/>
                </a:lnTo>
                <a:lnTo>
                  <a:pt x="7139446" y="618759"/>
                </a:lnTo>
                <a:lnTo>
                  <a:pt x="0" y="618759"/>
                </a:lnTo>
                <a:close/>
              </a:path>
            </a:pathLst>
          </a:cu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92986" y="4614166"/>
            <a:ext cx="1699014" cy="2243834"/>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rcRect t="78300" r="47737"/>
          <a:stretch>
            <a:fillRect/>
          </a:stretch>
        </p:blipFill>
        <p:spPr>
          <a:xfrm>
            <a:off x="10285928" y="0"/>
            <a:ext cx="1772721" cy="869670"/>
          </a:xfrm>
          <a:custGeom>
            <a:avLst/>
            <a:gdLst>
              <a:gd name="connsiteX0" fmla="*/ 0 w 2056758"/>
              <a:gd name="connsiteY0" fmla="*/ 0 h 1009014"/>
              <a:gd name="connsiteX1" fmla="*/ 2043735 w 2056758"/>
              <a:gd name="connsiteY1" fmla="*/ 0 h 1009014"/>
              <a:gd name="connsiteX2" fmla="*/ 2056758 w 2056758"/>
              <a:gd name="connsiteY2" fmla="*/ 11783 h 1009014"/>
              <a:gd name="connsiteX3" fmla="*/ 2056758 w 2056758"/>
              <a:gd name="connsiteY3" fmla="*/ 749269 h 1009014"/>
              <a:gd name="connsiteX4" fmla="*/ 2033235 w 2056758"/>
              <a:gd name="connsiteY4" fmla="*/ 772792 h 1009014"/>
              <a:gd name="connsiteX5" fmla="*/ 1942527 w 2056758"/>
              <a:gd name="connsiteY5" fmla="*/ 863500 h 1009014"/>
              <a:gd name="connsiteX6" fmla="*/ 1781269 w 2056758"/>
              <a:gd name="connsiteY6" fmla="*/ 934050 h 1009014"/>
              <a:gd name="connsiteX7" fmla="*/ 1751034 w 2056758"/>
              <a:gd name="connsiteY7" fmla="*/ 944129 h 1009014"/>
              <a:gd name="connsiteX8" fmla="*/ 1700640 w 2056758"/>
              <a:gd name="connsiteY8" fmla="*/ 964285 h 1009014"/>
              <a:gd name="connsiteX9" fmla="*/ 1549461 w 2056758"/>
              <a:gd name="connsiteY9" fmla="*/ 1004601 h 1009014"/>
              <a:gd name="connsiteX10" fmla="*/ 1518862 w 2056758"/>
              <a:gd name="connsiteY10" fmla="*/ 1009014 h 1009014"/>
              <a:gd name="connsiteX11" fmla="*/ 0 w 2056758"/>
              <a:gd name="connsiteY11" fmla="*/ 1009014 h 1009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56758" h="1009014">
                <a:moveTo>
                  <a:pt x="0" y="0"/>
                </a:moveTo>
                <a:lnTo>
                  <a:pt x="2043735" y="0"/>
                </a:lnTo>
                <a:lnTo>
                  <a:pt x="2056758" y="11783"/>
                </a:lnTo>
                <a:lnTo>
                  <a:pt x="2056758" y="749269"/>
                </a:lnTo>
                <a:lnTo>
                  <a:pt x="2033235" y="772792"/>
                </a:lnTo>
                <a:cubicBezTo>
                  <a:pt x="1987050" y="822826"/>
                  <a:pt x="1994254" y="832464"/>
                  <a:pt x="1942527" y="863500"/>
                </a:cubicBezTo>
                <a:cubicBezTo>
                  <a:pt x="1898214" y="890087"/>
                  <a:pt x="1825074" y="917201"/>
                  <a:pt x="1781269" y="934050"/>
                </a:cubicBezTo>
                <a:cubicBezTo>
                  <a:pt x="1771354" y="937864"/>
                  <a:pt x="1760981" y="940398"/>
                  <a:pt x="1751034" y="944129"/>
                </a:cubicBezTo>
                <a:cubicBezTo>
                  <a:pt x="1734094" y="950481"/>
                  <a:pt x="1717803" y="958564"/>
                  <a:pt x="1700640" y="964285"/>
                </a:cubicBezTo>
                <a:cubicBezTo>
                  <a:pt x="1677285" y="972070"/>
                  <a:pt x="1570186" y="1001146"/>
                  <a:pt x="1549461" y="1004601"/>
                </a:cubicBezTo>
                <a:lnTo>
                  <a:pt x="1518862" y="1009014"/>
                </a:lnTo>
                <a:lnTo>
                  <a:pt x="0" y="1009014"/>
                </a:lnTo>
                <a:close/>
              </a:path>
            </a:pathLst>
          </a:custGeom>
          <a:effectLst>
            <a:outerShdw blurRad="50800" dir="16200000" rotWithShape="0">
              <a:srgbClr val="7ECDE9"/>
            </a:outerShdw>
          </a:effectLst>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3923219" y="358035"/>
            <a:ext cx="803011" cy="529166"/>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12" name="图片 11"/>
          <p:cNvPicPr>
            <a:picLocks noChangeAspect="1"/>
          </p:cNvPicPr>
          <p:nvPr/>
        </p:nvPicPr>
        <p:blipFill>
          <a:blip r:embed="rId3">
            <a:extLst>
              <a:ext uri="{28A0092B-C50C-407E-A947-70E740481C1C}">
                <a14:useLocalDpi xmlns:a14="http://schemas.microsoft.com/office/drawing/2010/main" val="0"/>
              </a:ext>
            </a:extLst>
          </a:blip>
          <a:srcRect t="68042" r="42700"/>
          <a:stretch>
            <a:fillRect/>
          </a:stretch>
        </p:blipFill>
        <p:spPr>
          <a:xfrm>
            <a:off x="7398984" y="479848"/>
            <a:ext cx="433308" cy="285540"/>
          </a:xfrm>
          <a:custGeom>
            <a:avLst/>
            <a:gdLst>
              <a:gd name="connsiteX0" fmla="*/ 1810476 w 3247390"/>
              <a:gd name="connsiteY0" fmla="*/ 0 h 2139956"/>
              <a:gd name="connsiteX1" fmla="*/ 1941104 w 3247390"/>
              <a:gd name="connsiteY1" fmla="*/ 0 h 2139956"/>
              <a:gd name="connsiteX2" fmla="*/ 2202361 w 3247390"/>
              <a:gd name="connsiteY2" fmla="*/ 130628 h 2139956"/>
              <a:gd name="connsiteX3" fmla="*/ 2303961 w 3247390"/>
              <a:gd name="connsiteY3" fmla="*/ 217714 h 2139956"/>
              <a:gd name="connsiteX4" fmla="*/ 2362018 w 3247390"/>
              <a:gd name="connsiteY4" fmla="*/ 246742 h 2139956"/>
              <a:gd name="connsiteX5" fmla="*/ 2405561 w 3247390"/>
              <a:gd name="connsiteY5" fmla="*/ 275771 h 2139956"/>
              <a:gd name="connsiteX6" fmla="*/ 2594247 w 3247390"/>
              <a:gd name="connsiteY6" fmla="*/ 333828 h 2139956"/>
              <a:gd name="connsiteX7" fmla="*/ 2681333 w 3247390"/>
              <a:gd name="connsiteY7" fmla="*/ 449942 h 2139956"/>
              <a:gd name="connsiteX8" fmla="*/ 2986133 w 3247390"/>
              <a:gd name="connsiteY8" fmla="*/ 725714 h 2139956"/>
              <a:gd name="connsiteX9" fmla="*/ 3160304 w 3247390"/>
              <a:gd name="connsiteY9" fmla="*/ 943428 h 2139956"/>
              <a:gd name="connsiteX10" fmla="*/ 3189333 w 3247390"/>
              <a:gd name="connsiteY10" fmla="*/ 986971 h 2139956"/>
              <a:gd name="connsiteX11" fmla="*/ 3218361 w 3247390"/>
              <a:gd name="connsiteY11" fmla="*/ 1045028 h 2139956"/>
              <a:gd name="connsiteX12" fmla="*/ 3247390 w 3247390"/>
              <a:gd name="connsiteY12" fmla="*/ 1132114 h 2139956"/>
              <a:gd name="connsiteX13" fmla="*/ 3029676 w 3247390"/>
              <a:gd name="connsiteY13" fmla="*/ 1698171 h 2139956"/>
              <a:gd name="connsiteX14" fmla="*/ 2928076 w 3247390"/>
              <a:gd name="connsiteY14" fmla="*/ 1799771 h 2139956"/>
              <a:gd name="connsiteX15" fmla="*/ 2797447 w 3247390"/>
              <a:gd name="connsiteY15" fmla="*/ 1930400 h 2139956"/>
              <a:gd name="connsiteX16" fmla="*/ 2565218 w 3247390"/>
              <a:gd name="connsiteY16" fmla="*/ 2032000 h 2139956"/>
              <a:gd name="connsiteX17" fmla="*/ 2521676 w 3247390"/>
              <a:gd name="connsiteY17" fmla="*/ 2046514 h 2139956"/>
              <a:gd name="connsiteX18" fmla="*/ 2449104 w 3247390"/>
              <a:gd name="connsiteY18" fmla="*/ 2075542 h 2139956"/>
              <a:gd name="connsiteX19" fmla="*/ 2231390 w 3247390"/>
              <a:gd name="connsiteY19" fmla="*/ 2133600 h 2139956"/>
              <a:gd name="connsiteX20" fmla="*/ 2187324 w 3247390"/>
              <a:gd name="connsiteY20" fmla="*/ 2139956 h 2139956"/>
              <a:gd name="connsiteX21" fmla="*/ 0 w 3247390"/>
              <a:gd name="connsiteY21" fmla="*/ 2139956 h 2139956"/>
              <a:gd name="connsiteX22" fmla="*/ 0 w 3247390"/>
              <a:gd name="connsiteY22" fmla="*/ 216583 h 2139956"/>
              <a:gd name="connsiteX23" fmla="*/ 170361 w 3247390"/>
              <a:gd name="connsiteY23" fmla="*/ 116114 h 2139956"/>
              <a:gd name="connsiteX24" fmla="*/ 1084761 w 3247390"/>
              <a:gd name="connsiteY24" fmla="*/ 101600 h 2139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47390" h="2139956">
                <a:moveTo>
                  <a:pt x="1810476" y="0"/>
                </a:moveTo>
                <a:lnTo>
                  <a:pt x="1941104" y="0"/>
                </a:lnTo>
                <a:lnTo>
                  <a:pt x="2202361" y="130628"/>
                </a:lnTo>
                <a:cubicBezTo>
                  <a:pt x="2236228" y="159657"/>
                  <a:pt x="2267887" y="191479"/>
                  <a:pt x="2303961" y="217714"/>
                </a:cubicBezTo>
                <a:cubicBezTo>
                  <a:pt x="2321459" y="230440"/>
                  <a:pt x="2343232" y="236007"/>
                  <a:pt x="2362018" y="246742"/>
                </a:cubicBezTo>
                <a:cubicBezTo>
                  <a:pt x="2377164" y="255397"/>
                  <a:pt x="2405561" y="275771"/>
                  <a:pt x="2405561" y="275771"/>
                </a:cubicBezTo>
                <a:lnTo>
                  <a:pt x="2594247" y="333828"/>
                </a:lnTo>
                <a:lnTo>
                  <a:pt x="2681333" y="449942"/>
                </a:lnTo>
                <a:lnTo>
                  <a:pt x="2986133" y="725714"/>
                </a:lnTo>
                <a:cubicBezTo>
                  <a:pt x="3052221" y="802817"/>
                  <a:pt x="3103381" y="858044"/>
                  <a:pt x="3160304" y="943428"/>
                </a:cubicBezTo>
                <a:cubicBezTo>
                  <a:pt x="3169980" y="957942"/>
                  <a:pt x="3180678" y="971825"/>
                  <a:pt x="3189333" y="986971"/>
                </a:cubicBezTo>
                <a:cubicBezTo>
                  <a:pt x="3200068" y="1005757"/>
                  <a:pt x="3210325" y="1024939"/>
                  <a:pt x="3218361" y="1045028"/>
                </a:cubicBezTo>
                <a:cubicBezTo>
                  <a:pt x="3229725" y="1073438"/>
                  <a:pt x="3247390" y="1132114"/>
                  <a:pt x="3247390" y="1132114"/>
                </a:cubicBezTo>
                <a:lnTo>
                  <a:pt x="3029676" y="1698171"/>
                </a:lnTo>
                <a:cubicBezTo>
                  <a:pt x="2995809" y="1732038"/>
                  <a:pt x="2960562" y="1764578"/>
                  <a:pt x="2928076" y="1799771"/>
                </a:cubicBezTo>
                <a:cubicBezTo>
                  <a:pt x="2861565" y="1871825"/>
                  <a:pt x="2871939" y="1885705"/>
                  <a:pt x="2797447" y="1930400"/>
                </a:cubicBezTo>
                <a:cubicBezTo>
                  <a:pt x="2733631" y="1968689"/>
                  <a:pt x="2628303" y="2007736"/>
                  <a:pt x="2565218" y="2032000"/>
                </a:cubicBezTo>
                <a:cubicBezTo>
                  <a:pt x="2550939" y="2037492"/>
                  <a:pt x="2536001" y="2041142"/>
                  <a:pt x="2521676" y="2046514"/>
                </a:cubicBezTo>
                <a:cubicBezTo>
                  <a:pt x="2497281" y="2055662"/>
                  <a:pt x="2473821" y="2067303"/>
                  <a:pt x="2449104" y="2075542"/>
                </a:cubicBezTo>
                <a:cubicBezTo>
                  <a:pt x="2415470" y="2086753"/>
                  <a:pt x="2261237" y="2128625"/>
                  <a:pt x="2231390" y="2133600"/>
                </a:cubicBezTo>
                <a:lnTo>
                  <a:pt x="2187324" y="2139956"/>
                </a:lnTo>
                <a:lnTo>
                  <a:pt x="0" y="2139956"/>
                </a:lnTo>
                <a:lnTo>
                  <a:pt x="0" y="216583"/>
                </a:lnTo>
                <a:lnTo>
                  <a:pt x="170361" y="116114"/>
                </a:lnTo>
                <a:lnTo>
                  <a:pt x="1084761" y="101600"/>
                </a:lnTo>
                <a:close/>
              </a:path>
            </a:pathLst>
          </a:custGeom>
          <a:effectLst>
            <a:outerShdw blurRad="50800" dir="16200000" rotWithShape="0">
              <a:srgbClr val="7ECDE9"/>
            </a:outerShdw>
          </a:effectLst>
        </p:spPr>
      </p:pic>
      <p:pic>
        <p:nvPicPr>
          <p:cNvPr id="5" name="图片 4"/>
          <p:cNvPicPr>
            <a:picLocks noChangeAspect="1"/>
          </p:cNvPicPr>
          <p:nvPr/>
        </p:nvPicPr>
        <p:blipFill rotWithShape="1">
          <a:blip r:embed="rId4">
            <a:extLst>
              <a:ext uri="{28A0092B-C50C-407E-A947-70E740481C1C}">
                <a14:useLocalDpi xmlns:a14="http://schemas.microsoft.com/office/drawing/2010/main" val="0"/>
              </a:ext>
            </a:extLst>
          </a:blip>
          <a:srcRect l="12906"/>
          <a:stretch>
            <a:fillRect/>
          </a:stretch>
        </p:blipFill>
        <p:spPr>
          <a:xfrm>
            <a:off x="-2" y="4614166"/>
            <a:ext cx="2063616" cy="2279370"/>
          </a:xfrm>
          <a:prstGeom prst="rect">
            <a:avLst/>
          </a:prstGeom>
        </p:spPr>
      </p:pic>
      <p:sp>
        <p:nvSpPr>
          <p:cNvPr id="16396" name="Rectangle 18"/>
          <p:cNvSpPr/>
          <p:nvPr/>
        </p:nvSpPr>
        <p:spPr>
          <a:xfrm>
            <a:off x="1979930" y="1662430"/>
            <a:ext cx="8231505" cy="3794760"/>
          </a:xfrm>
          <a:prstGeom prst="rect">
            <a:avLst/>
          </a:prstGeom>
          <a:noFill/>
          <a:ln w="9525">
            <a:noFill/>
          </a:ln>
        </p:spPr>
        <p:txBody>
          <a:bodyPr wrap="square">
            <a:spAutoFit/>
          </a:bodyPr>
          <a:p>
            <a:pPr eaLnBrk="1" hangingPunct="1">
              <a:lnSpc>
                <a:spcPct val="115000"/>
              </a:lnSpc>
              <a:spcBef>
                <a:spcPct val="50000"/>
              </a:spcBef>
            </a:pP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 昨天的规矩纪律造就了今天的我们，</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 </a:t>
            </a: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今天的规矩纪律将决定明天的我们。</a:t>
            </a:r>
            <a:endParaRPr lang="zh-CN" altLang="en-US" sz="2800" b="1" dirty="0">
              <a:solidFill>
                <a:schemeClr val="tx1"/>
              </a:solidFill>
              <a:latin typeface="Arial" panose="020B0604020202020204" pitchFamily="34" charset="0"/>
            </a:endParaRPr>
          </a:p>
          <a:p>
            <a:pPr eaLnBrk="1" hangingPunct="1">
              <a:lnSpc>
                <a:spcPct val="115000"/>
              </a:lnSpc>
              <a:spcBef>
                <a:spcPct val="50000"/>
              </a:spcBef>
            </a:pPr>
            <a:r>
              <a:rPr lang="zh-CN" altLang="en-US" sz="2800" b="1" dirty="0">
                <a:solidFill>
                  <a:schemeClr val="tx1"/>
                </a:solidFill>
                <a:latin typeface="Arial" panose="020B0604020202020204" pitchFamily="34" charset="0"/>
              </a:rPr>
              <a:t> </a:t>
            </a:r>
            <a:r>
              <a:rPr lang="en-US" altLang="zh-CN" sz="2800" b="1" dirty="0">
                <a:solidFill>
                  <a:schemeClr val="tx1"/>
                </a:solidFill>
                <a:latin typeface="Arial" panose="020B0604020202020204" pitchFamily="34" charset="0"/>
              </a:rPr>
              <a:t>      </a:t>
            </a:r>
            <a:r>
              <a:rPr lang="zh-CN" altLang="en-US" sz="2800" b="1" dirty="0">
                <a:solidFill>
                  <a:schemeClr val="tx1"/>
                </a:solidFill>
                <a:latin typeface="Arial" panose="020B0604020202020204" pitchFamily="34" charset="0"/>
              </a:rPr>
              <a:t>当外在的规矩纪律逐渐内化为自己的好习惯时，我们就会自觉地运用好习惯来对待生活和学习。</a:t>
            </a:r>
            <a:endParaRPr lang="zh-CN" altLang="en-US" sz="2800" b="1" dirty="0">
              <a:solidFill>
                <a:schemeClr val="tx1"/>
              </a:solidFill>
              <a:latin typeface="Arial" panose="020B0604020202020204" pitchFamily="34" charset="0"/>
            </a:endParaRPr>
          </a:p>
          <a:p>
            <a:pPr algn="l" eaLnBrk="0" fontAlgn="base" hangingPunct="0">
              <a:lnSpc>
                <a:spcPct val="100000"/>
              </a:lnSpc>
              <a:buClrTx/>
              <a:buSzTx/>
              <a:buFontTx/>
            </a:pPr>
            <a:endParaRPr lang="zh-CN" altLang="en-US" sz="2800" b="1" dirty="0">
              <a:solidFill>
                <a:srgbClr val="000000"/>
              </a:solidFill>
              <a:latin typeface="Arial" panose="020B0604020202020204" pitchFamily="34" charset="0"/>
              <a:ea typeface="宋体" panose="02010600030101010101" pitchFamily="2" charset="-122"/>
              <a:cs typeface="+mn-ea"/>
              <a:sym typeface="+mn-ea"/>
            </a:endParaRPr>
          </a:p>
          <a:p>
            <a:pPr algn="l" eaLnBrk="0" fontAlgn="base" hangingPunct="0">
              <a:lnSpc>
                <a:spcPct val="100000"/>
              </a:lnSpc>
              <a:buClrTx/>
              <a:buSzTx/>
              <a:buFontTx/>
            </a:pPr>
            <a:r>
              <a:rPr lang="en-US" altLang="zh-CN" sz="2800" b="1" dirty="0">
                <a:solidFill>
                  <a:srgbClr val="000000"/>
                </a:solidFill>
                <a:latin typeface="Arial" panose="020B0604020202020204" pitchFamily="34" charset="0"/>
                <a:ea typeface="宋体" panose="02010600030101010101" pitchFamily="2" charset="-122"/>
                <a:cs typeface="+mn-ea"/>
                <a:sym typeface="+mn-ea"/>
              </a:rPr>
              <a:t>       </a:t>
            </a:r>
            <a:r>
              <a:rPr lang="zh-CN" altLang="en-US" sz="2800" b="1" dirty="0">
                <a:solidFill>
                  <a:srgbClr val="000000"/>
                </a:solidFill>
                <a:latin typeface="Arial" panose="020B0604020202020204" pitchFamily="34" charset="0"/>
                <a:ea typeface="宋体" panose="02010600030101010101" pitchFamily="2" charset="-122"/>
                <a:cs typeface="+mn-ea"/>
                <a:sym typeface="+mn-ea"/>
              </a:rPr>
              <a:t>所以我们应该从自身做起，用文明用语，做文明学生。</a:t>
            </a:r>
            <a:r>
              <a:rPr lang="zh-CN" altLang="en-US" sz="2800" dirty="0">
                <a:solidFill>
                  <a:srgbClr val="000000"/>
                </a:solidFill>
                <a:latin typeface="Arial" panose="020B0604020202020204" pitchFamily="34" charset="0"/>
                <a:ea typeface="宋体" panose="02010600030101010101" pitchFamily="2" charset="-122"/>
                <a:cs typeface="+mn-ea"/>
                <a:sym typeface="+mn-ea"/>
              </a:rPr>
              <a:t> </a:t>
            </a:r>
            <a:endParaRPr lang="zh-CN" altLang="en-US" sz="2800" b="1" dirty="0">
              <a:solidFill>
                <a:schemeClr val="tx1"/>
              </a:solidFill>
              <a:latin typeface="Arial" panose="020B0604020202020204" pitchFamily="34" charset="0"/>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6235</Words>
  <Application>WPS 演示</Application>
  <PresentationFormat>宽屏</PresentationFormat>
  <Paragraphs>213</Paragraphs>
  <Slides>28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28</vt:i4>
      </vt:variant>
    </vt:vector>
  </HeadingPairs>
  <TitlesOfParts>
    <vt:vector size="40" baseType="lpstr">
      <vt:lpstr>Arial</vt:lpstr>
      <vt:lpstr>宋体</vt:lpstr>
      <vt:lpstr>Wingdings</vt:lpstr>
      <vt:lpstr>汉仪汉黑W</vt:lpstr>
      <vt:lpstr>黑体</vt:lpstr>
      <vt:lpstr>Calibri</vt:lpstr>
      <vt:lpstr>幼圆</vt:lpstr>
      <vt:lpstr>等线</vt:lpstr>
      <vt:lpstr>微软雅黑</vt:lpstr>
      <vt:lpstr>等线 Light</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金菊</cp:lastModifiedBy>
  <cp:revision>113</cp:revision>
  <dcterms:created xsi:type="dcterms:W3CDTF">2020-05-06T08:01:00Z</dcterms:created>
  <dcterms:modified xsi:type="dcterms:W3CDTF">2021-10-22T08:22:44Z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2052-11.1.0.10938</vt:lpwstr>
  </property>
  <property fmtid="{D5CDD505-2E9C-101B-9397-08002B2CF9AE}" pid="3" name="KSOTemplateUUID">
    <vt:lpwstr>v1.0_mb_ygm58LOm+uw6kLeEi3MDPg==</vt:lpwstr>
  </property>
  <property fmtid="{D5CDD505-2E9C-101B-9397-08002B2CF9AE}" pid="4" name="ICV">
    <vt:lpwstr>E9511AF90E8B4DA3B654C923F9EED218</vt:lpwstr>
  </property>
</Properties>
</file>