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96" r:id="rId2"/>
    <p:sldId id="305" r:id="rId3"/>
    <p:sldId id="306" r:id="rId4"/>
    <p:sldId id="307" r:id="rId5"/>
    <p:sldId id="298" r:id="rId6"/>
    <p:sldId id="289" r:id="rId7"/>
    <p:sldId id="300" r:id="rId8"/>
    <p:sldId id="302" r:id="rId9"/>
    <p:sldId id="283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66"/>
    <a:srgbClr val="00CC00"/>
    <a:srgbClr val="CC6600"/>
    <a:srgbClr val="A50021"/>
    <a:srgbClr val="996600"/>
    <a:srgbClr val="CC9900"/>
    <a:srgbClr val="006600"/>
    <a:srgbClr val="0000FF"/>
    <a:srgbClr val="33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A690B29-FAD8-4A56-9F01-C0EF4BCEE616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F184A3-911B-400E-94DE-0826850CFD3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D42EE-24B1-4236-81C4-C4BEC00D090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BAD06-640C-491D-A803-416BC25FD7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CA8F7C-2CEC-4D78-BBB7-87D7D192F2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6371C-9714-41E6-BBCE-B84C4BCF6D5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372AD4-E937-44AF-A420-FCF31FA5782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3EC51-DB67-4107-934D-42A283D7F2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A4B0F7-D3A7-4114-9EE4-988036C0BF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DD834-9AB6-40F5-967E-BCF6AEEE54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E1D7B-9AB9-409E-A359-C2D391CB069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5097E25E-A227-4204-8FF0-2C02B8BE648B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331913" y="1376363"/>
            <a:ext cx="61706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816225"/>
            <a:ext cx="3024188" cy="2268538"/>
          </a:xfrm>
          <a:prstGeom prst="rect">
            <a:avLst/>
          </a:prstGeom>
          <a:noFill/>
        </p:spPr>
      </p:pic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6443663" y="6021388"/>
            <a:ext cx="2449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 smtClean="0"/>
              <a:t>2017</a:t>
            </a:r>
            <a:r>
              <a:rPr lang="zh-CN" altLang="en-US" dirty="0" smtClean="0"/>
              <a:t>年</a:t>
            </a:r>
            <a:r>
              <a:rPr lang="en-US" altLang="zh-CN" dirty="0"/>
              <a:t>2</a:t>
            </a:r>
            <a:r>
              <a:rPr lang="zh-CN" altLang="en-US" dirty="0"/>
              <a:t>月</a:t>
            </a:r>
            <a:r>
              <a:rPr lang="en-US" altLang="zh-CN" dirty="0" smtClean="0"/>
              <a:t>20</a:t>
            </a:r>
            <a:r>
              <a:rPr lang="zh-CN" altLang="en-US" dirty="0" smtClean="0"/>
              <a:t>日</a:t>
            </a:r>
            <a:endParaRPr lang="zh-CN" altLang="en-US" dirty="0"/>
          </a:p>
        </p:txBody>
      </p:sp>
      <p:sp>
        <p:nvSpPr>
          <p:cNvPr id="58378" name="WordArt 10"/>
          <p:cNvSpPr>
            <a:spLocks noChangeArrowheads="1" noChangeShapeType="1" noTextEdit="1"/>
          </p:cNvSpPr>
          <p:nvPr/>
        </p:nvSpPr>
        <p:spPr bwMode="auto">
          <a:xfrm>
            <a:off x="3276600" y="5492750"/>
            <a:ext cx="2514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（第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</a:t>
            </a: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465637"/>
                <a:gridCol w="3455988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(A)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铜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195388" y="2060575"/>
            <a:ext cx="4960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镁片表面有大量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5" name="Text Box 39"/>
          <p:cNvSpPr txBox="1">
            <a:spLocks noChangeArrowheads="1"/>
          </p:cNvSpPr>
          <p:nvPr/>
        </p:nvSpPr>
        <p:spPr bwMode="auto">
          <a:xfrm>
            <a:off x="1195388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锌片表面有较多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6" name="Text Box 40"/>
          <p:cNvSpPr txBox="1">
            <a:spLocks noChangeArrowheads="1"/>
          </p:cNvSpPr>
          <p:nvPr/>
        </p:nvSpPr>
        <p:spPr bwMode="auto">
          <a:xfrm>
            <a:off x="1196975" y="3180062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7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【</a:t>
            </a:r>
            <a:r>
              <a:rPr lang="zh-CN" altLang="en-US" dirty="0">
                <a:solidFill>
                  <a:schemeClr val="bg1"/>
                </a:solidFill>
              </a:rPr>
              <a:t>活动探究</a:t>
            </a:r>
            <a:r>
              <a:rPr lang="en-US" altLang="zh-CN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50231" name="Text Box 55"/>
          <p:cNvSpPr txBox="1">
            <a:spLocks noChangeArrowheads="1"/>
          </p:cNvSpPr>
          <p:nvPr/>
        </p:nvSpPr>
        <p:spPr bwMode="auto">
          <a:xfrm>
            <a:off x="5724525" y="2060575"/>
            <a:ext cx="3419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Mg+2HCl=MgCl</a:t>
            </a:r>
            <a:r>
              <a:rPr lang="en-US" altLang="zh-CN" baseline="-25000"/>
              <a:t>2</a:t>
            </a:r>
            <a:r>
              <a:rPr lang="en-US" altLang="zh-CN"/>
              <a:t> 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2" name="Text Box 56"/>
          <p:cNvSpPr txBox="1">
            <a:spLocks noChangeArrowheads="1"/>
          </p:cNvSpPr>
          <p:nvPr/>
        </p:nvSpPr>
        <p:spPr bwMode="auto">
          <a:xfrm>
            <a:off x="5721350" y="2605382"/>
            <a:ext cx="3422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Zn +2HCl</a:t>
            </a:r>
            <a:r>
              <a:rPr lang="en-US" altLang="zh-CN" baseline="-25000"/>
              <a:t> </a:t>
            </a:r>
            <a:r>
              <a:rPr lang="en-US" altLang="zh-CN"/>
              <a:t>=ZnCl</a:t>
            </a:r>
            <a:r>
              <a:rPr lang="en-US" altLang="zh-CN" baseline="-25000"/>
              <a:t>2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3" name="Text Box 57"/>
          <p:cNvSpPr txBox="1">
            <a:spLocks noChangeArrowheads="1"/>
          </p:cNvSpPr>
          <p:nvPr/>
        </p:nvSpPr>
        <p:spPr bwMode="auto">
          <a:xfrm>
            <a:off x="5721350" y="3253087"/>
            <a:ext cx="3422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Fe +2HCl</a:t>
            </a:r>
            <a:r>
              <a:rPr lang="en-US" altLang="zh-CN" baseline="-25000"/>
              <a:t> </a:t>
            </a:r>
            <a:r>
              <a:rPr lang="en-US" altLang="zh-CN"/>
              <a:t>=FeCl</a:t>
            </a:r>
            <a:r>
              <a:rPr lang="en-US" altLang="zh-CN" baseline="-25000"/>
              <a:t>2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4" name="Line 58"/>
          <p:cNvSpPr>
            <a:spLocks noChangeShapeType="1"/>
          </p:cNvSpPr>
          <p:nvPr/>
        </p:nvSpPr>
        <p:spPr bwMode="auto">
          <a:xfrm>
            <a:off x="6465888" y="3896028"/>
            <a:ext cx="1778000" cy="1444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" name="Text Box 36"/>
          <p:cNvSpPr txBox="1">
            <a:spLocks noChangeArrowheads="1"/>
          </p:cNvSpPr>
          <p:nvPr/>
        </p:nvSpPr>
        <p:spPr bwMode="auto">
          <a:xfrm>
            <a:off x="2771775" y="206356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>
                <a:solidFill>
                  <a:srgbClr val="0000FF"/>
                </a:solidFill>
                <a:latin typeface="Arial Narrow" pitchFamily="34" charset="0"/>
              </a:rPr>
              <a:t>【</a:t>
            </a:r>
            <a:r>
              <a:rPr kumimoji="1" lang="zh-CN" altLang="en-US" sz="3200" dirty="0">
                <a:solidFill>
                  <a:srgbClr val="0000FF"/>
                </a:solidFill>
                <a:latin typeface="Arial Narrow" pitchFamily="34" charset="0"/>
              </a:rPr>
              <a:t>课前回顾</a:t>
            </a:r>
            <a:r>
              <a:rPr kumimoji="1" lang="en-US" altLang="zh-CN" sz="3200" dirty="0">
                <a:solidFill>
                  <a:srgbClr val="0000FF"/>
                </a:solidFill>
                <a:latin typeface="Arial Narrow" pitchFamily="34" charset="0"/>
              </a:rPr>
              <a:t>】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15442" y="4643446"/>
            <a:ext cx="3562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15" grpId="0"/>
      <p:bldP spid="50216" grpId="0"/>
      <p:bldP spid="50217" grpId="0"/>
      <p:bldP spid="50231" grpId="0"/>
      <p:bldP spid="50232" grpId="0"/>
      <p:bldP spid="50233" grpId="0"/>
      <p:bldP spid="502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465637"/>
                <a:gridCol w="3455988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(B)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镁与硫酸</a:t>
            </a: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锌与硫酸</a:t>
            </a: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铁与硫酸</a:t>
            </a: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铜与硫酸</a:t>
            </a: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22" name="Text Box 38"/>
          <p:cNvSpPr txBox="1">
            <a:spLocks noChangeArrowheads="1"/>
          </p:cNvSpPr>
          <p:nvPr/>
        </p:nvSpPr>
        <p:spPr bwMode="auto">
          <a:xfrm>
            <a:off x="1195388" y="2060575"/>
            <a:ext cx="4960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镁片表面有大量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3" name="Text Box 39"/>
          <p:cNvSpPr txBox="1">
            <a:spLocks noChangeArrowheads="1"/>
          </p:cNvSpPr>
          <p:nvPr/>
        </p:nvSpPr>
        <p:spPr bwMode="auto">
          <a:xfrm>
            <a:off x="1214414" y="2643182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锌片表面有较多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sp>
        <p:nvSpPr>
          <p:cNvPr id="24" name="Text Box 40"/>
          <p:cNvSpPr txBox="1">
            <a:spLocks noChangeArrowheads="1"/>
          </p:cNvSpPr>
          <p:nvPr/>
        </p:nvSpPr>
        <p:spPr bwMode="auto">
          <a:xfrm>
            <a:off x="1196975" y="3176890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5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26" name="Text Box 53"/>
          <p:cNvSpPr txBox="1">
            <a:spLocks noChangeArrowheads="1"/>
          </p:cNvSpPr>
          <p:nvPr/>
        </p:nvSpPr>
        <p:spPr bwMode="auto">
          <a:xfrm>
            <a:off x="5503869" y="2071678"/>
            <a:ext cx="37034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Mg+H</a:t>
            </a:r>
            <a:r>
              <a:rPr lang="en-US" altLang="zh-CN" baseline="-25000" dirty="0"/>
              <a:t>2</a:t>
            </a:r>
            <a:r>
              <a:rPr lang="en-US" altLang="zh-CN" dirty="0"/>
              <a:t>SO</a:t>
            </a:r>
            <a:r>
              <a:rPr lang="en-US" altLang="zh-CN" baseline="-25000" dirty="0"/>
              <a:t>4</a:t>
            </a:r>
            <a:r>
              <a:rPr lang="en-US" altLang="zh-CN" dirty="0"/>
              <a:t>=MgSO</a:t>
            </a:r>
            <a:r>
              <a:rPr lang="en-US" altLang="zh-CN" baseline="-25000" dirty="0"/>
              <a:t>4</a:t>
            </a:r>
            <a:r>
              <a:rPr lang="en-US" altLang="zh-CN" dirty="0"/>
              <a:t>+H</a:t>
            </a:r>
            <a:r>
              <a:rPr lang="en-US" altLang="zh-CN" baseline="-25000" dirty="0"/>
              <a:t>2</a:t>
            </a:r>
            <a:r>
              <a:rPr lang="en-US" altLang="zh-CN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7" name="Text Box 54"/>
          <p:cNvSpPr txBox="1">
            <a:spLocks noChangeArrowheads="1"/>
          </p:cNvSpPr>
          <p:nvPr/>
        </p:nvSpPr>
        <p:spPr bwMode="auto">
          <a:xfrm>
            <a:off x="5500694" y="2678116"/>
            <a:ext cx="37068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Zn +H</a:t>
            </a:r>
            <a:r>
              <a:rPr lang="en-US" altLang="zh-CN" baseline="-25000"/>
              <a:t>2</a:t>
            </a:r>
            <a:r>
              <a:rPr lang="en-US" altLang="zh-CN"/>
              <a:t>SO</a:t>
            </a:r>
            <a:r>
              <a:rPr lang="en-US" altLang="zh-CN" baseline="-25000"/>
              <a:t>4 </a:t>
            </a:r>
            <a:r>
              <a:rPr lang="en-US" altLang="zh-CN"/>
              <a:t>=ZnSO</a:t>
            </a:r>
            <a:r>
              <a:rPr lang="en-US" altLang="zh-CN" baseline="-25000"/>
              <a:t>4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8" name="Text Box 55"/>
          <p:cNvSpPr txBox="1">
            <a:spLocks noChangeArrowheads="1"/>
          </p:cNvSpPr>
          <p:nvPr/>
        </p:nvSpPr>
        <p:spPr bwMode="auto">
          <a:xfrm>
            <a:off x="5500694" y="3186116"/>
            <a:ext cx="37068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Fe +H</a:t>
            </a:r>
            <a:r>
              <a:rPr lang="en-US" altLang="zh-CN" baseline="-25000"/>
              <a:t>2</a:t>
            </a:r>
            <a:r>
              <a:rPr lang="en-US" altLang="zh-CN"/>
              <a:t>SO</a:t>
            </a:r>
            <a:r>
              <a:rPr lang="en-US" altLang="zh-CN" baseline="-25000"/>
              <a:t>4 </a:t>
            </a:r>
            <a:r>
              <a:rPr lang="en-US" altLang="zh-CN"/>
              <a:t>=FeSO</a:t>
            </a:r>
            <a:r>
              <a:rPr lang="en-US" altLang="zh-CN" baseline="-25000"/>
              <a:t>4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>
            <a:off x="6245232" y="3900492"/>
            <a:ext cx="1925634" cy="1714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48344" y="4676794"/>
            <a:ext cx="35242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78" name="Group 46"/>
          <p:cNvGraphicFramePr>
            <a:graphicFrameLocks noGrp="1"/>
          </p:cNvGraphicFramePr>
          <p:nvPr/>
        </p:nvGraphicFramePr>
        <p:xfrm>
          <a:off x="130165" y="1571612"/>
          <a:ext cx="8942429" cy="2725745"/>
        </p:xfrm>
        <a:graphic>
          <a:graphicData uri="http://schemas.openxmlformats.org/drawingml/2006/table">
            <a:tbl>
              <a:tblPr/>
              <a:tblGrid>
                <a:gridCol w="1963721"/>
                <a:gridCol w="3724292"/>
                <a:gridCol w="3254416"/>
              </a:tblGrid>
              <a:tr h="5243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反应方程式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Fe+CuSO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4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Cu+AgNO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Al+CuSO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Cu+Al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(SO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)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62" name="Text Box 30"/>
          <p:cNvSpPr txBox="1">
            <a:spLocks noChangeArrowheads="1"/>
          </p:cNvSpPr>
          <p:nvPr/>
        </p:nvSpPr>
        <p:spPr bwMode="auto">
          <a:xfrm>
            <a:off x="2022448" y="3192749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铝丝表面有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sp>
        <p:nvSpPr>
          <p:cNvPr id="44063" name="Text Box 31"/>
          <p:cNvSpPr txBox="1">
            <a:spLocks noChangeArrowheads="1"/>
          </p:cNvSpPr>
          <p:nvPr/>
        </p:nvSpPr>
        <p:spPr bwMode="auto">
          <a:xfrm>
            <a:off x="2022448" y="2692683"/>
            <a:ext cx="45005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铜丝表面有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银白色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  <a:endParaRPr lang="zh-CN" altLang="en-US" sz="2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2741586" y="3764253"/>
            <a:ext cx="249557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没有明显变化</a:t>
            </a:r>
          </a:p>
        </p:txBody>
      </p:sp>
      <p:sp>
        <p:nvSpPr>
          <p:cNvPr id="44068" name="Text Box 36"/>
          <p:cNvSpPr txBox="1">
            <a:spLocks noChangeArrowheads="1"/>
          </p:cNvSpPr>
          <p:nvPr/>
        </p:nvSpPr>
        <p:spPr bwMode="auto">
          <a:xfrm>
            <a:off x="2022448" y="2151957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铁丝表面有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pic>
        <p:nvPicPr>
          <p:cNvPr id="44070" name="Picture 38" descr="图8-14 铝与硫酸铜溶液的反应（图）"/>
          <p:cNvPicPr>
            <a:picLocks noChangeAspect="1" noChangeArrowheads="1"/>
          </p:cNvPicPr>
          <p:nvPr/>
        </p:nvPicPr>
        <p:blipFill>
          <a:blip r:embed="rId2"/>
          <a:srcRect b="7437"/>
          <a:stretch>
            <a:fillRect/>
          </a:stretch>
        </p:blipFill>
        <p:spPr bwMode="auto">
          <a:xfrm>
            <a:off x="2916238" y="4326609"/>
            <a:ext cx="1012820" cy="2459977"/>
          </a:xfrm>
          <a:prstGeom prst="rect">
            <a:avLst/>
          </a:prstGeom>
          <a:noFill/>
        </p:spPr>
      </p:pic>
      <p:pic>
        <p:nvPicPr>
          <p:cNvPr id="44071" name="Picture 39" descr="图8-15 铜与硝酸银溶液的反应（图）"/>
          <p:cNvPicPr>
            <a:picLocks noChangeAspect="1" noChangeArrowheads="1"/>
          </p:cNvPicPr>
          <p:nvPr/>
        </p:nvPicPr>
        <p:blipFill>
          <a:blip r:embed="rId3"/>
          <a:srcRect b="6168"/>
          <a:stretch>
            <a:fillRect/>
          </a:stretch>
        </p:blipFill>
        <p:spPr bwMode="auto">
          <a:xfrm>
            <a:off x="5219700" y="4394425"/>
            <a:ext cx="1138250" cy="2320723"/>
          </a:xfrm>
          <a:prstGeom prst="rect">
            <a:avLst/>
          </a:prstGeom>
          <a:noFill/>
        </p:spPr>
      </p:pic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6516688" y="5391150"/>
            <a:ext cx="241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14 </a:t>
            </a:r>
            <a:r>
              <a:rPr lang="zh-CN" altLang="en-US" sz="2000" dirty="0"/>
              <a:t>铜与硝酸银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509588" y="5319713"/>
            <a:ext cx="24400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13 </a:t>
            </a:r>
            <a:r>
              <a:rPr lang="zh-CN" altLang="en-US" sz="2000" dirty="0"/>
              <a:t>铝与硫酸铜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80" name="Text Box 48"/>
          <p:cNvSpPr txBox="1">
            <a:spLocks noChangeArrowheads="1"/>
          </p:cNvSpPr>
          <p:nvPr/>
        </p:nvSpPr>
        <p:spPr bwMode="auto">
          <a:xfrm>
            <a:off x="5748327" y="3154348"/>
            <a:ext cx="370367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2Al+3CuSO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=Al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(SO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+3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1" name="Text Box 49"/>
          <p:cNvSpPr txBox="1">
            <a:spLocks noChangeArrowheads="1"/>
          </p:cNvSpPr>
          <p:nvPr/>
        </p:nvSpPr>
        <p:spPr bwMode="auto">
          <a:xfrm>
            <a:off x="5808662" y="2652023"/>
            <a:ext cx="376399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>
                <a:latin typeface="+mn-ea"/>
                <a:ea typeface="+mn-ea"/>
              </a:rPr>
              <a:t>Cu+2AgNO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=Cu(NO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+2Ag</a:t>
            </a:r>
          </a:p>
        </p:txBody>
      </p:sp>
      <p:sp>
        <p:nvSpPr>
          <p:cNvPr id="44082" name="Line 50"/>
          <p:cNvSpPr>
            <a:spLocks noChangeShapeType="1"/>
          </p:cNvSpPr>
          <p:nvPr/>
        </p:nvSpPr>
        <p:spPr bwMode="auto">
          <a:xfrm>
            <a:off x="6683365" y="3938579"/>
            <a:ext cx="1439863" cy="1444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 sz="2200">
              <a:latin typeface="+mn-ea"/>
              <a:ea typeface="+mn-ea"/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5808662" y="2074849"/>
            <a:ext cx="32035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Fe+CuSO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= FeSO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+ 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4" name="Text Box 5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44085" name="Rectangle 53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2" grpId="0"/>
      <p:bldP spid="44063" grpId="0"/>
      <p:bldP spid="44064" grpId="0"/>
      <p:bldP spid="44068" grpId="0"/>
      <p:bldP spid="44080" grpId="0"/>
      <p:bldP spid="44081" grpId="0"/>
      <p:bldP spid="44082" grpId="0" animBg="1"/>
      <p:bldP spid="440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1908175" y="765175"/>
            <a:ext cx="4512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固体与液体反应</a:t>
            </a:r>
            <a:r>
              <a:rPr lang="zh-CN" altLang="en-US" sz="2800" dirty="0">
                <a:solidFill>
                  <a:srgbClr val="FF0000"/>
                </a:solidFill>
              </a:rPr>
              <a:t>的现象格式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815949" y="1552565"/>
            <a:ext cx="3562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、固体是否逐渐溶解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815949" y="2114537"/>
            <a:ext cx="4629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/>
              <a:t>2</a:t>
            </a:r>
            <a:r>
              <a:rPr lang="zh-CN" altLang="en-US" sz="2800"/>
              <a:t>、固体表面是否有气泡冒出</a:t>
            </a: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803249" y="2714620"/>
            <a:ext cx="4629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3</a:t>
            </a:r>
            <a:r>
              <a:rPr lang="zh-CN" altLang="en-US" sz="2800" dirty="0">
                <a:solidFill>
                  <a:srgbClr val="0000CC"/>
                </a:solidFill>
              </a:rPr>
              <a:t>、固体表面是否有固体析出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785786" y="3286124"/>
            <a:ext cx="4984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4</a:t>
            </a:r>
            <a:r>
              <a:rPr lang="zh-CN" altLang="en-US" sz="2800" dirty="0"/>
              <a:t>、溶液中的颜色是否发生改变</a:t>
            </a: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785786" y="3857628"/>
            <a:ext cx="3206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CC"/>
                </a:solidFill>
              </a:rPr>
              <a:t>5</a:t>
            </a:r>
            <a:r>
              <a:rPr lang="zh-CN" altLang="en-US" sz="2800">
                <a:solidFill>
                  <a:srgbClr val="0000CC"/>
                </a:solidFill>
              </a:rPr>
              <a:t>、是否有热量放出</a:t>
            </a:r>
          </a:p>
        </p:txBody>
      </p:sp>
      <p:grpSp>
        <p:nvGrpSpPr>
          <p:cNvPr id="63500" name="Group 12"/>
          <p:cNvGrpSpPr>
            <a:grpSpLocks/>
          </p:cNvGrpSpPr>
          <p:nvPr/>
        </p:nvGrpSpPr>
        <p:grpSpPr bwMode="auto">
          <a:xfrm>
            <a:off x="5643570" y="1500174"/>
            <a:ext cx="2606675" cy="1582738"/>
            <a:chOff x="3288" y="1344"/>
            <a:chExt cx="1642" cy="861"/>
          </a:xfrm>
        </p:grpSpPr>
        <p:sp>
          <p:nvSpPr>
            <p:cNvPr id="63498" name="AutoShape 10"/>
            <p:cNvSpPr>
              <a:spLocks/>
            </p:cNvSpPr>
            <p:nvPr/>
          </p:nvSpPr>
          <p:spPr bwMode="auto">
            <a:xfrm>
              <a:off x="3288" y="1344"/>
              <a:ext cx="91" cy="861"/>
            </a:xfrm>
            <a:prstGeom prst="rightBrace">
              <a:avLst>
                <a:gd name="adj1" fmla="val 78846"/>
                <a:gd name="adj2" fmla="val 50000"/>
              </a:avLst>
            </a:prstGeom>
            <a:ln>
              <a:headEnd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3499" name="Text Box 11"/>
            <p:cNvSpPr txBox="1">
              <a:spLocks noChangeArrowheads="1"/>
            </p:cNvSpPr>
            <p:nvPr/>
          </p:nvSpPr>
          <p:spPr bwMode="auto">
            <a:xfrm>
              <a:off x="3470" y="1506"/>
              <a:ext cx="1460" cy="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rgbClr val="FF0000"/>
                  </a:solidFill>
                </a:rPr>
                <a:t>注意：“</a:t>
              </a:r>
              <a:r>
                <a:rPr lang="en-US" altLang="zh-CN" sz="2800" dirty="0">
                  <a:solidFill>
                    <a:srgbClr val="FF0000"/>
                  </a:solidFill>
                </a:rPr>
                <a:t>3”</a:t>
              </a:r>
              <a:r>
                <a:rPr lang="zh-CN" altLang="en-US" sz="2800" dirty="0">
                  <a:solidFill>
                    <a:srgbClr val="FF0000"/>
                  </a:solidFill>
                </a:rPr>
                <a:t>与</a:t>
              </a:r>
            </a:p>
            <a:p>
              <a:r>
                <a:rPr lang="zh-CN" altLang="en-US" sz="2800" dirty="0">
                  <a:solidFill>
                    <a:srgbClr val="FF0000"/>
                  </a:solidFill>
                </a:rPr>
                <a:t>“</a:t>
              </a:r>
              <a:r>
                <a:rPr lang="en-US" altLang="zh-CN" sz="2800" dirty="0">
                  <a:solidFill>
                    <a:srgbClr val="FF0000"/>
                  </a:solidFill>
                </a:rPr>
                <a:t>1</a:t>
              </a:r>
              <a:r>
                <a:rPr lang="zh-CN" altLang="en-US" sz="2800" dirty="0">
                  <a:solidFill>
                    <a:srgbClr val="FF0000"/>
                  </a:solidFill>
                </a:rPr>
                <a:t>、</a:t>
              </a:r>
              <a:r>
                <a:rPr lang="en-US" altLang="zh-CN" sz="2800" dirty="0">
                  <a:solidFill>
                    <a:srgbClr val="FF0000"/>
                  </a:solidFill>
                </a:rPr>
                <a:t>2”</a:t>
              </a:r>
              <a:r>
                <a:rPr lang="zh-CN" altLang="en-US" sz="2800" dirty="0">
                  <a:solidFill>
                    <a:srgbClr val="FF0000"/>
                  </a:solidFill>
                </a:rPr>
                <a:t>相冲突</a:t>
              </a:r>
            </a:p>
          </p:txBody>
        </p:sp>
      </p:grp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3878258" y="3924622"/>
            <a:ext cx="51347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（仅针对非常的活泼金属与酸反应）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7224" y="4429132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Fe</a:t>
            </a:r>
            <a:r>
              <a:rPr lang="en-US" altLang="zh-CN" sz="2800" baseline="30000" dirty="0" smtClean="0"/>
              <a:t>3+ 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2357422" y="4429132"/>
            <a:ext cx="107157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黄色</a:t>
            </a:r>
            <a:endParaRPr lang="zh-CN" altLang="en-US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857224" y="5000636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Fe</a:t>
            </a:r>
            <a:r>
              <a:rPr lang="en-US" altLang="zh-CN" sz="2800" baseline="30000" dirty="0" smtClean="0"/>
              <a:t>2+ 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2357422" y="5000636"/>
            <a:ext cx="1357322" cy="523220"/>
          </a:xfrm>
          <a:prstGeom prst="rect">
            <a:avLst/>
          </a:prstGeom>
          <a:solidFill>
            <a:srgbClr val="00CC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浅绿色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57224" y="5548986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Cu</a:t>
            </a:r>
            <a:r>
              <a:rPr lang="en-US" altLang="zh-CN" sz="2800" baseline="30000" dirty="0" smtClean="0"/>
              <a:t>2+ 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2357422" y="5563734"/>
            <a:ext cx="1071570" cy="523220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蓝</a:t>
            </a:r>
            <a:r>
              <a:rPr lang="zh-CN" altLang="en-US" sz="2800" dirty="0" smtClean="0">
                <a:solidFill>
                  <a:schemeClr val="bg1"/>
                </a:solidFill>
              </a:rPr>
              <a:t>色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7224" y="6120490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MnO</a:t>
            </a:r>
            <a:r>
              <a:rPr lang="en-US" altLang="zh-CN" sz="2800" baseline="-25000" dirty="0" smtClean="0"/>
              <a:t>4</a:t>
            </a:r>
            <a:r>
              <a:rPr lang="zh-CN" altLang="en-US" sz="2800" baseline="30000" dirty="0" smtClean="0"/>
              <a:t>－</a:t>
            </a:r>
            <a:r>
              <a:rPr lang="zh-CN" altLang="en-US" sz="2800" dirty="0" smtClean="0"/>
              <a:t>：</a:t>
            </a:r>
            <a:endParaRPr lang="zh-CN" alt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2357422" y="6135238"/>
            <a:ext cx="1357322" cy="523220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紫红色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57620" y="4429132"/>
            <a:ext cx="528638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FeCl</a:t>
            </a:r>
            <a:r>
              <a:rPr lang="en-US" altLang="zh-CN" sz="2800" baseline="-25000" dirty="0" smtClean="0"/>
              <a:t>3</a:t>
            </a:r>
            <a:r>
              <a:rPr lang="en-US" altLang="zh-CN" sz="2800" dirty="0" smtClean="0"/>
              <a:t> 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 Fe</a:t>
            </a:r>
            <a:r>
              <a:rPr lang="en-US" altLang="zh-CN" sz="2800" baseline="-25000" dirty="0" smtClean="0"/>
              <a:t>2 </a:t>
            </a:r>
            <a:r>
              <a:rPr lang="en-US" altLang="zh-CN" sz="2800" dirty="0" smtClean="0"/>
              <a:t> (SO</a:t>
            </a:r>
            <a:r>
              <a:rPr lang="en-US" altLang="zh-CN" sz="2800" baseline="-25000" dirty="0" smtClean="0"/>
              <a:t>4 </a:t>
            </a:r>
            <a:r>
              <a:rPr lang="en-US" altLang="zh-CN" sz="2800" dirty="0" smtClean="0"/>
              <a:t>)</a:t>
            </a:r>
            <a:r>
              <a:rPr lang="en-US" altLang="zh-CN" sz="2800" baseline="-25000" dirty="0" smtClean="0"/>
              <a:t>3 </a:t>
            </a:r>
            <a:r>
              <a:rPr lang="zh-CN" altLang="en-US" sz="2800" dirty="0" smtClean="0"/>
              <a:t>、</a:t>
            </a:r>
            <a:r>
              <a:rPr lang="en-US" altLang="zh-CN" sz="2800" dirty="0" smtClean="0"/>
              <a:t>Fe(NO</a:t>
            </a:r>
            <a:r>
              <a:rPr lang="en-US" altLang="zh-CN" sz="2800" baseline="-25000" dirty="0" smtClean="0"/>
              <a:t>3 </a:t>
            </a:r>
            <a:r>
              <a:rPr lang="en-US" altLang="zh-CN" sz="2800" dirty="0" smtClean="0"/>
              <a:t>)</a:t>
            </a:r>
            <a:r>
              <a:rPr lang="en-US" altLang="zh-CN" sz="2800" baseline="-25000" dirty="0" smtClean="0"/>
              <a:t>3</a:t>
            </a:r>
            <a:endParaRPr lang="zh-CN" altLang="en-US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3857620" y="4989928"/>
            <a:ext cx="5286380" cy="523220"/>
          </a:xfrm>
          <a:prstGeom prst="rect">
            <a:avLst/>
          </a:prstGeom>
          <a:solidFill>
            <a:srgbClr val="00CC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FeCl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zh-CN" sz="2800" dirty="0" smtClean="0">
                <a:solidFill>
                  <a:schemeClr val="bg1"/>
                </a:solidFill>
              </a:rPr>
              <a:t>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 FeSO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Fe(NO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3 </a:t>
            </a:r>
            <a:r>
              <a:rPr lang="en-US" altLang="zh-CN" sz="2800" dirty="0" smtClean="0">
                <a:solidFill>
                  <a:schemeClr val="bg1"/>
                </a:solidFill>
              </a:rPr>
              <a:t>)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57620" y="5563734"/>
            <a:ext cx="5286380" cy="523220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CuCl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r>
              <a:rPr lang="en-US" altLang="zh-CN" sz="2800" dirty="0" smtClean="0">
                <a:solidFill>
                  <a:schemeClr val="bg1"/>
                </a:solidFill>
              </a:rPr>
              <a:t>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 CuSO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  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Cu(NO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3</a:t>
            </a:r>
            <a:r>
              <a:rPr lang="en-US" altLang="zh-CN" sz="2800" dirty="0" smtClean="0">
                <a:solidFill>
                  <a:schemeClr val="bg1"/>
                </a:solidFill>
              </a:rPr>
              <a:t>)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57620" y="6135238"/>
            <a:ext cx="3357586" cy="523220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KMnO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</a:t>
            </a:r>
            <a:r>
              <a:rPr lang="zh-CN" altLang="en-US" sz="2800" dirty="0" smtClean="0">
                <a:solidFill>
                  <a:schemeClr val="bg1"/>
                </a:solidFill>
              </a:rPr>
              <a:t>、</a:t>
            </a:r>
            <a:r>
              <a:rPr lang="en-US" altLang="zh-CN" sz="2800" dirty="0" smtClean="0">
                <a:solidFill>
                  <a:schemeClr val="bg1"/>
                </a:solidFill>
              </a:rPr>
              <a:t> NaMnO</a:t>
            </a:r>
            <a:r>
              <a:rPr lang="en-US" altLang="zh-CN" sz="2800" baseline="-25000" dirty="0" smtClean="0">
                <a:solidFill>
                  <a:schemeClr val="bg1"/>
                </a:solidFill>
              </a:rPr>
              <a:t>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  <p:bldP spid="63494" grpId="0"/>
      <p:bldP spid="63495" grpId="0"/>
      <p:bldP spid="63496" grpId="0"/>
      <p:bldP spid="63497" grpId="0"/>
      <p:bldP spid="63501" grpId="0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310" name="Group 134"/>
          <p:cNvGraphicFramePr>
            <a:graphicFrameLocks noGrp="1"/>
          </p:cNvGraphicFramePr>
          <p:nvPr/>
        </p:nvGraphicFramePr>
        <p:xfrm>
          <a:off x="323850" y="1462088"/>
          <a:ext cx="8640763" cy="5062539"/>
        </p:xfrm>
        <a:graphic>
          <a:graphicData uri="http://schemas.openxmlformats.org/drawingml/2006/table">
            <a:tbl>
              <a:tblPr/>
              <a:tblGrid>
                <a:gridCol w="863600"/>
                <a:gridCol w="7777163"/>
              </a:tblGrid>
              <a:tr h="744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或硫酸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的现象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5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9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1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1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2" name="Text Box 36"/>
          <p:cNvSpPr txBox="1">
            <a:spLocks noChangeArrowheads="1"/>
          </p:cNvSpPr>
          <p:nvPr/>
        </p:nvSpPr>
        <p:spPr bwMode="auto">
          <a:xfrm>
            <a:off x="3995738" y="908050"/>
            <a:ext cx="2160587" cy="4064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>
                <a:solidFill>
                  <a:srgbClr val="0000CC"/>
                </a:solidFill>
                <a:latin typeface="Arial Narrow" pitchFamily="34" charset="0"/>
              </a:rPr>
              <a:t>活动与探究（</a:t>
            </a:r>
            <a:r>
              <a:rPr kumimoji="1" lang="en-US" altLang="zh-CN" sz="2000">
                <a:solidFill>
                  <a:srgbClr val="0000CC"/>
                </a:solidFill>
                <a:latin typeface="Arial Narrow" pitchFamily="34" charset="0"/>
              </a:rPr>
              <a:t>1</a:t>
            </a:r>
            <a:r>
              <a:rPr kumimoji="1" lang="zh-CN" altLang="en-US" sz="2000">
                <a:solidFill>
                  <a:srgbClr val="0000CC"/>
                </a:solidFill>
                <a:latin typeface="Arial Narrow" pitchFamily="34" charset="0"/>
              </a:rPr>
              <a:t>）</a:t>
            </a: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182688" y="2238375"/>
            <a:ext cx="3244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镁片迅速消失</a:t>
            </a:r>
            <a:r>
              <a:rPr lang="zh-CN" altLang="en-US" sz="2800"/>
              <a:t>，</a:t>
            </a:r>
          </a:p>
        </p:txBody>
      </p:sp>
      <p:sp>
        <p:nvSpPr>
          <p:cNvPr id="50270" name="Rectangle 94"/>
          <p:cNvSpPr>
            <a:spLocks noChangeArrowheads="1"/>
          </p:cNvSpPr>
          <p:nvPr/>
        </p:nvSpPr>
        <p:spPr bwMode="auto">
          <a:xfrm>
            <a:off x="3792538" y="2214563"/>
            <a:ext cx="4451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镁片表面有</a:t>
            </a:r>
            <a:r>
              <a:rPr lang="zh-CN" altLang="en-US" sz="2800">
                <a:solidFill>
                  <a:srgbClr val="0000CC"/>
                </a:solidFill>
              </a:rPr>
              <a:t>大量</a:t>
            </a:r>
            <a:r>
              <a:rPr lang="zh-CN" altLang="en-US" sz="28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50272" name="Rectangle 96"/>
          <p:cNvSpPr>
            <a:spLocks noChangeArrowheads="1"/>
          </p:cNvSpPr>
          <p:nvPr/>
        </p:nvSpPr>
        <p:spPr bwMode="auto">
          <a:xfrm>
            <a:off x="1187450" y="2708275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放出</a:t>
            </a:r>
            <a:r>
              <a:rPr lang="zh-CN" altLang="en-US" sz="2800">
                <a:solidFill>
                  <a:srgbClr val="0000FF"/>
                </a:solidFill>
              </a:rPr>
              <a:t>大量的</a:t>
            </a:r>
            <a:r>
              <a:rPr lang="zh-CN" altLang="en-US" sz="2800"/>
              <a:t>热</a:t>
            </a:r>
          </a:p>
        </p:txBody>
      </p:sp>
      <p:sp>
        <p:nvSpPr>
          <p:cNvPr id="50273" name="Text Box 97"/>
          <p:cNvSpPr txBox="1">
            <a:spLocks noChangeArrowheads="1"/>
          </p:cNvSpPr>
          <p:nvPr/>
        </p:nvSpPr>
        <p:spPr bwMode="auto">
          <a:xfrm>
            <a:off x="1184275" y="3367088"/>
            <a:ext cx="3171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锌片逐渐溶解</a:t>
            </a:r>
            <a:r>
              <a:rPr lang="zh-CN" altLang="en-US" sz="2800"/>
              <a:t>，</a:t>
            </a:r>
          </a:p>
        </p:txBody>
      </p:sp>
      <p:sp>
        <p:nvSpPr>
          <p:cNvPr id="50274" name="Rectangle 98"/>
          <p:cNvSpPr>
            <a:spLocks noChangeArrowheads="1"/>
          </p:cNvSpPr>
          <p:nvPr/>
        </p:nvSpPr>
        <p:spPr bwMode="auto">
          <a:xfrm>
            <a:off x="3708400" y="3333750"/>
            <a:ext cx="4451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锌片表面有</a:t>
            </a:r>
            <a:r>
              <a:rPr lang="zh-CN" altLang="en-US" sz="2800">
                <a:solidFill>
                  <a:srgbClr val="0000CC"/>
                </a:solidFill>
              </a:rPr>
              <a:t>较多</a:t>
            </a:r>
            <a:r>
              <a:rPr lang="zh-CN" altLang="en-US" sz="28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50275" name="Rectangle 99"/>
          <p:cNvSpPr>
            <a:spLocks noChangeArrowheads="1"/>
          </p:cNvSpPr>
          <p:nvPr/>
        </p:nvSpPr>
        <p:spPr bwMode="auto">
          <a:xfrm>
            <a:off x="1187450" y="3824288"/>
            <a:ext cx="2317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放出</a:t>
            </a:r>
            <a:r>
              <a:rPr lang="zh-CN" altLang="en-US" sz="2800">
                <a:solidFill>
                  <a:srgbClr val="0000FF"/>
                </a:solidFill>
              </a:rPr>
              <a:t>较多的</a:t>
            </a:r>
            <a:r>
              <a:rPr lang="zh-CN" altLang="en-US" sz="2800"/>
              <a:t>热</a:t>
            </a:r>
          </a:p>
        </p:txBody>
      </p:sp>
      <p:sp>
        <p:nvSpPr>
          <p:cNvPr id="50279" name="Text Box 103"/>
          <p:cNvSpPr txBox="1">
            <a:spLocks noChangeArrowheads="1"/>
          </p:cNvSpPr>
          <p:nvPr/>
        </p:nvSpPr>
        <p:spPr bwMode="auto">
          <a:xfrm>
            <a:off x="1184275" y="4627563"/>
            <a:ext cx="28829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铁片缓慢溶解</a:t>
            </a:r>
            <a:r>
              <a:rPr lang="zh-CN" altLang="en-US" sz="2800"/>
              <a:t>，</a:t>
            </a:r>
          </a:p>
        </p:txBody>
      </p:sp>
      <p:sp>
        <p:nvSpPr>
          <p:cNvPr id="50280" name="Rectangle 104"/>
          <p:cNvSpPr>
            <a:spLocks noChangeArrowheads="1"/>
          </p:cNvSpPr>
          <p:nvPr/>
        </p:nvSpPr>
        <p:spPr bwMode="auto">
          <a:xfrm>
            <a:off x="3708400" y="4578350"/>
            <a:ext cx="4451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铁片表面有</a:t>
            </a:r>
            <a:r>
              <a:rPr lang="zh-CN" altLang="en-US" sz="2800">
                <a:solidFill>
                  <a:srgbClr val="0000CC"/>
                </a:solidFill>
              </a:rPr>
              <a:t>少量</a:t>
            </a:r>
            <a:r>
              <a:rPr lang="zh-CN" altLang="en-US" sz="28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50282" name="Text Box 106"/>
          <p:cNvSpPr txBox="1">
            <a:spLocks noChangeArrowheads="1"/>
          </p:cNvSpPr>
          <p:nvPr/>
        </p:nvSpPr>
        <p:spPr bwMode="auto">
          <a:xfrm>
            <a:off x="1184275" y="5857875"/>
            <a:ext cx="23764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86" name="Text Box 110"/>
          <p:cNvSpPr txBox="1">
            <a:spLocks noChangeArrowheads="1"/>
          </p:cNvSpPr>
          <p:nvPr/>
        </p:nvSpPr>
        <p:spPr bwMode="auto">
          <a:xfrm>
            <a:off x="274638" y="2470150"/>
            <a:ext cx="895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镁片</a:t>
            </a:r>
          </a:p>
        </p:txBody>
      </p:sp>
      <p:sp>
        <p:nvSpPr>
          <p:cNvPr id="50287" name="Text Box 111"/>
          <p:cNvSpPr txBox="1">
            <a:spLocks noChangeArrowheads="1"/>
          </p:cNvSpPr>
          <p:nvPr/>
        </p:nvSpPr>
        <p:spPr bwMode="auto">
          <a:xfrm>
            <a:off x="274638" y="3535363"/>
            <a:ext cx="895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锌片</a:t>
            </a:r>
          </a:p>
        </p:txBody>
      </p:sp>
      <p:sp>
        <p:nvSpPr>
          <p:cNvPr id="50288" name="Text Box 112"/>
          <p:cNvSpPr txBox="1">
            <a:spLocks noChangeArrowheads="1"/>
          </p:cNvSpPr>
          <p:nvPr/>
        </p:nvSpPr>
        <p:spPr bwMode="auto">
          <a:xfrm>
            <a:off x="274638" y="4840288"/>
            <a:ext cx="895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铁片</a:t>
            </a:r>
          </a:p>
        </p:txBody>
      </p:sp>
      <p:sp>
        <p:nvSpPr>
          <p:cNvPr id="50289" name="Text Box 113"/>
          <p:cNvSpPr txBox="1">
            <a:spLocks noChangeArrowheads="1"/>
          </p:cNvSpPr>
          <p:nvPr/>
        </p:nvSpPr>
        <p:spPr bwMode="auto">
          <a:xfrm>
            <a:off x="274638" y="5854700"/>
            <a:ext cx="895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/>
              <a:t>铜片</a:t>
            </a:r>
          </a:p>
        </p:txBody>
      </p:sp>
      <p:sp>
        <p:nvSpPr>
          <p:cNvPr id="50292" name="Rectangle 116"/>
          <p:cNvSpPr>
            <a:spLocks noChangeArrowheads="1"/>
          </p:cNvSpPr>
          <p:nvPr/>
        </p:nvSpPr>
        <p:spPr bwMode="auto">
          <a:xfrm>
            <a:off x="1174750" y="5127625"/>
            <a:ext cx="4260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/>
              <a:t>溶液由无色变成</a:t>
            </a:r>
            <a:r>
              <a:rPr lang="zh-CN" altLang="en-US" sz="2800" dirty="0">
                <a:solidFill>
                  <a:srgbClr val="00CC00"/>
                </a:solidFill>
              </a:rPr>
              <a:t>浅绿色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5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5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70" grpId="0"/>
      <p:bldP spid="50272" grpId="0"/>
      <p:bldP spid="50273" grpId="0"/>
      <p:bldP spid="50274" grpId="0"/>
      <p:bldP spid="50275" grpId="0"/>
      <p:bldP spid="50279" grpId="0"/>
      <p:bldP spid="50280" grpId="0"/>
      <p:bldP spid="50282" grpId="0"/>
      <p:bldP spid="502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99" name="Group 63"/>
          <p:cNvGraphicFramePr>
            <a:graphicFrameLocks noGrp="1"/>
          </p:cNvGraphicFramePr>
          <p:nvPr/>
        </p:nvGraphicFramePr>
        <p:xfrm>
          <a:off x="395288" y="1844675"/>
          <a:ext cx="8640762" cy="4537076"/>
        </p:xfrm>
        <a:graphic>
          <a:graphicData uri="http://schemas.openxmlformats.org/drawingml/2006/table">
            <a:tbl>
              <a:tblPr/>
              <a:tblGrid>
                <a:gridCol w="3671887"/>
                <a:gridCol w="4968875"/>
              </a:tblGrid>
              <a:tr h="6635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5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573" name="Text Box 37"/>
          <p:cNvSpPr txBox="1">
            <a:spLocks noChangeArrowheads="1"/>
          </p:cNvSpPr>
          <p:nvPr/>
        </p:nvSpPr>
        <p:spPr bwMode="auto">
          <a:xfrm>
            <a:off x="4067175" y="4494213"/>
            <a:ext cx="5738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铝丝表面有</a:t>
            </a:r>
            <a:r>
              <a:rPr lang="zh-CN" altLang="en-US" sz="2800">
                <a:solidFill>
                  <a:srgbClr val="FF0000"/>
                </a:solidFill>
              </a:rPr>
              <a:t>红色</a:t>
            </a:r>
            <a:r>
              <a:rPr lang="zh-CN" altLang="en-US" sz="2800"/>
              <a:t>的固体析出，</a:t>
            </a:r>
          </a:p>
        </p:txBody>
      </p:sp>
      <p:sp>
        <p:nvSpPr>
          <p:cNvPr id="65574" name="Text Box 38"/>
          <p:cNvSpPr txBox="1">
            <a:spLocks noChangeArrowheads="1"/>
          </p:cNvSpPr>
          <p:nvPr/>
        </p:nvSpPr>
        <p:spPr bwMode="auto">
          <a:xfrm>
            <a:off x="4075113" y="3429000"/>
            <a:ext cx="53292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铜丝表面有</a:t>
            </a:r>
            <a:r>
              <a:rPr lang="zh-CN" altLang="en-US" sz="2800">
                <a:solidFill>
                  <a:srgbClr val="FF0000"/>
                </a:solidFill>
              </a:rPr>
              <a:t>银白色</a:t>
            </a:r>
            <a:r>
              <a:rPr lang="zh-CN" altLang="en-US" sz="2800"/>
              <a:t>的固体析出，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65575" name="Text Box 39"/>
          <p:cNvSpPr txBox="1">
            <a:spLocks noChangeArrowheads="1"/>
          </p:cNvSpPr>
          <p:nvPr/>
        </p:nvSpPr>
        <p:spPr bwMode="auto">
          <a:xfrm>
            <a:off x="4138613" y="5595938"/>
            <a:ext cx="43211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铜片表面</a:t>
            </a:r>
            <a:r>
              <a:rPr lang="zh-CN" altLang="en-US" sz="280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65579" name="Text Box 43"/>
          <p:cNvSpPr txBox="1">
            <a:spLocks noChangeArrowheads="1"/>
          </p:cNvSpPr>
          <p:nvPr/>
        </p:nvSpPr>
        <p:spPr bwMode="auto">
          <a:xfrm>
            <a:off x="4075113" y="2492375"/>
            <a:ext cx="5738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铁丝表面有</a:t>
            </a:r>
            <a:r>
              <a:rPr lang="zh-CN" altLang="en-US" sz="2800">
                <a:solidFill>
                  <a:srgbClr val="FF0000"/>
                </a:solidFill>
              </a:rPr>
              <a:t>红色</a:t>
            </a:r>
            <a:r>
              <a:rPr lang="zh-CN" altLang="en-US" sz="2800"/>
              <a:t>的固体析出，</a:t>
            </a:r>
          </a:p>
        </p:txBody>
      </p:sp>
      <p:sp>
        <p:nvSpPr>
          <p:cNvPr id="65581" name="Text Box 45"/>
          <p:cNvSpPr txBox="1">
            <a:spLocks noChangeArrowheads="1"/>
          </p:cNvSpPr>
          <p:nvPr/>
        </p:nvSpPr>
        <p:spPr bwMode="auto">
          <a:xfrm>
            <a:off x="5397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65584" name="Rectangle 48"/>
          <p:cNvSpPr>
            <a:spLocks noChangeArrowheads="1"/>
          </p:cNvSpPr>
          <p:nvPr/>
        </p:nvSpPr>
        <p:spPr bwMode="auto">
          <a:xfrm>
            <a:off x="387350" y="2771775"/>
            <a:ext cx="4465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铁丝浸入硫酸铜溶液中</a:t>
            </a:r>
          </a:p>
        </p:txBody>
      </p:sp>
      <p:sp>
        <p:nvSpPr>
          <p:cNvPr id="65585" name="Rectangle 49"/>
          <p:cNvSpPr>
            <a:spLocks noChangeArrowheads="1"/>
          </p:cNvSpPr>
          <p:nvPr/>
        </p:nvSpPr>
        <p:spPr bwMode="auto">
          <a:xfrm>
            <a:off x="395288" y="3648075"/>
            <a:ext cx="4465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800"/>
              <a:t>铜丝浸入硝酸银溶液中</a:t>
            </a:r>
          </a:p>
        </p:txBody>
      </p:sp>
      <p:sp>
        <p:nvSpPr>
          <p:cNvPr id="65586" name="Rectangle 50"/>
          <p:cNvSpPr>
            <a:spLocks noChangeArrowheads="1"/>
          </p:cNvSpPr>
          <p:nvPr/>
        </p:nvSpPr>
        <p:spPr bwMode="auto">
          <a:xfrm>
            <a:off x="395288" y="4781550"/>
            <a:ext cx="4465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800"/>
              <a:t>铝丝浸入硫酸铜溶液中</a:t>
            </a:r>
          </a:p>
        </p:txBody>
      </p:sp>
      <p:sp>
        <p:nvSpPr>
          <p:cNvPr id="65587" name="Rectangle 51"/>
          <p:cNvSpPr>
            <a:spLocks noChangeArrowheads="1"/>
          </p:cNvSpPr>
          <p:nvPr/>
        </p:nvSpPr>
        <p:spPr bwMode="auto">
          <a:xfrm>
            <a:off x="393700" y="5589588"/>
            <a:ext cx="44656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800"/>
              <a:t>铜丝浸入硫酸铝溶液中</a:t>
            </a:r>
          </a:p>
        </p:txBody>
      </p:sp>
      <p:sp>
        <p:nvSpPr>
          <p:cNvPr id="65589" name="Rectangle 53"/>
          <p:cNvSpPr>
            <a:spLocks noChangeArrowheads="1"/>
          </p:cNvSpPr>
          <p:nvPr/>
        </p:nvSpPr>
        <p:spPr bwMode="auto">
          <a:xfrm>
            <a:off x="4067175" y="2909888"/>
            <a:ext cx="48895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溶液由</a:t>
            </a:r>
            <a:r>
              <a:rPr lang="zh-CN" altLang="en-US" sz="2800">
                <a:solidFill>
                  <a:srgbClr val="0000FF"/>
                </a:solidFill>
              </a:rPr>
              <a:t>蓝色</a:t>
            </a:r>
            <a:r>
              <a:rPr lang="zh-CN" altLang="en-US" sz="2800"/>
              <a:t>变成</a:t>
            </a:r>
            <a:r>
              <a:rPr lang="zh-CN" altLang="en-US" sz="2800">
                <a:solidFill>
                  <a:srgbClr val="00FF00"/>
                </a:solidFill>
              </a:rPr>
              <a:t>浅绿色</a:t>
            </a:r>
            <a:r>
              <a:rPr lang="zh-CN" altLang="en-US" sz="2800"/>
              <a:t>。</a:t>
            </a:r>
          </a:p>
        </p:txBody>
      </p:sp>
      <p:sp>
        <p:nvSpPr>
          <p:cNvPr id="65590" name="Rectangle 54"/>
          <p:cNvSpPr>
            <a:spLocks noChangeArrowheads="1"/>
          </p:cNvSpPr>
          <p:nvPr/>
        </p:nvSpPr>
        <p:spPr bwMode="auto">
          <a:xfrm>
            <a:off x="4075113" y="3917950"/>
            <a:ext cx="4465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溶液由无色变成</a:t>
            </a:r>
            <a:r>
              <a:rPr lang="zh-CN" altLang="en-US" sz="2800">
                <a:solidFill>
                  <a:srgbClr val="0000FF"/>
                </a:solidFill>
              </a:rPr>
              <a:t>蓝色。</a:t>
            </a:r>
          </a:p>
        </p:txBody>
      </p:sp>
      <p:sp>
        <p:nvSpPr>
          <p:cNvPr id="65591" name="Rectangle 55"/>
          <p:cNvSpPr>
            <a:spLocks noChangeArrowheads="1"/>
          </p:cNvSpPr>
          <p:nvPr/>
        </p:nvSpPr>
        <p:spPr bwMode="auto">
          <a:xfrm>
            <a:off x="4075113" y="4926013"/>
            <a:ext cx="4465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溶液由</a:t>
            </a:r>
            <a:r>
              <a:rPr lang="zh-CN" altLang="en-US" sz="2800">
                <a:solidFill>
                  <a:srgbClr val="0000FF"/>
                </a:solidFill>
              </a:rPr>
              <a:t>蓝色</a:t>
            </a:r>
            <a:r>
              <a:rPr lang="zh-CN" altLang="en-US" sz="2800"/>
              <a:t>变成无色。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5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5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5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73" grpId="0"/>
      <p:bldP spid="65574" grpId="0"/>
      <p:bldP spid="65575" grpId="0"/>
      <p:bldP spid="65579" grpId="0"/>
      <p:bldP spid="65589" grpId="0"/>
      <p:bldP spid="65590" grpId="0"/>
      <p:bldP spid="655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06" name="AutoShape 54"/>
          <p:cNvSpPr>
            <a:spLocks noChangeArrowheads="1"/>
          </p:cNvSpPr>
          <p:nvPr/>
        </p:nvSpPr>
        <p:spPr bwMode="auto">
          <a:xfrm>
            <a:off x="3924300" y="333375"/>
            <a:ext cx="1439863" cy="576263"/>
          </a:xfrm>
          <a:prstGeom prst="wedgeRoundRectCallout">
            <a:avLst>
              <a:gd name="adj1" fmla="val 69990"/>
              <a:gd name="adj2" fmla="val 191137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</a:rPr>
              <a:t>e</a:t>
            </a:r>
            <a:r>
              <a:rPr lang="zh-CN" altLang="en-US">
                <a:solidFill>
                  <a:schemeClr val="bg1"/>
                </a:solidFill>
              </a:rPr>
              <a:t>、温度</a:t>
            </a:r>
          </a:p>
        </p:txBody>
      </p:sp>
      <p:sp>
        <p:nvSpPr>
          <p:cNvPr id="74804" name="AutoShape 52"/>
          <p:cNvSpPr>
            <a:spLocks noChangeArrowheads="1"/>
          </p:cNvSpPr>
          <p:nvPr/>
        </p:nvSpPr>
        <p:spPr bwMode="auto">
          <a:xfrm>
            <a:off x="6010277" y="285728"/>
            <a:ext cx="2705127" cy="936625"/>
          </a:xfrm>
          <a:prstGeom prst="wedgeRoundRectCallout">
            <a:avLst>
              <a:gd name="adj1" fmla="val -197581"/>
              <a:gd name="adj2" fmla="val 389082"/>
              <a:gd name="adj3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200" dirty="0"/>
              <a:t>此处</a:t>
            </a:r>
            <a:r>
              <a:rPr lang="zh-CN" altLang="en-US" sz="2200" dirty="0">
                <a:solidFill>
                  <a:srgbClr val="0000CC"/>
                </a:solidFill>
              </a:rPr>
              <a:t>不振荡</a:t>
            </a:r>
            <a:r>
              <a:rPr lang="zh-CN" altLang="en-US" sz="2200" dirty="0"/>
              <a:t>，影响实验现象的观察。</a:t>
            </a:r>
          </a:p>
        </p:txBody>
      </p:sp>
      <p:sp>
        <p:nvSpPr>
          <p:cNvPr id="74775" name="Text Box 23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74791" name="Text Box 39"/>
          <p:cNvSpPr txBox="1">
            <a:spLocks noChangeArrowheads="1"/>
          </p:cNvSpPr>
          <p:nvPr/>
        </p:nvSpPr>
        <p:spPr bwMode="auto">
          <a:xfrm>
            <a:off x="468313" y="1603375"/>
            <a:ext cx="8496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】</a:t>
            </a:r>
            <a:r>
              <a:rPr lang="zh-CN" altLang="en-US" dirty="0"/>
              <a:t>如果要</a:t>
            </a:r>
            <a:r>
              <a:rPr lang="zh-CN" altLang="en-US" dirty="0">
                <a:solidFill>
                  <a:srgbClr val="FF0000"/>
                </a:solidFill>
              </a:rPr>
              <a:t>从金属与酸反应的剧烈程度</a:t>
            </a:r>
            <a:r>
              <a:rPr lang="zh-CN" altLang="en-US" dirty="0"/>
              <a:t>来判断金属的活</a:t>
            </a:r>
          </a:p>
          <a:p>
            <a:r>
              <a:rPr lang="zh-CN" altLang="en-US" dirty="0"/>
              <a:t>                动性，我们应该怎样设计实验？</a:t>
            </a:r>
          </a:p>
        </p:txBody>
      </p:sp>
      <p:sp>
        <p:nvSpPr>
          <p:cNvPr id="74792" name="Text Box 40"/>
          <p:cNvSpPr txBox="1">
            <a:spLocks noChangeArrowheads="1"/>
          </p:cNvSpPr>
          <p:nvPr/>
        </p:nvSpPr>
        <p:spPr bwMode="auto">
          <a:xfrm>
            <a:off x="611188" y="249713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控制变量：</a:t>
            </a:r>
          </a:p>
        </p:txBody>
      </p:sp>
      <p:sp>
        <p:nvSpPr>
          <p:cNvPr id="74793" name="Text Box 41"/>
          <p:cNvSpPr txBox="1">
            <a:spLocks noChangeArrowheads="1"/>
          </p:cNvSpPr>
          <p:nvPr/>
        </p:nvSpPr>
        <p:spPr bwMode="auto">
          <a:xfrm>
            <a:off x="2151063" y="2490788"/>
            <a:ext cx="186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a</a:t>
            </a:r>
            <a:r>
              <a:rPr lang="zh-CN" altLang="en-US"/>
              <a:t>、酸的种类</a:t>
            </a:r>
          </a:p>
        </p:txBody>
      </p:sp>
      <p:sp>
        <p:nvSpPr>
          <p:cNvPr id="74794" name="Text Box 42"/>
          <p:cNvSpPr txBox="1">
            <a:spLocks noChangeArrowheads="1"/>
          </p:cNvSpPr>
          <p:nvPr/>
        </p:nvSpPr>
        <p:spPr bwMode="auto">
          <a:xfrm>
            <a:off x="4330700" y="2490788"/>
            <a:ext cx="1878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b</a:t>
            </a:r>
            <a:r>
              <a:rPr lang="zh-CN" altLang="en-US"/>
              <a:t>、酸的浓度</a:t>
            </a:r>
          </a:p>
        </p:txBody>
      </p:sp>
      <p:sp>
        <p:nvSpPr>
          <p:cNvPr id="74795" name="Text Box 43"/>
          <p:cNvSpPr txBox="1">
            <a:spLocks noChangeArrowheads="1"/>
          </p:cNvSpPr>
          <p:nvPr/>
        </p:nvSpPr>
        <p:spPr bwMode="auto">
          <a:xfrm>
            <a:off x="6419850" y="2443163"/>
            <a:ext cx="184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c</a:t>
            </a:r>
            <a:r>
              <a:rPr lang="zh-CN" altLang="en-US"/>
              <a:t>、酸的体积</a:t>
            </a:r>
          </a:p>
        </p:txBody>
      </p:sp>
      <p:sp>
        <p:nvSpPr>
          <p:cNvPr id="74796" name="Text Box 44"/>
          <p:cNvSpPr txBox="1">
            <a:spLocks noChangeArrowheads="1"/>
          </p:cNvSpPr>
          <p:nvPr/>
        </p:nvSpPr>
        <p:spPr bwMode="auto">
          <a:xfrm>
            <a:off x="2114550" y="3019425"/>
            <a:ext cx="2792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d</a:t>
            </a:r>
            <a:r>
              <a:rPr lang="zh-CN" altLang="en-US"/>
              <a:t>、金属的接触面积</a:t>
            </a:r>
          </a:p>
        </p:txBody>
      </p:sp>
      <p:sp>
        <p:nvSpPr>
          <p:cNvPr id="74797" name="Text Box 45"/>
          <p:cNvSpPr txBox="1">
            <a:spLocks noChangeArrowheads="1"/>
          </p:cNvSpPr>
          <p:nvPr/>
        </p:nvSpPr>
        <p:spPr bwMode="auto">
          <a:xfrm>
            <a:off x="5003800" y="2998788"/>
            <a:ext cx="353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（片、块、条、粉、丝）</a:t>
            </a:r>
          </a:p>
        </p:txBody>
      </p:sp>
      <p:sp>
        <p:nvSpPr>
          <p:cNvPr id="74798" name="Text Box 46"/>
          <p:cNvSpPr txBox="1">
            <a:spLocks noChangeArrowheads="1"/>
          </p:cNvSpPr>
          <p:nvPr/>
        </p:nvSpPr>
        <p:spPr bwMode="auto">
          <a:xfrm>
            <a:off x="466725" y="3548063"/>
            <a:ext cx="90011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P</a:t>
            </a:r>
            <a:r>
              <a:rPr lang="en-US" altLang="zh-CN" baseline="-25000" dirty="0"/>
              <a:t>10</a:t>
            </a:r>
            <a:r>
              <a:rPr lang="en-US" altLang="zh-CN" dirty="0"/>
              <a:t>: </a:t>
            </a:r>
            <a:r>
              <a:rPr lang="zh-CN" altLang="en-US" dirty="0" smtClean="0">
                <a:solidFill>
                  <a:srgbClr val="FF0000"/>
                </a:solidFill>
              </a:rPr>
              <a:t>在室温下</a:t>
            </a:r>
            <a:r>
              <a:rPr lang="zh-CN" altLang="en-US" dirty="0" smtClean="0"/>
              <a:t>，</a:t>
            </a:r>
            <a:r>
              <a:rPr lang="zh-CN" altLang="en-US" dirty="0" smtClean="0"/>
              <a:t>分别</a:t>
            </a:r>
            <a:r>
              <a:rPr lang="zh-CN" altLang="en-US" dirty="0"/>
              <a:t>取</a:t>
            </a:r>
            <a:r>
              <a:rPr lang="zh-CN" altLang="en-US" dirty="0">
                <a:solidFill>
                  <a:srgbClr val="0000FF"/>
                </a:solidFill>
              </a:rPr>
              <a:t>两</a:t>
            </a:r>
            <a:r>
              <a:rPr lang="zh-CN" altLang="en-US" dirty="0"/>
              <a:t>小块大小形状相同且打磨光亮的</a:t>
            </a:r>
            <a:r>
              <a:rPr lang="zh-CN" altLang="en-US" dirty="0" smtClean="0"/>
              <a:t>镁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      </a:t>
            </a:r>
            <a:r>
              <a:rPr lang="zh-CN" altLang="en-US" dirty="0" smtClean="0">
                <a:solidFill>
                  <a:srgbClr val="FF0000"/>
                </a:solidFill>
              </a:rPr>
              <a:t>片</a:t>
            </a:r>
            <a:r>
              <a:rPr lang="zh-CN" altLang="en-US" dirty="0"/>
              <a:t>、锌</a:t>
            </a:r>
            <a:r>
              <a:rPr lang="zh-CN" altLang="en-US" dirty="0">
                <a:solidFill>
                  <a:srgbClr val="FF0000"/>
                </a:solidFill>
              </a:rPr>
              <a:t>片</a:t>
            </a:r>
            <a:r>
              <a:rPr lang="zh-CN" altLang="en-US" dirty="0" smtClean="0"/>
              <a:t>、铁</a:t>
            </a:r>
            <a:r>
              <a:rPr lang="zh-CN" altLang="en-US" dirty="0">
                <a:solidFill>
                  <a:srgbClr val="FF0000"/>
                </a:solidFill>
              </a:rPr>
              <a:t>片</a:t>
            </a:r>
            <a:r>
              <a:rPr lang="zh-CN" altLang="en-US" dirty="0"/>
              <a:t>和铜</a:t>
            </a:r>
            <a:r>
              <a:rPr lang="zh-CN" altLang="en-US" dirty="0">
                <a:solidFill>
                  <a:srgbClr val="FF0000"/>
                </a:solidFill>
              </a:rPr>
              <a:t>片</a:t>
            </a:r>
            <a:r>
              <a:rPr lang="zh-CN" altLang="en-US" dirty="0"/>
              <a:t>于四支</a:t>
            </a:r>
            <a:r>
              <a:rPr lang="zh-CN" altLang="en-US" dirty="0">
                <a:solidFill>
                  <a:srgbClr val="0000FF"/>
                </a:solidFill>
              </a:rPr>
              <a:t>试管</a:t>
            </a:r>
            <a:r>
              <a:rPr lang="zh-CN" altLang="en-US" dirty="0"/>
              <a:t>中，</a:t>
            </a:r>
            <a:r>
              <a:rPr lang="zh-CN" altLang="en-US" dirty="0">
                <a:solidFill>
                  <a:srgbClr val="0000CC"/>
                </a:solidFill>
              </a:rPr>
              <a:t>各</a:t>
            </a:r>
            <a:r>
              <a:rPr lang="zh-CN" altLang="en-US" dirty="0"/>
              <a:t>加入</a:t>
            </a:r>
            <a:r>
              <a:rPr lang="en-US" altLang="zh-CN" dirty="0" smtClean="0">
                <a:solidFill>
                  <a:srgbClr val="FF0000"/>
                </a:solidFill>
              </a:rPr>
              <a:t>2mL</a:t>
            </a:r>
            <a:r>
              <a:rPr lang="en-US" altLang="zh-CN" dirty="0" smtClean="0"/>
              <a:t>5%</a:t>
            </a:r>
            <a:r>
              <a:rPr lang="zh-CN" altLang="en-US" dirty="0" smtClean="0"/>
              <a:t>的</a:t>
            </a:r>
            <a:endParaRPr lang="en-US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      </a:t>
            </a:r>
            <a:r>
              <a:rPr lang="zh-CN" altLang="en-US" dirty="0" smtClean="0">
                <a:solidFill>
                  <a:srgbClr val="FF0000"/>
                </a:solidFill>
              </a:rPr>
              <a:t>稀盐酸</a:t>
            </a:r>
            <a:r>
              <a:rPr lang="zh-CN" altLang="en-US" dirty="0"/>
              <a:t>，观察实验现象；</a:t>
            </a:r>
          </a:p>
        </p:txBody>
      </p:sp>
      <p:sp>
        <p:nvSpPr>
          <p:cNvPr id="74799" name="Rectangle 47"/>
          <p:cNvSpPr>
            <a:spLocks noChangeArrowheads="1"/>
          </p:cNvSpPr>
          <p:nvPr/>
        </p:nvSpPr>
        <p:spPr bwMode="auto">
          <a:xfrm>
            <a:off x="1079500" y="4756166"/>
            <a:ext cx="368935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300"/>
              <a:t>镁片表面有</a:t>
            </a:r>
            <a:r>
              <a:rPr lang="zh-CN" altLang="en-US" sz="2300">
                <a:solidFill>
                  <a:srgbClr val="0000CC"/>
                </a:solidFill>
              </a:rPr>
              <a:t>大量</a:t>
            </a:r>
            <a:r>
              <a:rPr lang="zh-CN" altLang="en-US" sz="23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74800" name="Rectangle 48"/>
          <p:cNvSpPr>
            <a:spLocks noChangeArrowheads="1"/>
          </p:cNvSpPr>
          <p:nvPr/>
        </p:nvSpPr>
        <p:spPr bwMode="auto">
          <a:xfrm>
            <a:off x="4679950" y="4695841"/>
            <a:ext cx="368935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300"/>
              <a:t>锌片表面有</a:t>
            </a:r>
            <a:r>
              <a:rPr lang="zh-CN" altLang="en-US" sz="2300">
                <a:solidFill>
                  <a:srgbClr val="0000CC"/>
                </a:solidFill>
              </a:rPr>
              <a:t>较多</a:t>
            </a:r>
            <a:r>
              <a:rPr lang="zh-CN" altLang="en-US" sz="23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74801" name="Rectangle 49"/>
          <p:cNvSpPr>
            <a:spLocks noChangeArrowheads="1"/>
          </p:cNvSpPr>
          <p:nvPr/>
        </p:nvSpPr>
        <p:spPr bwMode="auto">
          <a:xfrm>
            <a:off x="1079500" y="5272104"/>
            <a:ext cx="3689350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300"/>
              <a:t>铁片表面有</a:t>
            </a:r>
            <a:r>
              <a:rPr lang="zh-CN" altLang="en-US" sz="2300">
                <a:solidFill>
                  <a:srgbClr val="0000CC"/>
                </a:solidFill>
              </a:rPr>
              <a:t>少量</a:t>
            </a:r>
            <a:r>
              <a:rPr lang="zh-CN" altLang="en-US" sz="2300">
                <a:solidFill>
                  <a:srgbClr val="FF0000"/>
                </a:solidFill>
              </a:rPr>
              <a:t>气泡冒出，</a:t>
            </a:r>
          </a:p>
        </p:txBody>
      </p:sp>
      <p:sp>
        <p:nvSpPr>
          <p:cNvPr id="74802" name="Text Box 50"/>
          <p:cNvSpPr txBox="1">
            <a:spLocks noChangeArrowheads="1"/>
          </p:cNvSpPr>
          <p:nvPr/>
        </p:nvSpPr>
        <p:spPr bwMode="auto">
          <a:xfrm>
            <a:off x="4679950" y="5260991"/>
            <a:ext cx="273685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300">
                <a:solidFill>
                  <a:srgbClr val="FF0000"/>
                </a:solidFill>
              </a:rPr>
              <a:t>铜片没有明显变化</a:t>
            </a:r>
          </a:p>
        </p:txBody>
      </p:sp>
      <p:sp>
        <p:nvSpPr>
          <p:cNvPr id="74803" name="Text Box 51"/>
          <p:cNvSpPr txBox="1">
            <a:spLocks noChangeArrowheads="1"/>
          </p:cNvSpPr>
          <p:nvPr/>
        </p:nvSpPr>
        <p:spPr bwMode="auto">
          <a:xfrm>
            <a:off x="1060450" y="5713413"/>
            <a:ext cx="558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说明四种金属的活动性是：</a:t>
            </a:r>
            <a:r>
              <a:rPr lang="zh-CN" altLang="en-US">
                <a:solidFill>
                  <a:srgbClr val="FF0000"/>
                </a:solidFill>
              </a:rPr>
              <a:t>镁</a:t>
            </a:r>
            <a:r>
              <a:rPr lang="en-US" altLang="zh-CN">
                <a:solidFill>
                  <a:srgbClr val="FF0000"/>
                </a:solidFill>
              </a:rPr>
              <a:t>&gt;</a:t>
            </a:r>
            <a:r>
              <a:rPr lang="zh-CN" altLang="en-US">
                <a:solidFill>
                  <a:srgbClr val="FF0000"/>
                </a:solidFill>
              </a:rPr>
              <a:t>锌</a:t>
            </a:r>
            <a:r>
              <a:rPr lang="en-US" altLang="zh-CN">
                <a:solidFill>
                  <a:srgbClr val="FF0000"/>
                </a:solidFill>
              </a:rPr>
              <a:t>&gt;</a:t>
            </a:r>
            <a:r>
              <a:rPr lang="zh-CN" altLang="en-US">
                <a:solidFill>
                  <a:srgbClr val="FF0000"/>
                </a:solidFill>
              </a:rPr>
              <a:t>铁</a:t>
            </a:r>
            <a:r>
              <a:rPr lang="en-US" altLang="zh-CN">
                <a:solidFill>
                  <a:srgbClr val="FF0000"/>
                </a:solidFill>
              </a:rPr>
              <a:t>&gt;</a:t>
            </a:r>
            <a:r>
              <a:rPr lang="zh-CN" altLang="en-US">
                <a:solidFill>
                  <a:srgbClr val="FF0000"/>
                </a:solidFill>
              </a:rPr>
              <a:t>铜</a:t>
            </a:r>
          </a:p>
        </p:txBody>
      </p:sp>
      <p:sp>
        <p:nvSpPr>
          <p:cNvPr id="74805" name="Text Box 53"/>
          <p:cNvSpPr txBox="1">
            <a:spLocks noChangeArrowheads="1"/>
          </p:cNvSpPr>
          <p:nvPr/>
        </p:nvSpPr>
        <p:spPr bwMode="auto">
          <a:xfrm>
            <a:off x="288925" y="6211888"/>
            <a:ext cx="8675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P</a:t>
            </a:r>
            <a:r>
              <a:rPr lang="en-US" altLang="zh-CN" baseline="-25000"/>
              <a:t>11</a:t>
            </a:r>
            <a:r>
              <a:rPr lang="en-US" altLang="zh-CN"/>
              <a:t>: </a:t>
            </a:r>
            <a:r>
              <a:rPr lang="zh-CN" altLang="en-US"/>
              <a:t>将一根</a:t>
            </a:r>
            <a:r>
              <a:rPr lang="zh-CN" altLang="en-US">
                <a:solidFill>
                  <a:srgbClr val="FF0000"/>
                </a:solidFill>
              </a:rPr>
              <a:t>打磨光亮</a:t>
            </a:r>
            <a:r>
              <a:rPr lang="zh-CN" altLang="en-US"/>
              <a:t>的铝丝伸入</a:t>
            </a:r>
            <a:r>
              <a:rPr lang="zh-CN" altLang="en-US">
                <a:solidFill>
                  <a:srgbClr val="FF0000"/>
                </a:solidFill>
              </a:rPr>
              <a:t>装有少量</a:t>
            </a:r>
            <a:r>
              <a:rPr lang="zh-CN" altLang="en-US"/>
              <a:t>硫酸铜溶液的</a:t>
            </a:r>
            <a:r>
              <a:rPr lang="zh-CN" altLang="en-US">
                <a:solidFill>
                  <a:srgbClr val="FF0000"/>
                </a:solidFill>
              </a:rPr>
              <a:t>试管</a:t>
            </a:r>
            <a:r>
              <a:rPr lang="zh-CN" altLang="en-US"/>
              <a:t>中，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4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4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4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4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74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4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4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74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74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74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74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74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7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7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74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7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806" grpId="0" animBg="1"/>
      <p:bldP spid="74804" grpId="0" animBg="1"/>
      <p:bldP spid="74791" grpId="0"/>
      <p:bldP spid="74792" grpId="0"/>
      <p:bldP spid="74793" grpId="0"/>
      <p:bldP spid="74794" grpId="0"/>
      <p:bldP spid="74795" grpId="0"/>
      <p:bldP spid="74796" grpId="0"/>
      <p:bldP spid="74797" grpId="0"/>
      <p:bldP spid="74798" grpId="0"/>
      <p:bldP spid="74799" grpId="0"/>
      <p:bldP spid="74800" grpId="0"/>
      <p:bldP spid="74801" grpId="0"/>
      <p:bldP spid="74802" grpId="0"/>
      <p:bldP spid="74803" grpId="0"/>
      <p:bldP spid="7480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468313" y="1658938"/>
            <a:ext cx="82073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/>
              <a:t>由</a:t>
            </a:r>
            <a:r>
              <a:rPr lang="zh-CN" altLang="en-US" sz="2800">
                <a:solidFill>
                  <a:srgbClr val="FF0000"/>
                </a:solidFill>
              </a:rPr>
              <a:t>一种单质与一种化合物</a:t>
            </a:r>
            <a:r>
              <a:rPr lang="zh-CN" altLang="en-US" sz="2800"/>
              <a:t>反应，生成</a:t>
            </a:r>
            <a:r>
              <a:rPr lang="zh-CN" altLang="en-US" sz="2800">
                <a:solidFill>
                  <a:srgbClr val="0000FF"/>
                </a:solidFill>
              </a:rPr>
              <a:t>另一种单质与另一种化合物</a:t>
            </a:r>
            <a:r>
              <a:rPr lang="zh-CN" altLang="en-US" sz="2800"/>
              <a:t>的化学变化。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539750" y="765175"/>
            <a:ext cx="2447925" cy="528638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宋体" pitchFamily="2" charset="-122"/>
              </a:rPr>
              <a:t>** </a:t>
            </a:r>
            <a:r>
              <a:rPr kumimoji="1" lang="zh-CN" altLang="en-US" sz="2800">
                <a:solidFill>
                  <a:schemeClr val="bg1"/>
                </a:solidFill>
                <a:latin typeface="宋体" pitchFamily="2" charset="-122"/>
              </a:rPr>
              <a:t>置换反应</a:t>
            </a: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3203575" y="785794"/>
            <a:ext cx="2348720" cy="52322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（单化单化）</a:t>
            </a: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758825" y="2693074"/>
            <a:ext cx="38224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Mg+2HCl=MgCl</a:t>
            </a:r>
            <a:r>
              <a:rPr lang="en-US" altLang="zh-CN" sz="2800" baseline="-25000"/>
              <a:t>2</a:t>
            </a:r>
            <a:r>
              <a:rPr lang="en-US" altLang="zh-CN" sz="2800"/>
              <a:t> 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2" name="Text Box 14"/>
          <p:cNvSpPr txBox="1">
            <a:spLocks noChangeArrowheads="1"/>
          </p:cNvSpPr>
          <p:nvPr/>
        </p:nvSpPr>
        <p:spPr bwMode="auto">
          <a:xfrm>
            <a:off x="755649" y="3315374"/>
            <a:ext cx="38259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Zn +2HCl</a:t>
            </a:r>
            <a:r>
              <a:rPr lang="en-US" altLang="zh-CN" sz="2800" baseline="-25000"/>
              <a:t> </a:t>
            </a:r>
            <a:r>
              <a:rPr lang="en-US" altLang="zh-CN" sz="2800"/>
              <a:t>=ZnCl</a:t>
            </a:r>
            <a:r>
              <a:rPr lang="en-US" altLang="zh-CN" sz="2800" baseline="-25000"/>
              <a:t>2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 bwMode="auto">
          <a:xfrm>
            <a:off x="755649" y="3866237"/>
            <a:ext cx="38259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Fe +2HCl</a:t>
            </a:r>
            <a:r>
              <a:rPr lang="en-US" altLang="zh-CN" sz="2800" baseline="-25000"/>
              <a:t> </a:t>
            </a:r>
            <a:r>
              <a:rPr lang="en-US" altLang="zh-CN" sz="2800"/>
              <a:t>=FeCl</a:t>
            </a:r>
            <a:r>
              <a:rPr lang="en-US" altLang="zh-CN" sz="2800" baseline="-25000"/>
              <a:t>2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4" name="Text Box 16"/>
          <p:cNvSpPr txBox="1">
            <a:spLocks noChangeArrowheads="1"/>
          </p:cNvSpPr>
          <p:nvPr/>
        </p:nvSpPr>
        <p:spPr bwMode="auto">
          <a:xfrm>
            <a:off x="4789489" y="2740701"/>
            <a:ext cx="42808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Mg+H</a:t>
            </a:r>
            <a:r>
              <a:rPr lang="en-US" altLang="zh-CN" sz="2800" baseline="-25000"/>
              <a:t>2</a:t>
            </a:r>
            <a:r>
              <a:rPr lang="en-US" altLang="zh-CN" sz="2800"/>
              <a:t>SO</a:t>
            </a:r>
            <a:r>
              <a:rPr lang="en-US" altLang="zh-CN" sz="2800" baseline="-25000"/>
              <a:t>4</a:t>
            </a:r>
            <a:r>
              <a:rPr lang="en-US" altLang="zh-CN" sz="2800"/>
              <a:t>=MgSO</a:t>
            </a:r>
            <a:r>
              <a:rPr lang="en-US" altLang="zh-CN" sz="2800" baseline="-25000"/>
              <a:t>4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4786315" y="3363001"/>
            <a:ext cx="42862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Zn +H</a:t>
            </a:r>
            <a:r>
              <a:rPr lang="en-US" altLang="zh-CN" sz="2800" baseline="-25000"/>
              <a:t>2</a:t>
            </a:r>
            <a:r>
              <a:rPr lang="en-US" altLang="zh-CN" sz="2800"/>
              <a:t>SO</a:t>
            </a:r>
            <a:r>
              <a:rPr lang="en-US" altLang="zh-CN" sz="2800" baseline="-25000"/>
              <a:t>4 </a:t>
            </a:r>
            <a:r>
              <a:rPr lang="en-US" altLang="zh-CN" sz="2800"/>
              <a:t>=ZnSO</a:t>
            </a:r>
            <a:r>
              <a:rPr lang="en-US" altLang="zh-CN" sz="2800" baseline="-25000"/>
              <a:t>4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26" name="Text Box 18"/>
          <p:cNvSpPr txBox="1">
            <a:spLocks noChangeArrowheads="1"/>
          </p:cNvSpPr>
          <p:nvPr/>
        </p:nvSpPr>
        <p:spPr bwMode="auto">
          <a:xfrm>
            <a:off x="4786315" y="3913864"/>
            <a:ext cx="42862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/>
              <a:t>Fe +H</a:t>
            </a:r>
            <a:r>
              <a:rPr lang="en-US" altLang="zh-CN" sz="2800" baseline="-25000"/>
              <a:t>2</a:t>
            </a:r>
            <a:r>
              <a:rPr lang="en-US" altLang="zh-CN" sz="2800"/>
              <a:t>SO</a:t>
            </a:r>
            <a:r>
              <a:rPr lang="en-US" altLang="zh-CN" sz="2800" baseline="-25000"/>
              <a:t>4 </a:t>
            </a:r>
            <a:r>
              <a:rPr lang="en-US" altLang="zh-CN" sz="2800"/>
              <a:t>=FeSO</a:t>
            </a:r>
            <a:r>
              <a:rPr lang="en-US" altLang="zh-CN" sz="2800" baseline="-25000"/>
              <a:t>4 </a:t>
            </a:r>
            <a:r>
              <a:rPr lang="en-US" altLang="zh-CN" sz="2800"/>
              <a:t>+H</a:t>
            </a:r>
            <a:r>
              <a:rPr lang="en-US" altLang="zh-CN" sz="2800" baseline="-25000"/>
              <a:t>2</a:t>
            </a:r>
            <a:r>
              <a:rPr lang="en-US" altLang="zh-CN" sz="280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43056" name="Text Box 48"/>
          <p:cNvSpPr txBox="1">
            <a:spLocks noChangeArrowheads="1"/>
          </p:cNvSpPr>
          <p:nvPr/>
        </p:nvSpPr>
        <p:spPr bwMode="auto">
          <a:xfrm>
            <a:off x="785787" y="5691862"/>
            <a:ext cx="4887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/>
              <a:t>2Al+3CuSO</a:t>
            </a:r>
            <a:r>
              <a:rPr lang="en-US" altLang="zh-CN" sz="2800" baseline="-25000" dirty="0"/>
              <a:t>4</a:t>
            </a:r>
            <a:r>
              <a:rPr lang="en-US" altLang="zh-CN" sz="2800" dirty="0"/>
              <a:t>=Al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(SO</a:t>
            </a:r>
            <a:r>
              <a:rPr lang="en-US" altLang="zh-CN" sz="2800" baseline="-25000" dirty="0"/>
              <a:t>4</a:t>
            </a:r>
            <a:r>
              <a:rPr lang="en-US" altLang="zh-CN" sz="2800" dirty="0"/>
              <a:t>)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+3</a:t>
            </a:r>
            <a:r>
              <a:rPr lang="en-US" altLang="zh-CN" sz="2800" dirty="0">
                <a:solidFill>
                  <a:srgbClr val="FF0000"/>
                </a:solidFill>
              </a:rPr>
              <a:t>Cu</a:t>
            </a:r>
          </a:p>
        </p:txBody>
      </p:sp>
      <p:sp>
        <p:nvSpPr>
          <p:cNvPr id="43057" name="Text Box 49"/>
          <p:cNvSpPr txBox="1">
            <a:spLocks noChangeArrowheads="1"/>
          </p:cNvSpPr>
          <p:nvPr/>
        </p:nvSpPr>
        <p:spPr bwMode="auto">
          <a:xfrm>
            <a:off x="785787" y="5042574"/>
            <a:ext cx="4887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Cu+2AgNO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=Cu(NO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)</a:t>
            </a:r>
            <a:r>
              <a:rPr lang="en-US" altLang="zh-CN" sz="2800" baseline="-25000" dirty="0"/>
              <a:t>2</a:t>
            </a:r>
            <a:r>
              <a:rPr lang="en-US" altLang="zh-CN" sz="2800" dirty="0"/>
              <a:t>+2Ag</a:t>
            </a:r>
          </a:p>
        </p:txBody>
      </p:sp>
      <p:sp>
        <p:nvSpPr>
          <p:cNvPr id="43060" name="Text Box 52"/>
          <p:cNvSpPr txBox="1">
            <a:spLocks noChangeArrowheads="1"/>
          </p:cNvSpPr>
          <p:nvPr/>
        </p:nvSpPr>
        <p:spPr bwMode="auto">
          <a:xfrm>
            <a:off x="785786" y="4466312"/>
            <a:ext cx="46238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/>
              <a:t>Fe+CuSO</a:t>
            </a:r>
            <a:r>
              <a:rPr lang="en-US" altLang="zh-CN" sz="2800" baseline="-25000"/>
              <a:t>4 </a:t>
            </a:r>
            <a:r>
              <a:rPr lang="en-US" altLang="zh-CN" sz="2800"/>
              <a:t>= FeSO</a:t>
            </a:r>
            <a:r>
              <a:rPr lang="en-US" altLang="zh-CN" sz="2800" baseline="-25000"/>
              <a:t>4 </a:t>
            </a:r>
            <a:r>
              <a:rPr lang="en-US" altLang="zh-CN" sz="2800"/>
              <a:t>+ </a:t>
            </a:r>
            <a:r>
              <a:rPr lang="en-US" altLang="zh-CN" sz="2800">
                <a:solidFill>
                  <a:srgbClr val="FF0000"/>
                </a:solidFill>
              </a:rPr>
              <a:t>Cu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/>
      <p:bldP spid="43019" grpId="0" animBg="1"/>
      <p:bldP spid="43020" grpId="0" animBg="1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3220</TotalTime>
  <Words>807</Words>
  <Application>Microsoft Office PowerPoint</Application>
  <PresentationFormat>全屏显示(4:3)</PresentationFormat>
  <Paragraphs>146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Level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deng</cp:lastModifiedBy>
  <cp:revision>234</cp:revision>
  <dcterms:created xsi:type="dcterms:W3CDTF">2004-12-14T11:17:38Z</dcterms:created>
  <dcterms:modified xsi:type="dcterms:W3CDTF">2017-02-21T02:00:18Z</dcterms:modified>
</cp:coreProperties>
</file>