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9" r:id="rId2"/>
    <p:sldId id="261" r:id="rId3"/>
    <p:sldId id="256" r:id="rId4"/>
    <p:sldId id="257" r:id="rId5"/>
    <p:sldId id="263" r:id="rId6"/>
    <p:sldId id="258" r:id="rId7"/>
    <p:sldId id="262" r:id="rId8"/>
    <p:sldId id="260"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C9DE"/>
  </p:clrMru>
</p:presentationPr>
</file>

<file path=ppt/tableStyles.xml><?xml version="1.0" encoding="utf-8"?>
<a:tblStyleLst xmlns:a="http://schemas.openxmlformats.org/drawingml/2006/main" def="{5C22544A-7EE6-4342-B048-85BDC9FD1C3A}">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96" autoAdjust="0"/>
    <p:restoredTop sz="94660"/>
  </p:normalViewPr>
  <p:slideViewPr>
    <p:cSldViewPr>
      <p:cViewPr varScale="1">
        <p:scale>
          <a:sx n="64" d="100"/>
          <a:sy n="64" d="100"/>
        </p:scale>
        <p:origin x="-1344" y="-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A0DD6-156C-478B-8326-1CE40BF35EFA}" type="datetimeFigureOut">
              <a:rPr lang="zh-CN" altLang="en-US" smtClean="0"/>
              <a:pPr/>
              <a:t>2016/7/4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159F9E-A24D-4CE7-BD0C-B8215996BAE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5A159F9E-A24D-4CE7-BD0C-B8215996BAE3}" type="slidenum">
              <a:rPr lang="zh-CN" altLang="en-US" smtClean="0"/>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5A159F9E-A24D-4CE7-BD0C-B8215996BAE3}" type="slidenum">
              <a:rPr lang="zh-CN" altLang="en-US" smtClean="0"/>
              <a:pPr/>
              <a:t>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2016/7/4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slide" Target="slide3.xml"/><Relationship Id="rId7" Type="http://schemas.openxmlformats.org/officeDocument/2006/relationships/slide" Target="slide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5.jpeg"/><Relationship Id="rId5" Type="http://schemas.openxmlformats.org/officeDocument/2006/relationships/slide" Target="slide5.xml"/><Relationship Id="rId10" Type="http://schemas.openxmlformats.org/officeDocument/2006/relationships/image" Target="../media/image6.jpeg"/><Relationship Id="rId4" Type="http://schemas.openxmlformats.org/officeDocument/2006/relationships/slide" Target="slide4.xml"/><Relationship Id="rId9" Type="http://schemas.openxmlformats.org/officeDocument/2006/relationships/slide" Target="slide7.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gif"/><Relationship Id="rId7"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5.jpeg"/><Relationship Id="rId7" Type="http://schemas.openxmlformats.org/officeDocument/2006/relationships/image" Target="../media/image21.jpeg"/><Relationship Id="rId2" Type="http://schemas.openxmlformats.org/officeDocument/2006/relationships/image" Target="../media/image13.gif"/><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20.jpe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23.jpeg"/><Relationship Id="rId7"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19.jpeg"/><Relationship Id="rId4" Type="http://schemas.openxmlformats.org/officeDocument/2006/relationships/image" Target="../media/image10.gif"/><Relationship Id="rId9"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3.gif"/><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6858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7"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schemeClr val="accent5">
                <a:shade val="45000"/>
                <a:satMod val="135000"/>
              </a:schemeClr>
              <a:prstClr val="white"/>
            </a:duotone>
          </a:blip>
          <a:srcRect l="-625" r="27501" b="21667"/>
          <a:stretch>
            <a:fillRect/>
          </a:stretch>
        </p:blipFill>
        <p:spPr bwMode="auto">
          <a:xfrm rot="10800000">
            <a:off x="6357950" y="3500438"/>
            <a:ext cx="2786050" cy="3357562"/>
          </a:xfrm>
          <a:prstGeom prst="rect">
            <a:avLst/>
          </a:prstGeom>
          <a:noFill/>
        </p:spPr>
      </p:pic>
      <p:pic>
        <p:nvPicPr>
          <p:cNvPr id="8"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schemeClr val="accent5">
                <a:shade val="45000"/>
                <a:satMod val="135000"/>
              </a:schemeClr>
              <a:prstClr val="white"/>
            </a:duotone>
          </a:blip>
          <a:srcRect l="-625" r="27501" b="21667"/>
          <a:stretch>
            <a:fillRect/>
          </a:stretch>
        </p:blipFill>
        <p:spPr bwMode="auto">
          <a:xfrm>
            <a:off x="0" y="0"/>
            <a:ext cx="2786050" cy="3357562"/>
          </a:xfrm>
          <a:prstGeom prst="rect">
            <a:avLst/>
          </a:prstGeom>
          <a:noFill/>
        </p:spPr>
      </p:pic>
      <p:pic>
        <p:nvPicPr>
          <p:cNvPr id="1028" name="Picture 4" descr="C:\Documents and Settings\zd\桌面\广州美食\豉汁蒸凤爪.jpg"/>
          <p:cNvPicPr>
            <a:picLocks noChangeAspect="1" noChangeArrowheads="1"/>
          </p:cNvPicPr>
          <p:nvPr/>
        </p:nvPicPr>
        <p:blipFill>
          <a:blip r:embed="rId3"/>
          <a:srcRect/>
          <a:stretch>
            <a:fillRect/>
          </a:stretch>
        </p:blipFill>
        <p:spPr bwMode="auto">
          <a:xfrm>
            <a:off x="36494" y="4786322"/>
            <a:ext cx="3130536" cy="2071678"/>
          </a:xfrm>
          <a:prstGeom prst="rect">
            <a:avLst/>
          </a:prstGeom>
          <a:noFill/>
        </p:spPr>
      </p:pic>
      <p:pic>
        <p:nvPicPr>
          <p:cNvPr id="1029" name="Picture 5" descr="C:\Documents and Settings\zd\桌面\广州美食\煲仔饭.jpg"/>
          <p:cNvPicPr>
            <a:picLocks noChangeAspect="1" noChangeArrowheads="1"/>
          </p:cNvPicPr>
          <p:nvPr/>
        </p:nvPicPr>
        <p:blipFill>
          <a:blip r:embed="rId4"/>
          <a:srcRect/>
          <a:stretch>
            <a:fillRect/>
          </a:stretch>
        </p:blipFill>
        <p:spPr bwMode="auto">
          <a:xfrm>
            <a:off x="5655495" y="0"/>
            <a:ext cx="3488505" cy="2333619"/>
          </a:xfrm>
          <a:prstGeom prst="rect">
            <a:avLst/>
          </a:prstGeom>
          <a:noFill/>
        </p:spPr>
      </p:pic>
      <p:pic>
        <p:nvPicPr>
          <p:cNvPr id="1030" name="Picture 6" descr="C:\Documents and Settings\zd\桌面\广州美食\钵仔糕.jpg"/>
          <p:cNvPicPr>
            <a:picLocks noChangeAspect="1" noChangeArrowheads="1"/>
          </p:cNvPicPr>
          <p:nvPr/>
        </p:nvPicPr>
        <p:blipFill>
          <a:blip r:embed="rId5"/>
          <a:srcRect/>
          <a:stretch>
            <a:fillRect/>
          </a:stretch>
        </p:blipFill>
        <p:spPr bwMode="auto">
          <a:xfrm>
            <a:off x="0" y="0"/>
            <a:ext cx="3810000" cy="2543175"/>
          </a:xfrm>
          <a:prstGeom prst="rect">
            <a:avLst/>
          </a:prstGeom>
          <a:noFill/>
        </p:spPr>
      </p:pic>
      <p:pic>
        <p:nvPicPr>
          <p:cNvPr id="1031" name="Picture 7" descr="C:\Documents and Settings\zd\桌面\广州美食\双皮奶.jpg"/>
          <p:cNvPicPr>
            <a:picLocks noChangeAspect="1" noChangeArrowheads="1"/>
          </p:cNvPicPr>
          <p:nvPr/>
        </p:nvPicPr>
        <p:blipFill>
          <a:blip r:embed="rId6"/>
          <a:srcRect/>
          <a:stretch>
            <a:fillRect/>
          </a:stretch>
        </p:blipFill>
        <p:spPr bwMode="auto">
          <a:xfrm>
            <a:off x="6000760" y="4572008"/>
            <a:ext cx="3000364" cy="2271402"/>
          </a:xfrm>
          <a:prstGeom prst="rect">
            <a:avLst/>
          </a:prstGeom>
          <a:noFill/>
        </p:spPr>
      </p:pic>
      <p:grpSp>
        <p:nvGrpSpPr>
          <p:cNvPr id="20" name="组合 19"/>
          <p:cNvGrpSpPr/>
          <p:nvPr/>
        </p:nvGrpSpPr>
        <p:grpSpPr>
          <a:xfrm>
            <a:off x="2285984" y="2643182"/>
            <a:ext cx="3754408" cy="1200329"/>
            <a:chOff x="1928794" y="3357562"/>
            <a:chExt cx="3754408" cy="1200329"/>
          </a:xfrm>
        </p:grpSpPr>
        <p:sp>
          <p:nvSpPr>
            <p:cNvPr id="10" name="TextBox 9"/>
            <p:cNvSpPr txBox="1"/>
            <p:nvPr/>
          </p:nvSpPr>
          <p:spPr>
            <a:xfrm>
              <a:off x="1928794" y="3357562"/>
              <a:ext cx="928694" cy="1200329"/>
            </a:xfrm>
            <a:prstGeom prst="rect">
              <a:avLst/>
            </a:prstGeom>
            <a:noFill/>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zh-CN" altLang="en-US" sz="7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方正舒体" pitchFamily="2" charset="-122"/>
                  <a:ea typeface="方正舒体" pitchFamily="2" charset="-122"/>
                </a:rPr>
                <a:t>广</a:t>
              </a:r>
              <a:endParaRPr lang="zh-CN" altLang="en-US" sz="7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方正舒体" pitchFamily="2" charset="-122"/>
                <a:ea typeface="方正舒体" pitchFamily="2" charset="-122"/>
              </a:endParaRPr>
            </a:p>
          </p:txBody>
        </p:sp>
        <p:grpSp>
          <p:nvGrpSpPr>
            <p:cNvPr id="19" name="组合 18"/>
            <p:cNvGrpSpPr/>
            <p:nvPr/>
          </p:nvGrpSpPr>
          <p:grpSpPr>
            <a:xfrm>
              <a:off x="2857488" y="3357562"/>
              <a:ext cx="2825714" cy="1200329"/>
              <a:chOff x="2857488" y="3357562"/>
              <a:chExt cx="2825714" cy="1200329"/>
            </a:xfrm>
          </p:grpSpPr>
          <p:sp>
            <p:nvSpPr>
              <p:cNvPr id="15" name="矩形 14"/>
              <p:cNvSpPr/>
              <p:nvPr/>
            </p:nvSpPr>
            <p:spPr>
              <a:xfrm>
                <a:off x="3714744" y="3357562"/>
                <a:ext cx="1111202" cy="1200329"/>
              </a:xfrm>
              <a:prstGeom prst="rect">
                <a:avLst/>
              </a:prstGeom>
              <a:noFill/>
              <a:effectLst>
                <a:glow rad="139700">
                  <a:schemeClr val="accent3">
                    <a:satMod val="175000"/>
                    <a:alpha val="40000"/>
                  </a:schemeClr>
                </a:glow>
              </a:effectLst>
            </p:spPr>
            <p:txBody>
              <a:bodyPr wrap="non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itchFamily="2" charset="-122"/>
                    <a:ea typeface="方正舒体" pitchFamily="2" charset="-122"/>
                  </a:rPr>
                  <a:t>美</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6" name="矩形 15"/>
              <p:cNvSpPr/>
              <p:nvPr/>
            </p:nvSpPr>
            <p:spPr>
              <a:xfrm>
                <a:off x="4572000" y="3357562"/>
                <a:ext cx="1111202" cy="1200329"/>
              </a:xfrm>
              <a:prstGeom prst="rect">
                <a:avLst/>
              </a:prstGeom>
              <a:noFill/>
              <a:effectLst>
                <a:glow rad="228600">
                  <a:schemeClr val="accent4">
                    <a:satMod val="175000"/>
                    <a:alpha val="40000"/>
                  </a:schemeClr>
                </a:glow>
              </a:effectLst>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72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方正舒体" pitchFamily="2" charset="-122"/>
                    <a:ea typeface="方正舒体" pitchFamily="2" charset="-122"/>
                  </a:rPr>
                  <a:t>食</a:t>
                </a:r>
                <a:endParaRPr lang="zh-CN" altLang="en-US" sz="7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7" name="矩形 16"/>
              <p:cNvSpPr/>
              <p:nvPr/>
            </p:nvSpPr>
            <p:spPr>
              <a:xfrm>
                <a:off x="2857488" y="3357562"/>
                <a:ext cx="1117614" cy="1200329"/>
              </a:xfrm>
              <a:prstGeom prst="rect">
                <a:avLst/>
              </a:prstGeom>
              <a:noFill/>
              <a:effectLst>
                <a:glow rad="228600">
                  <a:schemeClr val="accent2">
                    <a:satMod val="175000"/>
                    <a:alpha val="40000"/>
                  </a:schemeClr>
                </a:glow>
              </a:effectLst>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7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舒体" pitchFamily="2" charset="-122"/>
                    <a:ea typeface="方正舒体" pitchFamily="2" charset="-122"/>
                  </a:rPr>
                  <a:t>州</a:t>
                </a:r>
                <a:endParaRPr lang="zh-CN" altLang="en-US" sz="7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sp>
        <p:nvSpPr>
          <p:cNvPr id="18" name="TextBox 17"/>
          <p:cNvSpPr txBox="1"/>
          <p:nvPr/>
        </p:nvSpPr>
        <p:spPr>
          <a:xfrm>
            <a:off x="785786" y="4143380"/>
            <a:ext cx="6572296" cy="338554"/>
          </a:xfrm>
          <a:prstGeom prst="rect">
            <a:avLst/>
          </a:prstGeom>
          <a:noFill/>
        </p:spPr>
        <p:txBody>
          <a:bodyPr wrap="square" rtlCol="0">
            <a:spAutoFit/>
          </a:bodyPr>
          <a:lstStyle/>
          <a:p>
            <a:r>
              <a:rPr lang="zh-CN" altLang="en-US" sz="1600" b="1" dirty="0" smtClean="0">
                <a:solidFill>
                  <a:srgbClr val="7030A0"/>
                </a:solidFill>
              </a:rPr>
              <a:t>                                       </a:t>
            </a:r>
            <a:r>
              <a:rPr lang="zh-CN" altLang="en-US" sz="1600" b="1" dirty="0" smtClean="0">
                <a:solidFill>
                  <a:srgbClr val="7030A0"/>
                </a:solidFill>
                <a:latin typeface="方正舒体" pitchFamily="2" charset="-122"/>
                <a:ea typeface="方正舒体" pitchFamily="2" charset="-122"/>
              </a:rPr>
              <a:t>让我们畅游在广州美食的天地中 </a:t>
            </a:r>
            <a:endParaRPr lang="zh-CN" altLang="en-US" sz="1600" b="1" dirty="0">
              <a:solidFill>
                <a:srgbClr val="7030A0"/>
              </a:solidFill>
              <a:latin typeface="方正舒体" pitchFamily="2" charset="-122"/>
              <a:ea typeface="方正舒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5"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biLevel thresh="50000"/>
          </a:blip>
          <a:srcRect l="-625" r="27501" b="21667"/>
          <a:stretch>
            <a:fillRect/>
          </a:stretch>
        </p:blipFill>
        <p:spPr bwMode="auto">
          <a:xfrm>
            <a:off x="0" y="0"/>
            <a:ext cx="2786050" cy="3357562"/>
          </a:xfrm>
          <a:prstGeom prst="rect">
            <a:avLst/>
          </a:prstGeom>
          <a:ln>
            <a:noFill/>
          </a:ln>
          <a:effectLst>
            <a:outerShdw blurRad="292100" dist="139700" dir="2700000" algn="tl" rotWithShape="0">
              <a:srgbClr val="333333">
                <a:alpha val="65000"/>
              </a:srgbClr>
            </a:outerShdw>
          </a:effectLst>
        </p:spPr>
      </p:pic>
      <p:pic>
        <p:nvPicPr>
          <p:cNvPr id="6"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lum bright="70000" contrast="-70000"/>
          </a:blip>
          <a:srcRect l="-625" r="27501" b="21667"/>
          <a:stretch>
            <a:fillRect/>
          </a:stretch>
        </p:blipFill>
        <p:spPr bwMode="auto">
          <a:xfrm rot="10800000">
            <a:off x="6357950" y="3500438"/>
            <a:ext cx="2786050" cy="3357562"/>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2928926" y="285728"/>
            <a:ext cx="2143140" cy="1200329"/>
          </a:xfrm>
          <a:prstGeom prst="rect">
            <a:avLst/>
          </a:prstGeom>
          <a:noFill/>
        </p:spPr>
        <p:txBody>
          <a:bodyPr wrap="square" rtlCol="0">
            <a:spAutoFit/>
          </a:bodyPr>
          <a:lstStyle/>
          <a:p>
            <a:r>
              <a:rPr lang="zh-CN" altLang="en-US" sz="72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rPr>
              <a:t>目</a:t>
            </a:r>
            <a:r>
              <a:rPr lang="zh-CN" altLang="en-US" sz="72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舒体" pitchFamily="2" charset="-122"/>
                <a:ea typeface="方正舒体" pitchFamily="2" charset="-122"/>
              </a:rPr>
              <a:t>录</a:t>
            </a:r>
            <a:endParaRPr lang="zh-CN" altLang="en-US" sz="7200" dirty="0">
              <a:latin typeface="方正舒体" pitchFamily="2" charset="-122"/>
              <a:ea typeface="方正舒体" pitchFamily="2" charset="-122"/>
            </a:endParaRPr>
          </a:p>
        </p:txBody>
      </p:sp>
      <p:sp>
        <p:nvSpPr>
          <p:cNvPr id="8" name="TextBox 7"/>
          <p:cNvSpPr txBox="1"/>
          <p:nvPr/>
        </p:nvSpPr>
        <p:spPr>
          <a:xfrm>
            <a:off x="714348" y="2143116"/>
            <a:ext cx="7715304" cy="523220"/>
          </a:xfrm>
          <a:prstGeom prst="rect">
            <a:avLst/>
          </a:prstGeom>
          <a:noFill/>
        </p:spPr>
        <p:txBody>
          <a:bodyPr wrap="square" rtlCol="0">
            <a:spAutoFit/>
          </a:bodyPr>
          <a:lstStyle/>
          <a:p>
            <a:r>
              <a:rPr lang="en-US" altLang="zh-CN" sz="2800" dirty="0" smtClean="0">
                <a:latin typeface="方正隶书简体" pitchFamily="2" charset="-122"/>
                <a:ea typeface="方正隶书简体" pitchFamily="2" charset="-122"/>
                <a:hlinkClick r:id="rId3" action="ppaction://hlinksldjump"/>
              </a:rPr>
              <a:t>P3 </a:t>
            </a:r>
            <a:r>
              <a:rPr lang="en-US" altLang="zh-CN" sz="2800" dirty="0" smtClean="0">
                <a:latin typeface="方正隶书简体" pitchFamily="2" charset="-122"/>
                <a:ea typeface="方正隶书简体" pitchFamily="2" charset="-122"/>
              </a:rPr>
              <a:t>          </a:t>
            </a:r>
            <a:r>
              <a:rPr lang="zh-CN" altLang="en-US" sz="2800" dirty="0" smtClean="0">
                <a:latin typeface="方正隶书简体" pitchFamily="2" charset="-122"/>
                <a:ea typeface="方正隶书简体" pitchFamily="2" charset="-122"/>
              </a:rPr>
              <a:t>广州美食的简要介绍</a:t>
            </a:r>
            <a:endParaRPr lang="zh-CN" altLang="en-US" sz="2800" dirty="0">
              <a:latin typeface="方正隶书简体" pitchFamily="2" charset="-122"/>
              <a:ea typeface="方正隶书简体" pitchFamily="2" charset="-122"/>
            </a:endParaRPr>
          </a:p>
        </p:txBody>
      </p:sp>
      <p:sp>
        <p:nvSpPr>
          <p:cNvPr id="9" name="TextBox 8"/>
          <p:cNvSpPr txBox="1"/>
          <p:nvPr/>
        </p:nvSpPr>
        <p:spPr>
          <a:xfrm>
            <a:off x="642910" y="1428736"/>
            <a:ext cx="857256" cy="369332"/>
          </a:xfrm>
          <a:prstGeom prst="rect">
            <a:avLst/>
          </a:prstGeom>
          <a:noFill/>
        </p:spPr>
        <p:txBody>
          <a:bodyPr wrap="square" rtlCol="0">
            <a:spAutoFit/>
          </a:bodyPr>
          <a:lstStyle/>
          <a:p>
            <a:r>
              <a:rPr lang="zh-CN" altLang="en-US" dirty="0" smtClean="0">
                <a:solidFill>
                  <a:srgbClr val="FF0000"/>
                </a:solidFill>
                <a:latin typeface="方正大标宋简体" pitchFamily="2" charset="-122"/>
                <a:ea typeface="方正大标宋简体" pitchFamily="2" charset="-122"/>
              </a:rPr>
              <a:t>点我</a:t>
            </a:r>
            <a:endParaRPr lang="zh-CN" altLang="en-US" dirty="0">
              <a:solidFill>
                <a:srgbClr val="FF0000"/>
              </a:solidFill>
              <a:latin typeface="方正大标宋简体" pitchFamily="2" charset="-122"/>
              <a:ea typeface="方正大标宋简体" pitchFamily="2" charset="-122"/>
            </a:endParaRPr>
          </a:p>
        </p:txBody>
      </p:sp>
      <p:sp>
        <p:nvSpPr>
          <p:cNvPr id="10" name="下箭头 9"/>
          <p:cNvSpPr/>
          <p:nvPr/>
        </p:nvSpPr>
        <p:spPr>
          <a:xfrm>
            <a:off x="857224" y="1857364"/>
            <a:ext cx="214314" cy="285752"/>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1" name="TextBox 10"/>
          <p:cNvSpPr txBox="1"/>
          <p:nvPr/>
        </p:nvSpPr>
        <p:spPr>
          <a:xfrm>
            <a:off x="642910" y="2857496"/>
            <a:ext cx="6643734" cy="523220"/>
          </a:xfrm>
          <a:prstGeom prst="rect">
            <a:avLst/>
          </a:prstGeom>
          <a:noFill/>
        </p:spPr>
        <p:txBody>
          <a:bodyPr wrap="square" rtlCol="0">
            <a:spAutoFit/>
          </a:bodyPr>
          <a:lstStyle/>
          <a:p>
            <a:r>
              <a:rPr lang="en-US" altLang="zh-CN" sz="2800" dirty="0" smtClean="0">
                <a:latin typeface="方正舒体" pitchFamily="2" charset="-122"/>
                <a:ea typeface="方正舒体" pitchFamily="2" charset="-122"/>
                <a:hlinkClick r:id="rId4" action="ppaction://hlinksldjump"/>
              </a:rPr>
              <a:t>P4</a:t>
            </a:r>
            <a:r>
              <a:rPr lang="en-US" altLang="zh-CN" sz="2800" dirty="0" smtClean="0">
                <a:latin typeface="方正舒体" pitchFamily="2" charset="-122"/>
                <a:ea typeface="方正舒体" pitchFamily="2" charset="-122"/>
              </a:rPr>
              <a:t> </a:t>
            </a:r>
            <a:r>
              <a:rPr lang="zh-CN" altLang="en-US" sz="2800" dirty="0" smtClean="0">
                <a:latin typeface="方正舒体" pitchFamily="2" charset="-122"/>
                <a:ea typeface="方正舒体" pitchFamily="2" charset="-122"/>
              </a:rPr>
              <a:t>，</a:t>
            </a:r>
            <a:r>
              <a:rPr lang="en-US" altLang="zh-CN" sz="2800" dirty="0" smtClean="0">
                <a:latin typeface="方正舒体" pitchFamily="2" charset="-122"/>
                <a:ea typeface="方正舒体" pitchFamily="2" charset="-122"/>
                <a:hlinkClick r:id="rId5" action="ppaction://hlinksldjump"/>
              </a:rPr>
              <a:t>P5  </a:t>
            </a:r>
            <a:r>
              <a:rPr lang="en-US" altLang="zh-CN" sz="2800" dirty="0" smtClean="0">
                <a:latin typeface="方正舒体" pitchFamily="2" charset="-122"/>
                <a:ea typeface="方正舒体" pitchFamily="2" charset="-122"/>
              </a:rPr>
              <a:t>       </a:t>
            </a:r>
            <a:r>
              <a:rPr lang="zh-CN" altLang="en-US" sz="2800" dirty="0" smtClean="0">
                <a:latin typeface="方正舒体" pitchFamily="2" charset="-122"/>
                <a:ea typeface="方正舒体" pitchFamily="2" charset="-122"/>
              </a:rPr>
              <a:t>著名的广州美食</a:t>
            </a:r>
            <a:endParaRPr lang="zh-CN" altLang="en-US" sz="2800" dirty="0">
              <a:latin typeface="方正舒体" pitchFamily="2" charset="-122"/>
              <a:ea typeface="方正舒体" pitchFamily="2" charset="-122"/>
            </a:endParaRPr>
          </a:p>
        </p:txBody>
      </p:sp>
      <p:sp>
        <p:nvSpPr>
          <p:cNvPr id="12" name="TextBox 11"/>
          <p:cNvSpPr txBox="1"/>
          <p:nvPr/>
        </p:nvSpPr>
        <p:spPr>
          <a:xfrm>
            <a:off x="642910" y="3714752"/>
            <a:ext cx="6072230" cy="523220"/>
          </a:xfrm>
          <a:prstGeom prst="rect">
            <a:avLst/>
          </a:prstGeom>
          <a:noFill/>
        </p:spPr>
        <p:txBody>
          <a:bodyPr wrap="square" rtlCol="0">
            <a:spAutoFit/>
          </a:bodyPr>
          <a:lstStyle/>
          <a:p>
            <a:r>
              <a:rPr lang="en-US" altLang="zh-CN" sz="2800" dirty="0" smtClean="0">
                <a:latin typeface="华文彩云" pitchFamily="2" charset="-122"/>
                <a:ea typeface="华文彩云" pitchFamily="2" charset="-122"/>
                <a:hlinkClick r:id="rId6" action="ppaction://hlinksldjump"/>
              </a:rPr>
              <a:t>P6 </a:t>
            </a:r>
            <a:r>
              <a:rPr lang="en-US" altLang="zh-CN" sz="2800" dirty="0" smtClean="0">
                <a:latin typeface="华文彩云" pitchFamily="2" charset="-122"/>
                <a:ea typeface="华文彩云" pitchFamily="2" charset="-122"/>
              </a:rPr>
              <a:t>           </a:t>
            </a:r>
            <a:r>
              <a:rPr lang="zh-CN" altLang="en-US" sz="2800" dirty="0" smtClean="0">
                <a:latin typeface="华文彩云" pitchFamily="2" charset="-122"/>
                <a:ea typeface="华文彩云" pitchFamily="2" charset="-122"/>
              </a:rPr>
              <a:t>广州美食的种类和由来</a:t>
            </a:r>
            <a:endParaRPr lang="zh-CN" altLang="en-US" sz="2800" dirty="0">
              <a:latin typeface="华文彩云" pitchFamily="2" charset="-122"/>
              <a:ea typeface="华文彩云" pitchFamily="2" charset="-122"/>
            </a:endParaRPr>
          </a:p>
        </p:txBody>
      </p:sp>
      <p:sp>
        <p:nvSpPr>
          <p:cNvPr id="14" name="TextBox 13"/>
          <p:cNvSpPr txBox="1"/>
          <p:nvPr/>
        </p:nvSpPr>
        <p:spPr>
          <a:xfrm>
            <a:off x="500034" y="6000768"/>
            <a:ext cx="1357322" cy="46166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zh-CN" altLang="en-US" sz="2400" b="1" dirty="0" smtClean="0">
                <a:latin typeface="方正舒体" pitchFamily="2" charset="-122"/>
                <a:ea typeface="方正舒体" pitchFamily="2" charset="-122"/>
                <a:hlinkClick r:id="rId7" action="ppaction://hlinksldjump"/>
              </a:rPr>
              <a:t>    封面</a:t>
            </a:r>
            <a:endParaRPr lang="zh-CN" altLang="en-US" sz="2400" b="1" dirty="0">
              <a:latin typeface="方正舒体" pitchFamily="2" charset="-122"/>
              <a:ea typeface="方正舒体" pitchFamily="2" charset="-122"/>
            </a:endParaRPr>
          </a:p>
        </p:txBody>
      </p:sp>
      <p:sp>
        <p:nvSpPr>
          <p:cNvPr id="15" name="TextBox 14"/>
          <p:cNvSpPr txBox="1"/>
          <p:nvPr/>
        </p:nvSpPr>
        <p:spPr>
          <a:xfrm>
            <a:off x="3571868" y="6000768"/>
            <a:ext cx="1714512" cy="46166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zh-CN" altLang="en-US" sz="2400" dirty="0" smtClean="0">
                <a:latin typeface="方正舒体" pitchFamily="2" charset="-122"/>
                <a:ea typeface="方正舒体" pitchFamily="2" charset="-122"/>
                <a:hlinkClick r:id="rId8" action="ppaction://hlinksldjump"/>
              </a:rPr>
              <a:t>      封底</a:t>
            </a:r>
            <a:endParaRPr lang="zh-CN" altLang="en-US" sz="2400" dirty="0">
              <a:latin typeface="方正舒体" pitchFamily="2" charset="-122"/>
              <a:ea typeface="方正舒体" pitchFamily="2" charset="-122"/>
            </a:endParaRPr>
          </a:p>
        </p:txBody>
      </p:sp>
      <p:sp>
        <p:nvSpPr>
          <p:cNvPr id="13" name="TextBox 12"/>
          <p:cNvSpPr txBox="1"/>
          <p:nvPr/>
        </p:nvSpPr>
        <p:spPr>
          <a:xfrm>
            <a:off x="714348" y="4500570"/>
            <a:ext cx="7072362" cy="523220"/>
          </a:xfrm>
          <a:prstGeom prst="rect">
            <a:avLst/>
          </a:prstGeom>
          <a:noFill/>
        </p:spPr>
        <p:txBody>
          <a:bodyPr wrap="square" rtlCol="0">
            <a:spAutoFit/>
          </a:bodyPr>
          <a:lstStyle/>
          <a:p>
            <a:r>
              <a:rPr lang="en-US" altLang="zh-CN" sz="2800" dirty="0" smtClean="0">
                <a:latin typeface="方正舒体" pitchFamily="2" charset="-122"/>
                <a:ea typeface="方正舒体" pitchFamily="2" charset="-122"/>
                <a:hlinkClick r:id="rId9" action="ppaction://hlinksldjump"/>
              </a:rPr>
              <a:t>P7</a:t>
            </a:r>
            <a:r>
              <a:rPr lang="en-US" altLang="zh-CN" sz="2800" dirty="0" smtClean="0">
                <a:latin typeface="方正舒体" pitchFamily="2" charset="-122"/>
                <a:ea typeface="方正舒体" pitchFamily="2" charset="-122"/>
              </a:rPr>
              <a:t>               “</a:t>
            </a:r>
            <a:r>
              <a:rPr lang="zh-CN" altLang="en-US" sz="2800" dirty="0" smtClean="0">
                <a:latin typeface="方正舒体" pitchFamily="2" charset="-122"/>
                <a:ea typeface="方正舒体" pitchFamily="2" charset="-122"/>
              </a:rPr>
              <a:t>食在广州”广州美食节的介绍</a:t>
            </a:r>
            <a:endParaRPr lang="zh-CN" altLang="en-US" sz="2800" dirty="0">
              <a:latin typeface="方正舒体" pitchFamily="2" charset="-122"/>
              <a:ea typeface="方正舒体" pitchFamily="2" charset="-122"/>
            </a:endParaRPr>
          </a:p>
        </p:txBody>
      </p:sp>
      <p:pic>
        <p:nvPicPr>
          <p:cNvPr id="1026" name="Picture 2" descr="C:\Documents and Settings\zd\桌面\美食.jpg"/>
          <p:cNvPicPr>
            <a:picLocks noChangeAspect="1" noChangeArrowheads="1"/>
          </p:cNvPicPr>
          <p:nvPr/>
        </p:nvPicPr>
        <p:blipFill>
          <a:blip r:embed="rId10"/>
          <a:srcRect/>
          <a:stretch>
            <a:fillRect/>
          </a:stretch>
        </p:blipFill>
        <p:spPr bwMode="auto">
          <a:xfrm>
            <a:off x="5643570" y="142852"/>
            <a:ext cx="3295647" cy="1854328"/>
          </a:xfrm>
          <a:prstGeom prst="rect">
            <a:avLst/>
          </a:prstGeom>
          <a:noFill/>
        </p:spPr>
      </p:pic>
      <p:pic>
        <p:nvPicPr>
          <p:cNvPr id="1027" name="Picture 3" descr="C:\Documents and Settings\zd\桌面\双皮奶.jpg"/>
          <p:cNvPicPr>
            <a:picLocks noChangeAspect="1" noChangeArrowheads="1"/>
          </p:cNvPicPr>
          <p:nvPr/>
        </p:nvPicPr>
        <p:blipFill>
          <a:blip r:embed="rId11"/>
          <a:srcRect/>
          <a:stretch>
            <a:fillRect/>
          </a:stretch>
        </p:blipFill>
        <p:spPr bwMode="auto">
          <a:xfrm>
            <a:off x="6357950" y="2500306"/>
            <a:ext cx="2359088" cy="1785929"/>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gradFill flip="none" rotWithShape="1">
            <a:gsLst>
              <a:gs pos="0">
                <a:srgbClr val="FFEFD1"/>
              </a:gs>
              <a:gs pos="64999">
                <a:srgbClr val="F0EBD5"/>
              </a:gs>
              <a:gs pos="100000">
                <a:srgbClr val="D1C39F"/>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026" name="Picture 2" descr="C:\Documents and Settings\zd\桌面\素材图片\靓图\Fantasyland\131.jpg"/>
          <p:cNvPicPr>
            <a:picLocks noChangeAspect="1" noChangeArrowheads="1"/>
          </p:cNvPicPr>
          <p:nvPr/>
        </p:nvPicPr>
        <p:blipFill>
          <a:blip r:embed="rId3">
            <a:clrChange>
              <a:clrFrom>
                <a:srgbClr val="FFFFFF"/>
              </a:clrFrom>
              <a:clrTo>
                <a:srgbClr val="FFFFFF">
                  <a:alpha val="0"/>
                </a:srgbClr>
              </a:clrTo>
            </a:clrChange>
            <a:duotone>
              <a:schemeClr val="accent2">
                <a:shade val="45000"/>
                <a:satMod val="135000"/>
              </a:schemeClr>
              <a:prstClr val="white"/>
            </a:duotone>
          </a:blip>
          <a:srcRect l="-625" r="27501" b="21667"/>
          <a:stretch>
            <a:fillRect/>
          </a:stretch>
        </p:blipFill>
        <p:spPr bwMode="auto">
          <a:xfrm>
            <a:off x="0" y="0"/>
            <a:ext cx="2786050" cy="3357562"/>
          </a:xfrm>
          <a:prstGeom prst="rect">
            <a:avLst/>
          </a:prstGeom>
          <a:noFill/>
        </p:spPr>
      </p:pic>
      <p:pic>
        <p:nvPicPr>
          <p:cNvPr id="6" name="Picture 2" descr="C:\Documents and Settings\zd\桌面\素材图片\靓图\Fantasyland\131.jpg"/>
          <p:cNvPicPr>
            <a:picLocks noChangeAspect="1" noChangeArrowheads="1"/>
          </p:cNvPicPr>
          <p:nvPr/>
        </p:nvPicPr>
        <p:blipFill>
          <a:blip r:embed="rId3">
            <a:clrChange>
              <a:clrFrom>
                <a:srgbClr val="FFFFFF"/>
              </a:clrFrom>
              <a:clrTo>
                <a:srgbClr val="FFFFFF">
                  <a:alpha val="0"/>
                </a:srgbClr>
              </a:clrTo>
            </a:clrChange>
            <a:duotone>
              <a:schemeClr val="accent2">
                <a:shade val="45000"/>
                <a:satMod val="135000"/>
              </a:schemeClr>
              <a:prstClr val="white"/>
            </a:duotone>
          </a:blip>
          <a:srcRect l="-625" r="27501" b="21667"/>
          <a:stretch>
            <a:fillRect/>
          </a:stretch>
        </p:blipFill>
        <p:spPr bwMode="auto">
          <a:xfrm rot="10800000">
            <a:off x="6357950" y="3500438"/>
            <a:ext cx="2786050" cy="3357562"/>
          </a:xfrm>
          <a:prstGeom prst="rect">
            <a:avLst/>
          </a:prstGeom>
          <a:noFill/>
        </p:spPr>
      </p:pic>
      <p:sp>
        <p:nvSpPr>
          <p:cNvPr id="7" name="TextBox 6"/>
          <p:cNvSpPr txBox="1"/>
          <p:nvPr/>
        </p:nvSpPr>
        <p:spPr>
          <a:xfrm>
            <a:off x="1643042" y="4000504"/>
            <a:ext cx="6429420" cy="3170099"/>
          </a:xfrm>
          <a:prstGeom prst="rect">
            <a:avLst/>
          </a:prstGeom>
          <a:noFill/>
        </p:spPr>
        <p:txBody>
          <a:bodyPr wrap="square" rtlCol="0">
            <a:spAutoFit/>
          </a:bodyPr>
          <a:lstStyle/>
          <a:p>
            <a:pPr>
              <a:lnSpc>
                <a:spcPts val="2400"/>
              </a:lnSpc>
            </a:pPr>
            <a:r>
              <a:rPr lang="en-US" sz="1600" dirty="0" smtClean="0">
                <a:latin typeface="+mn-ea"/>
              </a:rPr>
              <a:t/>
            </a:r>
            <a:br>
              <a:rPr lang="en-US" sz="1600" dirty="0" smtClean="0">
                <a:latin typeface="+mn-ea"/>
              </a:rPr>
            </a:br>
            <a:r>
              <a:rPr lang="en-US" sz="1600" dirty="0" smtClean="0">
                <a:latin typeface="+mn-ea"/>
              </a:rPr>
              <a:t/>
            </a:r>
            <a:br>
              <a:rPr lang="en-US" sz="1600" dirty="0" smtClean="0">
                <a:latin typeface="+mn-ea"/>
              </a:rPr>
            </a:br>
            <a:r>
              <a:rPr lang="en-US" sz="1600" dirty="0" smtClean="0">
                <a:latin typeface="+mn-ea"/>
              </a:rPr>
              <a:t>         </a:t>
            </a:r>
            <a:r>
              <a:rPr lang="zh-CN" altLang="en-US" sz="1600" dirty="0" smtClean="0">
                <a:latin typeface="+mn-ea"/>
              </a:rPr>
              <a:t>广东小吃的成熟方法多为蒸、煎、煮、炸</a:t>
            </a:r>
            <a:r>
              <a:rPr lang="en-US" sz="1600" dirty="0" smtClean="0">
                <a:latin typeface="+mn-ea"/>
              </a:rPr>
              <a:t>4</a:t>
            </a:r>
            <a:r>
              <a:rPr lang="zh-CN" altLang="en-US" sz="1600" dirty="0" smtClean="0">
                <a:latin typeface="+mn-ea"/>
              </a:rPr>
              <a:t>种，可分为</a:t>
            </a:r>
            <a:r>
              <a:rPr lang="en-US" sz="1600" dirty="0" smtClean="0">
                <a:latin typeface="+mn-ea"/>
              </a:rPr>
              <a:t>6</a:t>
            </a:r>
            <a:r>
              <a:rPr lang="zh-CN" altLang="en-US" sz="1600" dirty="0" smtClean="0">
                <a:latin typeface="+mn-ea"/>
              </a:rPr>
              <a:t>类：油品，即油炸小吃，以米、面和杂粮为原料，风味各异。比如糕品，以米、面为主，杂粮次之都是蒸炊至熟的，可分为发酵和不发酵的两大类；粉、面食品，以米、面为原料，大都是煮熟而成的。粥品，名目繁多，其名大都以用料而定，也有以粥的风味特色而称的；甜品，指各种甜味小吃品种，不包括面点、糕团在内，用料除蛋、奶以外，因其用料很杂而得名，以价格低廉，风味多样而著称。 </a:t>
            </a:r>
            <a:r>
              <a:rPr lang="en-US" sz="1600" dirty="0" smtClean="0">
                <a:latin typeface="+mn-ea"/>
              </a:rPr>
              <a:t/>
            </a:r>
            <a:br>
              <a:rPr lang="en-US" sz="1600" dirty="0" smtClean="0">
                <a:latin typeface="+mn-ea"/>
              </a:rPr>
            </a:br>
            <a:endParaRPr lang="zh-CN" altLang="en-US" sz="1600" dirty="0">
              <a:latin typeface="+mn-ea"/>
            </a:endParaRPr>
          </a:p>
        </p:txBody>
      </p:sp>
      <p:sp>
        <p:nvSpPr>
          <p:cNvPr id="12" name="TextBox 11"/>
          <p:cNvSpPr txBox="1"/>
          <p:nvPr/>
        </p:nvSpPr>
        <p:spPr>
          <a:xfrm>
            <a:off x="1071538" y="1285860"/>
            <a:ext cx="2928990" cy="2862322"/>
          </a:xfrm>
          <a:prstGeom prst="rect">
            <a:avLst/>
          </a:prstGeom>
          <a:noFill/>
        </p:spPr>
        <p:txBody>
          <a:bodyPr wrap="square" rtlCol="0">
            <a:spAutoFit/>
          </a:bodyPr>
          <a:lstStyle/>
          <a:p>
            <a:pPr>
              <a:lnSpc>
                <a:spcPts val="2400"/>
              </a:lnSpc>
            </a:pPr>
            <a:r>
              <a:rPr lang="en-US" altLang="zh-CN" sz="1600" dirty="0" smtClean="0">
                <a:latin typeface="+mn-ea"/>
              </a:rPr>
              <a:t> </a:t>
            </a:r>
            <a:r>
              <a:rPr lang="zh-CN" altLang="en-US" sz="1600" dirty="0" smtClean="0">
                <a:latin typeface="+mn-ea"/>
              </a:rPr>
              <a:t>广东小吃属岭南风味，多来源于民间，大都被流传下来而成为传统名食。现时的广东小吃和点心有区别，小吃品是专指那些街边小店经营的米、面小型食品，制作较简朴；点心是茶楼、早茶的繁多品种，以及星期美点等，特点是：花式品种较多，造型精细。 </a:t>
            </a:r>
            <a:endParaRPr lang="zh-CN" altLang="en-US" sz="1600" dirty="0"/>
          </a:p>
        </p:txBody>
      </p:sp>
      <p:sp>
        <p:nvSpPr>
          <p:cNvPr id="13" name="TextBox 12"/>
          <p:cNvSpPr txBox="1"/>
          <p:nvPr/>
        </p:nvSpPr>
        <p:spPr>
          <a:xfrm>
            <a:off x="4357686" y="571480"/>
            <a:ext cx="4572032" cy="3600986"/>
          </a:xfrm>
          <a:prstGeom prst="rect">
            <a:avLst/>
          </a:prstGeom>
          <a:noFill/>
        </p:spPr>
        <p:txBody>
          <a:bodyPr wrap="square" rtlCol="0">
            <a:spAutoFit/>
          </a:bodyPr>
          <a:lstStyle/>
          <a:p>
            <a:endParaRPr lang="en-US" altLang="zh-CN" sz="1600" dirty="0" smtClean="0">
              <a:latin typeface="+mn-ea"/>
            </a:endParaRPr>
          </a:p>
          <a:p>
            <a:endParaRPr lang="en-US" altLang="zh-CN" sz="1600" dirty="0" smtClean="0">
              <a:latin typeface="+mn-ea"/>
            </a:endParaRPr>
          </a:p>
          <a:p>
            <a:endParaRPr lang="en-US" altLang="zh-CN" sz="1600" dirty="0" smtClean="0">
              <a:latin typeface="+mn-ea"/>
            </a:endParaRPr>
          </a:p>
          <a:p>
            <a:pPr>
              <a:lnSpc>
                <a:spcPts val="2400"/>
              </a:lnSpc>
            </a:pPr>
            <a:r>
              <a:rPr lang="zh-CN" altLang="en-US" sz="1600" dirty="0" smtClean="0">
                <a:latin typeface="+mn-ea"/>
              </a:rPr>
              <a:t>粤式点心的特点是选料广泛，制作精细，花式繁多，咸甜兼备，口味清新。各款点心都讲究色泽和谐，造型各异，相映成趣，令人百食不厌。 富有地方特色的点心小食有：虾饺、干蒸烧卖、粉果、等等。名点、名小食、名风味食品不胜枚举。如广州酒家的满汉全筵、北园酒家的时果美点、泮溪酒家的点心宴、南国酒家的潮州菜、大三园酒家的红烧大裙翅、大同酒家的金牌化皮乳猪等。 </a:t>
            </a:r>
            <a:r>
              <a:rPr lang="en-US" sz="1600" dirty="0" smtClean="0">
                <a:latin typeface="+mn-ea"/>
              </a:rPr>
              <a:t/>
            </a:r>
            <a:br>
              <a:rPr lang="en-US" sz="1600" dirty="0" smtClean="0">
                <a:latin typeface="+mn-ea"/>
              </a:rPr>
            </a:br>
            <a:endParaRPr lang="zh-CN" altLang="en-US" sz="1600" dirty="0">
              <a:latin typeface="+mn-ea"/>
            </a:endParaRPr>
          </a:p>
        </p:txBody>
      </p:sp>
      <p:grpSp>
        <p:nvGrpSpPr>
          <p:cNvPr id="23" name="组合 22"/>
          <p:cNvGrpSpPr/>
          <p:nvPr/>
        </p:nvGrpSpPr>
        <p:grpSpPr>
          <a:xfrm>
            <a:off x="6572264" y="0"/>
            <a:ext cx="2357454" cy="1285884"/>
            <a:chOff x="4714876" y="3000372"/>
            <a:chExt cx="1857388" cy="1285884"/>
          </a:xfrm>
        </p:grpSpPr>
        <p:sp>
          <p:nvSpPr>
            <p:cNvPr id="18" name="十字形 17"/>
            <p:cNvSpPr/>
            <p:nvPr/>
          </p:nvSpPr>
          <p:spPr>
            <a:xfrm>
              <a:off x="4714876" y="3000372"/>
              <a:ext cx="714380" cy="714380"/>
            </a:xfrm>
            <a:prstGeom prst="plus">
              <a:avLst/>
            </a:prstGeom>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广</a:t>
              </a:r>
              <a:endParaRPr lang="zh-CN" alt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9" name="十字形 18"/>
            <p:cNvSpPr/>
            <p:nvPr/>
          </p:nvSpPr>
          <p:spPr>
            <a:xfrm>
              <a:off x="5000628" y="3500438"/>
              <a:ext cx="785818" cy="785818"/>
            </a:xfrm>
            <a:prstGeom prst="plus">
              <a:avLst/>
            </a:prstGeom>
            <a:solidFill>
              <a:schemeClr val="accent6">
                <a:lumMod val="40000"/>
                <a:lumOff val="6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东</a:t>
              </a:r>
              <a:endParaRPr lang="zh-CN" alt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0" name="十字形 19"/>
            <p:cNvSpPr/>
            <p:nvPr/>
          </p:nvSpPr>
          <p:spPr>
            <a:xfrm>
              <a:off x="5786446" y="3500438"/>
              <a:ext cx="785818" cy="785818"/>
            </a:xfrm>
            <a:prstGeom prst="plus">
              <a:avLst/>
            </a:prstGeom>
            <a:solidFill>
              <a:schemeClr val="accent3">
                <a:lumMod val="40000"/>
                <a:lumOff val="6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食</a:t>
              </a:r>
              <a:endParaRPr lang="zh-CN" altLang="en-US" sz="28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21" name="十字形 20"/>
            <p:cNvSpPr/>
            <p:nvPr/>
          </p:nvSpPr>
          <p:spPr>
            <a:xfrm>
              <a:off x="5429256" y="3000372"/>
              <a:ext cx="785818" cy="714380"/>
            </a:xfrm>
            <a:prstGeom prst="plus">
              <a:avLst/>
            </a:prstGeom>
            <a:solidFill>
              <a:schemeClr val="accent2">
                <a:lumMod val="40000"/>
                <a:lumOff val="6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美</a:t>
              </a:r>
              <a:endParaRPr lang="zh-CN" altLang="en-U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grpSp>
      <p:sp>
        <p:nvSpPr>
          <p:cNvPr id="2" name="AutoShape 2" descr="ftp://c9-2:2669847470dtc@192.168.5.254/%B9%E3%D6%DD%C3%C0%CA%B3/%B9%E3%D6%DD%C3%C0%CA%B3/%B2%A7%D7%D0%B8%E2.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028" name="AutoShape 4" descr="ftp://c9-2:2669847470dtc@192.168.5.254/%B9%E3%D6%DD%C3%C0%CA%B3/%B9%E3%D6%DD%C3%C0%CA%B3/%B2%A7%D7%D0%B8%E2.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030" name="AutoShape 6" descr="ftp://c9-2:2669847470dtc@192.168.5.254/%B9%E3%D6%DD%C3%C0%CA%B3/%B9%E3%D6%DD%C3%C0%CA%B3/%B2%A7%D7%D0%B8%E2.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1032" name="Picture 8" descr="C:\Documents and Settings\zd\桌面\广州美食\b219ebc4b74543a90f56bed61e178a82b901145e.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1928802"/>
            <a:ext cx="1241439" cy="929668"/>
          </a:xfrm>
          <a:prstGeom prst="rect">
            <a:avLst/>
          </a:prstGeom>
          <a:noFill/>
        </p:spPr>
      </p:pic>
      <p:pic>
        <p:nvPicPr>
          <p:cNvPr id="1033" name="Picture 9" descr="C:\Documents and Settings\zd\桌面\广州美食\广式叉烧包.jpg"/>
          <p:cNvPicPr>
            <a:picLocks noChangeAspect="1" noChangeArrowheads="1"/>
          </p:cNvPicPr>
          <p:nvPr/>
        </p:nvPicPr>
        <p:blipFill>
          <a:blip r:embed="rId5"/>
          <a:srcRect/>
          <a:stretch>
            <a:fillRect/>
          </a:stretch>
        </p:blipFill>
        <p:spPr bwMode="auto">
          <a:xfrm>
            <a:off x="4357686" y="0"/>
            <a:ext cx="1943114" cy="1214446"/>
          </a:xfrm>
          <a:prstGeom prst="rect">
            <a:avLst/>
          </a:prstGeom>
          <a:noFill/>
        </p:spPr>
      </p:pic>
      <p:grpSp>
        <p:nvGrpSpPr>
          <p:cNvPr id="42" name="组合 41"/>
          <p:cNvGrpSpPr/>
          <p:nvPr/>
        </p:nvGrpSpPr>
        <p:grpSpPr>
          <a:xfrm>
            <a:off x="428596" y="500042"/>
            <a:ext cx="3571900" cy="785818"/>
            <a:chOff x="428596" y="500042"/>
            <a:chExt cx="3571900" cy="785818"/>
          </a:xfrm>
        </p:grpSpPr>
        <p:sp>
          <p:nvSpPr>
            <p:cNvPr id="35" name="流程图: 摘录 34"/>
            <p:cNvSpPr/>
            <p:nvPr/>
          </p:nvSpPr>
          <p:spPr>
            <a:xfrm>
              <a:off x="428596" y="500042"/>
              <a:ext cx="714380" cy="785818"/>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华文琥珀" pitchFamily="2" charset="-122"/>
                  <a:ea typeface="华文琥珀" pitchFamily="2" charset="-122"/>
                </a:rPr>
                <a:t>岭</a:t>
              </a:r>
              <a:endParaRPr lang="zh-CN" altLang="en-US" sz="24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华文琥珀" pitchFamily="2" charset="-122"/>
                <a:ea typeface="华文琥珀" pitchFamily="2" charset="-122"/>
              </a:endParaRPr>
            </a:p>
          </p:txBody>
        </p:sp>
        <p:sp>
          <p:nvSpPr>
            <p:cNvPr id="39" name="流程图: 摘录 38"/>
            <p:cNvSpPr/>
            <p:nvPr/>
          </p:nvSpPr>
          <p:spPr>
            <a:xfrm>
              <a:off x="2285984" y="500042"/>
              <a:ext cx="714380" cy="785818"/>
            </a:xfrm>
            <a:prstGeom prst="flowChartExtra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800" b="1"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华文新魏" pitchFamily="2" charset="-122"/>
                  <a:ea typeface="华文新魏" pitchFamily="2" charset="-122"/>
                </a:rPr>
                <a:t>风</a:t>
              </a:r>
              <a:endParaRPr lang="zh-CN" altLang="en-US" sz="2800" b="1"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latin typeface="华文新魏" pitchFamily="2" charset="-122"/>
                <a:ea typeface="华文新魏" pitchFamily="2" charset="-122"/>
              </a:endParaRPr>
            </a:p>
          </p:txBody>
        </p:sp>
        <p:sp>
          <p:nvSpPr>
            <p:cNvPr id="40" name="流程图: 摘录 39"/>
            <p:cNvSpPr/>
            <p:nvPr/>
          </p:nvSpPr>
          <p:spPr>
            <a:xfrm>
              <a:off x="1357290" y="500042"/>
              <a:ext cx="714380" cy="785818"/>
            </a:xfrm>
            <a:prstGeom prst="flowChartExtra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dirty="0" smtClean="0">
                  <a:ln w="17780" cmpd="sng">
                    <a:solidFill>
                      <a:schemeClr val="accent1">
                        <a:tint val="3000"/>
                      </a:schemeClr>
                    </a:solidFill>
                    <a:prstDash val="solid"/>
                    <a:miter lim="800000"/>
                  </a:ln>
                  <a:solidFill>
                    <a:srgbClr val="00B0F0"/>
                  </a:solidFill>
                  <a:effectLst>
                    <a:outerShdw blurRad="55000" dist="50800" dir="5400000" algn="tl">
                      <a:srgbClr val="000000">
                        <a:alpha val="33000"/>
                      </a:srgbClr>
                    </a:outerShdw>
                  </a:effectLst>
                  <a:latin typeface="方正舒体" pitchFamily="2" charset="-122"/>
                  <a:ea typeface="方正舒体" pitchFamily="2" charset="-122"/>
                </a:rPr>
                <a:t>南</a:t>
              </a:r>
              <a:endParaRPr lang="zh-CN" altLang="en-US" sz="2800" b="1" dirty="0">
                <a:ln w="17780" cmpd="sng">
                  <a:solidFill>
                    <a:schemeClr val="accent1">
                      <a:tint val="3000"/>
                    </a:schemeClr>
                  </a:solidFill>
                  <a:prstDash val="solid"/>
                  <a:miter lim="800000"/>
                </a:ln>
                <a:solidFill>
                  <a:srgbClr val="00B0F0"/>
                </a:solidFill>
                <a:effectLst>
                  <a:outerShdw blurRad="55000" dist="50800" dir="5400000" algn="tl">
                    <a:srgbClr val="000000">
                      <a:alpha val="33000"/>
                    </a:srgbClr>
                  </a:outerShdw>
                </a:effectLst>
                <a:latin typeface="方正舒体" pitchFamily="2" charset="-122"/>
                <a:ea typeface="方正舒体" pitchFamily="2" charset="-122"/>
              </a:endParaRPr>
            </a:p>
          </p:txBody>
        </p:sp>
        <p:sp>
          <p:nvSpPr>
            <p:cNvPr id="41" name="流程图: 摘录 40"/>
            <p:cNvSpPr/>
            <p:nvPr/>
          </p:nvSpPr>
          <p:spPr>
            <a:xfrm>
              <a:off x="3286116" y="500042"/>
              <a:ext cx="714380" cy="785818"/>
            </a:xfrm>
            <a:prstGeom prst="flowChartExtra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2400" b="1" dirty="0" smtClean="0">
                  <a:ln w="17780" cmpd="sng">
                    <a:solidFill>
                      <a:schemeClr val="accent1">
                        <a:tint val="3000"/>
                      </a:schemeClr>
                    </a:solidFill>
                    <a:prstDash val="solid"/>
                    <a:miter lim="800000"/>
                  </a:ln>
                  <a:solidFill>
                    <a:schemeClr val="tx2">
                      <a:lumMod val="60000"/>
                      <a:lumOff val="40000"/>
                    </a:schemeClr>
                  </a:solidFill>
                  <a:effectLst>
                    <a:outerShdw blurRad="55000" dist="50800" dir="5400000" algn="tl">
                      <a:srgbClr val="000000">
                        <a:alpha val="33000"/>
                      </a:srgbClr>
                    </a:outerShdw>
                  </a:effectLst>
                  <a:latin typeface="华文仿宋" pitchFamily="2" charset="-122"/>
                  <a:ea typeface="华文仿宋" pitchFamily="2" charset="-122"/>
                </a:rPr>
                <a:t>味</a:t>
              </a:r>
              <a:endParaRPr lang="zh-CN" altLang="en-US" sz="2400" b="1" dirty="0">
                <a:ln w="17780" cmpd="sng">
                  <a:solidFill>
                    <a:schemeClr val="accent1">
                      <a:tint val="3000"/>
                    </a:schemeClr>
                  </a:solidFill>
                  <a:prstDash val="solid"/>
                  <a:miter lim="800000"/>
                </a:ln>
                <a:solidFill>
                  <a:schemeClr val="tx2">
                    <a:lumMod val="60000"/>
                    <a:lumOff val="40000"/>
                  </a:schemeClr>
                </a:solidFill>
                <a:effectLst>
                  <a:outerShdw blurRad="55000" dist="50800" dir="5400000" algn="tl">
                    <a:srgbClr val="000000">
                      <a:alpha val="33000"/>
                    </a:srgbClr>
                  </a:outerShdw>
                </a:effectLst>
                <a:latin typeface="华文仿宋" pitchFamily="2" charset="-122"/>
                <a:ea typeface="华文仿宋" pitchFamily="2" charset="-122"/>
              </a:endParaRPr>
            </a:p>
          </p:txBody>
        </p:sp>
      </p:grpSp>
      <p:pic>
        <p:nvPicPr>
          <p:cNvPr id="1027" name="Picture 3" descr="C:\Documents and Settings\zd\桌面\002.JPG"/>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428992" y="3571876"/>
            <a:ext cx="6143636" cy="600076"/>
          </a:xfrm>
          <a:prstGeom prst="rect">
            <a:avLst/>
          </a:prstGeom>
          <a:noFill/>
        </p:spPr>
      </p:pic>
      <p:grpSp>
        <p:nvGrpSpPr>
          <p:cNvPr id="52" name="组合 51"/>
          <p:cNvGrpSpPr/>
          <p:nvPr/>
        </p:nvGrpSpPr>
        <p:grpSpPr>
          <a:xfrm>
            <a:off x="5143504" y="4000504"/>
            <a:ext cx="3357586" cy="2500330"/>
            <a:chOff x="1000132" y="4286256"/>
            <a:chExt cx="3357586" cy="2500330"/>
          </a:xfrm>
        </p:grpSpPr>
        <p:sp>
          <p:nvSpPr>
            <p:cNvPr id="43" name="椭圆 42"/>
            <p:cNvSpPr/>
            <p:nvPr/>
          </p:nvSpPr>
          <p:spPr>
            <a:xfrm>
              <a:off x="1000132" y="4286256"/>
              <a:ext cx="571504"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pc="50" dirty="0" smtClean="0">
                  <a:ln w="12700" cmpd="sng">
                    <a:solidFill>
                      <a:schemeClr val="accent6">
                        <a:satMod val="120000"/>
                        <a:shade val="80000"/>
                      </a:schemeClr>
                    </a:solidFill>
                    <a:prstDash val="solid"/>
                  </a:ln>
                  <a:solidFill>
                    <a:srgbClr val="7030A0"/>
                  </a:solidFill>
                  <a:effectLst>
                    <a:glow rad="53100">
                      <a:schemeClr val="accent6">
                        <a:satMod val="180000"/>
                        <a:alpha val="30000"/>
                      </a:schemeClr>
                    </a:glow>
                  </a:effectLst>
                  <a:latin typeface="华文仿宋" pitchFamily="2" charset="-122"/>
                  <a:ea typeface="华文仿宋" pitchFamily="2" charset="-122"/>
                </a:rPr>
                <a:t>广</a:t>
              </a:r>
              <a:endParaRPr lang="zh-CN" altLang="en-US" sz="2000" b="1" spc="50" dirty="0">
                <a:ln w="12700" cmpd="sng">
                  <a:solidFill>
                    <a:schemeClr val="accent6">
                      <a:satMod val="120000"/>
                      <a:shade val="80000"/>
                    </a:schemeClr>
                  </a:solidFill>
                  <a:prstDash val="solid"/>
                </a:ln>
                <a:solidFill>
                  <a:srgbClr val="7030A0"/>
                </a:solidFill>
                <a:effectLst>
                  <a:glow rad="53100">
                    <a:schemeClr val="accent6">
                      <a:satMod val="180000"/>
                      <a:alpha val="30000"/>
                    </a:schemeClr>
                  </a:glow>
                </a:effectLst>
                <a:latin typeface="华文仿宋" pitchFamily="2" charset="-122"/>
                <a:ea typeface="华文仿宋" pitchFamily="2" charset="-122"/>
              </a:endParaRPr>
            </a:p>
          </p:txBody>
        </p:sp>
        <p:sp>
          <p:nvSpPr>
            <p:cNvPr id="44" name="椭圆 43"/>
            <p:cNvSpPr/>
            <p:nvPr/>
          </p:nvSpPr>
          <p:spPr>
            <a:xfrm>
              <a:off x="1857388" y="4286256"/>
              <a:ext cx="571504" cy="64294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2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华文新魏" pitchFamily="2" charset="-122"/>
                  <a:ea typeface="华文新魏" pitchFamily="2" charset="-122"/>
                </a:rPr>
                <a:t>东</a:t>
              </a:r>
              <a:endParaRPr lang="zh-CN" altLang="en-US" sz="2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华文新魏" pitchFamily="2" charset="-122"/>
                <a:ea typeface="华文新魏" pitchFamily="2" charset="-122"/>
              </a:endParaRPr>
            </a:p>
          </p:txBody>
        </p:sp>
        <p:sp>
          <p:nvSpPr>
            <p:cNvPr id="48" name="椭圆 47"/>
            <p:cNvSpPr/>
            <p:nvPr/>
          </p:nvSpPr>
          <p:spPr>
            <a:xfrm>
              <a:off x="2786082" y="4286256"/>
              <a:ext cx="571504" cy="642942"/>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rPr>
                <a:t>小</a:t>
              </a:r>
              <a:endParaRPr lang="zh-CN" altLang="en-U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endParaRPr>
            </a:p>
          </p:txBody>
        </p:sp>
        <p:sp>
          <p:nvSpPr>
            <p:cNvPr id="49" name="椭圆 48"/>
            <p:cNvSpPr/>
            <p:nvPr/>
          </p:nvSpPr>
          <p:spPr>
            <a:xfrm>
              <a:off x="3714776" y="4286256"/>
              <a:ext cx="571504" cy="64294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2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仿宋" pitchFamily="2" charset="-122"/>
                  <a:ea typeface="华文仿宋" pitchFamily="2" charset="-122"/>
                </a:rPr>
                <a:t>吃</a:t>
              </a:r>
              <a:endParaRPr lang="zh-CN" altLang="en-US" sz="2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仿宋" pitchFamily="2" charset="-122"/>
                <a:ea typeface="华文仿宋" pitchFamily="2" charset="-122"/>
              </a:endParaRPr>
            </a:p>
          </p:txBody>
        </p:sp>
        <p:sp>
          <p:nvSpPr>
            <p:cNvPr id="50" name="椭圆 49"/>
            <p:cNvSpPr/>
            <p:nvPr/>
          </p:nvSpPr>
          <p:spPr>
            <a:xfrm>
              <a:off x="3786214" y="5143512"/>
              <a:ext cx="571504" cy="64294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粗倩简体" pitchFamily="65" charset="-122"/>
                  <a:ea typeface="方正粗倩简体" pitchFamily="65" charset="-122"/>
                </a:rPr>
                <a:t>品</a:t>
              </a:r>
              <a:endParaRPr lang="zh-CN" altLang="en-US"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粗倩简体" pitchFamily="65" charset="-122"/>
                <a:ea typeface="方正粗倩简体" pitchFamily="65" charset="-122"/>
              </a:endParaRPr>
            </a:p>
          </p:txBody>
        </p:sp>
        <p:sp>
          <p:nvSpPr>
            <p:cNvPr id="51" name="椭圆 50"/>
            <p:cNvSpPr/>
            <p:nvPr/>
          </p:nvSpPr>
          <p:spPr>
            <a:xfrm>
              <a:off x="3786214" y="6143644"/>
              <a:ext cx="571504" cy="642942"/>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宋黑简体" pitchFamily="2" charset="-122"/>
                  <a:ea typeface="方正宋黑简体" pitchFamily="2" charset="-122"/>
                </a:rPr>
                <a:t>味</a:t>
              </a:r>
              <a:endParaRPr lang="zh-CN" alt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宋黑简体" pitchFamily="2" charset="-122"/>
                <a:ea typeface="方正宋黑简体" pitchFamily="2" charset="-122"/>
              </a:endParaRPr>
            </a:p>
          </p:txBody>
        </p:sp>
      </p:grpSp>
      <p:pic>
        <p:nvPicPr>
          <p:cNvPr id="3" name="Picture 2" descr="C:\Documents and Settings\zd\桌面\.kjb.gif"/>
          <p:cNvPicPr>
            <a:picLocks noChangeAspect="1" noChangeArrowheads="1"/>
          </p:cNvPicPr>
          <p:nvPr/>
        </p:nvPicPr>
        <p:blipFill>
          <a:blip r:embed="rId7"/>
          <a:srcRect/>
          <a:stretch>
            <a:fillRect/>
          </a:stretch>
        </p:blipFill>
        <p:spPr bwMode="auto">
          <a:xfrm rot="5400000">
            <a:off x="1928808" y="2071687"/>
            <a:ext cx="4286250" cy="142875"/>
          </a:xfrm>
          <a:prstGeom prst="rect">
            <a:avLst/>
          </a:prstGeom>
          <a:noFill/>
        </p:spPr>
      </p:pic>
      <p:pic>
        <p:nvPicPr>
          <p:cNvPr id="5" name="Picture 4" descr="C:\Documents and Settings\zd\桌面\007.jpg"/>
          <p:cNvPicPr>
            <a:picLocks noChangeAspect="1" noChangeArrowheads="1"/>
          </p:cNvPicPr>
          <p:nvPr/>
        </p:nvPicPr>
        <p:blipFill>
          <a:blip r:embed="rId8">
            <a:clrChange>
              <a:clrFrom>
                <a:srgbClr val="FFFFFF"/>
              </a:clrFrom>
              <a:clrTo>
                <a:srgbClr val="FFFFFF">
                  <a:alpha val="0"/>
                </a:srgbClr>
              </a:clrTo>
            </a:clrChange>
          </a:blip>
          <a:srcRect l="24217" t="60231"/>
          <a:stretch>
            <a:fillRect/>
          </a:stretch>
        </p:blipFill>
        <p:spPr bwMode="auto">
          <a:xfrm>
            <a:off x="0" y="4000504"/>
            <a:ext cx="4000496" cy="228600"/>
          </a:xfrm>
          <a:prstGeom prst="rect">
            <a:avLst/>
          </a:prstGeom>
          <a:noFill/>
        </p:spPr>
      </p:pic>
      <p:pic>
        <p:nvPicPr>
          <p:cNvPr id="3079" name="Picture 7" descr="C:\Documents and Settings\zd\桌面\广州美食\d1a20cf431adcbef0019b0caaeaf2edda2cc9fc9.jpg"/>
          <p:cNvPicPr>
            <a:picLocks noChangeAspect="1" noChangeArrowheads="1"/>
          </p:cNvPicPr>
          <p:nvPr/>
        </p:nvPicPr>
        <p:blipFill>
          <a:blip r:embed="rId9" cstate="print"/>
          <a:srcRect/>
          <a:stretch>
            <a:fillRect/>
          </a:stretch>
        </p:blipFill>
        <p:spPr bwMode="auto">
          <a:xfrm>
            <a:off x="0" y="4429132"/>
            <a:ext cx="1643054" cy="123229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1032"/>
                                        </p:tgtEl>
                                        <p:attrNameLst>
                                          <p:attrName>style.visibility</p:attrName>
                                        </p:attrNameLst>
                                      </p:cBhvr>
                                      <p:to>
                                        <p:strVal val="visible"/>
                                      </p:to>
                                    </p:set>
                                    <p:animEffect transition="in" filter="checkerboard(across)">
                                      <p:cBhvr>
                                        <p:cTn id="13" dur="500"/>
                                        <p:tgtEl>
                                          <p:spTgt spid="1032"/>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slide(fromBottom)">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3" presetClass="entr" presetSubtype="16" fill="hold" nodeType="clickEffect">
                                  <p:stCondLst>
                                    <p:cond delay="0"/>
                                  </p:stCondLst>
                                  <p:childTnLst>
                                    <p:set>
                                      <p:cBhvr>
                                        <p:cTn id="22" dur="1" fill="hold">
                                          <p:stCondLst>
                                            <p:cond delay="0"/>
                                          </p:stCondLst>
                                        </p:cTn>
                                        <p:tgtEl>
                                          <p:spTgt spid="1033"/>
                                        </p:tgtEl>
                                        <p:attrNameLst>
                                          <p:attrName>style.visibility</p:attrName>
                                        </p:attrNameLst>
                                      </p:cBhvr>
                                      <p:to>
                                        <p:strVal val="visible"/>
                                      </p:to>
                                    </p:set>
                                    <p:animEffect transition="in" filter="plus(in)">
                                      <p:cBhvr>
                                        <p:cTn id="23" dur="2000"/>
                                        <p:tgtEl>
                                          <p:spTgt spid="103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20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2000"/>
                                        <p:tgtEl>
                                          <p:spTgt spid="13"/>
                                        </p:tgtEl>
                                      </p:cBhvr>
                                    </p:animEffect>
                                    <p:anim calcmode="lin" valueType="num">
                                      <p:cBhvr>
                                        <p:cTn id="34" dur="2000" fill="hold"/>
                                        <p:tgtEl>
                                          <p:spTgt spid="13"/>
                                        </p:tgtEl>
                                        <p:attrNameLst>
                                          <p:attrName>ppt_w</p:attrName>
                                        </p:attrNameLst>
                                      </p:cBhvr>
                                      <p:tavLst>
                                        <p:tav tm="0" fmla="#ppt_w*sin(2.5*pi*$)">
                                          <p:val>
                                            <p:fltVal val="0"/>
                                          </p:val>
                                        </p:tav>
                                        <p:tav tm="100000">
                                          <p:val>
                                            <p:fltVal val="1"/>
                                          </p:val>
                                        </p:tav>
                                      </p:tavLst>
                                    </p:anim>
                                    <p:anim calcmode="lin" valueType="num">
                                      <p:cBhvr>
                                        <p:cTn id="3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15" presetClass="entr" presetSubtype="0" fill="hold" nodeType="clickEffect">
                                  <p:stCondLst>
                                    <p:cond delay="0"/>
                                  </p:stCondLst>
                                  <p:childTnLst>
                                    <p:set>
                                      <p:cBhvr>
                                        <p:cTn id="39" dur="1" fill="hold">
                                          <p:stCondLst>
                                            <p:cond delay="0"/>
                                          </p:stCondLst>
                                        </p:cTn>
                                        <p:tgtEl>
                                          <p:spTgt spid="52"/>
                                        </p:tgtEl>
                                        <p:attrNameLst>
                                          <p:attrName>style.visibility</p:attrName>
                                        </p:attrNameLst>
                                      </p:cBhvr>
                                      <p:to>
                                        <p:strVal val="visible"/>
                                      </p:to>
                                    </p:set>
                                    <p:anim calcmode="lin" valueType="num">
                                      <p:cBhvr>
                                        <p:cTn id="40" dur="1000" fill="hold"/>
                                        <p:tgtEl>
                                          <p:spTgt spid="52"/>
                                        </p:tgtEl>
                                        <p:attrNameLst>
                                          <p:attrName>ppt_w</p:attrName>
                                        </p:attrNameLst>
                                      </p:cBhvr>
                                      <p:tavLst>
                                        <p:tav tm="0">
                                          <p:val>
                                            <p:fltVal val="0"/>
                                          </p:val>
                                        </p:tav>
                                        <p:tav tm="100000">
                                          <p:val>
                                            <p:strVal val="#ppt_w"/>
                                          </p:val>
                                        </p:tav>
                                      </p:tavLst>
                                    </p:anim>
                                    <p:anim calcmode="lin" valueType="num">
                                      <p:cBhvr>
                                        <p:cTn id="41" dur="1000" fill="hold"/>
                                        <p:tgtEl>
                                          <p:spTgt spid="52"/>
                                        </p:tgtEl>
                                        <p:attrNameLst>
                                          <p:attrName>ppt_h</p:attrName>
                                        </p:attrNameLst>
                                      </p:cBhvr>
                                      <p:tavLst>
                                        <p:tav tm="0">
                                          <p:val>
                                            <p:fltVal val="0"/>
                                          </p:val>
                                        </p:tav>
                                        <p:tav tm="100000">
                                          <p:val>
                                            <p:strVal val="#ppt_h"/>
                                          </p:val>
                                        </p:tav>
                                      </p:tavLst>
                                    </p:anim>
                                    <p:anim calcmode="lin" valueType="num">
                                      <p:cBhvr>
                                        <p:cTn id="42"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5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4" fill="hold">
                      <p:stCondLst>
                        <p:cond delay="indefinite"/>
                      </p:stCondLst>
                      <p:childTnLst>
                        <p:par>
                          <p:cTn id="45" fill="hold">
                            <p:stCondLst>
                              <p:cond delay="0"/>
                            </p:stCondLst>
                            <p:childTnLst>
                              <p:par>
                                <p:cTn id="46" presetID="27" presetClass="entr" presetSubtype="0" fill="hold" grpId="0" nodeType="clickEffect">
                                  <p:stCondLst>
                                    <p:cond delay="0"/>
                                  </p:stCondLst>
                                  <p:iterate type="lt">
                                    <p:tmPct val="50000"/>
                                  </p:iterate>
                                  <p:childTnLst>
                                    <p:set>
                                      <p:cBhvr>
                                        <p:cTn id="47" dur="1" fill="hold">
                                          <p:stCondLst>
                                            <p:cond delay="0"/>
                                          </p:stCondLst>
                                        </p:cTn>
                                        <p:tgtEl>
                                          <p:spTgt spid="7"/>
                                        </p:tgtEl>
                                        <p:attrNameLst>
                                          <p:attrName>style.visibility</p:attrName>
                                        </p:attrNameLst>
                                      </p:cBhvr>
                                      <p:to>
                                        <p:strVal val="visible"/>
                                      </p:to>
                                    </p:set>
                                    <p:anim calcmode="discrete" valueType="clr">
                                      <p:cBhvr override="childStyle">
                                        <p:cTn id="48"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7"/>
                                        </p:tgtEl>
                                        <p:attrNameLst>
                                          <p:attrName>fillcolor</p:attrName>
                                        </p:attrNameLst>
                                      </p:cBhvr>
                                      <p:tavLst>
                                        <p:tav tm="0">
                                          <p:val>
                                            <p:clrVal>
                                              <a:schemeClr val="accent2"/>
                                            </p:clrVal>
                                          </p:val>
                                        </p:tav>
                                        <p:tav tm="50000">
                                          <p:val>
                                            <p:clrVal>
                                              <a:schemeClr val="hlink"/>
                                            </p:clrVal>
                                          </p:val>
                                        </p:tav>
                                      </p:tavLst>
                                    </p:anim>
                                    <p:set>
                                      <p:cBhvr>
                                        <p:cTn id="50"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1BFE490A-EFE6-40A4-97D8-70F015B7FF1E}0.gif"/>
          <p:cNvPicPr>
            <a:picLocks noChangeAspect="1"/>
          </p:cNvPicPr>
          <p:nvPr/>
        </p:nvPicPr>
        <p:blipFill>
          <a:blip r:embed="rId3"/>
          <a:srcRect r="36607" b="28804"/>
          <a:stretch>
            <a:fillRect/>
          </a:stretch>
        </p:blipFill>
        <p:spPr>
          <a:xfrm>
            <a:off x="5762620" y="3738556"/>
            <a:ext cx="3381380" cy="3119444"/>
          </a:xfrm>
          <a:prstGeom prst="rect">
            <a:avLst/>
          </a:prstGeom>
        </p:spPr>
      </p:pic>
      <p:pic>
        <p:nvPicPr>
          <p:cNvPr id="4" name="图片 3" descr="{1BFE490A-EFE6-40A4-97D8-70F015B7FF1E}0.gif"/>
          <p:cNvPicPr>
            <a:picLocks noChangeAspect="1"/>
          </p:cNvPicPr>
          <p:nvPr/>
        </p:nvPicPr>
        <p:blipFill>
          <a:blip r:embed="rId3"/>
          <a:srcRect r="36607" b="28804"/>
          <a:stretch>
            <a:fillRect/>
          </a:stretch>
        </p:blipFill>
        <p:spPr>
          <a:xfrm>
            <a:off x="5762620" y="0"/>
            <a:ext cx="3381380" cy="3119444"/>
          </a:xfrm>
          <a:prstGeom prst="rect">
            <a:avLst/>
          </a:prstGeom>
        </p:spPr>
      </p:pic>
      <p:pic>
        <p:nvPicPr>
          <p:cNvPr id="2" name="图片 1" descr="{1BFE490A-EFE6-40A4-97D8-70F015B7FF1E}0.gif"/>
          <p:cNvPicPr>
            <a:picLocks noChangeAspect="1"/>
          </p:cNvPicPr>
          <p:nvPr/>
        </p:nvPicPr>
        <p:blipFill>
          <a:blip r:embed="rId3"/>
          <a:srcRect r="36607" b="28804"/>
          <a:stretch>
            <a:fillRect/>
          </a:stretch>
        </p:blipFill>
        <p:spPr>
          <a:xfrm>
            <a:off x="0" y="0"/>
            <a:ext cx="3381380" cy="3119444"/>
          </a:xfrm>
          <a:prstGeom prst="rect">
            <a:avLst/>
          </a:prstGeom>
        </p:spPr>
      </p:pic>
      <p:pic>
        <p:nvPicPr>
          <p:cNvPr id="5" name="图片 4" descr="{1BFE490A-EFE6-40A4-97D8-70F015B7FF1E}0.gif"/>
          <p:cNvPicPr>
            <a:picLocks noChangeAspect="1"/>
          </p:cNvPicPr>
          <p:nvPr/>
        </p:nvPicPr>
        <p:blipFill>
          <a:blip r:embed="rId3"/>
          <a:srcRect r="36607" b="28804"/>
          <a:stretch>
            <a:fillRect/>
          </a:stretch>
        </p:blipFill>
        <p:spPr>
          <a:xfrm>
            <a:off x="0" y="3738556"/>
            <a:ext cx="3381380" cy="3119444"/>
          </a:xfrm>
          <a:prstGeom prst="rect">
            <a:avLst/>
          </a:prstGeom>
        </p:spPr>
      </p:pic>
      <p:sp>
        <p:nvSpPr>
          <p:cNvPr id="7" name="矩形 6"/>
          <p:cNvSpPr/>
          <p:nvPr/>
        </p:nvSpPr>
        <p:spPr>
          <a:xfrm>
            <a:off x="0" y="0"/>
            <a:ext cx="9144000" cy="685800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pic>
        <p:nvPicPr>
          <p:cNvPr id="6" name="图片 5" descr="{1BFE490A-EFE6-40A4-97D8-70F015B7FF1E}0.gif"/>
          <p:cNvPicPr>
            <a:picLocks noChangeAspect="1"/>
          </p:cNvPicPr>
          <p:nvPr/>
        </p:nvPicPr>
        <p:blipFill>
          <a:blip r:embed="rId3">
            <a:clrChange>
              <a:clrFrom>
                <a:srgbClr val="FFFFFF"/>
              </a:clrFrom>
              <a:clrTo>
                <a:srgbClr val="FFFFFF">
                  <a:alpha val="0"/>
                </a:srgbClr>
              </a:clrTo>
            </a:clrChange>
          </a:blip>
          <a:srcRect r="36607" b="28804"/>
          <a:stretch>
            <a:fillRect/>
          </a:stretch>
        </p:blipFill>
        <p:spPr>
          <a:xfrm>
            <a:off x="0" y="0"/>
            <a:ext cx="3381380" cy="3119444"/>
          </a:xfrm>
          <a:prstGeom prst="rect">
            <a:avLst/>
          </a:prstGeom>
        </p:spPr>
      </p:pic>
      <p:pic>
        <p:nvPicPr>
          <p:cNvPr id="8" name="图片 7" descr="{1BFE490A-EFE6-40A4-97D8-70F015B7FF1E}0.gif"/>
          <p:cNvPicPr>
            <a:picLocks noChangeAspect="1"/>
          </p:cNvPicPr>
          <p:nvPr/>
        </p:nvPicPr>
        <p:blipFill>
          <a:blip r:embed="rId3">
            <a:clrChange>
              <a:clrFrom>
                <a:srgbClr val="FFFFFF"/>
              </a:clrFrom>
              <a:clrTo>
                <a:srgbClr val="FFFFFF">
                  <a:alpha val="0"/>
                </a:srgbClr>
              </a:clrTo>
            </a:clrChange>
          </a:blip>
          <a:srcRect r="36607" b="28804"/>
          <a:stretch>
            <a:fillRect/>
          </a:stretch>
        </p:blipFill>
        <p:spPr>
          <a:xfrm>
            <a:off x="5762620" y="0"/>
            <a:ext cx="3381380" cy="3119444"/>
          </a:xfrm>
          <a:prstGeom prst="rect">
            <a:avLst/>
          </a:prstGeom>
        </p:spPr>
      </p:pic>
      <p:pic>
        <p:nvPicPr>
          <p:cNvPr id="10" name="图片 9" descr="{1BFE490A-EFE6-40A4-97D8-70F015B7FF1E}0.gif"/>
          <p:cNvPicPr>
            <a:picLocks noChangeAspect="1"/>
          </p:cNvPicPr>
          <p:nvPr/>
        </p:nvPicPr>
        <p:blipFill>
          <a:blip r:embed="rId3">
            <a:clrChange>
              <a:clrFrom>
                <a:srgbClr val="FFFFFF"/>
              </a:clrFrom>
              <a:clrTo>
                <a:srgbClr val="FFFFFF">
                  <a:alpha val="0"/>
                </a:srgbClr>
              </a:clrTo>
            </a:clrChange>
          </a:blip>
          <a:srcRect r="36607" b="28804"/>
          <a:stretch>
            <a:fillRect/>
          </a:stretch>
        </p:blipFill>
        <p:spPr>
          <a:xfrm>
            <a:off x="5762620" y="3738556"/>
            <a:ext cx="3381380" cy="3119444"/>
          </a:xfrm>
          <a:prstGeom prst="rect">
            <a:avLst/>
          </a:prstGeom>
        </p:spPr>
      </p:pic>
      <p:pic>
        <p:nvPicPr>
          <p:cNvPr id="11" name="图片 10" descr="{1BFE490A-EFE6-40A4-97D8-70F015B7FF1E}0.gif"/>
          <p:cNvPicPr>
            <a:picLocks noChangeAspect="1"/>
          </p:cNvPicPr>
          <p:nvPr/>
        </p:nvPicPr>
        <p:blipFill>
          <a:blip r:embed="rId3">
            <a:clrChange>
              <a:clrFrom>
                <a:srgbClr val="FFFFFF"/>
              </a:clrFrom>
              <a:clrTo>
                <a:srgbClr val="FFFFFF">
                  <a:alpha val="0"/>
                </a:srgbClr>
              </a:clrTo>
            </a:clrChange>
          </a:blip>
          <a:srcRect r="36607" b="28804"/>
          <a:stretch>
            <a:fillRect/>
          </a:stretch>
        </p:blipFill>
        <p:spPr>
          <a:xfrm>
            <a:off x="0" y="3738556"/>
            <a:ext cx="3381380" cy="3119444"/>
          </a:xfrm>
          <a:prstGeom prst="rect">
            <a:avLst/>
          </a:prstGeom>
        </p:spPr>
      </p:pic>
      <p:grpSp>
        <p:nvGrpSpPr>
          <p:cNvPr id="49" name="组合 48"/>
          <p:cNvGrpSpPr/>
          <p:nvPr/>
        </p:nvGrpSpPr>
        <p:grpSpPr>
          <a:xfrm>
            <a:off x="1643042" y="142852"/>
            <a:ext cx="4143404" cy="1163419"/>
            <a:chOff x="500034" y="428604"/>
            <a:chExt cx="3571900" cy="1017992"/>
          </a:xfrm>
        </p:grpSpPr>
        <p:sp>
          <p:nvSpPr>
            <p:cNvPr id="43" name="六边形 42"/>
            <p:cNvSpPr/>
            <p:nvPr/>
          </p:nvSpPr>
          <p:spPr>
            <a:xfrm>
              <a:off x="500034" y="428604"/>
              <a:ext cx="714380" cy="642942"/>
            </a:xfrm>
            <a:prstGeom prst="hexagon">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zh-CN" altLang="en-US" sz="28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方正舒体" pitchFamily="2" charset="-122"/>
                  <a:ea typeface="方正舒体" pitchFamily="2" charset="-122"/>
                </a:rPr>
                <a:t>广</a:t>
              </a:r>
              <a:endParaRPr lang="zh-CN" altLang="en-US" sz="2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方正舒体" pitchFamily="2" charset="-122"/>
                <a:ea typeface="方正舒体" pitchFamily="2" charset="-122"/>
              </a:endParaRPr>
            </a:p>
          </p:txBody>
        </p:sp>
        <p:sp>
          <p:nvSpPr>
            <p:cNvPr id="44" name="六边形 43"/>
            <p:cNvSpPr/>
            <p:nvPr/>
          </p:nvSpPr>
          <p:spPr>
            <a:xfrm>
              <a:off x="1071538" y="785794"/>
              <a:ext cx="714380" cy="642942"/>
            </a:xfrm>
            <a:prstGeom prst="hexagon">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2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大标宋简体" pitchFamily="2" charset="-122"/>
                  <a:ea typeface="方正大标宋简体" pitchFamily="2" charset="-122"/>
                </a:rPr>
                <a:t>州</a:t>
              </a:r>
              <a:endParaRPr lang="zh-CN" alt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大标宋简体" pitchFamily="2" charset="-122"/>
                <a:ea typeface="方正大标宋简体" pitchFamily="2" charset="-122"/>
              </a:endParaRPr>
            </a:p>
          </p:txBody>
        </p:sp>
        <p:sp>
          <p:nvSpPr>
            <p:cNvPr id="45" name="六边形 44"/>
            <p:cNvSpPr/>
            <p:nvPr/>
          </p:nvSpPr>
          <p:spPr>
            <a:xfrm>
              <a:off x="1643042" y="428604"/>
              <a:ext cx="714380" cy="642942"/>
            </a:xfrm>
            <a:prstGeom prst="hexagon">
              <a:avLst/>
            </a:prstGeom>
          </p:spPr>
          <p:style>
            <a:lnRef idx="0">
              <a:schemeClr val="accent6"/>
            </a:lnRef>
            <a:fillRef idx="3">
              <a:schemeClr val="accent6"/>
            </a:fillRef>
            <a:effectRef idx="3">
              <a:schemeClr val="accent6"/>
            </a:effectRef>
            <a:fontRef idx="minor">
              <a:schemeClr val="lt1"/>
            </a:fontRef>
          </p:style>
          <p:txBody>
            <a:bodyPr rtlCol="0" anchor="ct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28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方正隶书简体" pitchFamily="2" charset="-122"/>
                  <a:ea typeface="方正隶书简体" pitchFamily="2" charset="-122"/>
                </a:rPr>
                <a:t>著</a:t>
              </a:r>
              <a:endParaRPr lang="zh-CN" altLang="en-US" sz="28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方正隶书简体" pitchFamily="2" charset="-122"/>
                <a:ea typeface="方正隶书简体" pitchFamily="2" charset="-122"/>
              </a:endParaRPr>
            </a:p>
          </p:txBody>
        </p:sp>
        <p:sp>
          <p:nvSpPr>
            <p:cNvPr id="46" name="六边形 45"/>
            <p:cNvSpPr/>
            <p:nvPr/>
          </p:nvSpPr>
          <p:spPr>
            <a:xfrm>
              <a:off x="2224400" y="803654"/>
              <a:ext cx="714380" cy="642942"/>
            </a:xfrm>
            <a:prstGeom prst="hexagon">
              <a:avLst/>
            </a:prstGeom>
          </p:spPr>
          <p:style>
            <a:lnRef idx="0">
              <a:schemeClr val="accent5"/>
            </a:lnRef>
            <a:fillRef idx="3">
              <a:schemeClr val="accent5"/>
            </a:fillRef>
            <a:effectRef idx="3">
              <a:schemeClr val="accent5"/>
            </a:effectRef>
            <a:fontRef idx="minor">
              <a:schemeClr val="lt1"/>
            </a:fontRef>
          </p:style>
          <p:txBody>
            <a:bodyPr rtlCol="0"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名</a:t>
              </a:r>
              <a:endParaRPr lang="zh-CN" altLang="en-US"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endParaRPr>
            </a:p>
          </p:txBody>
        </p:sp>
        <p:sp>
          <p:nvSpPr>
            <p:cNvPr id="47" name="六边形 46"/>
            <p:cNvSpPr/>
            <p:nvPr/>
          </p:nvSpPr>
          <p:spPr>
            <a:xfrm>
              <a:off x="2786050" y="428604"/>
              <a:ext cx="714380" cy="642942"/>
            </a:xfrm>
            <a:prstGeom prst="hexagon">
              <a:avLst/>
            </a:prstGeom>
          </p:spPr>
          <p:style>
            <a:lnRef idx="1">
              <a:schemeClr val="accent1"/>
            </a:lnRef>
            <a:fillRef idx="2">
              <a:schemeClr val="accent1"/>
            </a:fillRef>
            <a:effectRef idx="1">
              <a:schemeClr val="accent1"/>
            </a:effectRef>
            <a:fontRef idx="minor">
              <a:schemeClr val="dk1"/>
            </a:fontRef>
          </p:style>
          <p:txBody>
            <a:bodyPr rtlCol="0" anchor="ct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方正姚体" pitchFamily="2" charset="-122"/>
                  <a:ea typeface="方正姚体" pitchFamily="2" charset="-122"/>
                </a:rPr>
                <a:t>美</a:t>
              </a:r>
              <a:endParaRPr lang="en-US" altLang="zh-CN"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方正姚体" pitchFamily="2" charset="-122"/>
                <a:ea typeface="方正姚体" pitchFamily="2" charset="-122"/>
              </a:endParaRPr>
            </a:p>
          </p:txBody>
        </p:sp>
        <p:sp>
          <p:nvSpPr>
            <p:cNvPr id="48" name="六边形 47"/>
            <p:cNvSpPr/>
            <p:nvPr/>
          </p:nvSpPr>
          <p:spPr>
            <a:xfrm>
              <a:off x="3357554" y="785794"/>
              <a:ext cx="714380" cy="642942"/>
            </a:xfrm>
            <a:prstGeom prst="hexagon">
              <a:avLst/>
            </a:prstGeom>
          </p:spPr>
          <p:style>
            <a:lnRef idx="1">
              <a:schemeClr val="accent2"/>
            </a:lnRef>
            <a:fillRef idx="3">
              <a:schemeClr val="accent2"/>
            </a:fillRef>
            <a:effectRef idx="2">
              <a:schemeClr val="accent2"/>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方正大黑简体" pitchFamily="2" charset="-122"/>
                  <a:ea typeface="方正大黑简体" pitchFamily="2" charset="-122"/>
                </a:rPr>
                <a:t>食</a:t>
              </a:r>
              <a:endParaRPr lang="zh-CN" alt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方正大黑简体" pitchFamily="2" charset="-122"/>
                <a:ea typeface="方正大黑简体" pitchFamily="2" charset="-122"/>
              </a:endParaRPr>
            </a:p>
          </p:txBody>
        </p:sp>
      </p:grpSp>
      <p:sp>
        <p:nvSpPr>
          <p:cNvPr id="5121" name="Rectangle 1"/>
          <p:cNvSpPr>
            <a:spLocks noChangeArrowheads="1"/>
          </p:cNvSpPr>
          <p:nvPr/>
        </p:nvSpPr>
        <p:spPr bwMode="auto">
          <a:xfrm>
            <a:off x="0" y="1714488"/>
            <a:ext cx="4143372" cy="372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ts val="24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白切鸡是一道色香味俱全的汉族传统名肴，属于</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粤菜系鸡肴中最普通的一种，属浸鸡类，</a:t>
            </a:r>
            <a:r>
              <a:rPr kumimoji="0" lang="zh-CN" altLang="en-US" sz="1600" i="0" u="none" strike="noStrike" cap="none" normalizeH="0" baseline="0" dirty="0" smtClean="0">
                <a:ln>
                  <a:noFill/>
                </a:ln>
                <a:solidFill>
                  <a:srgbClr val="333333"/>
                </a:solidFill>
                <a:effectLst/>
                <a:latin typeface="Arial" pitchFamily="34" charset="0"/>
                <a:ea typeface="宋体" pitchFamily="2" charset="-122"/>
                <a:cs typeface="Arial" pitchFamily="34" charset="0"/>
              </a:rPr>
              <a:t>以其制作简易，刚熟不烂，不加配料且保持原味为特点。</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白切鸡是两广非常出名的家常菜，除广东外，在广西全境各地都非常流行，更是农村红白喜事中不可少的菜</a:t>
            </a:r>
            <a:r>
              <a:rPr lang="zh-CN" altLang="en-US" sz="1600" dirty="0" smtClean="0">
                <a:solidFill>
                  <a:srgbClr val="333333"/>
                </a:solidFill>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清代人称为白片鸡。他说：</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鸡功最巨，诸菜赖之， 故令羽族之首，而以他禽附之，作羽族单。</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单上列鸡菜数十款，用于蒸、炮、煨、卤、糟的都有，列以首位就是白片鸡，说它有</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太羹元酒之味</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5122" name="Rectangle 2"/>
          <p:cNvSpPr>
            <a:spLocks noChangeArrowheads="1"/>
          </p:cNvSpPr>
          <p:nvPr/>
        </p:nvSpPr>
        <p:spPr bwMode="auto">
          <a:xfrm>
            <a:off x="428596" y="1285860"/>
            <a:ext cx="2000232" cy="461665"/>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400" b="1" i="0" u="none" strike="noStrike" spc="50" normalizeH="0" baseline="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pitchFamily="34" charset="0"/>
                <a:ea typeface="宋体" pitchFamily="2" charset="-122"/>
                <a:cs typeface="Arial" pitchFamily="34" charset="0"/>
              </a:rPr>
              <a:t>白</a:t>
            </a:r>
            <a:r>
              <a:rPr kumimoji="0" lang="zh-CN" sz="2400" b="1" i="0" u="none" strike="noStrike" normalizeH="0" baseline="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ea typeface="宋体" pitchFamily="2" charset="-122"/>
                <a:cs typeface="Arial" pitchFamily="34" charset="0"/>
              </a:rPr>
              <a:t>切</a:t>
            </a:r>
            <a:r>
              <a:rPr kumimoji="0" lang="zh-CN" sz="2400" b="1" i="0" u="none" strike="noStrike" normalizeH="0" baseline="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rial" pitchFamily="34" charset="0"/>
                <a:ea typeface="宋体" pitchFamily="2" charset="-122"/>
                <a:cs typeface="Arial" pitchFamily="34" charset="0"/>
              </a:rPr>
              <a:t>鸡</a:t>
            </a:r>
            <a:endParaRPr kumimoji="0" lang="zh-CN" sz="2400" b="0" i="0" u="none" strike="noStrike" cap="none" normalizeH="0" baseline="0" dirty="0" smtClean="0">
              <a:ln>
                <a:noFill/>
              </a:ln>
              <a:solidFill>
                <a:schemeClr val="tx1"/>
              </a:solidFill>
              <a:effectLst/>
              <a:latin typeface="Arial" pitchFamily="34" charset="0"/>
              <a:ea typeface="宋体" pitchFamily="2" charset="-122"/>
            </a:endParaRPr>
          </a:p>
        </p:txBody>
      </p:sp>
      <p:pic>
        <p:nvPicPr>
          <p:cNvPr id="20" name="Picture 7" descr="C:\Documents and Settings\zd\桌面\广州美食\962bd40735fae6cd058efd1c0db30f2442a70f90.jpg"/>
          <p:cNvPicPr>
            <a:picLocks noChangeAspect="1" noChangeArrowheads="1"/>
          </p:cNvPicPr>
          <p:nvPr/>
        </p:nvPicPr>
        <p:blipFill>
          <a:blip r:embed="rId4"/>
          <a:srcRect/>
          <a:stretch>
            <a:fillRect/>
          </a:stretch>
        </p:blipFill>
        <p:spPr bwMode="auto">
          <a:xfrm>
            <a:off x="142844" y="5214950"/>
            <a:ext cx="1785950" cy="1285884"/>
          </a:xfrm>
          <a:prstGeom prst="rect">
            <a:avLst/>
          </a:prstGeom>
          <a:noFill/>
        </p:spPr>
      </p:pic>
      <p:sp>
        <p:nvSpPr>
          <p:cNvPr id="4098" name="AutoShape 2" descr="ftp://zy1@192.168.5.254/%CB%D8%B2%C4%CD%BC%C6%AC/%CC%F5%CE%C6/023.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4099" name="Picture 3"/>
          <p:cNvPicPr>
            <a:picLocks noChangeAspect="1" noChangeArrowheads="1"/>
          </p:cNvPicPr>
          <p:nvPr/>
        </p:nvPicPr>
        <p:blipFill>
          <a:blip r:embed="rId5">
            <a:clrChange>
              <a:clrFrom>
                <a:srgbClr val="FDFBFF"/>
              </a:clrFrom>
              <a:clrTo>
                <a:srgbClr val="FDFBFF">
                  <a:alpha val="0"/>
                </a:srgbClr>
              </a:clrTo>
            </a:clrChange>
          </a:blip>
          <a:srcRect/>
          <a:stretch>
            <a:fillRect/>
          </a:stretch>
        </p:blipFill>
        <p:spPr bwMode="auto">
          <a:xfrm rot="5400000">
            <a:off x="2264551" y="2950367"/>
            <a:ext cx="3643338" cy="457200"/>
          </a:xfrm>
          <a:prstGeom prst="rect">
            <a:avLst/>
          </a:prstGeom>
          <a:noFill/>
          <a:ln w="9525">
            <a:noFill/>
            <a:miter lim="800000"/>
            <a:headEnd/>
            <a:tailEnd/>
          </a:ln>
          <a:effectLst/>
        </p:spPr>
      </p:pic>
      <p:pic>
        <p:nvPicPr>
          <p:cNvPr id="4100" name="Picture 4"/>
          <p:cNvPicPr>
            <a:picLocks noChangeAspect="1" noChangeArrowheads="1"/>
          </p:cNvPicPr>
          <p:nvPr/>
        </p:nvPicPr>
        <p:blipFill>
          <a:blip r:embed="rId6">
            <a:clrChange>
              <a:clrFrom>
                <a:srgbClr val="FFFFFF"/>
              </a:clrFrom>
              <a:clrTo>
                <a:srgbClr val="FFFFFF">
                  <a:alpha val="0"/>
                </a:srgbClr>
              </a:clrTo>
            </a:clrChange>
          </a:blip>
          <a:srcRect t="41790" r="17432"/>
          <a:stretch>
            <a:fillRect/>
          </a:stretch>
        </p:blipFill>
        <p:spPr bwMode="auto">
          <a:xfrm rot="19094698">
            <a:off x="1055686" y="5627316"/>
            <a:ext cx="3304605" cy="354632"/>
          </a:xfrm>
          <a:prstGeom prst="rect">
            <a:avLst/>
          </a:prstGeom>
          <a:noFill/>
          <a:ln w="9525">
            <a:noFill/>
            <a:miter lim="800000"/>
            <a:headEnd/>
            <a:tailEnd/>
          </a:ln>
          <a:effectLst/>
        </p:spPr>
      </p:pic>
      <p:pic>
        <p:nvPicPr>
          <p:cNvPr id="24" name="Picture 4"/>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786314" y="4357694"/>
            <a:ext cx="4714876" cy="457200"/>
          </a:xfrm>
          <a:prstGeom prst="rect">
            <a:avLst/>
          </a:prstGeom>
          <a:noFill/>
          <a:ln w="9525">
            <a:noFill/>
            <a:miter lim="800000"/>
            <a:headEnd/>
            <a:tailEnd/>
          </a:ln>
          <a:effectLst/>
        </p:spPr>
      </p:pic>
      <p:sp>
        <p:nvSpPr>
          <p:cNvPr id="25" name="TextBox 24"/>
          <p:cNvSpPr txBox="1"/>
          <p:nvPr/>
        </p:nvSpPr>
        <p:spPr>
          <a:xfrm>
            <a:off x="4286248" y="1571612"/>
            <a:ext cx="4857752" cy="3754874"/>
          </a:xfrm>
          <a:prstGeom prst="rect">
            <a:avLst/>
          </a:prstGeom>
          <a:noFill/>
        </p:spPr>
        <p:txBody>
          <a:bodyPr wrap="square" rtlCol="0">
            <a:spAutoFit/>
          </a:bodyPr>
          <a:lstStyle/>
          <a:p>
            <a:pPr>
              <a:lnSpc>
                <a:spcPts val="2400"/>
              </a:lnSpc>
            </a:pPr>
            <a:r>
              <a:rPr lang="en-US" dirty="0" smtClean="0"/>
              <a:t> </a:t>
            </a:r>
            <a:r>
              <a:rPr lang="zh-CN" altLang="en-US" dirty="0" smtClean="0"/>
              <a:t>虾饺是广东省著名的汉族小吃，属</a:t>
            </a:r>
            <a:r>
              <a:rPr lang="en-US" altLang="en-US" dirty="0" err="1" smtClean="0"/>
              <a:t>粤菜</a:t>
            </a:r>
            <a:r>
              <a:rPr lang="zh-CN" altLang="en-US" dirty="0" smtClean="0"/>
              <a:t>，起源于广州郊外靠近</a:t>
            </a:r>
            <a:r>
              <a:rPr lang="en-US" altLang="en-US" dirty="0" smtClean="0"/>
              <a:t>河</a:t>
            </a:r>
            <a:r>
              <a:rPr lang="zh-CN" altLang="en-US" dirty="0" smtClean="0"/>
              <a:t>边集市的</a:t>
            </a:r>
            <a:r>
              <a:rPr lang="en-US" altLang="en-US" dirty="0" smtClean="0"/>
              <a:t>茶</a:t>
            </a:r>
            <a:r>
              <a:rPr lang="zh-CN" altLang="en-US" dirty="0" smtClean="0"/>
              <a:t>楼。那些地方盛产鱼虾，茶居师傅再配上</a:t>
            </a:r>
            <a:r>
              <a:rPr lang="en-US" altLang="en-US" dirty="0" err="1" smtClean="0"/>
              <a:t>猪肉</a:t>
            </a:r>
            <a:r>
              <a:rPr lang="zh-CN" altLang="en-US" dirty="0" smtClean="0"/>
              <a:t>、</a:t>
            </a:r>
            <a:r>
              <a:rPr lang="en-US" altLang="en-US" dirty="0" smtClean="0"/>
              <a:t>笋</a:t>
            </a:r>
            <a:r>
              <a:rPr lang="zh-CN" altLang="en-US" dirty="0" smtClean="0"/>
              <a:t>，制成肉馅。当时虾饺的外皮选用粘</a:t>
            </a:r>
            <a:r>
              <a:rPr lang="en-US" altLang="en-US" dirty="0" err="1" smtClean="0"/>
              <a:t>米粉</a:t>
            </a:r>
            <a:r>
              <a:rPr lang="zh-CN" altLang="en-US" dirty="0" smtClean="0"/>
              <a:t>，皮质较厚，但由于鲜虾味美，很快流传开来。</a:t>
            </a:r>
          </a:p>
          <a:p>
            <a:pPr>
              <a:lnSpc>
                <a:spcPts val="2400"/>
              </a:lnSpc>
            </a:pPr>
            <a:r>
              <a:rPr lang="zh-CN" altLang="en-US" dirty="0" smtClean="0"/>
              <a:t>这家酒楼老板为了招徕顾客，便别出心裁，收购当地出产的鲜虾，加上猪肉、笋等作馅料制成</a:t>
            </a:r>
            <a:r>
              <a:rPr lang="en-US" altLang="en-US" dirty="0" err="1" smtClean="0"/>
              <a:t>虾饺</a:t>
            </a:r>
            <a:r>
              <a:rPr lang="zh-CN" altLang="en-US" dirty="0" smtClean="0"/>
              <a:t>。当时</a:t>
            </a:r>
            <a:r>
              <a:rPr lang="en-US" altLang="en-US" dirty="0" err="1" smtClean="0"/>
              <a:t>虾饺</a:t>
            </a:r>
            <a:r>
              <a:rPr lang="zh-CN" altLang="en-US" dirty="0" smtClean="0"/>
              <a:t>皮厚不光亮，但因新奇，味道又鲜美，赢得了食客的喜欢，不久便名饧广州，各大酒楼争相制售。</a:t>
            </a:r>
          </a:p>
          <a:p>
            <a:pPr>
              <a:lnSpc>
                <a:spcPts val="2400"/>
              </a:lnSpc>
            </a:pPr>
            <a:endParaRPr lang="zh-CN" altLang="en-US" dirty="0" smtClean="0"/>
          </a:p>
          <a:p>
            <a:endParaRPr lang="zh-CN" altLang="en-US" dirty="0" smtClean="0"/>
          </a:p>
        </p:txBody>
      </p:sp>
      <p:sp>
        <p:nvSpPr>
          <p:cNvPr id="26" name="Rectangle 2"/>
          <p:cNvSpPr>
            <a:spLocks noChangeArrowheads="1"/>
          </p:cNvSpPr>
          <p:nvPr/>
        </p:nvSpPr>
        <p:spPr bwMode="auto">
          <a:xfrm>
            <a:off x="6858016" y="214290"/>
            <a:ext cx="2000232" cy="523220"/>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sz="24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Adobe 楷体 Std R" pitchFamily="18" charset="-122"/>
                <a:ea typeface="Adobe 楷体 Std R" pitchFamily="18" charset="-122"/>
                <a:cs typeface="Arial" pitchFamily="34" charset="0"/>
              </a:rPr>
              <a:t>虾</a:t>
            </a:r>
            <a:r>
              <a:rPr lang="zh-CN" altLang="en-US" sz="28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方正舒体" pitchFamily="2" charset="-122"/>
                <a:ea typeface="方正舒体" pitchFamily="2" charset="-122"/>
                <a:cs typeface="Arial" pitchFamily="34" charset="0"/>
              </a:rPr>
              <a:t>饺</a:t>
            </a:r>
            <a:endParaRPr kumimoji="0" lang="zh-CN" sz="2800" b="0" i="0" u="none" strike="noStrike" cap="none" normalizeH="0" baseline="0" dirty="0" smtClean="0">
              <a:ln>
                <a:noFill/>
              </a:ln>
              <a:solidFill>
                <a:schemeClr val="tx1"/>
              </a:solidFill>
              <a:effectLst/>
              <a:latin typeface="方正舒体" pitchFamily="2" charset="-122"/>
              <a:ea typeface="方正舒体" pitchFamily="2" charset="-122"/>
            </a:endParaRPr>
          </a:p>
        </p:txBody>
      </p:sp>
      <p:sp>
        <p:nvSpPr>
          <p:cNvPr id="27" name="TextBox 26"/>
          <p:cNvSpPr txBox="1"/>
          <p:nvPr/>
        </p:nvSpPr>
        <p:spPr>
          <a:xfrm>
            <a:off x="2714612" y="5715016"/>
            <a:ext cx="6429388" cy="1292662"/>
          </a:xfrm>
          <a:prstGeom prst="rect">
            <a:avLst/>
          </a:prstGeom>
          <a:noFill/>
        </p:spPr>
        <p:txBody>
          <a:bodyPr wrap="square" rtlCol="0">
            <a:spAutoFit/>
          </a:bodyPr>
          <a:lstStyle/>
          <a:p>
            <a:pPr>
              <a:lnSpc>
                <a:spcPts val="2400"/>
              </a:lnSpc>
            </a:pPr>
            <a:r>
              <a:rPr lang="zh-CN" altLang="en-US" dirty="0" smtClean="0"/>
              <a:t>豉汁蒸凤爪是一道色香味俱全的汉族名菜，属于粤菜系。已成为广州酒楼每天销售量最大的点心之一。鸡爪经又炸又蒸，而发得泡而松软，，再加上诸味调和的酱料，顿时齿頬留香。</a:t>
            </a:r>
          </a:p>
          <a:p>
            <a:endParaRPr lang="zh-CN" altLang="en-US" dirty="0"/>
          </a:p>
        </p:txBody>
      </p:sp>
      <p:sp>
        <p:nvSpPr>
          <p:cNvPr id="29" name="Rectangle 2"/>
          <p:cNvSpPr>
            <a:spLocks noChangeArrowheads="1"/>
          </p:cNvSpPr>
          <p:nvPr/>
        </p:nvSpPr>
        <p:spPr bwMode="auto">
          <a:xfrm>
            <a:off x="5000628" y="4857760"/>
            <a:ext cx="2000232" cy="46166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zh-CN" altLang="en-U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舒体" pitchFamily="2" charset="-122"/>
                <a:ea typeface="方正舒体" pitchFamily="2" charset="-122"/>
              </a:rPr>
              <a:t>豉</a:t>
            </a:r>
            <a:r>
              <a:rPr lang="zh-CN" altLang="en-US" sz="2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方正舒体" pitchFamily="2" charset="-122"/>
                <a:ea typeface="方正舒体" pitchFamily="2" charset="-122"/>
              </a:rPr>
              <a:t>汁</a:t>
            </a:r>
            <a:r>
              <a:rPr lang="zh-CN" altLang="en-US"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方正舒体" pitchFamily="2" charset="-122"/>
                <a:ea typeface="方正舒体" pitchFamily="2" charset="-122"/>
              </a:rPr>
              <a:t>蒸</a:t>
            </a:r>
            <a:r>
              <a:rPr lang="zh-CN" alt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方正舒体" pitchFamily="2" charset="-122"/>
                <a:ea typeface="方正舒体" pitchFamily="2" charset="-122"/>
              </a:rPr>
              <a:t>凤</a:t>
            </a:r>
            <a:r>
              <a:rPr lang="zh-CN" alt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itchFamily="2" charset="-122"/>
                <a:ea typeface="方正舒体" pitchFamily="2" charset="-122"/>
              </a:rPr>
              <a:t>爪</a:t>
            </a:r>
            <a:endParaRPr kumimoji="0" lang="zh-CN" sz="24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舒体" pitchFamily="2" charset="-122"/>
              <a:ea typeface="方正舒体" pitchFamily="2" charset="-122"/>
            </a:endParaRPr>
          </a:p>
        </p:txBody>
      </p:sp>
      <p:pic>
        <p:nvPicPr>
          <p:cNvPr id="4101" name="Picture 5" descr="C:\Documents and Settings\zd\桌面\广州美食\广州美食.jpg"/>
          <p:cNvPicPr>
            <a:picLocks noChangeAspect="1" noChangeArrowheads="1"/>
          </p:cNvPicPr>
          <p:nvPr/>
        </p:nvPicPr>
        <p:blipFill>
          <a:blip r:embed="rId7"/>
          <a:srcRect/>
          <a:stretch>
            <a:fillRect/>
          </a:stretch>
        </p:blipFill>
        <p:spPr bwMode="auto">
          <a:xfrm>
            <a:off x="7429520" y="4786322"/>
            <a:ext cx="1289131" cy="964656"/>
          </a:xfrm>
          <a:prstGeom prst="rect">
            <a:avLst/>
          </a:prstGeom>
          <a:noFill/>
        </p:spPr>
      </p:pic>
      <p:pic>
        <p:nvPicPr>
          <p:cNvPr id="4102" name="Picture 6" descr="C:\Documents and Settings\zd\桌面\广州美食\虾饺.jpg"/>
          <p:cNvPicPr>
            <a:picLocks noChangeAspect="1" noChangeArrowheads="1"/>
          </p:cNvPicPr>
          <p:nvPr/>
        </p:nvPicPr>
        <p:blipFill>
          <a:blip r:embed="rId8" cstate="print"/>
          <a:srcRect/>
          <a:stretch>
            <a:fillRect/>
          </a:stretch>
        </p:blipFill>
        <p:spPr bwMode="auto">
          <a:xfrm>
            <a:off x="7072330" y="857232"/>
            <a:ext cx="1254125" cy="679450"/>
          </a:xfrm>
          <a:prstGeom prst="rect">
            <a:avLst/>
          </a:prstGeom>
          <a:noFill/>
        </p:spPr>
      </p:pic>
      <p:pic>
        <p:nvPicPr>
          <p:cNvPr id="4103" name="Picture 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rot="5400000">
            <a:off x="5193510" y="592912"/>
            <a:ext cx="2071699" cy="457200"/>
          </a:xfrm>
          <a:prstGeom prst="rect">
            <a:avLst/>
          </a:prstGeom>
          <a:noFill/>
          <a:ln w="9525">
            <a:noFill/>
            <a:miter lim="800000"/>
            <a:headEnd/>
            <a:tailEnd/>
          </a:ln>
          <a:effectLst/>
        </p:spPr>
      </p:pic>
      <p:pic>
        <p:nvPicPr>
          <p:cNvPr id="33" name="Picture 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rot="10800000">
            <a:off x="4143372" y="1285860"/>
            <a:ext cx="2071699" cy="457200"/>
          </a:xfrm>
          <a:prstGeom prst="rect">
            <a:avLst/>
          </a:prstGeom>
          <a:noFill/>
          <a:ln w="9525">
            <a:noFill/>
            <a:miter lim="800000"/>
            <a:headEnd/>
            <a:tailEnd/>
          </a:ln>
          <a:effectLst/>
        </p:spPr>
      </p:pic>
      <p:pic>
        <p:nvPicPr>
          <p:cNvPr id="34" name="Picture 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rot="2405638">
            <a:off x="322527" y="510675"/>
            <a:ext cx="2071699" cy="457200"/>
          </a:xfrm>
          <a:prstGeom prst="rect">
            <a:avLst/>
          </a:prstGeom>
          <a:noFill/>
          <a:ln w="9525">
            <a:noFill/>
            <a:miter lim="800000"/>
            <a:headEnd/>
            <a:tailEnd/>
          </a:ln>
          <a:effectLst/>
        </p:spPr>
      </p:pic>
      <p:pic>
        <p:nvPicPr>
          <p:cNvPr id="35" name="Picture 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rot="10800000">
            <a:off x="2285984" y="1285860"/>
            <a:ext cx="2071699" cy="4572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ppt_w*0.05"/>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anim calcmode="lin" valueType="num">
                                      <p:cBhvr>
                                        <p:cTn id="9" dur="500" fill="hold"/>
                                        <p:tgtEl>
                                          <p:spTgt spid="20"/>
                                        </p:tgtEl>
                                        <p:attrNameLst>
                                          <p:attrName>ppt_x</p:attrName>
                                        </p:attrNameLst>
                                      </p:cBhvr>
                                      <p:tavLst>
                                        <p:tav tm="0">
                                          <p:val>
                                            <p:strVal val="#ppt_x-.2"/>
                                          </p:val>
                                        </p:tav>
                                        <p:tav tm="100000">
                                          <p:val>
                                            <p:strVal val="#ppt_x"/>
                                          </p:val>
                                        </p:tav>
                                      </p:tavLst>
                                    </p:anim>
                                    <p:anim calcmode="lin" valueType="num">
                                      <p:cBhvr>
                                        <p:cTn id="10" dur="500" fill="hold"/>
                                        <p:tgtEl>
                                          <p:spTgt spid="20"/>
                                        </p:tgtEl>
                                        <p:attrNameLst>
                                          <p:attrName>ppt_y</p:attrName>
                                        </p:attrNameLst>
                                      </p:cBhvr>
                                      <p:tavLst>
                                        <p:tav tm="0">
                                          <p:val>
                                            <p:strVal val="#ppt_y"/>
                                          </p:val>
                                        </p:tav>
                                        <p:tav tm="100000">
                                          <p:val>
                                            <p:strVal val="#ppt_y"/>
                                          </p:val>
                                        </p:tav>
                                      </p:tavLst>
                                    </p:anim>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9144000" cy="6858000"/>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pic>
        <p:nvPicPr>
          <p:cNvPr id="7" name="图片 6" descr="{1BFE490A-EFE6-40A4-97D8-70F015B7FF1E}0.gif"/>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rcRect r="36607" b="28804"/>
          <a:stretch>
            <a:fillRect/>
          </a:stretch>
        </p:blipFill>
        <p:spPr>
          <a:xfrm>
            <a:off x="0" y="0"/>
            <a:ext cx="3381380" cy="3119444"/>
          </a:xfrm>
          <a:prstGeom prst="rect">
            <a:avLst/>
          </a:prstGeom>
        </p:spPr>
      </p:pic>
      <p:pic>
        <p:nvPicPr>
          <p:cNvPr id="8" name="图片 7" descr="{1BFE490A-EFE6-40A4-97D8-70F015B7FF1E}0.gif"/>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rcRect r="36607" b="28804"/>
          <a:stretch>
            <a:fillRect/>
          </a:stretch>
        </p:blipFill>
        <p:spPr>
          <a:xfrm>
            <a:off x="0" y="3738556"/>
            <a:ext cx="3381380" cy="3119444"/>
          </a:xfrm>
          <a:prstGeom prst="rect">
            <a:avLst/>
          </a:prstGeom>
        </p:spPr>
      </p:pic>
      <p:pic>
        <p:nvPicPr>
          <p:cNvPr id="9" name="图片 8" descr="{1BFE490A-EFE6-40A4-97D8-70F015B7FF1E}0.gif"/>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rcRect r="36607" b="28804"/>
          <a:stretch>
            <a:fillRect/>
          </a:stretch>
        </p:blipFill>
        <p:spPr>
          <a:xfrm>
            <a:off x="5762620" y="0"/>
            <a:ext cx="3381380" cy="3119444"/>
          </a:xfrm>
          <a:prstGeom prst="rect">
            <a:avLst/>
          </a:prstGeom>
        </p:spPr>
      </p:pic>
      <p:pic>
        <p:nvPicPr>
          <p:cNvPr id="10" name="图片 9" descr="{1BFE490A-EFE6-40A4-97D8-70F015B7FF1E}0.gif"/>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rcRect r="36607" b="28804"/>
          <a:stretch>
            <a:fillRect/>
          </a:stretch>
        </p:blipFill>
        <p:spPr>
          <a:xfrm>
            <a:off x="5762620" y="3738556"/>
            <a:ext cx="3381380" cy="3119444"/>
          </a:xfrm>
          <a:prstGeom prst="rect">
            <a:avLst/>
          </a:prstGeom>
        </p:spPr>
      </p:pic>
      <p:sp>
        <p:nvSpPr>
          <p:cNvPr id="11" name="TextBox 10"/>
          <p:cNvSpPr txBox="1"/>
          <p:nvPr/>
        </p:nvSpPr>
        <p:spPr>
          <a:xfrm>
            <a:off x="142844" y="1071546"/>
            <a:ext cx="3929090" cy="4401205"/>
          </a:xfrm>
          <a:prstGeom prst="rect">
            <a:avLst/>
          </a:prstGeom>
          <a:noFill/>
        </p:spPr>
        <p:txBody>
          <a:bodyPr wrap="square" rtlCol="0">
            <a:spAutoFit/>
          </a:bodyPr>
          <a:lstStyle/>
          <a:p>
            <a:pPr>
              <a:lnSpc>
                <a:spcPts val="2400"/>
              </a:lnSpc>
            </a:pPr>
            <a:r>
              <a:rPr lang="en-US" sz="1600" dirty="0" smtClean="0"/>
              <a:t>1981</a:t>
            </a:r>
            <a:r>
              <a:rPr lang="zh-CN" altLang="en-US" sz="1600" dirty="0" smtClean="0"/>
              <a:t>年初，清平饭店店经理邵干和厨师王源等人用多种药材、香料研制出一种特制的白卤水浸鸡；用陈年鸡汤浸鸡，让鸡肉在过冷河时不断吸收原鸡汤，以保持鸡的鲜味和原味。经过反复研制，终于制出今天为人们众口称赞的</a:t>
            </a:r>
            <a:r>
              <a:rPr lang="en-US" sz="1600" dirty="0" smtClean="0"/>
              <a:t>“</a:t>
            </a:r>
            <a:r>
              <a:rPr lang="zh-CN" altLang="en-US" sz="1600" dirty="0" smtClean="0"/>
              <a:t>清平鸡</a:t>
            </a:r>
            <a:r>
              <a:rPr lang="en-US" sz="1600" dirty="0" smtClean="0"/>
              <a:t>”</a:t>
            </a:r>
            <a:r>
              <a:rPr lang="zh-CN" altLang="en-US" sz="1600" dirty="0" smtClean="0"/>
              <a:t>。</a:t>
            </a:r>
          </a:p>
          <a:p>
            <a:pPr>
              <a:lnSpc>
                <a:spcPts val="2400"/>
              </a:lnSpc>
            </a:pPr>
            <a:r>
              <a:rPr lang="zh-CN" altLang="en-US" sz="1600" dirty="0" smtClean="0"/>
              <a:t>曾经位列广东十大名鸡之首的</a:t>
            </a:r>
            <a:r>
              <a:rPr lang="en-US" sz="1600" dirty="0" smtClean="0"/>
              <a:t>“</a:t>
            </a:r>
            <a:r>
              <a:rPr lang="zh-CN" altLang="en-US" sz="1600" dirty="0" smtClean="0"/>
              <a:t>清平鸡</a:t>
            </a:r>
            <a:r>
              <a:rPr lang="en-US" sz="1600" dirty="0" smtClean="0"/>
              <a:t>”</a:t>
            </a:r>
            <a:r>
              <a:rPr lang="zh-CN" altLang="en-US" sz="1600" dirty="0" smtClean="0"/>
              <a:t>，在几年前随着清平饭店的结业而淡出了大家的视线。清平饭店创建于</a:t>
            </a:r>
            <a:r>
              <a:rPr lang="en-US" sz="1600" dirty="0" smtClean="0"/>
              <a:t>1964</a:t>
            </a:r>
            <a:r>
              <a:rPr lang="zh-CN" altLang="en-US" sz="1600" dirty="0" smtClean="0"/>
              <a:t>年，是一家以专营各款鸡肴起家的大型国有饮食企业。供应的品种有白切鸡、油葱鸡、隔水蒸鸡、一鸡三味等等。顾客走进清平饭店，吃的都是鸡，故有</a:t>
            </a:r>
            <a:r>
              <a:rPr lang="en-US" sz="1600" dirty="0" smtClean="0"/>
              <a:t>“</a:t>
            </a:r>
            <a:r>
              <a:rPr lang="zh-CN" altLang="en-US" sz="1600" dirty="0" smtClean="0"/>
              <a:t>清平鸡</a:t>
            </a:r>
            <a:r>
              <a:rPr lang="en-US" sz="1600" dirty="0" smtClean="0"/>
              <a:t>”</a:t>
            </a:r>
            <a:r>
              <a:rPr lang="zh-CN" altLang="en-US" sz="1600" dirty="0" smtClean="0"/>
              <a:t>之称</a:t>
            </a:r>
          </a:p>
          <a:p>
            <a:pPr>
              <a:lnSpc>
                <a:spcPts val="2400"/>
              </a:lnSpc>
            </a:pPr>
            <a:endParaRPr lang="zh-CN" altLang="en-US" sz="1600" dirty="0"/>
          </a:p>
        </p:txBody>
      </p:sp>
      <p:pic>
        <p:nvPicPr>
          <p:cNvPr id="15" name="Picture 3"/>
          <p:cNvPicPr>
            <a:picLocks noChangeAspect="1" noChangeArrowheads="1"/>
          </p:cNvPicPr>
          <p:nvPr/>
        </p:nvPicPr>
        <p:blipFill>
          <a:blip r:embed="rId3">
            <a:clrChange>
              <a:clrFrom>
                <a:srgbClr val="FDFBFF"/>
              </a:clrFrom>
              <a:clrTo>
                <a:srgbClr val="FDFBFF">
                  <a:alpha val="0"/>
                </a:srgbClr>
              </a:clrTo>
            </a:clrChange>
          </a:blip>
          <a:srcRect/>
          <a:stretch>
            <a:fillRect/>
          </a:stretch>
        </p:blipFill>
        <p:spPr bwMode="auto">
          <a:xfrm rot="5400000">
            <a:off x="2193113" y="2450301"/>
            <a:ext cx="4786346" cy="457200"/>
          </a:xfrm>
          <a:prstGeom prst="rect">
            <a:avLst/>
          </a:prstGeom>
          <a:noFill/>
          <a:ln w="9525">
            <a:noFill/>
            <a:miter lim="800000"/>
            <a:headEnd/>
            <a:tailEnd/>
          </a:ln>
          <a:effectLst/>
        </p:spPr>
      </p:pic>
      <p:pic>
        <p:nvPicPr>
          <p:cNvPr id="16" name="Picture 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rot="10800000">
            <a:off x="-357222" y="4857760"/>
            <a:ext cx="4929222" cy="457200"/>
          </a:xfrm>
          <a:prstGeom prst="rect">
            <a:avLst/>
          </a:prstGeom>
          <a:noFill/>
          <a:ln w="9525">
            <a:noFill/>
            <a:miter lim="800000"/>
            <a:headEnd/>
            <a:tailEnd/>
          </a:ln>
          <a:effectLst/>
        </p:spPr>
      </p:pic>
      <p:pic>
        <p:nvPicPr>
          <p:cNvPr id="1026" name="Picture 2" descr="C:\Documents and Settings\zd\桌面\广州美食\广州美食\aec379310a55b319de2971cd43a98226cefc17b1.jpg"/>
          <p:cNvPicPr>
            <a:picLocks noChangeAspect="1" noChangeArrowheads="1"/>
          </p:cNvPicPr>
          <p:nvPr/>
        </p:nvPicPr>
        <p:blipFill>
          <a:blip r:embed="rId5"/>
          <a:srcRect/>
          <a:stretch>
            <a:fillRect/>
          </a:stretch>
        </p:blipFill>
        <p:spPr bwMode="auto">
          <a:xfrm>
            <a:off x="3000364" y="0"/>
            <a:ext cx="1516222" cy="1114423"/>
          </a:xfrm>
          <a:prstGeom prst="rect">
            <a:avLst/>
          </a:prstGeom>
          <a:noFill/>
        </p:spPr>
      </p:pic>
      <p:pic>
        <p:nvPicPr>
          <p:cNvPr id="18" name="Picture 4"/>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714876" y="4357694"/>
            <a:ext cx="4714876" cy="457200"/>
          </a:xfrm>
          <a:prstGeom prst="rect">
            <a:avLst/>
          </a:prstGeom>
          <a:noFill/>
          <a:ln w="9525">
            <a:noFill/>
            <a:miter lim="800000"/>
            <a:headEnd/>
            <a:tailEnd/>
          </a:ln>
          <a:effectLst/>
        </p:spPr>
      </p:pic>
      <p:sp>
        <p:nvSpPr>
          <p:cNvPr id="1027" name="Rectangle 3"/>
          <p:cNvSpPr>
            <a:spLocks noChangeArrowheads="1"/>
          </p:cNvSpPr>
          <p:nvPr/>
        </p:nvSpPr>
        <p:spPr bwMode="auto">
          <a:xfrm>
            <a:off x="4572000" y="928670"/>
            <a:ext cx="45720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ts val="24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果蒸棕是广东省肇庆地区汉族传统小吃，节日食俗之一，它的起源在肇庆，那些正宗的果蒸棕体形无比巨大。而流传到广州，广州人把它推陈出新，发展到现在，已经有了好多新品种：</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瑶柱棕，菠萝棕，豆沙棕</a:t>
            </a:r>
            <a:r>
              <a:rPr kumimoji="0" lang="en-US" altLang="zh-CN"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肇庆裹蒸粽三大特点：第一，一般粽子，用竹叶包制，呈四面三角形，第二，主要原料糯米、绿豆和肥猪肉，。包制好，未。第三，包制好的半成品要置于大瓶中用猛火蒸煮，完成。</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grpSp>
        <p:nvGrpSpPr>
          <p:cNvPr id="27" name="组合 26"/>
          <p:cNvGrpSpPr/>
          <p:nvPr/>
        </p:nvGrpSpPr>
        <p:grpSpPr>
          <a:xfrm>
            <a:off x="0" y="0"/>
            <a:ext cx="2857488" cy="1214422"/>
            <a:chOff x="0" y="0"/>
            <a:chExt cx="2857488" cy="1214422"/>
          </a:xfrm>
        </p:grpSpPr>
        <p:sp>
          <p:nvSpPr>
            <p:cNvPr id="13" name="太阳形 12"/>
            <p:cNvSpPr/>
            <p:nvPr/>
          </p:nvSpPr>
          <p:spPr>
            <a:xfrm>
              <a:off x="857224" y="0"/>
              <a:ext cx="1071570" cy="1000132"/>
            </a:xfrm>
            <a:prstGeom prst="sun">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华文仿宋" pitchFamily="2" charset="-122"/>
                  <a:ea typeface="华文仿宋" pitchFamily="2" charset="-122"/>
                </a:rPr>
                <a:t>平</a:t>
              </a:r>
              <a:endParaRPr lang="zh-CN" alt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华文仿宋" pitchFamily="2" charset="-122"/>
                <a:ea typeface="华文仿宋" pitchFamily="2" charset="-122"/>
              </a:endParaRPr>
            </a:p>
          </p:txBody>
        </p:sp>
        <p:sp>
          <p:nvSpPr>
            <p:cNvPr id="14" name="太阳形 13"/>
            <p:cNvSpPr/>
            <p:nvPr/>
          </p:nvSpPr>
          <p:spPr>
            <a:xfrm>
              <a:off x="1785918" y="142852"/>
              <a:ext cx="1071570" cy="1000132"/>
            </a:xfrm>
            <a:prstGeom prst="sun">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华文彩云" pitchFamily="2" charset="-122"/>
                  <a:ea typeface="华文彩云" pitchFamily="2" charset="-122"/>
                </a:rPr>
                <a:t>鸡</a:t>
              </a:r>
              <a:endParaRPr lang="zh-CN" altLang="en-US" sz="2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华文彩云" pitchFamily="2" charset="-122"/>
                <a:ea typeface="华文彩云" pitchFamily="2" charset="-122"/>
              </a:endParaRPr>
            </a:p>
          </p:txBody>
        </p:sp>
        <p:sp>
          <p:nvSpPr>
            <p:cNvPr id="20" name="太阳形 19"/>
            <p:cNvSpPr/>
            <p:nvPr/>
          </p:nvSpPr>
          <p:spPr>
            <a:xfrm>
              <a:off x="0" y="214290"/>
              <a:ext cx="1071570" cy="1000132"/>
            </a:xfrm>
            <a:prstGeom prst="sun">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rPr>
                <a:t>清</a:t>
              </a:r>
              <a:endParaRPr lang="zh-CN" altLang="en-US" sz="28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endParaRPr>
            </a:p>
          </p:txBody>
        </p:sp>
      </p:grpSp>
      <p:grpSp>
        <p:nvGrpSpPr>
          <p:cNvPr id="28" name="组合 27"/>
          <p:cNvGrpSpPr/>
          <p:nvPr/>
        </p:nvGrpSpPr>
        <p:grpSpPr>
          <a:xfrm>
            <a:off x="4643438" y="0"/>
            <a:ext cx="3143272" cy="1000132"/>
            <a:chOff x="4643438" y="0"/>
            <a:chExt cx="3143272" cy="1000132"/>
          </a:xfrm>
        </p:grpSpPr>
        <p:sp>
          <p:nvSpPr>
            <p:cNvPr id="12" name="太阳形 11"/>
            <p:cNvSpPr/>
            <p:nvPr/>
          </p:nvSpPr>
          <p:spPr>
            <a:xfrm>
              <a:off x="4643438" y="0"/>
              <a:ext cx="1071570" cy="1000132"/>
            </a:xfrm>
            <a:prstGeom prst="sun">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rPr>
                <a:t>果</a:t>
              </a:r>
              <a:endParaRPr lang="zh-CN" altLang="en-US" sz="28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endParaRPr>
            </a:p>
          </p:txBody>
        </p:sp>
        <p:sp>
          <p:nvSpPr>
            <p:cNvPr id="21" name="太阳形 20"/>
            <p:cNvSpPr/>
            <p:nvPr/>
          </p:nvSpPr>
          <p:spPr>
            <a:xfrm>
              <a:off x="6715140" y="0"/>
              <a:ext cx="1071570" cy="1000132"/>
            </a:xfrm>
            <a:prstGeom prst="sun">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方正舒体" pitchFamily="2" charset="-122"/>
                  <a:ea typeface="方正舒体" pitchFamily="2" charset="-122"/>
                </a:rPr>
                <a:t>棕</a:t>
              </a:r>
              <a:endParaRPr lang="zh-CN" altLang="en-US" sz="28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方正舒体" pitchFamily="2" charset="-122"/>
                <a:ea typeface="方正舒体" pitchFamily="2" charset="-122"/>
              </a:endParaRPr>
            </a:p>
          </p:txBody>
        </p:sp>
        <p:sp>
          <p:nvSpPr>
            <p:cNvPr id="22" name="太阳形 21"/>
            <p:cNvSpPr/>
            <p:nvPr/>
          </p:nvSpPr>
          <p:spPr>
            <a:xfrm>
              <a:off x="5643570" y="0"/>
              <a:ext cx="1071570" cy="1000132"/>
            </a:xfrm>
            <a:prstGeom prst="sun">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舒体" pitchFamily="2" charset="-122"/>
                  <a:ea typeface="方正舒体" pitchFamily="2" charset="-122"/>
                </a:rPr>
                <a:t>蒸</a:t>
              </a:r>
              <a:endParaRPr lang="zh-CN" altLang="en-US"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舒体" pitchFamily="2" charset="-122"/>
                <a:ea typeface="方正舒体" pitchFamily="2" charset="-122"/>
              </a:endParaRPr>
            </a:p>
          </p:txBody>
        </p:sp>
      </p:grpSp>
      <p:pic>
        <p:nvPicPr>
          <p:cNvPr id="2" name="Picture 2" descr="C:\Documents and Settings\zd\桌面\广州美食\30adcbef76094b363f93ceb0a1cc7cd98d109d6e.jpg"/>
          <p:cNvPicPr>
            <a:picLocks noChangeAspect="1" noChangeArrowheads="1"/>
          </p:cNvPicPr>
          <p:nvPr/>
        </p:nvPicPr>
        <p:blipFill>
          <a:blip r:embed="rId7"/>
          <a:srcRect/>
          <a:stretch>
            <a:fillRect/>
          </a:stretch>
        </p:blipFill>
        <p:spPr bwMode="auto">
          <a:xfrm>
            <a:off x="6357950" y="3429000"/>
            <a:ext cx="1835846" cy="1222360"/>
          </a:xfrm>
          <a:prstGeom prst="rect">
            <a:avLst/>
          </a:prstGeom>
          <a:noFill/>
        </p:spPr>
      </p:pic>
      <p:sp>
        <p:nvSpPr>
          <p:cNvPr id="4" name="Rectangle 3"/>
          <p:cNvSpPr>
            <a:spLocks noChangeArrowheads="1"/>
          </p:cNvSpPr>
          <p:nvPr/>
        </p:nvSpPr>
        <p:spPr bwMode="auto">
          <a:xfrm>
            <a:off x="0" y="5567006"/>
            <a:ext cx="9144000" cy="12909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ts val="24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煲仔饭属于粤菜系。 煲仔饭的风味多达百余种，如腊味、冬菇滑鸡、豆豉排骨、猪肝、烧鸭、白切鸡等。其实煲仔饭也称瓦煲饭，瓦煲除了指一种盛器，还指一种烹饪方法，就是把淘好的米放入煲中，量好水量，加盖，把米饭煲至七成熟时加入配料，再转用慢火煲熟。用瓦做成的</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“煲”，在火候控制方面比较灵活，煲出来的饭也较为香口，齿间留香，回味无穷。</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grpSp>
        <p:nvGrpSpPr>
          <p:cNvPr id="29" name="组合 28"/>
          <p:cNvGrpSpPr/>
          <p:nvPr/>
        </p:nvGrpSpPr>
        <p:grpSpPr>
          <a:xfrm>
            <a:off x="285720" y="5143512"/>
            <a:ext cx="1928826" cy="428628"/>
            <a:chOff x="285720" y="5143512"/>
            <a:chExt cx="1928826" cy="428628"/>
          </a:xfrm>
        </p:grpSpPr>
        <p:sp>
          <p:nvSpPr>
            <p:cNvPr id="23" name="平行四边形 22"/>
            <p:cNvSpPr/>
            <p:nvPr/>
          </p:nvSpPr>
          <p:spPr>
            <a:xfrm>
              <a:off x="285720" y="5143512"/>
              <a:ext cx="642942" cy="428628"/>
            </a:xfrm>
            <a:prstGeom prst="parallelogram">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zh-CN" altLang="en-US"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rPr>
                <a:t>煲</a:t>
              </a:r>
              <a:endParaRPr lang="zh-CN" altLang="en-US"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endParaRPr>
            </a:p>
          </p:txBody>
        </p:sp>
        <p:sp>
          <p:nvSpPr>
            <p:cNvPr id="25" name="平行四边形 24"/>
            <p:cNvSpPr/>
            <p:nvPr/>
          </p:nvSpPr>
          <p:spPr>
            <a:xfrm>
              <a:off x="928662" y="5143512"/>
              <a:ext cx="642942" cy="428628"/>
            </a:xfrm>
            <a:prstGeom prst="parallelogram">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彩云" pitchFamily="2" charset="-122"/>
                  <a:ea typeface="华文彩云" pitchFamily="2" charset="-122"/>
                </a:rPr>
                <a:t>仔</a:t>
              </a:r>
              <a:endParaRPr lang="zh-CN" altLang="en-US"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彩云" pitchFamily="2" charset="-122"/>
                <a:ea typeface="华文彩云" pitchFamily="2" charset="-122"/>
              </a:endParaRPr>
            </a:p>
          </p:txBody>
        </p:sp>
        <p:sp>
          <p:nvSpPr>
            <p:cNvPr id="26" name="平行四边形 25"/>
            <p:cNvSpPr/>
            <p:nvPr/>
          </p:nvSpPr>
          <p:spPr>
            <a:xfrm>
              <a:off x="1571604" y="5143512"/>
              <a:ext cx="642942" cy="428628"/>
            </a:xfrm>
            <a:prstGeom prst="parallelogram">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黑体简体" pitchFamily="2" charset="-122"/>
                  <a:ea typeface="方正黑体简体" pitchFamily="2" charset="-122"/>
                </a:rPr>
                <a:t>饭</a:t>
              </a:r>
              <a:endParaRPr lang="zh-CN" altLang="en-US"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黑体简体" pitchFamily="2" charset="-122"/>
                <a:ea typeface="方正黑体简体" pitchFamily="2" charset="-122"/>
              </a:endParaRPr>
            </a:p>
          </p:txBody>
        </p:sp>
      </p:grpSp>
      <p:pic>
        <p:nvPicPr>
          <p:cNvPr id="1028" name="Picture 4" descr="C:\Documents and Settings\zd\桌面\广州美食\煲仔饭.jpg"/>
          <p:cNvPicPr>
            <a:picLocks noChangeAspect="1" noChangeArrowheads="1"/>
          </p:cNvPicPr>
          <p:nvPr/>
        </p:nvPicPr>
        <p:blipFill>
          <a:blip r:embed="rId8" cstate="print"/>
          <a:srcRect/>
          <a:stretch>
            <a:fillRect/>
          </a:stretch>
        </p:blipFill>
        <p:spPr bwMode="auto">
          <a:xfrm>
            <a:off x="4857752" y="4786322"/>
            <a:ext cx="1281504" cy="85725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9144000" cy="68580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TextBox 16"/>
          <p:cNvSpPr txBox="1"/>
          <p:nvPr/>
        </p:nvSpPr>
        <p:spPr>
          <a:xfrm>
            <a:off x="428596" y="3643314"/>
            <a:ext cx="5857916" cy="584775"/>
          </a:xfrm>
          <a:prstGeom prst="rect">
            <a:avLst/>
          </a:prstGeom>
          <a:noFill/>
        </p:spPr>
        <p:txBody>
          <a:bodyPr wrap="square" rtlCol="0">
            <a:spAutoFit/>
          </a:bodyPr>
          <a:lstStyle/>
          <a:p>
            <a:r>
              <a:rPr lang="en-US" sz="1600" dirty="0" smtClean="0">
                <a:latin typeface="+mn-ea"/>
              </a:rPr>
              <a:t/>
            </a:r>
            <a:br>
              <a:rPr lang="en-US" sz="1600" dirty="0" smtClean="0">
                <a:latin typeface="+mn-ea"/>
              </a:rPr>
            </a:br>
            <a:endParaRPr lang="zh-CN" altLang="en-US" sz="1600" dirty="0">
              <a:latin typeface="+mn-ea"/>
            </a:endParaRPr>
          </a:p>
        </p:txBody>
      </p:sp>
      <p:pic>
        <p:nvPicPr>
          <p:cNvPr id="3"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schemeClr val="accent4">
                <a:shade val="45000"/>
                <a:satMod val="135000"/>
              </a:schemeClr>
              <a:prstClr val="white"/>
            </a:duotone>
          </a:blip>
          <a:srcRect l="-625" r="27501" b="21667"/>
          <a:stretch>
            <a:fillRect/>
          </a:stretch>
        </p:blipFill>
        <p:spPr bwMode="auto">
          <a:xfrm>
            <a:off x="0" y="0"/>
            <a:ext cx="2786050" cy="3357562"/>
          </a:xfrm>
          <a:prstGeom prst="rect">
            <a:avLst/>
          </a:prstGeom>
          <a:noFill/>
        </p:spPr>
      </p:pic>
      <p:pic>
        <p:nvPicPr>
          <p:cNvPr id="5"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schemeClr val="accent5">
                <a:shade val="45000"/>
                <a:satMod val="135000"/>
              </a:schemeClr>
              <a:prstClr val="white"/>
            </a:duotone>
          </a:blip>
          <a:srcRect l="-625" r="27501" b="21667"/>
          <a:stretch>
            <a:fillRect/>
          </a:stretch>
        </p:blipFill>
        <p:spPr bwMode="auto">
          <a:xfrm rot="10800000">
            <a:off x="6357950" y="3500438"/>
            <a:ext cx="2786050" cy="3357562"/>
          </a:xfrm>
          <a:prstGeom prst="rect">
            <a:avLst/>
          </a:prstGeom>
          <a:noFill/>
        </p:spPr>
      </p:pic>
      <p:sp>
        <p:nvSpPr>
          <p:cNvPr id="8" name="TextBox 7"/>
          <p:cNvSpPr txBox="1"/>
          <p:nvPr/>
        </p:nvSpPr>
        <p:spPr>
          <a:xfrm>
            <a:off x="857224" y="357166"/>
            <a:ext cx="4000528" cy="369332"/>
          </a:xfrm>
          <a:prstGeom prst="rect">
            <a:avLst/>
          </a:prstGeom>
          <a:noFill/>
        </p:spPr>
        <p:txBody>
          <a:bodyPr wrap="square" rtlCol="0">
            <a:spAutoFit/>
          </a:bodyPr>
          <a:lstStyle/>
          <a:p>
            <a:endParaRPr lang="zh-CN" altLang="en-US" dirty="0"/>
          </a:p>
        </p:txBody>
      </p:sp>
      <p:graphicFrame>
        <p:nvGraphicFramePr>
          <p:cNvPr id="11" name="表格 10"/>
          <p:cNvGraphicFramePr>
            <a:graphicFrameLocks noGrp="1"/>
          </p:cNvGraphicFramePr>
          <p:nvPr/>
        </p:nvGraphicFramePr>
        <p:xfrm>
          <a:off x="142844" y="1571612"/>
          <a:ext cx="4275375" cy="2896238"/>
        </p:xfrm>
        <a:graphic>
          <a:graphicData uri="http://schemas.openxmlformats.org/drawingml/2006/table">
            <a:tbl>
              <a:tblPr firstCol="1" lastCol="1">
                <a:tableStyleId>{35758FB7-9AC5-4552-8A53-C91805E547FA}</a:tableStyleId>
              </a:tblPr>
              <a:tblGrid>
                <a:gridCol w="1928826"/>
                <a:gridCol w="2346549"/>
              </a:tblGrid>
              <a:tr h="343508">
                <a:tc gridSpan="2">
                  <a:txBody>
                    <a:bodyPr/>
                    <a:lstStyle/>
                    <a:p>
                      <a:pPr algn="ctr">
                        <a:spcAft>
                          <a:spcPts val="0"/>
                        </a:spcAft>
                      </a:pPr>
                      <a:endParaRPr lang="zh-CN" sz="2000" kern="100" dirty="0">
                        <a:latin typeface="Calibri"/>
                        <a:ea typeface="宋体"/>
                        <a:cs typeface="Times New Roman"/>
                      </a:endParaRPr>
                    </a:p>
                  </a:txBody>
                  <a:tcPr marL="0" marR="0" marT="0" marB="0"/>
                </a:tc>
                <a:tc hMerge="1">
                  <a:txBody>
                    <a:bodyPr/>
                    <a:lstStyle/>
                    <a:p>
                      <a:endParaRPr lang="zh-CN" altLang="en-US"/>
                    </a:p>
                  </a:txBody>
                  <a:tcPr/>
                </a:tc>
              </a:tr>
              <a:tr h="255273">
                <a:tc>
                  <a:txBody>
                    <a:bodyPr/>
                    <a:lstStyle/>
                    <a:p>
                      <a:pPr algn="l">
                        <a:spcAft>
                          <a:spcPts val="0"/>
                        </a:spcAft>
                      </a:pPr>
                      <a:r>
                        <a:rPr lang="en-US" sz="1600" kern="0" dirty="0">
                          <a:solidFill>
                            <a:srgbClr val="00B050"/>
                          </a:solidFill>
                        </a:rPr>
                        <a:t>1</a:t>
                      </a:r>
                      <a:r>
                        <a:rPr lang="zh-CN" sz="1600" kern="0" dirty="0">
                          <a:solidFill>
                            <a:srgbClr val="00B050"/>
                          </a:solidFill>
                        </a:rPr>
                        <a:t>虾饺</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17261</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2</a:t>
                      </a:r>
                      <a:r>
                        <a:rPr lang="zh-CN" sz="1600" kern="0" dirty="0">
                          <a:solidFill>
                            <a:srgbClr val="00B050"/>
                          </a:solidFill>
                        </a:rPr>
                        <a:t>肠粉</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16401</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3</a:t>
                      </a:r>
                      <a:r>
                        <a:rPr lang="zh-CN" sz="1600" kern="0" dirty="0">
                          <a:solidFill>
                            <a:srgbClr val="00B050"/>
                          </a:solidFill>
                        </a:rPr>
                        <a:t>马蹄糕</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12795</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4</a:t>
                      </a:r>
                      <a:r>
                        <a:rPr lang="zh-CN" sz="1600" kern="0" dirty="0">
                          <a:solidFill>
                            <a:srgbClr val="00B050"/>
                          </a:solidFill>
                        </a:rPr>
                        <a:t>牛杂萝卜</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5579</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5</a:t>
                      </a:r>
                      <a:r>
                        <a:rPr lang="zh-CN" sz="1600" kern="0" dirty="0">
                          <a:solidFill>
                            <a:srgbClr val="00B050"/>
                          </a:solidFill>
                        </a:rPr>
                        <a:t>姜撞奶</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4521</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6</a:t>
                      </a:r>
                      <a:r>
                        <a:rPr lang="zh-CN" sz="1600" kern="0" dirty="0">
                          <a:solidFill>
                            <a:srgbClr val="00B050"/>
                          </a:solidFill>
                        </a:rPr>
                        <a:t>云吞</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3542</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7</a:t>
                      </a:r>
                      <a:r>
                        <a:rPr lang="zh-CN" sz="1600" kern="0" dirty="0">
                          <a:solidFill>
                            <a:srgbClr val="00B050"/>
                          </a:solidFill>
                        </a:rPr>
                        <a:t>沙河粉</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3443</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8</a:t>
                      </a:r>
                      <a:r>
                        <a:rPr lang="zh-CN" sz="1600" kern="0" dirty="0">
                          <a:solidFill>
                            <a:srgbClr val="00B050"/>
                          </a:solidFill>
                        </a:rPr>
                        <a:t>艇仔粥</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3318</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9</a:t>
                      </a:r>
                      <a:r>
                        <a:rPr lang="zh-CN" sz="1600" kern="0" dirty="0">
                          <a:solidFill>
                            <a:srgbClr val="00B050"/>
                          </a:solidFill>
                        </a:rPr>
                        <a:t>干蒸烧卖</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3306</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r h="255273">
                <a:tc>
                  <a:txBody>
                    <a:bodyPr/>
                    <a:lstStyle/>
                    <a:p>
                      <a:pPr algn="l">
                        <a:spcAft>
                          <a:spcPts val="0"/>
                        </a:spcAft>
                      </a:pPr>
                      <a:r>
                        <a:rPr lang="en-US" sz="1600" kern="0" dirty="0">
                          <a:solidFill>
                            <a:srgbClr val="00B050"/>
                          </a:solidFill>
                        </a:rPr>
                        <a:t>10</a:t>
                      </a:r>
                      <a:r>
                        <a:rPr lang="zh-CN" sz="1600" kern="0" dirty="0">
                          <a:solidFill>
                            <a:srgbClr val="00B050"/>
                          </a:solidFill>
                        </a:rPr>
                        <a:t>叉烧包</a:t>
                      </a:r>
                      <a:endParaRPr lang="zh-CN" sz="1600" kern="100" dirty="0">
                        <a:solidFill>
                          <a:srgbClr val="00B050"/>
                        </a:solidFill>
                        <a:latin typeface="Calibri"/>
                        <a:ea typeface="宋体"/>
                        <a:cs typeface="Times New Roman"/>
                      </a:endParaRPr>
                    </a:p>
                  </a:txBody>
                  <a:tcPr marL="0" marR="0" marT="0" marB="0"/>
                </a:tc>
                <a:tc>
                  <a:txBody>
                    <a:bodyPr/>
                    <a:lstStyle/>
                    <a:p>
                      <a:pPr algn="l">
                        <a:spcAft>
                          <a:spcPts val="0"/>
                        </a:spcAft>
                      </a:pPr>
                      <a:r>
                        <a:rPr lang="en-US" sz="1600" kern="0" dirty="0">
                          <a:solidFill>
                            <a:srgbClr val="00B050"/>
                          </a:solidFill>
                        </a:rPr>
                        <a:t>3259</a:t>
                      </a:r>
                      <a:r>
                        <a:rPr lang="zh-CN" sz="1600" kern="0" dirty="0">
                          <a:solidFill>
                            <a:srgbClr val="00B050"/>
                          </a:solidFill>
                        </a:rPr>
                        <a:t>票</a:t>
                      </a:r>
                      <a:endParaRPr lang="zh-CN" sz="1600" kern="100" dirty="0">
                        <a:solidFill>
                          <a:srgbClr val="00B050"/>
                        </a:solidFill>
                        <a:latin typeface="Calibri"/>
                        <a:ea typeface="宋体"/>
                        <a:cs typeface="Times New Roman"/>
                      </a:endParaRPr>
                    </a:p>
                  </a:txBody>
                  <a:tcPr marL="0" marR="0" marT="0" marB="0"/>
                </a:tc>
              </a:tr>
            </a:tbl>
          </a:graphicData>
        </a:graphic>
      </p:graphicFrame>
      <p:grpSp>
        <p:nvGrpSpPr>
          <p:cNvPr id="16" name="组合 15"/>
          <p:cNvGrpSpPr/>
          <p:nvPr/>
        </p:nvGrpSpPr>
        <p:grpSpPr>
          <a:xfrm>
            <a:off x="428596" y="142852"/>
            <a:ext cx="3929090" cy="1428760"/>
            <a:chOff x="428596" y="142852"/>
            <a:chExt cx="3929090" cy="1428760"/>
          </a:xfrm>
        </p:grpSpPr>
        <p:sp>
          <p:nvSpPr>
            <p:cNvPr id="14" name="菱形 13"/>
            <p:cNvSpPr/>
            <p:nvPr/>
          </p:nvSpPr>
          <p:spPr>
            <a:xfrm>
              <a:off x="428596" y="642918"/>
              <a:ext cx="928694" cy="928694"/>
            </a:xfrm>
            <a:prstGeom prst="diamond">
              <a:avLst/>
            </a:prstGeom>
            <a:solidFill>
              <a:srgbClr val="60C9DE"/>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400" b="1" dirty="0" smtClean="0">
                  <a:latin typeface="方正舒体" pitchFamily="2" charset="-122"/>
                  <a:ea typeface="方正舒体" pitchFamily="2" charset="-122"/>
                </a:rPr>
                <a:t>广</a:t>
              </a:r>
              <a:endParaRPr lang="zh-CN" altLang="en-US" sz="2400" b="1" dirty="0">
                <a:latin typeface="方正舒体" pitchFamily="2" charset="-122"/>
                <a:ea typeface="方正舒体" pitchFamily="2" charset="-122"/>
              </a:endParaRPr>
            </a:p>
          </p:txBody>
        </p:sp>
        <p:sp>
          <p:nvSpPr>
            <p:cNvPr id="15" name="菱形 14"/>
            <p:cNvSpPr/>
            <p:nvPr/>
          </p:nvSpPr>
          <p:spPr>
            <a:xfrm>
              <a:off x="928662" y="142852"/>
              <a:ext cx="928694" cy="928694"/>
            </a:xfrm>
            <a:prstGeom prst="diamond">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sz="2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大标宋简体" pitchFamily="2" charset="-122"/>
                  <a:ea typeface="方正大标宋简体" pitchFamily="2" charset="-122"/>
                </a:rPr>
                <a:t>州</a:t>
              </a:r>
              <a:endParaRPr lang="zh-CN" altLang="en-US" sz="2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方正大标宋简体" pitchFamily="2" charset="-122"/>
                <a:ea typeface="方正大标宋简体" pitchFamily="2" charset="-122"/>
              </a:endParaRPr>
            </a:p>
          </p:txBody>
        </p:sp>
        <p:sp>
          <p:nvSpPr>
            <p:cNvPr id="18" name="菱形 17"/>
            <p:cNvSpPr/>
            <p:nvPr/>
          </p:nvSpPr>
          <p:spPr>
            <a:xfrm>
              <a:off x="1428728" y="642918"/>
              <a:ext cx="928694" cy="928694"/>
            </a:xfrm>
            <a:prstGeom prst="diamond">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24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Kozuka Mincho Pro H" pitchFamily="18" charset="-128"/>
                  <a:ea typeface="Kozuka Mincho Pro H" pitchFamily="18" charset="-128"/>
                </a:rPr>
                <a:t>美</a:t>
              </a:r>
              <a:endParaRPr lang="zh-CN" altLang="en-US" sz="2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Kozuka Mincho Pro H" pitchFamily="18" charset="-128"/>
                <a:ea typeface="Kozuka Mincho Pro H" pitchFamily="18" charset="-128"/>
              </a:endParaRPr>
            </a:p>
          </p:txBody>
        </p:sp>
        <p:sp>
          <p:nvSpPr>
            <p:cNvPr id="19" name="菱形 18"/>
            <p:cNvSpPr/>
            <p:nvPr/>
          </p:nvSpPr>
          <p:spPr>
            <a:xfrm>
              <a:off x="1928794" y="142852"/>
              <a:ext cx="928694" cy="928694"/>
            </a:xfrm>
            <a:prstGeom prst="diamond">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黑体简体" pitchFamily="2" charset="-122"/>
                  <a:ea typeface="方正黑体简体" pitchFamily="2" charset="-122"/>
                </a:rPr>
                <a:t>食</a:t>
              </a:r>
              <a:endParaRPr lang="zh-CN" altLang="en-US" sz="2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黑体简体" pitchFamily="2" charset="-122"/>
                <a:ea typeface="方正黑体简体" pitchFamily="2" charset="-122"/>
              </a:endParaRPr>
            </a:p>
          </p:txBody>
        </p:sp>
        <p:sp>
          <p:nvSpPr>
            <p:cNvPr id="20" name="菱形 19"/>
            <p:cNvSpPr/>
            <p:nvPr/>
          </p:nvSpPr>
          <p:spPr>
            <a:xfrm>
              <a:off x="2428860" y="642918"/>
              <a:ext cx="928694" cy="928694"/>
            </a:xfrm>
            <a:prstGeom prst="diamond">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华文楷体" pitchFamily="2" charset="-122"/>
                  <a:ea typeface="华文楷体" pitchFamily="2" charset="-122"/>
                </a:rPr>
                <a:t>排</a:t>
              </a:r>
              <a:endParaRPr lang="zh-CN" altLang="en-US" sz="2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华文楷体" pitchFamily="2" charset="-122"/>
                <a:ea typeface="华文楷体" pitchFamily="2" charset="-122"/>
              </a:endParaRPr>
            </a:p>
          </p:txBody>
        </p:sp>
        <p:sp>
          <p:nvSpPr>
            <p:cNvPr id="21" name="菱形 20"/>
            <p:cNvSpPr/>
            <p:nvPr/>
          </p:nvSpPr>
          <p:spPr>
            <a:xfrm>
              <a:off x="2928926" y="142852"/>
              <a:ext cx="928694" cy="928694"/>
            </a:xfrm>
            <a:prstGeom prst="diamond">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2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隶书简体" pitchFamily="2" charset="-122"/>
                  <a:ea typeface="方正隶书简体" pitchFamily="2" charset="-122"/>
                </a:rPr>
                <a:t>行</a:t>
              </a:r>
              <a:endParaRPr lang="zh-CN" altLang="en-US" sz="2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隶书简体" pitchFamily="2" charset="-122"/>
                <a:ea typeface="方正隶书简体" pitchFamily="2" charset="-122"/>
              </a:endParaRPr>
            </a:p>
          </p:txBody>
        </p:sp>
        <p:sp>
          <p:nvSpPr>
            <p:cNvPr id="22" name="菱形 21"/>
            <p:cNvSpPr/>
            <p:nvPr/>
          </p:nvSpPr>
          <p:spPr>
            <a:xfrm>
              <a:off x="3428992" y="642918"/>
              <a:ext cx="928694" cy="928694"/>
            </a:xfrm>
            <a:prstGeom prst="diamond">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b="1"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Kunstler Script" pitchFamily="66" charset="0"/>
                </a:rPr>
                <a:t>榜</a:t>
              </a:r>
              <a:endParaRPr lang="zh-CN" altLang="en-US" sz="2400" b="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Kunstler Script" pitchFamily="66" charset="0"/>
              </a:endParaRPr>
            </a:p>
          </p:txBody>
        </p:sp>
      </p:grpSp>
      <p:pic>
        <p:nvPicPr>
          <p:cNvPr id="24" name="Picture 2" descr="C:\Documents and Settings\zd\桌面\.kjb.gif"/>
          <p:cNvPicPr>
            <a:picLocks noChangeAspect="1" noChangeArrowheads="1"/>
          </p:cNvPicPr>
          <p:nvPr/>
        </p:nvPicPr>
        <p:blipFill>
          <a:blip r:embed="rId3"/>
          <a:srcRect/>
          <a:stretch>
            <a:fillRect/>
          </a:stretch>
        </p:blipFill>
        <p:spPr bwMode="auto">
          <a:xfrm rot="5400000">
            <a:off x="2714626" y="2357416"/>
            <a:ext cx="4286250" cy="142875"/>
          </a:xfrm>
          <a:prstGeom prst="rect">
            <a:avLst/>
          </a:prstGeom>
          <a:noFill/>
        </p:spPr>
      </p:pic>
      <p:pic>
        <p:nvPicPr>
          <p:cNvPr id="25" name="Picture 3"/>
          <p:cNvPicPr>
            <a:picLocks noChangeAspect="1" noChangeArrowheads="1"/>
          </p:cNvPicPr>
          <p:nvPr/>
        </p:nvPicPr>
        <p:blipFill>
          <a:blip r:embed="rId4">
            <a:clrChange>
              <a:clrFrom>
                <a:srgbClr val="FDFBFF"/>
              </a:clrFrom>
              <a:clrTo>
                <a:srgbClr val="FDFBFF">
                  <a:alpha val="0"/>
                </a:srgbClr>
              </a:clrTo>
            </a:clrChange>
          </a:blip>
          <a:srcRect/>
          <a:stretch>
            <a:fillRect/>
          </a:stretch>
        </p:blipFill>
        <p:spPr bwMode="auto">
          <a:xfrm rot="10800000">
            <a:off x="0" y="4572008"/>
            <a:ext cx="4714876" cy="457200"/>
          </a:xfrm>
          <a:prstGeom prst="rect">
            <a:avLst/>
          </a:prstGeom>
          <a:noFill/>
          <a:ln w="9525">
            <a:noFill/>
            <a:miter lim="800000"/>
            <a:headEnd/>
            <a:tailEnd/>
          </a:ln>
          <a:effectLst/>
        </p:spPr>
      </p:pic>
      <p:sp>
        <p:nvSpPr>
          <p:cNvPr id="4097" name="Rectangle 1"/>
          <p:cNvSpPr>
            <a:spLocks noChangeArrowheads="1"/>
          </p:cNvSpPr>
          <p:nvPr/>
        </p:nvSpPr>
        <p:spPr bwMode="auto">
          <a:xfrm>
            <a:off x="5286380" y="214290"/>
            <a:ext cx="2857488" cy="461665"/>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zh-CN" altLang="en-US" sz="2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华文彩云" pitchFamily="2" charset="-122"/>
                <a:ea typeface="华文彩云" pitchFamily="2" charset="-122"/>
              </a:rPr>
              <a:t>广</a:t>
            </a:r>
            <a:r>
              <a:rPr lang="zh-CN" altLang="en-US" sz="2400" b="1" dirty="0" smtClean="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方正舒体" pitchFamily="2" charset="-122"/>
                <a:ea typeface="方正舒体" pitchFamily="2" charset="-122"/>
              </a:rPr>
              <a:t>州</a:t>
            </a:r>
            <a:r>
              <a:rPr lang="zh-CN" altLang="en-US" sz="2400" b="1" dirty="0" smtClean="0">
                <a:ln w="19050">
                  <a:solidFill>
                    <a:schemeClr val="tx2">
                      <a:tint val="1000"/>
                    </a:schemeClr>
                  </a:solidFill>
                  <a:prstDash val="solid"/>
                </a:ln>
                <a:solidFill>
                  <a:srgbClr val="FFC000"/>
                </a:solidFill>
                <a:effectLst>
                  <a:outerShdw blurRad="50000" dist="50800" dir="7500000" algn="tl">
                    <a:srgbClr val="000000">
                      <a:shade val="5000"/>
                      <a:alpha val="35000"/>
                    </a:srgbClr>
                  </a:outerShdw>
                </a:effectLst>
                <a:latin typeface="方正隶书简体" pitchFamily="2" charset="-122"/>
                <a:ea typeface="方正隶书简体" pitchFamily="2" charset="-122"/>
              </a:rPr>
              <a:t>美</a:t>
            </a:r>
            <a:r>
              <a:rPr lang="zh-CN" altLang="en-US" sz="2400" b="1" dirty="0" smtClean="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latin typeface="方正舒体" pitchFamily="2" charset="-122"/>
                <a:ea typeface="方正舒体" pitchFamily="2" charset="-122"/>
              </a:rPr>
              <a:t>食</a:t>
            </a:r>
            <a:r>
              <a:rPr lang="zh-CN" altLang="en-US" sz="2400" b="1" dirty="0" smtClean="0">
                <a:ln w="19050">
                  <a:solidFill>
                    <a:schemeClr val="tx2">
                      <a:tint val="1000"/>
                    </a:schemeClr>
                  </a:solidFill>
                  <a:prstDash val="solid"/>
                </a:ln>
                <a:solidFill>
                  <a:srgbClr val="00B0F0"/>
                </a:solidFill>
                <a:effectLst>
                  <a:outerShdw blurRad="50000" dist="50800" dir="7500000" algn="tl">
                    <a:srgbClr val="000000">
                      <a:shade val="5000"/>
                      <a:alpha val="35000"/>
                    </a:srgbClr>
                  </a:outerShdw>
                </a:effectLst>
                <a:latin typeface="方正大标宋简体" pitchFamily="2" charset="-122"/>
                <a:ea typeface="方正大标宋简体" pitchFamily="2" charset="-122"/>
              </a:rPr>
              <a:t>的</a:t>
            </a:r>
            <a:r>
              <a:rPr lang="zh-CN" altLang="en-US" sz="2400" b="1" dirty="0" smtClean="0">
                <a:ln w="19050">
                  <a:solidFill>
                    <a:schemeClr val="tx2">
                      <a:tint val="1000"/>
                    </a:schemeClr>
                  </a:solidFill>
                  <a:prstDash val="solid"/>
                </a:ln>
                <a:solidFill>
                  <a:srgbClr val="7030A0"/>
                </a:solidFill>
                <a:effectLst>
                  <a:outerShdw blurRad="50000" dist="50800" dir="7500000" algn="tl">
                    <a:srgbClr val="000000">
                      <a:shade val="5000"/>
                      <a:alpha val="35000"/>
                    </a:srgbClr>
                  </a:outerShdw>
                </a:effectLst>
                <a:latin typeface="华文仿宋" pitchFamily="2" charset="-122"/>
                <a:ea typeface="华文仿宋" pitchFamily="2" charset="-122"/>
              </a:rPr>
              <a:t>种</a:t>
            </a:r>
            <a:r>
              <a:rPr lang="zh-CN" altLang="en-US" sz="2400" b="1" dirty="0" smtClean="0">
                <a:ln w="19050">
                  <a:solidFill>
                    <a:schemeClr val="tx2">
                      <a:tint val="1000"/>
                    </a:schemeClr>
                  </a:solidFill>
                  <a:prstDash val="solid"/>
                </a:ln>
                <a:solidFill>
                  <a:srgbClr val="7030A0"/>
                </a:solidFill>
                <a:effectLst>
                  <a:outerShdw blurRad="50000" dist="50800" dir="7500000" algn="tl">
                    <a:srgbClr val="000000">
                      <a:shade val="5000"/>
                      <a:alpha val="35000"/>
                    </a:srgbClr>
                  </a:outerShdw>
                </a:effectLst>
                <a:latin typeface="方正舒体" pitchFamily="2" charset="-122"/>
                <a:ea typeface="方正舒体" pitchFamily="2" charset="-122"/>
              </a:rPr>
              <a:t>类</a:t>
            </a:r>
          </a:p>
        </p:txBody>
      </p:sp>
      <p:sp>
        <p:nvSpPr>
          <p:cNvPr id="23" name="TextBox 22"/>
          <p:cNvSpPr txBox="1"/>
          <p:nvPr/>
        </p:nvSpPr>
        <p:spPr>
          <a:xfrm>
            <a:off x="4929190" y="714356"/>
            <a:ext cx="4214810" cy="4093428"/>
          </a:xfrm>
          <a:prstGeom prst="rect">
            <a:avLst/>
          </a:prstGeom>
          <a:noFill/>
        </p:spPr>
        <p:txBody>
          <a:bodyPr wrap="square" rtlCol="0">
            <a:spAutoFit/>
          </a:bodyPr>
          <a:lstStyle/>
          <a:p>
            <a:pPr>
              <a:lnSpc>
                <a:spcPts val="2400"/>
              </a:lnSpc>
            </a:pPr>
            <a:r>
              <a:rPr lang="zh-CN" altLang="en-US" dirty="0" smtClean="0"/>
              <a:t>　</a:t>
            </a:r>
            <a:r>
              <a:rPr lang="en-US" dirty="0" smtClean="0"/>
              <a:t>1</a:t>
            </a:r>
            <a:r>
              <a:rPr lang="zh-CN" altLang="en-US" dirty="0" smtClean="0"/>
              <a:t>、粥品类：</a:t>
            </a:r>
          </a:p>
          <a:p>
            <a:pPr>
              <a:lnSpc>
                <a:spcPts val="2400"/>
              </a:lnSpc>
            </a:pPr>
            <a:r>
              <a:rPr lang="zh-CN" altLang="en-US" dirty="0" smtClean="0"/>
              <a:t>　　名目繁多，其名大都以用料而定，也有以粥的风味特色而称的。</a:t>
            </a:r>
          </a:p>
          <a:p>
            <a:pPr>
              <a:lnSpc>
                <a:spcPts val="2400"/>
              </a:lnSpc>
            </a:pPr>
            <a:r>
              <a:rPr lang="zh-CN" altLang="en-US" dirty="0" smtClean="0"/>
              <a:t>　　</a:t>
            </a:r>
            <a:r>
              <a:rPr lang="en-US" dirty="0" smtClean="0"/>
              <a:t>2</a:t>
            </a:r>
            <a:r>
              <a:rPr lang="zh-CN" altLang="en-US" dirty="0" smtClean="0"/>
              <a:t>、粉面类：</a:t>
            </a:r>
          </a:p>
          <a:p>
            <a:pPr>
              <a:lnSpc>
                <a:spcPts val="2400"/>
              </a:lnSpc>
            </a:pPr>
            <a:r>
              <a:rPr lang="zh-CN" altLang="en-US" dirty="0" smtClean="0"/>
              <a:t>　　以米、面为原料，大都是煮熟而成的。有云吞面，、桂林米粉、濑粉等</a:t>
            </a:r>
          </a:p>
          <a:p>
            <a:pPr>
              <a:lnSpc>
                <a:spcPts val="2400"/>
              </a:lnSpc>
            </a:pPr>
            <a:r>
              <a:rPr lang="zh-CN" altLang="en-US" dirty="0" smtClean="0"/>
              <a:t>　　</a:t>
            </a:r>
            <a:r>
              <a:rPr lang="en-US" dirty="0" smtClean="0"/>
              <a:t>3</a:t>
            </a:r>
            <a:r>
              <a:rPr lang="zh-CN" altLang="en-US" dirty="0" smtClean="0"/>
              <a:t>、甜品类：</a:t>
            </a:r>
          </a:p>
          <a:p>
            <a:pPr>
              <a:lnSpc>
                <a:spcPts val="2400"/>
              </a:lnSpc>
            </a:pPr>
            <a:r>
              <a:rPr lang="zh-CN" altLang="en-US" dirty="0" smtClean="0"/>
              <a:t>　　指各种甜味小吃品种，用料多为蛋、奶、植物花、果、仁等，以双皮奶和姜汁撞奶糊最为有名</a:t>
            </a:r>
            <a:r>
              <a:rPr lang="en-US" dirty="0" smtClean="0"/>
              <a:t>;</a:t>
            </a:r>
            <a:endParaRPr lang="zh-CN" altLang="en-US" dirty="0" smtClean="0"/>
          </a:p>
          <a:p>
            <a:pPr>
              <a:lnSpc>
                <a:spcPts val="2400"/>
              </a:lnSpc>
            </a:pPr>
            <a:r>
              <a:rPr lang="zh-CN" altLang="en-US" dirty="0" smtClean="0"/>
              <a:t>　　</a:t>
            </a:r>
            <a:r>
              <a:rPr lang="en-US" dirty="0" smtClean="0"/>
              <a:t>4</a:t>
            </a:r>
            <a:r>
              <a:rPr lang="zh-CN" altLang="en-US" dirty="0" smtClean="0"/>
              <a:t>、糕点类：</a:t>
            </a:r>
          </a:p>
          <a:p>
            <a:pPr>
              <a:lnSpc>
                <a:spcPts val="2400"/>
              </a:lnSpc>
            </a:pPr>
            <a:r>
              <a:rPr lang="zh-CN" altLang="en-US" dirty="0" smtClean="0"/>
              <a:t>以米、面为主，杂粮次之都是蒸炊至熟的，可分为发酵和不发酵的两大类。</a:t>
            </a:r>
            <a:endParaRPr lang="zh-CN" altLang="en-US" dirty="0"/>
          </a:p>
        </p:txBody>
      </p:sp>
      <p:pic>
        <p:nvPicPr>
          <p:cNvPr id="26" name="Picture 3" descr="C:\Documents and Settings\zd\桌面\002.JPG"/>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643306" y="4500570"/>
            <a:ext cx="6143636" cy="600076"/>
          </a:xfrm>
          <a:prstGeom prst="rect">
            <a:avLst/>
          </a:prstGeom>
          <a:noFill/>
        </p:spPr>
      </p:pic>
      <p:grpSp>
        <p:nvGrpSpPr>
          <p:cNvPr id="27" name="组合 26"/>
          <p:cNvGrpSpPr/>
          <p:nvPr/>
        </p:nvGrpSpPr>
        <p:grpSpPr>
          <a:xfrm>
            <a:off x="285720" y="4786322"/>
            <a:ext cx="5286412" cy="642942"/>
            <a:chOff x="1000132" y="4214818"/>
            <a:chExt cx="5286412" cy="642942"/>
          </a:xfrm>
        </p:grpSpPr>
        <p:sp>
          <p:nvSpPr>
            <p:cNvPr id="28" name="椭圆 27"/>
            <p:cNvSpPr/>
            <p:nvPr/>
          </p:nvSpPr>
          <p:spPr>
            <a:xfrm>
              <a:off x="1000132" y="4214818"/>
              <a:ext cx="571504"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pc="50" dirty="0" smtClean="0">
                  <a:ln w="12700" cmpd="sng">
                    <a:solidFill>
                      <a:schemeClr val="accent6">
                        <a:satMod val="120000"/>
                        <a:shade val="80000"/>
                      </a:schemeClr>
                    </a:solidFill>
                    <a:prstDash val="solid"/>
                  </a:ln>
                  <a:solidFill>
                    <a:srgbClr val="7030A0"/>
                  </a:solidFill>
                  <a:effectLst>
                    <a:glow rad="53100">
                      <a:schemeClr val="accent6">
                        <a:satMod val="180000"/>
                        <a:alpha val="30000"/>
                      </a:schemeClr>
                    </a:glow>
                  </a:effectLst>
                  <a:latin typeface="华文仿宋" pitchFamily="2" charset="-122"/>
                  <a:ea typeface="华文仿宋" pitchFamily="2" charset="-122"/>
                </a:rPr>
                <a:t>广</a:t>
              </a:r>
              <a:endParaRPr lang="zh-CN" altLang="en-US" sz="2000" b="1" spc="50" dirty="0">
                <a:ln w="12700" cmpd="sng">
                  <a:solidFill>
                    <a:schemeClr val="accent6">
                      <a:satMod val="120000"/>
                      <a:shade val="80000"/>
                    </a:schemeClr>
                  </a:solidFill>
                  <a:prstDash val="solid"/>
                </a:ln>
                <a:solidFill>
                  <a:srgbClr val="7030A0"/>
                </a:solidFill>
                <a:effectLst>
                  <a:glow rad="53100">
                    <a:schemeClr val="accent6">
                      <a:satMod val="180000"/>
                      <a:alpha val="30000"/>
                    </a:schemeClr>
                  </a:glow>
                </a:effectLst>
                <a:latin typeface="华文仿宋" pitchFamily="2" charset="-122"/>
                <a:ea typeface="华文仿宋" pitchFamily="2" charset="-122"/>
              </a:endParaRPr>
            </a:p>
          </p:txBody>
        </p:sp>
        <p:sp>
          <p:nvSpPr>
            <p:cNvPr id="29" name="椭圆 28"/>
            <p:cNvSpPr/>
            <p:nvPr/>
          </p:nvSpPr>
          <p:spPr>
            <a:xfrm>
              <a:off x="1857388" y="4214818"/>
              <a:ext cx="571504" cy="64294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2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华文新魏" pitchFamily="2" charset="-122"/>
                  <a:ea typeface="华文新魏" pitchFamily="2" charset="-122"/>
                </a:rPr>
                <a:t>东</a:t>
              </a:r>
              <a:endParaRPr lang="zh-CN" altLang="en-US" sz="2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华文新魏" pitchFamily="2" charset="-122"/>
                <a:ea typeface="华文新魏" pitchFamily="2" charset="-122"/>
              </a:endParaRPr>
            </a:p>
          </p:txBody>
        </p:sp>
        <p:sp>
          <p:nvSpPr>
            <p:cNvPr id="30" name="椭圆 29"/>
            <p:cNvSpPr/>
            <p:nvPr/>
          </p:nvSpPr>
          <p:spPr>
            <a:xfrm>
              <a:off x="2786082" y="4214818"/>
              <a:ext cx="571504" cy="642942"/>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sz="2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rPr>
                <a:t>小</a:t>
              </a:r>
              <a:endParaRPr lang="zh-CN" altLang="en-U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舒体" pitchFamily="2" charset="-122"/>
                <a:ea typeface="方正舒体" pitchFamily="2" charset="-122"/>
              </a:endParaRPr>
            </a:p>
          </p:txBody>
        </p:sp>
        <p:sp>
          <p:nvSpPr>
            <p:cNvPr id="31" name="椭圆 30"/>
            <p:cNvSpPr/>
            <p:nvPr/>
          </p:nvSpPr>
          <p:spPr>
            <a:xfrm>
              <a:off x="3714776" y="4214818"/>
              <a:ext cx="571504" cy="64294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2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仿宋" pitchFamily="2" charset="-122"/>
                  <a:ea typeface="华文仿宋" pitchFamily="2" charset="-122"/>
                </a:rPr>
                <a:t>吃</a:t>
              </a:r>
              <a:endParaRPr lang="zh-CN" altLang="en-US" sz="2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仿宋" pitchFamily="2" charset="-122"/>
                <a:ea typeface="华文仿宋" pitchFamily="2" charset="-122"/>
              </a:endParaRPr>
            </a:p>
          </p:txBody>
        </p:sp>
        <p:sp>
          <p:nvSpPr>
            <p:cNvPr id="32" name="椭圆 31"/>
            <p:cNvSpPr/>
            <p:nvPr/>
          </p:nvSpPr>
          <p:spPr>
            <a:xfrm>
              <a:off x="4714908" y="4214818"/>
              <a:ext cx="571504" cy="64294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粗倩简体" pitchFamily="65" charset="-122"/>
                  <a:ea typeface="方正粗倩简体" pitchFamily="65" charset="-122"/>
                </a:rPr>
                <a:t>由</a:t>
              </a:r>
              <a:endParaRPr lang="zh-CN" altLang="en-US"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粗倩简体" pitchFamily="65" charset="-122"/>
                <a:ea typeface="方正粗倩简体" pitchFamily="65" charset="-122"/>
              </a:endParaRPr>
            </a:p>
          </p:txBody>
        </p:sp>
        <p:sp>
          <p:nvSpPr>
            <p:cNvPr id="33" name="椭圆 32"/>
            <p:cNvSpPr/>
            <p:nvPr/>
          </p:nvSpPr>
          <p:spPr>
            <a:xfrm>
              <a:off x="5715040" y="4214818"/>
              <a:ext cx="571504" cy="642942"/>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宋黑简体" pitchFamily="2" charset="-122"/>
                  <a:ea typeface="方正宋黑简体" pitchFamily="2" charset="-122"/>
                </a:rPr>
                <a:t>来</a:t>
              </a:r>
              <a:endParaRPr lang="zh-CN" alt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方正宋黑简体" pitchFamily="2" charset="-122"/>
                <a:ea typeface="方正宋黑简体" pitchFamily="2" charset="-122"/>
              </a:endParaRPr>
            </a:p>
          </p:txBody>
        </p:sp>
      </p:grpSp>
      <p:sp>
        <p:nvSpPr>
          <p:cNvPr id="4098" name="Rectangle 2"/>
          <p:cNvSpPr>
            <a:spLocks noChangeArrowheads="1"/>
          </p:cNvSpPr>
          <p:nvPr/>
        </p:nvSpPr>
        <p:spPr bwMode="auto">
          <a:xfrm>
            <a:off x="0" y="5286388"/>
            <a:ext cx="9144000"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400"/>
              </a:lnSpc>
              <a:spcBef>
                <a:spcPct val="0"/>
              </a:spcBef>
              <a:spcAft>
                <a:spcPct val="0"/>
              </a:spcAft>
              <a:buClrTx/>
              <a:buSzTx/>
              <a:buFontTx/>
              <a:buNone/>
              <a:tabLst/>
            </a:pPr>
            <a:r>
              <a:rPr kumimoji="0" 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　　“食在广州”之名当然也是拜他人之赐。</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据笔者考证</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食在广州”的名声得之于上海。其缘由在于</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鸦片战争后</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中国开放五个通商口岸</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从而结束广州一口通商局面</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 广州对外贸易相对衰落。</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0" algn="l" defTabSz="914400" rtl="0" eaLnBrk="0" fontAlgn="base" latinLnBrk="0" hangingPunct="0">
              <a:lnSpc>
                <a:spcPts val="2400"/>
              </a:lnSpc>
              <a:spcBef>
                <a:spcPct val="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　　就在粤商逐鹿上海滩时</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粤菜也长驱直入</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以优质的出品、丰俭由人的价格、不畏寒暑不论早晚的勤劳</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迅速征服了中外客商及本地居民</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仕绅名流和文人雅士</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 对粤菜再三致意</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食在广州”的名声由是不胫自走</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奠定其难以撼动的地位。以致有人在沪上的名杂志上予以质疑时</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Arial" pitchFamily="34" charset="0"/>
              </a:rPr>
              <a:t>也迅即有人反驳。</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Arial" pitchFamily="34" charset="0"/>
              </a:rPr>
              <a:t>　　</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7"/>
                                        </p:tgtEl>
                                        <p:attrNameLst>
                                          <p:attrName>style.visibility</p:attrName>
                                        </p:attrNameLst>
                                      </p:cBhvr>
                                      <p:to>
                                        <p:strVal val="visible"/>
                                      </p:to>
                                    </p:set>
                                    <p:anim calcmode="discrete" valueType="clr">
                                      <p:cBhvr override="childStyle">
                                        <p:cTn id="7" dur="80"/>
                                        <p:tgtEl>
                                          <p:spTgt spid="1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7"/>
                                        </p:tgtEl>
                                        <p:attrNameLst>
                                          <p:attrName>fillcolor</p:attrName>
                                        </p:attrNameLst>
                                      </p:cBhvr>
                                      <p:tavLst>
                                        <p:tav tm="0">
                                          <p:val>
                                            <p:clrVal>
                                              <a:schemeClr val="accent2"/>
                                            </p:clrVal>
                                          </p:val>
                                        </p:tav>
                                        <p:tav tm="50000">
                                          <p:val>
                                            <p:clrVal>
                                              <a:schemeClr val="hlink"/>
                                            </p:clrVal>
                                          </p:val>
                                        </p:tav>
                                      </p:tavLst>
                                    </p:anim>
                                    <p:set>
                                      <p:cBhvr>
                                        <p:cTn id="9" dur="80"/>
                                        <p:tgtEl>
                                          <p:spTgt spid="1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1000" fill="hold"/>
                                        <p:tgtEl>
                                          <p:spTgt spid="27"/>
                                        </p:tgtEl>
                                        <p:attrNameLst>
                                          <p:attrName>ppt_w</p:attrName>
                                        </p:attrNameLst>
                                      </p:cBhvr>
                                      <p:tavLst>
                                        <p:tav tm="0">
                                          <p:val>
                                            <p:fltVal val="0"/>
                                          </p:val>
                                        </p:tav>
                                        <p:tav tm="100000">
                                          <p:val>
                                            <p:strVal val="#ppt_w"/>
                                          </p:val>
                                        </p:tav>
                                      </p:tavLst>
                                    </p:anim>
                                    <p:anim calcmode="lin" valueType="num">
                                      <p:cBhvr>
                                        <p:cTn id="15" dur="1000" fill="hold"/>
                                        <p:tgtEl>
                                          <p:spTgt spid="27"/>
                                        </p:tgtEl>
                                        <p:attrNameLst>
                                          <p:attrName>ppt_h</p:attrName>
                                        </p:attrNameLst>
                                      </p:cBhvr>
                                      <p:tavLst>
                                        <p:tav tm="0">
                                          <p:val>
                                            <p:fltVal val="0"/>
                                          </p:val>
                                        </p:tav>
                                        <p:tav tm="100000">
                                          <p:val>
                                            <p:strVal val="#ppt_h"/>
                                          </p:val>
                                        </p:tav>
                                      </p:tavLst>
                                    </p:anim>
                                    <p:anim calcmode="lin" valueType="num">
                                      <p:cBhvr>
                                        <p:cTn id="16"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8580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rgbClr val="FF0000"/>
              </a:solidFill>
            </a:endParaRPr>
          </a:p>
        </p:txBody>
      </p:sp>
      <p:pic>
        <p:nvPicPr>
          <p:cNvPr id="3"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prstClr val="black"/>
              <a:schemeClr val="accent1">
                <a:tint val="45000"/>
                <a:satMod val="400000"/>
              </a:schemeClr>
            </a:duotone>
          </a:blip>
          <a:srcRect l="-625" r="27501" b="21667"/>
          <a:stretch>
            <a:fillRect/>
          </a:stretch>
        </p:blipFill>
        <p:spPr bwMode="auto">
          <a:xfrm>
            <a:off x="0" y="0"/>
            <a:ext cx="2786050" cy="3357562"/>
          </a:xfrm>
          <a:prstGeom prst="rect">
            <a:avLst/>
          </a:prstGeom>
          <a:noFill/>
        </p:spPr>
      </p:pic>
      <p:pic>
        <p:nvPicPr>
          <p:cNvPr id="4" name="Picture 2" descr="C:\Documents and Settings\zd\桌面\素材图片\靓图\Fantasyland\131.jpg"/>
          <p:cNvPicPr>
            <a:picLocks noChangeAspect="1" noChangeArrowheads="1"/>
          </p:cNvPicPr>
          <p:nvPr/>
        </p:nvPicPr>
        <p:blipFill>
          <a:blip r:embed="rId2">
            <a:clrChange>
              <a:clrFrom>
                <a:srgbClr val="FFFFFF"/>
              </a:clrFrom>
              <a:clrTo>
                <a:srgbClr val="FFFFFF">
                  <a:alpha val="0"/>
                </a:srgbClr>
              </a:clrTo>
            </a:clrChange>
            <a:duotone>
              <a:prstClr val="black"/>
              <a:schemeClr val="accent1">
                <a:tint val="45000"/>
                <a:satMod val="400000"/>
              </a:schemeClr>
            </a:duotone>
          </a:blip>
          <a:srcRect l="-625" r="27501" b="21667"/>
          <a:stretch>
            <a:fillRect/>
          </a:stretch>
        </p:blipFill>
        <p:spPr bwMode="auto">
          <a:xfrm rot="10800000">
            <a:off x="6357950" y="3500438"/>
            <a:ext cx="2786050" cy="3357562"/>
          </a:xfrm>
          <a:prstGeom prst="rect">
            <a:avLst/>
          </a:prstGeom>
          <a:noFill/>
        </p:spPr>
      </p:pic>
      <p:grpSp>
        <p:nvGrpSpPr>
          <p:cNvPr id="26" name="组合 25"/>
          <p:cNvGrpSpPr/>
          <p:nvPr/>
        </p:nvGrpSpPr>
        <p:grpSpPr>
          <a:xfrm>
            <a:off x="0" y="0"/>
            <a:ext cx="4000496" cy="1000132"/>
            <a:chOff x="0" y="0"/>
            <a:chExt cx="4000496" cy="1000132"/>
          </a:xfrm>
        </p:grpSpPr>
        <p:sp>
          <p:nvSpPr>
            <p:cNvPr id="6" name="太阳形 5"/>
            <p:cNvSpPr/>
            <p:nvPr/>
          </p:nvSpPr>
          <p:spPr>
            <a:xfrm>
              <a:off x="928662" y="0"/>
              <a:ext cx="1071570" cy="1000132"/>
            </a:xfrm>
            <a:prstGeom prst="sun">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030A0"/>
                  </a:solidFill>
                </a:rPr>
                <a:t>在</a:t>
              </a:r>
              <a:endParaRPr lang="zh-CN" altLang="en-US" dirty="0">
                <a:solidFill>
                  <a:srgbClr val="7030A0"/>
                </a:solidFill>
              </a:endParaRPr>
            </a:p>
          </p:txBody>
        </p:sp>
        <p:sp>
          <p:nvSpPr>
            <p:cNvPr id="7" name="太阳形 6"/>
            <p:cNvSpPr/>
            <p:nvPr/>
          </p:nvSpPr>
          <p:spPr>
            <a:xfrm>
              <a:off x="2928926" y="0"/>
              <a:ext cx="1071570" cy="1000132"/>
            </a:xfrm>
            <a:prstGeom prst="su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030A0"/>
                  </a:solidFill>
                </a:rPr>
                <a:t>州</a:t>
              </a:r>
              <a:endParaRPr lang="zh-CN" altLang="en-US" dirty="0">
                <a:solidFill>
                  <a:srgbClr val="7030A0"/>
                </a:solidFill>
              </a:endParaRPr>
            </a:p>
          </p:txBody>
        </p:sp>
        <p:sp>
          <p:nvSpPr>
            <p:cNvPr id="8" name="太阳形 7"/>
            <p:cNvSpPr/>
            <p:nvPr/>
          </p:nvSpPr>
          <p:spPr>
            <a:xfrm>
              <a:off x="1928794" y="0"/>
              <a:ext cx="1071570" cy="1000132"/>
            </a:xfrm>
            <a:prstGeom prst="sun">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030A0"/>
                  </a:solidFill>
                </a:rPr>
                <a:t>广</a:t>
              </a:r>
              <a:endParaRPr lang="zh-CN" altLang="en-US" dirty="0">
                <a:solidFill>
                  <a:srgbClr val="7030A0"/>
                </a:solidFill>
              </a:endParaRPr>
            </a:p>
          </p:txBody>
        </p:sp>
        <p:sp>
          <p:nvSpPr>
            <p:cNvPr id="9" name="太阳形 8"/>
            <p:cNvSpPr/>
            <p:nvPr/>
          </p:nvSpPr>
          <p:spPr>
            <a:xfrm>
              <a:off x="0" y="0"/>
              <a:ext cx="1071570" cy="1000132"/>
            </a:xfrm>
            <a:prstGeom prst="sun">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030A0"/>
                  </a:solidFill>
                </a:rPr>
                <a:t>食</a:t>
              </a:r>
              <a:endParaRPr lang="zh-CN" altLang="en-US" dirty="0">
                <a:solidFill>
                  <a:srgbClr val="7030A0"/>
                </a:solidFill>
              </a:endParaRPr>
            </a:p>
          </p:txBody>
        </p:sp>
      </p:grpSp>
      <p:sp>
        <p:nvSpPr>
          <p:cNvPr id="10" name="TextBox 9"/>
          <p:cNvSpPr txBox="1"/>
          <p:nvPr/>
        </p:nvSpPr>
        <p:spPr>
          <a:xfrm>
            <a:off x="214282" y="1071546"/>
            <a:ext cx="3500462" cy="2527743"/>
          </a:xfrm>
          <a:prstGeom prst="rect">
            <a:avLst/>
          </a:prstGeom>
          <a:noFill/>
        </p:spPr>
        <p:txBody>
          <a:bodyPr wrap="square" rtlCol="0">
            <a:spAutoFit/>
          </a:bodyPr>
          <a:lstStyle/>
          <a:p>
            <a:pPr>
              <a:lnSpc>
                <a:spcPts val="2400"/>
              </a:lnSpc>
            </a:pPr>
            <a:r>
              <a:rPr lang="zh-CN" altLang="en-US" sz="1600" dirty="0" smtClean="0"/>
              <a:t>“食在广州”闻名海内外。从</a:t>
            </a:r>
            <a:r>
              <a:rPr lang="en-US" altLang="zh-CN" sz="1600" dirty="0" smtClean="0"/>
              <a:t>1987</a:t>
            </a:r>
            <a:r>
              <a:rPr lang="zh-CN" altLang="en-US" sz="1600" dirty="0" smtClean="0"/>
              <a:t>年起，广州旅游部门每年在秋交会前后，都要组织一次“广州国际美食节”活动。美食节期间，广州各类酒家、饭店都拿出自家的名牌产品参加评选，每届美食节都评选出各类名菜、名点、名小食或创新菜式百余款，不断为繁荣的广州饮食业添加新品种</a:t>
            </a:r>
            <a:endParaRPr lang="zh-CN" altLang="en-US" sz="1600" dirty="0"/>
          </a:p>
        </p:txBody>
      </p:sp>
      <p:pic>
        <p:nvPicPr>
          <p:cNvPr id="2050" name="Picture 2" descr="http://d.hiphotos.baidu.com/baike/c0%3Dbaike80%2C5%2C5%2C80%2C26/sign=3e19920749540923be646b2cf331ba6c/b21bb051f819861885d283a04aed2e738bd4e679.jpg"/>
          <p:cNvPicPr>
            <a:picLocks noChangeAspect="1" noChangeArrowheads="1"/>
          </p:cNvPicPr>
          <p:nvPr/>
        </p:nvPicPr>
        <p:blipFill>
          <a:blip r:embed="rId3"/>
          <a:srcRect/>
          <a:stretch>
            <a:fillRect/>
          </a:stretch>
        </p:blipFill>
        <p:spPr bwMode="auto">
          <a:xfrm>
            <a:off x="0" y="3500438"/>
            <a:ext cx="2071670" cy="1357298"/>
          </a:xfrm>
          <a:prstGeom prst="rect">
            <a:avLst/>
          </a:prstGeom>
          <a:noFill/>
        </p:spPr>
      </p:pic>
      <p:pic>
        <p:nvPicPr>
          <p:cNvPr id="11" name="Picture 2" descr="C:\Documents and Settings\zd\桌面\.kjb.gif"/>
          <p:cNvPicPr>
            <a:picLocks noChangeAspect="1" noChangeArrowheads="1"/>
          </p:cNvPicPr>
          <p:nvPr/>
        </p:nvPicPr>
        <p:blipFill>
          <a:blip r:embed="rId4"/>
          <a:srcRect/>
          <a:stretch>
            <a:fillRect/>
          </a:stretch>
        </p:blipFill>
        <p:spPr bwMode="auto">
          <a:xfrm rot="5400000">
            <a:off x="1928805" y="1928791"/>
            <a:ext cx="3714754" cy="142876"/>
          </a:xfrm>
          <a:prstGeom prst="rect">
            <a:avLst/>
          </a:prstGeom>
          <a:noFill/>
        </p:spPr>
      </p:pic>
      <p:pic>
        <p:nvPicPr>
          <p:cNvPr id="12" name="Picture 7"/>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rot="10800000">
            <a:off x="-357222" y="4714884"/>
            <a:ext cx="3786214" cy="457200"/>
          </a:xfrm>
          <a:prstGeom prst="rect">
            <a:avLst/>
          </a:prstGeom>
          <a:noFill/>
          <a:ln w="9525">
            <a:noFill/>
            <a:miter lim="800000"/>
            <a:headEnd/>
            <a:tailEnd/>
          </a:ln>
          <a:effectLst/>
        </p:spPr>
      </p:pic>
      <p:pic>
        <p:nvPicPr>
          <p:cNvPr id="20" name="Picture 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rot="16200000">
            <a:off x="1478749" y="4021921"/>
            <a:ext cx="1485896" cy="300054"/>
          </a:xfrm>
          <a:prstGeom prst="rect">
            <a:avLst/>
          </a:prstGeom>
          <a:noFill/>
          <a:ln w="9525">
            <a:noFill/>
            <a:miter lim="800000"/>
            <a:headEnd/>
            <a:tailEnd/>
          </a:ln>
          <a:effectLst/>
        </p:spPr>
      </p:pic>
      <p:pic>
        <p:nvPicPr>
          <p:cNvPr id="21" name="Picture 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214546" y="3286124"/>
            <a:ext cx="1485896" cy="300054"/>
          </a:xfrm>
          <a:prstGeom prst="rect">
            <a:avLst/>
          </a:prstGeom>
          <a:noFill/>
          <a:ln w="9525">
            <a:noFill/>
            <a:miter lim="800000"/>
            <a:headEnd/>
            <a:tailEnd/>
          </a:ln>
          <a:effectLst/>
        </p:spPr>
      </p:pic>
      <p:pic>
        <p:nvPicPr>
          <p:cNvPr id="15" name="Picture 3" descr="C:\Documents and Settings\zd\桌面\002.JPG"/>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2786050" y="4500570"/>
            <a:ext cx="6143636" cy="600076"/>
          </a:xfrm>
          <a:prstGeom prst="rect">
            <a:avLst/>
          </a:prstGeom>
          <a:noFill/>
        </p:spPr>
      </p:pic>
      <p:sp>
        <p:nvSpPr>
          <p:cNvPr id="17" name="TextBox 16"/>
          <p:cNvSpPr txBox="1"/>
          <p:nvPr/>
        </p:nvSpPr>
        <p:spPr>
          <a:xfrm>
            <a:off x="4214810" y="928670"/>
            <a:ext cx="4929190" cy="3785652"/>
          </a:xfrm>
          <a:prstGeom prst="rect">
            <a:avLst/>
          </a:prstGeom>
          <a:noFill/>
        </p:spPr>
        <p:txBody>
          <a:bodyPr wrap="square" rtlCol="0">
            <a:spAutoFit/>
          </a:bodyPr>
          <a:lstStyle/>
          <a:p>
            <a:pPr>
              <a:lnSpc>
                <a:spcPts val="2400"/>
              </a:lnSpc>
            </a:pPr>
            <a:r>
              <a:rPr lang="zh-CN" altLang="en-US" sz="1600" dirty="0" smtClean="0"/>
              <a:t>通过中国烹饪协会名厨专业委员会邀请全国各地的厨艺特技大师，以及由广州地区饮食行业协会邀请“食在广州</a:t>
            </a:r>
            <a:r>
              <a:rPr lang="en-US" altLang="zh-CN" sz="1600" dirty="0" smtClean="0"/>
              <a:t>·</a:t>
            </a:r>
            <a:r>
              <a:rPr lang="zh-CN" altLang="en-US" sz="1600" dirty="0" smtClean="0"/>
              <a:t>金羊奖”十大名厨到美食节现场进行厨艺表演，让市民群众体验中华厨艺的博大精深，烘托美食节现场氛围。邀请粤菜世界厨皇大赛广州总决赛选手在美食节中心会场举行技艺展示活动，通过现场烹制、菜式展示、市民品尝等活动，形成“全球粤宴、汇集广州“宣传效应。</a:t>
            </a:r>
          </a:p>
          <a:p>
            <a:pPr>
              <a:lnSpc>
                <a:spcPts val="2400"/>
              </a:lnSpc>
            </a:pPr>
            <a:r>
              <a:rPr lang="zh-CN" altLang="en-US" sz="1600" dirty="0" smtClean="0"/>
              <a:t>特组织开展中心会场的最佳展台评选活动。同时，为凸显“食在广州”的饮食文化内涵，开展“美食节最佳菜式”评选活动，提高市民群众对美食节的参与热情。</a:t>
            </a:r>
            <a:endParaRPr lang="zh-CN" altLang="en-US" sz="1600" dirty="0"/>
          </a:p>
        </p:txBody>
      </p:sp>
      <p:grpSp>
        <p:nvGrpSpPr>
          <p:cNvPr id="25" name="组合 24"/>
          <p:cNvGrpSpPr/>
          <p:nvPr/>
        </p:nvGrpSpPr>
        <p:grpSpPr>
          <a:xfrm>
            <a:off x="4572000" y="142852"/>
            <a:ext cx="4214842" cy="857232"/>
            <a:chOff x="4572000" y="142852"/>
            <a:chExt cx="4214842" cy="857232"/>
          </a:xfrm>
        </p:grpSpPr>
        <p:sp>
          <p:nvSpPr>
            <p:cNvPr id="18" name="下箭头 17"/>
            <p:cNvSpPr/>
            <p:nvPr/>
          </p:nvSpPr>
          <p:spPr>
            <a:xfrm>
              <a:off x="4572000"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7030A0"/>
                  </a:solidFill>
                  <a:latin typeface="Kozuka Gothic Pro H" pitchFamily="34" charset="-128"/>
                  <a:ea typeface="Kozuka Gothic Pro H" pitchFamily="34" charset="-128"/>
                </a:rPr>
                <a:t>广</a:t>
              </a:r>
              <a:endParaRPr lang="zh-CN" altLang="en-US" sz="2800" dirty="0">
                <a:solidFill>
                  <a:srgbClr val="7030A0"/>
                </a:solidFill>
                <a:latin typeface="Kozuka Gothic Pro H" pitchFamily="34" charset="-128"/>
                <a:ea typeface="Kozuka Gothic Pro H" pitchFamily="34" charset="-128"/>
              </a:endParaRPr>
            </a:p>
          </p:txBody>
        </p:sp>
        <p:sp>
          <p:nvSpPr>
            <p:cNvPr id="19" name="下箭头 18"/>
            <p:cNvSpPr/>
            <p:nvPr/>
          </p:nvSpPr>
          <p:spPr>
            <a:xfrm>
              <a:off x="5429256"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00B050"/>
                  </a:solidFill>
                  <a:latin typeface="方正大标宋简体" pitchFamily="2" charset="-122"/>
                  <a:ea typeface="方正大标宋简体" pitchFamily="2" charset="-122"/>
                </a:rPr>
                <a:t>州</a:t>
              </a:r>
              <a:endParaRPr lang="zh-CN" altLang="en-US" sz="2800" dirty="0">
                <a:solidFill>
                  <a:srgbClr val="00B050"/>
                </a:solidFill>
                <a:latin typeface="方正大标宋简体" pitchFamily="2" charset="-122"/>
                <a:ea typeface="方正大标宋简体" pitchFamily="2" charset="-122"/>
              </a:endParaRPr>
            </a:p>
          </p:txBody>
        </p:sp>
        <p:sp>
          <p:nvSpPr>
            <p:cNvPr id="22" name="下箭头 21"/>
            <p:cNvSpPr/>
            <p:nvPr/>
          </p:nvSpPr>
          <p:spPr>
            <a:xfrm>
              <a:off x="6286512"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0070C0"/>
                  </a:solidFill>
                  <a:latin typeface="方正准圆简体" pitchFamily="2" charset="-122"/>
                  <a:ea typeface="方正准圆简体" pitchFamily="2" charset="-122"/>
                </a:rPr>
                <a:t>美</a:t>
              </a:r>
              <a:endParaRPr lang="zh-CN" altLang="en-US" sz="2800" dirty="0">
                <a:solidFill>
                  <a:srgbClr val="0070C0"/>
                </a:solidFill>
                <a:latin typeface="方正准圆简体" pitchFamily="2" charset="-122"/>
                <a:ea typeface="方正准圆简体" pitchFamily="2" charset="-122"/>
              </a:endParaRPr>
            </a:p>
          </p:txBody>
        </p:sp>
        <p:sp>
          <p:nvSpPr>
            <p:cNvPr id="23" name="下箭头 22"/>
            <p:cNvSpPr/>
            <p:nvPr/>
          </p:nvSpPr>
          <p:spPr>
            <a:xfrm>
              <a:off x="7143768"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FF0000"/>
                  </a:solidFill>
                  <a:latin typeface="Kozuka Gothic Pro H" pitchFamily="34" charset="-128"/>
                  <a:ea typeface="Kozuka Gothic Pro H" pitchFamily="34" charset="-128"/>
                </a:rPr>
                <a:t>食</a:t>
              </a:r>
              <a:endParaRPr lang="zh-CN" altLang="en-US" sz="2800" dirty="0">
                <a:solidFill>
                  <a:srgbClr val="FF0000"/>
                </a:solidFill>
                <a:latin typeface="Kozuka Gothic Pro H" pitchFamily="34" charset="-128"/>
                <a:ea typeface="Kozuka Gothic Pro H" pitchFamily="34" charset="-128"/>
              </a:endParaRPr>
            </a:p>
          </p:txBody>
        </p:sp>
        <p:sp>
          <p:nvSpPr>
            <p:cNvPr id="24" name="下箭头 23"/>
            <p:cNvSpPr/>
            <p:nvPr/>
          </p:nvSpPr>
          <p:spPr>
            <a:xfrm>
              <a:off x="8001024"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C00000"/>
                  </a:solidFill>
                  <a:latin typeface="方正大标宋简体" pitchFamily="2" charset="-122"/>
                  <a:ea typeface="方正大标宋简体" pitchFamily="2" charset="-122"/>
                </a:rPr>
                <a:t>节</a:t>
              </a:r>
              <a:endParaRPr lang="zh-CN" altLang="en-US" sz="2800" dirty="0">
                <a:solidFill>
                  <a:srgbClr val="C00000"/>
                </a:solidFill>
                <a:latin typeface="方正大标宋简体" pitchFamily="2" charset="-122"/>
                <a:ea typeface="方正大标宋简体" pitchFamily="2" charset="-122"/>
              </a:endParaRPr>
            </a:p>
          </p:txBody>
        </p:sp>
      </p:grpSp>
      <p:pic>
        <p:nvPicPr>
          <p:cNvPr id="1026" name="Picture 2" descr="C:\Documents and Settings\zd\桌面\广州美食.jpg"/>
          <p:cNvPicPr>
            <a:picLocks noChangeAspect="1" noChangeArrowheads="1"/>
          </p:cNvPicPr>
          <p:nvPr/>
        </p:nvPicPr>
        <p:blipFill>
          <a:blip r:embed="rId8"/>
          <a:srcRect/>
          <a:stretch>
            <a:fillRect/>
          </a:stretch>
        </p:blipFill>
        <p:spPr bwMode="auto">
          <a:xfrm>
            <a:off x="2500298" y="3643314"/>
            <a:ext cx="1591109" cy="1190626"/>
          </a:xfrm>
          <a:prstGeom prst="rect">
            <a:avLst/>
          </a:prstGeom>
          <a:noFill/>
        </p:spPr>
      </p:pic>
      <p:sp>
        <p:nvSpPr>
          <p:cNvPr id="27" name="TextBox 26"/>
          <p:cNvSpPr txBox="1"/>
          <p:nvPr/>
        </p:nvSpPr>
        <p:spPr>
          <a:xfrm>
            <a:off x="0" y="5715016"/>
            <a:ext cx="8715404" cy="1908215"/>
          </a:xfrm>
          <a:prstGeom prst="rect">
            <a:avLst/>
          </a:prstGeom>
          <a:noFill/>
        </p:spPr>
        <p:txBody>
          <a:bodyPr wrap="square" rtlCol="0">
            <a:spAutoFit/>
          </a:bodyPr>
          <a:lstStyle/>
          <a:p>
            <a:r>
              <a:rPr lang="zh-CN" altLang="en-US" sz="1600" dirty="0" smtClean="0"/>
              <a:t>为更好的宣传本次美食节，让更多的人关注和积极参加，增强线上线下互动，举办“美食齐分享”摄影比赛，记录美食节精彩瞬间，为今后美食节宣传留存图片资料。</a:t>
            </a:r>
            <a:r>
              <a:rPr lang="en-US" sz="1600" dirty="0" smtClean="0"/>
              <a:t>(</a:t>
            </a:r>
            <a:r>
              <a:rPr lang="zh-CN" altLang="en-US" sz="1600" dirty="0" smtClean="0"/>
              <a:t>番禺区政府牵头负责</a:t>
            </a:r>
            <a:r>
              <a:rPr lang="en-US" sz="1600" dirty="0" smtClean="0"/>
              <a:t>)</a:t>
            </a:r>
            <a:r>
              <a:rPr lang="zh-CN" altLang="en-US" sz="1600" dirty="0" smtClean="0"/>
              <a:t> ，组织群众文艺演出团体围绕美食节主题，每天在中心会场的舞台组织形式多样的文艺演出等活动，营造欢乐和谐的节庆氛围。</a:t>
            </a:r>
            <a:r>
              <a:rPr lang="en-US" sz="1600" dirty="0" smtClean="0"/>
              <a:t>(</a:t>
            </a:r>
            <a:r>
              <a:rPr lang="zh-CN" altLang="en-US" sz="1600" dirty="0" smtClean="0"/>
              <a:t>番禺区政府牵头负责</a:t>
            </a:r>
            <a:r>
              <a:rPr lang="en-US" sz="1600" dirty="0" smtClean="0"/>
              <a:t>)</a:t>
            </a:r>
            <a:endParaRPr lang="zh-CN" altLang="en-US" sz="1600" dirty="0" smtClean="0"/>
          </a:p>
          <a:p>
            <a:endParaRPr lang="zh-CN" altLang="en-US" sz="1600" dirty="0" smtClean="0"/>
          </a:p>
          <a:p>
            <a:pPr>
              <a:lnSpc>
                <a:spcPts val="2400"/>
              </a:lnSpc>
            </a:pPr>
            <a:r>
              <a:rPr lang="en-US" sz="1600" b="1" dirty="0" smtClean="0"/>
              <a:t> </a:t>
            </a:r>
            <a:endParaRPr lang="zh-CN" altLang="en-US" sz="1600" dirty="0" smtClean="0"/>
          </a:p>
          <a:p>
            <a:endParaRPr lang="zh-CN" altLang="en-US" dirty="0"/>
          </a:p>
        </p:txBody>
      </p:sp>
      <p:grpSp>
        <p:nvGrpSpPr>
          <p:cNvPr id="28" name="组合 27"/>
          <p:cNvGrpSpPr/>
          <p:nvPr/>
        </p:nvGrpSpPr>
        <p:grpSpPr>
          <a:xfrm>
            <a:off x="571472" y="5000636"/>
            <a:ext cx="4214842" cy="785818"/>
            <a:chOff x="4572000" y="142852"/>
            <a:chExt cx="4214842" cy="857232"/>
          </a:xfrm>
        </p:grpSpPr>
        <p:sp>
          <p:nvSpPr>
            <p:cNvPr id="29" name="下箭头 28"/>
            <p:cNvSpPr/>
            <p:nvPr/>
          </p:nvSpPr>
          <p:spPr>
            <a:xfrm>
              <a:off x="4572000"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7030A0"/>
                  </a:solidFill>
                  <a:latin typeface="Kozuka Gothic Pro H" pitchFamily="34" charset="-128"/>
                  <a:ea typeface="Kozuka Gothic Pro H" pitchFamily="34" charset="-128"/>
                </a:rPr>
                <a:t>美</a:t>
              </a:r>
              <a:endParaRPr lang="zh-CN" altLang="en-US" sz="2800" dirty="0">
                <a:solidFill>
                  <a:srgbClr val="7030A0"/>
                </a:solidFill>
                <a:latin typeface="Kozuka Gothic Pro H" pitchFamily="34" charset="-128"/>
                <a:ea typeface="Kozuka Gothic Pro H" pitchFamily="34" charset="-128"/>
              </a:endParaRPr>
            </a:p>
          </p:txBody>
        </p:sp>
        <p:sp>
          <p:nvSpPr>
            <p:cNvPr id="30" name="下箭头 29"/>
            <p:cNvSpPr/>
            <p:nvPr/>
          </p:nvSpPr>
          <p:spPr>
            <a:xfrm>
              <a:off x="5429256"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00B050"/>
                  </a:solidFill>
                  <a:latin typeface="方正大标宋简体" pitchFamily="2" charset="-122"/>
                  <a:ea typeface="方正大标宋简体" pitchFamily="2" charset="-122"/>
                </a:rPr>
                <a:t>食</a:t>
              </a:r>
              <a:endParaRPr lang="zh-CN" altLang="en-US" sz="2800" dirty="0">
                <a:solidFill>
                  <a:srgbClr val="00B050"/>
                </a:solidFill>
                <a:latin typeface="方正大标宋简体" pitchFamily="2" charset="-122"/>
                <a:ea typeface="方正大标宋简体" pitchFamily="2" charset="-122"/>
              </a:endParaRPr>
            </a:p>
          </p:txBody>
        </p:sp>
        <p:sp>
          <p:nvSpPr>
            <p:cNvPr id="31" name="下箭头 30"/>
            <p:cNvSpPr/>
            <p:nvPr/>
          </p:nvSpPr>
          <p:spPr>
            <a:xfrm>
              <a:off x="6286512"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0070C0"/>
                  </a:solidFill>
                  <a:latin typeface="方正准圆简体" pitchFamily="2" charset="-122"/>
                  <a:ea typeface="方正准圆简体" pitchFamily="2" charset="-122"/>
                </a:rPr>
                <a:t>齐</a:t>
              </a:r>
              <a:endParaRPr lang="zh-CN" altLang="en-US" sz="2800" dirty="0">
                <a:solidFill>
                  <a:srgbClr val="0070C0"/>
                </a:solidFill>
                <a:latin typeface="方正准圆简体" pitchFamily="2" charset="-122"/>
                <a:ea typeface="方正准圆简体" pitchFamily="2" charset="-122"/>
              </a:endParaRPr>
            </a:p>
          </p:txBody>
        </p:sp>
        <p:sp>
          <p:nvSpPr>
            <p:cNvPr id="32" name="下箭头 31"/>
            <p:cNvSpPr/>
            <p:nvPr/>
          </p:nvSpPr>
          <p:spPr>
            <a:xfrm>
              <a:off x="7143768"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FF0000"/>
                  </a:solidFill>
                  <a:latin typeface="Kozuka Gothic Pro H" pitchFamily="34" charset="-128"/>
                  <a:ea typeface="Kozuka Gothic Pro H" pitchFamily="34" charset="-128"/>
                </a:rPr>
                <a:t>分</a:t>
              </a:r>
              <a:endParaRPr lang="zh-CN" altLang="en-US" sz="2800" dirty="0">
                <a:solidFill>
                  <a:srgbClr val="FF0000"/>
                </a:solidFill>
                <a:latin typeface="Kozuka Gothic Pro H" pitchFamily="34" charset="-128"/>
                <a:ea typeface="Kozuka Gothic Pro H" pitchFamily="34" charset="-128"/>
              </a:endParaRPr>
            </a:p>
          </p:txBody>
        </p:sp>
        <p:sp>
          <p:nvSpPr>
            <p:cNvPr id="33" name="下箭头 32"/>
            <p:cNvSpPr/>
            <p:nvPr/>
          </p:nvSpPr>
          <p:spPr>
            <a:xfrm>
              <a:off x="8001024" y="142852"/>
              <a:ext cx="785818" cy="85723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dirty="0" smtClean="0">
                  <a:solidFill>
                    <a:srgbClr val="C00000"/>
                  </a:solidFill>
                  <a:latin typeface="方正大标宋简体" pitchFamily="2" charset="-122"/>
                  <a:ea typeface="方正大标宋简体" pitchFamily="2" charset="-122"/>
                </a:rPr>
                <a:t>享</a:t>
              </a:r>
              <a:endParaRPr lang="zh-CN" altLang="en-US" sz="2800" dirty="0">
                <a:solidFill>
                  <a:srgbClr val="C00000"/>
                </a:solidFill>
                <a:latin typeface="方正大标宋简体" pitchFamily="2" charset="-122"/>
                <a:ea typeface="方正大标宋简体" pitchFamily="2" charset="-122"/>
              </a:endParaRPr>
            </a:p>
          </p:txBody>
        </p:sp>
      </p:grpSp>
      <p:pic>
        <p:nvPicPr>
          <p:cNvPr id="1027" name="Picture 3" descr="C:\Documents and Settings\zd\桌面\美食.jpg"/>
          <p:cNvPicPr>
            <a:picLocks noChangeAspect="1" noChangeArrowheads="1"/>
          </p:cNvPicPr>
          <p:nvPr/>
        </p:nvPicPr>
        <p:blipFill>
          <a:blip r:embed="rId9"/>
          <a:srcRect/>
          <a:stretch>
            <a:fillRect/>
          </a:stretch>
        </p:blipFill>
        <p:spPr bwMode="auto">
          <a:xfrm>
            <a:off x="5429256" y="4929198"/>
            <a:ext cx="1714512" cy="85725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858000"/>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 name="图片 2" descr="{1BFE490A-EFE6-40A4-97D8-70F015B7FF1E}0.gif"/>
          <p:cNvPicPr>
            <a:picLocks noChangeAspect="1"/>
          </p:cNvPicPr>
          <p:nvPr/>
        </p:nvPicPr>
        <p:blipFill>
          <a:blip r:embed="rId2">
            <a:clrChange>
              <a:clrFrom>
                <a:srgbClr val="FFFFFF"/>
              </a:clrFrom>
              <a:clrTo>
                <a:srgbClr val="FFFFFF">
                  <a:alpha val="0"/>
                </a:srgbClr>
              </a:clrTo>
            </a:clrChange>
          </a:blip>
          <a:srcRect r="36607" b="28804"/>
          <a:stretch>
            <a:fillRect/>
          </a:stretch>
        </p:blipFill>
        <p:spPr>
          <a:xfrm>
            <a:off x="0" y="0"/>
            <a:ext cx="3381380" cy="3119444"/>
          </a:xfrm>
          <a:prstGeom prst="rect">
            <a:avLst/>
          </a:prstGeom>
        </p:spPr>
      </p:pic>
      <p:pic>
        <p:nvPicPr>
          <p:cNvPr id="4" name="图片 3" descr="{1BFE490A-EFE6-40A4-97D8-70F015B7FF1E}0.gif"/>
          <p:cNvPicPr>
            <a:picLocks noChangeAspect="1"/>
          </p:cNvPicPr>
          <p:nvPr/>
        </p:nvPicPr>
        <p:blipFill>
          <a:blip r:embed="rId2">
            <a:clrChange>
              <a:clrFrom>
                <a:srgbClr val="FFFFFF"/>
              </a:clrFrom>
              <a:clrTo>
                <a:srgbClr val="FFFFFF">
                  <a:alpha val="0"/>
                </a:srgbClr>
              </a:clrTo>
            </a:clrChange>
          </a:blip>
          <a:srcRect r="36607" b="28804"/>
          <a:stretch>
            <a:fillRect/>
          </a:stretch>
        </p:blipFill>
        <p:spPr>
          <a:xfrm>
            <a:off x="0" y="3738556"/>
            <a:ext cx="3381380" cy="3119444"/>
          </a:xfrm>
          <a:prstGeom prst="rect">
            <a:avLst/>
          </a:prstGeom>
        </p:spPr>
      </p:pic>
      <p:pic>
        <p:nvPicPr>
          <p:cNvPr id="5" name="图片 4" descr="{1BFE490A-EFE6-40A4-97D8-70F015B7FF1E}0.gif"/>
          <p:cNvPicPr>
            <a:picLocks noChangeAspect="1"/>
          </p:cNvPicPr>
          <p:nvPr/>
        </p:nvPicPr>
        <p:blipFill>
          <a:blip r:embed="rId2">
            <a:clrChange>
              <a:clrFrom>
                <a:srgbClr val="FFFFFF"/>
              </a:clrFrom>
              <a:clrTo>
                <a:srgbClr val="FFFFFF">
                  <a:alpha val="0"/>
                </a:srgbClr>
              </a:clrTo>
            </a:clrChange>
          </a:blip>
          <a:srcRect r="36607" b="28804"/>
          <a:stretch>
            <a:fillRect/>
          </a:stretch>
        </p:blipFill>
        <p:spPr>
          <a:xfrm>
            <a:off x="5762620" y="3738556"/>
            <a:ext cx="3381380" cy="3119444"/>
          </a:xfrm>
          <a:prstGeom prst="rect">
            <a:avLst/>
          </a:prstGeom>
        </p:spPr>
      </p:pic>
      <p:pic>
        <p:nvPicPr>
          <p:cNvPr id="6" name="图片 5" descr="{1BFE490A-EFE6-40A4-97D8-70F015B7FF1E}0.gif"/>
          <p:cNvPicPr>
            <a:picLocks noChangeAspect="1"/>
          </p:cNvPicPr>
          <p:nvPr/>
        </p:nvPicPr>
        <p:blipFill>
          <a:blip r:embed="rId2">
            <a:clrChange>
              <a:clrFrom>
                <a:srgbClr val="FFFFFF"/>
              </a:clrFrom>
              <a:clrTo>
                <a:srgbClr val="FFFFFF">
                  <a:alpha val="0"/>
                </a:srgbClr>
              </a:clrTo>
            </a:clrChange>
          </a:blip>
          <a:srcRect r="36607" b="28804"/>
          <a:stretch>
            <a:fillRect/>
          </a:stretch>
        </p:blipFill>
        <p:spPr>
          <a:xfrm>
            <a:off x="5762620" y="0"/>
            <a:ext cx="3381380" cy="3119444"/>
          </a:xfrm>
          <a:prstGeom prst="rect">
            <a:avLst/>
          </a:prstGeom>
        </p:spPr>
      </p:pic>
      <p:sp>
        <p:nvSpPr>
          <p:cNvPr id="7" name="TextBox 6"/>
          <p:cNvSpPr txBox="1"/>
          <p:nvPr/>
        </p:nvSpPr>
        <p:spPr>
          <a:xfrm>
            <a:off x="1285852" y="2500306"/>
            <a:ext cx="5715040" cy="1200329"/>
          </a:xfrm>
          <a:prstGeom prst="rect">
            <a:avLst/>
          </a:prstGeom>
          <a:noFill/>
        </p:spPr>
        <p:txBody>
          <a:bodyPr wrap="square" rtlCol="0">
            <a:spAutoFit/>
          </a:bodyPr>
          <a:lstStyle/>
          <a:p>
            <a:r>
              <a:rPr lang="zh-CN" altLang="en-US" sz="7200" dirty="0" smtClean="0">
                <a:solidFill>
                  <a:srgbClr val="FFFF00"/>
                </a:solidFill>
                <a:latin typeface="华文楷体" pitchFamily="2" charset="-122"/>
                <a:ea typeface="华文楷体" pitchFamily="2" charset="-122"/>
              </a:rPr>
              <a:t>谢</a:t>
            </a:r>
            <a:r>
              <a:rPr lang="zh-CN" altLang="en-US" sz="7200" dirty="0" smtClean="0">
                <a:latin typeface="华文楷体" pitchFamily="2" charset="-122"/>
                <a:ea typeface="华文楷体" pitchFamily="2" charset="-122"/>
              </a:rPr>
              <a:t>   </a:t>
            </a:r>
            <a:r>
              <a:rPr lang="zh-CN" altLang="en-US" sz="7200" dirty="0" smtClean="0">
                <a:solidFill>
                  <a:srgbClr val="92D050"/>
                </a:solidFill>
                <a:latin typeface="华文楷体" pitchFamily="2" charset="-122"/>
                <a:ea typeface="华文楷体" pitchFamily="2" charset="-122"/>
              </a:rPr>
              <a:t>谢 </a:t>
            </a:r>
            <a:r>
              <a:rPr lang="zh-CN" altLang="en-US" sz="7200" dirty="0" smtClean="0">
                <a:latin typeface="华文楷体" pitchFamily="2" charset="-122"/>
                <a:ea typeface="华文楷体" pitchFamily="2" charset="-122"/>
              </a:rPr>
              <a:t> </a:t>
            </a:r>
            <a:r>
              <a:rPr lang="zh-CN" altLang="en-US" sz="7200" dirty="0" smtClean="0">
                <a:solidFill>
                  <a:srgbClr val="60C9DE"/>
                </a:solidFill>
                <a:latin typeface="方正舒体" pitchFamily="2" charset="-122"/>
                <a:ea typeface="方正舒体" pitchFamily="2" charset="-122"/>
              </a:rPr>
              <a:t>观</a:t>
            </a:r>
            <a:r>
              <a:rPr lang="zh-CN" altLang="en-US" sz="7200" dirty="0" smtClean="0">
                <a:latin typeface="方正舒体" pitchFamily="2" charset="-122"/>
                <a:ea typeface="方正舒体" pitchFamily="2" charset="-122"/>
              </a:rPr>
              <a:t>   </a:t>
            </a:r>
            <a:r>
              <a:rPr lang="zh-CN" altLang="en-US" sz="7200" dirty="0" smtClean="0">
                <a:solidFill>
                  <a:srgbClr val="FF0000"/>
                </a:solidFill>
                <a:latin typeface="华文楷体" pitchFamily="2" charset="-122"/>
                <a:ea typeface="华文楷体" pitchFamily="2" charset="-122"/>
              </a:rPr>
              <a:t>赏</a:t>
            </a:r>
            <a:endParaRPr lang="zh-CN" altLang="en-US" sz="7200" dirty="0">
              <a:solidFill>
                <a:srgbClr val="FF0000"/>
              </a:solidFill>
              <a:latin typeface="华文楷体" pitchFamily="2" charset="-122"/>
              <a:ea typeface="华文楷体" pitchFamily="2" charset="-122"/>
            </a:endParaRPr>
          </a:p>
        </p:txBody>
      </p:sp>
      <p:sp>
        <p:nvSpPr>
          <p:cNvPr id="8" name="TextBox 7"/>
          <p:cNvSpPr txBox="1"/>
          <p:nvPr/>
        </p:nvSpPr>
        <p:spPr>
          <a:xfrm>
            <a:off x="1643042" y="3429000"/>
            <a:ext cx="5857916" cy="769441"/>
          </a:xfrm>
          <a:prstGeom prst="rect">
            <a:avLst/>
          </a:prstGeom>
          <a:noFill/>
        </p:spPr>
        <p:txBody>
          <a:bodyPr wrap="square" rtlCol="0">
            <a:spAutoFit/>
          </a:bodyPr>
          <a:lstStyle/>
          <a:p>
            <a:r>
              <a:rPr lang="zh-CN" altLang="en-US" sz="4400" dirty="0" smtClean="0">
                <a:solidFill>
                  <a:srgbClr val="60C9DE"/>
                </a:solidFill>
                <a:latin typeface="方正舒体" pitchFamily="2" charset="-122"/>
                <a:ea typeface="方正舒体" pitchFamily="2" charset="-122"/>
              </a:rPr>
              <a:t>          再  </a:t>
            </a:r>
            <a:r>
              <a:rPr lang="zh-CN" altLang="en-US" sz="4400" dirty="0" smtClean="0">
                <a:solidFill>
                  <a:srgbClr val="FFFF00"/>
                </a:solidFill>
                <a:latin typeface="方正舒体" pitchFamily="2" charset="-122"/>
                <a:ea typeface="方正舒体" pitchFamily="2" charset="-122"/>
              </a:rPr>
              <a:t>     </a:t>
            </a:r>
            <a:r>
              <a:rPr lang="zh-CN" altLang="en-US" sz="4400" dirty="0" smtClean="0">
                <a:solidFill>
                  <a:srgbClr val="FF0000"/>
                </a:solidFill>
                <a:latin typeface="方正舒体" pitchFamily="2" charset="-122"/>
                <a:ea typeface="方正舒体" pitchFamily="2" charset="-122"/>
              </a:rPr>
              <a:t>见</a:t>
            </a:r>
            <a:endParaRPr lang="zh-CN" altLang="en-US" sz="4400" dirty="0">
              <a:solidFill>
                <a:srgbClr val="FF0000"/>
              </a:solidFill>
              <a:latin typeface="方正舒体" pitchFamily="2" charset="-122"/>
              <a:ea typeface="方正舒体" pitchFamily="2" charset="-122"/>
            </a:endParaRPr>
          </a:p>
        </p:txBody>
      </p:sp>
      <p:pic>
        <p:nvPicPr>
          <p:cNvPr id="1026" name="Picture 2" descr="C:\Documents and Settings\zd\桌面\d1a20cf431adcbef0019b0caaeaf2edda2cc9fc9.jpg"/>
          <p:cNvPicPr>
            <a:picLocks noChangeAspect="1" noChangeArrowheads="1"/>
          </p:cNvPicPr>
          <p:nvPr/>
        </p:nvPicPr>
        <p:blipFill>
          <a:blip r:embed="rId3"/>
          <a:srcRect/>
          <a:stretch>
            <a:fillRect/>
          </a:stretch>
        </p:blipFill>
        <p:spPr bwMode="auto">
          <a:xfrm>
            <a:off x="6143636" y="0"/>
            <a:ext cx="3000344" cy="2250258"/>
          </a:xfrm>
          <a:prstGeom prst="rect">
            <a:avLst/>
          </a:prstGeom>
          <a:noFill/>
        </p:spPr>
      </p:pic>
      <p:pic>
        <p:nvPicPr>
          <p:cNvPr id="1027" name="Picture 3" descr="C:\Documents and Settings\zd\桌面\广州艇仔粥.jpg"/>
          <p:cNvPicPr>
            <a:picLocks noChangeAspect="1" noChangeArrowheads="1"/>
          </p:cNvPicPr>
          <p:nvPr/>
        </p:nvPicPr>
        <p:blipFill>
          <a:blip r:embed="rId4"/>
          <a:srcRect/>
          <a:stretch>
            <a:fillRect/>
          </a:stretch>
        </p:blipFill>
        <p:spPr bwMode="auto">
          <a:xfrm>
            <a:off x="5683248" y="4539296"/>
            <a:ext cx="3460752" cy="2318704"/>
          </a:xfrm>
          <a:prstGeom prst="rect">
            <a:avLst/>
          </a:prstGeom>
          <a:noFill/>
        </p:spPr>
      </p:pic>
      <p:pic>
        <p:nvPicPr>
          <p:cNvPr id="1028" name="Picture 4" descr="C:\Documents and Settings\zd\桌面\虾饺.jpg"/>
          <p:cNvPicPr>
            <a:picLocks noChangeAspect="1" noChangeArrowheads="1"/>
          </p:cNvPicPr>
          <p:nvPr/>
        </p:nvPicPr>
        <p:blipFill>
          <a:blip r:embed="rId5"/>
          <a:srcRect/>
          <a:stretch>
            <a:fillRect/>
          </a:stretch>
        </p:blipFill>
        <p:spPr bwMode="auto">
          <a:xfrm>
            <a:off x="0" y="0"/>
            <a:ext cx="3264260" cy="2214554"/>
          </a:xfrm>
          <a:prstGeom prst="rect">
            <a:avLst/>
          </a:prstGeom>
          <a:noFill/>
        </p:spPr>
      </p:pic>
      <p:pic>
        <p:nvPicPr>
          <p:cNvPr id="1029" name="Picture 5" descr="C:\Documents and Settings\zd\桌面\b7003af33a87e950182fe93212385343fbf2b4b7.jpg"/>
          <p:cNvPicPr>
            <a:picLocks noChangeAspect="1" noChangeArrowheads="1"/>
          </p:cNvPicPr>
          <p:nvPr/>
        </p:nvPicPr>
        <p:blipFill>
          <a:blip r:embed="rId6"/>
          <a:srcRect/>
          <a:stretch>
            <a:fillRect/>
          </a:stretch>
        </p:blipFill>
        <p:spPr bwMode="auto">
          <a:xfrm>
            <a:off x="142844" y="4500570"/>
            <a:ext cx="3545008" cy="235743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299</TotalTime>
  <Words>1323</Words>
  <PresentationFormat>全屏显示(4:3)</PresentationFormat>
  <Paragraphs>129</Paragraphs>
  <Slides>8</Slides>
  <Notes>2</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MC SYSTEM</cp:lastModifiedBy>
  <cp:revision>41</cp:revision>
  <dcterms:modified xsi:type="dcterms:W3CDTF">2016-07-04T08:27:34Z</dcterms:modified>
</cp:coreProperties>
</file>