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57" r:id="rId3"/>
    <p:sldId id="294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91" r:id="rId22"/>
    <p:sldId id="292" r:id="rId23"/>
    <p:sldId id="293" r:id="rId24"/>
    <p:sldId id="275" r:id="rId25"/>
    <p:sldId id="276" r:id="rId26"/>
    <p:sldId id="277" r:id="rId27"/>
    <p:sldId id="278" r:id="rId28"/>
    <p:sldId id="279" r:id="rId29"/>
    <p:sldId id="29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56" r:id="rId4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0AFAB4-829D-470E-B72D-3DB724807262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179980-924A-48DD-BBF2-4443F89C942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5834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27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9440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2651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753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4171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884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4121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573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651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2489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8362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53826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262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15540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7162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76672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1"/>
            <a:ext cx="5376672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75304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6543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477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0842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7232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5190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1732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528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88E8C-18A3-4E97-92AD-B0A33D9F8845}" type="datetimeFigureOut">
              <a:rPr lang="zh-CN" altLang="en-US" smtClean="0"/>
              <a:t>2020/3/2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EA02F1-631F-4917-9F66-5D602F57F1E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214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  <a:t>‹#›</a:t>
            </a:fld>
            <a:endParaRPr lang="zh-CN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1987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86356" y="2331406"/>
            <a:ext cx="8219288" cy="719451"/>
          </a:xfrm>
        </p:spPr>
        <p:txBody>
          <a:bodyPr>
            <a:normAutofit/>
          </a:bodyPr>
          <a:lstStyle/>
          <a:p>
            <a:r>
              <a:rPr lang="zh-CN" altLang="en-US" sz="3600" b="1" dirty="0"/>
              <a:t>例说如何审好多则材料的作文题目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585595" y="1006476"/>
            <a:ext cx="677545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语文高考备考微课：作文</a:t>
            </a:r>
            <a:r>
              <a:rPr lang="zh-CN" altLang="en-US" sz="3200" dirty="0" smtClean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系列</a:t>
            </a:r>
            <a:endParaRPr lang="zh-CN" altLang="en-US" sz="3200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3810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96982" y="110837"/>
            <a:ext cx="11797145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22.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阅读下面的材料，根据要求写作。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(60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分</a:t>
            </a:r>
            <a:r>
              <a:rPr lang="en-US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孔子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曰：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“知耻近乎于勇。”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马克思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说：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“羞耻是一种内向的愤怒。”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古希腊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哲学家德谟克利特指出：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“对可耻行为的追悔是对生命的拯救。”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龚自珍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说：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“士皆知有耻，则国家永无耻矣；士不知耻，为国之大耻。”，士不知耻“则由始辱其身家，以延及于辱社稷也。”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</a:t>
            </a:r>
            <a:r>
              <a:rPr lang="zh-CN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《管子·牧民》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篇认为</a:t>
            </a: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“国之四维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礼义廉耻。四维不张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国乃灭亡。</a:t>
            </a:r>
            <a:r>
              <a:rPr lang="zh-CN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”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古今</a:t>
            </a:r>
            <a:r>
              <a:rPr lang="zh-CN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圣贤对“耻”的认识，一直是我们思想建设方面的一个重要依据，知耻也是道德的重要组成因素。而今却有一些人缺乏羞耻心，令人深思。</a:t>
            </a:r>
            <a:endParaRPr lang="zh-CN" altLang="zh-CN" sz="28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</a:p>
          <a:p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某</a:t>
            </a:r>
            <a:r>
              <a:rPr lang="zh-CN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中学近期准备召开一场以“耻”为主题的演讲会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。请你就上述名句立意，以该中学高三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18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班谭锐同学的身份参加这次演讲，写一篇演讲稿；要求自选角度，明确文体，自拟标题；不要套作，不得抄袭；不少于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800</a:t>
            </a:r>
            <a:r>
              <a:rPr lang="zh-CN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字。</a:t>
            </a:r>
            <a:endParaRPr lang="zh-CN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b="1" dirty="0"/>
              <a:t> </a:t>
            </a:r>
            <a:endParaRPr lang="zh-CN" altLang="zh-CN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26443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17090" y="1533526"/>
            <a:ext cx="8229600" cy="4525963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2018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年全国课标I卷（世纪宝宝）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2018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年全国课标III卷（改革开放的标语口号）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201</a:t>
            </a:r>
            <a:r>
              <a:rPr 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9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届广州市调研考（留学与归国）</a:t>
            </a:r>
            <a:endParaRPr lang="en-US" altLang="zh-CN" sz="28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201</a:t>
            </a:r>
            <a:r>
              <a:rPr 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7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年全国课标II卷（中华名句）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endParaRPr lang="zh-CN" altLang="en-US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endParaRPr lang="zh-CN" altLang="en-US" b="1" dirty="0">
              <a:solidFill>
                <a:srgbClr val="1D41D5"/>
              </a:solidFill>
            </a:endParaRPr>
          </a:p>
          <a:p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1775751" y="564437"/>
            <a:ext cx="3738880" cy="70675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多则材料的审题</a:t>
            </a:r>
          </a:p>
        </p:txBody>
      </p:sp>
    </p:spTree>
    <p:extLst>
      <p:ext uri="{BB962C8B-B14F-4D97-AF65-F5344CB8AC3E}">
        <p14:creationId xmlns:p14="http://schemas.microsoft.com/office/powerpoint/2010/main" val="80677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7418" y="172086"/>
            <a:ext cx="11035146" cy="6541135"/>
          </a:xfrm>
        </p:spPr>
        <p:txBody>
          <a:bodyPr/>
          <a:lstStyle/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solidFill>
                  <a:srgbClr val="1D41D5"/>
                </a:solidFill>
              </a:rPr>
              <a:t>例一：（</a:t>
            </a:r>
            <a:r>
              <a:rPr lang="en-US" altLang="zh-CN" sz="2400" b="1" dirty="0">
                <a:solidFill>
                  <a:srgbClr val="1D41D5"/>
                </a:solidFill>
              </a:rPr>
              <a:t>2018</a:t>
            </a:r>
            <a:r>
              <a:rPr lang="zh-CN" altLang="en-US" sz="2400" b="1" dirty="0">
                <a:solidFill>
                  <a:srgbClr val="1D41D5"/>
                </a:solidFill>
              </a:rPr>
              <a:t>年全国课标I卷）</a:t>
            </a:r>
          </a:p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/>
              <a:t>阅读下面的材料，根据要求写作。(60分)</a:t>
            </a:r>
          </a:p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/>
              <a:t>    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2000年  农历庚辰龙年，人类迈进新千年，中国千万“世纪宝宝”出生。</a:t>
            </a:r>
          </a:p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2008年  汶川大地震。北京奥运会。</a:t>
            </a:r>
          </a:p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2013年  “天宫一号”首次太空授课。公路“村村通”接近完成；“精准扶贫”开始推动。</a:t>
            </a:r>
          </a:p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2017年  网民规模达72亿，互联网普及率超全球平均水平。</a:t>
            </a:r>
          </a:p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2018年  “世纪宝宝”一代长大成人。</a:t>
            </a:r>
          </a:p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…………</a:t>
            </a:r>
          </a:p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2020年  全面建成小康社会</a:t>
            </a:r>
          </a:p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2035年  基本实现社会主义现代化。</a:t>
            </a:r>
          </a:p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/>
              <a:t>       一代人有一代人的际遇和机缘、使命和挑战。你们与新世纪的中国一路同行、成长，和中国的新时代起追梦、圆梦。以上材料触发了你怎样的联想和思考？请据此写一篇文章，想象它装进“时光瓶”留待2035年开启，给那时18岁的一代人阅读</a:t>
            </a:r>
          </a:p>
          <a:p>
            <a:pPr marL="0" indent="0">
              <a:lnSpc>
                <a:spcPts val="2380"/>
              </a:lnSpc>
              <a:spcBef>
                <a:spcPts val="0"/>
              </a:spcBef>
              <a:buNone/>
            </a:pPr>
            <a:r>
              <a:rPr lang="zh-CN" altLang="en-US" sz="2400" b="1" dirty="0"/>
              <a:t>       要求：选好角度，确定立意，明确文体，自拟标题，不要套作，不得抄袭，不得泄露个人信息；不少于800字。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299846" y="5382896"/>
            <a:ext cx="9368155" cy="1186815"/>
          </a:xfrm>
        </p:spPr>
        <p:txBody>
          <a:bodyPr/>
          <a:lstStyle/>
          <a:p>
            <a:pPr>
              <a:lnSpc>
                <a:spcPts val="5020"/>
              </a:lnSpc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“事件类多则材料”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作文题目审题策略</a:t>
            </a:r>
          </a:p>
        </p:txBody>
      </p:sp>
    </p:spTree>
    <p:extLst>
      <p:ext uri="{BB962C8B-B14F-4D97-AF65-F5344CB8AC3E}">
        <p14:creationId xmlns:p14="http://schemas.microsoft.com/office/powerpoint/2010/main" val="130018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1724660" y="889635"/>
          <a:ext cx="8724900" cy="38414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27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344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87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756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0730"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646464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1800" b="0" spc="130">
                        <a:solidFill>
                          <a:srgbClr val="404040"/>
                        </a:solidFill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880235" y="961391"/>
            <a:ext cx="103251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pc="13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年份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816736" y="1710690"/>
            <a:ext cx="134175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pc="130">
                <a:solidFill>
                  <a:srgbClr val="40404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2000年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816419" y="2484121"/>
            <a:ext cx="1341755" cy="6076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en-US" altLang="zh-CN" sz="2800" b="1" spc="130">
                <a:solidFill>
                  <a:srgbClr val="40404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2018年</a:t>
            </a:r>
            <a:endParaRPr lang="zh-CN" altLang="en-US" sz="28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748791" y="3272155"/>
            <a:ext cx="134175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pc="130">
                <a:solidFill>
                  <a:srgbClr val="40404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2020年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748791" y="3979545"/>
            <a:ext cx="134175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pc="130">
                <a:solidFill>
                  <a:srgbClr val="40404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2035年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3219450" y="1710690"/>
            <a:ext cx="3175000" cy="2862580"/>
            <a:chOff x="2670" y="1903"/>
            <a:chExt cx="5000" cy="4508"/>
          </a:xfrm>
        </p:grpSpPr>
        <p:sp>
          <p:nvSpPr>
            <p:cNvPr id="10" name="文本框 9"/>
            <p:cNvSpPr txBox="1"/>
            <p:nvPr/>
          </p:nvSpPr>
          <p:spPr>
            <a:xfrm>
              <a:off x="2670" y="1903"/>
              <a:ext cx="5000" cy="95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algn="ctr" fontAlgn="base">
                <a:lnSpc>
                  <a:spcPct val="120000"/>
                </a:lnSpc>
              </a:pPr>
              <a:r>
                <a:rPr lang="zh-CN" altLang="en-US" sz="2800" b="1" spc="130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“世纪宝宝”出生</a:t>
              </a: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869" y="3256"/>
              <a:ext cx="1466" cy="82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b="1" spc="130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sym typeface="+mn-ea"/>
                </a:rPr>
                <a:t>成人</a:t>
              </a: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828" y="4462"/>
              <a:ext cx="1483" cy="82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b="1" spc="130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sym typeface="+mn-ea"/>
                </a:rPr>
                <a:t>及冠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3280" y="5589"/>
              <a:ext cx="2644" cy="82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b="1" spc="130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sym typeface="+mn-ea"/>
                </a:rPr>
                <a:t>而立之年</a:t>
              </a: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075941" y="1033145"/>
            <a:ext cx="354901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pc="13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考生成长的人生节点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768466" y="1022985"/>
            <a:ext cx="354901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pc="13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中国发展的关键阶段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6429375" y="1796415"/>
            <a:ext cx="4122420" cy="2787650"/>
            <a:chOff x="7725" y="2038"/>
            <a:chExt cx="6492" cy="4390"/>
          </a:xfrm>
        </p:grpSpPr>
        <p:sp>
          <p:nvSpPr>
            <p:cNvPr id="16" name="文本框 15"/>
            <p:cNvSpPr txBox="1"/>
            <p:nvPr/>
          </p:nvSpPr>
          <p:spPr>
            <a:xfrm>
              <a:off x="9708" y="2038"/>
              <a:ext cx="2019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楷体_GB2312" charset="0"/>
                </a:rPr>
                <a:t>新千年</a:t>
              </a:r>
              <a:endParaRPr lang="zh-CN" altLang="en-US" sz="28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259" y="4462"/>
              <a:ext cx="5958" cy="822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800" b="1" dirty="0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楷体" panose="02010609060101010101" charset="-122"/>
                  <a:sym typeface="+mn-ea"/>
                </a:rPr>
                <a:t>全面建成小康社会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725" y="5588"/>
              <a:ext cx="6492" cy="841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algn="ctr" fontAlgn="base">
                <a:lnSpc>
                  <a:spcPct val="120000"/>
                </a:lnSpc>
              </a:pPr>
              <a:r>
                <a:rPr lang="zh-CN" altLang="en-US" sz="24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楷体" panose="02010609060101010101" charset="-122"/>
                  <a:sym typeface="+mn-ea"/>
                </a:rPr>
                <a:t>基本实现社会主义现代化</a:t>
              </a:r>
              <a:endParaRPr lang="zh-CN" altLang="en-US" sz="24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856740" y="4874896"/>
            <a:ext cx="84582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材料总结：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个人的成长史与国家的发展史</a:t>
            </a:r>
            <a:endParaRPr lang="zh-CN" altLang="en-US" sz="32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318385" y="51435"/>
            <a:ext cx="72644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（一）分类解读多则材料的关系</a:t>
            </a:r>
          </a:p>
        </p:txBody>
      </p:sp>
    </p:spTree>
    <p:extLst>
      <p:ext uri="{BB962C8B-B14F-4D97-AF65-F5344CB8AC3E}">
        <p14:creationId xmlns:p14="http://schemas.microsoft.com/office/powerpoint/2010/main" val="4222398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  <p:bldP spid="23" grpId="0"/>
      <p:bldP spid="23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1697991" y="690881"/>
          <a:ext cx="8841105" cy="50852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3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648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25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563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rgbClr val="1D41D5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rgbClr val="1D41D5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5905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rgbClr val="1D41D5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56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673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1195">
                <a:tc rowSpan="3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308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3900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B w="9525">
                      <a:solidFill>
                        <a:srgbClr val="646464"/>
                      </a:solidFill>
                      <a:prstDash val="sysDash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6682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18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5373370" y="1229361"/>
            <a:ext cx="2434590" cy="7067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/>
            <a:r>
              <a:rPr lang="zh-CN" altLang="en-US" sz="2000" b="1" spc="13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灾难与挑战：灾时救援、灾后重建</a:t>
            </a: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61281" y="1936116"/>
            <a:ext cx="2932213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2000" b="1" spc="13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综合国力、国际影响力</a:t>
            </a:r>
            <a:endParaRPr lang="zh-CN" altLang="en-US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047615" y="2625725"/>
            <a:ext cx="3119120" cy="1713230"/>
            <a:chOff x="5549" y="4135"/>
            <a:chExt cx="4912" cy="2698"/>
          </a:xfrm>
        </p:grpSpPr>
        <p:sp>
          <p:nvSpPr>
            <p:cNvPr id="5" name="文本框 4"/>
            <p:cNvSpPr txBox="1"/>
            <p:nvPr/>
          </p:nvSpPr>
          <p:spPr>
            <a:xfrm>
              <a:off x="5549" y="4135"/>
              <a:ext cx="4912" cy="72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spc="130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sym typeface="+mn-ea"/>
                </a:rPr>
                <a:t>航空航天高科技成就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728" y="5075"/>
              <a:ext cx="4399" cy="843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fontAlgn="base">
                <a:lnSpc>
                  <a:spcPct val="120000"/>
                </a:lnSpc>
              </a:pPr>
              <a:r>
                <a:rPr lang="zh-CN" altLang="en-US" sz="2400" b="1" spc="130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sym typeface="+mn-ea"/>
                </a:rPr>
                <a:t>美丽乡村建设成就</a:t>
              </a:r>
              <a:endParaRPr lang="zh-CN" altLang="en-US" sz="24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93" y="6106"/>
              <a:ext cx="3372" cy="72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400" b="1" spc="130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sym typeface="+mn-ea"/>
                </a:rPr>
                <a:t>民生建设成就</a:t>
              </a: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5307966" y="4578986"/>
            <a:ext cx="2646679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2400" b="1" spc="13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中国网络社会日新月异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138161" y="1395731"/>
            <a:ext cx="2148205" cy="18637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zh-CN" altLang="en-US" sz="2400" b="1" spc="13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彰显“一方有难，八方支援”的社会主义制度优越性。</a:t>
            </a:r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209915" y="3402966"/>
            <a:ext cx="222377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spc="130" dirty="0" err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可触发学生</a:t>
            </a:r>
            <a:r>
              <a:rPr lang="zh-CN" altLang="en-US" sz="2400" b="1" spc="13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对</a:t>
            </a:r>
            <a:r>
              <a:rPr lang="en-US" sz="2400" b="1" spc="130" dirty="0" err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改革开放好、中国特色社会主义正确等“道路自信”的联想和思考</a:t>
            </a:r>
            <a:r>
              <a:rPr lang="en-US" sz="2400" b="1" spc="13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lang="en-US" altLang="en-US" sz="2400" b="1" spc="13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679744" y="690881"/>
            <a:ext cx="3445175" cy="535531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fontAlgn="base">
              <a:lnSpc>
                <a:spcPct val="120000"/>
              </a:lnSpc>
            </a:pPr>
            <a:r>
              <a:rPr lang="zh-CN" altLang="en-US" sz="2400" b="1" spc="13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中国新世纪的标志事件</a:t>
            </a:r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977762" y="1370331"/>
            <a:ext cx="2746266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fontAlgn="base"/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2008年</a:t>
            </a:r>
            <a:r>
              <a:rPr lang="zh-CN" altLang="en-US" sz="2400" b="1" spc="13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汶川大地震</a:t>
            </a:r>
            <a:endParaRPr lang="zh-CN" altLang="en-US" sz="24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977391" y="1936116"/>
            <a:ext cx="2746265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2008年</a:t>
            </a:r>
            <a:r>
              <a:rPr lang="zh-CN" altLang="en-US" sz="2400" b="1" spc="13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北京奥运会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697991" y="4578986"/>
            <a:ext cx="3143885" cy="1083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base">
              <a:lnSpc>
                <a:spcPts val="258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2017年，</a:t>
            </a:r>
            <a:r>
              <a:rPr lang="zh-CN" altLang="en-US" sz="2400" b="1" spc="13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网民规模达</a:t>
            </a:r>
            <a:r>
              <a:rPr lang="en-US" altLang="zh-CN" sz="2400" b="1" spc="13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72</a:t>
            </a:r>
            <a:r>
              <a:rPr lang="zh-CN" altLang="en-US" sz="2400" b="1" spc="13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亿，互联网普及率超全球平均水平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5530215" y="690881"/>
            <a:ext cx="1678940" cy="60769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fontAlgn="base">
              <a:lnSpc>
                <a:spcPct val="120000"/>
              </a:lnSpc>
            </a:pPr>
            <a:r>
              <a:rPr lang="zh-CN" altLang="en-US" sz="2800" b="1" spc="13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材料解读</a:t>
            </a:r>
            <a:endParaRPr lang="zh-CN" altLang="en-US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185469" y="768350"/>
            <a:ext cx="205295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defTabSz="590550" fontAlgn="base"/>
            <a:r>
              <a:rPr lang="zh-CN" altLang="en-US" sz="2800" b="1" spc="13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联想与思考</a:t>
            </a:r>
            <a:endParaRPr lang="zh-CN" altLang="en-US" sz="28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854835" y="2529840"/>
            <a:ext cx="3081020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base"/>
            <a:r>
              <a:rPr lang="zh-CN" altLang="en-US" sz="24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2013年，</a:t>
            </a:r>
            <a:r>
              <a:rPr lang="zh-CN" altLang="en-US" sz="2400" b="1" spc="13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“天宫一号”首次太空授课、公路“村村通”接近完成、“精准扶贫”开始推动</a:t>
            </a:r>
            <a:endParaRPr lang="zh-CN" altLang="en-US" sz="24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983106" y="5938521"/>
            <a:ext cx="855535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材料总结：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国家“昨天”的灾难与荣耀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983105" y="0"/>
            <a:ext cx="73482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（二）概括多则材料的具体内容</a:t>
            </a:r>
          </a:p>
        </p:txBody>
      </p:sp>
    </p:spTree>
    <p:extLst>
      <p:ext uri="{BB962C8B-B14F-4D97-AF65-F5344CB8AC3E}">
        <p14:creationId xmlns:p14="http://schemas.microsoft.com/office/powerpoint/2010/main" val="3403187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  <p:bldP spid="8" grpId="0"/>
      <p:bldP spid="8" grpId="1"/>
      <p:bldP spid="9" grpId="0"/>
      <p:bldP spid="9" grpId="1"/>
      <p:bldP spid="10" grpId="0"/>
      <p:bldP spid="10" grpId="1"/>
      <p:bldP spid="100" grpId="0"/>
      <p:bldP spid="10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7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/>
          <p:nvPr>
            <p:custDataLst>
              <p:tags r:id="rId1"/>
            </p:custDataLst>
          </p:nvPr>
        </p:nvGraphicFramePr>
        <p:xfrm>
          <a:off x="1697990" y="834391"/>
          <a:ext cx="8712200" cy="39465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7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8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75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1950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rgbClr val="1D41D5"/>
                        </a:solidFill>
                        <a:latin typeface="黑体" panose="02010609060101010101" charset="-122"/>
                        <a:ea typeface="黑体" panose="02010609060101010101" charset="-122"/>
                        <a:sym typeface="+mn-ea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20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20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59055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sz="20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944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zh-CN" altLang="en-US" sz="2000" b="1" spc="130">
                        <a:solidFill>
                          <a:schemeClr val="tx1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  <a:sym typeface="+mn-ea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>
                        <a:sym typeface="+mn-ea"/>
                      </a:endParaRPr>
                    </a:p>
                    <a:p>
                      <a:pPr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sym typeface="+mn-ea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chemeClr val="tx1"/>
                        </a:solidFill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666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zh-CN" altLang="en-US" sz="2000" b="1" spc="130">
                        <a:solidFill>
                          <a:schemeClr val="tx1"/>
                        </a:solidFill>
                        <a:latin typeface="楷体" panose="02010609060101010101" charset="-122"/>
                        <a:ea typeface="楷体" panose="02010609060101010101" charset="-122"/>
                        <a:cs typeface="楷体" panose="02010609060101010101" charset="-122"/>
                        <a:sym typeface="+mn-ea"/>
                      </a:endParaRP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1697991" y="789306"/>
            <a:ext cx="2355215" cy="11245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base">
              <a:lnSpc>
                <a:spcPct val="120000"/>
              </a:lnSpc>
            </a:pPr>
            <a:r>
              <a:rPr lang="zh-CN" altLang="en-US" sz="2800" b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中国新时代的重大规划</a:t>
            </a:r>
            <a:endParaRPr lang="zh-CN" altLang="en-US" sz="28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39595" y="2188846"/>
            <a:ext cx="207137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2020年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全面建成小康社会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567181" y="3496311"/>
            <a:ext cx="2616835" cy="9772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base">
              <a:lnSpc>
                <a:spcPct val="120000"/>
              </a:lnSpc>
            </a:pPr>
            <a:r>
              <a: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2035年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楷体" panose="02010609060101010101" charset="-122"/>
                <a:sym typeface="+mn-ea"/>
              </a:rPr>
              <a:t>基本实现社会主义现代化</a:t>
            </a:r>
            <a:endParaRPr lang="zh-CN" altLang="en-US" sz="24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184016" y="2620011"/>
            <a:ext cx="2085975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民族复兴的伟大中国梦</a:t>
            </a:r>
            <a:endParaRPr lang="zh-CN" altLang="en-US" sz="28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370956" y="2167255"/>
            <a:ext cx="3701415" cy="2306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lnSpc>
                <a:spcPct val="120000"/>
              </a:lnSpc>
            </a:pPr>
            <a:r>
              <a:rPr lang="en-US" altLang="zh-CN" sz="24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18</a:t>
            </a:r>
            <a:r>
              <a:rPr lang="zh-CN" altLang="en-US" sz="24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岁的世纪宝宝们将置身实现中国梦的时代浪潮中，那这一代人就更要有责任担当使命，助力祖国梦圆，实现人生价值。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1839595" y="4933951"/>
            <a:ext cx="845820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67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材料总结：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国家“明天”的“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民族复兴梦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4509135" y="1155700"/>
            <a:ext cx="167894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pc="130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材料解读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7369176" y="1090295"/>
            <a:ext cx="213804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defTabSz="590550" fontAlgn="base"/>
            <a:r>
              <a:rPr lang="zh-CN" altLang="en-US" sz="2800" b="1" spc="13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联想与思考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983105" y="0"/>
            <a:ext cx="73482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（二）概括多则材料的具体内容</a:t>
            </a:r>
          </a:p>
        </p:txBody>
      </p:sp>
      <p:sp>
        <p:nvSpPr>
          <p:cNvPr id="3" name="矩形 2"/>
          <p:cNvSpPr/>
          <p:nvPr/>
        </p:nvSpPr>
        <p:spPr>
          <a:xfrm>
            <a:off x="2290101" y="5623481"/>
            <a:ext cx="7528560" cy="64516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写作方向：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世纪宝宝与中国梦的关系</a:t>
            </a:r>
            <a:endParaRPr lang="zh-CN" altLang="en-US" sz="36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468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0" grpId="0"/>
      <p:bldP spid="100" grpId="1"/>
      <p:bldP spid="3" grpId="0" bldLvl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5073" y="810261"/>
            <a:ext cx="10605653" cy="4356735"/>
          </a:xfrm>
        </p:spPr>
        <p:txBody>
          <a:bodyPr/>
          <a:lstStyle/>
          <a:p>
            <a:pPr marL="0" indent="0">
              <a:lnSpc>
                <a:spcPts val="410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</a:t>
            </a:r>
            <a:r>
              <a:rPr lang="en-US" altLang="zh-CN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一代人有一代人的际遇和机缘、使命和挑战。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你们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与新世纪的中国一路</a:t>
            </a:r>
            <a:r>
              <a:rPr lang="zh-CN" alt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同行、成长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和中国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的新时代起</a:t>
            </a:r>
            <a:r>
              <a:rPr lang="zh-CN" alt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追梦、圆梦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</a:p>
          <a:p>
            <a:pPr marL="0" indent="0">
              <a:lnSpc>
                <a:spcPts val="4100"/>
              </a:lnSpc>
              <a:spcBef>
                <a:spcPts val="0"/>
              </a:spcBef>
              <a:buNone/>
            </a:pP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世纪宝宝们在国家发展的</a:t>
            </a: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际遇与机缘</a:t>
            </a: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中长大成人，并在实现民族复兴的过程中勇担使命，助力祖国梦圆，实现人生价值。</a:t>
            </a:r>
          </a:p>
          <a:p>
            <a:pPr marL="0" indent="0">
              <a:lnSpc>
                <a:spcPts val="4100"/>
              </a:lnSpc>
              <a:spcBef>
                <a:spcPts val="0"/>
              </a:spcBef>
              <a:buNone/>
            </a:pP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sz="2400" b="1" dirty="0" err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前一代人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不辱使命、勇于担当，</a:t>
            </a:r>
            <a:r>
              <a:rPr sz="2400" b="1" dirty="0" err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我们这一代人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接力前行、追梦圆梦，为</a:t>
            </a:r>
            <a:r>
              <a:rPr sz="2400" b="1" dirty="0" err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下一代人</a:t>
            </a:r>
            <a:r>
              <a:rPr sz="24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创造更好的“际遇与机缘</a:t>
            </a:r>
            <a:r>
              <a:rPr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748156" y="140970"/>
            <a:ext cx="82556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（三）利用引导语去关照多则材料</a:t>
            </a:r>
          </a:p>
        </p:txBody>
      </p:sp>
      <p:sp>
        <p:nvSpPr>
          <p:cNvPr id="2" name="矩形 1"/>
          <p:cNvSpPr/>
          <p:nvPr/>
        </p:nvSpPr>
        <p:spPr>
          <a:xfrm>
            <a:off x="1945932" y="4239181"/>
            <a:ext cx="7987665" cy="64516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写作方向：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个人成长与国家时代的关系</a:t>
            </a:r>
            <a:endParaRPr lang="zh-CN" altLang="en-US" sz="36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016125" y="5166995"/>
            <a:ext cx="7917180" cy="119888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引导语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是对多则材料的</a:t>
            </a:r>
            <a:r>
              <a:rPr lang="zh-CN" altLang="en-US" sz="3600" b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内容概括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，并揭示了多则材料之间的</a:t>
            </a:r>
            <a:r>
              <a:rPr lang="zh-CN" altLang="en-US" sz="3600" b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逻辑关系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  <a:endParaRPr lang="zh-CN" altLang="en-US" sz="36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18651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  <p:bldP spid="5" grpId="0" bldLvl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37309" y="1457326"/>
            <a:ext cx="10841182" cy="4396105"/>
          </a:xfrm>
        </p:spPr>
        <p:txBody>
          <a:bodyPr/>
          <a:lstStyle/>
          <a:p>
            <a:pPr indent="0">
              <a:lnSpc>
                <a:spcPts val="4480"/>
              </a:lnSpc>
              <a:spcBef>
                <a:spcPts val="0"/>
              </a:spcBef>
              <a:buNone/>
            </a:pPr>
            <a:r>
              <a:rPr lang="en-US" altLang="zh-CN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</a:t>
            </a:r>
            <a:r>
              <a:rPr lang="zh-CN" altLang="en-US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能对材料进行概括和分类。</a:t>
            </a:r>
          </a:p>
          <a:p>
            <a:pPr indent="0">
              <a:lnSpc>
                <a:spcPts val="448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——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国家的发展史与个人的成长史</a:t>
            </a:r>
          </a:p>
          <a:p>
            <a:pPr indent="0">
              <a:lnSpc>
                <a:spcPts val="448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——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两者关系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隐而不述，藏而不露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 indent="0">
              <a:lnSpc>
                <a:spcPts val="448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2.</a:t>
            </a:r>
            <a:r>
              <a:rPr lang="zh-CN" altLang="en-US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能对材料内涵和关系进行评议，能提炼观点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</a:p>
          <a:p>
            <a:pPr indent="0">
              <a:lnSpc>
                <a:spcPts val="448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——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切忌简单罗列或者扩写材料</a:t>
            </a:r>
          </a:p>
          <a:p>
            <a:pPr indent="0">
              <a:lnSpc>
                <a:spcPts val="448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——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事件类的材料往往更适合作为论据，去支撑考生的思考观点</a:t>
            </a:r>
            <a:endParaRPr lang="zh-CN" altLang="en-US" sz="2400" dirty="0"/>
          </a:p>
        </p:txBody>
      </p:sp>
      <p:sp>
        <p:nvSpPr>
          <p:cNvPr id="4" name="矩形 3"/>
          <p:cNvSpPr/>
          <p:nvPr/>
        </p:nvSpPr>
        <p:spPr>
          <a:xfrm>
            <a:off x="2249461" y="548561"/>
            <a:ext cx="7528560" cy="64516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“事件类多则材料”的审题方法总结</a:t>
            </a:r>
            <a:endParaRPr lang="zh-CN" altLang="en-US" sz="36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287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547255" y="695960"/>
            <a:ext cx="10792690" cy="4428490"/>
          </a:xfrm>
        </p:spPr>
        <p:txBody>
          <a:bodyPr/>
          <a:lstStyle/>
          <a:p>
            <a:pPr>
              <a:lnSpc>
                <a:spcPts val="338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例文①《执国之手，与国偕长》：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主体部分分为三段，结合材料中的汶川大地震等标志性事件，从三个方面表达了自己的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联想和思考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：灾难令中国更加强大、刚毅和团结，国家要强大须得勇敢地探索，每个人在国家发展的过程中都发挥着不可替代的作用。</a:t>
            </a:r>
          </a:p>
          <a:p>
            <a:pPr>
              <a:lnSpc>
                <a:spcPts val="338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例文②《世代求索，荣扬国威》：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在“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前辈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”、“世纪宝宝”一代的“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我们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”和2035年“新新一代”的“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你们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”这样的代际承传、发展的线索里来进行构思，将过去、现在和未来贯穿起来，表达出“世代求索，荣扬国威”的主题，中心是突出的。</a:t>
            </a:r>
          </a:p>
          <a:p>
            <a:pPr>
              <a:lnSpc>
                <a:spcPts val="338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例文③《时代变迁》：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引用材料少(仅引了材料一和材料五)，而且主要以电脑的更新换代来反映国家的富强。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3280"/>
              </a:lnSpc>
              <a:spcBef>
                <a:spcPts val="0"/>
              </a:spcBef>
            </a:pPr>
            <a:endParaRPr lang="zh-CN" altLang="en-US" sz="24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88335" y="184151"/>
            <a:ext cx="609981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2018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年全国课标I卷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考场作文示例</a:t>
            </a:r>
            <a:endParaRPr lang="zh-CN" altLang="en-US" sz="32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93646" y="5235575"/>
            <a:ext cx="6866255" cy="119888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失误之处：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片面扩写材料，没有提炼观点，没有阐述两者关系</a:t>
            </a:r>
            <a:endParaRPr lang="zh-CN" altLang="en-US" sz="36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11203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4965" y="0"/>
            <a:ext cx="10917380" cy="4526280"/>
          </a:xfrm>
        </p:spPr>
        <p:txBody>
          <a:bodyPr/>
          <a:lstStyle/>
          <a:p>
            <a:pPr>
              <a:lnSpc>
                <a:spcPts val="288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1D41D5"/>
                </a:solidFill>
                <a:sym typeface="+mn-ea"/>
              </a:rPr>
              <a:t>例二：（</a:t>
            </a:r>
            <a:r>
              <a:rPr lang="en-US" altLang="zh-CN" sz="2400" b="1" dirty="0">
                <a:solidFill>
                  <a:srgbClr val="1D41D5"/>
                </a:solidFill>
                <a:sym typeface="+mn-ea"/>
              </a:rPr>
              <a:t>201</a:t>
            </a:r>
            <a:r>
              <a:rPr lang="en-US" sz="2400" b="1" dirty="0">
                <a:solidFill>
                  <a:srgbClr val="1D41D5"/>
                </a:solidFill>
                <a:sym typeface="+mn-ea"/>
              </a:rPr>
              <a:t>9</a:t>
            </a:r>
            <a:r>
              <a:rPr lang="zh-CN" altLang="en-US" sz="2400" b="1" dirty="0">
                <a:solidFill>
                  <a:srgbClr val="1D41D5"/>
                </a:solidFill>
                <a:sym typeface="+mn-ea"/>
              </a:rPr>
              <a:t>届广州市调研考）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2880"/>
              </a:lnSpc>
              <a:spcBef>
                <a:spcPts val="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22.阅读下面的材料，根据要求写作。</a:t>
            </a:r>
          </a:p>
          <a:p>
            <a:pPr>
              <a:lnSpc>
                <a:spcPts val="2880"/>
              </a:lnSpc>
              <a:spcBef>
                <a:spcPts val="0"/>
              </a:spcBef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19世纪70年代，首批官派留学生被召回国，他们发愤图强，为国家带来新气象。</a:t>
            </a:r>
          </a:p>
          <a:p>
            <a:pPr>
              <a:lnSpc>
                <a:spcPts val="2880"/>
              </a:lnSpc>
              <a:spcBef>
                <a:spcPts val="0"/>
              </a:spcBef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20世纪20年代，大批留学生回到祖国，他们赴汤蹈火，探索救国救民的道路。</a:t>
            </a:r>
          </a:p>
          <a:p>
            <a:pPr>
              <a:lnSpc>
                <a:spcPts val="2880"/>
              </a:lnSpc>
              <a:spcBef>
                <a:spcPts val="0"/>
              </a:spcBef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20世纪50年代，一批批留学生冲破重重阻碍，投身新中国建设，创造无数奇迹。</a:t>
            </a:r>
          </a:p>
          <a:p>
            <a:pPr>
              <a:lnSpc>
                <a:spcPts val="2880"/>
              </a:lnSpc>
              <a:spcBef>
                <a:spcPts val="0"/>
              </a:spcBef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20世纪80年代，大量中国青年远赴海外，谋求发展，书写别样人生。</a:t>
            </a:r>
          </a:p>
          <a:p>
            <a:pPr>
              <a:lnSpc>
                <a:spcPts val="2880"/>
              </a:lnSpc>
              <a:spcBef>
                <a:spcPts val="0"/>
              </a:spcBef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21世纪，出现留学生“归国潮”；同时，中国成为亚洲最大的留学目的国</a:t>
            </a:r>
            <a:r>
              <a:rPr lang="zh-CN" altLang="en-US" sz="24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en-US" altLang="zh-CN" sz="2400" b="1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2880"/>
              </a:lnSpc>
              <a:spcBef>
                <a:spcPts val="0"/>
              </a:spcBef>
            </a:pPr>
            <a:endParaRPr lang="zh-CN" altLang="en-US" sz="24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2880"/>
              </a:lnSpc>
              <a:spcBef>
                <a:spcPts val="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青年是时代发展的晴雨表，也是引风气之先的社会力量。作为一名正在求学路上努力奋斗的当代青年，读了上述材料，你会有怎样的感触和思考？请就此写一篇文章，与你的同龄人分享。</a:t>
            </a:r>
          </a:p>
          <a:p>
            <a:pPr>
              <a:lnSpc>
                <a:spcPts val="2880"/>
              </a:lnSpc>
              <a:spcBef>
                <a:spcPts val="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要求：选好角度，确定立意，明确文体，自拟标题；不要套作，不得抄袭，不得泄露个人信息；不少于800字。</a:t>
            </a:r>
          </a:p>
        </p:txBody>
      </p:sp>
    </p:spTree>
    <p:extLst>
      <p:ext uri="{BB962C8B-B14F-4D97-AF65-F5344CB8AC3E}">
        <p14:creationId xmlns:p14="http://schemas.microsoft.com/office/powerpoint/2010/main" val="312719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1" y="696596"/>
            <a:ext cx="10238508" cy="5992495"/>
          </a:xfrm>
        </p:spPr>
        <p:txBody>
          <a:bodyPr/>
          <a:lstStyle/>
          <a:p>
            <a:pPr>
              <a:lnSpc>
                <a:spcPts val="378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概括解读：</a:t>
            </a:r>
          </a:p>
          <a:p>
            <a:pPr>
              <a:lnSpc>
                <a:spcPts val="3780"/>
              </a:lnSpc>
              <a:spcBef>
                <a:spcPts val="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五则材料选取了不同年代的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中国青年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在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走向世界与回归中国的时代选择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上所体现的人生截面。</a:t>
            </a:r>
          </a:p>
          <a:p>
            <a:pPr>
              <a:lnSpc>
                <a:spcPts val="378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分类解读：</a:t>
            </a:r>
          </a:p>
          <a:p>
            <a:pPr>
              <a:lnSpc>
                <a:spcPts val="3780"/>
              </a:lnSpc>
              <a:spcBef>
                <a:spcPts val="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前三个年代的青年书写的都是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留学归来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扎根华夏、奏响青春华章的人生故事；</a:t>
            </a:r>
          </a:p>
          <a:p>
            <a:pPr>
              <a:lnSpc>
                <a:spcPts val="3780"/>
              </a:lnSpc>
              <a:spcBef>
                <a:spcPts val="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后两个年代则以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出国潮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和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归国潮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的现象对举来呈现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时代的变化与国家的发展。</a:t>
            </a:r>
          </a:p>
          <a:p>
            <a:pPr>
              <a:lnSpc>
                <a:spcPts val="3780"/>
              </a:lnSpc>
              <a:spcBef>
                <a:spcPts val="0"/>
              </a:spcBef>
            </a:pP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318386" y="51435"/>
            <a:ext cx="73793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（一）对“多则材料”的解读</a:t>
            </a:r>
          </a:p>
        </p:txBody>
      </p:sp>
      <p:sp>
        <p:nvSpPr>
          <p:cNvPr id="4" name="矩形 3"/>
          <p:cNvSpPr/>
          <p:nvPr/>
        </p:nvSpPr>
        <p:spPr>
          <a:xfrm>
            <a:off x="2166277" y="4737021"/>
            <a:ext cx="7987665" cy="119888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评议角度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：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青年的人生选择与时代国家发展的关系</a:t>
            </a:r>
            <a:endParaRPr lang="zh-CN" altLang="en-US" sz="36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8434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03564" y="860426"/>
            <a:ext cx="10453254" cy="5507355"/>
          </a:xfrm>
        </p:spPr>
        <p:txBody>
          <a:bodyPr/>
          <a:lstStyle/>
          <a:p>
            <a:pPr>
              <a:lnSpc>
                <a:spcPts val="4660"/>
              </a:lnSpc>
              <a:spcBef>
                <a:spcPts val="0"/>
              </a:spcBef>
            </a:pP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“青年是时代发展的晴雨表，也是引风气之先的社会力量。”</a:t>
            </a:r>
          </a:p>
          <a:p>
            <a:pPr>
              <a:lnSpc>
                <a:spcPts val="4660"/>
              </a:lnSpc>
              <a:spcBef>
                <a:spcPts val="0"/>
              </a:spcBef>
            </a:pPr>
            <a:r>
              <a:rPr lang="en-US" altLang="zh-CN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既是对多则材料内容的概括，更是对审题立意方向的</a:t>
            </a:r>
            <a:r>
              <a:rPr lang="zh-CN" altLang="en-US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明确</a:t>
            </a:r>
            <a:r>
              <a:rPr lang="zh-CN" altLang="en-US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限定。</a:t>
            </a:r>
          </a:p>
          <a:p>
            <a:pPr>
              <a:lnSpc>
                <a:spcPts val="4660"/>
              </a:lnSpc>
              <a:spcBef>
                <a:spcPts val="0"/>
              </a:spcBef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中心论点：</a:t>
            </a:r>
            <a:r>
              <a:rPr lang="en-US" altLang="zh-CN" sz="2800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在时代进步、社会发展和国家建设的大背景下思考个体如何做好人生选择，走好人生道路，从而勾画人生蓝图、谱就青春乐章</a:t>
            </a: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</a:p>
          <a:p>
            <a:pPr>
              <a:lnSpc>
                <a:spcPts val="4360"/>
              </a:lnSpc>
              <a:spcBef>
                <a:spcPts val="0"/>
              </a:spcBef>
            </a:pPr>
            <a:endParaRPr lang="en-US" altLang="zh-CN" sz="28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737361" y="71755"/>
            <a:ext cx="82556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（二）对“引导语”的解读</a:t>
            </a:r>
          </a:p>
        </p:txBody>
      </p:sp>
    </p:spTree>
    <p:extLst>
      <p:ext uri="{BB962C8B-B14F-4D97-AF65-F5344CB8AC3E}">
        <p14:creationId xmlns:p14="http://schemas.microsoft.com/office/powerpoint/2010/main" val="141277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3021331" y="67311"/>
            <a:ext cx="631126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2019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届广州市调研考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考场作文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示例</a:t>
            </a:r>
            <a:endParaRPr lang="zh-CN" altLang="en-US" sz="32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671945" y="650876"/>
            <a:ext cx="10952019" cy="5222875"/>
          </a:xfrm>
        </p:spPr>
        <p:txBody>
          <a:bodyPr/>
          <a:lstStyle/>
          <a:p>
            <a:pPr>
              <a:lnSpc>
                <a:spcPts val="338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例文④：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文章的主体部分，先简明而深刻地阐释了材料，明确指出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“变的是时代，不变的是精神”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，并高度赞美了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历代学成归来的先辈们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为国家民族建立的不朽功勋；再回归当下，强调新时期新气象下的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中国当代青年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应该努力追寻先辈之精神，肩负历史使命，奋力前行，助力中华复兴梦的实现，并为身为当代青年的我们明确提出了两个方面的要求，思路清晰，层次分明，论证充分，思维缜密，中心突出。</a:t>
            </a:r>
          </a:p>
          <a:p>
            <a:pPr>
              <a:lnSpc>
                <a:spcPts val="338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例文⑤：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《少年强，则国强》一文的主体，直接把五则材料按照时间顺序进行了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扩写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，只是在各个历史时期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添加了一些代表人物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。没有对材料进行深入分析，更没有思考不同时代的留学生走出国门和选择归国的根本原因，没能将文章的写作重心聚焦于“感受与思考”。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>
              <a:lnSpc>
                <a:spcPts val="3380"/>
              </a:lnSpc>
              <a:spcBef>
                <a:spcPts val="0"/>
              </a:spcBef>
            </a:pP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3380"/>
              </a:lnSpc>
              <a:spcBef>
                <a:spcPts val="0"/>
              </a:spcBef>
            </a:pP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53551" y="5873671"/>
            <a:ext cx="8446770" cy="64516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失误之处：简单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扩写</a:t>
            </a:r>
            <a:r>
              <a:rPr lang="zh-CN" altLang="en-US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材料，没有提炼论点</a:t>
            </a:r>
            <a:endParaRPr lang="zh-CN" altLang="en-US" sz="36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7456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2840991" y="320041"/>
            <a:ext cx="6311265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2019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届广州市调研考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考场作文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示例</a:t>
            </a:r>
            <a:endParaRPr lang="zh-CN" altLang="en-US" sz="32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671944" y="1911986"/>
            <a:ext cx="10377055" cy="3660775"/>
          </a:xfrm>
        </p:spPr>
        <p:txBody>
          <a:bodyPr/>
          <a:lstStyle/>
          <a:p>
            <a:pPr>
              <a:lnSpc>
                <a:spcPts val="446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例文⑥：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全文围绕“留学与归国”的现象，谈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国家的发展变化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以及不断增强的国际影响力。</a:t>
            </a:r>
          </a:p>
          <a:p>
            <a:pPr>
              <a:lnSpc>
                <a:spcPts val="446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例文⑦：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单纯从引导语出发，全文谈论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当代青年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应该具备的品质与能力，如责任意识、担当意识、实干精神、奋斗精神、专业知识水平等。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4460"/>
              </a:lnSpc>
              <a:spcBef>
                <a:spcPts val="0"/>
              </a:spcBef>
            </a:pPr>
            <a:endParaRPr lang="zh-CN" altLang="en-US" sz="28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337092" y="1171496"/>
            <a:ext cx="7069455" cy="64516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失误之处：单一片面解读多则材料</a:t>
            </a:r>
            <a:endParaRPr lang="zh-CN" altLang="en-US" sz="36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39091" y="5255701"/>
            <a:ext cx="9712035" cy="119888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评议角度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：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青年的人生选择与时代国家发展的关系</a:t>
            </a:r>
            <a:endParaRPr lang="zh-CN" altLang="en-US" sz="36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0110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6" grpId="0" animBg="1"/>
      <p:bldP spid="6" grpId="1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0" y="3810"/>
            <a:ext cx="10938163" cy="5647690"/>
          </a:xfrm>
        </p:spPr>
        <p:txBody>
          <a:bodyPr/>
          <a:lstStyle/>
          <a:p>
            <a:pPr indent="0">
              <a:lnSpc>
                <a:spcPts val="3760"/>
              </a:lnSpc>
              <a:spcBef>
                <a:spcPts val="0"/>
              </a:spcBef>
            </a:pPr>
            <a:r>
              <a:rPr lang="zh-CN" altLang="en-US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例三：</a:t>
            </a:r>
            <a:r>
              <a:rPr lang="zh-CN" altLang="en-US" sz="2800" b="1" dirty="0">
                <a:solidFill>
                  <a:srgbClr val="1D41D5"/>
                </a:solidFill>
                <a:sym typeface="+mn-ea"/>
              </a:rPr>
              <a:t>（</a:t>
            </a:r>
            <a:r>
              <a:rPr lang="en-US" altLang="zh-CN" sz="2800" b="1" dirty="0">
                <a:solidFill>
                  <a:srgbClr val="1D41D5"/>
                </a:solidFill>
                <a:sym typeface="+mn-ea"/>
              </a:rPr>
              <a:t>2018</a:t>
            </a:r>
            <a:r>
              <a:rPr lang="zh-CN" altLang="en-US" sz="2800" b="1" dirty="0">
                <a:solidFill>
                  <a:srgbClr val="1D41D5"/>
                </a:solidFill>
                <a:sym typeface="+mn-ea"/>
              </a:rPr>
              <a:t>年全国课标III卷）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>
              <a:lnSpc>
                <a:spcPts val="3760"/>
              </a:lnSpc>
              <a:spcBef>
                <a:spcPts val="0"/>
              </a:spcBef>
            </a:pP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22．阅读下面的材料，根据要求写作。（60分）</a:t>
            </a:r>
          </a:p>
          <a:p>
            <a:pPr marL="0" indent="0">
              <a:lnSpc>
                <a:spcPts val="3760"/>
              </a:lnSpc>
              <a:spcBef>
                <a:spcPts val="0"/>
              </a:spcBef>
              <a:buNone/>
            </a:pP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时间就是金钱，效率就是生命</a:t>
            </a:r>
          </a:p>
          <a:p>
            <a:pPr marL="0" indent="0">
              <a:lnSpc>
                <a:spcPts val="3760"/>
              </a:lnSpc>
              <a:spcBef>
                <a:spcPts val="0"/>
              </a:spcBef>
              <a:buNone/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   ——特区口号，深圳，1981</a:t>
            </a:r>
          </a:p>
          <a:p>
            <a:pPr marL="0" indent="0">
              <a:lnSpc>
                <a:spcPts val="3760"/>
              </a:lnSpc>
              <a:spcBef>
                <a:spcPts val="0"/>
              </a:spcBef>
              <a:buNone/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绿水青山也是金山银山</a:t>
            </a:r>
          </a:p>
          <a:p>
            <a:pPr marL="0" indent="0">
              <a:lnSpc>
                <a:spcPts val="3760"/>
              </a:lnSpc>
              <a:spcBef>
                <a:spcPts val="0"/>
              </a:spcBef>
              <a:buNone/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   ——时评标题，浙江，2005</a:t>
            </a:r>
          </a:p>
          <a:p>
            <a:pPr marL="0" indent="0">
              <a:lnSpc>
                <a:spcPts val="3760"/>
              </a:lnSpc>
              <a:spcBef>
                <a:spcPts val="0"/>
              </a:spcBef>
              <a:buNone/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走好我们这一代人的长征路</a:t>
            </a:r>
          </a:p>
          <a:p>
            <a:pPr marL="0" indent="0">
              <a:lnSpc>
                <a:spcPts val="3760"/>
              </a:lnSpc>
              <a:spcBef>
                <a:spcPts val="0"/>
              </a:spcBef>
              <a:buNone/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     ——新区标语，雄安，2017</a:t>
            </a:r>
          </a:p>
          <a:p>
            <a:pPr indent="0">
              <a:lnSpc>
                <a:spcPts val="3760"/>
              </a:lnSpc>
              <a:spcBef>
                <a:spcPts val="0"/>
              </a:spcBef>
            </a:pP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要求：围绕材料内容及含意，选好角度，确定立意，明确文体，自拟标题；不要套作，不得抄袭。不少于800字。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327786" y="5036821"/>
            <a:ext cx="9368155" cy="1186815"/>
          </a:xfrm>
        </p:spPr>
        <p:txBody>
          <a:bodyPr/>
          <a:lstStyle/>
          <a:p>
            <a:pPr>
              <a:lnSpc>
                <a:spcPts val="502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“内涵式多则材料”作文题目审题策略</a:t>
            </a:r>
          </a:p>
        </p:txBody>
      </p:sp>
    </p:spTree>
    <p:extLst>
      <p:ext uri="{BB962C8B-B14F-4D97-AF65-F5344CB8AC3E}">
        <p14:creationId xmlns:p14="http://schemas.microsoft.com/office/powerpoint/2010/main" val="1236103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136074" y="845185"/>
            <a:ext cx="10259638" cy="45140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lnSpc>
                <a:spcPts val="2760"/>
              </a:lnSpc>
              <a:spcAft>
                <a:spcPct val="0"/>
              </a:spcAft>
            </a:pPr>
            <a:r>
              <a:rPr lang="zh-CN" alt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时间就是金钱，效率就是生命——特区口号，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深圳，1981 </a:t>
            </a:r>
            <a:r>
              <a:rPr lang="zh-CN" alt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</a:t>
            </a:r>
            <a:r>
              <a:rPr lang="zh-CN" altLang="en-US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</a:t>
            </a:r>
            <a:r>
              <a:rPr lang="zh-CN" altLang="en-US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36074" y="2391410"/>
            <a:ext cx="8543867" cy="55399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lnSpc>
                <a:spcPts val="3560"/>
              </a:lnSpc>
              <a:spcAft>
                <a:spcPct val="0"/>
              </a:spcAft>
            </a:pPr>
            <a:r>
              <a:rPr lang="zh-CN" alt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绿水青山也是金山银山——时评标题，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浙江，2005  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</a:t>
            </a:r>
            <a:r>
              <a:rPr lang="zh-CN" altLang="en-US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</a:t>
            </a:r>
            <a:endParaRPr lang="zh-CN" altLang="en-US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274618" y="4145280"/>
            <a:ext cx="8855537" cy="52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lnSpc>
                <a:spcPts val="3360"/>
              </a:lnSpc>
              <a:spcAft>
                <a:spcPct val="0"/>
              </a:spcAft>
            </a:pPr>
            <a:r>
              <a:rPr lang="zh-CN" alt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走好我们这一代人的长征路——新区标语，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雄安，2017</a:t>
            </a:r>
            <a:r>
              <a:rPr lang="zh-CN" altLang="en-US" sz="2400" b="1" dirty="0">
                <a:solidFill>
                  <a:srgbClr val="482D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</a:t>
            </a:r>
            <a:r>
              <a:rPr lang="zh-CN" alt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52945" y="1290321"/>
            <a:ext cx="10141528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在特定时代背景（经济落后，国家贫困）下集中力量搞经济，要抢时间要效率。</a:t>
            </a:r>
            <a:endParaRPr lang="zh-CN" altLang="en-US" sz="28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191491" y="2938781"/>
            <a:ext cx="9933709" cy="95313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改革初期的片面追求时间和效率导致一系列生态环境问题，所以要兼顾经济发展和生态环境和谐。</a:t>
            </a:r>
            <a:endParaRPr lang="zh-CN" altLang="en-US" sz="28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74618" y="4667251"/>
            <a:ext cx="9601200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中国经济由高速增长阶段转向高质量发展的关键阶段，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全面建成小康社会，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实现中华民族伟大复兴，面临的挑战堪比长征路上的艰难险阻。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214236" y="6050915"/>
            <a:ext cx="27298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（传承与担当）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7477761" y="1721485"/>
            <a:ext cx="27425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（号角与开创）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7673341" y="3742055"/>
            <a:ext cx="28695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（得失与调整）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910716" y="67945"/>
            <a:ext cx="73793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（一）挖掘多则材料的内涵</a:t>
            </a:r>
            <a:endParaRPr lang="en-US" altLang="zh-CN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831081" y="6050915"/>
            <a:ext cx="272986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（危机与挑战）</a:t>
            </a:r>
          </a:p>
        </p:txBody>
      </p:sp>
    </p:spTree>
    <p:extLst>
      <p:ext uri="{BB962C8B-B14F-4D97-AF65-F5344CB8AC3E}">
        <p14:creationId xmlns:p14="http://schemas.microsoft.com/office/powerpoint/2010/main" val="474012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4" grpId="0"/>
      <p:bldP spid="14" grpId="1"/>
      <p:bldP spid="15" grpId="0"/>
      <p:bldP spid="15" grpId="1"/>
      <p:bldP spid="17" grpId="0"/>
      <p:bldP spid="17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1740536" y="96520"/>
            <a:ext cx="85680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（二）整体关联多则材料的内涵</a:t>
            </a:r>
            <a:endParaRPr lang="en-US" altLang="zh-CN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graphicFrame>
        <p:nvGraphicFramePr>
          <p:cNvPr id="5" name="表格 4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69219407"/>
              </p:ext>
            </p:extLst>
          </p:nvPr>
        </p:nvGraphicFramePr>
        <p:xfrm>
          <a:off x="872837" y="741680"/>
          <a:ext cx="10640290" cy="5759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33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14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254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026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sz="240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sz="240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sz="240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14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sz="240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sz="240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l">
                        <a:buNone/>
                      </a:pPr>
                      <a:endParaRPr lang="en-US" altLang="en-US" sz="2400" b="1">
                        <a:solidFill>
                          <a:srgbClr val="FF0000"/>
                        </a:solidFill>
                        <a:latin typeface="楷体" panose="02010609060101010101" charset="-122"/>
                        <a:ea typeface="楷体" panose="02010609060101010101" charset="-122"/>
                        <a:cs typeface="Calibri" panose="020F0502020204030204" charset="0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7353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sz="24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sz="240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18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sz="240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sz="2400" dirty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698414" y="741680"/>
            <a:ext cx="1867189" cy="461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标语口号</a:t>
            </a:r>
            <a:endParaRPr lang="en-US" altLang="en-US" sz="2400" b="1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65225" y="1755139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err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深圳</a:t>
            </a:r>
            <a:endParaRPr lang="zh-CN" altLang="en-US" sz="32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132263" y="3007735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err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浙江</a:t>
            </a:r>
            <a:endParaRPr lang="zh-CN" altLang="en-US" sz="32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10285" y="4956492"/>
            <a:ext cx="9994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3200" b="1" dirty="0" err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雄安</a:t>
            </a:r>
            <a:endParaRPr lang="zh-CN" altLang="en-US" sz="32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565603" y="744595"/>
            <a:ext cx="280543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时代缩影：改革开放40年发展三部曲</a:t>
            </a:r>
            <a:endParaRPr lang="en-US" altLang="en-US" sz="2400" b="1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548890" y="1675130"/>
            <a:ext cx="2821940" cy="4317365"/>
            <a:chOff x="1614" y="2638"/>
            <a:chExt cx="4444" cy="6799"/>
          </a:xfrm>
        </p:grpSpPr>
        <p:sp>
          <p:nvSpPr>
            <p:cNvPr id="11" name="文本框 10"/>
            <p:cNvSpPr txBox="1"/>
            <p:nvPr/>
          </p:nvSpPr>
          <p:spPr>
            <a:xfrm>
              <a:off x="1614" y="2638"/>
              <a:ext cx="4369" cy="130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dirty="0" err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开启波澜壮阔的改革开放进程</a:t>
              </a:r>
              <a:r>
                <a:rPr lang="en-US" sz="24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  <a:sym typeface="+mn-ea"/>
                </a:rPr>
                <a:t>。</a:t>
              </a:r>
              <a:endParaRPr lang="zh-CN" altLang="en-US" sz="2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614" y="4104"/>
              <a:ext cx="4369" cy="189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dirty="0" err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人与自然的和谐问题、经济发展与环境保护的平衡问题</a:t>
              </a:r>
              <a:r>
                <a:rPr lang="zh-CN" altLang="en-US" sz="2400" b="1" dirty="0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。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614" y="6967"/>
              <a:ext cx="4444" cy="247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dirty="0" err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实现中华民族伟大复兴的中国梦</a:t>
              </a:r>
              <a:r>
                <a:rPr lang="en-US" sz="2400" b="1" dirty="0" err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Calibri" panose="020F0502020204030204" charset="0"/>
                  <a:sym typeface="+mn-ea"/>
                </a:rPr>
                <a:t>，需要我们传承革命风范，续长征精神</a:t>
              </a:r>
              <a:r>
                <a:rPr lang="en-US" sz="2400" b="1" dirty="0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Calibri" panose="020F0502020204030204" charset="0"/>
                  <a:sym typeface="+mn-ea"/>
                </a:rPr>
                <a:t>。</a:t>
              </a:r>
              <a:endPara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6281510" y="885191"/>
            <a:ext cx="2969083" cy="4616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围绕材料内容及含意</a:t>
            </a:r>
            <a:endParaRPr lang="en-US" altLang="en-US" sz="2400" b="1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537200" y="4351020"/>
            <a:ext cx="6024417" cy="1569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二是思考青年一代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置身于人生转折关键时期与改革开放时代大潮中，该</a:t>
            </a:r>
            <a:r>
              <a:rPr 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如何走好自己的长征路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，如何将个人成长和国家命运紧密相连，肩负使命，继往开来。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432425" y="1510675"/>
            <a:ext cx="6080702" cy="230832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Calibri" panose="020F0502020204030204" charset="0"/>
                <a:sym typeface="+mn-ea"/>
              </a:rPr>
              <a:t>一是</a:t>
            </a:r>
            <a:r>
              <a:rPr 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关注</a:t>
            </a:r>
            <a:r>
              <a:rPr 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Calibri" panose="020F0502020204030204" charset="0"/>
                <a:sym typeface="+mn-ea"/>
              </a:rPr>
              <a:t>改革开放的历史进程</a:t>
            </a:r>
            <a:r>
              <a:rPr 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、成绩</a:t>
            </a:r>
            <a:r>
              <a:rPr 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Calibri" panose="020F0502020204030204" charset="0"/>
                <a:sym typeface="+mn-ea"/>
              </a:rPr>
              <a:t>得失</a:t>
            </a:r>
            <a:r>
              <a:rPr 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、</a:t>
            </a:r>
            <a:r>
              <a:rPr lang="en-US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Calibri" panose="020F0502020204030204" charset="0"/>
                <a:sym typeface="+mn-ea"/>
              </a:rPr>
              <a:t>使命与挑战。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Calibri" panose="020F0502020204030204" charset="0"/>
                <a:sym typeface="+mn-ea"/>
              </a:rPr>
              <a:t>文章可以议论改革开放的重要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性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Calibri" panose="020F0502020204030204" charset="0"/>
                <a:sym typeface="+mn-ea"/>
              </a:rPr>
              <a:t>，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剖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Calibri" panose="020F0502020204030204" charset="0"/>
                <a:sym typeface="+mn-ea"/>
              </a:rPr>
              <a:t>析解放思想、突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破束缚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Calibri" panose="020F0502020204030204" charset="0"/>
                <a:sym typeface="+mn-ea"/>
              </a:rPr>
              <a:t>的价值与意义，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辩证思想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Calibri" panose="020F0502020204030204" charset="0"/>
                <a:sym typeface="+mn-ea"/>
              </a:rPr>
              <a:t>转变与社会进步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的关系。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Calibri" panose="020F0502020204030204" charset="0"/>
                <a:sym typeface="+mn-ea"/>
              </a:rPr>
              <a:t>联想经济发展的进程反思环境与发展问题，思考中国社会发展</a:t>
            </a:r>
            <a:r>
              <a:rPr lang="en-US" sz="240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所面临的使命与挑战问题。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4304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5" grpId="0"/>
      <p:bldP spid="15" grpId="1"/>
      <p:bldP spid="17" grpId="0"/>
      <p:bldP spid="1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38400" y="2106295"/>
            <a:ext cx="7258050" cy="2468880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sz="36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>
              <a:lnSpc>
                <a:spcPct val="150000"/>
              </a:lnSpc>
              <a:spcBef>
                <a:spcPts val="0"/>
              </a:spcBef>
            </a:pPr>
            <a:endParaRPr lang="zh-CN" altLang="en-US" sz="36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740536" y="96520"/>
            <a:ext cx="85680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（二）整体关联多则材料的内涵</a:t>
            </a:r>
            <a:endParaRPr lang="en-US" altLang="zh-CN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783" y="983672"/>
            <a:ext cx="10501744" cy="528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11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052512"/>
            <a:ext cx="10328564" cy="475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2968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436" y="651165"/>
            <a:ext cx="10633363" cy="579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3773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7254"/>
            <a:ext cx="11374583" cy="565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3403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1032163" y="1495251"/>
            <a:ext cx="10238509" cy="5097780"/>
          </a:xfrm>
        </p:spPr>
        <p:txBody>
          <a:bodyPr/>
          <a:lstStyle/>
          <a:p>
            <a:pPr marL="0" indent="0">
              <a:lnSpc>
                <a:spcPts val="4860"/>
              </a:lnSpc>
              <a:spcBef>
                <a:spcPts val="0"/>
              </a:spcBef>
              <a:buNone/>
            </a:pPr>
            <a:r>
              <a:rPr lang="en-US" altLang="zh-CN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</a:t>
            </a:r>
            <a:r>
              <a:rPr lang="zh-CN" altLang="en-US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挖掘多则材料的内涵</a:t>
            </a:r>
          </a:p>
          <a:p>
            <a:pPr marL="0" indent="0">
              <a:lnSpc>
                <a:spcPts val="486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——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对于标语、口号、诗句这些非事件表述类型的材料，应联系其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黑体" panose="02010609060101010101" charset="-122"/>
                <a:sym typeface="+mn-ea"/>
              </a:rPr>
              <a:t>相关背景来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挖掘其丰富内涵。</a:t>
            </a:r>
            <a:endParaRPr lang="en-US" altLang="zh-CN" sz="2800" b="1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marL="0" indent="0">
              <a:lnSpc>
                <a:spcPts val="4860"/>
              </a:lnSpc>
              <a:spcBef>
                <a:spcPts val="0"/>
              </a:spcBef>
              <a:buNone/>
            </a:pPr>
            <a:r>
              <a:rPr lang="en-US" altLang="zh-CN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2.</a:t>
            </a:r>
            <a:r>
              <a:rPr lang="zh-CN" altLang="en-US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整体关联多则材料的内涵</a:t>
            </a:r>
          </a:p>
          <a:p>
            <a:pPr marL="0" indent="0">
              <a:lnSpc>
                <a:spcPts val="4860"/>
              </a:lnSpc>
              <a:spcBef>
                <a:spcPts val="0"/>
              </a:spcBef>
              <a:buNone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sym typeface="+mn-ea"/>
              </a:rPr>
              <a:t>——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sym typeface="+mn-ea"/>
              </a:rPr>
              <a:t>多则材料多层含义，要对多则材料整体关照，方可准确立意。全文不可孤立片面解读评议单则材料。</a:t>
            </a:r>
          </a:p>
          <a:p>
            <a:pPr marL="0" indent="0">
              <a:lnSpc>
                <a:spcPts val="4360"/>
              </a:lnSpc>
              <a:spcBef>
                <a:spcPts val="0"/>
              </a:spcBef>
              <a:buNone/>
            </a:pPr>
            <a:endParaRPr lang="zh-CN" altLang="en-US" sz="2800" dirty="0"/>
          </a:p>
        </p:txBody>
      </p:sp>
      <p:sp>
        <p:nvSpPr>
          <p:cNvPr id="2" name="矩形 1"/>
          <p:cNvSpPr/>
          <p:nvPr/>
        </p:nvSpPr>
        <p:spPr>
          <a:xfrm>
            <a:off x="1828800" y="273606"/>
            <a:ext cx="8031771" cy="64516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“内涵式多则材料”的审题方法总结</a:t>
            </a:r>
            <a:endParaRPr lang="zh-CN" altLang="en-US" sz="36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42004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3454" y="381520"/>
            <a:ext cx="10792691" cy="6198870"/>
          </a:xfrm>
        </p:spPr>
        <p:txBody>
          <a:bodyPr/>
          <a:lstStyle/>
          <a:p>
            <a:pPr marL="0" indent="0">
              <a:lnSpc>
                <a:spcPts val="3380"/>
              </a:lnSpc>
              <a:spcBef>
                <a:spcPts val="0"/>
              </a:spcBef>
              <a:buNone/>
            </a:pPr>
            <a:r>
              <a:rPr lang="en-US" altLang="zh-CN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例四：</a:t>
            </a:r>
            <a:r>
              <a:rPr lang="en-US" altLang="zh-CN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201</a:t>
            </a:r>
            <a:r>
              <a:rPr 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7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年全国课标II卷（中华名句）</a:t>
            </a:r>
            <a:endParaRPr lang="zh-CN" altLang="en-US" sz="2400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lnSpc>
                <a:spcPts val="3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22. 阅读下面的材料，根据要求写作。</a:t>
            </a:r>
          </a:p>
          <a:p>
            <a:pPr marL="0" indent="0">
              <a:lnSpc>
                <a:spcPts val="3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①天行健，君子以自强不息。   (《周易》)</a:t>
            </a:r>
          </a:p>
          <a:p>
            <a:pPr marL="0" indent="0">
              <a:lnSpc>
                <a:spcPts val="3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②露从今夜白，月是故乡明。   (杜甫)</a:t>
            </a:r>
          </a:p>
          <a:p>
            <a:pPr marL="0" indent="0">
              <a:lnSpc>
                <a:spcPts val="3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③何须浅碧深红色，自是花中第一流。   (李清照)</a:t>
            </a:r>
          </a:p>
          <a:p>
            <a:pPr marL="0" indent="0">
              <a:lnSpc>
                <a:spcPts val="3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④受光于庭户见一堂，受光于天下照四方。   (魏源)</a:t>
            </a:r>
          </a:p>
          <a:p>
            <a:pPr marL="0" indent="0">
              <a:lnSpc>
                <a:spcPts val="3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⑤必须敢于正视，这才可望敢想，敢说，敢作，敢当。(鲁迅)</a:t>
            </a:r>
          </a:p>
          <a:p>
            <a:pPr marL="0" indent="0">
              <a:lnSpc>
                <a:spcPts val="3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⑥数风流人物，还看今朝。   (毛泽东)</a:t>
            </a:r>
          </a:p>
          <a:p>
            <a:pPr marL="0" indent="0">
              <a:lnSpc>
                <a:spcPts val="3380"/>
              </a:lnSpc>
              <a:spcBef>
                <a:spcPts val="0"/>
              </a:spcBef>
              <a:buNone/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中国文化博大精深，无数名句化育后世。读了上面六句，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你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有怎样的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感触与思考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?请以其中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两三句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为基础确定立意，并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合理引用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，写一篇文章。要求自选角度，明确文体，自拟标题；不要套作，不得抄袭；不少于800字。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411606" y="5074921"/>
            <a:ext cx="9368155" cy="1186815"/>
          </a:xfrm>
        </p:spPr>
        <p:txBody>
          <a:bodyPr/>
          <a:lstStyle/>
          <a:p>
            <a:pPr>
              <a:lnSpc>
                <a:spcPts val="5020"/>
              </a:lnSpc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“内涵式多则材料”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作文题目审题策略</a:t>
            </a:r>
          </a:p>
        </p:txBody>
      </p:sp>
    </p:spTree>
    <p:extLst>
      <p:ext uri="{BB962C8B-B14F-4D97-AF65-F5344CB8AC3E}">
        <p14:creationId xmlns:p14="http://schemas.microsoft.com/office/powerpoint/2010/main" val="610774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1412241" y="215266"/>
            <a:ext cx="9368155" cy="1186815"/>
          </a:xfrm>
        </p:spPr>
        <p:txBody>
          <a:bodyPr/>
          <a:lstStyle/>
          <a:p>
            <a:pPr>
              <a:lnSpc>
                <a:spcPts val="5020"/>
              </a:lnSpc>
            </a:pPr>
            <a:r>
              <a:rPr lang="zh-CN" altLang="en-US" sz="3600" b="1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/>
            </a:r>
            <a:br>
              <a:rPr lang="zh-CN" altLang="en-US" sz="3600" b="1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</a:br>
            <a:endParaRPr lang="zh-CN" altLang="en-US" sz="36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</p:txBody>
      </p:sp>
      <p:graphicFrame>
        <p:nvGraphicFramePr>
          <p:cNvPr id="5" name="表格 4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881554079"/>
              </p:ext>
            </p:extLst>
          </p:nvPr>
        </p:nvGraphicFramePr>
        <p:xfrm>
          <a:off x="720437" y="887095"/>
          <a:ext cx="11021290" cy="57594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021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1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077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1087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solidFill>
                            <a:srgbClr val="1D41D5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宋体" panose="02010600030101010101" pitchFamily="2" charset="-122"/>
                        </a:rPr>
                        <a:t>中华名句</a:t>
                      </a:r>
                    </a:p>
                    <a:p>
                      <a:pPr algn="ctr">
                        <a:buNone/>
                      </a:pPr>
                      <a:endParaRPr lang="en-US" altLang="en-US" sz="2000" b="1">
                        <a:latin typeface="黑体" panose="02010609060101010101" charset="-122"/>
                        <a:ea typeface="黑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>
                          <a:solidFill>
                            <a:srgbClr val="1D41D5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宋体" panose="02010600030101010101" pitchFamily="2" charset="-122"/>
                        </a:rPr>
                        <a:t>中华优秀文化传统</a:t>
                      </a:r>
                    </a:p>
                    <a:p>
                      <a:pPr algn="ctr">
                        <a:buNone/>
                      </a:pPr>
                      <a:endParaRPr lang="zh-CN" altLang="en-US" sz="2000" b="1">
                        <a:latin typeface="黑体" panose="02010609060101010101" charset="-122"/>
                        <a:ea typeface="黑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>
                          <a:solidFill>
                            <a:srgbClr val="1D41D5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宋体" panose="02010600030101010101" pitchFamily="2" charset="-122"/>
                        </a:rPr>
                        <a:t>感触与思考</a:t>
                      </a:r>
                      <a:endParaRPr lang="en-US" altLang="en-US" sz="2400" b="1">
                        <a:solidFill>
                          <a:srgbClr val="1D41D5"/>
                        </a:solidFill>
                        <a:latin typeface="黑体" panose="02010609060101010101" charset="-122"/>
                        <a:ea typeface="黑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8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①天行健，</a:t>
                      </a:r>
                      <a:r>
                        <a:rPr lang="en-US" sz="2000" b="1">
                          <a:solidFill>
                            <a:srgbClr val="FF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君子</a:t>
                      </a:r>
                      <a:r>
                        <a:rPr lang="en-US" sz="20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以自强不息。   </a:t>
                      </a:r>
                      <a:endParaRPr lang="en-US" alt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en-US" sz="2000" b="1">
                        <a:latin typeface="黑体" panose="02010609060101010101" charset="-122"/>
                        <a:ea typeface="黑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6"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   </a:t>
                      </a:r>
                    </a:p>
                    <a:p>
                      <a:pPr>
                        <a:buNone/>
                      </a:pPr>
                      <a:endParaRPr lang="en-US" sz="24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>
                        <a:buNone/>
                      </a:pPr>
                      <a:endParaRPr lang="en-US" sz="24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>
                        <a:buNone/>
                      </a:pPr>
                      <a:endParaRPr lang="en-US" sz="24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>
                        <a:buNone/>
                      </a:pPr>
                      <a:endParaRPr lang="zh-CN" altLang="en-US" sz="24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  <a:p>
                      <a:pPr>
                        <a:buNone/>
                      </a:pPr>
                      <a:endParaRPr lang="zh-CN" alt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87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②露从今夜白，月是故乡明。 </a:t>
                      </a:r>
                      <a:endParaRPr lang="en-US" alt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en-US" sz="2000" b="1">
                        <a:latin typeface="黑体" panose="02010609060101010101" charset="-122"/>
                        <a:ea typeface="黑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077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③</a:t>
                      </a:r>
                      <a:r>
                        <a:rPr lang="en-US" sz="2000" b="1" dirty="0" err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何须浅碧深红色，自是花中第一流</a:t>
                      </a:r>
                      <a:r>
                        <a:rPr lang="en-US" sz="2000" b="1" dirty="0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。  </a:t>
                      </a:r>
                      <a:endParaRPr lang="en-US" altLang="en-US" sz="2000" b="1" dirty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en-US" sz="2000" b="1">
                        <a:latin typeface="黑体" panose="02010609060101010101" charset="-122"/>
                        <a:ea typeface="黑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711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>
                          <a:latin typeface="黑体" panose="02010609060101010101" charset="-122"/>
                          <a:ea typeface="黑体" panose="02010609060101010101" charset="-122"/>
                          <a:cs typeface="宋体" panose="02010600030101010101" pitchFamily="2" charset="-122"/>
                        </a:rPr>
                        <a:t>④受光于庭户见一堂，受光于天下照四方。</a:t>
                      </a:r>
                      <a:endParaRPr lang="en-US" altLang="en-US" sz="2000" b="1">
                        <a:latin typeface="黑体" panose="02010609060101010101" charset="-122"/>
                        <a:ea typeface="黑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en-US" sz="2000" b="1">
                        <a:latin typeface="黑体" panose="02010609060101010101" charset="-122"/>
                        <a:ea typeface="黑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0584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>
                          <a:latin typeface="黑体" panose="02010609060101010101" charset="-122"/>
                          <a:ea typeface="黑体" panose="02010609060101010101" charset="-122"/>
                          <a:cs typeface="宋体" panose="02010600030101010101" pitchFamily="2" charset="-122"/>
                        </a:rPr>
                        <a:t>⑤必须敢于正视，这才可望敢想，敢说，敢作，敢当。</a:t>
                      </a:r>
                      <a:endParaRPr lang="en-US" altLang="en-US" sz="2000" b="1">
                        <a:latin typeface="黑体" panose="02010609060101010101" charset="-122"/>
                        <a:ea typeface="黑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en-US" sz="2000" b="1">
                        <a:latin typeface="黑体" panose="02010609060101010101" charset="-122"/>
                        <a:ea typeface="黑体" panose="02010609060101010101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061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⑥数</a:t>
                      </a:r>
                      <a:r>
                        <a:rPr lang="en-US" sz="2000" b="1">
                          <a:solidFill>
                            <a:srgbClr val="FF0000"/>
                          </a:solidFill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风流人物</a:t>
                      </a:r>
                      <a:r>
                        <a:rPr lang="en-US" sz="2000" b="1">
                          <a:latin typeface="黑体" panose="02010609060101010101" charset="-122"/>
                          <a:ea typeface="黑体" panose="02010609060101010101" charset="-122"/>
                          <a:cs typeface="黑体" panose="02010609060101010101" charset="-122"/>
                        </a:rPr>
                        <a:t>，还看今朝。   </a:t>
                      </a:r>
                      <a:endParaRPr lang="en-US" altLang="en-US" sz="2000" b="1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US" altLang="en-US" sz="2000" b="1" dirty="0">
                        <a:latin typeface="黑体" panose="02010609060101010101" charset="-122"/>
                        <a:ea typeface="黑体" panose="02010609060101010101" charset="-122"/>
                        <a:cs typeface="黑体" panose="02010609060101010101" charset="-122"/>
                      </a:endParaRPr>
                    </a:p>
                  </a:txBody>
                  <a:tcPr marL="68580" marR="68580" marT="0" marB="0" anchor="ctr" anchorCtr="1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文本框 5"/>
          <p:cNvSpPr txBox="1"/>
          <p:nvPr/>
        </p:nvSpPr>
        <p:spPr>
          <a:xfrm>
            <a:off x="7672705" y="1569541"/>
            <a:ext cx="4069022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r>
              <a:rPr lang="en-US" sz="2400" b="1" dirty="0" err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作为</a:t>
            </a:r>
            <a:r>
              <a:rPr lang="en-US" sz="2400" b="1" dirty="0" err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当代青年</a:t>
            </a:r>
            <a:r>
              <a:rPr lang="en-US" sz="2400" b="1" dirty="0" err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我们如何践行六个名句给我们的多重启示</a:t>
            </a:r>
            <a:r>
              <a:rPr 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？</a:t>
            </a:r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34935" y="3507973"/>
            <a:ext cx="3819756" cy="25545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①⑤ 自强奋发、敢作敢为③④⑤：自信与正视问题、开放进取之间的关系</a:t>
            </a:r>
            <a:endParaRPr lang="zh-CN" altLang="en-US" sz="20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①③④⑤：全面提升个人的人格境界</a:t>
            </a:r>
            <a:endParaRPr lang="zh-CN" altLang="en-US" sz="20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②⑤：家国情怀、社会现实</a:t>
            </a:r>
            <a:endParaRPr lang="zh-CN" altLang="en-US" sz="20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③⑤⑥：坚持自我与承担社会责任</a:t>
            </a:r>
            <a:endParaRPr lang="zh-CN" altLang="en-US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5047615" y="1598931"/>
            <a:ext cx="2540000" cy="4835525"/>
            <a:chOff x="5549" y="2518"/>
            <a:chExt cx="4000" cy="7615"/>
          </a:xfrm>
        </p:grpSpPr>
        <p:sp>
          <p:nvSpPr>
            <p:cNvPr id="10" name="文本框 9"/>
            <p:cNvSpPr txBox="1"/>
            <p:nvPr/>
          </p:nvSpPr>
          <p:spPr>
            <a:xfrm>
              <a:off x="5549" y="3485"/>
              <a:ext cx="4000" cy="62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思亲乡愁</a:t>
              </a:r>
              <a:r>
                <a:rPr lang="en-US" sz="2000" b="1">
                  <a:solidFill>
                    <a:srgbClr val="1D41D5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家国情怀</a:t>
              </a:r>
              <a:endParaRPr lang="en-US" altLang="en-US" sz="2000" b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549" y="2518"/>
              <a:ext cx="3521" cy="62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刚健有为自强不息</a:t>
              </a:r>
              <a:endParaRPr lang="zh-CN" altLang="en-US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691" y="4440"/>
              <a:ext cx="3245" cy="1113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特立独行</a:t>
              </a:r>
              <a:r>
                <a:rPr lang="zh-CN" alt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、</a:t>
              </a: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内在修养</a:t>
              </a:r>
              <a:r>
                <a:rPr lang="zh-CN" alt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、</a:t>
              </a: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豁达自信</a:t>
              </a:r>
              <a:endParaRPr lang="zh-CN" altLang="en-US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942" y="5859"/>
              <a:ext cx="3107" cy="159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1D41D5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位置决定格局</a:t>
              </a:r>
              <a:endParaRPr lang="en-US" sz="2000" b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天下为公</a:t>
              </a:r>
              <a:endParaRPr lang="en-US" sz="20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奉献天下</a:t>
              </a:r>
              <a:endParaRPr lang="zh-CN" altLang="en-US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168" y="7423"/>
              <a:ext cx="2866" cy="1598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正视现实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不避艰险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责任担当</a:t>
              </a:r>
              <a:endParaRPr lang="zh-CN" altLang="en-US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549" y="9021"/>
              <a:ext cx="3520" cy="1113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1D41D5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立足当下</a:t>
              </a: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、坚定自信、责任自信</a:t>
              </a:r>
              <a:r>
                <a:rPr lang="en-US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  </a:t>
              </a:r>
              <a:endParaRPr lang="zh-CN" altLang="en-US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581910" y="1146811"/>
            <a:ext cx="9033510" cy="2367915"/>
            <a:chOff x="1666" y="1806"/>
            <a:chExt cx="14226" cy="3729"/>
          </a:xfrm>
        </p:grpSpPr>
        <p:sp>
          <p:nvSpPr>
            <p:cNvPr id="7" name="文本框 6"/>
            <p:cNvSpPr txBox="1"/>
            <p:nvPr/>
          </p:nvSpPr>
          <p:spPr>
            <a:xfrm>
              <a:off x="9683" y="4228"/>
              <a:ext cx="6209" cy="1307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b="1" dirty="0">
                  <a:solidFill>
                    <a:srgbClr val="FF000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——</a:t>
              </a:r>
              <a:r>
                <a:rPr lang="en-US" sz="2400" b="1" dirty="0" err="1">
                  <a:solidFill>
                    <a:srgbClr val="FF000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自身人格境界、家国情怀以及时代责任</a:t>
              </a:r>
              <a:r>
                <a:rPr lang="zh-CN" altLang="en-US" sz="2400" b="1" dirty="0">
                  <a:solidFill>
                    <a:srgbClr val="FF0000"/>
                  </a:solidFill>
                  <a:latin typeface="黑体" panose="02010609060101010101" charset="-122"/>
                  <a:ea typeface="黑体" panose="02010609060101010101" charset="-122"/>
                  <a:cs typeface="黑体" panose="02010609060101010101" charset="-122"/>
                  <a:sym typeface="+mn-ea"/>
                </a:rPr>
                <a:t>。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666" y="1806"/>
              <a:ext cx="2729" cy="630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>
                  <a:solidFill>
                    <a:srgbClr val="000000"/>
                  </a:solidFill>
                  <a:latin typeface="黑体" panose="02010609060101010101" charset="-122"/>
                  <a:ea typeface="黑体" panose="02010609060101010101" charset="-122"/>
                  <a:cs typeface="宋体" panose="02010600030101010101" pitchFamily="2" charset="-122"/>
                  <a:sym typeface="+mn-ea"/>
                </a:rPr>
                <a:t>（并列互补）</a:t>
              </a:r>
              <a:endParaRPr lang="zh-CN" altLang="en-US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5274945" y="1158875"/>
            <a:ext cx="1579278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（</a:t>
            </a:r>
            <a:r>
              <a:rPr lang="en-US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化育后世</a:t>
            </a:r>
            <a:r>
              <a:rPr lang="zh-CN" altLang="en-US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）</a:t>
            </a:r>
            <a:endParaRPr lang="zh-CN" altLang="en-US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509521" y="71755"/>
            <a:ext cx="73793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（一）挖掘多则材料的内涵</a:t>
            </a:r>
            <a:endParaRPr lang="en-US" altLang="zh-CN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2322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  <p:bldP spid="8" grpId="1"/>
      <p:bldP spid="17" grpId="0"/>
      <p:bldP spid="17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9655" y="1107441"/>
            <a:ext cx="10868890" cy="2553335"/>
          </a:xfrm>
        </p:spPr>
        <p:txBody>
          <a:bodyPr/>
          <a:lstStyle/>
          <a:p>
            <a:pPr>
              <a:lnSpc>
                <a:spcPts val="4340"/>
              </a:lnSpc>
              <a:spcBef>
                <a:spcPts val="0"/>
              </a:spcBef>
            </a:pPr>
            <a:r>
              <a:rPr lang="zh-CN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高考阅卷场作文思路示例：</a:t>
            </a:r>
          </a:p>
          <a:p>
            <a:pPr>
              <a:lnSpc>
                <a:spcPts val="4340"/>
              </a:lnSpc>
              <a:spcBef>
                <a:spcPts val="0"/>
              </a:spcBef>
            </a:pPr>
            <a:r>
              <a:rPr lang="zh-CN" altLang="en-US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例文</a:t>
            </a:r>
            <a:r>
              <a:rPr lang="en-US" altLang="zh-CN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11</a:t>
            </a:r>
            <a:r>
              <a:rPr lang="zh-CN" altLang="en-US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考生以</a:t>
            </a:r>
            <a:r>
              <a:rPr lang="en-US" altLang="zh-CN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“</a:t>
            </a:r>
            <a:r>
              <a:rPr lang="en-US" b="1" dirty="0" err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天行健，君子以自强不息</a:t>
            </a:r>
            <a:r>
              <a:rPr lang="en-US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”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为基础确定立意，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论证了“自强不息很重要，如何如何重要……”，</a:t>
            </a:r>
            <a:r>
              <a:rPr lang="zh-CN" altLang="en-US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结尾处轻描淡写地缀上一句“数风流人物，还看今朝”。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706881" y="110490"/>
            <a:ext cx="85680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（二）整体关联多则材料的内涵</a:t>
            </a:r>
            <a:endParaRPr lang="en-US" altLang="zh-CN" sz="36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14562" y="4425236"/>
            <a:ext cx="7069455" cy="645160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失误之处：名句之间没有合理关系</a:t>
            </a:r>
            <a:endParaRPr lang="zh-CN" altLang="en-US" sz="36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202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363980"/>
            <a:ext cx="10958945" cy="4526280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b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一、“事件类多则材料”的审题策略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能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概括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每则材料的具体内容，并对多则材料进行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分类整合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2.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能对材料内涵和关系进行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评议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，能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提炼观点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。切忌仅仅简单罗列或者扩写材料。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2400" b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二、“内涵式多则材料”的审题策略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1.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挖掘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多则材料的内涵，多联系其相关背景。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zh-CN" sz="2400" b="1">
                <a:latin typeface="黑体" panose="02010609060101010101" charset="-122"/>
                <a:ea typeface="黑体" panose="02010609060101010101" charset="-122"/>
                <a:sym typeface="+mn-ea"/>
              </a:rPr>
              <a:t>2.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整体关联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多则材料的内涵，切忌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sym typeface="+mn-ea"/>
              </a:rPr>
              <a:t>孤立片面评议单则材料。</a:t>
            </a:r>
            <a:endParaRPr lang="zh-CN" altLang="en-US" sz="2400" b="1"/>
          </a:p>
        </p:txBody>
      </p:sp>
      <p:sp>
        <p:nvSpPr>
          <p:cNvPr id="4" name="矩形 3"/>
          <p:cNvSpPr/>
          <p:nvPr/>
        </p:nvSpPr>
        <p:spPr>
          <a:xfrm>
            <a:off x="3558831" y="469822"/>
            <a:ext cx="4754880" cy="70675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000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多则材料的审题总结</a:t>
            </a:r>
          </a:p>
        </p:txBody>
      </p:sp>
    </p:spTree>
    <p:extLst>
      <p:ext uri="{BB962C8B-B14F-4D97-AF65-F5344CB8AC3E}">
        <p14:creationId xmlns:p14="http://schemas.microsoft.com/office/powerpoint/2010/main" val="397068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7981" y="0"/>
            <a:ext cx="11249891" cy="6604000"/>
          </a:xfrm>
        </p:spPr>
        <p:txBody>
          <a:bodyPr/>
          <a:lstStyle/>
          <a:p>
            <a:pPr>
              <a:lnSpc>
                <a:spcPts val="2400"/>
              </a:lnSpc>
              <a:spcBef>
                <a:spcPts val="0"/>
              </a:spcBef>
            </a:pPr>
            <a:r>
              <a:rPr lang="zh-CN" altLang="en-US" sz="20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练一练：（</a:t>
            </a:r>
            <a:r>
              <a:rPr sz="20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2020年</a:t>
            </a:r>
            <a:r>
              <a:rPr lang="zh-CN" altLang="en-US" sz="20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华附、广雅、省实、深中</a:t>
            </a:r>
            <a:r>
              <a:rPr sz="2000" b="1" dirty="0" err="1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四校联考</a:t>
            </a:r>
            <a:r>
              <a:rPr lang="zh-CN" altLang="en-US" sz="20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）</a:t>
            </a:r>
          </a:p>
          <a:p>
            <a:pPr>
              <a:lnSpc>
                <a:spcPts val="2400"/>
              </a:lnSpc>
              <a:spcBef>
                <a:spcPts val="0"/>
              </a:spcBef>
            </a:pPr>
            <a:r>
              <a:rPr lang="zh-CN" altLang="en-US" sz="20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22.阅读下面的材料，根据要求写作。（60分）</a:t>
            </a:r>
          </a:p>
          <a:p>
            <a:pPr>
              <a:lnSpc>
                <a:spcPts val="2400"/>
              </a:lnSpc>
              <a:spcBef>
                <a:spcPts val="0"/>
              </a:spcBef>
            </a:pPr>
            <a:r>
              <a:rPr lang="zh-CN" altLang="en-US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①1952年6月，毛泽东主席题写了著名的“发展体育运动，增强人民体质”，希望国民特别是学生通过体育运动来强身健体。</a:t>
            </a:r>
          </a:p>
          <a:p>
            <a:pPr>
              <a:lnSpc>
                <a:spcPts val="2400"/>
              </a:lnSpc>
              <a:spcBef>
                <a:spcPts val="0"/>
              </a:spcBef>
            </a:pPr>
            <a:r>
              <a:rPr lang="zh-CN" altLang="en-US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②1964年1月，清华大学校长蒋南翔在一次会议上对学生提出“把身体锻炼好，争取至少为祖国健康工作五十年”的希望。 </a:t>
            </a:r>
          </a:p>
          <a:p>
            <a:pPr>
              <a:lnSpc>
                <a:spcPts val="2400"/>
              </a:lnSpc>
              <a:spcBef>
                <a:spcPts val="0"/>
              </a:spcBef>
            </a:pPr>
            <a:r>
              <a:rPr lang="zh-CN" altLang="en-US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③最近一次的全国学生体质健康调查报告显示：学生身体素质继续呈现缓慢下降趋势，爆发力、耐力等身体素质水平进一步下降；视力不良检出率继续上升，并出现低龄化倾向；肥胖检出率继续攀升。</a:t>
            </a:r>
          </a:p>
          <a:p>
            <a:pPr>
              <a:lnSpc>
                <a:spcPts val="2400"/>
              </a:lnSpc>
              <a:spcBef>
                <a:spcPts val="0"/>
              </a:spcBef>
            </a:pPr>
            <a:r>
              <a:rPr lang="zh-CN" altLang="en-US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④学生每天的体育活动时间不能得到保证、体育锻炼不足是学生体质下降的主要原因之一。有的同学因学业繁忙而不愿意参加体育运动，有的学校没有给学生提供充足的运动时间，有的家长反对孩子花时间运动……</a:t>
            </a:r>
          </a:p>
          <a:p>
            <a:pPr>
              <a:lnSpc>
                <a:spcPts val="2400"/>
              </a:lnSpc>
              <a:spcBef>
                <a:spcPts val="0"/>
              </a:spcBef>
            </a:pPr>
            <a:r>
              <a:rPr lang="zh-CN" altLang="en-US" sz="20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⑤全国各地的中考体育测试分值从30分至55分不等；武汉大学、哈尔滨工业大学等高校将体测纳入了自主招生评价体系，体测不过关将失去后续的专业能力测试资格，清华大学则给体测成绩优良的考生额外降5分。</a:t>
            </a:r>
          </a:p>
          <a:p>
            <a:pPr>
              <a:lnSpc>
                <a:spcPts val="2400"/>
              </a:lnSpc>
              <a:spcBef>
                <a:spcPts val="0"/>
              </a:spcBef>
            </a:pPr>
            <a:r>
              <a:rPr lang="zh-CN" altLang="en-US" sz="20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体育在提高人的身体素质、促进人的全面发展，激励追求卓越、突破自我的精神方面，都有着重要作用，是实现中国梦的重要内容。作为一名中学生，你对此有怎样的思考？请你写一篇发言稿，准备在大湾中学体育节开幕式上代表学生发言。</a:t>
            </a:r>
          </a:p>
          <a:p>
            <a:pPr>
              <a:lnSpc>
                <a:spcPts val="2400"/>
              </a:lnSpc>
              <a:spcBef>
                <a:spcPts val="0"/>
              </a:spcBef>
            </a:pPr>
            <a:r>
              <a:rPr lang="zh-CN" altLang="en-US" sz="20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要求：选好角度，确定立意，不要脱离材料的内容和含意作文；明确文体，自拟标题；不要套作，不得抄袭；不得泄露个人信息；不少于800字。</a:t>
            </a:r>
          </a:p>
        </p:txBody>
      </p:sp>
    </p:spTree>
    <p:extLst>
      <p:ext uri="{BB962C8B-B14F-4D97-AF65-F5344CB8AC3E}">
        <p14:creationId xmlns:p14="http://schemas.microsoft.com/office/powerpoint/2010/main" val="40900397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5507" y="1208060"/>
            <a:ext cx="10945091" cy="5992495"/>
          </a:xfrm>
        </p:spPr>
        <p:txBody>
          <a:bodyPr/>
          <a:lstStyle/>
          <a:p>
            <a:pPr>
              <a:lnSpc>
                <a:spcPts val="388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分类解读：</a:t>
            </a:r>
          </a:p>
          <a:p>
            <a:pPr>
              <a:lnSpc>
                <a:spcPts val="3880"/>
              </a:lnSpc>
              <a:spcBef>
                <a:spcPts val="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1.材料①②是名人名言，从正面阐述体育运动对个人、国家和民族的意义。①强调体育运动强身健体、增强人民体质；②强调体育运动可以保障身体健康，为祖国建设更多、更好地工作。</a:t>
            </a:r>
          </a:p>
          <a:p>
            <a:pPr>
              <a:lnSpc>
                <a:spcPts val="3880"/>
              </a:lnSpc>
              <a:spcBef>
                <a:spcPts val="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2.材料③④是从反面介绍学生体身体素质下降的情况和主要原因。</a:t>
            </a:r>
          </a:p>
          <a:p>
            <a:pPr>
              <a:lnSpc>
                <a:spcPts val="3880"/>
              </a:lnSpc>
              <a:spcBef>
                <a:spcPts val="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3.材料⑤说明全国各地的中考和高考自主招生体育测试的分值。</a:t>
            </a:r>
          </a:p>
          <a:p>
            <a:pPr>
              <a:lnSpc>
                <a:spcPts val="3880"/>
              </a:lnSpc>
              <a:spcBef>
                <a:spcPts val="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阐释解读：</a:t>
            </a:r>
          </a:p>
          <a:p>
            <a:pPr>
              <a:lnSpc>
                <a:spcPts val="3880"/>
              </a:lnSpc>
              <a:spcBef>
                <a:spcPts val="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围绕“体育”这一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核心概念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，正面弘扬体育的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价值与意义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，批驳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错误的态度和做法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，提出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</a:rPr>
              <a:t>解决问题的方法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318386" y="51435"/>
            <a:ext cx="73793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（一）对“多则材料”的解读</a:t>
            </a:r>
          </a:p>
        </p:txBody>
      </p:sp>
    </p:spTree>
    <p:extLst>
      <p:ext uri="{BB962C8B-B14F-4D97-AF65-F5344CB8AC3E}">
        <p14:creationId xmlns:p14="http://schemas.microsoft.com/office/powerpoint/2010/main" val="24776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88818" y="1395789"/>
            <a:ext cx="11236036" cy="5222875"/>
          </a:xfrm>
        </p:spPr>
        <p:txBody>
          <a:bodyPr/>
          <a:lstStyle/>
          <a:p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体育在提高人的身体素质、促进人的全面发展，激励追求卓越、突破自我的精神方面，都有着重要作用，是实现中国梦的重要内容。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</a:p>
          <a:p>
            <a:r>
              <a:rPr lang="en-US" altLang="zh-CN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——从三个角度阐明了体育的意义，这是写作的大方向</a:t>
            </a:r>
            <a:r>
              <a:rPr lang="zh-CN" altLang="en-US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</a:t>
            </a:r>
          </a:p>
          <a:p>
            <a:r>
              <a:rPr lang="en-US" altLang="zh-CN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凡脱离“体育”来立论，或脱离材料泛泛而谈，或另起炉灶，均属于基本符合题意或偏离题意。如，脱离“体育”，以“ 身体素质的重要性”为中心，属于偏离题意。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737361" y="71755"/>
            <a:ext cx="82556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26797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（二）对“引导语”的解读</a:t>
            </a:r>
          </a:p>
        </p:txBody>
      </p:sp>
    </p:spTree>
    <p:extLst>
      <p:ext uri="{BB962C8B-B14F-4D97-AF65-F5344CB8AC3E}">
        <p14:creationId xmlns:p14="http://schemas.microsoft.com/office/powerpoint/2010/main" val="263648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54182" y="443230"/>
            <a:ext cx="11215254" cy="6414770"/>
          </a:xfrm>
        </p:spPr>
        <p:txBody>
          <a:bodyPr/>
          <a:lstStyle/>
          <a:p>
            <a:pPr marL="0" indent="0" algn="ctr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修业国为先 健体亦其从</a:t>
            </a:r>
          </a:p>
          <a:p>
            <a:pPr marL="0" indent="0" algn="ctr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（一名考生）</a:t>
            </a:r>
          </a:p>
          <a:p>
            <a:pPr marL="0" indent="0">
              <a:buNone/>
            </a:pPr>
            <a:endParaRPr lang="en-US" altLang="zh-CN" sz="3600" b="1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marL="0" indent="0">
              <a:buNone/>
            </a:pPr>
            <a:r>
              <a:rPr lang="zh-CN" altLang="en-US" sz="36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尊敬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的各位领导、老师，亲爱的同学们：</a:t>
            </a:r>
          </a:p>
          <a:p>
            <a:pPr marL="0" indent="0">
              <a:buNone/>
            </a:pP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大家好！我是本次大湾中学体育节开幕式的学生发言代表。</a:t>
            </a:r>
            <a:r>
              <a:rPr lang="zh-CN" altLang="en-US" sz="36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我要演讲的题目是《修业国为先 健体亦其从》。</a:t>
            </a:r>
          </a:p>
          <a:p>
            <a:pPr marL="0" indent="0">
              <a:buNone/>
            </a:pP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8189830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199" y="267971"/>
            <a:ext cx="11326091" cy="5771515"/>
          </a:xfrm>
        </p:spPr>
        <p:txBody>
          <a:bodyPr/>
          <a:lstStyle/>
          <a:p>
            <a:pPr>
              <a:lnSpc>
                <a:spcPts val="2680"/>
              </a:lnSpc>
              <a:spcBef>
                <a:spcPts val="0"/>
              </a:spcBef>
            </a:pP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</a:t>
            </a:r>
            <a:r>
              <a:rPr lang="en-US" altLang="zh-CN" sz="24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体育之于个人意味着什么？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体育锻炼是人的一生中不可或缺的活动，是提高身体素质、促进全面发展的重要一环；有了良好的体魄，才会有积极向上的外在形象，才会有学习工作的坚实后盾，才会有拼搏进取的精神动力。清华大学蒋南翔校长的寄语“把身体锻炼好，争取至少为祖国健康工作五十年”，带来了“无体育，不清华”的校风，更应该带给每个国人尤其是学生以积极锻炼的启迪。</a:t>
            </a:r>
          </a:p>
          <a:p>
            <a:pPr>
              <a:lnSpc>
                <a:spcPts val="268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</a:t>
            </a:r>
            <a:r>
              <a:rPr lang="zh-CN" altLang="en-US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endParaRPr lang="en-US" altLang="zh-CN" sz="2800" b="1" dirty="0" smtClean="0">
              <a:solidFill>
                <a:srgbClr val="1D41D5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>
              <a:lnSpc>
                <a:spcPts val="2680"/>
              </a:lnSpc>
              <a:spcBef>
                <a:spcPts val="0"/>
              </a:spcBef>
            </a:pPr>
            <a:r>
              <a:rPr lang="en-US" altLang="zh-CN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en-US" altLang="zh-CN" sz="2800" b="1" dirty="0" smtClean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</a:t>
            </a:r>
            <a:r>
              <a:rPr lang="zh-CN" altLang="en-US" sz="2800" b="1" dirty="0" smtClean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体育</a:t>
            </a:r>
            <a:r>
              <a:rPr lang="zh-CN" altLang="en-US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之于国家意味着什么？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犹记百年前中国人因吸食鸦片而面黄肌瘦的体态，犹记“东亚病夫”的屈辱称号，再到21世纪奥运会雄踞榜首、中国女排11连胜的骄人战绩——体育正成为民族的脊骨、国家的门面，正如毛主席所倡导的“发展体育运动，增强人民体质”，体育于国家的意义不言而喻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268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</a:t>
            </a:r>
            <a:endParaRPr lang="en-US" altLang="zh-CN" sz="2800" b="1" dirty="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>
              <a:lnSpc>
                <a:spcPts val="2680"/>
              </a:lnSpc>
              <a:spcBef>
                <a:spcPts val="0"/>
              </a:spcBef>
            </a:pP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en-US" altLang="zh-CN" sz="28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</a:t>
            </a:r>
            <a:r>
              <a:rPr lang="zh-CN" altLang="en-US" sz="28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</a:t>
            </a:r>
            <a:r>
              <a:rPr lang="zh-CN" altLang="en-US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因此我认为，作为新时代中学生，我们固然应该以学业为先，却也应对强身健体加以重视。</a:t>
            </a: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2680"/>
              </a:lnSpc>
            </a:pPr>
            <a:endParaRPr lang="zh-CN" altLang="en-US" sz="28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6340797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6473" y="143510"/>
            <a:ext cx="11312236" cy="4526280"/>
          </a:xfrm>
        </p:spPr>
        <p:txBody>
          <a:bodyPr/>
          <a:lstStyle/>
          <a:p>
            <a:pPr>
              <a:lnSpc>
                <a:spcPts val="3360"/>
              </a:lnSpc>
              <a:spcBef>
                <a:spcPts val="0"/>
              </a:spcBef>
            </a:pP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endParaRPr lang="en-US" altLang="zh-CN" sz="2800" b="1" dirty="0" smtClean="0">
              <a:solidFill>
                <a:srgbClr val="1D41D5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360"/>
              </a:lnSpc>
              <a:spcBef>
                <a:spcPts val="0"/>
              </a:spcBef>
            </a:pPr>
            <a:r>
              <a:rPr lang="zh-CN" altLang="en-US" sz="2800" b="1" dirty="0" smtClean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最近</a:t>
            </a:r>
            <a:r>
              <a:rPr lang="zh-CN" altLang="en-US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的全国学生体质健康调查报告，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揭示了当下学生身体素质殊乎不容乐观的事实，学生缺乏体育锻炼更隐隐成为常态，或是学生只重学业而不愿运动，或是家长认为体育锻炼耗时无用，或是学校压缩挤占运动时间，这诸般理由，似乎都成了推搪体育锻炼的“良好”借口。</a:t>
            </a:r>
          </a:p>
          <a:p>
            <a:pPr>
              <a:lnSpc>
                <a:spcPts val="336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endParaRPr lang="en-US" altLang="zh-CN" sz="2800" b="1" dirty="0" smtClean="0">
              <a:solidFill>
                <a:srgbClr val="1D41D5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>
              <a:lnSpc>
                <a:spcPts val="3360"/>
              </a:lnSpc>
              <a:spcBef>
                <a:spcPts val="0"/>
              </a:spcBef>
            </a:pPr>
            <a:r>
              <a:rPr lang="en-US" altLang="zh-CN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en-US" altLang="zh-CN" sz="2800" b="1" dirty="0" smtClean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zh-CN" altLang="en-US" sz="2800" b="1" dirty="0" smtClean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然而</a:t>
            </a:r>
            <a:r>
              <a:rPr lang="zh-CN" altLang="en-US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归根结底，这些现状要归咎于国人自身体育意识的淡薄，要归咎于一味追求学业成绩的日趋功利。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在当下应试教育为主的体制下，一切似乎都服务于中考高考分数，其他无关者，甚至是一切无法以可见形式提分的事情，统统靠后，甚至靠边，因此即使是国家和高校引领学生重视体育锻炼的手段，也要通过中考高考与自主招生的分值占比来实现。</a:t>
            </a:r>
          </a:p>
        </p:txBody>
      </p:sp>
    </p:spTree>
    <p:extLst>
      <p:ext uri="{BB962C8B-B14F-4D97-AF65-F5344CB8AC3E}">
        <p14:creationId xmlns:p14="http://schemas.microsoft.com/office/powerpoint/2010/main" val="24377241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4909" y="313055"/>
            <a:ext cx="11249891" cy="4526280"/>
          </a:xfrm>
        </p:spPr>
        <p:txBody>
          <a:bodyPr/>
          <a:lstStyle/>
          <a:p>
            <a:pPr>
              <a:lnSpc>
                <a:spcPts val="3660"/>
              </a:lnSpc>
              <a:spcBef>
                <a:spcPts val="0"/>
              </a:spcBef>
            </a:pP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</a:rPr>
              <a:t>    </a:t>
            </a:r>
            <a:endParaRPr lang="en-US" altLang="zh-CN" sz="2800" b="1" dirty="0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en-US" altLang="zh-CN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en-US" altLang="zh-CN" sz="2800" b="1" dirty="0" smtClean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2800" b="1" dirty="0" smtClean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</a:rPr>
              <a:t>老师们</a:t>
            </a:r>
            <a:r>
              <a:rPr lang="zh-CN" altLang="en-US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</a:rPr>
              <a:t>，同学们，体育关乎的不仅是升学考试的加分，更是我们一生的追求，修业与健体非但不矛盾反而相辅相成。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我国知名的施一公、钟南山院士就是长跑健将；而再优秀的科学家，也不能躺在病床上窥探世界的奥秘。</a:t>
            </a:r>
            <a:r>
              <a:rPr lang="zh-CN" altLang="en-US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</a:rPr>
              <a:t>我们要把体育视为人生的必修课，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将体育精神内化于心，外化于行，积极投入体育锻炼，既锤炼优良的体魄，又凝聚追求卓越、突破自我的精神，然后与扎实的科学文化知识一起，奉献给我们的理想，奉献给我们的国家。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  </a:t>
            </a:r>
            <a:endParaRPr lang="en-US" altLang="zh-CN" sz="2800" b="1" dirty="0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en-US" altLang="zh-CN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en-US" altLang="zh-CN" sz="2800" b="1" dirty="0" smtClean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2800" b="1" dirty="0" smtClean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</a:rPr>
              <a:t>最后</a:t>
            </a:r>
            <a:r>
              <a:rPr lang="zh-CN" altLang="en-US" sz="2800" b="1" dirty="0">
                <a:solidFill>
                  <a:srgbClr val="1D41D5"/>
                </a:solidFill>
                <a:latin typeface="楷体" panose="02010609060101010101" charset="-122"/>
                <a:ea typeface="楷体" panose="02010609060101010101" charset="-122"/>
              </a:rPr>
              <a:t>，预祝本次体育节顺利举行！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  </a:t>
            </a:r>
            <a:endParaRPr lang="en-US" altLang="zh-CN" sz="2800" b="1" dirty="0" smtClean="0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ts val="3660"/>
              </a:lnSpc>
              <a:spcBef>
                <a:spcPts val="0"/>
              </a:spcBef>
            </a:pP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en-US" altLang="zh-CN" sz="2800" b="1" dirty="0" smtClean="0"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2800" b="1" dirty="0" smtClean="0">
                <a:latin typeface="楷体" panose="02010609060101010101" charset="-122"/>
                <a:ea typeface="楷体" panose="02010609060101010101" charset="-122"/>
              </a:rPr>
              <a:t>我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</a:rPr>
              <a:t>的演讲结束，谢谢大家！</a:t>
            </a:r>
          </a:p>
          <a:p>
            <a:pPr>
              <a:lnSpc>
                <a:spcPts val="3660"/>
              </a:lnSpc>
              <a:spcBef>
                <a:spcPts val="0"/>
              </a:spcBef>
            </a:pPr>
            <a:endParaRPr lang="zh-CN" altLang="en-US" sz="2800" b="1" dirty="0">
              <a:latin typeface="楷体" panose="02010609060101010101" charset="-122"/>
              <a:ea typeface="楷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64243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6473" y="219075"/>
            <a:ext cx="11270672" cy="4526280"/>
          </a:xfrm>
        </p:spPr>
        <p:txBody>
          <a:bodyPr/>
          <a:lstStyle/>
          <a:p>
            <a:pPr indent="0">
              <a:lnSpc>
                <a:spcPts val="3080"/>
              </a:lnSpc>
            </a:pPr>
            <a:r>
              <a:rPr lang="zh-CN" altLang="en-US" sz="2800" b="1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点评</a:t>
            </a:r>
            <a:r>
              <a:rPr lang="zh-CN" altLang="en-US" sz="28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：（华南师范大学附属中学盖英俊老师）</a:t>
            </a:r>
          </a:p>
          <a:p>
            <a:pPr indent="0">
              <a:lnSpc>
                <a:spcPts val="3080"/>
              </a:lnSpc>
              <a:spcBef>
                <a:spcPts val="0"/>
              </a:spcBef>
            </a:pP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endParaRPr lang="en-US" altLang="zh-CN" sz="2800" b="1" dirty="0" smtClean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>
              <a:lnSpc>
                <a:spcPts val="3080"/>
              </a:lnSpc>
              <a:spcBef>
                <a:spcPts val="0"/>
              </a:spcBef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这篇文章标题对称，修业、健体两个词既契合作者身份，又与体育节情境吻合，“先“与“从“也符合学生生活实际。</a:t>
            </a:r>
          </a:p>
          <a:p>
            <a:pPr indent="0">
              <a:lnSpc>
                <a:spcPts val="3080"/>
              </a:lnSpc>
              <a:spcBef>
                <a:spcPts val="0"/>
              </a:spcBef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    开头一段称呼、问候、自我身份的交代与演讲题目的说明，一线串珠，完全符合发言稿文体要求，可谓开宗明义，要言不烦，训练有素。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黑体" panose="02010609060101010101" charset="-122"/>
            </a:endParaRPr>
          </a:p>
          <a:p>
            <a:pPr indent="0">
              <a:lnSpc>
                <a:spcPts val="3080"/>
              </a:lnSpc>
              <a:spcBef>
                <a:spcPts val="0"/>
              </a:spcBef>
            </a:pPr>
            <a:endParaRPr lang="zh-CN" altLang="en-US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黑体" panose="02010609060101010101" charset="-122"/>
            </a:endParaRPr>
          </a:p>
          <a:p>
            <a:pPr indent="0">
              <a:lnSpc>
                <a:spcPts val="3080"/>
              </a:lnSpc>
              <a:spcBef>
                <a:spcPts val="0"/>
              </a:spcBef>
            </a:pPr>
            <a:r>
              <a:rPr lang="zh-CN" altLang="en-US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</a:t>
            </a:r>
            <a:r>
              <a:rPr lang="zh-CN" altLang="en-US" sz="2400" b="1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进入正文，主体部分首先分两个层次来讲体育对于个人对于国家的意义。</a:t>
            </a:r>
            <a:endParaRPr lang="en-US" altLang="zh-CN" sz="2400" b="1" dirty="0" smtClean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>
              <a:lnSpc>
                <a:spcPts val="3080"/>
              </a:lnSpc>
              <a:spcBef>
                <a:spcPts val="0"/>
              </a:spcBef>
            </a:pPr>
            <a:endParaRPr lang="en-US" altLang="zh-CN" sz="2400" b="1" dirty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indent="0">
              <a:lnSpc>
                <a:spcPts val="3080"/>
              </a:lnSpc>
              <a:spcBef>
                <a:spcPts val="0"/>
              </a:spcBef>
            </a:pPr>
            <a:r>
              <a:rPr lang="en-US" altLang="zh-CN" sz="2400" b="1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对个人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既有提高颜值，增强体魄等当下意义，还有作为学习工作坚强后盾的长远价值。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</a:rPr>
              <a:t>本段以蒋南翔校长寄语作结，即体现了对材料的运用，也升华了本段的内容。对国家的意义，作者选择正反两个事例对比说明了体育及体育精神是民族的脊骨，国家的门面，并以毛主席话作结，再次回应材料，体现出对材料作文写作方法的掌握。</a:t>
            </a:r>
          </a:p>
          <a:p>
            <a:pPr indent="0">
              <a:lnSpc>
                <a:spcPts val="3080"/>
              </a:lnSpc>
              <a:spcBef>
                <a:spcPts val="0"/>
              </a:spcBef>
            </a:pPr>
            <a:r>
              <a:rPr lang="en-US" altLang="zh-CN" sz="28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基于以上两层意义的挖掘，</a:t>
            </a:r>
            <a:r>
              <a:rPr lang="zh-CN" altLang="en-US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考生水到渠成正面提出自己的观点。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lnSpc>
                <a:spcPts val="3080"/>
              </a:lnSpc>
              <a:buNone/>
            </a:pPr>
            <a:endParaRPr lang="zh-CN" altLang="en-US" sz="24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18551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40327" y="80010"/>
            <a:ext cx="11353800" cy="5739130"/>
          </a:xfrm>
        </p:spPr>
        <p:txBody>
          <a:bodyPr/>
          <a:lstStyle/>
          <a:p>
            <a:pPr>
              <a:lnSpc>
                <a:spcPts val="3380"/>
              </a:lnSpc>
              <a:spcBef>
                <a:spcPts val="0"/>
              </a:spcBef>
            </a:pP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en-US" altLang="zh-CN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</a:t>
            </a:r>
            <a:endParaRPr lang="en-US" altLang="zh-CN" sz="2400" b="1" dirty="0" smtClean="0">
              <a:solidFill>
                <a:srgbClr val="1D41D5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>
              <a:lnSpc>
                <a:spcPts val="3380"/>
              </a:lnSpc>
              <a:spcBef>
                <a:spcPts val="0"/>
              </a:spcBef>
            </a:pPr>
            <a:r>
              <a:rPr lang="en-US" altLang="zh-CN" sz="2400" b="1" dirty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en-US" altLang="zh-CN" sz="2400" b="1" dirty="0" smtClean="0">
                <a:solidFill>
                  <a:srgbClr val="1D41D5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</a:t>
            </a:r>
            <a:r>
              <a:rPr lang="zh-CN" altLang="en-US" sz="2400" b="1" dirty="0" smtClean="0">
                <a:solidFill>
                  <a:srgbClr val="1D41D5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接着</a:t>
            </a:r>
            <a:r>
              <a:rPr lang="zh-CN" altLang="en-US" sz="2400" b="1" dirty="0">
                <a:solidFill>
                  <a:srgbClr val="1D41D5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援引材料，摆出中学生体质不佳及缺乏体育锻炼的现状及各自的原因，接着以原因均为借口过渡，顺势一转深入剖析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国人对于体育锻炼不重视，其根源在于急功近利的思想，人们唯分是从，唯眼前好处是图，可谓针砭时弊，发人深省。</a:t>
            </a:r>
            <a:r>
              <a:rPr lang="zh-CN" altLang="en-US" sz="2400" b="1" dirty="0">
                <a:solidFill>
                  <a:srgbClr val="1D41D5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接着再次引用材料，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对大学自主招生加进体育成绩这个材料的运用没有停留在静态和“孤立“上，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而是关联了现实，关联了材料之间的内在逻辑，可谓创造性使用。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黑体" panose="02010609060101010101" charset="-122"/>
            </a:endParaRPr>
          </a:p>
          <a:p>
            <a:pPr>
              <a:lnSpc>
                <a:spcPts val="3380"/>
              </a:lnSpc>
              <a:spcBef>
                <a:spcPts val="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 </a:t>
            </a:r>
            <a:endParaRPr lang="en-US" altLang="zh-CN" sz="2400" b="1" dirty="0" smtClean="0"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+mn-ea"/>
            </a:endParaRPr>
          </a:p>
          <a:p>
            <a:pPr>
              <a:lnSpc>
                <a:spcPts val="3380"/>
              </a:lnSpc>
              <a:spcBef>
                <a:spcPts val="0"/>
              </a:spcBef>
            </a:pPr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</a:t>
            </a:r>
            <a:r>
              <a:rPr lang="en-US" altLang="zh-CN" sz="2400" b="1" dirty="0" smtClean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+mn-ea"/>
              </a:rPr>
              <a:t>   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前面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分析了</a:t>
            </a:r>
            <a:r>
              <a:rPr lang="zh-CN" altLang="en-US" sz="2400" b="1" dirty="0">
                <a:solidFill>
                  <a:srgbClr val="1D41D5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是什么为什么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之后，文章进入尾声，作为体育节开幕式上的发言稿，势必要进行一番</a:t>
            </a:r>
            <a:r>
              <a:rPr lang="zh-CN" altLang="en-US" sz="2400" b="1" dirty="0">
                <a:solidFill>
                  <a:srgbClr val="1D41D5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呼吁和倡议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，于是，作者满怀激情的呼告同学们认清体育重要性，积极投入体育锻炼，并以名人事例强化自己的观点，最可贵的是作者呼告之语对象明确，句句说中中学生的心理，体现出内容与情境的和谐，作者与读者的交流。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  <a:cs typeface="黑体" panose="02010609060101010101" charset="-122"/>
            </a:endParaRPr>
          </a:p>
          <a:p>
            <a:pPr>
              <a:lnSpc>
                <a:spcPts val="3380"/>
              </a:lnSpc>
              <a:spcBef>
                <a:spcPts val="0"/>
              </a:spcBef>
            </a:pP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42850558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68927" y="692786"/>
            <a:ext cx="10564091" cy="4525963"/>
          </a:xfrm>
        </p:spPr>
        <p:txBody>
          <a:bodyPr/>
          <a:lstStyle/>
          <a:p>
            <a:pPr indent="0">
              <a:lnSpc>
                <a:spcPct val="150000"/>
              </a:lnSpc>
              <a:spcBef>
                <a:spcPts val="0"/>
              </a:spcBef>
            </a:pPr>
            <a:r>
              <a:rPr lang="en-US" altLang="zh-CN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  </a:t>
            </a:r>
            <a:r>
              <a:rPr lang="zh-CN" altLang="en-US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最后是祝颂语和演讲结束语，利落收尾。</a:t>
            </a:r>
            <a:endParaRPr lang="zh-CN" altLang="en-US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黑体" panose="02010609060101010101" charset="-122"/>
            </a:endParaRPr>
          </a:p>
          <a:p>
            <a:pPr indent="0">
              <a:lnSpc>
                <a:spcPct val="150000"/>
              </a:lnSpc>
              <a:spcBef>
                <a:spcPts val="0"/>
              </a:spcBef>
            </a:pPr>
            <a:r>
              <a:rPr lang="zh-CN" altLang="en-US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黑体" panose="02010609060101010101" charset="-122"/>
                <a:sym typeface="+mn-ea"/>
              </a:rPr>
              <a:t>  总之文章紧扣材料立论说理，对材料的运用巧妙、深刻，富有创造性，完美地完成了各项写作任务，是一篇极其优秀的考场作文。</a:t>
            </a:r>
            <a:endParaRPr lang="zh-CN" altLang="en-US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  <a:cs typeface="黑体" panose="02010609060101010101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4436215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860388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289e8319-5943-4cca-9c25-b930d56f86cf}"/>
  <p:tag name="TABLE_RECT" val="285*167.526*150*302.4"/>
  <p:tag name="TABLE_EMPHASIZE_COLOR" val="6579300"/>
  <p:tag name="TABLE_ONEKEY_SKIN_IDX" val="0"/>
  <p:tag name="TABLE_SKINIDX" val="-1"/>
  <p:tag name="TABLE_COLORIDX" val="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800399a-a3e6-4625-8411-c845d5dd935f}"/>
  <p:tag name="TABLE_EMPHASIZE_COLOR" val="6579300"/>
  <p:tag name="TABLE_SKINIDX" val="-1"/>
  <p:tag name="TABLE_COLORIDX" val="l"/>
  <p:tag name="TABLE_RECT" val="17*27.45*686*485.1"/>
  <p:tag name="TABLE_ONEKEY_SKIN_IDX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e800399a-a3e6-4625-8411-c845d5dd935f}"/>
  <p:tag name="TABLE_EMPHASIZE_COLOR" val="6579300"/>
  <p:tag name="TABLE_SKINIDX" val="-1"/>
  <p:tag name="TABLE_COLORIDX" val="l"/>
  <p:tag name="TABLE_RECT" val="17*27.45*686*485.1"/>
  <p:tag name="TABLE_ONEKEY_SKIN_IDX" val="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3fe3752a-8b39-43d8-a3e3-32b8cb98ffd0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3b395d6f-a897-421e-b8a0-37ebdf929507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4378</Words>
  <Application>Microsoft Office PowerPoint</Application>
  <PresentationFormat>宽屏</PresentationFormat>
  <Paragraphs>280</Paragraphs>
  <Slides>38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38</vt:i4>
      </vt:variant>
    </vt:vector>
  </HeadingPairs>
  <TitlesOfParts>
    <vt:vector size="50" baseType="lpstr">
      <vt:lpstr>等线</vt:lpstr>
      <vt:lpstr>等线 Light</vt:lpstr>
      <vt:lpstr>黑体</vt:lpstr>
      <vt:lpstr>华文楷体</vt:lpstr>
      <vt:lpstr>楷体</vt:lpstr>
      <vt:lpstr>楷体_GB2312</vt:lpstr>
      <vt:lpstr>宋体</vt:lpstr>
      <vt:lpstr>微软雅黑</vt:lpstr>
      <vt:lpstr>Arial</vt:lpstr>
      <vt:lpstr>Calibri</vt:lpstr>
      <vt:lpstr>Office 主题​​</vt:lpstr>
      <vt:lpstr>默认设计模板</vt:lpstr>
      <vt:lpstr>例说如何审好多则材料的作文题目</vt:lpstr>
      <vt:lpstr>PowerPoint 演示文稿</vt:lpstr>
      <vt:lpstr>PowerPoint 演示文稿</vt:lpstr>
      <vt:lpstr>“事件类多则材料”作文题目审题策略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“内涵式多则材料”作文题目审题策略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“内涵式多则材料”作文题目审题策略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例说如何审好多则材料的作文题目</dc:title>
  <dc:creator>Think</dc:creator>
  <cp:lastModifiedBy>Think</cp:lastModifiedBy>
  <cp:revision>11</cp:revision>
  <dcterms:created xsi:type="dcterms:W3CDTF">2020-03-02T00:41:37Z</dcterms:created>
  <dcterms:modified xsi:type="dcterms:W3CDTF">2020-03-02T11:09:39Z</dcterms:modified>
</cp:coreProperties>
</file>