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7" r:id="rId1"/>
  </p:sldMasterIdLst>
  <p:sldIdLst>
    <p:sldId id="271" r:id="rId2"/>
    <p:sldId id="289" r:id="rId3"/>
    <p:sldId id="287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91" r:id="rId13"/>
    <p:sldId id="292" r:id="rId14"/>
  </p:sldIdLst>
  <p:sldSz cx="12190413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0000"/>
    <a:srgbClr val="660066"/>
    <a:srgbClr val="006600"/>
    <a:srgbClr val="00CC00"/>
    <a:srgbClr val="FFFFFF"/>
    <a:srgbClr val="FFFF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864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975233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9989367" y="2992438"/>
            <a:ext cx="1784118" cy="2189162"/>
            <a:chOff x="4704" y="1885"/>
            <a:chExt cx="843" cy="1379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" name="Oval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9" name="Oval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" name="Oval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1" name="Oval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2" name="Oval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3" name="Oval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5" name="Oval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6" name="Oval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7" name="Oval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" name="Oval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9" name="Oval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0" name="Oval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" name="Oval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2" name="Oval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3" name="Oval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4" name="Oval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5" name="Oval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6" name="Oval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" name="Oval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8" name="Oval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9" name="Oval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0" name="Oval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1" name="Oval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2" name="Oval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4" name="Oval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5" name="Oval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6" name="Oval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406347" y="2819400"/>
            <a:ext cx="10971372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21162" y="466725"/>
            <a:ext cx="9041223" cy="2133600"/>
          </a:xfrm>
        </p:spPr>
        <p:txBody>
          <a:bodyPr/>
          <a:lstStyle>
            <a:lvl1pPr algn="r">
              <a:defRPr sz="4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132270" y="3049588"/>
            <a:ext cx="8330116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FA7D2-AC7C-49C3-BA81-98A768A1B6C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E9C5B-618B-4414-9379-F7F67B92725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3DF1CC-4205-4FAE-B817-FE8D1661C9D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719263"/>
            <a:ext cx="5384099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719263"/>
            <a:ext cx="5384099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B18005-2BC8-422C-A126-71E415971A0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4C668E-6F8C-41AA-8522-A8945B1E4E0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A7D1A0-6912-497D-9AC3-CA634ED48AA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1BD14-8618-4ACB-A395-D9DB71786CE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CB193A-D991-4394-9120-CE18503FF09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6442E-B532-4EBD-945A-4549189EDCD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46C3E0-3B7A-4F88-A2C3-CA7945BC62E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122239"/>
            <a:ext cx="2742843" cy="600868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122239"/>
            <a:ext cx="8025355" cy="600868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4A195-1FD6-4643-8EB2-09BC11B25ED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Line 2"/>
          <p:cNvSpPr>
            <a:spLocks noChangeShapeType="1"/>
          </p:cNvSpPr>
          <p:nvPr/>
        </p:nvSpPr>
        <p:spPr bwMode="auto">
          <a:xfrm>
            <a:off x="10615818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521" y="122238"/>
            <a:ext cx="10057091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521" y="1719263"/>
            <a:ext cx="10971372" cy="441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521" y="6248400"/>
            <a:ext cx="284443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058" y="6248400"/>
            <a:ext cx="38602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403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6463" y="6248400"/>
            <a:ext cx="284443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/>
            </a:lvl1pPr>
          </a:lstStyle>
          <a:p>
            <a:pPr>
              <a:defRPr/>
            </a:pPr>
            <a:fld id="{93CCA492-2B3B-4C69-90AA-27FE95FF1BF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grpSp>
        <p:nvGrpSpPr>
          <p:cNvPr id="1032" name="Group 8"/>
          <p:cNvGrpSpPr>
            <a:grpSpLocks/>
          </p:cNvGrpSpPr>
          <p:nvPr/>
        </p:nvGrpSpPr>
        <p:grpSpPr bwMode="auto">
          <a:xfrm>
            <a:off x="10869786" y="152400"/>
            <a:ext cx="1056080" cy="1295400"/>
            <a:chOff x="5136" y="960"/>
            <a:chExt cx="528" cy="864"/>
          </a:xfrm>
        </p:grpSpPr>
        <p:sp>
          <p:nvSpPr>
            <p:cNvPr id="44041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42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43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76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44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45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79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46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76" cy="77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47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76" cy="7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48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76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49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79" cy="76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50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76" cy="7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51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76" cy="76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52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7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53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54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55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76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56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57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58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59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60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76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61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62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63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64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76" cy="7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65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76" cy="79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66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7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67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79" cy="7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68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76" cy="76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69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76" cy="76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70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071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76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  <a:ea typeface="+mn-ea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  <a:ea typeface="+mn-ea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0558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130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29702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427413" indent="-315913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file:///E:\dengkeping\&#21021;&#19977;&#21270;&#23398;&#35838;&#20214;\&#20061;&#24180;&#32423;&#21270;&#23398;&#23454;&#39564;\&#20061;&#24180;&#32423;&#21270;&#23398;&#23454;&#39564;&#65288;&#20154;&#25945;&#29256;&#65289;\&#23454;&#39564;&#35270;&#39057;&#65288;&#19978;&#20876;&#65289;\&#31532;&#20108;&#21333;&#20803;\&#21152;&#28909;&#20998;&#35299;&#39640;&#38192;&#37240;&#38078;&#21046;&#21462;&#27687;&#27668;.mp4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file:///E:\dengkeping\&#21021;&#19977;&#21270;&#23398;&#35838;&#20214;\&#20061;&#24180;&#32423;&#21270;&#23398;&#23454;&#39564;\&#20061;&#24180;&#32423;&#21270;&#23398;&#23454;&#39564;&#65288;&#20154;&#25945;&#29256;&#65289;\&#23454;&#39564;&#35270;&#39057;&#65288;&#19978;&#20876;&#65289;\&#31532;&#20108;&#21333;&#20803;\&#21152;&#28909;&#20998;&#35299;&#27695;&#37240;&#38078;&#21046;&#21462;&#27687;&#27668;.mp4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WordArt 4"/>
          <p:cNvSpPr>
            <a:spLocks noChangeArrowheads="1" noChangeShapeType="1" noTextEdit="1"/>
          </p:cNvSpPr>
          <p:nvPr/>
        </p:nvSpPr>
        <p:spPr bwMode="auto">
          <a:xfrm>
            <a:off x="1583263" y="1557338"/>
            <a:ext cx="732025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3  </a:t>
            </a:r>
            <a:r>
              <a:rPr lang="zh-CN" altLang="en-U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制取氧气</a:t>
            </a:r>
          </a:p>
        </p:txBody>
      </p:sp>
      <p:sp>
        <p:nvSpPr>
          <p:cNvPr id="3075" name="Text Box 12"/>
          <p:cNvSpPr txBox="1">
            <a:spLocks noChangeArrowheads="1"/>
          </p:cNvSpPr>
          <p:nvPr/>
        </p:nvSpPr>
        <p:spPr bwMode="auto">
          <a:xfrm>
            <a:off x="4270878" y="3429001"/>
            <a:ext cx="19030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zh-CN" altLang="en-US" dirty="0">
                <a:solidFill>
                  <a:srgbClr val="0000FF"/>
                </a:solidFill>
              </a:rPr>
              <a:t>（</a:t>
            </a:r>
            <a:r>
              <a:rPr kumimoji="1" lang="zh-CN" altLang="en-US" dirty="0" smtClean="0">
                <a:solidFill>
                  <a:srgbClr val="0000FF"/>
                </a:solidFill>
              </a:rPr>
              <a:t>第</a:t>
            </a:r>
            <a:r>
              <a:rPr kumimoji="1" lang="en-US" altLang="zh-CN" dirty="0" smtClean="0">
                <a:solidFill>
                  <a:srgbClr val="0000FF"/>
                </a:solidFill>
              </a:rPr>
              <a:t>1</a:t>
            </a:r>
            <a:r>
              <a:rPr kumimoji="1" lang="zh-CN" altLang="en-US" dirty="0" smtClean="0">
                <a:solidFill>
                  <a:srgbClr val="0000FF"/>
                </a:solidFill>
              </a:rPr>
              <a:t>课时</a:t>
            </a:r>
            <a:r>
              <a:rPr kumimoji="1" lang="zh-CN" altLang="en-US" dirty="0">
                <a:solidFill>
                  <a:srgbClr val="0000FF"/>
                </a:solidFill>
              </a:rPr>
              <a:t>）</a:t>
            </a:r>
          </a:p>
        </p:txBody>
      </p:sp>
      <p:sp>
        <p:nvSpPr>
          <p:cNvPr id="3076" name="Text Box 13"/>
          <p:cNvSpPr txBox="1">
            <a:spLocks noChangeArrowheads="1"/>
          </p:cNvSpPr>
          <p:nvPr/>
        </p:nvSpPr>
        <p:spPr bwMode="auto">
          <a:xfrm>
            <a:off x="2831732" y="4527550"/>
            <a:ext cx="499527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中山大学附属中学－－邓作逵  老师</a:t>
            </a:r>
          </a:p>
        </p:txBody>
      </p:sp>
      <p:sp>
        <p:nvSpPr>
          <p:cNvPr id="3077" name="Text Box 14"/>
          <p:cNvSpPr txBox="1">
            <a:spLocks noChangeArrowheads="1"/>
          </p:cNvSpPr>
          <p:nvPr/>
        </p:nvSpPr>
        <p:spPr bwMode="auto">
          <a:xfrm>
            <a:off x="9938970" y="5661026"/>
            <a:ext cx="155683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dirty="0" smtClean="0"/>
              <a:t>20200921</a:t>
            </a:r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912165" y="838185"/>
            <a:ext cx="9659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 smtClean="0">
                <a:latin typeface="Times New Roman" pitchFamily="18" charset="0"/>
              </a:rPr>
              <a:t>一、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Times New Roman" pitchFamily="18" charset="0"/>
              </a:rPr>
              <a:t>加热           </a:t>
            </a:r>
            <a:r>
              <a:rPr kumimoji="1" lang="zh-CN" altLang="en-US" sz="2800" dirty="0" smtClean="0">
                <a:latin typeface="Times New Roman" pitchFamily="18" charset="0"/>
              </a:rPr>
              <a:t>高锰酸钾制</a:t>
            </a:r>
            <a:r>
              <a:rPr kumimoji="1" lang="zh-CN" altLang="en-US" sz="2800" dirty="0">
                <a:latin typeface="Times New Roman" pitchFamily="18" charset="0"/>
              </a:rPr>
              <a:t>氧气法</a:t>
            </a:r>
          </a:p>
        </p:txBody>
      </p: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3718942" y="2285993"/>
            <a:ext cx="5980921" cy="561975"/>
            <a:chOff x="861" y="2115"/>
            <a:chExt cx="2826" cy="354"/>
          </a:xfrm>
        </p:grpSpPr>
        <p:sp>
          <p:nvSpPr>
            <p:cNvPr id="53257" name="Text Box 9"/>
            <p:cNvSpPr txBox="1">
              <a:spLocks noChangeArrowheads="1"/>
            </p:cNvSpPr>
            <p:nvPr/>
          </p:nvSpPr>
          <p:spPr bwMode="auto">
            <a:xfrm>
              <a:off x="861" y="2181"/>
              <a:ext cx="2826" cy="28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dirty="0">
                  <a:latin typeface="Times New Roman" pitchFamily="18" charset="0"/>
                </a:rPr>
                <a:t>KMnO</a:t>
              </a:r>
              <a:r>
                <a:rPr kumimoji="1" lang="en-US" altLang="zh-CN" baseline="-25000" dirty="0">
                  <a:latin typeface="Times New Roman" pitchFamily="18" charset="0"/>
                </a:rPr>
                <a:t>4</a:t>
              </a:r>
              <a:r>
                <a:rPr kumimoji="1" lang="en-US" altLang="zh-CN" dirty="0">
                  <a:latin typeface="Times New Roman" pitchFamily="18" charset="0"/>
                </a:rPr>
                <a:t>             </a:t>
              </a:r>
              <a:r>
                <a:rPr kumimoji="1" lang="en-US" altLang="zh-CN" dirty="0" smtClean="0">
                  <a:latin typeface="Times New Roman" pitchFamily="18" charset="0"/>
                </a:rPr>
                <a:t>    K</a:t>
              </a:r>
              <a:r>
                <a:rPr kumimoji="1" lang="en-US" altLang="zh-CN" baseline="-25000" dirty="0" smtClean="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r>
                <a:rPr kumimoji="1" lang="en-US" altLang="zh-CN" dirty="0" smtClean="0">
                  <a:latin typeface="Times New Roman" pitchFamily="18" charset="0"/>
                </a:rPr>
                <a:t>MnO</a:t>
              </a:r>
              <a:r>
                <a:rPr kumimoji="1" lang="en-US" altLang="zh-CN" baseline="-25000" dirty="0" smtClean="0">
                  <a:latin typeface="Times New Roman" pitchFamily="18" charset="0"/>
                </a:rPr>
                <a:t>4</a:t>
              </a:r>
              <a:r>
                <a:rPr kumimoji="1" lang="en-US" altLang="zh-CN" dirty="0" smtClean="0">
                  <a:latin typeface="Times New Roman" pitchFamily="18" charset="0"/>
                </a:rPr>
                <a:t> </a:t>
              </a:r>
              <a:r>
                <a:rPr kumimoji="1" lang="en-US" altLang="zh-CN" dirty="0">
                  <a:latin typeface="Times New Roman" pitchFamily="18" charset="0"/>
                </a:rPr>
                <a:t>+ MnO</a:t>
              </a:r>
              <a:r>
                <a:rPr kumimoji="1" lang="en-US" altLang="zh-CN" baseline="-25000" dirty="0">
                  <a:latin typeface="Times New Roman" pitchFamily="18" charset="0"/>
                </a:rPr>
                <a:t>2</a:t>
              </a:r>
              <a:r>
                <a:rPr kumimoji="1" lang="en-US" altLang="zh-CN" dirty="0">
                  <a:latin typeface="Times New Roman" pitchFamily="18" charset="0"/>
                </a:rPr>
                <a:t> + O</a:t>
              </a:r>
              <a:r>
                <a:rPr kumimoji="1" lang="en-US" altLang="zh-CN" baseline="-25000" dirty="0">
                  <a:latin typeface="Times New Roman" pitchFamily="18" charset="0"/>
                </a:rPr>
                <a:t>2 </a:t>
              </a:r>
              <a:endParaRPr kumimoji="1" lang="en-US" altLang="zh-CN" dirty="0">
                <a:latin typeface="Times New Roman" pitchFamily="18" charset="0"/>
              </a:endParaRPr>
            </a:p>
          </p:txBody>
        </p:sp>
        <p:sp>
          <p:nvSpPr>
            <p:cNvPr id="53258" name="Line 10"/>
            <p:cNvSpPr>
              <a:spLocks noChangeShapeType="1"/>
            </p:cNvSpPr>
            <p:nvPr/>
          </p:nvSpPr>
          <p:spPr bwMode="auto">
            <a:xfrm>
              <a:off x="1410" y="2363"/>
              <a:ext cx="49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53259" name="Line 11"/>
            <p:cNvSpPr>
              <a:spLocks noChangeShapeType="1"/>
            </p:cNvSpPr>
            <p:nvPr/>
          </p:nvSpPr>
          <p:spPr bwMode="auto">
            <a:xfrm flipV="1">
              <a:off x="3519" y="2181"/>
              <a:ext cx="0" cy="272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miter lim="800000"/>
              <a:headEnd/>
              <a:tailEnd type="triangle" w="med" len="med"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53260" name="Text Box 12"/>
            <p:cNvSpPr txBox="1">
              <a:spLocks noChangeArrowheads="1"/>
            </p:cNvSpPr>
            <p:nvPr/>
          </p:nvSpPr>
          <p:spPr bwMode="auto">
            <a:xfrm>
              <a:off x="1478" y="2115"/>
              <a:ext cx="363" cy="28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dirty="0">
                  <a:latin typeface="宋体" pitchFamily="2" charset="-122"/>
                </a:rPr>
                <a:t>△</a:t>
              </a:r>
            </a:p>
          </p:txBody>
        </p:sp>
      </p:grpSp>
      <p:sp>
        <p:nvSpPr>
          <p:cNvPr id="26" name="Text Box 15"/>
          <p:cNvSpPr txBox="1">
            <a:spLocks noChangeArrowheads="1"/>
          </p:cNvSpPr>
          <p:nvPr/>
        </p:nvSpPr>
        <p:spPr bwMode="auto">
          <a:xfrm>
            <a:off x="1487824" y="2400296"/>
            <a:ext cx="3168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2</a:t>
            </a:r>
            <a:r>
              <a:rPr lang="zh-CN" altLang="en-US" dirty="0">
                <a:latin typeface="宋体" pitchFamily="2" charset="-122"/>
              </a:rPr>
              <a:t>、反应原理：</a:t>
            </a:r>
          </a:p>
        </p:txBody>
      </p:sp>
      <p:sp>
        <p:nvSpPr>
          <p:cNvPr id="28" name="Text Box 29"/>
          <p:cNvSpPr txBox="1">
            <a:spLocks noChangeArrowheads="1"/>
          </p:cNvSpPr>
          <p:nvPr/>
        </p:nvSpPr>
        <p:spPr bwMode="auto">
          <a:xfrm>
            <a:off x="3661827" y="1643051"/>
            <a:ext cx="162274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 smtClean="0"/>
              <a:t>高锰酸钾</a:t>
            </a:r>
            <a:endParaRPr lang="zh-CN" altLang="en-US" dirty="0"/>
          </a:p>
        </p:txBody>
      </p:sp>
      <p:sp>
        <p:nvSpPr>
          <p:cNvPr id="30" name="Text Box 28"/>
          <p:cNvSpPr txBox="1">
            <a:spLocks noChangeArrowheads="1"/>
          </p:cNvSpPr>
          <p:nvPr/>
        </p:nvSpPr>
        <p:spPr bwMode="auto">
          <a:xfrm>
            <a:off x="1487823" y="1685916"/>
            <a:ext cx="227337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1</a:t>
            </a:r>
            <a:r>
              <a:rPr lang="zh-CN" altLang="en-US" dirty="0"/>
              <a:t>、</a:t>
            </a:r>
            <a:r>
              <a:rPr lang="zh-CN" altLang="en-US" dirty="0" smtClean="0"/>
              <a:t>药        品</a:t>
            </a:r>
            <a:r>
              <a:rPr lang="zh-CN" altLang="en-US" dirty="0"/>
              <a:t>：</a:t>
            </a:r>
          </a:p>
        </p:txBody>
      </p:sp>
      <p:sp>
        <p:nvSpPr>
          <p:cNvPr id="32" name="Text Box 16"/>
          <p:cNvSpPr txBox="1">
            <a:spLocks noChangeArrowheads="1"/>
          </p:cNvSpPr>
          <p:nvPr/>
        </p:nvSpPr>
        <p:spPr bwMode="auto">
          <a:xfrm>
            <a:off x="1487823" y="3043239"/>
            <a:ext cx="37433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3</a:t>
            </a:r>
            <a:r>
              <a:rPr lang="zh-CN" altLang="en-US" dirty="0" smtClean="0">
                <a:latin typeface="宋体" pitchFamily="2" charset="-122"/>
              </a:rPr>
              <a:t>、发生装置与收集装置</a:t>
            </a:r>
            <a:r>
              <a:rPr lang="zh-CN" altLang="en-US" dirty="0" smtClean="0"/>
              <a:t>：</a:t>
            </a:r>
            <a:endParaRPr lang="zh-CN" altLang="en-US" dirty="0">
              <a:latin typeface="宋体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494806" y="830038"/>
            <a:ext cx="906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2800" dirty="0" smtClean="0">
                <a:solidFill>
                  <a:srgbClr val="0000CC"/>
                </a:solidFill>
              </a:rPr>
              <a:t>分解</a:t>
            </a:r>
            <a:endParaRPr lang="zh-CN" altLang="en-US" sz="2800" dirty="0"/>
          </a:p>
        </p:txBody>
      </p:sp>
      <p:sp>
        <p:nvSpPr>
          <p:cNvPr id="16" name="圆角矩形标注 9"/>
          <p:cNvSpPr>
            <a:spLocks noChangeArrowheads="1"/>
          </p:cNvSpPr>
          <p:nvPr/>
        </p:nvSpPr>
        <p:spPr bwMode="auto">
          <a:xfrm>
            <a:off x="8476164" y="1214421"/>
            <a:ext cx="2761890" cy="642938"/>
          </a:xfrm>
          <a:prstGeom prst="wedgeRoundRectCallout">
            <a:avLst>
              <a:gd name="adj1" fmla="val -152732"/>
              <a:gd name="adj2" fmla="val 138201"/>
              <a:gd name="adj3" fmla="val 16667"/>
            </a:avLst>
          </a:prstGeom>
          <a:solidFill>
            <a:srgbClr val="0000CC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en-US" altLang="zh-CN" sz="2800" dirty="0" smtClean="0">
                <a:solidFill>
                  <a:srgbClr val="FFFFFF"/>
                </a:solidFill>
              </a:rPr>
              <a:t> </a:t>
            </a:r>
            <a:r>
              <a:rPr lang="zh-CN" altLang="en-US" sz="2800" dirty="0" smtClean="0">
                <a:solidFill>
                  <a:srgbClr val="FFFFFF"/>
                </a:solidFill>
              </a:rPr>
              <a:t>分解反应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pic>
        <p:nvPicPr>
          <p:cNvPr id="18" name="Picture 20" descr="图2-17　加热高锰酸钾制氧气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99961" y="3571876"/>
            <a:ext cx="5623252" cy="270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Line 7"/>
          <p:cNvSpPr>
            <a:spLocks noChangeShapeType="1"/>
          </p:cNvSpPr>
          <p:nvPr/>
        </p:nvSpPr>
        <p:spPr bwMode="auto">
          <a:xfrm>
            <a:off x="5121679" y="3709990"/>
            <a:ext cx="0" cy="2851150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" name="Text Box 9"/>
          <p:cNvSpPr txBox="1">
            <a:spLocks noChangeArrowheads="1"/>
          </p:cNvSpPr>
          <p:nvPr/>
        </p:nvSpPr>
        <p:spPr bwMode="auto">
          <a:xfrm>
            <a:off x="2810539" y="6246816"/>
            <a:ext cx="14221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发生装置</a:t>
            </a: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5409468" y="6229353"/>
            <a:ext cx="14221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收集装置</a:t>
            </a:r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auto">
          <a:xfrm>
            <a:off x="5068499" y="1643051"/>
            <a:ext cx="17467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660066"/>
                </a:solidFill>
              </a:rPr>
              <a:t>（暗紫色）</a:t>
            </a:r>
            <a:endParaRPr lang="zh-CN" altLang="en-US" dirty="0">
              <a:solidFill>
                <a:srgbClr val="660066"/>
              </a:solidFill>
            </a:endParaRPr>
          </a:p>
        </p:txBody>
      </p:sp>
      <p:sp>
        <p:nvSpPr>
          <p:cNvPr id="29" name="矩形标注 28"/>
          <p:cNvSpPr/>
          <p:nvPr/>
        </p:nvSpPr>
        <p:spPr bwMode="auto">
          <a:xfrm>
            <a:off x="285672" y="4357694"/>
            <a:ext cx="2095242" cy="857256"/>
          </a:xfrm>
          <a:prstGeom prst="wedgeRectCallout">
            <a:avLst>
              <a:gd name="adj1" fmla="val 117113"/>
              <a:gd name="adj2" fmla="val 179489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zh-CN" altLang="en-US" dirty="0" smtClean="0">
                <a:solidFill>
                  <a:srgbClr val="0000CC"/>
                </a:solidFill>
              </a:rPr>
              <a:t>固固</a:t>
            </a:r>
            <a:r>
              <a:rPr lang="zh-CN" altLang="en-US" dirty="0" smtClean="0">
                <a:solidFill>
                  <a:srgbClr val="FF0000"/>
                </a:solidFill>
              </a:rPr>
              <a:t>加热</a:t>
            </a:r>
            <a:r>
              <a:rPr lang="zh-CN" altLang="en-US" dirty="0" smtClean="0"/>
              <a:t>装置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/>
      <p:bldP spid="32" grpId="0"/>
      <p:bldP spid="14" grpId="0"/>
      <p:bldP spid="16" grpId="0" animBg="1"/>
      <p:bldP spid="19" grpId="0" animBg="1"/>
      <p:bldP spid="20" grpId="0"/>
      <p:bldP spid="21" grpId="0"/>
      <p:bldP spid="22" grpId="0"/>
      <p:bldP spid="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538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7136772"/>
              </p:ext>
            </p:extLst>
          </p:nvPr>
        </p:nvGraphicFramePr>
        <p:xfrm>
          <a:off x="2050069" y="4868863"/>
          <a:ext cx="8365617" cy="1511300"/>
        </p:xfrm>
        <a:graphic>
          <a:graphicData uri="http://schemas.openxmlformats.org/drawingml/2006/table">
            <a:tbl>
              <a:tblPr/>
              <a:tblGrid>
                <a:gridCol w="1804384"/>
                <a:gridCol w="6561233"/>
              </a:tblGrid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实验编号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                  象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（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</a:t>
                      </a: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）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（</a:t>
                      </a:r>
                      <a:r>
                        <a:rPr kumimoji="0" lang="en-US" altLang="zh-CN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2</a:t>
                      </a: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）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5552" name="Rectangle 16"/>
          <p:cNvSpPr>
            <a:spLocks noChangeArrowheads="1"/>
          </p:cNvSpPr>
          <p:nvPr/>
        </p:nvSpPr>
        <p:spPr bwMode="auto">
          <a:xfrm>
            <a:off x="3790458" y="5373688"/>
            <a:ext cx="710472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Font typeface="Wingdings" pitchFamily="2" charset="2"/>
              <a:buNone/>
            </a:pPr>
            <a:r>
              <a:rPr lang="zh-CN" altLang="en-US">
                <a:solidFill>
                  <a:srgbClr val="FF0000"/>
                </a:solidFill>
              </a:rPr>
              <a:t>集气瓶中收集了一瓶无色气体</a:t>
            </a:r>
          </a:p>
        </p:txBody>
      </p:sp>
      <p:sp>
        <p:nvSpPr>
          <p:cNvPr id="65553" name="Rectangle 17"/>
          <p:cNvSpPr>
            <a:spLocks noChangeArrowheads="1"/>
          </p:cNvSpPr>
          <p:nvPr/>
        </p:nvSpPr>
        <p:spPr bwMode="auto">
          <a:xfrm>
            <a:off x="4450056" y="5878513"/>
            <a:ext cx="265970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带火星的木条复燃</a:t>
            </a:r>
          </a:p>
        </p:txBody>
      </p:sp>
      <p:sp>
        <p:nvSpPr>
          <p:cNvPr id="5138" name="Text Box 19"/>
          <p:cNvSpPr txBox="1">
            <a:spLocks noChangeArrowheads="1"/>
          </p:cNvSpPr>
          <p:nvPr/>
        </p:nvSpPr>
        <p:spPr bwMode="auto">
          <a:xfrm>
            <a:off x="4270878" y="4221163"/>
            <a:ext cx="269336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演示实验</a:t>
            </a:r>
            <a:r>
              <a:rPr lang="en-US" altLang="zh-CN"/>
              <a:t>2</a:t>
            </a:r>
            <a:r>
              <a:rPr lang="zh-CN" altLang="en-US"/>
              <a:t>－</a:t>
            </a:r>
            <a:r>
              <a:rPr lang="en-US" altLang="zh-CN"/>
              <a:t>5】</a:t>
            </a:r>
          </a:p>
        </p:txBody>
      </p:sp>
      <p:pic>
        <p:nvPicPr>
          <p:cNvPr id="5139" name="Picture 20" descr="图2-17 加热高锰酸钾制取氧气"/>
          <p:cNvPicPr>
            <a:picLocks noChangeAspect="1" noChangeArrowheads="1"/>
          </p:cNvPicPr>
          <p:nvPr/>
        </p:nvPicPr>
        <p:blipFill>
          <a:blip r:embed="rId2"/>
          <a:srcRect l="3413" t="4689" r="5423" b="1855"/>
          <a:stretch>
            <a:fillRect/>
          </a:stretch>
        </p:blipFill>
        <p:spPr bwMode="auto">
          <a:xfrm>
            <a:off x="3887811" y="1268414"/>
            <a:ext cx="5087804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40" name="Text Box 21"/>
          <p:cNvSpPr txBox="1">
            <a:spLocks noChangeArrowheads="1"/>
          </p:cNvSpPr>
          <p:nvPr/>
        </p:nvSpPr>
        <p:spPr bwMode="auto">
          <a:xfrm>
            <a:off x="7342820" y="801902"/>
            <a:ext cx="148869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CC"/>
                </a:solidFill>
              </a:rPr>
              <a:t>（</a:t>
            </a:r>
            <a:r>
              <a:rPr lang="en-US" altLang="zh-CN" dirty="0">
                <a:solidFill>
                  <a:srgbClr val="0000CC"/>
                </a:solidFill>
              </a:rPr>
              <a:t>P</a:t>
            </a:r>
            <a:r>
              <a:rPr lang="en-US" altLang="zh-CN" baseline="-25000" dirty="0">
                <a:solidFill>
                  <a:srgbClr val="0000CC"/>
                </a:solidFill>
              </a:rPr>
              <a:t>37</a:t>
            </a:r>
            <a:r>
              <a:rPr lang="zh-CN" altLang="en-US" dirty="0">
                <a:solidFill>
                  <a:srgbClr val="0000CC"/>
                </a:solidFill>
              </a:rPr>
              <a:t>）</a:t>
            </a:r>
          </a:p>
        </p:txBody>
      </p:sp>
      <p:grpSp>
        <p:nvGrpSpPr>
          <p:cNvPr id="2" name="组合 11"/>
          <p:cNvGrpSpPr>
            <a:grpSpLocks/>
          </p:cNvGrpSpPr>
          <p:nvPr/>
        </p:nvGrpSpPr>
        <p:grpSpPr bwMode="auto">
          <a:xfrm>
            <a:off x="1619041" y="1571625"/>
            <a:ext cx="3142840" cy="642938"/>
            <a:chOff x="1214414" y="1571612"/>
            <a:chExt cx="2357454" cy="642942"/>
          </a:xfrm>
        </p:grpSpPr>
        <p:sp>
          <p:nvSpPr>
            <p:cNvPr id="5146" name="圆角矩形标注 9"/>
            <p:cNvSpPr>
              <a:spLocks noChangeArrowheads="1"/>
            </p:cNvSpPr>
            <p:nvPr/>
          </p:nvSpPr>
          <p:spPr bwMode="auto">
            <a:xfrm>
              <a:off x="1214414" y="1571612"/>
              <a:ext cx="2071702" cy="642942"/>
            </a:xfrm>
            <a:prstGeom prst="wedgeRoundRectCallout">
              <a:avLst>
                <a:gd name="adj1" fmla="val 55856"/>
                <a:gd name="adj2" fmla="val 94616"/>
                <a:gd name="adj3" fmla="val 16667"/>
              </a:avLst>
            </a:prstGeom>
            <a:solidFill>
              <a:srgbClr val="0000CC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7" name="TextBox 10"/>
            <p:cNvSpPr txBox="1">
              <a:spLocks noChangeArrowheads="1"/>
            </p:cNvSpPr>
            <p:nvPr/>
          </p:nvSpPr>
          <p:spPr bwMode="auto">
            <a:xfrm>
              <a:off x="1214414" y="1643050"/>
              <a:ext cx="235745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</a:rPr>
                <a:t>有什么现象？</a:t>
              </a: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1944989" y="2526566"/>
            <a:ext cx="1112805" cy="830997"/>
          </a:xfrm>
          <a:prstGeom prst="rect">
            <a:avLst/>
          </a:prstGeom>
          <a:solidFill>
            <a:srgbClr val="00CC00"/>
          </a:solidFill>
          <a:ln>
            <a:solidFill>
              <a:srgbClr val="FF000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zh-CN" altLang="en-US" dirty="0">
                <a:solidFill>
                  <a:srgbClr val="FF0000"/>
                </a:solidFill>
              </a:rPr>
              <a:t>没有明</a:t>
            </a:r>
            <a:endParaRPr lang="en-US" altLang="zh-CN" dirty="0">
              <a:solidFill>
                <a:srgbClr val="FF0000"/>
              </a:solidFill>
            </a:endParaRPr>
          </a:p>
          <a:p>
            <a:pPr>
              <a:defRPr/>
            </a:pPr>
            <a:r>
              <a:rPr lang="zh-CN" altLang="en-US" dirty="0">
                <a:solidFill>
                  <a:srgbClr val="FF0000"/>
                </a:solidFill>
              </a:rPr>
              <a:t>显现象</a:t>
            </a:r>
          </a:p>
        </p:txBody>
      </p:sp>
      <p:sp>
        <p:nvSpPr>
          <p:cNvPr id="5145" name="Text Box 19"/>
          <p:cNvSpPr txBox="1">
            <a:spLocks noChangeArrowheads="1"/>
          </p:cNvSpPr>
          <p:nvPr/>
        </p:nvSpPr>
        <p:spPr bwMode="auto">
          <a:xfrm>
            <a:off x="526983" y="749300"/>
            <a:ext cx="70083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 smtClean="0">
                <a:latin typeface="Times New Roman" pitchFamily="18" charset="0"/>
              </a:rPr>
              <a:t>【</a:t>
            </a:r>
            <a:r>
              <a:rPr kumimoji="1" lang="zh-CN" altLang="en-US" sz="2800" dirty="0" smtClean="0">
                <a:latin typeface="Times New Roman" pitchFamily="18" charset="0"/>
              </a:rPr>
              <a:t>演示实验</a:t>
            </a:r>
            <a:r>
              <a:rPr kumimoji="1" lang="en-US" altLang="zh-CN" sz="2800" dirty="0" smtClean="0">
                <a:latin typeface="Times New Roman" pitchFamily="18" charset="0"/>
              </a:rPr>
              <a:t>】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Times New Roman" pitchFamily="18" charset="0"/>
              </a:rPr>
              <a:t>加热</a:t>
            </a:r>
            <a:r>
              <a:rPr kumimoji="1" lang="zh-CN" altLang="en-US" sz="2800" dirty="0">
                <a:solidFill>
                  <a:srgbClr val="FF0000"/>
                </a:solidFill>
              </a:rPr>
              <a:t>分解</a:t>
            </a:r>
            <a:r>
              <a:rPr kumimoji="1" lang="zh-CN" altLang="en-US" sz="2800" dirty="0">
                <a:latin typeface="Times New Roman" pitchFamily="18" charset="0"/>
              </a:rPr>
              <a:t>高锰酸钾制氧气法</a:t>
            </a:r>
          </a:p>
        </p:txBody>
      </p:sp>
      <p:sp>
        <p:nvSpPr>
          <p:cNvPr id="3" name="动作按钮: 影片 2">
            <a:hlinkClick r:id="rId3" action="ppaction://hlinkfile" highlightClick="1"/>
          </p:cNvPr>
          <p:cNvSpPr/>
          <p:nvPr/>
        </p:nvSpPr>
        <p:spPr bwMode="auto">
          <a:xfrm>
            <a:off x="8543478" y="789638"/>
            <a:ext cx="1212609" cy="504056"/>
          </a:xfrm>
          <a:prstGeom prst="actionButtonMovie">
            <a:avLst/>
          </a:prstGeom>
          <a:solidFill>
            <a:srgbClr val="FF0000"/>
          </a:solidFill>
          <a:ln w="9525" cap="flat" cmpd="sng" algn="ctr">
            <a:solidFill>
              <a:srgbClr val="0000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65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5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52" grpId="0"/>
      <p:bldP spid="655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21"/>
          <p:cNvSpPr txBox="1">
            <a:spLocks noChangeArrowheads="1"/>
          </p:cNvSpPr>
          <p:nvPr/>
        </p:nvSpPr>
        <p:spPr bwMode="auto">
          <a:xfrm>
            <a:off x="10380929" y="1428736"/>
            <a:ext cx="180948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</a:rPr>
              <a:t>（</a:t>
            </a:r>
            <a:r>
              <a:rPr lang="en-US" altLang="zh-CN" dirty="0" smtClean="0">
                <a:solidFill>
                  <a:srgbClr val="FF0000"/>
                </a:solidFill>
              </a:rPr>
              <a:t>P</a:t>
            </a:r>
            <a:r>
              <a:rPr lang="en-US" altLang="zh-CN" baseline="-25000" dirty="0" smtClean="0">
                <a:solidFill>
                  <a:srgbClr val="FF0000"/>
                </a:solidFill>
              </a:rPr>
              <a:t>45</a:t>
            </a:r>
            <a:r>
              <a:rPr lang="zh-CN" altLang="en-US" dirty="0" smtClean="0">
                <a:solidFill>
                  <a:srgbClr val="FF0000"/>
                </a:solidFill>
              </a:rPr>
              <a:t>）</a:t>
            </a:r>
            <a:endParaRPr lang="zh-CN" altLang="en-US" dirty="0">
              <a:solidFill>
                <a:srgbClr val="FF0000"/>
              </a:solidFill>
            </a:endParaRPr>
          </a:p>
        </p:txBody>
      </p:sp>
      <p:pic>
        <p:nvPicPr>
          <p:cNvPr id="10" name="Picture 20" descr="图2-17　加热高锰酸钾制氧气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676" y="-24"/>
            <a:ext cx="5623252" cy="270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Line 7"/>
          <p:cNvSpPr>
            <a:spLocks noChangeShapeType="1"/>
          </p:cNvSpPr>
          <p:nvPr/>
        </p:nvSpPr>
        <p:spPr bwMode="auto">
          <a:xfrm>
            <a:off x="5407393" y="138090"/>
            <a:ext cx="0" cy="2844000"/>
          </a:xfrm>
          <a:prstGeom prst="line">
            <a:avLst/>
          </a:prstGeom>
          <a:noFill/>
          <a:ln w="38100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1722272" y="1000108"/>
            <a:ext cx="49404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0000CC"/>
                </a:solidFill>
                <a:latin typeface="宋体" pitchFamily="2" charset="-122"/>
              </a:rPr>
              <a:t>发</a:t>
            </a:r>
            <a:endParaRPr lang="en-US" altLang="zh-CN" dirty="0" smtClean="0">
              <a:solidFill>
                <a:srgbClr val="0000CC"/>
              </a:solidFill>
              <a:latin typeface="宋体" pitchFamily="2" charset="-122"/>
            </a:endParaRPr>
          </a:p>
          <a:p>
            <a:r>
              <a:rPr lang="zh-CN" altLang="en-US" dirty="0" smtClean="0">
                <a:solidFill>
                  <a:srgbClr val="0000CC"/>
                </a:solidFill>
                <a:latin typeface="宋体" pitchFamily="2" charset="-122"/>
              </a:rPr>
              <a:t>生</a:t>
            </a:r>
            <a:endParaRPr lang="en-US" altLang="zh-CN" dirty="0" smtClean="0">
              <a:solidFill>
                <a:srgbClr val="0000CC"/>
              </a:solidFill>
              <a:latin typeface="宋体" pitchFamily="2" charset="-122"/>
            </a:endParaRPr>
          </a:p>
          <a:p>
            <a:r>
              <a:rPr lang="zh-CN" altLang="en-US" dirty="0" smtClean="0">
                <a:solidFill>
                  <a:srgbClr val="0000CC"/>
                </a:solidFill>
                <a:latin typeface="宋体" pitchFamily="2" charset="-122"/>
              </a:rPr>
              <a:t>装</a:t>
            </a:r>
            <a:endParaRPr lang="en-US" altLang="zh-CN" dirty="0" smtClean="0">
              <a:solidFill>
                <a:srgbClr val="0000CC"/>
              </a:solidFill>
              <a:latin typeface="宋体" pitchFamily="2" charset="-122"/>
            </a:endParaRPr>
          </a:p>
          <a:p>
            <a:r>
              <a:rPr lang="zh-CN" altLang="en-US" dirty="0" smtClean="0">
                <a:solidFill>
                  <a:srgbClr val="0000CC"/>
                </a:solidFill>
                <a:latin typeface="宋体" pitchFamily="2" charset="-122"/>
              </a:rPr>
              <a:t>置</a:t>
            </a:r>
            <a:endParaRPr lang="zh-CN" altLang="en-US" dirty="0">
              <a:solidFill>
                <a:srgbClr val="0000CC"/>
              </a:solidFill>
              <a:latin typeface="宋体" pitchFamily="2" charset="-122"/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8190449" y="857232"/>
            <a:ext cx="49404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收</a:t>
            </a:r>
            <a:endParaRPr lang="en-US" altLang="zh-CN" dirty="0" smtClean="0">
              <a:solidFill>
                <a:srgbClr val="FF0000"/>
              </a:solidFill>
              <a:latin typeface="宋体" pitchFamily="2" charset="-122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集</a:t>
            </a:r>
            <a:endParaRPr lang="en-US" altLang="zh-CN" dirty="0" smtClean="0">
              <a:solidFill>
                <a:srgbClr val="FF0000"/>
              </a:solidFill>
              <a:latin typeface="宋体" pitchFamily="2" charset="-122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装</a:t>
            </a:r>
            <a:endParaRPr lang="en-US" altLang="zh-CN" dirty="0" smtClean="0">
              <a:solidFill>
                <a:srgbClr val="FF0000"/>
              </a:solidFill>
              <a:latin typeface="宋体" pitchFamily="2" charset="-122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置</a:t>
            </a:r>
            <a:endParaRPr lang="zh-CN" altLang="en-US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66625" y="2942065"/>
            <a:ext cx="85714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宋体" pitchFamily="2" charset="-122"/>
              </a:rPr>
              <a:t>（</a:t>
            </a:r>
            <a:r>
              <a:rPr lang="en-US" altLang="zh-CN" dirty="0" smtClean="0">
                <a:latin typeface="宋体" pitchFamily="2" charset="-122"/>
              </a:rPr>
              <a:t>1</a:t>
            </a:r>
            <a:r>
              <a:rPr lang="zh-CN" altLang="en-US" smtClean="0">
                <a:latin typeface="宋体" pitchFamily="2" charset="-122"/>
              </a:rPr>
              <a:t>）</a:t>
            </a:r>
            <a:r>
              <a:rPr lang="zh-CN" altLang="en-US" smtClean="0">
                <a:latin typeface="宋体" pitchFamily="2" charset="-122"/>
              </a:rPr>
              <a:t>在上图所</a:t>
            </a:r>
            <a:r>
              <a:rPr lang="zh-CN" altLang="en-US" dirty="0" smtClean="0">
                <a:latin typeface="宋体" pitchFamily="2" charset="-122"/>
              </a:rPr>
              <a:t>示装置中，使用了哪些仪器？</a:t>
            </a:r>
            <a:endParaRPr lang="zh-CN" altLang="en-US" dirty="0"/>
          </a:p>
        </p:txBody>
      </p:sp>
      <p:sp>
        <p:nvSpPr>
          <p:cNvPr id="24" name="Text Box 4"/>
          <p:cNvSpPr txBox="1">
            <a:spLocks noChangeArrowheads="1"/>
          </p:cNvSpPr>
          <p:nvPr/>
        </p:nvSpPr>
        <p:spPr bwMode="auto">
          <a:xfrm>
            <a:off x="476148" y="3518536"/>
            <a:ext cx="544572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 </a:t>
            </a:r>
            <a:r>
              <a:rPr lang="zh-CN" altLang="en-US" dirty="0" smtClean="0">
                <a:latin typeface="宋体" pitchFamily="2" charset="-122"/>
              </a:rPr>
              <a:t>（</a:t>
            </a:r>
            <a:r>
              <a:rPr lang="en-US" altLang="zh-CN" dirty="0" smtClean="0">
                <a:latin typeface="宋体" pitchFamily="2" charset="-122"/>
              </a:rPr>
              <a:t>2</a:t>
            </a:r>
            <a:r>
              <a:rPr lang="zh-CN" altLang="en-US" dirty="0" smtClean="0">
                <a:latin typeface="宋体" pitchFamily="2" charset="-122"/>
              </a:rPr>
              <a:t>）</a:t>
            </a:r>
            <a:r>
              <a:rPr lang="zh-CN" altLang="en-US" dirty="0">
                <a:latin typeface="宋体" pitchFamily="2" charset="-122"/>
              </a:rPr>
              <a:t>为什么可以用排水法收集氧气？</a:t>
            </a:r>
          </a:p>
        </p:txBody>
      </p:sp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6167214" y="3521392"/>
            <a:ext cx="291938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因为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O</a:t>
            </a:r>
            <a:r>
              <a:rPr lang="en-US" altLang="zh-CN" baseline="-250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不易溶于水；</a:t>
            </a:r>
          </a:p>
        </p:txBody>
      </p:sp>
      <p:sp>
        <p:nvSpPr>
          <p:cNvPr id="26" name="Text Box 7"/>
          <p:cNvSpPr txBox="1">
            <a:spLocks noChangeArrowheads="1"/>
          </p:cNvSpPr>
          <p:nvPr/>
        </p:nvSpPr>
        <p:spPr bwMode="auto">
          <a:xfrm>
            <a:off x="5899408" y="4121468"/>
            <a:ext cx="105608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能</a:t>
            </a:r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4162801" y="5896294"/>
            <a:ext cx="35381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O</a:t>
            </a:r>
            <a:r>
              <a:rPr lang="en-US" altLang="zh-CN" baseline="-250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的密度比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空气的</a:t>
            </a:r>
            <a:r>
              <a:rPr lang="zh-CN" altLang="en-US" dirty="0" smtClean="0">
                <a:solidFill>
                  <a:srgbClr val="0000CC"/>
                </a:solidFill>
                <a:latin typeface="宋体" pitchFamily="2" charset="-122"/>
              </a:rPr>
              <a:t>略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大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。</a:t>
            </a:r>
          </a:p>
        </p:txBody>
      </p:sp>
      <p:sp>
        <p:nvSpPr>
          <p:cNvPr id="28" name="Text Box 15"/>
          <p:cNvSpPr txBox="1">
            <a:spLocks noChangeArrowheads="1"/>
          </p:cNvSpPr>
          <p:nvPr/>
        </p:nvSpPr>
        <p:spPr bwMode="auto">
          <a:xfrm>
            <a:off x="1482410" y="4121468"/>
            <a:ext cx="420660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能否用排空气法收集氧气吗？</a:t>
            </a:r>
          </a:p>
        </p:txBody>
      </p:sp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1450665" y="5321618"/>
            <a:ext cx="3233876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向上排空气法收集</a:t>
            </a:r>
            <a:r>
              <a:rPr lang="en-US" altLang="zh-CN" dirty="0">
                <a:solidFill>
                  <a:srgbClr val="0000CC"/>
                </a:solidFill>
                <a:latin typeface="宋体" pitchFamily="2" charset="-122"/>
              </a:rPr>
              <a:t>O</a:t>
            </a:r>
            <a:r>
              <a:rPr lang="en-US" altLang="zh-CN" baseline="-25000" dirty="0">
                <a:solidFill>
                  <a:srgbClr val="0000CC"/>
                </a:solidFill>
                <a:latin typeface="宋体" pitchFamily="2" charset="-122"/>
              </a:rPr>
              <a:t>2</a:t>
            </a:r>
            <a:endParaRPr lang="en-US" altLang="zh-CN" dirty="0">
              <a:solidFill>
                <a:srgbClr val="0000CC"/>
              </a:solidFill>
              <a:latin typeface="宋体" pitchFamily="2" charset="-122"/>
            </a:endParaRPr>
          </a:p>
        </p:txBody>
      </p:sp>
      <p:sp>
        <p:nvSpPr>
          <p:cNvPr id="30" name="Text Box 17"/>
          <p:cNvSpPr txBox="1">
            <a:spLocks noChangeArrowheads="1"/>
          </p:cNvSpPr>
          <p:nvPr/>
        </p:nvSpPr>
        <p:spPr bwMode="auto">
          <a:xfrm>
            <a:off x="1414686" y="5896293"/>
            <a:ext cx="29706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你的理由是什么？  </a:t>
            </a: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1414686" y="4796156"/>
            <a:ext cx="79191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>
                <a:latin typeface="宋体" pitchFamily="2" charset="-122"/>
              </a:rPr>
              <a:t>是用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向上排空气</a:t>
            </a:r>
            <a:r>
              <a:rPr lang="zh-CN" altLang="en-US" dirty="0">
                <a:latin typeface="宋体" pitchFamily="2" charset="-122"/>
              </a:rPr>
              <a:t>法收集氧气，还是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向下排空气法</a:t>
            </a:r>
            <a:r>
              <a:rPr lang="zh-CN" altLang="en-US" dirty="0">
                <a:latin typeface="宋体" pitchFamily="2" charset="-122"/>
              </a:rPr>
              <a:t>是收集？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1794700" y="1211281"/>
            <a:ext cx="508780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CC"/>
                </a:solidFill>
                <a:latin typeface="宋体" pitchFamily="2" charset="-122"/>
              </a:rPr>
              <a:t>a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、</a:t>
            </a:r>
            <a:r>
              <a:rPr kumimoji="1" lang="zh-CN" altLang="en-US">
                <a:solidFill>
                  <a:srgbClr val="0000CC"/>
                </a:solidFill>
                <a:latin typeface="宋体" pitchFamily="2" charset="-122"/>
              </a:rPr>
              <a:t>检验装置的气密性：</a:t>
            </a:r>
          </a:p>
        </p:txBody>
      </p:sp>
      <p:pic>
        <p:nvPicPr>
          <p:cNvPr id="56324" name="Picture 4" descr="图2－19装置的气密性 检查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8066" y="2824154"/>
            <a:ext cx="3934372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047578" y="754081"/>
            <a:ext cx="336082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4</a:t>
            </a:r>
            <a:r>
              <a:rPr lang="zh-CN" altLang="en-US" dirty="0">
                <a:latin typeface="宋体" pitchFamily="2" charset="-122"/>
              </a:rPr>
              <a:t>、实验步骤</a:t>
            </a:r>
          </a:p>
        </p:txBody>
      </p:sp>
      <p:pic>
        <p:nvPicPr>
          <p:cNvPr id="9222" name="Picture 6" descr="图2-17 实验室制取氧气"/>
          <p:cNvPicPr>
            <a:picLocks noChangeAspect="1" noChangeArrowheads="1"/>
          </p:cNvPicPr>
          <p:nvPr/>
        </p:nvPicPr>
        <p:blipFill>
          <a:blip r:embed="rId3"/>
          <a:srcRect l="4567" t="6160" r="6233"/>
          <a:stretch>
            <a:fillRect/>
          </a:stretch>
        </p:blipFill>
        <p:spPr bwMode="auto">
          <a:xfrm>
            <a:off x="1333294" y="2038337"/>
            <a:ext cx="5470870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3428549" y="4610118"/>
            <a:ext cx="3278290" cy="1462088"/>
            <a:chOff x="1845" y="3144"/>
            <a:chExt cx="1549" cy="921"/>
          </a:xfrm>
        </p:grpSpPr>
        <p:sp>
          <p:nvSpPr>
            <p:cNvPr id="9226" name="Text Box 8"/>
            <p:cNvSpPr txBox="1">
              <a:spLocks noChangeArrowheads="1"/>
            </p:cNvSpPr>
            <p:nvPr/>
          </p:nvSpPr>
          <p:spPr bwMode="auto">
            <a:xfrm>
              <a:off x="1845" y="3774"/>
              <a:ext cx="1549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rgbClr val="0000CC"/>
                  </a:solidFill>
                  <a:latin typeface="宋体" pitchFamily="2" charset="-122"/>
                </a:rPr>
                <a:t>此</a:t>
              </a:r>
              <a:r>
                <a:rPr lang="zh-CN" altLang="en-US" dirty="0" smtClean="0">
                  <a:solidFill>
                    <a:srgbClr val="0000CC"/>
                  </a:solidFill>
                  <a:latin typeface="宋体" pitchFamily="2" charset="-122"/>
                </a:rPr>
                <a:t>导管口不要</a:t>
              </a:r>
              <a:r>
                <a:rPr lang="zh-CN" altLang="en-US" dirty="0">
                  <a:solidFill>
                    <a:srgbClr val="0000CC"/>
                  </a:solidFill>
                  <a:latin typeface="宋体" pitchFamily="2" charset="-122"/>
                </a:rPr>
                <a:t>超过水面</a:t>
              </a:r>
            </a:p>
          </p:txBody>
        </p:sp>
        <p:sp>
          <p:nvSpPr>
            <p:cNvPr id="9227" name="Line 9"/>
            <p:cNvSpPr>
              <a:spLocks noChangeShapeType="1"/>
            </p:cNvSpPr>
            <p:nvPr/>
          </p:nvSpPr>
          <p:spPr bwMode="auto">
            <a:xfrm flipV="1">
              <a:off x="2654" y="3144"/>
              <a:ext cx="316" cy="649"/>
            </a:xfrm>
            <a:prstGeom prst="line">
              <a:avLst/>
            </a:prstGeom>
            <a:noFill/>
            <a:ln w="34925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5087095" y="1211281"/>
            <a:ext cx="129614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1" lang="zh-CN" altLang="en-US" dirty="0">
                <a:solidFill>
                  <a:srgbClr val="FF0000"/>
                </a:solidFill>
              </a:rPr>
              <a:t>（查）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/>
      <p:bldP spid="563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固定试管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9573" y="1700213"/>
            <a:ext cx="4368231" cy="281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7" name="Picture 3" descr="016-2"/>
          <p:cNvPicPr>
            <a:picLocks noChangeAspect="1" noChangeArrowheads="1"/>
          </p:cNvPicPr>
          <p:nvPr/>
        </p:nvPicPr>
        <p:blipFill>
          <a:blip r:embed="rId3"/>
          <a:srcRect b="13176"/>
          <a:stretch>
            <a:fillRect/>
          </a:stretch>
        </p:blipFill>
        <p:spPr bwMode="auto">
          <a:xfrm>
            <a:off x="6478274" y="2060576"/>
            <a:ext cx="4469818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1198486" y="4868864"/>
            <a:ext cx="475270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宋体" pitchFamily="2" charset="-122"/>
              </a:rPr>
              <a:t>b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、在试管中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装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入药品，并将试</a:t>
            </a:r>
          </a:p>
          <a:p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   管固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定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在铁架台上：</a:t>
            </a:r>
          </a:p>
        </p:txBody>
      </p:sp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6575628" y="4797426"/>
            <a:ext cx="5375634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en-US" altLang="zh-CN" dirty="0">
                <a:solidFill>
                  <a:srgbClr val="0000CC"/>
                </a:solidFill>
                <a:latin typeface="宋体" pitchFamily="2" charset="-122"/>
              </a:rPr>
              <a:t>c</a:t>
            </a:r>
            <a:r>
              <a:rPr kumimoji="1" lang="zh-CN" altLang="en-US" dirty="0">
                <a:solidFill>
                  <a:srgbClr val="0000CC"/>
                </a:solidFill>
                <a:latin typeface="宋体" pitchFamily="2" charset="-122"/>
              </a:rPr>
              <a:t>、</a:t>
            </a:r>
            <a:r>
              <a:rPr kumimoji="1" lang="zh-CN" altLang="en-US" dirty="0">
                <a:solidFill>
                  <a:srgbClr val="FF0000"/>
                </a:solidFill>
                <a:latin typeface="宋体" pitchFamily="2" charset="-122"/>
              </a:rPr>
              <a:t>点</a:t>
            </a:r>
            <a:r>
              <a:rPr kumimoji="1" lang="zh-CN" altLang="en-US" dirty="0">
                <a:solidFill>
                  <a:srgbClr val="0000CC"/>
                </a:solidFill>
                <a:latin typeface="宋体" pitchFamily="2" charset="-122"/>
              </a:rPr>
              <a:t>燃酒精灯，给试管中的</a:t>
            </a:r>
          </a:p>
          <a:p>
            <a:pPr>
              <a:spcBef>
                <a:spcPct val="20000"/>
              </a:spcBef>
            </a:pPr>
            <a:r>
              <a:rPr kumimoji="1" lang="zh-CN" altLang="en-US" dirty="0">
                <a:solidFill>
                  <a:srgbClr val="0000CC"/>
                </a:solidFill>
                <a:latin typeface="宋体" pitchFamily="2" charset="-122"/>
              </a:rPr>
              <a:t>   药品加热，并</a:t>
            </a:r>
            <a:r>
              <a:rPr kumimoji="1" lang="zh-CN" altLang="en-US" dirty="0">
                <a:solidFill>
                  <a:srgbClr val="FF0000"/>
                </a:solidFill>
                <a:latin typeface="宋体" pitchFamily="2" charset="-122"/>
              </a:rPr>
              <a:t>收</a:t>
            </a:r>
            <a:r>
              <a:rPr kumimoji="1" lang="zh-CN" altLang="en-US" dirty="0">
                <a:solidFill>
                  <a:srgbClr val="0000CC"/>
                </a:solidFill>
                <a:latin typeface="宋体" pitchFamily="2" charset="-122"/>
              </a:rPr>
              <a:t>集气体：</a:t>
            </a:r>
            <a:endParaRPr lang="zh-CN" altLang="en-US" dirty="0">
              <a:solidFill>
                <a:srgbClr val="0000CC"/>
              </a:solidFill>
              <a:latin typeface="宋体" pitchFamily="2" charset="-122"/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1794700" y="1211281"/>
            <a:ext cx="508780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0000CC"/>
                </a:solidFill>
                <a:latin typeface="宋体" pitchFamily="2" charset="-122"/>
              </a:rPr>
              <a:t>a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、</a:t>
            </a:r>
            <a:r>
              <a:rPr kumimoji="1" lang="zh-CN" altLang="en-US" dirty="0">
                <a:solidFill>
                  <a:srgbClr val="0000CC"/>
                </a:solidFill>
                <a:latin typeface="宋体" pitchFamily="2" charset="-122"/>
              </a:rPr>
              <a:t>检验装置的气密性：</a:t>
            </a: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1047578" y="754081"/>
            <a:ext cx="336082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4</a:t>
            </a:r>
            <a:r>
              <a:rPr lang="zh-CN" altLang="en-US" dirty="0">
                <a:latin typeface="宋体" pitchFamily="2" charset="-122"/>
              </a:rPr>
              <a:t>、实验步骤</a:t>
            </a:r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5087095" y="1211281"/>
            <a:ext cx="129614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1" lang="zh-CN" altLang="en-US" dirty="0">
                <a:solidFill>
                  <a:srgbClr val="FF0000"/>
                </a:solidFill>
              </a:rPr>
              <a:t>（查）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/>
      <p:bldP spid="573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6863493" y="1714488"/>
            <a:ext cx="4469818" cy="3097212"/>
            <a:chOff x="3107" y="1207"/>
            <a:chExt cx="2112" cy="1951"/>
          </a:xfrm>
        </p:grpSpPr>
        <p:pic>
          <p:nvPicPr>
            <p:cNvPr id="11277" name="Picture 3" descr="固定试管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07" y="1207"/>
              <a:ext cx="2112" cy="1709"/>
            </a:xfrm>
            <a:prstGeom prst="rect">
              <a:avLst/>
            </a:prstGeom>
            <a:solidFill>
              <a:srgbClr val="0000CC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11278" name="AutoShape 4"/>
            <p:cNvSpPr>
              <a:spLocks noChangeArrowheads="1"/>
            </p:cNvSpPr>
            <p:nvPr/>
          </p:nvSpPr>
          <p:spPr bwMode="auto">
            <a:xfrm>
              <a:off x="3574" y="2810"/>
              <a:ext cx="1645" cy="348"/>
            </a:xfrm>
            <a:prstGeom prst="wedgeEllipseCallout">
              <a:avLst>
                <a:gd name="adj1" fmla="val -54644"/>
                <a:gd name="adj2" fmla="val -264079"/>
              </a:avLst>
            </a:prstGeom>
            <a:gradFill rotWithShape="1">
              <a:gsLst>
                <a:gs pos="0">
                  <a:srgbClr val="FF0000">
                    <a:alpha val="50000"/>
                  </a:srgbClr>
                </a:gs>
                <a:gs pos="100000">
                  <a:srgbClr val="000000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kumimoji="1" lang="zh-CN" altLang="en-US" sz="2000" dirty="0">
                  <a:solidFill>
                    <a:schemeClr val="bg1"/>
                  </a:solidFill>
                  <a:latin typeface="Times New Roman" pitchFamily="18" charset="0"/>
                </a:rPr>
                <a:t>后熄灭酒精灯</a:t>
              </a:r>
            </a:p>
          </p:txBody>
        </p:sp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1390469" y="1643051"/>
            <a:ext cx="4672992" cy="3313113"/>
            <a:chOff x="657" y="1162"/>
            <a:chExt cx="2208" cy="2087"/>
          </a:xfrm>
        </p:grpSpPr>
        <p:pic>
          <p:nvPicPr>
            <p:cNvPr id="11275" name="Picture 6" descr="固定试管3"/>
            <p:cNvPicPr>
              <a:picLocks noChangeAspect="1" noChangeArrowheads="1"/>
            </p:cNvPicPr>
            <p:nvPr/>
          </p:nvPicPr>
          <p:blipFill>
            <a:blip r:embed="rId3"/>
            <a:srcRect b="13710"/>
            <a:stretch>
              <a:fillRect/>
            </a:stretch>
          </p:blipFill>
          <p:spPr bwMode="auto">
            <a:xfrm>
              <a:off x="657" y="1162"/>
              <a:ext cx="2208" cy="1542"/>
            </a:xfrm>
            <a:prstGeom prst="rect">
              <a:avLst/>
            </a:prstGeom>
            <a:solidFill>
              <a:srgbClr val="0000CC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11276" name="AutoShape 7"/>
            <p:cNvSpPr>
              <a:spLocks noChangeArrowheads="1"/>
            </p:cNvSpPr>
            <p:nvPr/>
          </p:nvSpPr>
          <p:spPr bwMode="auto">
            <a:xfrm>
              <a:off x="657" y="2886"/>
              <a:ext cx="1769" cy="363"/>
            </a:xfrm>
            <a:prstGeom prst="wedgeEllipseCallout">
              <a:avLst>
                <a:gd name="adj1" fmla="val 25750"/>
                <a:gd name="adj2" fmla="val -244213"/>
              </a:avLst>
            </a:prstGeom>
            <a:solidFill>
              <a:srgbClr val="0000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kumimoji="1" lang="zh-CN" altLang="en-US" sz="2000">
                  <a:solidFill>
                    <a:schemeClr val="bg1"/>
                  </a:solidFill>
                  <a:latin typeface="Times New Roman" pitchFamily="18" charset="0"/>
                </a:rPr>
                <a:t>先移出水面</a:t>
              </a:r>
            </a:p>
          </p:txBody>
        </p:sp>
      </p:grpSp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1102641" y="5243501"/>
            <a:ext cx="5472988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en-US" altLang="zh-CN" dirty="0">
                <a:solidFill>
                  <a:srgbClr val="0000CC"/>
                </a:solidFill>
                <a:latin typeface="宋体" pitchFamily="2" charset="-122"/>
              </a:rPr>
              <a:t>d</a:t>
            </a:r>
            <a:r>
              <a:rPr kumimoji="1" lang="zh-CN" altLang="en-US" dirty="0">
                <a:solidFill>
                  <a:srgbClr val="0000CC"/>
                </a:solidFill>
                <a:latin typeface="宋体" pitchFamily="2" charset="-122"/>
              </a:rPr>
              <a:t>、</a:t>
            </a:r>
            <a:r>
              <a:rPr kumimoji="1" lang="zh-CN" altLang="en-US" dirty="0">
                <a:solidFill>
                  <a:srgbClr val="006600"/>
                </a:solidFill>
                <a:latin typeface="宋体" pitchFamily="2" charset="-122"/>
              </a:rPr>
              <a:t>收集完</a:t>
            </a:r>
            <a:r>
              <a:rPr kumimoji="1" lang="en-US" altLang="zh-CN" dirty="0">
                <a:solidFill>
                  <a:srgbClr val="006600"/>
                </a:solidFill>
                <a:latin typeface="宋体" pitchFamily="2" charset="-122"/>
              </a:rPr>
              <a:t>O</a:t>
            </a:r>
            <a:r>
              <a:rPr kumimoji="1" lang="en-US" altLang="zh-CN" baseline="-25000" dirty="0">
                <a:solidFill>
                  <a:srgbClr val="006600"/>
                </a:solidFill>
                <a:latin typeface="宋体" pitchFamily="2" charset="-122"/>
              </a:rPr>
              <a:t>2</a:t>
            </a:r>
            <a:r>
              <a:rPr kumimoji="1" lang="zh-CN" altLang="en-US" dirty="0">
                <a:solidFill>
                  <a:srgbClr val="006600"/>
                </a:solidFill>
                <a:latin typeface="宋体" pitchFamily="2" charset="-122"/>
              </a:rPr>
              <a:t>后</a:t>
            </a:r>
            <a:r>
              <a:rPr kumimoji="1" lang="zh-CN" altLang="en-US" dirty="0">
                <a:solidFill>
                  <a:srgbClr val="0000CC"/>
                </a:solidFill>
                <a:latin typeface="宋体" pitchFamily="2" charset="-122"/>
              </a:rPr>
              <a:t>，先将导管</a:t>
            </a:r>
          </a:p>
          <a:p>
            <a:pPr>
              <a:spcBef>
                <a:spcPct val="20000"/>
              </a:spcBef>
            </a:pPr>
            <a:r>
              <a:rPr kumimoji="1" lang="zh-CN" altLang="en-US" dirty="0">
                <a:solidFill>
                  <a:srgbClr val="0000CC"/>
                </a:solidFill>
                <a:latin typeface="宋体" pitchFamily="2" charset="-122"/>
              </a:rPr>
              <a:t>   </a:t>
            </a:r>
            <a:r>
              <a:rPr kumimoji="1" lang="zh-CN" altLang="en-US" dirty="0">
                <a:solidFill>
                  <a:srgbClr val="FF0000"/>
                </a:solidFill>
                <a:latin typeface="宋体" pitchFamily="2" charset="-122"/>
              </a:rPr>
              <a:t>移</a:t>
            </a:r>
            <a:r>
              <a:rPr kumimoji="1" lang="zh-CN" altLang="en-US" dirty="0">
                <a:solidFill>
                  <a:srgbClr val="0000CC"/>
                </a:solidFill>
                <a:latin typeface="宋体" pitchFamily="2" charset="-122"/>
              </a:rPr>
              <a:t>出水面：</a:t>
            </a:r>
            <a:endParaRPr lang="zh-CN" altLang="en-US" dirty="0">
              <a:solidFill>
                <a:srgbClr val="0000CC"/>
              </a:solidFill>
              <a:latin typeface="宋体" pitchFamily="2" charset="-122"/>
            </a:endParaRPr>
          </a:p>
        </p:txBody>
      </p:sp>
      <p:sp>
        <p:nvSpPr>
          <p:cNvPr id="58377" name="Text Box 9"/>
          <p:cNvSpPr txBox="1">
            <a:spLocks noChangeArrowheads="1"/>
          </p:cNvSpPr>
          <p:nvPr/>
        </p:nvSpPr>
        <p:spPr bwMode="auto">
          <a:xfrm>
            <a:off x="7246523" y="5243500"/>
            <a:ext cx="37438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dirty="0">
                <a:solidFill>
                  <a:srgbClr val="0000CC"/>
                </a:solidFill>
                <a:latin typeface="宋体" pitchFamily="2" charset="-122"/>
              </a:rPr>
              <a:t>e</a:t>
            </a:r>
            <a:r>
              <a:rPr kumimoji="1" lang="zh-CN" altLang="en-US" dirty="0">
                <a:solidFill>
                  <a:srgbClr val="0000CC"/>
                </a:solidFill>
                <a:latin typeface="宋体" pitchFamily="2" charset="-122"/>
              </a:rPr>
              <a:t>、</a:t>
            </a:r>
            <a:r>
              <a:rPr kumimoji="1" lang="zh-CN" altLang="en-US" dirty="0">
                <a:solidFill>
                  <a:srgbClr val="FF0000"/>
                </a:solidFill>
                <a:latin typeface="宋体" pitchFamily="2" charset="-122"/>
              </a:rPr>
              <a:t>熄</a:t>
            </a:r>
            <a:r>
              <a:rPr kumimoji="1" lang="zh-CN" altLang="en-US" dirty="0">
                <a:solidFill>
                  <a:srgbClr val="0000CC"/>
                </a:solidFill>
                <a:latin typeface="宋体" pitchFamily="2" charset="-122"/>
              </a:rPr>
              <a:t>灭酒精灯：</a:t>
            </a:r>
          </a:p>
        </p:txBody>
      </p:sp>
      <p:sp>
        <p:nvSpPr>
          <p:cNvPr id="11274" name="Rectangle 16"/>
          <p:cNvSpPr>
            <a:spLocks noChangeArrowheads="1"/>
          </p:cNvSpPr>
          <p:nvPr/>
        </p:nvSpPr>
        <p:spPr bwMode="auto">
          <a:xfrm>
            <a:off x="3142878" y="757222"/>
            <a:ext cx="52381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1" lang="zh-CN" altLang="en-US" dirty="0">
                <a:solidFill>
                  <a:srgbClr val="FF0000"/>
                </a:solidFill>
              </a:rPr>
              <a:t>（查</a:t>
            </a:r>
            <a:r>
              <a:rPr lang="zh-CN" altLang="en-US" dirty="0">
                <a:solidFill>
                  <a:srgbClr val="FF0000"/>
                </a:solidFill>
              </a:rPr>
              <a:t>、装、定</a:t>
            </a:r>
            <a:r>
              <a:rPr kumimoji="1" lang="zh-CN" altLang="en-US" dirty="0">
                <a:solidFill>
                  <a:srgbClr val="FF0000"/>
                </a:solidFill>
              </a:rPr>
              <a:t>、点、收   </a:t>
            </a:r>
            <a:r>
              <a:rPr kumimoji="1" lang="zh-CN" altLang="en-US" dirty="0" smtClean="0">
                <a:solidFill>
                  <a:srgbClr val="FF0000"/>
                </a:solidFill>
              </a:rPr>
              <a:t>                 </a:t>
            </a:r>
            <a:r>
              <a:rPr kumimoji="1" lang="zh-CN" altLang="en-US" dirty="0">
                <a:solidFill>
                  <a:srgbClr val="FF0000"/>
                </a:solidFill>
              </a:rPr>
              <a:t>）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1047578" y="754081"/>
            <a:ext cx="336082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4</a:t>
            </a:r>
            <a:r>
              <a:rPr lang="zh-CN" altLang="en-US" dirty="0">
                <a:latin typeface="宋体" pitchFamily="2" charset="-122"/>
              </a:rPr>
              <a:t>、实验步骤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6315921" y="729105"/>
            <a:ext cx="142857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zh-CN" altLang="en-US" dirty="0" smtClean="0">
                <a:solidFill>
                  <a:srgbClr val="FF0000"/>
                </a:solidFill>
                <a:latin typeface="宋体" pitchFamily="2" charset="-122"/>
              </a:rPr>
              <a:t>、移</a:t>
            </a:r>
            <a:endParaRPr lang="zh-CN" altLang="en-US" dirty="0">
              <a:solidFill>
                <a:srgbClr val="0000CC"/>
              </a:solidFill>
              <a:latin typeface="宋体" pitchFamily="2" charset="-122"/>
            </a:endParaRP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7108009" y="729104"/>
            <a:ext cx="1597896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1" lang="zh-CN" altLang="en-US" dirty="0" smtClean="0">
                <a:solidFill>
                  <a:srgbClr val="FF0000"/>
                </a:solidFill>
                <a:latin typeface="宋体" pitchFamily="2" charset="-122"/>
              </a:rPr>
              <a:t>、熄</a:t>
            </a:r>
            <a:endParaRPr kumimoji="1" lang="zh-CN" altLang="en-US" dirty="0">
              <a:solidFill>
                <a:srgbClr val="0000CC"/>
              </a:solidFill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8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8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8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8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6" grpId="0"/>
      <p:bldP spid="58377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图2-17 实验室制取氧气"/>
          <p:cNvPicPr>
            <a:picLocks noChangeAspect="1" noChangeArrowheads="1"/>
          </p:cNvPicPr>
          <p:nvPr/>
        </p:nvPicPr>
        <p:blipFill>
          <a:blip r:embed="rId2"/>
          <a:srcRect l="6033" t="4076" r="7767" b="5525"/>
          <a:stretch>
            <a:fillRect/>
          </a:stretch>
        </p:blipFill>
        <p:spPr bwMode="auto">
          <a:xfrm>
            <a:off x="3265634" y="2222487"/>
            <a:ext cx="5472988" cy="355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11"/>
          <p:cNvSpPr txBox="1">
            <a:spLocks noChangeArrowheads="1"/>
          </p:cNvSpPr>
          <p:nvPr/>
        </p:nvSpPr>
        <p:spPr bwMode="auto">
          <a:xfrm>
            <a:off x="3070870" y="714357"/>
            <a:ext cx="29337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：茶庄定点收利息</a:t>
            </a:r>
            <a:endParaRPr lang="zh-CN" altLang="en-US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59406" name="AutoShape 14"/>
          <p:cNvSpPr>
            <a:spLocks noChangeArrowheads="1"/>
          </p:cNvSpPr>
          <p:nvPr/>
        </p:nvSpPr>
        <p:spPr bwMode="auto">
          <a:xfrm>
            <a:off x="385225" y="2003413"/>
            <a:ext cx="4414792" cy="576263"/>
          </a:xfrm>
          <a:prstGeom prst="wedgeEllipseCallout">
            <a:avLst>
              <a:gd name="adj1" fmla="val 41801"/>
              <a:gd name="adj2" fmla="val 264324"/>
            </a:avLst>
          </a:prstGeom>
          <a:solidFill>
            <a:srgbClr val="0000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1" lang="zh-CN" altLang="en-US" sz="2000">
                <a:solidFill>
                  <a:schemeClr val="bg1"/>
                </a:solidFill>
              </a:rPr>
              <a:t>检验装置的气密性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59407" name="AutoShape 15"/>
          <p:cNvSpPr>
            <a:spLocks noChangeArrowheads="1"/>
          </p:cNvSpPr>
          <p:nvPr/>
        </p:nvSpPr>
        <p:spPr bwMode="auto">
          <a:xfrm>
            <a:off x="7297359" y="1643051"/>
            <a:ext cx="4414792" cy="935037"/>
          </a:xfrm>
          <a:prstGeom prst="wedgeEllipseCallout">
            <a:avLst>
              <a:gd name="adj1" fmla="val -99903"/>
              <a:gd name="adj2" fmla="val 187523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1" lang="zh-CN" altLang="en-US" sz="2000">
                <a:solidFill>
                  <a:schemeClr val="bg1"/>
                </a:solidFill>
              </a:rPr>
              <a:t>装入药品，并把试管固定在铁架台上</a:t>
            </a: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7297358" y="2578087"/>
            <a:ext cx="3456067" cy="865188"/>
            <a:chOff x="3379" y="1706"/>
            <a:chExt cx="1633" cy="545"/>
          </a:xfrm>
        </p:grpSpPr>
        <p:sp>
          <p:nvSpPr>
            <p:cNvPr id="12298" name="AutoShape 18"/>
            <p:cNvSpPr>
              <a:spLocks noChangeArrowheads="1"/>
            </p:cNvSpPr>
            <p:nvPr/>
          </p:nvSpPr>
          <p:spPr bwMode="auto">
            <a:xfrm>
              <a:off x="3787" y="1888"/>
              <a:ext cx="998" cy="227"/>
            </a:xfrm>
            <a:prstGeom prst="wedgeEllipseCallout">
              <a:avLst>
                <a:gd name="adj1" fmla="val -60120"/>
                <a:gd name="adj2" fmla="val 531056"/>
              </a:avLst>
            </a:prstGeom>
            <a:solidFill>
              <a:srgbClr val="00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kumimoji="1" lang="zh-CN" altLang="zh-CN" sz="2000">
                <a:solidFill>
                  <a:schemeClr val="bg1"/>
                </a:solidFill>
              </a:endParaRPr>
            </a:p>
          </p:txBody>
        </p:sp>
        <p:sp>
          <p:nvSpPr>
            <p:cNvPr id="12299" name="AutoShape 17"/>
            <p:cNvSpPr>
              <a:spLocks noChangeArrowheads="1"/>
            </p:cNvSpPr>
            <p:nvPr/>
          </p:nvSpPr>
          <p:spPr bwMode="auto">
            <a:xfrm>
              <a:off x="3379" y="1706"/>
              <a:ext cx="1633" cy="545"/>
            </a:xfrm>
            <a:prstGeom prst="wedgeEllipseCallout">
              <a:avLst>
                <a:gd name="adj1" fmla="val -150796"/>
                <a:gd name="adj2" fmla="val 164495"/>
              </a:avLst>
            </a:prstGeom>
            <a:solidFill>
              <a:srgbClr val="0000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kumimoji="1" lang="zh-CN" altLang="en-US" sz="2000">
                  <a:solidFill>
                    <a:schemeClr val="bg1"/>
                  </a:solidFill>
                </a:rPr>
                <a:t>加热药品并</a:t>
              </a:r>
            </a:p>
            <a:p>
              <a:pPr algn="ctr"/>
              <a:r>
                <a:rPr kumimoji="1" lang="zh-CN" altLang="en-US" sz="2000">
                  <a:solidFill>
                    <a:schemeClr val="bg1"/>
                  </a:solidFill>
                </a:rPr>
                <a:t>收集气体</a:t>
              </a:r>
            </a:p>
          </p:txBody>
        </p:sp>
      </p:grpSp>
      <p:sp>
        <p:nvSpPr>
          <p:cNvPr id="59412" name="AutoShape 20"/>
          <p:cNvSpPr>
            <a:spLocks noChangeArrowheads="1"/>
          </p:cNvSpPr>
          <p:nvPr/>
        </p:nvSpPr>
        <p:spPr bwMode="auto">
          <a:xfrm>
            <a:off x="7585188" y="5387962"/>
            <a:ext cx="4414792" cy="647700"/>
          </a:xfrm>
          <a:prstGeom prst="wedgeEllipseCallout">
            <a:avLst>
              <a:gd name="adj1" fmla="val -60806"/>
              <a:gd name="adj2" fmla="val -93922"/>
            </a:avLst>
          </a:prstGeom>
          <a:solidFill>
            <a:srgbClr val="6600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1" lang="zh-CN" altLang="en-US" sz="2000" dirty="0">
                <a:solidFill>
                  <a:schemeClr val="bg1"/>
                </a:solidFill>
              </a:rPr>
              <a:t>从将导管移出水面</a:t>
            </a:r>
          </a:p>
        </p:txBody>
      </p:sp>
      <p:sp>
        <p:nvSpPr>
          <p:cNvPr id="59413" name="AutoShape 21"/>
          <p:cNvSpPr>
            <a:spLocks noChangeArrowheads="1"/>
          </p:cNvSpPr>
          <p:nvPr/>
        </p:nvSpPr>
        <p:spPr bwMode="auto">
          <a:xfrm>
            <a:off x="482579" y="5530838"/>
            <a:ext cx="4414792" cy="576263"/>
          </a:xfrm>
          <a:prstGeom prst="wedgeEllipseCallout">
            <a:avLst>
              <a:gd name="adj1" fmla="val 21477"/>
              <a:gd name="adj2" fmla="val -182782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1" lang="zh-CN" altLang="en-US" sz="2000">
                <a:solidFill>
                  <a:schemeClr val="bg1"/>
                </a:solidFill>
              </a:rPr>
              <a:t>最后熄灭酒精灯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1047578" y="754081"/>
            <a:ext cx="336082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4</a:t>
            </a:r>
            <a:r>
              <a:rPr lang="zh-CN" altLang="en-US" dirty="0">
                <a:latin typeface="宋体" pitchFamily="2" charset="-122"/>
              </a:rPr>
              <a:t>、实验步骤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06" grpId="0" animBg="1"/>
      <p:bldP spid="59407" grpId="0" animBg="1"/>
      <p:bldP spid="59412" grpId="0" animBg="1"/>
      <p:bldP spid="594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3"/>
          <p:cNvSpPr txBox="1">
            <a:spLocks noChangeArrowheads="1"/>
          </p:cNvSpPr>
          <p:nvPr/>
        </p:nvSpPr>
        <p:spPr bwMode="auto">
          <a:xfrm>
            <a:off x="814811" y="1412875"/>
            <a:ext cx="62183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）实验之前为何要先检查装置的气密性？</a:t>
            </a:r>
          </a:p>
        </p:txBody>
      </p:sp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1775653" y="1916113"/>
            <a:ext cx="477566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如果装置漏气，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将无法收集到</a:t>
            </a: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O</a:t>
            </a:r>
            <a:r>
              <a:rPr lang="en-US" altLang="zh-CN" baseline="-2500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。</a:t>
            </a:r>
          </a:p>
        </p:txBody>
      </p:sp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814811" y="2468563"/>
            <a:ext cx="62183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）实验之前为何要在试管口放一团棉花？</a:t>
            </a:r>
          </a:p>
        </p:txBody>
      </p:sp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1786234" y="2971800"/>
            <a:ext cx="462338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防止加热时</a:t>
            </a: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KMnO</a:t>
            </a:r>
            <a:r>
              <a:rPr lang="en-US" altLang="zh-CN" baseline="-25000">
                <a:solidFill>
                  <a:srgbClr val="FF0000"/>
                </a:solidFill>
                <a:latin typeface="宋体" pitchFamily="2" charset="-122"/>
              </a:rPr>
              <a:t>4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粉末进入导管。</a:t>
            </a:r>
          </a:p>
        </p:txBody>
      </p:sp>
      <p:sp>
        <p:nvSpPr>
          <p:cNvPr id="60423" name="Text Box 7"/>
          <p:cNvSpPr txBox="1">
            <a:spLocks noChangeArrowheads="1"/>
          </p:cNvSpPr>
          <p:nvPr/>
        </p:nvSpPr>
        <p:spPr bwMode="auto">
          <a:xfrm>
            <a:off x="764018" y="3548063"/>
            <a:ext cx="59089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3</a:t>
            </a:r>
            <a:r>
              <a:rPr lang="zh-CN" altLang="en-US">
                <a:latin typeface="宋体" pitchFamily="2" charset="-122"/>
              </a:rPr>
              <a:t>）装置中的试管口为何要略向下倾斜？</a:t>
            </a:r>
          </a:p>
        </p:txBody>
      </p:sp>
      <p:sp>
        <p:nvSpPr>
          <p:cNvPr id="60424" name="Text Box 8"/>
          <p:cNvSpPr txBox="1">
            <a:spLocks noChangeArrowheads="1"/>
          </p:cNvSpPr>
          <p:nvPr/>
        </p:nvSpPr>
        <p:spPr bwMode="auto">
          <a:xfrm>
            <a:off x="1774726" y="4221088"/>
            <a:ext cx="691276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防止</a:t>
            </a:r>
            <a:r>
              <a:rPr lang="zh-CN" altLang="en-US" dirty="0" smtClean="0">
                <a:latin typeface="宋体" pitchFamily="2" charset="-122"/>
              </a:rPr>
              <a:t>冷凝水回流</a:t>
            </a:r>
            <a:r>
              <a:rPr lang="zh-CN" altLang="en-US" dirty="0">
                <a:latin typeface="宋体" pitchFamily="2" charset="-122"/>
              </a:rPr>
              <a:t>到热的试管底部，使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试管炸裂</a:t>
            </a:r>
            <a:r>
              <a:rPr lang="zh-CN" altLang="en-US" dirty="0">
                <a:solidFill>
                  <a:schemeClr val="hlink"/>
                </a:solidFill>
                <a:latin typeface="宋体" pitchFamily="2" charset="-122"/>
              </a:rPr>
              <a:t>。</a:t>
            </a:r>
          </a:p>
        </p:txBody>
      </p:sp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814811" y="4772026"/>
            <a:ext cx="988890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宋体" pitchFamily="2" charset="-122"/>
              </a:rPr>
              <a:t>（</a:t>
            </a:r>
            <a:r>
              <a:rPr lang="en-US" altLang="zh-CN" dirty="0">
                <a:latin typeface="宋体" pitchFamily="2" charset="-122"/>
              </a:rPr>
              <a:t>4</a:t>
            </a:r>
            <a:r>
              <a:rPr lang="zh-CN" altLang="en-US" dirty="0">
                <a:latin typeface="宋体" pitchFamily="2" charset="-122"/>
              </a:rPr>
              <a:t>）给试管加热之前</a:t>
            </a:r>
            <a:r>
              <a:rPr lang="zh-CN" altLang="en-US" dirty="0" smtClean="0">
                <a:latin typeface="宋体" pitchFamily="2" charset="-122"/>
              </a:rPr>
              <a:t>必须先让</a:t>
            </a:r>
            <a:r>
              <a:rPr lang="zh-CN" altLang="en-US" dirty="0">
                <a:latin typeface="宋体" pitchFamily="2" charset="-122"/>
              </a:rPr>
              <a:t>试管</a:t>
            </a:r>
            <a:r>
              <a:rPr lang="en-US" altLang="zh-CN" dirty="0" smtClean="0">
                <a:latin typeface="宋体" pitchFamily="2" charset="-122"/>
              </a:rPr>
              <a:t>________________</a:t>
            </a:r>
            <a:r>
              <a:rPr lang="zh-CN" altLang="en-US" dirty="0" smtClean="0">
                <a:latin typeface="宋体" pitchFamily="2" charset="-122"/>
              </a:rPr>
              <a:t>，具体操作是</a:t>
            </a:r>
            <a:endParaRPr lang="en-US" altLang="zh-CN" dirty="0" smtClean="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宋体" pitchFamily="2" charset="-122"/>
              </a:rPr>
              <a:t> </a:t>
            </a:r>
            <a:r>
              <a:rPr lang="en-US" altLang="zh-CN" dirty="0" smtClean="0">
                <a:latin typeface="宋体" pitchFamily="2" charset="-122"/>
              </a:rPr>
              <a:t>    ___________________________________</a:t>
            </a:r>
            <a:r>
              <a:rPr lang="zh-CN" altLang="en-US" dirty="0" smtClean="0">
                <a:latin typeface="宋体" pitchFamily="2" charset="-122"/>
              </a:rPr>
              <a:t>。</a:t>
            </a:r>
            <a:endParaRPr lang="en-US" altLang="zh-CN" dirty="0" smtClean="0">
              <a:latin typeface="宋体" pitchFamily="2" charset="-122"/>
            </a:endParaRPr>
          </a:p>
        </p:txBody>
      </p:sp>
      <p:sp>
        <p:nvSpPr>
          <p:cNvPr id="60426" name="Text Box 10"/>
          <p:cNvSpPr txBox="1">
            <a:spLocks noChangeArrowheads="1"/>
          </p:cNvSpPr>
          <p:nvPr/>
        </p:nvSpPr>
        <p:spPr bwMode="auto">
          <a:xfrm>
            <a:off x="1990750" y="5343599"/>
            <a:ext cx="523572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使酒精灯火焰在试管下方来回移动</a:t>
            </a:r>
            <a:endParaRPr lang="zh-CN" altLang="en-US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60427" name="Text Box 11"/>
          <p:cNvSpPr txBox="1">
            <a:spLocks noChangeArrowheads="1"/>
          </p:cNvSpPr>
          <p:nvPr/>
        </p:nvSpPr>
        <p:spPr bwMode="auto">
          <a:xfrm>
            <a:off x="6239222" y="4839543"/>
            <a:ext cx="14221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受热均匀</a:t>
            </a:r>
          </a:p>
        </p:txBody>
      </p:sp>
      <p:sp>
        <p:nvSpPr>
          <p:cNvPr id="13323" name="Text Box 14"/>
          <p:cNvSpPr txBox="1">
            <a:spLocks noChangeArrowheads="1"/>
          </p:cNvSpPr>
          <p:nvPr/>
        </p:nvSpPr>
        <p:spPr bwMode="auto">
          <a:xfrm>
            <a:off x="912165" y="749300"/>
            <a:ext cx="9599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 smtClean="0">
                <a:latin typeface="Times New Roman" pitchFamily="18" charset="0"/>
              </a:rPr>
              <a:t>一、</a:t>
            </a:r>
            <a:r>
              <a:rPr kumimoji="1"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加热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分解</a:t>
            </a:r>
            <a:r>
              <a:rPr kumimoji="1" lang="en-US" altLang="zh-CN" sz="2800" dirty="0" smtClean="0">
                <a:latin typeface="Times New Roman" pitchFamily="18" charset="0"/>
              </a:rPr>
              <a:t>KMnO</a:t>
            </a:r>
            <a:r>
              <a:rPr kumimoji="1" lang="en-US" altLang="zh-CN" sz="2800" baseline="-25000" dirty="0" smtClean="0">
                <a:latin typeface="Times New Roman" pitchFamily="18" charset="0"/>
              </a:rPr>
              <a:t>4</a:t>
            </a:r>
            <a:r>
              <a:rPr kumimoji="1" lang="zh-CN" altLang="en-US" sz="2800" dirty="0" smtClean="0">
                <a:latin typeface="Times New Roman" pitchFamily="18" charset="0"/>
              </a:rPr>
              <a:t>制</a:t>
            </a:r>
            <a:r>
              <a:rPr kumimoji="1" lang="en-US" altLang="zh-CN" sz="2800" dirty="0" smtClean="0">
                <a:latin typeface="Times New Roman" pitchFamily="18" charset="0"/>
              </a:rPr>
              <a:t>O</a:t>
            </a:r>
            <a:r>
              <a:rPr kumimoji="1" lang="en-US" altLang="zh-CN" sz="2800" baseline="-25000" dirty="0" smtClean="0">
                <a:latin typeface="Times New Roman" pitchFamily="18" charset="0"/>
              </a:rPr>
              <a:t>2</a:t>
            </a:r>
            <a:r>
              <a:rPr kumimoji="1" lang="zh-CN" altLang="en-US" sz="2800" dirty="0" smtClean="0">
                <a:latin typeface="Times New Roman" pitchFamily="18" charset="0"/>
              </a:rPr>
              <a:t>的</a:t>
            </a:r>
            <a:r>
              <a:rPr kumimoji="1"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注意事项</a:t>
            </a:r>
          </a:p>
        </p:txBody>
      </p:sp>
      <p:sp>
        <p:nvSpPr>
          <p:cNvPr id="13324" name="Text Box 15"/>
          <p:cNvSpPr txBox="1">
            <a:spLocks noChangeArrowheads="1"/>
          </p:cNvSpPr>
          <p:nvPr/>
        </p:nvSpPr>
        <p:spPr bwMode="auto">
          <a:xfrm>
            <a:off x="7103318" y="2466975"/>
            <a:ext cx="199270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0000CC"/>
                </a:solidFill>
              </a:rPr>
              <a:t>（</a:t>
            </a:r>
            <a:r>
              <a:rPr lang="en-US" altLang="zh-CN" dirty="0">
                <a:solidFill>
                  <a:srgbClr val="0000CC"/>
                </a:solidFill>
              </a:rPr>
              <a:t>P</a:t>
            </a:r>
            <a:r>
              <a:rPr lang="en-US" altLang="zh-CN" baseline="-25000" dirty="0">
                <a:solidFill>
                  <a:srgbClr val="0000CC"/>
                </a:solidFill>
              </a:rPr>
              <a:t>37</a:t>
            </a:r>
            <a:r>
              <a:rPr lang="zh-CN" altLang="en-US" dirty="0">
                <a:solidFill>
                  <a:srgbClr val="0000CC"/>
                </a:solidFill>
              </a:rPr>
              <a:t>注释）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60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6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60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0" grpId="0"/>
      <p:bldP spid="60421" grpId="0"/>
      <p:bldP spid="60422" grpId="0"/>
      <p:bldP spid="60423" grpId="0"/>
      <p:bldP spid="60424" grpId="0"/>
      <p:bldP spid="60425" grpId="0"/>
      <p:bldP spid="60426" grpId="0"/>
      <p:bldP spid="60427" grpId="0"/>
      <p:bldP spid="133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3"/>
          <p:cNvSpPr txBox="1">
            <a:spLocks noChangeArrowheads="1"/>
          </p:cNvSpPr>
          <p:nvPr/>
        </p:nvSpPr>
        <p:spPr bwMode="auto">
          <a:xfrm>
            <a:off x="624336" y="1557339"/>
            <a:ext cx="1036741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宋体" pitchFamily="2" charset="-122"/>
              </a:rPr>
              <a:t>（</a:t>
            </a:r>
            <a:r>
              <a:rPr lang="en-US" altLang="zh-CN" dirty="0">
                <a:latin typeface="宋体" pitchFamily="2" charset="-122"/>
              </a:rPr>
              <a:t>5</a:t>
            </a:r>
            <a:r>
              <a:rPr lang="zh-CN" altLang="en-US" dirty="0">
                <a:latin typeface="宋体" pitchFamily="2" charset="-122"/>
              </a:rPr>
              <a:t>）当导管口开始有气泡冒出时，为什么不宜立即收集</a:t>
            </a:r>
            <a:r>
              <a:rPr lang="zh-CN" altLang="en-US" dirty="0" smtClean="0">
                <a:latin typeface="宋体" pitchFamily="2" charset="-122"/>
              </a:rPr>
              <a:t>？应该</a:t>
            </a:r>
            <a:r>
              <a:rPr lang="zh-CN" altLang="en-US" dirty="0">
                <a:latin typeface="宋体" pitchFamily="2" charset="-122"/>
              </a:rPr>
              <a:t>在什么</a:t>
            </a:r>
            <a:r>
              <a:rPr lang="zh-CN" altLang="en-US" dirty="0" smtClean="0">
                <a:latin typeface="宋体" pitchFamily="2" charset="-122"/>
              </a:rPr>
              <a:t>时</a:t>
            </a:r>
            <a:endParaRPr lang="en-US" altLang="zh-CN" dirty="0" smtClean="0">
              <a:latin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宋体" pitchFamily="2" charset="-122"/>
              </a:rPr>
              <a:t> </a:t>
            </a:r>
            <a:r>
              <a:rPr lang="en-US" altLang="zh-CN" dirty="0" smtClean="0">
                <a:latin typeface="宋体" pitchFamily="2" charset="-122"/>
              </a:rPr>
              <a:t>    </a:t>
            </a:r>
            <a:r>
              <a:rPr lang="zh-CN" altLang="en-US" dirty="0" smtClean="0">
                <a:latin typeface="宋体" pitchFamily="2" charset="-122"/>
              </a:rPr>
              <a:t>候</a:t>
            </a:r>
            <a:r>
              <a:rPr lang="zh-CN" altLang="en-US" dirty="0">
                <a:latin typeface="宋体" pitchFamily="2" charset="-122"/>
              </a:rPr>
              <a:t>才能收集？</a:t>
            </a:r>
          </a:p>
        </p:txBody>
      </p:sp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1486694" y="2852936"/>
            <a:ext cx="73003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当气泡在导管口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连续地并均匀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地放出时</a:t>
            </a:r>
            <a:r>
              <a:rPr lang="zh-CN" altLang="en-US" dirty="0">
                <a:latin typeface="宋体" pitchFamily="2" charset="-122"/>
              </a:rPr>
              <a:t>，才能收集。</a:t>
            </a:r>
          </a:p>
        </p:txBody>
      </p:sp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713224" y="3573016"/>
            <a:ext cx="838402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>
                <a:latin typeface="宋体" pitchFamily="2" charset="-122"/>
              </a:rPr>
              <a:t>（</a:t>
            </a:r>
            <a:r>
              <a:rPr lang="en-US" altLang="zh-CN" dirty="0">
                <a:latin typeface="宋体" pitchFamily="2" charset="-122"/>
              </a:rPr>
              <a:t>6</a:t>
            </a:r>
            <a:r>
              <a:rPr lang="zh-CN" altLang="en-US" dirty="0">
                <a:latin typeface="宋体" pitchFamily="2" charset="-122"/>
              </a:rPr>
              <a:t>）用排水法收集氧气时，怎样判断你已经收集满氧气了？</a:t>
            </a:r>
          </a:p>
        </p:txBody>
      </p:sp>
      <p:sp>
        <p:nvSpPr>
          <p:cNvPr id="61447" name="Text Box 7"/>
          <p:cNvSpPr txBox="1">
            <a:spLocks noChangeArrowheads="1"/>
          </p:cNvSpPr>
          <p:nvPr/>
        </p:nvSpPr>
        <p:spPr bwMode="auto">
          <a:xfrm>
            <a:off x="1678299" y="4149080"/>
            <a:ext cx="376898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200" dirty="0">
                <a:solidFill>
                  <a:srgbClr val="FF0000"/>
                </a:solidFill>
                <a:latin typeface="宋体" pitchFamily="2" charset="-122"/>
              </a:rPr>
              <a:t>有气泡</a:t>
            </a:r>
            <a:r>
              <a:rPr lang="zh-CN" altLang="en-US" dirty="0">
                <a:solidFill>
                  <a:srgbClr val="FF0000"/>
                </a:solidFill>
              </a:rPr>
              <a:t>从集气瓶口向外</a:t>
            </a:r>
            <a:r>
              <a:rPr lang="zh-CN" altLang="en-US" sz="2200" dirty="0">
                <a:solidFill>
                  <a:srgbClr val="FF0000"/>
                </a:solidFill>
                <a:latin typeface="宋体" pitchFamily="2" charset="-122"/>
              </a:rPr>
              <a:t>冒出</a:t>
            </a:r>
            <a:endParaRPr lang="zh-CN" altLang="en-US" sz="2200" dirty="0">
              <a:solidFill>
                <a:srgbClr val="0000CC"/>
              </a:solidFill>
              <a:latin typeface="宋体" pitchFamily="2" charset="-122"/>
            </a:endParaRPr>
          </a:p>
        </p:txBody>
      </p:sp>
      <p:sp>
        <p:nvSpPr>
          <p:cNvPr id="61448" name="Rectangle 8"/>
          <p:cNvSpPr>
            <a:spLocks noChangeArrowheads="1"/>
          </p:cNvSpPr>
          <p:nvPr/>
        </p:nvSpPr>
        <p:spPr bwMode="auto">
          <a:xfrm>
            <a:off x="1678299" y="5446385"/>
            <a:ext cx="6710491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200" dirty="0">
                <a:solidFill>
                  <a:srgbClr val="0000CC"/>
                </a:solidFill>
                <a:latin typeface="宋体" pitchFamily="2" charset="-122"/>
              </a:rPr>
              <a:t>将带火星的木条放在</a:t>
            </a:r>
            <a:r>
              <a:rPr lang="zh-CN" altLang="en-US" sz="2200" dirty="0">
                <a:solidFill>
                  <a:srgbClr val="FF0000"/>
                </a:solidFill>
                <a:latin typeface="宋体" pitchFamily="2" charset="-122"/>
              </a:rPr>
              <a:t>集气瓶瓶口</a:t>
            </a:r>
            <a:r>
              <a:rPr lang="zh-CN" altLang="en-US" sz="2200" dirty="0">
                <a:solidFill>
                  <a:srgbClr val="0000CC"/>
                </a:solidFill>
                <a:latin typeface="宋体" pitchFamily="2" charset="-122"/>
              </a:rPr>
              <a:t>，带火星的木条复燃</a:t>
            </a:r>
            <a:endParaRPr lang="zh-CN" altLang="en-US" sz="2200" dirty="0">
              <a:solidFill>
                <a:schemeClr val="hlink"/>
              </a:solidFill>
              <a:latin typeface="宋体" pitchFamily="2" charset="-122"/>
            </a:endParaRPr>
          </a:p>
        </p:txBody>
      </p:sp>
      <p:sp>
        <p:nvSpPr>
          <p:cNvPr id="61451" name="Rectangle 11"/>
          <p:cNvSpPr>
            <a:spLocks noChangeArrowheads="1"/>
          </p:cNvSpPr>
          <p:nvPr/>
        </p:nvSpPr>
        <p:spPr bwMode="auto">
          <a:xfrm>
            <a:off x="1705812" y="4772025"/>
            <a:ext cx="66816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/>
              <a:t>如果是用向上排空气法收集氧气，又怎样判断？</a:t>
            </a:r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912165" y="749300"/>
            <a:ext cx="9599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 smtClean="0">
                <a:latin typeface="Times New Roman" pitchFamily="18" charset="0"/>
              </a:rPr>
              <a:t>一、</a:t>
            </a:r>
            <a:r>
              <a:rPr kumimoji="1"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加热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分解</a:t>
            </a:r>
            <a:r>
              <a:rPr kumimoji="1" lang="en-US" altLang="zh-CN" sz="2800" dirty="0" smtClean="0">
                <a:latin typeface="Times New Roman" pitchFamily="18" charset="0"/>
              </a:rPr>
              <a:t>KMnO</a:t>
            </a:r>
            <a:r>
              <a:rPr kumimoji="1" lang="en-US" altLang="zh-CN" sz="2800" baseline="-25000" dirty="0" smtClean="0">
                <a:latin typeface="Times New Roman" pitchFamily="18" charset="0"/>
              </a:rPr>
              <a:t>4</a:t>
            </a:r>
            <a:r>
              <a:rPr kumimoji="1" lang="zh-CN" altLang="en-US" sz="2800" dirty="0" smtClean="0">
                <a:latin typeface="Times New Roman" pitchFamily="18" charset="0"/>
              </a:rPr>
              <a:t>制</a:t>
            </a:r>
            <a:r>
              <a:rPr kumimoji="1" lang="en-US" altLang="zh-CN" sz="2800" dirty="0" smtClean="0">
                <a:latin typeface="Times New Roman" pitchFamily="18" charset="0"/>
              </a:rPr>
              <a:t>O</a:t>
            </a:r>
            <a:r>
              <a:rPr kumimoji="1" lang="en-US" altLang="zh-CN" sz="2800" baseline="-25000" dirty="0" smtClean="0">
                <a:latin typeface="Times New Roman" pitchFamily="18" charset="0"/>
              </a:rPr>
              <a:t>2</a:t>
            </a:r>
            <a:r>
              <a:rPr kumimoji="1" lang="zh-CN" altLang="en-US" sz="2800" dirty="0" smtClean="0">
                <a:latin typeface="Times New Roman" pitchFamily="18" charset="0"/>
              </a:rPr>
              <a:t>的</a:t>
            </a:r>
            <a:r>
              <a:rPr kumimoji="1"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注意事项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61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5" grpId="0"/>
      <p:bldP spid="61446" grpId="0"/>
      <p:bldP spid="61447" grpId="0"/>
      <p:bldP spid="61448" grpId="0"/>
      <p:bldP spid="614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3"/>
          <p:cNvSpPr txBox="1">
            <a:spLocks noChangeArrowheads="1"/>
          </p:cNvSpPr>
          <p:nvPr/>
        </p:nvSpPr>
        <p:spPr bwMode="auto">
          <a:xfrm>
            <a:off x="719573" y="1700213"/>
            <a:ext cx="652774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宋体" pitchFamily="2" charset="-122"/>
              </a:rPr>
              <a:t>（</a:t>
            </a:r>
            <a:r>
              <a:rPr lang="en-US" altLang="zh-CN">
                <a:latin typeface="宋体" pitchFamily="2" charset="-122"/>
              </a:rPr>
              <a:t>7</a:t>
            </a:r>
            <a:r>
              <a:rPr lang="zh-CN" altLang="en-US">
                <a:latin typeface="宋体" pitchFamily="2" charset="-122"/>
              </a:rPr>
              <a:t>）收集好一瓶氧气应该怎样放置在桌面上？</a:t>
            </a:r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7391350" y="1686606"/>
            <a:ext cx="23503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正放在桌面上。</a:t>
            </a: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752662" y="2566065"/>
            <a:ext cx="855554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200" dirty="0">
                <a:latin typeface="宋体" pitchFamily="2" charset="-122"/>
              </a:rPr>
              <a:t>（</a:t>
            </a:r>
            <a:r>
              <a:rPr lang="en-US" altLang="zh-CN" sz="2200" dirty="0">
                <a:latin typeface="宋体" pitchFamily="2" charset="-122"/>
              </a:rPr>
              <a:t>8</a:t>
            </a:r>
            <a:r>
              <a:rPr lang="zh-CN" altLang="en-US" sz="2200" dirty="0">
                <a:latin typeface="宋体" pitchFamily="2" charset="-122"/>
              </a:rPr>
              <a:t>）停止加热时，为什么要先将导管移出水面，而后熄灭酒精灯？</a:t>
            </a:r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1558702" y="3113088"/>
            <a:ext cx="76097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防止</a:t>
            </a:r>
            <a:r>
              <a:rPr lang="zh-CN" altLang="en-US" dirty="0">
                <a:latin typeface="宋体" pitchFamily="2" charset="-122"/>
              </a:rPr>
              <a:t>水槽中的水倒吸进入热的试管底部，使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试管炸裂</a:t>
            </a:r>
            <a:r>
              <a:rPr lang="zh-CN" altLang="en-US" dirty="0">
                <a:solidFill>
                  <a:schemeClr val="hlink"/>
                </a:solidFill>
                <a:latin typeface="宋体" pitchFamily="2" charset="-122"/>
              </a:rPr>
              <a:t>。</a:t>
            </a:r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1714278" y="4221163"/>
            <a:ext cx="7714269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【</a:t>
            </a:r>
            <a:r>
              <a:rPr lang="zh-CN" altLang="en-US" dirty="0">
                <a:latin typeface="宋体" pitchFamily="2" charset="-122"/>
              </a:rPr>
              <a:t>作业</a:t>
            </a:r>
            <a:r>
              <a:rPr lang="en-US" altLang="zh-CN" dirty="0">
                <a:latin typeface="宋体" pitchFamily="2" charset="-122"/>
              </a:rPr>
              <a:t>】</a:t>
            </a:r>
          </a:p>
          <a:p>
            <a:r>
              <a:rPr lang="en-US" altLang="zh-CN" dirty="0">
                <a:latin typeface="宋体" pitchFamily="2" charset="-122"/>
              </a:rPr>
              <a:t>1</a:t>
            </a:r>
            <a:r>
              <a:rPr lang="zh-CN" altLang="en-US" dirty="0">
                <a:latin typeface="宋体" pitchFamily="2" charset="-122"/>
              </a:rPr>
              <a:t>、</a:t>
            </a:r>
            <a:r>
              <a:rPr lang="zh-CN" altLang="en-US" dirty="0" smtClean="0">
                <a:latin typeface="宋体" pitchFamily="2" charset="-122"/>
              </a:rPr>
              <a:t>完成</a:t>
            </a:r>
            <a:r>
              <a:rPr lang="en-US" altLang="zh-CN" dirty="0" smtClean="0">
                <a:latin typeface="宋体" pitchFamily="2" charset="-122"/>
              </a:rPr>
              <a:t>《</a:t>
            </a:r>
            <a:r>
              <a:rPr lang="zh-CN" altLang="en-US" dirty="0" smtClean="0">
                <a:latin typeface="宋体" pitchFamily="2" charset="-122"/>
              </a:rPr>
              <a:t>一遍过</a:t>
            </a:r>
            <a:r>
              <a:rPr lang="en-US" altLang="zh-CN" dirty="0" smtClean="0">
                <a:latin typeface="宋体" pitchFamily="2" charset="-122"/>
              </a:rPr>
              <a:t>》</a:t>
            </a:r>
            <a:r>
              <a:rPr lang="zh-CN" altLang="en-US" dirty="0" smtClean="0">
                <a:latin typeface="宋体" pitchFamily="2" charset="-122"/>
              </a:rPr>
              <a:t>实验活动</a:t>
            </a:r>
            <a:r>
              <a:rPr lang="en-US" altLang="zh-CN" dirty="0" smtClean="0">
                <a:latin typeface="宋体" pitchFamily="2" charset="-122"/>
              </a:rPr>
              <a:t>1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（</a:t>
            </a:r>
            <a:r>
              <a:rPr lang="en-US" altLang="zh-CN" dirty="0" smtClean="0">
                <a:solidFill>
                  <a:srgbClr val="FF0000"/>
                </a:solidFill>
                <a:latin typeface="宋体" pitchFamily="2" charset="-122"/>
              </a:rPr>
              <a:t>P</a:t>
            </a:r>
            <a:r>
              <a:rPr lang="en-US" altLang="zh-CN" baseline="-25000" dirty="0" smtClean="0">
                <a:solidFill>
                  <a:srgbClr val="FF0000"/>
                </a:solidFill>
                <a:latin typeface="宋体" pitchFamily="2" charset="-122"/>
              </a:rPr>
              <a:t>22-23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</a:rPr>
              <a:t>）</a:t>
            </a:r>
            <a:endParaRPr lang="en-US" altLang="zh-CN" dirty="0" smtClean="0">
              <a:solidFill>
                <a:srgbClr val="FF0000"/>
              </a:solidFill>
              <a:latin typeface="宋体" pitchFamily="2" charset="-122"/>
            </a:endParaRPr>
          </a:p>
          <a:p>
            <a:r>
              <a:rPr lang="zh-CN" altLang="en-US" dirty="0" smtClean="0">
                <a:latin typeface="宋体" pitchFamily="2" charset="-122"/>
              </a:rPr>
              <a:t>       </a:t>
            </a:r>
            <a:endParaRPr lang="en-US" altLang="zh-CN" dirty="0">
              <a:latin typeface="宋体" pitchFamily="2" charset="-122"/>
            </a:endParaRPr>
          </a:p>
          <a:p>
            <a:r>
              <a:rPr lang="en-US" altLang="zh-CN" dirty="0" smtClean="0">
                <a:latin typeface="宋体" pitchFamily="2" charset="-122"/>
              </a:rPr>
              <a:t>2</a:t>
            </a:r>
            <a:r>
              <a:rPr lang="zh-CN" altLang="en-US" dirty="0">
                <a:latin typeface="宋体" pitchFamily="2" charset="-122"/>
              </a:rPr>
              <a:t>、</a:t>
            </a:r>
            <a:r>
              <a:rPr lang="zh-CN" altLang="en-US" dirty="0" smtClean="0">
                <a:latin typeface="宋体" pitchFamily="2" charset="-122"/>
              </a:rPr>
              <a:t>预习教材</a:t>
            </a:r>
            <a:r>
              <a:rPr lang="en-US" altLang="zh-CN" dirty="0" smtClean="0">
                <a:latin typeface="宋体" pitchFamily="2" charset="-122"/>
              </a:rPr>
              <a:t>P</a:t>
            </a:r>
            <a:r>
              <a:rPr lang="en-US" altLang="zh-CN" baseline="-25000" dirty="0" smtClean="0">
                <a:latin typeface="宋体" pitchFamily="2" charset="-122"/>
              </a:rPr>
              <a:t>38 - 39</a:t>
            </a:r>
            <a:endParaRPr lang="zh-CN" altLang="en-US" dirty="0">
              <a:latin typeface="宋体" pitchFamily="2" charset="-122"/>
            </a:endParaRP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912165" y="749300"/>
            <a:ext cx="9599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 smtClean="0">
                <a:latin typeface="Times New Roman" pitchFamily="18" charset="0"/>
              </a:rPr>
              <a:t>一、</a:t>
            </a:r>
            <a:r>
              <a:rPr kumimoji="1"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加热</a:t>
            </a:r>
            <a:r>
              <a:rPr kumimoji="1" lang="zh-CN" altLang="en-US" sz="2800" dirty="0" smtClean="0">
                <a:solidFill>
                  <a:srgbClr val="FF0000"/>
                </a:solidFill>
              </a:rPr>
              <a:t>分解</a:t>
            </a:r>
            <a:r>
              <a:rPr kumimoji="1" lang="en-US" altLang="zh-CN" sz="2800" dirty="0" smtClean="0">
                <a:latin typeface="Times New Roman" pitchFamily="18" charset="0"/>
              </a:rPr>
              <a:t>KMnO</a:t>
            </a:r>
            <a:r>
              <a:rPr kumimoji="1" lang="en-US" altLang="zh-CN" sz="2800" baseline="-25000" dirty="0" smtClean="0">
                <a:latin typeface="Times New Roman" pitchFamily="18" charset="0"/>
              </a:rPr>
              <a:t>4</a:t>
            </a:r>
            <a:r>
              <a:rPr kumimoji="1" lang="zh-CN" altLang="en-US" sz="2800" dirty="0" smtClean="0">
                <a:latin typeface="Times New Roman" pitchFamily="18" charset="0"/>
              </a:rPr>
              <a:t>制</a:t>
            </a:r>
            <a:r>
              <a:rPr kumimoji="1" lang="en-US" altLang="zh-CN" sz="2800" dirty="0" smtClean="0">
                <a:latin typeface="Times New Roman" pitchFamily="18" charset="0"/>
              </a:rPr>
              <a:t>O</a:t>
            </a:r>
            <a:r>
              <a:rPr kumimoji="1" lang="en-US" altLang="zh-CN" sz="2800" baseline="-25000" dirty="0" smtClean="0">
                <a:latin typeface="Times New Roman" pitchFamily="18" charset="0"/>
              </a:rPr>
              <a:t>2</a:t>
            </a:r>
            <a:r>
              <a:rPr kumimoji="1" lang="zh-CN" altLang="en-US" sz="2800" dirty="0" smtClean="0">
                <a:latin typeface="Times New Roman" pitchFamily="18" charset="0"/>
              </a:rPr>
              <a:t>的</a:t>
            </a:r>
            <a:r>
              <a:rPr kumimoji="1"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注意事项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/>
      <p:bldP spid="62469" grpId="0"/>
      <p:bldP spid="62470" grpId="0"/>
      <p:bldP spid="6247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4006974" y="2349503"/>
            <a:ext cx="4186221" cy="555626"/>
            <a:chOff x="1340" y="2176"/>
            <a:chExt cx="1978" cy="350"/>
          </a:xfrm>
        </p:grpSpPr>
        <p:sp>
          <p:nvSpPr>
            <p:cNvPr id="38921" name="Text Box 9"/>
            <p:cNvSpPr txBox="1">
              <a:spLocks noChangeArrowheads="1"/>
            </p:cNvSpPr>
            <p:nvPr/>
          </p:nvSpPr>
          <p:spPr bwMode="auto">
            <a:xfrm>
              <a:off x="1340" y="2235"/>
              <a:ext cx="410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>
                  <a:latin typeface="Times New Roman" pitchFamily="18" charset="0"/>
                </a:rPr>
                <a:t>H</a:t>
              </a:r>
              <a:r>
                <a:rPr kumimoji="1" lang="en-US" altLang="zh-CN" baseline="-25000">
                  <a:latin typeface="Times New Roman" pitchFamily="18" charset="0"/>
                </a:rPr>
                <a:t>2</a:t>
              </a:r>
              <a:r>
                <a:rPr kumimoji="1" lang="en-US" altLang="zh-CN">
                  <a:latin typeface="Times New Roman" pitchFamily="18" charset="0"/>
                </a:rPr>
                <a:t>O</a:t>
              </a:r>
              <a:r>
                <a:rPr kumimoji="1" lang="en-US" altLang="zh-CN" baseline="-25000">
                  <a:latin typeface="Times New Roman" pitchFamily="18" charset="0"/>
                </a:rPr>
                <a:t>2</a:t>
              </a:r>
              <a:endParaRPr kumimoji="1" lang="en-US" altLang="zh-CN">
                <a:latin typeface="Times New Roman" pitchFamily="18" charset="0"/>
              </a:endParaRPr>
            </a:p>
          </p:txBody>
        </p:sp>
        <p:sp>
          <p:nvSpPr>
            <p:cNvPr id="38922" name="Line 10"/>
            <p:cNvSpPr>
              <a:spLocks noChangeShapeType="1"/>
            </p:cNvSpPr>
            <p:nvPr/>
          </p:nvSpPr>
          <p:spPr bwMode="auto">
            <a:xfrm>
              <a:off x="1809" y="2402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923" name="Text Box 11"/>
            <p:cNvSpPr txBox="1">
              <a:spLocks noChangeArrowheads="1"/>
            </p:cNvSpPr>
            <p:nvPr/>
          </p:nvSpPr>
          <p:spPr bwMode="auto">
            <a:xfrm>
              <a:off x="1845" y="2176"/>
              <a:ext cx="50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sz="1800" dirty="0">
                  <a:solidFill>
                    <a:srgbClr val="FF0000"/>
                  </a:solidFill>
                  <a:latin typeface="Times New Roman" pitchFamily="18" charset="0"/>
                </a:rPr>
                <a:t>     MnO</a:t>
              </a:r>
              <a:r>
                <a:rPr kumimoji="1" lang="en-US" altLang="zh-CN" sz="1800" baseline="-25000" dirty="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endParaRPr kumimoji="1" lang="en-US" altLang="zh-CN" sz="1800" dirty="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sp>
          <p:nvSpPr>
            <p:cNvPr id="38924" name="Text Box 12"/>
            <p:cNvSpPr txBox="1">
              <a:spLocks noChangeArrowheads="1"/>
            </p:cNvSpPr>
            <p:nvPr/>
          </p:nvSpPr>
          <p:spPr bwMode="auto">
            <a:xfrm>
              <a:off x="2591" y="2235"/>
              <a:ext cx="72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kumimoji="1" lang="en-US" altLang="zh-CN" dirty="0" smtClean="0">
                  <a:latin typeface="Times New Roman" pitchFamily="18" charset="0"/>
                </a:rPr>
                <a:t>H</a:t>
              </a:r>
              <a:r>
                <a:rPr kumimoji="1" lang="en-US" altLang="zh-CN" baseline="-25000" dirty="0" smtClean="0">
                  <a:latin typeface="Times New Roman" pitchFamily="18" charset="0"/>
                </a:rPr>
                <a:t>2</a:t>
              </a:r>
              <a:r>
                <a:rPr kumimoji="1" lang="en-US" altLang="zh-CN" dirty="0" smtClean="0">
                  <a:latin typeface="Times New Roman" pitchFamily="18" charset="0"/>
                </a:rPr>
                <a:t>O+O</a:t>
              </a:r>
              <a:r>
                <a:rPr kumimoji="1" lang="en-US" altLang="zh-CN" baseline="-25000" dirty="0" smtClean="0">
                  <a:latin typeface="Times New Roman" pitchFamily="18" charset="0"/>
                </a:rPr>
                <a:t>2  </a:t>
              </a:r>
              <a:r>
                <a:rPr kumimoji="1" lang="en-US" altLang="zh-CN" dirty="0" smtClean="0">
                  <a:solidFill>
                    <a:srgbClr val="FF0000"/>
                  </a:solidFill>
                </a:rPr>
                <a:t>↑</a:t>
              </a:r>
              <a:endParaRPr kumimoji="1" lang="en-US" altLang="zh-CN" dirty="0">
                <a:solidFill>
                  <a:srgbClr val="FF0000"/>
                </a:solidFill>
              </a:endParaRPr>
            </a:p>
          </p:txBody>
        </p:sp>
      </p:grpSp>
      <p:sp>
        <p:nvSpPr>
          <p:cNvPr id="38927" name="Text Box 15"/>
          <p:cNvSpPr txBox="1">
            <a:spLocks noChangeArrowheads="1"/>
          </p:cNvSpPr>
          <p:nvPr/>
        </p:nvSpPr>
        <p:spPr bwMode="auto">
          <a:xfrm>
            <a:off x="1487824" y="2471734"/>
            <a:ext cx="3168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2</a:t>
            </a:r>
            <a:r>
              <a:rPr lang="zh-CN" altLang="en-US" dirty="0">
                <a:latin typeface="宋体" pitchFamily="2" charset="-122"/>
              </a:rPr>
              <a:t>、反应原理：</a:t>
            </a:r>
          </a:p>
        </p:txBody>
      </p:sp>
      <p:sp>
        <p:nvSpPr>
          <p:cNvPr id="38928" name="Text Box 16"/>
          <p:cNvSpPr txBox="1">
            <a:spLocks noChangeArrowheads="1"/>
          </p:cNvSpPr>
          <p:nvPr/>
        </p:nvSpPr>
        <p:spPr bwMode="auto">
          <a:xfrm>
            <a:off x="1487824" y="3357563"/>
            <a:ext cx="25058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3</a:t>
            </a:r>
            <a:r>
              <a:rPr lang="zh-CN" altLang="en-US" dirty="0">
                <a:latin typeface="宋体" pitchFamily="2" charset="-122"/>
              </a:rPr>
              <a:t>、实验制取装置</a:t>
            </a:r>
          </a:p>
        </p:txBody>
      </p:sp>
      <p:sp>
        <p:nvSpPr>
          <p:cNvPr id="38930" name="Text Box 18"/>
          <p:cNvSpPr txBox="1">
            <a:spLocks noChangeArrowheads="1"/>
          </p:cNvSpPr>
          <p:nvPr/>
        </p:nvSpPr>
        <p:spPr bwMode="auto">
          <a:xfrm>
            <a:off x="912166" y="836613"/>
            <a:ext cx="59031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800" dirty="0" smtClean="0">
                <a:latin typeface="Times New Roman" pitchFamily="18" charset="0"/>
              </a:rPr>
              <a:t>二、催化</a:t>
            </a:r>
            <a:r>
              <a:rPr kumimoji="1" lang="zh-CN" altLang="en-US" sz="2800" dirty="0" smtClean="0">
                <a:solidFill>
                  <a:srgbClr val="0000CC"/>
                </a:solidFill>
                <a:latin typeface="Times New Roman" pitchFamily="18" charset="0"/>
              </a:rPr>
              <a:t>分解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Times New Roman" pitchFamily="18" charset="0"/>
              </a:rPr>
              <a:t>过氧化氢</a:t>
            </a:r>
            <a:r>
              <a:rPr kumimoji="1" lang="zh-CN" altLang="en-US" sz="2800" dirty="0">
                <a:latin typeface="Times New Roman" pitchFamily="18" charset="0"/>
              </a:rPr>
              <a:t>制</a:t>
            </a:r>
            <a:r>
              <a:rPr kumimoji="1" lang="zh-CN" altLang="en-US" sz="2800" dirty="0" smtClean="0">
                <a:latin typeface="Times New Roman" pitchFamily="18" charset="0"/>
              </a:rPr>
              <a:t>氧气法</a:t>
            </a:r>
            <a:endParaRPr kumimoji="1" lang="zh-CN" altLang="en-US" sz="2800" dirty="0">
              <a:latin typeface="Times New Roman" pitchFamily="18" charset="0"/>
            </a:endParaRPr>
          </a:p>
        </p:txBody>
      </p:sp>
      <p:sp>
        <p:nvSpPr>
          <p:cNvPr id="38933" name="Text Box 21"/>
          <p:cNvSpPr txBox="1">
            <a:spLocks noChangeArrowheads="1"/>
          </p:cNvSpPr>
          <p:nvPr/>
        </p:nvSpPr>
        <p:spPr bwMode="auto">
          <a:xfrm>
            <a:off x="4150990" y="3357563"/>
            <a:ext cx="316835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/>
              <a:t>：</a:t>
            </a:r>
            <a:r>
              <a:rPr lang="zh-CN" altLang="en-US" dirty="0">
                <a:solidFill>
                  <a:srgbClr val="0000CC"/>
                </a:solidFill>
              </a:rPr>
              <a:t>固液</a:t>
            </a:r>
            <a:r>
              <a:rPr lang="zh-CN" altLang="en-US" dirty="0">
                <a:solidFill>
                  <a:srgbClr val="FF0000"/>
                </a:solidFill>
              </a:rPr>
              <a:t>不加热</a:t>
            </a:r>
            <a:r>
              <a:rPr lang="zh-CN" altLang="en-US" dirty="0"/>
              <a:t>装置</a:t>
            </a:r>
          </a:p>
        </p:txBody>
      </p:sp>
      <p:sp>
        <p:nvSpPr>
          <p:cNvPr id="38940" name="Text Box 28"/>
          <p:cNvSpPr txBox="1">
            <a:spLocks noChangeArrowheads="1"/>
          </p:cNvSpPr>
          <p:nvPr/>
        </p:nvSpPr>
        <p:spPr bwMode="auto">
          <a:xfrm>
            <a:off x="1487823" y="1685916"/>
            <a:ext cx="159370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1</a:t>
            </a:r>
            <a:r>
              <a:rPr lang="zh-CN" altLang="en-US" dirty="0"/>
              <a:t>、药品：</a:t>
            </a:r>
          </a:p>
        </p:txBody>
      </p:sp>
      <p:sp>
        <p:nvSpPr>
          <p:cNvPr id="38941" name="Text Box 29"/>
          <p:cNvSpPr txBox="1">
            <a:spLocks noChangeArrowheads="1"/>
          </p:cNvSpPr>
          <p:nvPr/>
        </p:nvSpPr>
        <p:spPr bwMode="auto">
          <a:xfrm>
            <a:off x="3667707" y="1658928"/>
            <a:ext cx="14221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/>
              <a:t>双氧水、</a:t>
            </a:r>
          </a:p>
        </p:txBody>
      </p:sp>
      <p:sp>
        <p:nvSpPr>
          <p:cNvPr id="38942" name="Text Box 30"/>
          <p:cNvSpPr txBox="1">
            <a:spLocks noChangeArrowheads="1"/>
          </p:cNvSpPr>
          <p:nvPr/>
        </p:nvSpPr>
        <p:spPr bwMode="auto">
          <a:xfrm>
            <a:off x="5159102" y="1660516"/>
            <a:ext cx="142218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CC"/>
                </a:solidFill>
              </a:rPr>
              <a:t>二氧化锰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4078983" y="4232870"/>
            <a:ext cx="2958685" cy="2076450"/>
            <a:chOff x="6429388" y="4143380"/>
            <a:chExt cx="2219303" cy="2076450"/>
          </a:xfrm>
        </p:grpSpPr>
        <p:pic>
          <p:nvPicPr>
            <p:cNvPr id="15" name="Picture 3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772391" y="4143380"/>
              <a:ext cx="876300" cy="2000250"/>
            </a:xfrm>
            <a:prstGeom prst="rect">
              <a:avLst/>
            </a:prstGeom>
            <a:noFill/>
          </p:spPr>
        </p:pic>
        <p:pic>
          <p:nvPicPr>
            <p:cNvPr id="16" name="Picture 31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429388" y="4143380"/>
              <a:ext cx="790575" cy="207645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8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8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38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7" grpId="0"/>
      <p:bldP spid="38928" grpId="0"/>
      <p:bldP spid="38933" grpId="0"/>
      <p:bldP spid="38941" grpId="0"/>
      <p:bldP spid="389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3718942" y="2270120"/>
            <a:ext cx="4787277" cy="736600"/>
            <a:chOff x="158" y="3465"/>
            <a:chExt cx="2262" cy="464"/>
          </a:xfrm>
        </p:grpSpPr>
        <p:sp>
          <p:nvSpPr>
            <p:cNvPr id="53275" name="Text Box 27"/>
            <p:cNvSpPr txBox="1">
              <a:spLocks noChangeArrowheads="1"/>
            </p:cNvSpPr>
            <p:nvPr/>
          </p:nvSpPr>
          <p:spPr bwMode="auto">
            <a:xfrm>
              <a:off x="158" y="3550"/>
              <a:ext cx="2262" cy="327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dirty="0">
                  <a:latin typeface="Times New Roman" pitchFamily="18" charset="0"/>
                </a:rPr>
                <a:t>KClO</a:t>
              </a:r>
              <a:r>
                <a:rPr kumimoji="1" lang="en-US" altLang="zh-CN" baseline="-25000" dirty="0">
                  <a:latin typeface="Times New Roman" pitchFamily="18" charset="0"/>
                </a:rPr>
                <a:t>3</a:t>
              </a:r>
              <a:r>
                <a:rPr kumimoji="1" lang="en-US" altLang="zh-CN" dirty="0">
                  <a:latin typeface="Times New Roman" pitchFamily="18" charset="0"/>
                </a:rPr>
                <a:t>                   </a:t>
              </a:r>
              <a:r>
                <a:rPr kumimoji="1" lang="en-US" altLang="zh-CN" dirty="0" smtClean="0">
                  <a:latin typeface="Times New Roman" pitchFamily="18" charset="0"/>
                </a:rPr>
                <a:t>    </a:t>
              </a:r>
              <a:r>
                <a:rPr kumimoji="1" lang="en-US" altLang="zh-CN" dirty="0" err="1" smtClean="0">
                  <a:latin typeface="Times New Roman" pitchFamily="18" charset="0"/>
                </a:rPr>
                <a:t>KCl</a:t>
              </a:r>
              <a:r>
                <a:rPr kumimoji="1" lang="en-US" altLang="zh-CN" dirty="0" smtClean="0">
                  <a:latin typeface="Times New Roman" pitchFamily="18" charset="0"/>
                </a:rPr>
                <a:t>  </a:t>
              </a:r>
              <a:r>
                <a:rPr kumimoji="1" lang="en-US" altLang="zh-CN" dirty="0">
                  <a:latin typeface="Times New Roman" pitchFamily="18" charset="0"/>
                </a:rPr>
                <a:t>+  O</a:t>
              </a:r>
              <a:r>
                <a:rPr kumimoji="1" lang="en-US" altLang="zh-CN" baseline="-25000" dirty="0">
                  <a:latin typeface="Times New Roman" pitchFamily="18" charset="0"/>
                </a:rPr>
                <a:t>2</a:t>
              </a:r>
              <a:r>
                <a:rPr kumimoji="1" lang="en-US" altLang="zh-CN" sz="2800" dirty="0">
                  <a:solidFill>
                    <a:srgbClr val="FF0000"/>
                  </a:solidFill>
                </a:rPr>
                <a:t>↑</a:t>
              </a:r>
            </a:p>
          </p:txBody>
        </p:sp>
        <p:sp>
          <p:nvSpPr>
            <p:cNvPr id="53276" name="Line 28"/>
            <p:cNvSpPr>
              <a:spLocks noChangeShapeType="1"/>
            </p:cNvSpPr>
            <p:nvPr/>
          </p:nvSpPr>
          <p:spPr bwMode="auto">
            <a:xfrm>
              <a:off x="651" y="3741"/>
              <a:ext cx="72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53277" name="Text Box 29"/>
            <p:cNvSpPr txBox="1">
              <a:spLocks noChangeArrowheads="1"/>
            </p:cNvSpPr>
            <p:nvPr/>
          </p:nvSpPr>
          <p:spPr bwMode="auto">
            <a:xfrm>
              <a:off x="685" y="3641"/>
              <a:ext cx="590" cy="28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dirty="0">
                  <a:solidFill>
                    <a:srgbClr val="FF0000"/>
                  </a:solidFill>
                </a:rPr>
                <a:t>  △</a:t>
              </a:r>
            </a:p>
          </p:txBody>
        </p:sp>
        <p:sp>
          <p:nvSpPr>
            <p:cNvPr id="53278" name="Text Box 30"/>
            <p:cNvSpPr txBox="1">
              <a:spLocks noChangeArrowheads="1"/>
            </p:cNvSpPr>
            <p:nvPr/>
          </p:nvSpPr>
          <p:spPr bwMode="auto">
            <a:xfrm>
              <a:off x="627" y="3465"/>
              <a:ext cx="518" cy="231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1800" dirty="0">
                  <a:solidFill>
                    <a:srgbClr val="FF0000"/>
                  </a:solidFill>
                  <a:latin typeface="Times New Roman" pitchFamily="18" charset="0"/>
                </a:rPr>
                <a:t>   MnO</a:t>
              </a:r>
              <a:r>
                <a:rPr kumimoji="1" lang="en-US" altLang="zh-CN" sz="1800" baseline="-25000" dirty="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endParaRPr kumimoji="1" lang="en-US" altLang="zh-CN" sz="1800" dirty="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</p:grpSp>
      <p:sp>
        <p:nvSpPr>
          <p:cNvPr id="25" name="Text Box 2"/>
          <p:cNvSpPr txBox="1">
            <a:spLocks noChangeArrowheads="1"/>
          </p:cNvSpPr>
          <p:nvPr/>
        </p:nvSpPr>
        <p:spPr bwMode="auto">
          <a:xfrm>
            <a:off x="912165" y="838185"/>
            <a:ext cx="861161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800" dirty="0" smtClean="0">
                <a:latin typeface="Times New Roman" pitchFamily="18" charset="0"/>
              </a:rPr>
              <a:t>三、加热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Times New Roman" pitchFamily="18" charset="0"/>
              </a:rPr>
              <a:t>催化</a:t>
            </a:r>
            <a:r>
              <a:rPr kumimoji="1" lang="zh-CN" altLang="en-US" sz="2800" dirty="0" smtClean="0">
                <a:solidFill>
                  <a:srgbClr val="0000CC"/>
                </a:solidFill>
                <a:latin typeface="Times New Roman" pitchFamily="18" charset="0"/>
              </a:rPr>
              <a:t>分解</a:t>
            </a:r>
            <a:r>
              <a:rPr kumimoji="1" lang="zh-CN" altLang="en-US" sz="2800" dirty="0" smtClean="0">
                <a:latin typeface="Times New Roman" pitchFamily="18" charset="0"/>
              </a:rPr>
              <a:t>氯酸钾（</a:t>
            </a:r>
            <a:r>
              <a:rPr kumimoji="1" lang="en-US" altLang="zh-CN" sz="2800" dirty="0" smtClean="0">
                <a:latin typeface="Times New Roman" pitchFamily="18" charset="0"/>
              </a:rPr>
              <a:t>KClO</a:t>
            </a:r>
            <a:r>
              <a:rPr kumimoji="1" lang="en-US" altLang="zh-CN" sz="2800" baseline="-25000" dirty="0" smtClean="0">
                <a:latin typeface="Times New Roman" pitchFamily="18" charset="0"/>
              </a:rPr>
              <a:t>3</a:t>
            </a:r>
            <a:r>
              <a:rPr kumimoji="1" lang="zh-CN" altLang="en-US" sz="2800" dirty="0" smtClean="0">
                <a:latin typeface="Times New Roman" pitchFamily="18" charset="0"/>
              </a:rPr>
              <a:t>）</a:t>
            </a:r>
            <a:endParaRPr kumimoji="1" lang="en-US" altLang="zh-CN" sz="2800" dirty="0">
              <a:latin typeface="Times New Roman" pitchFamily="18" charset="0"/>
            </a:endParaRPr>
          </a:p>
        </p:txBody>
      </p:sp>
      <p:sp>
        <p:nvSpPr>
          <p:cNvPr id="26" name="Text Box 15"/>
          <p:cNvSpPr txBox="1">
            <a:spLocks noChangeArrowheads="1"/>
          </p:cNvSpPr>
          <p:nvPr/>
        </p:nvSpPr>
        <p:spPr bwMode="auto">
          <a:xfrm>
            <a:off x="1487824" y="2471734"/>
            <a:ext cx="3168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2</a:t>
            </a:r>
            <a:r>
              <a:rPr lang="zh-CN" altLang="en-US" dirty="0">
                <a:latin typeface="宋体" pitchFamily="2" charset="-122"/>
              </a:rPr>
              <a:t>、反应原理：</a:t>
            </a:r>
          </a:p>
        </p:txBody>
      </p:sp>
      <p:sp>
        <p:nvSpPr>
          <p:cNvPr id="27" name="Text Box 29"/>
          <p:cNvSpPr txBox="1">
            <a:spLocks noChangeArrowheads="1"/>
          </p:cNvSpPr>
          <p:nvPr/>
        </p:nvSpPr>
        <p:spPr bwMode="auto">
          <a:xfrm>
            <a:off x="3574926" y="1643051"/>
            <a:ext cx="29908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 smtClean="0"/>
              <a:t>氯酸钾、</a:t>
            </a:r>
            <a:r>
              <a:rPr lang="zh-CN" altLang="en-US" dirty="0" smtClean="0">
                <a:solidFill>
                  <a:srgbClr val="FF0000"/>
                </a:solidFill>
              </a:rPr>
              <a:t>二氧化锰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8" name="Text Box 28"/>
          <p:cNvSpPr txBox="1">
            <a:spLocks noChangeArrowheads="1"/>
          </p:cNvSpPr>
          <p:nvPr/>
        </p:nvSpPr>
        <p:spPr bwMode="auto">
          <a:xfrm>
            <a:off x="1487823" y="1685916"/>
            <a:ext cx="159370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1</a:t>
            </a:r>
            <a:r>
              <a:rPr lang="zh-CN" altLang="en-US" dirty="0"/>
              <a:t>、药品：</a:t>
            </a:r>
          </a:p>
        </p:txBody>
      </p:sp>
      <p:pic>
        <p:nvPicPr>
          <p:cNvPr id="29" name="图片 28" descr="固固加热装置.bmp"/>
          <p:cNvPicPr>
            <a:picLocks noChangeAspect="1"/>
          </p:cNvPicPr>
          <p:nvPr/>
        </p:nvPicPr>
        <p:blipFill>
          <a:blip r:embed="rId2"/>
          <a:srcRect t="4383"/>
          <a:stretch>
            <a:fillRect/>
          </a:stretch>
        </p:blipFill>
        <p:spPr>
          <a:xfrm>
            <a:off x="2857106" y="3857480"/>
            <a:ext cx="5142866" cy="2714792"/>
          </a:xfrm>
          <a:prstGeom prst="rect">
            <a:avLst/>
          </a:prstGeom>
        </p:spPr>
      </p:pic>
      <p:sp>
        <p:nvSpPr>
          <p:cNvPr id="30" name="Text Box 16"/>
          <p:cNvSpPr txBox="1">
            <a:spLocks noChangeArrowheads="1"/>
          </p:cNvSpPr>
          <p:nvPr/>
        </p:nvSpPr>
        <p:spPr bwMode="auto">
          <a:xfrm>
            <a:off x="1487824" y="3357563"/>
            <a:ext cx="25058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latin typeface="宋体" pitchFamily="2" charset="-122"/>
              </a:rPr>
              <a:t>3</a:t>
            </a:r>
            <a:r>
              <a:rPr lang="zh-CN" altLang="en-US" dirty="0">
                <a:latin typeface="宋体" pitchFamily="2" charset="-122"/>
              </a:rPr>
              <a:t>、实验制取装置</a:t>
            </a:r>
          </a:p>
        </p:txBody>
      </p:sp>
      <p:sp>
        <p:nvSpPr>
          <p:cNvPr id="31" name="Text Box 21"/>
          <p:cNvSpPr txBox="1">
            <a:spLocks noChangeArrowheads="1"/>
          </p:cNvSpPr>
          <p:nvPr/>
        </p:nvSpPr>
        <p:spPr bwMode="auto">
          <a:xfrm>
            <a:off x="4150990" y="3357563"/>
            <a:ext cx="4031726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/>
              <a:t>：</a:t>
            </a:r>
            <a:r>
              <a:rPr lang="zh-CN" altLang="en-US" dirty="0" smtClean="0">
                <a:solidFill>
                  <a:srgbClr val="0000CC"/>
                </a:solidFill>
              </a:rPr>
              <a:t>固固</a:t>
            </a:r>
            <a:r>
              <a:rPr lang="zh-CN" altLang="en-US" dirty="0" smtClean="0">
                <a:solidFill>
                  <a:srgbClr val="FF0000"/>
                </a:solidFill>
              </a:rPr>
              <a:t>加热</a:t>
            </a:r>
            <a:r>
              <a:rPr lang="zh-CN" altLang="en-US" dirty="0"/>
              <a:t>装置</a:t>
            </a:r>
          </a:p>
        </p:txBody>
      </p:sp>
      <p:sp>
        <p:nvSpPr>
          <p:cNvPr id="3" name="动作按钮: 影片 2">
            <a:hlinkClick r:id="rId3" action="ppaction://hlinkfile" highlightClick="1"/>
          </p:cNvPr>
          <p:cNvSpPr/>
          <p:nvPr/>
        </p:nvSpPr>
        <p:spPr bwMode="auto">
          <a:xfrm>
            <a:off x="7175326" y="980728"/>
            <a:ext cx="1224136" cy="380677"/>
          </a:xfrm>
          <a:prstGeom prst="actionButtonMovi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30" grpId="0"/>
      <p:bldP spid="31" grpId="0"/>
    </p:bldLst>
  </p:timing>
</p:sld>
</file>

<file path=ppt/theme/theme1.xml><?xml version="1.0" encoding="utf-8"?>
<a:theme xmlns:a="http://schemas.openxmlformats.org/drawingml/2006/main" name="Network">
  <a:themeElements>
    <a:clrScheme name="Network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Network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Network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twork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twork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Network</Template>
  <TotalTime>1510</TotalTime>
  <Words>755</Words>
  <Application>Microsoft Office PowerPoint</Application>
  <PresentationFormat>自定义</PresentationFormat>
  <Paragraphs>123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Network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dzk_john</cp:lastModifiedBy>
  <cp:revision>118</cp:revision>
  <dcterms:created xsi:type="dcterms:W3CDTF">2004-12-14T06:30:37Z</dcterms:created>
  <dcterms:modified xsi:type="dcterms:W3CDTF">2020-09-22T12:29:29Z</dcterms:modified>
</cp:coreProperties>
</file>