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1" r:id="rId3"/>
    <p:sldId id="317" r:id="rId5"/>
    <p:sldId id="318" r:id="rId6"/>
    <p:sldId id="319" r:id="rId7"/>
    <p:sldId id="373" r:id="rId8"/>
    <p:sldId id="321" r:id="rId9"/>
    <p:sldId id="282" r:id="rId10"/>
    <p:sldId id="330" r:id="rId11"/>
    <p:sldId id="331" r:id="rId12"/>
    <p:sldId id="372" r:id="rId13"/>
    <p:sldId id="322" r:id="rId14"/>
    <p:sldId id="327" r:id="rId15"/>
    <p:sldId id="334" r:id="rId16"/>
    <p:sldId id="335" r:id="rId17"/>
    <p:sldId id="377" r:id="rId18"/>
    <p:sldId id="376" r:id="rId19"/>
    <p:sldId id="374" r:id="rId20"/>
    <p:sldId id="378" r:id="rId21"/>
    <p:sldId id="419" r:id="rId22"/>
    <p:sldId id="379" r:id="rId23"/>
    <p:sldId id="380" r:id="rId24"/>
    <p:sldId id="420" r:id="rId25"/>
    <p:sldId id="336" r:id="rId26"/>
    <p:sldId id="339" r:id="rId27"/>
    <p:sldId id="340" r:id="rId28"/>
    <p:sldId id="342" r:id="rId29"/>
    <p:sldId id="344" r:id="rId30"/>
    <p:sldId id="345" r:id="rId31"/>
    <p:sldId id="346" r:id="rId32"/>
    <p:sldId id="348" r:id="rId33"/>
    <p:sldId id="349" r:id="rId34"/>
    <p:sldId id="421" r:id="rId35"/>
    <p:sldId id="422" r:id="rId36"/>
    <p:sldId id="324" r:id="rId37"/>
    <p:sldId id="351" r:id="rId38"/>
    <p:sldId id="352" r:id="rId39"/>
    <p:sldId id="353" r:id="rId40"/>
    <p:sldId id="354" r:id="rId41"/>
    <p:sldId id="355" r:id="rId42"/>
    <p:sldId id="356" r:id="rId43"/>
    <p:sldId id="357" r:id="rId44"/>
  </p:sldIdLst>
  <p:sldSz cx="9144000" cy="6858000" type="screen4x3"/>
  <p:notesSz cx="6858000" cy="9144000"/>
  <p:custDataLst>
    <p:tags r:id="rId4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9216" autoAdjust="0"/>
    <p:restoredTop sz="93989" autoAdjust="0"/>
  </p:normalViewPr>
  <p:slideViewPr>
    <p:cSldViewPr snapToGrid="0">
      <p:cViewPr varScale="1">
        <p:scale>
          <a:sx n="107" d="100"/>
          <a:sy n="107" d="100"/>
        </p:scale>
        <p:origin x="-1734" y="-90"/>
      </p:cViewPr>
      <p:guideLst>
        <p:guide orient="horz" pos="2183"/>
        <p:guide pos="2798"/>
      </p:guideLst>
    </p:cSldViewPr>
  </p:slideViewPr>
  <p:outlineViewPr>
    <p:cViewPr>
      <p:scale>
        <a:sx n="33" d="100"/>
        <a:sy n="33" d="100"/>
      </p:scale>
      <p:origin x="0" y="4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8" Type="http://schemas.openxmlformats.org/officeDocument/2006/relationships/tags" Target="tags/tag1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17.wmf"/><Relationship Id="rId4" Type="http://schemas.openxmlformats.org/officeDocument/2006/relationships/image" Target="../media/image16.wmf"/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第一关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例题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2" y="1122365"/>
            <a:ext cx="6858010" cy="238760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2" y="3602043"/>
            <a:ext cx="6858010" cy="165576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12" cy="2852741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70"/>
            <a:ext cx="7886712" cy="150018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1" y="1825628"/>
            <a:ext cx="3886206" cy="435134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7" y="1825628"/>
            <a:ext cx="3886206" cy="435134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365126"/>
            <a:ext cx="7886712" cy="13255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5"/>
            <a:ext cx="3868346" cy="823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9"/>
            <a:ext cx="3868346" cy="36845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7" y="1681165"/>
            <a:ext cx="3887397" cy="823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7" y="2505079"/>
            <a:ext cx="3887397" cy="36845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457201"/>
            <a:ext cx="2949182" cy="160020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7" y="987426"/>
            <a:ext cx="4629157" cy="487363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2057403"/>
            <a:ext cx="2949182" cy="381159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2" y="457201"/>
            <a:ext cx="2949182" cy="160020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7" y="987426"/>
            <a:ext cx="4629157" cy="487363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2" y="2057403"/>
            <a:ext cx="2949182" cy="381159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85" y="365126"/>
            <a:ext cx="1971678" cy="581184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34" cy="581184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1" y="365126"/>
            <a:ext cx="7886712" cy="581184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71475" y="177800"/>
            <a:ext cx="8401050" cy="6502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12" cy="1325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1" y="1825628"/>
            <a:ext cx="7886712" cy="4351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1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5" y="6356359"/>
            <a:ext cx="3086105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60" y="6356359"/>
            <a:ext cx="2057403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png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.bin"/><Relationship Id="rId8" Type="http://schemas.openxmlformats.org/officeDocument/2006/relationships/image" Target="../media/image15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1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3.png"/><Relationship Id="rId14" Type="http://schemas.openxmlformats.org/officeDocument/2006/relationships/vmlDrawing" Target="../drawings/vmlDrawing1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7.wmf"/><Relationship Id="rId11" Type="http://schemas.openxmlformats.org/officeDocument/2006/relationships/oleObject" Target="../embeddings/oleObject5.bin"/><Relationship Id="rId10" Type="http://schemas.openxmlformats.org/officeDocument/2006/relationships/image" Target="../media/image16.wmf"/><Relationship Id="rId1" Type="http://schemas.openxmlformats.org/officeDocument/2006/relationships/image" Target="../media/image12.emf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1.w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20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9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8.emf"/><Relationship Id="rId10" Type="http://schemas.openxmlformats.org/officeDocument/2006/relationships/vmlDrawing" Target="../drawings/vmlDrawing2.vml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1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0.xml"/><Relationship Id="rId8" Type="http://schemas.openxmlformats.org/officeDocument/2006/relationships/vmlDrawing" Target="../drawings/vmlDrawing3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Relationship Id="rId3" Type="http://schemas.openxmlformats.org/officeDocument/2006/relationships/image" Target="../media/image23.wmf"/><Relationship Id="rId2" Type="http://schemas.openxmlformats.org/officeDocument/2006/relationships/oleObject" Target="../embeddings/oleObject9.bin"/><Relationship Id="rId1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.v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6" Type="http://schemas.openxmlformats.org/officeDocument/2006/relationships/oleObject" Target="../embeddings/oleObject14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3.bin"/><Relationship Id="rId3" Type="http://schemas.openxmlformats.org/officeDocument/2006/relationships/image" Target="../media/image25.wmf"/><Relationship Id="rId2" Type="http://schemas.openxmlformats.org/officeDocument/2006/relationships/oleObject" Target="../embeddings/oleObject12.bin"/><Relationship Id="rId10" Type="http://schemas.openxmlformats.org/officeDocument/2006/relationships/notesSlide" Target="../notesSlides/notesSlide11.xml"/><Relationship Id="rId1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1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png"/><Relationship Id="rId1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jpeg"/><Relationship Id="rId1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jpeg"/><Relationship Id="rId1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2.xml"/><Relationship Id="rId3" Type="http://schemas.microsoft.com/office/2007/relationships/hdphoto" Target="../media/image29.jpeg"/><Relationship Id="rId2" Type="http://schemas.openxmlformats.org/officeDocument/2006/relationships/image" Target="../media/image29.jpeg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timg1.jpg"/>
          <p:cNvPicPr>
            <a:picLocks noChangeAspect="1"/>
          </p:cNvPicPr>
          <p:nvPr/>
        </p:nvPicPr>
        <p:blipFill>
          <a:blip r:embed="rId1">
            <a:alphaModFix amt="57000"/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-63500"/>
            <a:ext cx="7747000" cy="71628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641599" y="1917700"/>
            <a:ext cx="43342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</a:rPr>
              <a:t>第十一章</a:t>
            </a:r>
            <a:endParaRPr lang="en-US" altLang="zh-CN" sz="3600" b="1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</a:rPr>
              <a:t>三角形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单元</a:t>
            </a:r>
            <a:r>
              <a:rPr lang="zh-CN" altLang="en-US" sz="3600" b="1" smtClean="0">
                <a:latin typeface="微软雅黑" panose="020B0503020204020204" charset="-122"/>
                <a:ea typeface="微软雅黑" panose="020B0503020204020204" charset="-122"/>
              </a:rPr>
              <a:t>复习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（一）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文本框 4"/>
          <p:cNvSpPr txBox="1">
            <a:spLocks noChangeArrowheads="1"/>
          </p:cNvSpPr>
          <p:nvPr/>
        </p:nvSpPr>
        <p:spPr bwMode="auto">
          <a:xfrm>
            <a:off x="3317415" y="2669847"/>
            <a:ext cx="696913" cy="646113"/>
          </a:xfrm>
          <a:prstGeom prst="rect">
            <a:avLst/>
          </a:prstGeom>
          <a:solidFill>
            <a:srgbClr val="2BA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latin typeface="Arial" panose="020B0604020202020204"/>
                <a:cs typeface="Arial" panose="020B0604020202020204"/>
              </a:rPr>
              <a:t>01</a:t>
            </a:r>
            <a:endParaRPr lang="zh-CN" altLang="en-US" sz="3600" b="1">
              <a:solidFill>
                <a:schemeClr val="bg1"/>
              </a:solidFill>
              <a:latin typeface="Arial" panose="020B0604020202020204"/>
              <a:cs typeface="Arial" panose="020B0604020202020204"/>
            </a:endParaRPr>
          </a:p>
        </p:txBody>
      </p:sp>
      <p:sp>
        <p:nvSpPr>
          <p:cNvPr id="14340" name="文本框 6"/>
          <p:cNvSpPr txBox="1">
            <a:spLocks noChangeArrowheads="1"/>
          </p:cNvSpPr>
          <p:nvPr/>
        </p:nvSpPr>
        <p:spPr bwMode="auto">
          <a:xfrm>
            <a:off x="3317415" y="3777922"/>
            <a:ext cx="696913" cy="646113"/>
          </a:xfrm>
          <a:prstGeom prst="rect">
            <a:avLst/>
          </a:prstGeom>
          <a:solidFill>
            <a:srgbClr val="5130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latin typeface="Arial" panose="020B0604020202020204"/>
                <a:cs typeface="Arial" panose="020B0604020202020204"/>
              </a:rPr>
              <a:t>02</a:t>
            </a:r>
            <a:endParaRPr lang="zh-CN" altLang="en-US" sz="3600" b="1">
              <a:solidFill>
                <a:schemeClr val="bg1"/>
              </a:solidFill>
              <a:latin typeface="Arial" panose="020B0604020202020204"/>
              <a:cs typeface="Arial" panose="020B0604020202020204"/>
            </a:endParaRPr>
          </a:p>
        </p:txBody>
      </p:sp>
      <p:sp>
        <p:nvSpPr>
          <p:cNvPr id="14355" name="文本框 4"/>
          <p:cNvSpPr txBox="1">
            <a:spLocks noChangeArrowheads="1"/>
          </p:cNvSpPr>
          <p:nvPr/>
        </p:nvSpPr>
        <p:spPr bwMode="auto">
          <a:xfrm>
            <a:off x="3867807" y="902204"/>
            <a:ext cx="50863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</a:t>
            </a:r>
            <a:r>
              <a:rPr lang="en-US" altLang="zh-CN" sz="5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5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录</a:t>
            </a:r>
            <a:endParaRPr lang="zh-CN" altLang="en-US" sz="6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 descr="57d6c6c55bf4609f87ae061569e54c9c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3972" y="1549400"/>
            <a:ext cx="4279900" cy="4279900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0" y="5346700"/>
            <a:ext cx="4318000" cy="4826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3715407" y="927604"/>
            <a:ext cx="2057400" cy="863600"/>
          </a:xfrm>
          <a:prstGeom prst="roundRect">
            <a:avLst/>
          </a:prstGeom>
          <a:solidFill>
            <a:schemeClr val="tx1">
              <a:alpha val="2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22"/>
          <p:cNvSpPr txBox="1">
            <a:spLocks noChangeArrowheads="1"/>
          </p:cNvSpPr>
          <p:nvPr/>
        </p:nvSpPr>
        <p:spPr bwMode="auto">
          <a:xfrm>
            <a:off x="4173831" y="2657315"/>
            <a:ext cx="33924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36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三角形的边</a:t>
            </a:r>
            <a:endParaRPr lang="zh-CN" altLang="en-US" sz="3600" b="1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DFWaWaSC-W5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173830" y="3834259"/>
            <a:ext cx="58380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三角形</a:t>
            </a:r>
            <a:r>
              <a:rPr lang="zh-CN" altLang="en-US" sz="3600" b="1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高 中线 角平分线</a:t>
            </a:r>
            <a:endParaRPr lang="zh-CN" altLang="en-US" sz="3600" b="1">
              <a:solidFill>
                <a:srgbClr val="7030A0"/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DFWaWaSC-W5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文本框 21"/>
          <p:cNvSpPr txBox="1">
            <a:spLocks noChangeArrowheads="1"/>
          </p:cNvSpPr>
          <p:nvPr/>
        </p:nvSpPr>
        <p:spPr bwMode="auto">
          <a:xfrm>
            <a:off x="3967163" y="2819400"/>
            <a:ext cx="493712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rgbClr val="767171"/>
                </a:solidFill>
                <a:latin typeface="Arial" panose="020B0604020202020204"/>
                <a:cs typeface="Arial" panose="020B0604020202020204"/>
              </a:rPr>
              <a:t>PART ONE</a:t>
            </a:r>
            <a:endParaRPr lang="zh-CN" altLang="en-US" sz="2000">
              <a:solidFill>
                <a:srgbClr val="767171"/>
              </a:solidFill>
              <a:latin typeface="Arial" panose="020B0604020202020204"/>
              <a:cs typeface="Arial" panose="020B0604020202020204"/>
            </a:endParaRPr>
          </a:p>
        </p:txBody>
      </p:sp>
      <p:sp>
        <p:nvSpPr>
          <p:cNvPr id="17412" name="矩形 16"/>
          <p:cNvSpPr>
            <a:spLocks noChangeArrowheads="1"/>
          </p:cNvSpPr>
          <p:nvPr/>
        </p:nvSpPr>
        <p:spPr bwMode="auto">
          <a:xfrm>
            <a:off x="2511425" y="2701925"/>
            <a:ext cx="742950" cy="744538"/>
          </a:xfrm>
          <a:prstGeom prst="rect">
            <a:avLst/>
          </a:prstGeom>
          <a:solidFill>
            <a:srgbClr val="2BA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3" name="矩形 17"/>
          <p:cNvSpPr>
            <a:spLocks noChangeArrowheads="1"/>
          </p:cNvSpPr>
          <p:nvPr/>
        </p:nvSpPr>
        <p:spPr bwMode="auto">
          <a:xfrm>
            <a:off x="3305175" y="2701925"/>
            <a:ext cx="749300" cy="744538"/>
          </a:xfrm>
          <a:prstGeom prst="rect">
            <a:avLst/>
          </a:prstGeom>
          <a:solidFill>
            <a:srgbClr val="5130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4" name="矩形 18"/>
          <p:cNvSpPr>
            <a:spLocks noChangeArrowheads="1"/>
          </p:cNvSpPr>
          <p:nvPr/>
        </p:nvSpPr>
        <p:spPr bwMode="auto">
          <a:xfrm>
            <a:off x="2511425" y="3529013"/>
            <a:ext cx="727075" cy="744537"/>
          </a:xfrm>
          <a:prstGeom prst="rect">
            <a:avLst/>
          </a:prstGeom>
          <a:solidFill>
            <a:srgbClr val="DE44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5" name="矩形 19"/>
          <p:cNvSpPr>
            <a:spLocks noChangeArrowheads="1"/>
          </p:cNvSpPr>
          <p:nvPr/>
        </p:nvSpPr>
        <p:spPr bwMode="auto">
          <a:xfrm>
            <a:off x="3305175" y="3529013"/>
            <a:ext cx="749300" cy="744537"/>
          </a:xfrm>
          <a:prstGeom prst="rect">
            <a:avLst/>
          </a:prstGeom>
          <a:solidFill>
            <a:srgbClr val="F4BB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6" name="文本框 20"/>
          <p:cNvSpPr txBox="1">
            <a:spLocks noChangeArrowheads="1"/>
          </p:cNvSpPr>
          <p:nvPr/>
        </p:nvSpPr>
        <p:spPr bwMode="auto">
          <a:xfrm>
            <a:off x="2533650" y="2644775"/>
            <a:ext cx="155416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600" b="1">
                <a:solidFill>
                  <a:schemeClr val="bg1"/>
                </a:solidFill>
                <a:latin typeface="Arial" panose="020B0604020202020204"/>
                <a:cs typeface="Arial" panose="020B0604020202020204"/>
              </a:rPr>
              <a:t>01</a:t>
            </a:r>
            <a:endParaRPr lang="zh-CN" altLang="en-US" sz="9600" b="1">
              <a:solidFill>
                <a:schemeClr val="bg1"/>
              </a:solidFill>
              <a:latin typeface="Arial" panose="020B0604020202020204"/>
              <a:cs typeface="Arial" panose="020B0604020202020204"/>
            </a:endParaRPr>
          </a:p>
        </p:txBody>
      </p:sp>
      <p:sp>
        <p:nvSpPr>
          <p:cNvPr id="17418" name="文本框 22"/>
          <p:cNvSpPr txBox="1">
            <a:spLocks noChangeArrowheads="1"/>
          </p:cNvSpPr>
          <p:nvPr/>
        </p:nvSpPr>
        <p:spPr bwMode="auto">
          <a:xfrm>
            <a:off x="4572000" y="2845861"/>
            <a:ext cx="33924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en-US" sz="4000"/>
              <a:t>     </a:t>
            </a:r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版块一 </a:t>
            </a:r>
            <a:endParaRPr lang="en-US" altLang="zh-CN" sz="4000" b="1"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  <a:p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三角形的边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DFWaWaSC-W5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文本框 21"/>
          <p:cNvSpPr txBox="1">
            <a:spLocks noChangeArrowheads="1"/>
          </p:cNvSpPr>
          <p:nvPr/>
        </p:nvSpPr>
        <p:spPr bwMode="auto">
          <a:xfrm>
            <a:off x="3967163" y="2819400"/>
            <a:ext cx="493712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rgbClr val="767171"/>
                </a:solidFill>
                <a:latin typeface="Arial" panose="020B0604020202020204"/>
                <a:cs typeface="Arial" panose="020B0604020202020204"/>
              </a:rPr>
              <a:t>PART ONE</a:t>
            </a:r>
            <a:endParaRPr lang="zh-CN" altLang="en-US" sz="2000">
              <a:solidFill>
                <a:srgbClr val="767171"/>
              </a:solidFill>
              <a:latin typeface="Arial" panose="020B0604020202020204"/>
              <a:cs typeface="Arial" panose="020B0604020202020204"/>
            </a:endParaRPr>
          </a:p>
        </p:txBody>
      </p:sp>
      <p:sp>
        <p:nvSpPr>
          <p:cNvPr id="18436" name="文本框 22"/>
          <p:cNvSpPr txBox="1">
            <a:spLocks noChangeArrowheads="1"/>
          </p:cNvSpPr>
          <p:nvPr/>
        </p:nvSpPr>
        <p:spPr bwMode="auto">
          <a:xfrm>
            <a:off x="4572000" y="2845861"/>
            <a:ext cx="274947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DFWaWaSC-W5" charset="0"/>
              </a:rPr>
              <a:t>知识点</a:t>
            </a:r>
            <a:r>
              <a:rPr lang="en-US" altLang="zh-CN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  <a:sym typeface="DFWaWaSC-W5" charset="0"/>
              </a:rPr>
              <a:t>1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DFWaWaSC-W5" charset="0"/>
            </a:endParaRPr>
          </a:p>
          <a:p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三角形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的边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DFWaWaSC-W5" charset="0"/>
            </a:endParaRPr>
          </a:p>
        </p:txBody>
      </p:sp>
      <p:sp>
        <p:nvSpPr>
          <p:cNvPr id="18437" name="矩形 16"/>
          <p:cNvSpPr>
            <a:spLocks noChangeArrowheads="1"/>
          </p:cNvSpPr>
          <p:nvPr/>
        </p:nvSpPr>
        <p:spPr bwMode="auto">
          <a:xfrm>
            <a:off x="2511425" y="2701925"/>
            <a:ext cx="742950" cy="744538"/>
          </a:xfrm>
          <a:prstGeom prst="rect">
            <a:avLst/>
          </a:prstGeom>
          <a:solidFill>
            <a:srgbClr val="2BA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38" name="矩形 17"/>
          <p:cNvSpPr>
            <a:spLocks noChangeArrowheads="1"/>
          </p:cNvSpPr>
          <p:nvPr/>
        </p:nvSpPr>
        <p:spPr bwMode="auto">
          <a:xfrm>
            <a:off x="3305175" y="2701925"/>
            <a:ext cx="749300" cy="744538"/>
          </a:xfrm>
          <a:prstGeom prst="rect">
            <a:avLst/>
          </a:prstGeom>
          <a:solidFill>
            <a:srgbClr val="5130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39" name="矩形 18"/>
          <p:cNvSpPr>
            <a:spLocks noChangeArrowheads="1"/>
          </p:cNvSpPr>
          <p:nvPr/>
        </p:nvSpPr>
        <p:spPr bwMode="auto">
          <a:xfrm>
            <a:off x="2511425" y="3529013"/>
            <a:ext cx="727075" cy="744537"/>
          </a:xfrm>
          <a:prstGeom prst="rect">
            <a:avLst/>
          </a:prstGeom>
          <a:solidFill>
            <a:srgbClr val="DE44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0" name="矩形 19"/>
          <p:cNvSpPr>
            <a:spLocks noChangeArrowheads="1"/>
          </p:cNvSpPr>
          <p:nvPr/>
        </p:nvSpPr>
        <p:spPr bwMode="auto">
          <a:xfrm>
            <a:off x="3305175" y="3529013"/>
            <a:ext cx="749300" cy="744537"/>
          </a:xfrm>
          <a:prstGeom prst="rect">
            <a:avLst/>
          </a:prstGeom>
          <a:solidFill>
            <a:srgbClr val="F4BB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1" name="文本框 20"/>
          <p:cNvSpPr txBox="1">
            <a:spLocks noChangeArrowheads="1"/>
          </p:cNvSpPr>
          <p:nvPr/>
        </p:nvSpPr>
        <p:spPr bwMode="auto">
          <a:xfrm>
            <a:off x="2438400" y="2727325"/>
            <a:ext cx="166687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000" b="1">
                <a:solidFill>
                  <a:schemeClr val="bg1"/>
                </a:solidFill>
                <a:latin typeface="Arial" panose="020B0604020202020204"/>
                <a:cs typeface="Arial" panose="020B0604020202020204"/>
              </a:rPr>
              <a:t>1-1</a:t>
            </a:r>
            <a:endParaRPr lang="zh-CN" altLang="en-US" sz="8000" b="1">
              <a:solidFill>
                <a:schemeClr val="bg1"/>
              </a:solidFill>
              <a:latin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01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的边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2"/>
          <p:cNvSpPr txBox="1"/>
          <p:nvPr/>
        </p:nvSpPr>
        <p:spPr bwMode="auto">
          <a:xfrm>
            <a:off x="1338818" y="4868321"/>
            <a:ext cx="576064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定理：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三角形两边之和大于第三边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Box 8"/>
          <p:cNvSpPr txBox="1"/>
          <p:nvPr/>
        </p:nvSpPr>
        <p:spPr bwMode="auto">
          <a:xfrm>
            <a:off x="1338818" y="5842297"/>
            <a:ext cx="576064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eaLnBrk="1" hangingPunct="1"/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推论：</a:t>
            </a: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三角形两边之差小于第三边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371381" y="1685213"/>
            <a:ext cx="7273925" cy="265303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indent="304800">
              <a:lnSpc>
                <a:spcPct val="130000"/>
              </a:lnSpc>
            </a:pPr>
            <a:r>
              <a:rPr 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如图在</a:t>
            </a:r>
            <a:r>
              <a:rPr lang="zh-CN" sz="32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zh-CN" altLang="zh-CN" sz="3200" i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ABC</a:t>
            </a:r>
            <a:r>
              <a:rPr 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中，</a:t>
            </a:r>
            <a:endParaRPr lang="zh-CN" sz="32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indent="304800">
              <a:lnSpc>
                <a:spcPct val="130000"/>
              </a:lnSpc>
            </a:pPr>
            <a:r>
              <a:rPr lang="zh-CN" altLang="zh-CN" sz="3200" i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AB + BC</a:t>
            </a:r>
            <a:r>
              <a:rPr lang="en-US" altLang="zh-CN" sz="3200" i="1" u="sng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    </a:t>
            </a:r>
            <a:r>
              <a:rPr lang="zh-CN" altLang="zh-CN" sz="3200" i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AC </a:t>
            </a:r>
            <a:endParaRPr lang="zh-CN" altLang="zh-CN" sz="3200" i="1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indent="304800">
              <a:lnSpc>
                <a:spcPct val="130000"/>
              </a:lnSpc>
            </a:pPr>
            <a:r>
              <a:rPr lang="zh-CN" altLang="zh-CN" sz="3200" i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AB + AC</a:t>
            </a:r>
            <a:r>
              <a:rPr lang="en-US" altLang="zh-CN" sz="3200" i="1" u="sng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    </a:t>
            </a:r>
            <a:r>
              <a:rPr lang="zh-CN" altLang="zh-CN" sz="3200" i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BC</a:t>
            </a:r>
            <a:r>
              <a:rPr lang="zh-CN" sz="3200" i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；</a:t>
            </a:r>
            <a:endParaRPr lang="zh-CN" sz="3200" i="1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indent="304800">
              <a:lnSpc>
                <a:spcPct val="130000"/>
              </a:lnSpc>
            </a:pPr>
            <a:r>
              <a:rPr lang="zh-CN" altLang="zh-CN" sz="3200" i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AC + BC</a:t>
            </a:r>
            <a:r>
              <a:rPr lang="en-US" altLang="zh-CN" sz="3200" i="1" u="sng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      </a:t>
            </a:r>
            <a:r>
              <a:rPr lang="zh-CN" altLang="zh-CN" sz="3200" i="1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AB</a:t>
            </a:r>
            <a:r>
              <a:rPr 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，</a:t>
            </a:r>
            <a:endParaRPr lang="zh-CN" sz="32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grpSp>
        <p:nvGrpSpPr>
          <p:cNvPr id="14" name="Group 6"/>
          <p:cNvGrpSpPr/>
          <p:nvPr/>
        </p:nvGrpSpPr>
        <p:grpSpPr>
          <a:xfrm>
            <a:off x="4180726" y="1571838"/>
            <a:ext cx="4235109" cy="2962781"/>
            <a:chOff x="-81" y="26"/>
            <a:chExt cx="2578" cy="1776"/>
          </a:xfrm>
        </p:grpSpPr>
        <p:grpSp>
          <p:nvGrpSpPr>
            <p:cNvPr id="15" name="Group 7"/>
            <p:cNvGrpSpPr/>
            <p:nvPr/>
          </p:nvGrpSpPr>
          <p:grpSpPr>
            <a:xfrm>
              <a:off x="288" y="528"/>
              <a:ext cx="1776" cy="960"/>
              <a:chOff x="0" y="0"/>
              <a:chExt cx="2016" cy="1248"/>
            </a:xfrm>
          </p:grpSpPr>
          <p:sp>
            <p:nvSpPr>
              <p:cNvPr id="22" name="Line 8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1248" cy="1248"/>
              </a:xfrm>
              <a:prstGeom prst="line">
                <a:avLst/>
              </a:prstGeom>
              <a:noFill/>
              <a:ln w="762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 sz="1400"/>
              </a:p>
            </p:txBody>
          </p:sp>
          <p:sp>
            <p:nvSpPr>
              <p:cNvPr id="23" name="Line 9"/>
              <p:cNvSpPr>
                <a:spLocks noChangeShapeType="1"/>
              </p:cNvSpPr>
              <p:nvPr/>
            </p:nvSpPr>
            <p:spPr bwMode="auto">
              <a:xfrm>
                <a:off x="0" y="1248"/>
                <a:ext cx="2016" cy="0"/>
              </a:xfrm>
              <a:prstGeom prst="line">
                <a:avLst/>
              </a:prstGeom>
              <a:noFill/>
              <a:ln w="762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 sz="1400"/>
              </a:p>
            </p:txBody>
          </p:sp>
          <p:sp>
            <p:nvSpPr>
              <p:cNvPr id="24" name="Line 10"/>
              <p:cNvSpPr>
                <a:spLocks noChangeShapeType="1"/>
              </p:cNvSpPr>
              <p:nvPr/>
            </p:nvSpPr>
            <p:spPr bwMode="auto">
              <a:xfrm>
                <a:off x="1248" y="0"/>
                <a:ext cx="768" cy="1248"/>
              </a:xfrm>
              <a:prstGeom prst="line">
                <a:avLst/>
              </a:prstGeom>
              <a:noFill/>
              <a:ln w="76200" cmpd="sng">
                <a:solidFill>
                  <a:schemeClr val="tx1"/>
                </a:solidFill>
                <a:round/>
              </a:ln>
              <a:effectLst/>
            </p:spPr>
            <p:txBody>
              <a:bodyPr/>
              <a:lstStyle/>
              <a:p>
                <a:endParaRPr lang="zh-CN" altLang="en-US" sz="1400"/>
              </a:p>
            </p:txBody>
          </p:sp>
        </p:grpSp>
        <p:sp>
          <p:nvSpPr>
            <p:cNvPr id="16" name="Text Box 11"/>
            <p:cNvSpPr txBox="1">
              <a:spLocks noChangeArrowheads="1"/>
            </p:cNvSpPr>
            <p:nvPr/>
          </p:nvSpPr>
          <p:spPr bwMode="auto">
            <a:xfrm>
              <a:off x="1183" y="26"/>
              <a:ext cx="432" cy="60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4400" b="1">
                  <a:ea typeface="黑体" panose="02010609060101010101" pitchFamily="49" charset="-122"/>
                </a:rPr>
                <a:t>A</a:t>
              </a:r>
              <a:endParaRPr lang="zh-CN" altLang="zh-CN" sz="4400" b="1">
                <a:ea typeface="黑体" panose="02010609060101010101" pitchFamily="49" charset="-122"/>
              </a:endParaRPr>
            </a:p>
          </p:txBody>
        </p:sp>
        <p:sp>
          <p:nvSpPr>
            <p:cNvPr id="17" name="Text Box 12"/>
            <p:cNvSpPr txBox="1">
              <a:spLocks noChangeArrowheads="1"/>
            </p:cNvSpPr>
            <p:nvPr/>
          </p:nvSpPr>
          <p:spPr bwMode="auto">
            <a:xfrm>
              <a:off x="-81" y="1197"/>
              <a:ext cx="432" cy="60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4400" b="1">
                  <a:ea typeface="黑体" panose="02010609060101010101" pitchFamily="49" charset="-122"/>
                </a:rPr>
                <a:t>B</a:t>
              </a:r>
              <a:endParaRPr lang="zh-CN" altLang="zh-CN" sz="4400" b="1">
                <a:ea typeface="黑体" panose="02010609060101010101" pitchFamily="49" charset="-122"/>
              </a:endParaRPr>
            </a:p>
          </p:txBody>
        </p:sp>
        <p:sp>
          <p:nvSpPr>
            <p:cNvPr id="18" name="Text Box 13"/>
            <p:cNvSpPr txBox="1">
              <a:spLocks noChangeArrowheads="1"/>
            </p:cNvSpPr>
            <p:nvPr/>
          </p:nvSpPr>
          <p:spPr bwMode="auto">
            <a:xfrm>
              <a:off x="2065" y="1125"/>
              <a:ext cx="432" cy="60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zh-CN" sz="4400" b="1">
                  <a:ea typeface="黑体" panose="02010609060101010101" pitchFamily="49" charset="-122"/>
                </a:rPr>
                <a:t>C</a:t>
              </a:r>
              <a:endParaRPr lang="zh-CN" altLang="zh-CN" sz="4400" b="1">
                <a:ea typeface="黑体" panose="02010609060101010101" pitchFamily="49" charset="-122"/>
              </a:endParaRPr>
            </a:p>
          </p:txBody>
        </p:sp>
      </p:grpSp>
      <p:sp>
        <p:nvSpPr>
          <p:cNvPr id="25" name="TextBox 28"/>
          <p:cNvSpPr txBox="1"/>
          <p:nvPr/>
        </p:nvSpPr>
        <p:spPr>
          <a:xfrm>
            <a:off x="2402878" y="2300741"/>
            <a:ext cx="564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&gt;</a:t>
            </a:r>
            <a:endParaRPr lang="zh-CN" altLang="en-US" sz="4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2412778" y="2951891"/>
            <a:ext cx="564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&gt;</a:t>
            </a:r>
            <a:endParaRPr lang="zh-CN" altLang="en-US" sz="4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TextBox 30"/>
          <p:cNvSpPr txBox="1"/>
          <p:nvPr/>
        </p:nvSpPr>
        <p:spPr>
          <a:xfrm>
            <a:off x="2424653" y="3581266"/>
            <a:ext cx="564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&gt;</a:t>
            </a:r>
            <a:endParaRPr lang="zh-CN" altLang="en-US" sz="44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8" name="泪滴形 37"/>
          <p:cNvSpPr/>
          <p:nvPr/>
        </p:nvSpPr>
        <p:spPr>
          <a:xfrm rot="18900000">
            <a:off x="3602562" y="37736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泪滴形 38"/>
          <p:cNvSpPr/>
          <p:nvPr/>
        </p:nvSpPr>
        <p:spPr>
          <a:xfrm rot="18900000">
            <a:off x="3453187" y="38070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泪滴形 39"/>
          <p:cNvSpPr/>
          <p:nvPr/>
        </p:nvSpPr>
        <p:spPr>
          <a:xfrm rot="18900000">
            <a:off x="3602562" y="39714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泪滴形 43"/>
          <p:cNvSpPr/>
          <p:nvPr/>
        </p:nvSpPr>
        <p:spPr>
          <a:xfrm rot="18900000">
            <a:off x="3263586" y="36740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泪滴形 44"/>
          <p:cNvSpPr/>
          <p:nvPr/>
        </p:nvSpPr>
        <p:spPr>
          <a:xfrm rot="18900000">
            <a:off x="3537905" y="35701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6" name="泪滴形 45"/>
          <p:cNvSpPr/>
          <p:nvPr/>
        </p:nvSpPr>
        <p:spPr>
          <a:xfrm rot="18900000">
            <a:off x="3303812" y="38726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7" name="泪滴形 46"/>
          <p:cNvSpPr/>
          <p:nvPr/>
        </p:nvSpPr>
        <p:spPr>
          <a:xfrm rot="18900000">
            <a:off x="3778335" y="38647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48" name="组合 27"/>
          <p:cNvGrpSpPr/>
          <p:nvPr/>
        </p:nvGrpSpPr>
        <p:grpSpPr>
          <a:xfrm>
            <a:off x="1382739" y="2034471"/>
            <a:ext cx="6518987" cy="1379938"/>
            <a:chOff x="3447739" y="3445019"/>
            <a:chExt cx="8692185" cy="1839640"/>
          </a:xfrm>
        </p:grpSpPr>
        <p:grpSp>
          <p:nvGrpSpPr>
            <p:cNvPr id="49" name="组合 43"/>
            <p:cNvGrpSpPr/>
            <p:nvPr/>
          </p:nvGrpSpPr>
          <p:grpSpPr>
            <a:xfrm>
              <a:off x="10396173" y="3479406"/>
              <a:ext cx="1743751" cy="1734876"/>
              <a:chOff x="2258677" y="2121109"/>
              <a:chExt cx="1382230" cy="1374098"/>
            </a:xfrm>
          </p:grpSpPr>
          <p:sp>
            <p:nvSpPr>
              <p:cNvPr id="59" name="矩形 58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0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5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收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0" name="组合 43"/>
            <p:cNvGrpSpPr/>
            <p:nvPr/>
          </p:nvGrpSpPr>
          <p:grpSpPr>
            <a:xfrm rot="-663405">
              <a:off x="6911746" y="3445019"/>
              <a:ext cx="1733590" cy="1734877"/>
              <a:chOff x="850643" y="2122712"/>
              <a:chExt cx="1374176" cy="1374099"/>
            </a:xfrm>
          </p:grpSpPr>
          <p:sp>
            <p:nvSpPr>
              <p:cNvPr id="57" name="矩形 56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8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08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稳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1" name="组合 40"/>
            <p:cNvGrpSpPr/>
            <p:nvPr/>
          </p:nvGrpSpPr>
          <p:grpSpPr>
            <a:xfrm rot="-216727">
              <a:off x="5176569" y="3551369"/>
              <a:ext cx="1733590" cy="1733290"/>
              <a:chOff x="850822" y="2122950"/>
              <a:chExt cx="1374175" cy="1373938"/>
            </a:xfrm>
          </p:grpSpPr>
          <p:sp>
            <p:nvSpPr>
              <p:cNvPr id="55" name="矩形 54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6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598"/>
                <a:ext cx="1296103" cy="12684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实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2" name="组合 37"/>
            <p:cNvGrpSpPr/>
            <p:nvPr/>
          </p:nvGrpSpPr>
          <p:grpSpPr>
            <a:xfrm rot="-573946">
              <a:off x="3447739" y="3548194"/>
              <a:ext cx="1735177" cy="1733289"/>
              <a:chOff x="850421" y="2123535"/>
              <a:chExt cx="1374337" cy="1372841"/>
            </a:xfrm>
          </p:grpSpPr>
          <p:sp>
            <p:nvSpPr>
              <p:cNvPr id="53" name="矩形 52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4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25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落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61" name="矩形 60"/>
          <p:cNvSpPr/>
          <p:nvPr/>
        </p:nvSpPr>
        <p:spPr bwMode="auto">
          <a:xfrm rot="82660">
            <a:off x="5281814" y="20091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" name="文本框 42"/>
          <p:cNvSpPr txBox="1">
            <a:spLocks noChangeArrowheads="1"/>
          </p:cNvSpPr>
          <p:nvPr/>
        </p:nvSpPr>
        <p:spPr bwMode="auto">
          <a:xfrm rot="150774">
            <a:off x="5332476" y="20685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吸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2" name="文本框 21"/>
              <p:cNvSpPr txBox="1"/>
              <p:nvPr/>
            </p:nvSpPr>
            <p:spPr>
              <a:xfrm>
                <a:off x="179070" y="1193800"/>
                <a:ext cx="8785225" cy="232537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3200" b="1" smtClean="0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1. (2020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·</a:t>
                </a:r>
                <a:r>
                  <a:rPr lang="zh-CN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宿迁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)</a:t>
                </a:r>
                <a:r>
                  <a:rPr lang="zh-CN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在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△ABC</a:t>
                </a:r>
                <a:r>
                  <a:rPr lang="zh-CN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中，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AB</a:t>
                </a:r>
                <a:r>
                  <a:rPr lang="zh-CN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＝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1</a:t>
                </a:r>
                <a:r>
                  <a:rPr lang="zh-CN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BC</a:t>
                </a:r>
                <a:r>
                  <a:rPr lang="zh-CN" altLang="zh-CN" sz="3200" b="1" smtClean="0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3200" b="1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radPr>
                      <m:deg/>
                      <m:e>
                        <m:r>
                          <a:rPr lang="en-US" altLang="zh-CN" sz="3200" b="1">
                            <a:latin typeface="宋体" panose="02010600030101010101" pitchFamily="2" charset="-122"/>
                            <a:ea typeface="宋体" panose="02010600030101010101" pitchFamily="2" charset="-122"/>
                          </a:rPr>
                          <m:t>𝟓</m:t>
                        </m:r>
                      </m:e>
                    </m:rad>
                  </m:oMath>
                </a14:m>
                <a:r>
                  <a:rPr lang="zh-CN" altLang="zh-CN" sz="3200" b="1" smtClean="0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，</a:t>
                </a:r>
                <a:r>
                  <a:rPr lang="zh-CN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下列选项中，可以</a:t>
                </a:r>
                <a:r>
                  <a:rPr lang="zh-CN" altLang="zh-CN" sz="3200" b="1" smtClean="0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作为</a:t>
                </a:r>
                <a:r>
                  <a:rPr lang="en-US" altLang="zh-CN" sz="3200" b="1" smtClean="0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AC</a:t>
                </a:r>
                <a:r>
                  <a:rPr lang="zh-CN" altLang="zh-CN" sz="3200" b="1" smtClean="0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长度</a:t>
                </a:r>
                <a:r>
                  <a:rPr lang="zh-CN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的是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(</a:t>
                </a:r>
                <a:r>
                  <a:rPr lang="zh-CN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　　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)</a:t>
                </a:r>
                <a:endParaRPr lang="zh-CN" altLang="zh-CN" sz="3200" b="1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3200" b="1" smtClean="0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   A. 2 	  B. 4		C. 5		D</a:t>
                </a:r>
                <a:r>
                  <a:rPr lang="en-US" altLang="zh-CN" sz="3200" b="1">
                    <a:latin typeface="宋体" panose="02010600030101010101" pitchFamily="2" charset="-122"/>
                    <a:ea typeface="宋体" panose="02010600030101010101" pitchFamily="2" charset="-122"/>
                    <a:sym typeface="+mn-ea"/>
                  </a:rPr>
                  <a:t>. 6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  <a:sym typeface="+mn-ea"/>
                </a:endParaRPr>
              </a:p>
            </p:txBody>
          </p:sp>
        </mc:Choice>
        <mc:Fallback>
          <p:sp>
            <p:nvSpPr>
              <p:cNvPr id="22" name="文本框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070" y="1193800"/>
                <a:ext cx="8785225" cy="2325370"/>
              </a:xfrm>
              <a:prstGeom prst="rect">
                <a:avLst/>
              </a:prstGeom>
              <a:blipFill rotWithShape="1">
                <a:blip r:embed="rId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9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48054" y="2127568"/>
            <a:ext cx="418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151450" y="1228428"/>
            <a:ext cx="8296811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/>
              <a:t>设三角形的三边长分别为 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2,9,1-2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/>
              <a:t>,</a:t>
            </a:r>
            <a:r>
              <a:rPr lang="zh-CN" altLang="en-US" sz="3200" b="1"/>
              <a:t>则 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 i="1"/>
              <a:t> </a:t>
            </a:r>
            <a:r>
              <a:rPr lang="zh-CN" altLang="en-US" sz="3200" b="1"/>
              <a:t>的取值范围是</a:t>
            </a:r>
            <a:r>
              <a:rPr lang="en-US" altLang="zh-CN" sz="3200" b="1"/>
              <a:t>__________</a:t>
            </a:r>
            <a:r>
              <a:rPr lang="zh-CN" altLang="en-US" sz="3200" b="1"/>
              <a:t> </a:t>
            </a:r>
            <a:r>
              <a:rPr lang="en-US" altLang="zh-CN" sz="3200" b="1"/>
              <a:t>. </a:t>
            </a:r>
            <a:endParaRPr lang="zh-CN" altLang="en-US" sz="3200" b="1"/>
          </a:p>
          <a:p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3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402564" y="1659315"/>
            <a:ext cx="2749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-5</a:t>
            </a: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11644" y="947867"/>
            <a:ext cx="8336008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宋体" panose="02010600030101010101" pitchFamily="2" charset="-122"/>
              </a:rPr>
              <a:t>若 </a:t>
            </a:r>
            <a:r>
              <a:rPr lang="en-US" altLang="zh-CN" sz="3200" b="1" i="1" err="1">
                <a:latin typeface="TimesNewRomanPS" charset="0"/>
              </a:rPr>
              <a:t>a</a:t>
            </a:r>
            <a:r>
              <a:rPr lang="en-US" altLang="zh-CN" sz="3200" b="1" err="1">
                <a:latin typeface="宋体" panose="02010600030101010101" pitchFamily="2" charset="-122"/>
              </a:rPr>
              <a:t>,</a:t>
            </a:r>
            <a:r>
              <a:rPr lang="en-US" altLang="zh-CN" sz="3200" b="1" i="1" err="1">
                <a:latin typeface="TimesNewRomanPS" charset="0"/>
              </a:rPr>
              <a:t>b</a:t>
            </a:r>
            <a:r>
              <a:rPr lang="en-US" altLang="zh-CN" sz="3200" b="1" err="1">
                <a:latin typeface="宋体" panose="02010600030101010101" pitchFamily="2" charset="-122"/>
              </a:rPr>
              <a:t>,</a:t>
            </a:r>
            <a:r>
              <a:rPr lang="en-US" altLang="zh-CN" sz="3200" b="1" i="1" err="1">
                <a:latin typeface="TimesNewRomanPS" charset="0"/>
              </a:rPr>
              <a:t>c </a:t>
            </a:r>
            <a:r>
              <a:rPr lang="zh-CN" altLang="en-US" sz="3200" b="1">
                <a:latin typeface="宋体" panose="02010600030101010101" pitchFamily="2" charset="-122"/>
              </a:rPr>
              <a:t>分别为三角形的三边</a:t>
            </a:r>
            <a:r>
              <a:rPr lang="en-US" altLang="zh-CN" sz="3200" b="1">
                <a:latin typeface="宋体" panose="02010600030101010101" pitchFamily="2" charset="-122"/>
              </a:rPr>
              <a:t>,</a:t>
            </a:r>
            <a:r>
              <a:rPr lang="zh-CN" altLang="en-US" sz="3200" b="1">
                <a:latin typeface="宋体" panose="02010600030101010101" pitchFamily="2" charset="-122"/>
              </a:rPr>
              <a:t>化简</a:t>
            </a:r>
            <a:r>
              <a:rPr lang="en-US" altLang="zh-CN" sz="3200" b="1">
                <a:latin typeface="宋体" panose="02010600030101010101" pitchFamily="2" charset="-122"/>
              </a:rPr>
              <a:t>:</a:t>
            </a:r>
            <a:endParaRPr lang="en-US" altLang="zh-CN" sz="3200" b="1">
              <a:latin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TimesNewRomanPSMT" charset="0"/>
              </a:rPr>
              <a:t>|</a:t>
            </a:r>
            <a:r>
              <a:rPr lang="en-US" altLang="zh-CN" sz="3200" b="1" i="1">
                <a:latin typeface="TimesNewRomanPS" charset="0"/>
              </a:rPr>
              <a:t>a</a:t>
            </a:r>
            <a:r>
              <a:rPr lang="en-US" altLang="zh-CN" sz="3200" b="1">
                <a:latin typeface="宋体" panose="02010600030101010101" pitchFamily="2" charset="-122"/>
              </a:rPr>
              <a:t>-</a:t>
            </a:r>
            <a:r>
              <a:rPr lang="en-US" altLang="zh-CN" sz="3200" b="1" i="1">
                <a:latin typeface="TimesNewRomanPS" charset="0"/>
              </a:rPr>
              <a:t>b</a:t>
            </a:r>
            <a:r>
              <a:rPr lang="en-US" altLang="zh-CN" sz="3200" b="1">
                <a:latin typeface="宋体" panose="02010600030101010101" pitchFamily="2" charset="-122"/>
              </a:rPr>
              <a:t>-</a:t>
            </a:r>
            <a:r>
              <a:rPr lang="en-US" altLang="zh-CN" sz="3200" b="1" i="1">
                <a:latin typeface="TimesNewRomanPS" charset="0"/>
              </a:rPr>
              <a:t>c</a:t>
            </a:r>
            <a:r>
              <a:rPr lang="en-US" altLang="zh-CN" sz="3200" b="1">
                <a:latin typeface="TimesNewRomanPSMT" charset="0"/>
              </a:rPr>
              <a:t>|+|</a:t>
            </a:r>
            <a:r>
              <a:rPr lang="en-US" altLang="zh-CN" sz="3200" b="1" i="1">
                <a:latin typeface="TimesNewRomanPS" charset="0"/>
              </a:rPr>
              <a:t>b</a:t>
            </a:r>
            <a:r>
              <a:rPr lang="en-US" altLang="zh-CN" sz="3200" b="1">
                <a:latin typeface="宋体" panose="02010600030101010101" pitchFamily="2" charset="-122"/>
              </a:rPr>
              <a:t>-</a:t>
            </a:r>
            <a:r>
              <a:rPr lang="en-US" altLang="zh-CN" sz="3200" b="1" i="1">
                <a:latin typeface="TimesNewRomanPS" charset="0"/>
              </a:rPr>
              <a:t>c</a:t>
            </a:r>
            <a:r>
              <a:rPr lang="en-US" altLang="zh-CN" sz="3200" b="1">
                <a:latin typeface="宋体" panose="02010600030101010101" pitchFamily="2" charset="-122"/>
              </a:rPr>
              <a:t>-</a:t>
            </a:r>
            <a:r>
              <a:rPr lang="en-US" altLang="zh-CN" sz="3200" b="1" i="1">
                <a:latin typeface="TimesNewRomanPS" charset="0"/>
              </a:rPr>
              <a:t>a</a:t>
            </a:r>
            <a:r>
              <a:rPr lang="en-US" altLang="zh-CN" sz="3200" b="1">
                <a:latin typeface="TimesNewRomanPSMT" charset="0"/>
              </a:rPr>
              <a:t>|+|</a:t>
            </a:r>
            <a:r>
              <a:rPr lang="en-US" altLang="zh-CN" sz="3200" b="1" i="1" err="1">
                <a:latin typeface="TimesNewRomanPS" charset="0"/>
              </a:rPr>
              <a:t>c</a:t>
            </a:r>
            <a:r>
              <a:rPr lang="en-US" altLang="zh-CN" sz="3200" b="1" err="1">
                <a:latin typeface="宋体" panose="02010600030101010101" pitchFamily="2" charset="-122"/>
              </a:rPr>
              <a:t>-</a:t>
            </a:r>
            <a:r>
              <a:rPr lang="en-US" altLang="zh-CN" sz="3200" b="1" i="1" err="1">
                <a:latin typeface="TimesNewRomanPS" charset="0"/>
              </a:rPr>
              <a:t>a+b</a:t>
            </a:r>
            <a:r>
              <a:rPr lang="en-US" altLang="zh-CN" sz="3200" b="1">
                <a:latin typeface="TimesNewRomanPSMT" charset="0"/>
              </a:rPr>
              <a:t>|</a:t>
            </a:r>
            <a:r>
              <a:rPr lang="en-US" altLang="zh-CN" sz="3200" b="1">
                <a:latin typeface="宋体" panose="02010600030101010101" pitchFamily="2" charset="-122"/>
              </a:rPr>
              <a:t>. </a:t>
            </a:r>
            <a:endParaRPr lang="zh-CN" altLang="en-US" sz="3200" b="1"/>
          </a:p>
        </p:txBody>
      </p:sp>
      <p:sp>
        <p:nvSpPr>
          <p:cNvPr id="13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242" y="2794708"/>
            <a:ext cx="7336116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∵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b,c</a:t>
            </a:r>
            <a:r>
              <a:rPr kumimoji="1" lang="zh-CN" altLang="en-US" sz="40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为三角形的三边</a:t>
            </a:r>
            <a:endParaRPr kumimoji="1" lang="en-US" altLang="zh-CN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en-US" altLang="zh-CN" sz="4000" i="1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∴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a-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b-c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&lt;0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b-c-a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&lt;0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,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c-a+b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&gt;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0</a:t>
            </a:r>
            <a:endParaRPr kumimoji="1" lang="en-US" altLang="zh-CN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18753" y="4732671"/>
            <a:ext cx="72052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原式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1" lang="zh-CN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a+c+a</a:t>
            </a:r>
            <a:r>
              <a:rPr kumimoji="1" lang="zh-CN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b+c</a:t>
            </a:r>
            <a:r>
              <a:rPr kumimoji="1" lang="zh-CN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a+b</a:t>
            </a:r>
            <a:endParaRPr kumimoji="1" lang="en-US" altLang="zh-CN" sz="4000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1" lang="zh-CN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zh-CN" altLang="en-US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=b+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1" lang="zh-CN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例题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11644" y="920385"/>
            <a:ext cx="8627556" cy="2030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如图</a:t>
            </a:r>
            <a:r>
              <a:rPr lang="en-US" altLang="zh-CN" sz="2800" b="1">
                <a:latin typeface="宋体" panose="02010600030101010101" pitchFamily="2" charset="-122"/>
              </a:rPr>
              <a:t>,△</a:t>
            </a:r>
            <a:r>
              <a:rPr lang="en-US" altLang="zh-CN" sz="2800" b="1" i="1">
                <a:latin typeface="TimesNewRomanPSMT" charset="0"/>
              </a:rPr>
              <a:t>ABC</a:t>
            </a:r>
            <a:r>
              <a:rPr lang="en-US" altLang="zh-CN" sz="2800" b="1">
                <a:latin typeface="TimesNewRomanPSMT" charset="0"/>
              </a:rPr>
              <a:t> </a:t>
            </a:r>
            <a:r>
              <a:rPr lang="zh-CN" altLang="en-US" sz="2800" b="1">
                <a:latin typeface="宋体" panose="02010600030101010101" pitchFamily="2" charset="-122"/>
              </a:rPr>
              <a:t>内有两个点</a:t>
            </a:r>
            <a:r>
              <a:rPr lang="en-US" altLang="zh-CN" sz="2800" b="1" i="1">
                <a:latin typeface="TimesNewRomanPSMT" charset="0"/>
              </a:rPr>
              <a:t>P</a:t>
            </a:r>
            <a:r>
              <a:rPr lang="en-US" altLang="zh-CN" sz="2800" b="1" baseline="-25000">
                <a:latin typeface="TimesNewRomanPSMT" charset="0"/>
              </a:rPr>
              <a:t>1</a:t>
            </a:r>
            <a:r>
              <a:rPr lang="zh-CN" altLang="en-US" sz="2800" b="1">
                <a:latin typeface="宋体" panose="02010600030101010101" pitchFamily="2" charset="-122"/>
              </a:rPr>
              <a:t>、</a:t>
            </a:r>
            <a:r>
              <a:rPr lang="en-US" altLang="zh-CN" sz="2800" b="1" i="1">
                <a:latin typeface="TimesNewRomanPSMT" charset="0"/>
              </a:rPr>
              <a:t>P</a:t>
            </a:r>
            <a:r>
              <a:rPr lang="en-US" altLang="zh-CN" sz="2800" b="1" baseline="-25000">
                <a:latin typeface="TimesNewRomanPSMT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latin typeface="宋体" panose="02010600030101010101" pitchFamily="2" charset="-122"/>
              </a:rPr>
              <a:t>连接</a:t>
            </a:r>
            <a:r>
              <a:rPr lang="en-US" altLang="zh-CN" sz="2800" b="1" i="1">
                <a:latin typeface="TimesNewRomanPSMT" charset="0"/>
              </a:rPr>
              <a:t>BP</a:t>
            </a:r>
            <a:r>
              <a:rPr lang="en-US" altLang="zh-CN" sz="2800" b="1" baseline="-25000">
                <a:latin typeface="TimesNewRomanPSMT" charset="0"/>
              </a:rPr>
              <a:t>1</a:t>
            </a:r>
            <a:r>
              <a:rPr lang="zh-CN" altLang="en-US" sz="2800" b="1">
                <a:latin typeface="宋体" panose="02010600030101010101" pitchFamily="2" charset="-122"/>
              </a:rPr>
              <a:t>、</a:t>
            </a:r>
            <a:r>
              <a:rPr lang="en-US" altLang="zh-CN" sz="2800" b="1" i="1">
                <a:latin typeface="TimesNewRomanPSMT" charset="0"/>
              </a:rPr>
              <a:t>P</a:t>
            </a:r>
            <a:r>
              <a:rPr lang="en-US" altLang="zh-CN" sz="2800" b="1" baseline="-25000">
                <a:latin typeface="TimesNewRomanPSMT" charset="0"/>
              </a:rPr>
              <a:t>1</a:t>
            </a:r>
            <a:r>
              <a:rPr lang="en-US" altLang="zh-CN" sz="2800" b="1" i="1">
                <a:latin typeface="TimesNewRomanPSMT" charset="0"/>
              </a:rPr>
              <a:t>P</a:t>
            </a:r>
            <a:r>
              <a:rPr lang="en-US" altLang="zh-CN" sz="2800" b="1" baseline="-25000">
                <a:latin typeface="TimesNewRomanPSMT" charset="0"/>
              </a:rPr>
              <a:t>2</a:t>
            </a:r>
            <a:r>
              <a:rPr lang="zh-CN" altLang="en-US" sz="2800" b="1">
                <a:latin typeface="宋体" panose="02010600030101010101" pitchFamily="2" charset="-122"/>
              </a:rPr>
              <a:t>、</a:t>
            </a:r>
            <a:r>
              <a:rPr lang="en-US" altLang="zh-CN" sz="2800" b="1" i="1">
                <a:latin typeface="TimesNewRomanPSMT" charset="0"/>
              </a:rPr>
              <a:t>CP</a:t>
            </a:r>
            <a:r>
              <a:rPr lang="en-US" altLang="zh-CN" sz="2800" b="1" baseline="-25000">
                <a:latin typeface="TimesNewRomanPSMT" charset="0"/>
              </a:rPr>
              <a:t>2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latin typeface="宋体" panose="02010600030101010101" pitchFamily="2" charset="-122"/>
              </a:rPr>
              <a:t>试观察比较四边形</a:t>
            </a:r>
            <a:r>
              <a:rPr lang="en-US" altLang="zh-CN" sz="2800" b="1" i="1">
                <a:latin typeface="TimesNewRomanPSMT" charset="0"/>
              </a:rPr>
              <a:t>BP</a:t>
            </a:r>
            <a:r>
              <a:rPr lang="en-US" altLang="zh-CN" sz="2800" b="1" baseline="-25000">
                <a:latin typeface="TimesNewRomanPSMT" charset="0"/>
              </a:rPr>
              <a:t>1</a:t>
            </a:r>
            <a:r>
              <a:rPr lang="en-US" altLang="zh-CN" sz="2800" b="1" i="1">
                <a:latin typeface="TimesNewRomanPSMT" charset="0"/>
              </a:rPr>
              <a:t>P</a:t>
            </a:r>
            <a:r>
              <a:rPr lang="en-US" altLang="zh-CN" sz="2800" b="1" baseline="-25000">
                <a:latin typeface="TimesNewRomanPSMT" charset="0"/>
              </a:rPr>
              <a:t>2</a:t>
            </a:r>
            <a:r>
              <a:rPr lang="en-US" altLang="zh-CN" sz="2800" b="1" i="1">
                <a:latin typeface="TimesNewRomanPSMT" charset="0"/>
              </a:rPr>
              <a:t>C </a:t>
            </a:r>
            <a:r>
              <a:rPr lang="zh-CN" altLang="en-US" sz="2800" b="1">
                <a:latin typeface="宋体" panose="02010600030101010101" pitchFamily="2" charset="-122"/>
              </a:rPr>
              <a:t>的周长与△</a:t>
            </a:r>
            <a:r>
              <a:rPr lang="en-US" altLang="zh-CN" sz="2800" b="1" i="1">
                <a:latin typeface="TimesNewRomanPSMT" charset="0"/>
              </a:rPr>
              <a:t>ABC</a:t>
            </a:r>
            <a:r>
              <a:rPr lang="zh-CN" altLang="en-US" sz="2800" b="1">
                <a:latin typeface="宋体" panose="02010600030101010101" pitchFamily="2" charset="-122"/>
              </a:rPr>
              <a:t>的周长的大小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>
                <a:latin typeface="宋体" panose="02010600030101010101" pitchFamily="2" charset="-122"/>
              </a:rPr>
              <a:t>并说明理由</a:t>
            </a:r>
            <a:r>
              <a:rPr lang="en-US" altLang="zh-CN" sz="2800" b="1">
                <a:latin typeface="宋体" panose="02010600030101010101" pitchFamily="2" charset="-122"/>
              </a:rPr>
              <a:t>. </a:t>
            </a:r>
            <a:endParaRPr lang="zh-CN" altLang="en-US" sz="2800" b="1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rcRect t="-1" b="3958"/>
          <a:stretch>
            <a:fillRect/>
          </a:stretch>
        </p:blipFill>
        <p:spPr>
          <a:xfrm>
            <a:off x="6620706" y="3472828"/>
            <a:ext cx="2523294" cy="1837321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11455" y="2981325"/>
            <a:ext cx="75533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解：四边形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BP</a:t>
            </a:r>
            <a:r>
              <a:rPr lang="en-US" altLang="zh-CN" sz="2400" b="1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sz="2400" b="1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周长小于△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的周长，理由如下：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直线连接符 4"/>
          <p:cNvCxnSpPr/>
          <p:nvPr/>
        </p:nvCxnSpPr>
        <p:spPr>
          <a:xfrm flipV="1">
            <a:off x="7605059" y="4228353"/>
            <a:ext cx="672353" cy="358592"/>
          </a:xfrm>
          <a:prstGeom prst="line">
            <a:avLst/>
          </a:prstGeom>
          <a:ln w="34925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19"/>
          <p:cNvCxnSpPr/>
          <p:nvPr/>
        </p:nvCxnSpPr>
        <p:spPr>
          <a:xfrm>
            <a:off x="7888941" y="4422588"/>
            <a:ext cx="209177" cy="209177"/>
          </a:xfrm>
          <a:prstGeom prst="line">
            <a:avLst/>
          </a:prstGeom>
          <a:ln w="34925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7634941" y="3989291"/>
            <a:ext cx="418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kumimoji="1" lang="zh-CN" altLang="en-US" sz="2400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07617" y="3432106"/>
            <a:ext cx="7051442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如图延长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BP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交于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由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BP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交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于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231057" y="3789802"/>
            <a:ext cx="418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kumimoji="1" lang="zh-CN" altLang="en-US" sz="2400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02293" y="3851466"/>
            <a:ext cx="5984915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ABN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中，由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BM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;①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MNC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中，由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;②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2293" y="4633439"/>
            <a:ext cx="4572000" cy="82994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由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①+②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得，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即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83590" y="5417808"/>
            <a:ext cx="6981986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又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∵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MP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MP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，故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CP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四边形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BP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周长小于△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的周长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9" grpId="0"/>
      <p:bldP spid="32" grpId="0"/>
      <p:bldP spid="33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8" name="泪滴形 37"/>
          <p:cNvSpPr/>
          <p:nvPr/>
        </p:nvSpPr>
        <p:spPr>
          <a:xfrm rot="18900000">
            <a:off x="3602562" y="37736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泪滴形 38"/>
          <p:cNvSpPr/>
          <p:nvPr/>
        </p:nvSpPr>
        <p:spPr>
          <a:xfrm rot="18900000">
            <a:off x="3453187" y="38070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泪滴形 39"/>
          <p:cNvSpPr/>
          <p:nvPr/>
        </p:nvSpPr>
        <p:spPr>
          <a:xfrm rot="18900000">
            <a:off x="3602562" y="39714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泪滴形 43"/>
          <p:cNvSpPr/>
          <p:nvPr/>
        </p:nvSpPr>
        <p:spPr>
          <a:xfrm rot="18900000">
            <a:off x="3263586" y="36740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泪滴形 44"/>
          <p:cNvSpPr/>
          <p:nvPr/>
        </p:nvSpPr>
        <p:spPr>
          <a:xfrm rot="18900000">
            <a:off x="3537905" y="35701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6" name="泪滴形 45"/>
          <p:cNvSpPr/>
          <p:nvPr/>
        </p:nvSpPr>
        <p:spPr>
          <a:xfrm rot="18900000">
            <a:off x="3303812" y="38726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7" name="泪滴形 46"/>
          <p:cNvSpPr/>
          <p:nvPr/>
        </p:nvSpPr>
        <p:spPr>
          <a:xfrm rot="18900000">
            <a:off x="3778335" y="38647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  <p:sp>
        <p:nvSpPr>
          <p:cNvPr id="92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3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4" name="泪滴形 43"/>
          <p:cNvSpPr/>
          <p:nvPr/>
        </p:nvSpPr>
        <p:spPr>
          <a:xfrm rot="18900000">
            <a:off x="4279586" y="39407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5" name="泪滴形 44"/>
          <p:cNvSpPr/>
          <p:nvPr/>
        </p:nvSpPr>
        <p:spPr>
          <a:xfrm rot="18900000">
            <a:off x="4553905" y="38368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96" name="组合 27"/>
          <p:cNvGrpSpPr/>
          <p:nvPr/>
        </p:nvGrpSpPr>
        <p:grpSpPr>
          <a:xfrm>
            <a:off x="1243039" y="2301172"/>
            <a:ext cx="6518986" cy="1379937"/>
            <a:chOff x="3447740" y="3445019"/>
            <a:chExt cx="8692184" cy="1839639"/>
          </a:xfrm>
        </p:grpSpPr>
        <p:grpSp>
          <p:nvGrpSpPr>
            <p:cNvPr id="97" name="组合 43"/>
            <p:cNvGrpSpPr/>
            <p:nvPr/>
          </p:nvGrpSpPr>
          <p:grpSpPr>
            <a:xfrm>
              <a:off x="10396173" y="3479407"/>
              <a:ext cx="1743751" cy="1734876"/>
              <a:chOff x="2258677" y="2121109"/>
              <a:chExt cx="1382230" cy="1374098"/>
            </a:xfrm>
          </p:grpSpPr>
          <p:sp>
            <p:nvSpPr>
              <p:cNvPr id="107" name="矩形 106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8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7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清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98" name="组合 43"/>
            <p:cNvGrpSpPr/>
            <p:nvPr/>
          </p:nvGrpSpPr>
          <p:grpSpPr>
            <a:xfrm rot="-663405">
              <a:off x="6911746" y="3445019"/>
              <a:ext cx="1733590" cy="1734877"/>
              <a:chOff x="850643" y="2122712"/>
              <a:chExt cx="1374176" cy="1374099"/>
            </a:xfrm>
          </p:grpSpPr>
          <p:sp>
            <p:nvSpPr>
              <p:cNvPr id="105" name="矩形 104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6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1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排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99" name="组合 40"/>
            <p:cNvGrpSpPr/>
            <p:nvPr/>
          </p:nvGrpSpPr>
          <p:grpSpPr>
            <a:xfrm rot="-216727">
              <a:off x="5176569" y="3551368"/>
              <a:ext cx="1733590" cy="1733290"/>
              <a:chOff x="850822" y="2122950"/>
              <a:chExt cx="1374175" cy="1373938"/>
            </a:xfrm>
          </p:grpSpPr>
          <p:sp>
            <p:nvSpPr>
              <p:cNvPr id="103" name="矩形 102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4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602"/>
                <a:ext cx="1296103" cy="12684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点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00" name="组合 37"/>
            <p:cNvGrpSpPr/>
            <p:nvPr/>
          </p:nvGrpSpPr>
          <p:grpSpPr>
            <a:xfrm rot="-573946">
              <a:off x="3447740" y="3548193"/>
              <a:ext cx="1735177" cy="1733289"/>
              <a:chOff x="850421" y="2123535"/>
              <a:chExt cx="1374337" cy="1372841"/>
            </a:xfrm>
          </p:grpSpPr>
          <p:sp>
            <p:nvSpPr>
              <p:cNvPr id="101" name="矩形 100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5" y="218712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盲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109" name="矩形 108"/>
          <p:cNvSpPr/>
          <p:nvPr/>
        </p:nvSpPr>
        <p:spPr bwMode="auto">
          <a:xfrm rot="82660">
            <a:off x="5142114" y="22758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0" name="文本框 42"/>
          <p:cNvSpPr txBox="1">
            <a:spLocks noChangeArrowheads="1"/>
          </p:cNvSpPr>
          <p:nvPr/>
        </p:nvSpPr>
        <p:spPr bwMode="auto">
          <a:xfrm rot="150774">
            <a:off x="5192776" y="23352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查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37185" y="990600"/>
            <a:ext cx="812101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zh-CN" altLang="zh-CN" sz="3200" b="1"/>
              <a:t>三角形两条边长分别为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，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zh-CN" altLang="zh-CN" sz="3200" b="1"/>
              <a:t>，则周长的取值范围是</a:t>
            </a:r>
            <a:r>
              <a:rPr lang="en-US" altLang="zh-CN" sz="3200" b="1"/>
              <a:t>__________</a:t>
            </a:r>
            <a:r>
              <a:rPr lang="zh-CN" altLang="en-US" sz="3200" b="1"/>
              <a:t> </a:t>
            </a:r>
            <a:r>
              <a:rPr lang="en-US" altLang="zh-CN" sz="3200" b="1"/>
              <a:t>.</a:t>
            </a:r>
            <a:r>
              <a:rPr lang="zh-CN" altLang="zh-CN" sz="3200" b="1"/>
              <a:t> </a:t>
            </a:r>
            <a:endParaRPr lang="zh-CN" altLang="zh-CN" sz="3200" b="1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1,2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790613" y="1785671"/>
            <a:ext cx="2435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r>
              <a:rPr kumimoji="1"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1" lang="zh-CN" altLang="en-US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38</a:t>
            </a:r>
            <a:endParaRPr kumimoji="1"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7185" y="2559050"/>
            <a:ext cx="8806815" cy="1568450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zh-CN" altLang="zh-CN" sz="3200" b="1"/>
              <a:t>若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zh-CN" altLang="zh-CN" sz="3200" b="1"/>
              <a:t>是</a:t>
            </a:r>
            <a:r>
              <a:rPr lang="en-US" altLang="zh-CN" sz="3200" b="1"/>
              <a:t>△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zh-CN" sz="3200" b="1"/>
              <a:t>的三边，化简：</a:t>
            </a:r>
            <a:endParaRPr lang="en-US" altLang="zh-CN" sz="3200" b="1"/>
          </a:p>
          <a:p>
            <a:pPr lvl="0" algn="ctr">
              <a:lnSpc>
                <a:spcPct val="150000"/>
              </a:lnSpc>
              <a:spcBef>
                <a:spcPct val="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en-US" altLang="zh-CN" sz="3200" b="1" i="1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zh-CN" sz="3200" b="1" i="1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3200" b="1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3200" b="1" i="1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zh-CN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﹣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2|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﹣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﹣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|+3|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3200" b="1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endParaRPr lang="en-US" altLang="zh-CN" sz="3200" b="1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800" y="4029425"/>
            <a:ext cx="9218706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zh-CN" altLang="en-US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∵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a,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b,c</a:t>
            </a:r>
            <a:r>
              <a:rPr kumimoji="1" lang="en-US" altLang="zh-CN" sz="36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&gt;0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1" lang="zh-CN" altLang="en-US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en-US" altLang="zh-CN" sz="36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1" lang="en-US" altLang="zh-CN" sz="36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en-US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1" lang="en-US" altLang="zh-CN" sz="36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en-US" altLang="zh-CN" sz="3600" i="1" err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2700" y="4798172"/>
            <a:ext cx="6873240" cy="645160"/>
          </a:xfrm>
          <a:prstGeom prst="rect">
            <a:avLst/>
          </a:prstGeom>
        </p:spPr>
        <p:txBody>
          <a:bodyPr wrap="none">
            <a:spAutoFit/>
          </a:bodyPr>
          <a:p>
            <a:r>
              <a:rPr kumimoji="1" lang="zh-CN" altLang="en-US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kumimoji="1" lang="zh-CN" altLang="en-US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原式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zh-CN" sz="36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b+c</a:t>
            </a:r>
            <a:r>
              <a:rPr kumimoji="1" lang="zh-CN" altLang="zh-CN" sz="36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2(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a+b</a:t>
            </a:r>
            <a:r>
              <a:rPr kumimoji="1" lang="zh-CN" altLang="zh-CN" sz="36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kumimoji="1" lang="zh-CN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b+c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1" lang="en-US" altLang="zh-CN" sz="36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90904" y="5506058"/>
            <a:ext cx="9107940" cy="1198880"/>
          </a:xfrm>
          <a:prstGeom prst="rect">
            <a:avLst/>
          </a:prstGeom>
        </p:spPr>
        <p:txBody>
          <a:bodyPr wrap="square">
            <a:spAutoFit/>
          </a:bodyPr>
          <a:p>
            <a:pPr lvl="0"/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=a</a:t>
            </a:r>
            <a:r>
              <a:rPr kumimoji="1" lang="zh-CN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3600" i="1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b+c</a:t>
            </a:r>
            <a:r>
              <a:rPr kumimoji="1" lang="zh-CN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b+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c+</a:t>
            </a:r>
            <a:r>
              <a:rPr kumimoji="1" lang="zh-CN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a+</a:t>
            </a:r>
            <a:r>
              <a:rPr kumimoji="1" lang="zh-CN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b+</a:t>
            </a:r>
            <a:r>
              <a:rPr kumimoji="1" lang="zh-CN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en-US" altLang="zh-CN" sz="3600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a+</a:t>
            </a:r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en-US" altLang="zh-CN" sz="3600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534669" y="958847"/>
            <a:ext cx="7815581" cy="5169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3．</a:t>
            </a:r>
            <a:r>
              <a:rPr lang="en-US" altLang="zh-CN" sz="2400"/>
              <a:t>四边形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ABCD</a:t>
            </a:r>
            <a:r>
              <a:rPr lang="en-US" altLang="zh-CN" sz="2400"/>
              <a:t>是任意四边形，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en-US" altLang="zh-CN" sz="2400"/>
              <a:t>与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en-US" altLang="zh-CN" sz="2400"/>
              <a:t>交点</a:t>
            </a:r>
            <a:r>
              <a:rPr lang="ru-RU" altLang="zh-CN" sz="24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400"/>
              <a:t>．求证：</a:t>
            </a:r>
            <a:endParaRPr lang="en-US" altLang="zh-CN" sz="2400"/>
          </a:p>
          <a:p>
            <a:pPr>
              <a:lnSpc>
                <a:spcPct val="150000"/>
              </a:lnSpc>
            </a:pPr>
            <a:r>
              <a:rPr lang="en-US" altLang="zh-CN" sz="2400"/>
              <a:t>2</a:t>
            </a:r>
            <a:r>
              <a:rPr lang="zh-CN" altLang="en-US" sz="2400"/>
              <a:t>（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AC+BD</a:t>
            </a:r>
            <a:r>
              <a:rPr lang="zh-CN" altLang="ru-RU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AB+BC+CD+DA</a:t>
            </a:r>
            <a:r>
              <a:rPr lang="en-US" altLang="zh-CN" sz="2400"/>
              <a:t>．</a:t>
            </a:r>
            <a:endParaRPr lang="zh-CN" altLang="zh-CN" sz="2400"/>
          </a:p>
          <a:p>
            <a:pPr>
              <a:lnSpc>
                <a:spcPct val="150000"/>
              </a:lnSpc>
            </a:pPr>
            <a:r>
              <a:rPr lang="en-US" altLang="zh-CN" sz="2400"/>
              <a:t>证明：在</a:t>
            </a:r>
            <a:r>
              <a:rPr lang="ru-RU" altLang="zh-CN" sz="2400"/>
              <a:t>△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OAB</a:t>
            </a:r>
            <a:r>
              <a:rPr lang="ru-RU" altLang="zh-CN" sz="2400"/>
              <a:t> </a:t>
            </a:r>
            <a:r>
              <a:rPr lang="en-US" altLang="zh-CN" sz="2400"/>
              <a:t>中有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OA+OB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endParaRPr lang="zh-CN" altLang="zh-CN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/>
              <a:t>在</a:t>
            </a:r>
            <a:r>
              <a:rPr lang="ru-RU" altLang="zh-CN" sz="2400"/>
              <a:t>△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OAD</a:t>
            </a:r>
            <a:r>
              <a:rPr lang="ru-RU" altLang="zh-CN" sz="2400"/>
              <a:t> </a:t>
            </a:r>
            <a:r>
              <a:rPr lang="en-US" altLang="zh-CN" sz="2400"/>
              <a:t>中</a:t>
            </a:r>
            <a:r>
              <a:rPr lang="zh-CN" altLang="en-US" sz="2400"/>
              <a:t>，</a:t>
            </a:r>
            <a:r>
              <a:rPr lang="zh-CN" altLang="en-US" sz="2400" u="sng"/>
              <a:t>                                </a:t>
            </a:r>
            <a:r>
              <a:rPr lang="en-US" altLang="zh-CN" sz="2400"/>
              <a:t> ，</a:t>
            </a:r>
            <a:endParaRPr lang="zh-CN" altLang="zh-CN" sz="2400"/>
          </a:p>
          <a:p>
            <a:pPr>
              <a:lnSpc>
                <a:spcPct val="150000"/>
              </a:lnSpc>
            </a:pPr>
            <a:r>
              <a:rPr lang="en-US" altLang="zh-CN" sz="2400"/>
              <a:t>在</a:t>
            </a:r>
            <a:r>
              <a:rPr lang="ru-RU" altLang="zh-CN" sz="2400"/>
              <a:t>△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ODC</a:t>
            </a:r>
            <a:r>
              <a:rPr lang="ru-RU" altLang="zh-CN" sz="2400"/>
              <a:t> </a:t>
            </a:r>
            <a:r>
              <a:rPr lang="en-US" altLang="zh-CN" sz="2400"/>
              <a:t>中，</a:t>
            </a:r>
            <a:r>
              <a:rPr lang="zh-CN" altLang="en-US" sz="2400" u="sng"/>
              <a:t>                                </a:t>
            </a:r>
            <a:r>
              <a:rPr lang="en-US" altLang="zh-CN" sz="2400"/>
              <a:t> ，</a:t>
            </a:r>
            <a:endParaRPr lang="zh-CN" altLang="zh-CN" sz="2400"/>
          </a:p>
          <a:p>
            <a:pPr>
              <a:lnSpc>
                <a:spcPct val="150000"/>
              </a:lnSpc>
            </a:pPr>
            <a:r>
              <a:rPr lang="en-US" altLang="zh-CN" sz="2400"/>
              <a:t>在</a:t>
            </a:r>
            <a:r>
              <a:rPr lang="ru-RU" altLang="zh-CN" sz="2400"/>
              <a:t>△ </a:t>
            </a:r>
            <a:r>
              <a:rPr lang="zh-CN" altLang="en-US" sz="2400" u="sng"/>
              <a:t>         </a:t>
            </a:r>
            <a:r>
              <a:rPr lang="en-US" altLang="zh-CN" sz="2400"/>
              <a:t>中，</a:t>
            </a:r>
            <a:r>
              <a:rPr lang="zh-CN" altLang="en-US" sz="2400" u="sng"/>
              <a:t>                                </a:t>
            </a:r>
            <a:r>
              <a:rPr lang="en-US" altLang="zh-CN" sz="2400"/>
              <a:t> ，</a:t>
            </a:r>
            <a:endParaRPr lang="zh-CN" altLang="zh-CN" sz="2400"/>
          </a:p>
          <a:p>
            <a:pPr>
              <a:lnSpc>
                <a:spcPct val="150000"/>
              </a:lnSpc>
            </a:pPr>
            <a:r>
              <a:rPr lang="ru-RU" altLang="zh-CN" sz="2400"/>
              <a:t>∴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OA+OB+OA+OD+OD+OC+OC+OB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AB+BC+CD+DA</a:t>
            </a:r>
            <a:endParaRPr lang="zh-CN" altLang="zh-CN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/>
              <a:t>即：</a:t>
            </a:r>
            <a:r>
              <a:rPr lang="zh-CN" altLang="en-US" sz="2400"/>
              <a:t> </a:t>
            </a:r>
            <a:r>
              <a:rPr lang="zh-CN" altLang="en-US" sz="2400" u="sng"/>
              <a:t>                                       </a:t>
            </a:r>
            <a:r>
              <a:rPr lang="en-US" altLang="zh-CN" sz="2400"/>
              <a:t> ，</a:t>
            </a:r>
            <a:r>
              <a:rPr lang="en-US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zh-CN" altLang="zh-CN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</a:pPr>
            <a:endParaRPr lang="en-US" altLang="zh-CN" sz="280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4" name="图片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9" t="-14496" r="-499" b="18156"/>
          <a:stretch>
            <a:fillRect/>
          </a:stretch>
        </p:blipFill>
        <p:spPr>
          <a:xfrm>
            <a:off x="5681345" y="1776095"/>
            <a:ext cx="2967990" cy="2226310"/>
          </a:xfrm>
          <a:prstGeom prst="rect">
            <a:avLst/>
          </a:prstGeom>
        </p:spPr>
      </p:pic>
      <p:sp>
        <p:nvSpPr>
          <p:cNvPr id="1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81407" y="2520299"/>
            <a:ext cx="2303836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A+O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endParaRPr lang="zh-CN" altLang="zh-CN" sz="28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581139" y="3097083"/>
            <a:ext cx="230223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ru-RU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endParaRPr lang="zh-CN" altLang="zh-CN" sz="28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24423" y="3625638"/>
            <a:ext cx="90281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BOC</a:t>
            </a:r>
            <a:endParaRPr lang="zh-CN" altLang="zh-CN" sz="28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581139" y="3603970"/>
            <a:ext cx="222048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</a:t>
            </a:r>
            <a:r>
              <a:rPr lang="ru-RU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endParaRPr lang="zh-CN" altLang="zh-CN" sz="28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147714" y="4665452"/>
            <a:ext cx="48349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AC+BD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AB+BC+CD+DA</a:t>
            </a:r>
            <a:endParaRPr lang="zh-CN" altLang="zh-CN" sz="28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文本框 21"/>
          <p:cNvSpPr txBox="1">
            <a:spLocks noChangeArrowheads="1"/>
          </p:cNvSpPr>
          <p:nvPr/>
        </p:nvSpPr>
        <p:spPr bwMode="auto">
          <a:xfrm>
            <a:off x="3084294" y="2827283"/>
            <a:ext cx="493712" cy="137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rgbClr val="767171"/>
                </a:solidFill>
                <a:latin typeface="Arial" panose="020B0604020202020204"/>
                <a:cs typeface="Arial" panose="020B0604020202020204"/>
              </a:rPr>
              <a:t>PART ONE</a:t>
            </a:r>
            <a:endParaRPr lang="zh-CN" altLang="en-US" sz="2000">
              <a:solidFill>
                <a:srgbClr val="767171"/>
              </a:solidFill>
              <a:latin typeface="Arial" panose="020B0604020202020204"/>
              <a:cs typeface="Arial" panose="020B0604020202020204"/>
            </a:endParaRPr>
          </a:p>
        </p:txBody>
      </p:sp>
      <p:sp>
        <p:nvSpPr>
          <p:cNvPr id="17412" name="矩形 16"/>
          <p:cNvSpPr>
            <a:spLocks noChangeArrowheads="1"/>
          </p:cNvSpPr>
          <p:nvPr/>
        </p:nvSpPr>
        <p:spPr bwMode="auto">
          <a:xfrm>
            <a:off x="1628556" y="2709808"/>
            <a:ext cx="742950" cy="744538"/>
          </a:xfrm>
          <a:prstGeom prst="rect">
            <a:avLst/>
          </a:prstGeom>
          <a:solidFill>
            <a:srgbClr val="2BA8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3" name="矩形 17"/>
          <p:cNvSpPr>
            <a:spLocks noChangeArrowheads="1"/>
          </p:cNvSpPr>
          <p:nvPr/>
        </p:nvSpPr>
        <p:spPr bwMode="auto">
          <a:xfrm>
            <a:off x="2422306" y="2709808"/>
            <a:ext cx="749300" cy="744538"/>
          </a:xfrm>
          <a:prstGeom prst="rect">
            <a:avLst/>
          </a:prstGeom>
          <a:solidFill>
            <a:srgbClr val="5130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4" name="矩形 18"/>
          <p:cNvSpPr>
            <a:spLocks noChangeArrowheads="1"/>
          </p:cNvSpPr>
          <p:nvPr/>
        </p:nvSpPr>
        <p:spPr bwMode="auto">
          <a:xfrm>
            <a:off x="1628556" y="3536896"/>
            <a:ext cx="727075" cy="744537"/>
          </a:xfrm>
          <a:prstGeom prst="rect">
            <a:avLst/>
          </a:prstGeom>
          <a:solidFill>
            <a:srgbClr val="DE44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5" name="矩形 19"/>
          <p:cNvSpPr>
            <a:spLocks noChangeArrowheads="1"/>
          </p:cNvSpPr>
          <p:nvPr/>
        </p:nvSpPr>
        <p:spPr bwMode="auto">
          <a:xfrm>
            <a:off x="2422306" y="3536896"/>
            <a:ext cx="749300" cy="744537"/>
          </a:xfrm>
          <a:prstGeom prst="rect">
            <a:avLst/>
          </a:prstGeom>
          <a:solidFill>
            <a:srgbClr val="F4BB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6" name="文本框 20"/>
          <p:cNvSpPr txBox="1">
            <a:spLocks noChangeArrowheads="1"/>
          </p:cNvSpPr>
          <p:nvPr/>
        </p:nvSpPr>
        <p:spPr bwMode="auto">
          <a:xfrm>
            <a:off x="1650781" y="2652658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9600" b="1">
                <a:solidFill>
                  <a:schemeClr val="bg1"/>
                </a:solidFill>
                <a:latin typeface="Arial" panose="020B0604020202020204"/>
                <a:cs typeface="Arial" panose="020B0604020202020204"/>
              </a:rPr>
              <a:t>02</a:t>
            </a:r>
            <a:endParaRPr lang="zh-CN" altLang="en-US" sz="9600" b="1">
              <a:solidFill>
                <a:schemeClr val="bg1"/>
              </a:solidFill>
              <a:latin typeface="Arial" panose="020B0604020202020204"/>
              <a:cs typeface="Arial" panose="020B0604020202020204"/>
            </a:endParaRPr>
          </a:p>
        </p:txBody>
      </p:sp>
      <p:sp>
        <p:nvSpPr>
          <p:cNvPr id="17418" name="文本框 22"/>
          <p:cNvSpPr txBox="1">
            <a:spLocks noChangeArrowheads="1"/>
          </p:cNvSpPr>
          <p:nvPr/>
        </p:nvSpPr>
        <p:spPr bwMode="auto">
          <a:xfrm>
            <a:off x="3499945" y="2775768"/>
            <a:ext cx="584112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en-US" sz="4000"/>
              <a:t>         </a:t>
            </a:r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版块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二</a:t>
            </a:r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 </a:t>
            </a:r>
            <a:endParaRPr lang="en-US" altLang="zh-CN" sz="4000" b="1">
              <a:latin typeface="微软雅黑" panose="020B0503020204020204" charset="-122"/>
              <a:ea typeface="微软雅黑" panose="020B0503020204020204" charset="-122"/>
              <a:cs typeface="Arial" panose="020B0604020202020204"/>
            </a:endParaRPr>
          </a:p>
          <a:p>
            <a:r>
              <a:rPr lang="zh-CN" altLang="zh-CN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三角形</a:t>
            </a:r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cs typeface="Arial" panose="020B0604020202020204"/>
              </a:rPr>
              <a:t>高 中线 角平分线</a:t>
            </a:r>
            <a:endParaRPr lang="zh-CN" altLang="en-US" sz="4000" b="1">
              <a:latin typeface="微软雅黑" panose="020B0503020204020204" charset="-122"/>
              <a:ea typeface="微软雅黑" panose="020B0503020204020204" charset="-122"/>
              <a:cs typeface="Arial" panose="020B0604020202020204"/>
              <a:sym typeface="DFWaWaSC-W5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的高 中线 角平分线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4"/>
          <p:cNvSpPr txBox="1"/>
          <p:nvPr/>
        </p:nvSpPr>
        <p:spPr bwMode="auto">
          <a:xfrm>
            <a:off x="993190" y="1303675"/>
            <a:ext cx="7128792" cy="20300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高：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从三角形的一个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顶点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向它的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对边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所在的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直线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作垂线，顶点和垂足之间的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线段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叫做三角形的高。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TextBox 2"/>
          <p:cNvSpPr txBox="1"/>
          <p:nvPr/>
        </p:nvSpPr>
        <p:spPr bwMode="auto">
          <a:xfrm>
            <a:off x="3347864" y="4874334"/>
            <a:ext cx="2771800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见高思面积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45528" y="3425577"/>
            <a:ext cx="7815581" cy="73723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2800"/>
              <a:t>(1)</a:t>
            </a:r>
            <a:r>
              <a:rPr lang="zh-CN" altLang="zh-CN" sz="2800"/>
              <a:t>如图，在</a:t>
            </a:r>
            <a:r>
              <a:rPr lang="ru-RU" altLang="zh-CN" sz="2800"/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800"/>
              <a:t> </a:t>
            </a:r>
            <a:r>
              <a:rPr lang="zh-CN" altLang="zh-CN" sz="2800"/>
              <a:t>中，画出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800"/>
              <a:t>边上的高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altLang="zh-CN" sz="2800"/>
              <a:t>；</a:t>
            </a:r>
            <a:endParaRPr lang="zh-CN" altLang="zh-CN" sz="28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904" y="4593920"/>
            <a:ext cx="5346577" cy="2362872"/>
          </a:xfrm>
          <a:prstGeom prst="rect">
            <a:avLst/>
          </a:prstGeom>
        </p:spPr>
      </p:pic>
      <p:cxnSp>
        <p:nvCxnSpPr>
          <p:cNvPr id="7" name="直线连接符 2"/>
          <p:cNvCxnSpPr/>
          <p:nvPr/>
        </p:nvCxnSpPr>
        <p:spPr>
          <a:xfrm>
            <a:off x="4395072" y="4394115"/>
            <a:ext cx="2432789" cy="2172528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17"/>
          <p:cNvCxnSpPr/>
          <p:nvPr/>
        </p:nvCxnSpPr>
        <p:spPr>
          <a:xfrm flipH="1">
            <a:off x="3707906" y="3620190"/>
            <a:ext cx="1408258" cy="1498756"/>
          </a:xfrm>
          <a:prstGeom prst="line">
            <a:avLst/>
          </a:prstGeom>
          <a:ln w="34925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888531" y="3837998"/>
            <a:ext cx="418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en-US" altLang="zh-CN" sz="36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kumimoji="1" lang="zh-CN" altLang="en-US" sz="36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肘形连接符 14"/>
          <p:cNvCxnSpPr/>
          <p:nvPr/>
        </p:nvCxnSpPr>
        <p:spPr>
          <a:xfrm rot="13260000" flipH="1">
            <a:off x="4229331" y="4449508"/>
            <a:ext cx="284400" cy="309600"/>
          </a:xfrm>
          <a:prstGeom prst="bentConnector3">
            <a:avLst>
              <a:gd name="adj1" fmla="val 101429"/>
            </a:avLst>
          </a:prstGeom>
          <a:ln w="254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的高 中线 角平分线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图片 10"/>
          <p:cNvPicPr/>
          <p:nvPr/>
        </p:nvPicPr>
        <p:blipFill>
          <a:blip r:embed="rId2"/>
          <a:stretch>
            <a:fillRect/>
          </a:stretch>
        </p:blipFill>
        <p:spPr>
          <a:xfrm>
            <a:off x="749190" y="2132856"/>
            <a:ext cx="2563039" cy="2664296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2" name="TextBox 8"/>
          <p:cNvSpPr txBox="1"/>
          <p:nvPr/>
        </p:nvSpPr>
        <p:spPr bwMode="auto">
          <a:xfrm>
            <a:off x="3203848" y="2906720"/>
            <a:ext cx="5112568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锐角三角形的三条高线交于三角形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内部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一点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O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的高 中线 角平分线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图片 10"/>
          <p:cNvPicPr/>
          <p:nvPr/>
        </p:nvPicPr>
        <p:blipFill>
          <a:blip r:embed="rId2"/>
          <a:stretch>
            <a:fillRect/>
          </a:stretch>
        </p:blipFill>
        <p:spPr>
          <a:xfrm>
            <a:off x="510479" y="2087848"/>
            <a:ext cx="3030446" cy="2362937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12" name="TextBox 8"/>
          <p:cNvSpPr txBox="1"/>
          <p:nvPr/>
        </p:nvSpPr>
        <p:spPr bwMode="auto">
          <a:xfrm>
            <a:off x="3379752" y="2792262"/>
            <a:ext cx="5112568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直角三角形的三条高线交于三角形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直角顶点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的高 中线 角平分线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8"/>
          <p:cNvSpPr txBox="1"/>
          <p:nvPr/>
        </p:nvSpPr>
        <p:spPr bwMode="auto">
          <a:xfrm>
            <a:off x="3203848" y="2906720"/>
            <a:ext cx="5544616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钝角三角形的三条高线不交于一点，但高线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所在的直线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交于交于三角形外部一点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</a:rPr>
              <a:t>O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2" name="图片 11"/>
          <p:cNvPicPr/>
          <p:nvPr/>
        </p:nvPicPr>
        <p:blipFill>
          <a:blip r:embed="rId2"/>
          <a:stretch>
            <a:fillRect/>
          </a:stretch>
        </p:blipFill>
        <p:spPr>
          <a:xfrm>
            <a:off x="410768" y="1943285"/>
            <a:ext cx="2721072" cy="2637843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的高 中线 角平分线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4"/>
          <p:cNvSpPr txBox="1"/>
          <p:nvPr/>
        </p:nvSpPr>
        <p:spPr bwMode="auto">
          <a:xfrm>
            <a:off x="993190" y="1303675"/>
            <a:ext cx="7128792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中线：连接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三角形的一个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顶点</a:t>
            </a:r>
            <a:r>
              <a:rPr lang="zh-CN" altLang="zh-CN"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与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它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对边的中点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zh-CN" altLang="zh-CN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线段</a:t>
            </a:r>
            <a:r>
              <a:rPr lang="zh-CN" altLang="zh-CN" sz="2800">
                <a:latin typeface="微软雅黑" panose="020B0503020204020204" charset="-122"/>
                <a:ea typeface="微软雅黑" panose="020B0503020204020204" charset="-122"/>
              </a:rPr>
              <a:t>叫做三角形的中线。</a:t>
            </a:r>
            <a:endParaRPr lang="zh-CN" altLang="en-US" sz="28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45528" y="2882652"/>
            <a:ext cx="7815581" cy="73723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2800"/>
              <a:t>(2)</a:t>
            </a:r>
            <a:r>
              <a:rPr lang="zh-CN" altLang="zh-CN" sz="2800"/>
              <a:t>如图，在</a:t>
            </a:r>
            <a:r>
              <a:rPr lang="ru-RU" altLang="zh-CN" sz="2800"/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800"/>
              <a:t> </a:t>
            </a:r>
            <a:r>
              <a:rPr lang="zh-CN" altLang="zh-CN" sz="2800"/>
              <a:t>中，画出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BC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800">
                <a:sym typeface="+mn-ea"/>
              </a:rPr>
              <a:t>上的中线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AM</a:t>
            </a:r>
            <a:r>
              <a:rPr lang="zh-CN" altLang="zh-CN" sz="2800"/>
              <a:t>；</a:t>
            </a:r>
            <a:endParaRPr lang="zh-CN" altLang="zh-CN" sz="2800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339" y="3949395"/>
            <a:ext cx="5346577" cy="2362872"/>
          </a:xfrm>
          <a:prstGeom prst="rect">
            <a:avLst/>
          </a:prstGeom>
        </p:spPr>
      </p:pic>
      <p:cxnSp>
        <p:nvCxnSpPr>
          <p:cNvPr id="18" name="直线连接符 17"/>
          <p:cNvCxnSpPr/>
          <p:nvPr/>
        </p:nvCxnSpPr>
        <p:spPr>
          <a:xfrm flipH="1" flipV="1">
            <a:off x="3998647" y="4490317"/>
            <a:ext cx="914087" cy="1472184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683585" y="5977982"/>
            <a:ext cx="418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kumimoji="1" lang="zh-CN" altLang="en-US" sz="3600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99486" y="1372666"/>
            <a:ext cx="5717949" cy="2646016"/>
          </a:xfrm>
          <a:prstGeom prst="rect">
            <a:avLst/>
          </a:prstGeom>
        </p:spPr>
      </p:pic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的高 中线 角平分线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文本框 11"/>
          <p:cNvSpPr txBox="1"/>
          <p:nvPr/>
        </p:nvSpPr>
        <p:spPr bwMode="auto">
          <a:xfrm>
            <a:off x="4069756" y="3549322"/>
            <a:ext cx="326432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sz="2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  <a:endParaRPr kumimoji="1" lang="zh-CN" altLang="en-US" sz="20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 bwMode="auto">
          <a:xfrm>
            <a:off x="6399718" y="3595634"/>
            <a:ext cx="348473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zh-CN" altLang="zh-CN" sz="2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endParaRPr kumimoji="1" lang="zh-CN" altLang="en-US" sz="20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4" name="直线连接符 8"/>
          <p:cNvCxnSpPr/>
          <p:nvPr/>
        </p:nvCxnSpPr>
        <p:spPr>
          <a:xfrm>
            <a:off x="3840328" y="1833280"/>
            <a:ext cx="1550" cy="1775860"/>
          </a:xfrm>
          <a:prstGeom prst="line">
            <a:avLst/>
          </a:prstGeom>
          <a:ln w="38100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3"/>
          <p:cNvCxnSpPr/>
          <p:nvPr/>
        </p:nvCxnSpPr>
        <p:spPr>
          <a:xfrm>
            <a:off x="3841878" y="3455208"/>
            <a:ext cx="166779" cy="0"/>
          </a:xfrm>
          <a:prstGeom prst="line">
            <a:avLst/>
          </a:prstGeom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/>
          <p:nvPr/>
        </p:nvCxnSpPr>
        <p:spPr>
          <a:xfrm>
            <a:off x="3995829" y="3455208"/>
            <a:ext cx="1" cy="117580"/>
          </a:xfrm>
          <a:prstGeom prst="line">
            <a:avLst/>
          </a:prstGeom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 bwMode="auto">
          <a:xfrm>
            <a:off x="3710485" y="3580424"/>
            <a:ext cx="325680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sz="2000">
                <a:latin typeface="微软雅黑" panose="020B0503020204020204" charset="-122"/>
                <a:ea typeface="微软雅黑" panose="020B0503020204020204" charset="-122"/>
              </a:rPr>
              <a:t>E</a:t>
            </a:r>
            <a:endParaRPr kumimoji="1" lang="zh-CN" altLang="en-US" sz="2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文本框 17"/>
          <p:cNvSpPr txBox="1"/>
          <p:nvPr/>
        </p:nvSpPr>
        <p:spPr bwMode="auto">
          <a:xfrm>
            <a:off x="3506769" y="2568565"/>
            <a:ext cx="342587" cy="4001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en-US" altLang="zh-CN" sz="20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h</a:t>
            </a:r>
            <a:endParaRPr kumimoji="1" lang="zh-CN" altLang="en-US" sz="20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 bwMode="auto">
          <a:xfrm>
            <a:off x="493463" y="1571670"/>
            <a:ext cx="162095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等高模型</a:t>
            </a:r>
            <a:endParaRPr kumimoji="1"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8" name="直线连接符 21"/>
          <p:cNvCxnSpPr/>
          <p:nvPr/>
        </p:nvCxnSpPr>
        <p:spPr>
          <a:xfrm>
            <a:off x="2700083" y="3596320"/>
            <a:ext cx="2706957" cy="0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3"/>
          <p:cNvCxnSpPr/>
          <p:nvPr/>
        </p:nvCxnSpPr>
        <p:spPr>
          <a:xfrm flipV="1">
            <a:off x="5374479" y="3570656"/>
            <a:ext cx="2366390" cy="24978"/>
          </a:xfrm>
          <a:prstGeom prst="line">
            <a:avLst/>
          </a:prstGeom>
          <a:ln w="5715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线连接符 53"/>
          <p:cNvCxnSpPr/>
          <p:nvPr/>
        </p:nvCxnSpPr>
        <p:spPr>
          <a:xfrm flipH="1">
            <a:off x="3840328" y="1833280"/>
            <a:ext cx="1550" cy="1774328"/>
          </a:xfrm>
          <a:prstGeom prst="line">
            <a:avLst/>
          </a:prstGeom>
          <a:ln w="38100" cmpd="sng">
            <a:solidFill>
              <a:srgbClr val="2E75B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3" name="Object 4"/>
          <p:cNvGraphicFramePr>
            <a:graphicFrameLocks noChangeAspect="1"/>
          </p:cNvGraphicFramePr>
          <p:nvPr/>
        </p:nvGraphicFramePr>
        <p:xfrm>
          <a:off x="481013" y="2209800"/>
          <a:ext cx="1644650" cy="1138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3" imgW="16459200" imgH="11277600" progId="Equation.DSMT4">
                  <p:embed/>
                </p:oleObj>
              </mc:Choice>
              <mc:Fallback>
                <p:oleObj name="Equation" r:id="rId3" imgW="16459200" imgH="11277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1013" y="2209800"/>
                        <a:ext cx="1644650" cy="1138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4"/>
          <p:cNvGraphicFramePr>
            <a:graphicFrameLocks noChangeAspect="1"/>
          </p:cNvGraphicFramePr>
          <p:nvPr/>
        </p:nvGraphicFramePr>
        <p:xfrm>
          <a:off x="1074738" y="3852052"/>
          <a:ext cx="2101850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5" imgW="21031200" imgH="9753600" progId="Equation.DSMT4">
                  <p:embed/>
                </p:oleObj>
              </mc:Choice>
              <mc:Fallback>
                <p:oleObj name="Equation" r:id="rId5" imgW="21031200" imgH="9753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74738" y="3852052"/>
                        <a:ext cx="2101850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4"/>
          <p:cNvGraphicFramePr>
            <a:graphicFrameLocks noChangeAspect="1"/>
          </p:cNvGraphicFramePr>
          <p:nvPr/>
        </p:nvGraphicFramePr>
        <p:xfrm>
          <a:off x="4219138" y="3819454"/>
          <a:ext cx="2101850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7" imgW="21031200" imgH="9753600" progId="Equation.DSMT4">
                  <p:embed/>
                </p:oleObj>
              </mc:Choice>
              <mc:Fallback>
                <p:oleObj name="Equation" r:id="rId7" imgW="21031200" imgH="9753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19138" y="3819454"/>
                        <a:ext cx="2101850" cy="984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4"/>
          <p:cNvGraphicFramePr>
            <a:graphicFrameLocks noChangeAspect="1"/>
          </p:cNvGraphicFramePr>
          <p:nvPr/>
        </p:nvGraphicFramePr>
        <p:xfrm>
          <a:off x="1959429" y="4612895"/>
          <a:ext cx="3959225" cy="184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9" imgW="39624000" imgH="18897600" progId="Equation.DSMT4">
                  <p:embed/>
                </p:oleObj>
              </mc:Choice>
              <mc:Fallback>
                <p:oleObj name="Equation" r:id="rId9" imgW="39624000" imgH="18897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59429" y="4612895"/>
                        <a:ext cx="3959225" cy="184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 bwMode="auto">
          <a:xfrm>
            <a:off x="4222969" y="6197548"/>
            <a:ext cx="394970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结论：中线等分面积 。 </a:t>
            </a:r>
            <a:endParaRPr kumimoji="1"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aphicFrame>
        <p:nvGraphicFramePr>
          <p:cNvPr id="32" name="Object 4"/>
          <p:cNvGraphicFramePr>
            <a:graphicFrameLocks noChangeAspect="1"/>
          </p:cNvGraphicFramePr>
          <p:nvPr/>
        </p:nvGraphicFramePr>
        <p:xfrm>
          <a:off x="6899008" y="2003638"/>
          <a:ext cx="149225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11" imgW="14935200" imgH="3962400" progId="Equation.DSMT4">
                  <p:embed/>
                </p:oleObj>
              </mc:Choice>
              <mc:Fallback>
                <p:oleObj name="Equation" r:id="rId11" imgW="14935200" imgH="3962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899008" y="2003638"/>
                        <a:ext cx="1492250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7" grpId="0"/>
      <p:bldP spid="18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的高 中线 角平分线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文本框 28"/>
          <p:cNvSpPr txBox="1"/>
          <p:nvPr/>
        </p:nvSpPr>
        <p:spPr bwMode="auto">
          <a:xfrm>
            <a:off x="385138" y="1617496"/>
            <a:ext cx="1620957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模型识别</a:t>
            </a:r>
            <a:endParaRPr kumimoji="1"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438" y="2653391"/>
            <a:ext cx="6063382" cy="3618113"/>
          </a:xfrm>
          <a:prstGeom prst="rect">
            <a:avLst/>
          </a:prstGeom>
        </p:spPr>
      </p:pic>
      <p:grpSp>
        <p:nvGrpSpPr>
          <p:cNvPr id="31" name="组 16"/>
          <p:cNvGrpSpPr/>
          <p:nvPr/>
        </p:nvGrpSpPr>
        <p:grpSpPr>
          <a:xfrm>
            <a:off x="3247136" y="5742501"/>
            <a:ext cx="139571" cy="206775"/>
            <a:chOff x="3513646" y="5063869"/>
            <a:chExt cx="139571" cy="206775"/>
          </a:xfrm>
        </p:grpSpPr>
        <p:cxnSp>
          <p:nvCxnSpPr>
            <p:cNvPr id="32" name="直线连接符 14"/>
            <p:cNvCxnSpPr/>
            <p:nvPr/>
          </p:nvCxnSpPr>
          <p:spPr>
            <a:xfrm>
              <a:off x="3513646" y="5078229"/>
              <a:ext cx="51317" cy="192415"/>
            </a:xfrm>
            <a:prstGeom prst="line">
              <a:avLst/>
            </a:prstGeom>
            <a:ln w="381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15"/>
            <p:cNvCxnSpPr/>
            <p:nvPr/>
          </p:nvCxnSpPr>
          <p:spPr>
            <a:xfrm>
              <a:off x="3601900" y="5063869"/>
              <a:ext cx="51317" cy="192415"/>
            </a:xfrm>
            <a:prstGeom prst="line">
              <a:avLst/>
            </a:prstGeom>
            <a:ln w="381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 17"/>
          <p:cNvGrpSpPr/>
          <p:nvPr/>
        </p:nvGrpSpPr>
        <p:grpSpPr>
          <a:xfrm>
            <a:off x="5837081" y="5715314"/>
            <a:ext cx="139571" cy="206775"/>
            <a:chOff x="3513646" y="5063869"/>
            <a:chExt cx="139571" cy="206775"/>
          </a:xfrm>
        </p:grpSpPr>
        <p:cxnSp>
          <p:nvCxnSpPr>
            <p:cNvPr id="35" name="直线连接符 18"/>
            <p:cNvCxnSpPr/>
            <p:nvPr/>
          </p:nvCxnSpPr>
          <p:spPr>
            <a:xfrm>
              <a:off x="3513646" y="5078229"/>
              <a:ext cx="51317" cy="192415"/>
            </a:xfrm>
            <a:prstGeom prst="line">
              <a:avLst/>
            </a:prstGeom>
            <a:ln w="381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连接符 19"/>
            <p:cNvCxnSpPr/>
            <p:nvPr/>
          </p:nvCxnSpPr>
          <p:spPr>
            <a:xfrm>
              <a:off x="3601900" y="5063869"/>
              <a:ext cx="51317" cy="192415"/>
            </a:xfrm>
            <a:prstGeom prst="line">
              <a:avLst/>
            </a:prstGeom>
            <a:ln w="3810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/>
          <p:cNvSpPr txBox="1"/>
          <p:nvPr/>
        </p:nvSpPr>
        <p:spPr bwMode="auto">
          <a:xfrm>
            <a:off x="405316" y="2219596"/>
            <a:ext cx="3570208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rtlCol="0">
            <a:spAutoFit/>
          </a:bodyPr>
          <a:lstStyle/>
          <a:p>
            <a:pPr eaLnBrk="1" hangingPunct="1"/>
            <a:r>
              <a:rPr kumimoji="1" lang="zh-CN" altLang="en-US" sz="2400">
                <a:latin typeface="微软雅黑" panose="020B0503020204020204" charset="-122"/>
                <a:ea typeface="微软雅黑" panose="020B0503020204020204" charset="-122"/>
              </a:rPr>
              <a:t>几组面积相等的三角形？</a:t>
            </a:r>
            <a:endParaRPr kumimoji="1"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38" name="直线连接符 24"/>
          <p:cNvCxnSpPr/>
          <p:nvPr/>
        </p:nvCxnSpPr>
        <p:spPr>
          <a:xfrm flipH="1">
            <a:off x="1987459" y="4551272"/>
            <a:ext cx="2312144" cy="1325014"/>
          </a:xfrm>
          <a:prstGeom prst="line">
            <a:avLst/>
          </a:prstGeom>
          <a:ln w="5715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线连接符 26"/>
          <p:cNvCxnSpPr/>
          <p:nvPr/>
        </p:nvCxnSpPr>
        <p:spPr>
          <a:xfrm flipH="1">
            <a:off x="2008283" y="5821393"/>
            <a:ext cx="5276580" cy="39283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线连接符 31"/>
          <p:cNvCxnSpPr/>
          <p:nvPr/>
        </p:nvCxnSpPr>
        <p:spPr>
          <a:xfrm>
            <a:off x="4312696" y="4538178"/>
            <a:ext cx="2985261" cy="1283215"/>
          </a:xfrm>
          <a:prstGeom prst="line">
            <a:avLst/>
          </a:prstGeom>
          <a:ln w="57150" cmpd="sng">
            <a:solidFill>
              <a:srgbClr val="2E75B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线连接符 39"/>
          <p:cNvCxnSpPr/>
          <p:nvPr/>
        </p:nvCxnSpPr>
        <p:spPr>
          <a:xfrm flipH="1">
            <a:off x="2021377" y="3071646"/>
            <a:ext cx="1911614" cy="2775935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线连接符 43"/>
          <p:cNvCxnSpPr/>
          <p:nvPr/>
        </p:nvCxnSpPr>
        <p:spPr>
          <a:xfrm>
            <a:off x="3919898" y="3071646"/>
            <a:ext cx="3364966" cy="2762841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线连接符 46"/>
          <p:cNvCxnSpPr/>
          <p:nvPr/>
        </p:nvCxnSpPr>
        <p:spPr>
          <a:xfrm>
            <a:off x="3932991" y="3097834"/>
            <a:ext cx="693943" cy="2749747"/>
          </a:xfrm>
          <a:prstGeom prst="line">
            <a:avLst/>
          </a:prstGeom>
          <a:ln w="571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线连接符 51"/>
          <p:cNvCxnSpPr/>
          <p:nvPr/>
        </p:nvCxnSpPr>
        <p:spPr>
          <a:xfrm flipH="1">
            <a:off x="1993904" y="5819859"/>
            <a:ext cx="5276580" cy="39283"/>
          </a:xfrm>
          <a:prstGeom prst="line">
            <a:avLst/>
          </a:prstGeom>
          <a:ln w="57150" cmpd="sng">
            <a:solidFill>
              <a:srgbClr val="2E75B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线连接符 54"/>
          <p:cNvCxnSpPr/>
          <p:nvPr/>
        </p:nvCxnSpPr>
        <p:spPr>
          <a:xfrm>
            <a:off x="4303487" y="4533002"/>
            <a:ext cx="329288" cy="1304801"/>
          </a:xfrm>
          <a:prstGeom prst="line">
            <a:avLst/>
          </a:prstGeom>
          <a:ln w="57150" cmpd="sng">
            <a:solidFill>
              <a:srgbClr val="2E75B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线连接符 57"/>
          <p:cNvCxnSpPr/>
          <p:nvPr/>
        </p:nvCxnSpPr>
        <p:spPr>
          <a:xfrm flipH="1">
            <a:off x="2019828" y="3070114"/>
            <a:ext cx="1911614" cy="2775935"/>
          </a:xfrm>
          <a:prstGeom prst="line">
            <a:avLst/>
          </a:prstGeom>
          <a:ln w="57150" cmpd="sng">
            <a:solidFill>
              <a:srgbClr val="FFD4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线连接符 58"/>
          <p:cNvCxnSpPr/>
          <p:nvPr/>
        </p:nvCxnSpPr>
        <p:spPr>
          <a:xfrm flipH="1">
            <a:off x="1973079" y="4562568"/>
            <a:ext cx="2312144" cy="1325014"/>
          </a:xfrm>
          <a:prstGeom prst="line">
            <a:avLst/>
          </a:prstGeom>
          <a:ln w="57150" cmpd="sng">
            <a:solidFill>
              <a:srgbClr val="FFD4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线连接符 59"/>
          <p:cNvCxnSpPr/>
          <p:nvPr/>
        </p:nvCxnSpPr>
        <p:spPr>
          <a:xfrm>
            <a:off x="3929890" y="3069114"/>
            <a:ext cx="371759" cy="1473093"/>
          </a:xfrm>
          <a:prstGeom prst="line">
            <a:avLst/>
          </a:prstGeom>
          <a:ln w="57150" cmpd="sng">
            <a:solidFill>
              <a:srgbClr val="FFD4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线连接符 61"/>
          <p:cNvCxnSpPr/>
          <p:nvPr/>
        </p:nvCxnSpPr>
        <p:spPr>
          <a:xfrm>
            <a:off x="3905518" y="3057286"/>
            <a:ext cx="3364966" cy="2762841"/>
          </a:xfrm>
          <a:prstGeom prst="line">
            <a:avLst/>
          </a:prstGeom>
          <a:ln w="57150" cmpd="sng">
            <a:solidFill>
              <a:srgbClr val="FFD4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线连接符 62"/>
          <p:cNvCxnSpPr/>
          <p:nvPr/>
        </p:nvCxnSpPr>
        <p:spPr>
          <a:xfrm>
            <a:off x="4272658" y="4523818"/>
            <a:ext cx="2985261" cy="1283215"/>
          </a:xfrm>
          <a:prstGeom prst="line">
            <a:avLst/>
          </a:prstGeom>
          <a:ln w="57150" cmpd="sng">
            <a:solidFill>
              <a:srgbClr val="FFD4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4" name="Object 4"/>
          <p:cNvGraphicFramePr>
            <a:graphicFrameLocks noChangeAspect="1"/>
          </p:cNvGraphicFramePr>
          <p:nvPr/>
        </p:nvGraphicFramePr>
        <p:xfrm>
          <a:off x="6360318" y="1865656"/>
          <a:ext cx="2071688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3" imgW="20726400" imgH="5791200" progId="Equation.DSMT4">
                  <p:embed/>
                </p:oleObj>
              </mc:Choice>
              <mc:Fallback>
                <p:oleObj name="Equation" r:id="rId3" imgW="20726400" imgH="579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60318" y="1865656"/>
                        <a:ext cx="2071688" cy="585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Object 4"/>
          <p:cNvGraphicFramePr>
            <a:graphicFrameLocks noChangeAspect="1"/>
          </p:cNvGraphicFramePr>
          <p:nvPr/>
        </p:nvGraphicFramePr>
        <p:xfrm>
          <a:off x="6354377" y="2775436"/>
          <a:ext cx="2039938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Equation" r:id="rId5" imgW="20421600" imgH="5791200" progId="Equation.DSMT4">
                  <p:embed/>
                </p:oleObj>
              </mc:Choice>
              <mc:Fallback>
                <p:oleObj name="Equation" r:id="rId5" imgW="20421600" imgH="579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354377" y="2775436"/>
                        <a:ext cx="2039938" cy="585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Object 4"/>
          <p:cNvGraphicFramePr>
            <a:graphicFrameLocks noChangeAspect="1"/>
          </p:cNvGraphicFramePr>
          <p:nvPr/>
        </p:nvGraphicFramePr>
        <p:xfrm>
          <a:off x="6354537" y="3750018"/>
          <a:ext cx="2071688" cy="585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Equation" r:id="rId7" imgW="20726400" imgH="5791200" progId="Equation.DSMT4">
                  <p:embed/>
                </p:oleObj>
              </mc:Choice>
              <mc:Fallback>
                <p:oleObj name="Equation" r:id="rId7" imgW="20726400" imgH="5791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354537" y="3750018"/>
                        <a:ext cx="2071688" cy="585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框 4"/>
          <p:cNvSpPr txBox="1">
            <a:spLocks noChangeArrowheads="1"/>
          </p:cNvSpPr>
          <p:nvPr/>
        </p:nvSpPr>
        <p:spPr bwMode="auto">
          <a:xfrm>
            <a:off x="3870325" y="657225"/>
            <a:ext cx="697627" cy="646331"/>
          </a:xfrm>
          <a:prstGeom prst="rect">
            <a:avLst/>
          </a:prstGeom>
          <a:solidFill>
            <a:srgbClr val="2BA854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02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21508" name="文本框 9"/>
          <p:cNvSpPr txBox="1">
            <a:spLocks noChangeArrowheads="1"/>
          </p:cNvSpPr>
          <p:nvPr/>
        </p:nvSpPr>
        <p:spPr bwMode="auto">
          <a:xfrm>
            <a:off x="4567952" y="740841"/>
            <a:ext cx="443547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三角形</a:t>
            </a:r>
            <a:r>
              <a:rPr lang="zh-CN" altLang="en-US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的高 中线 角平分线</a:t>
            </a:r>
            <a:r>
              <a:rPr lang="zh-CN" altLang="zh-CN" sz="2400" b="1">
                <a:solidFill>
                  <a:srgbClr val="2BA8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2400" b="1">
              <a:solidFill>
                <a:srgbClr val="2BA854"/>
              </a:solidFill>
              <a:latin typeface="Arial" panose="020B0604020202020204" pitchFamily="34" charset="0"/>
              <a:cs typeface="Arial" panose="020B0604020202020204" pitchFamily="34" charset="0"/>
              <a:sym typeface="DFWaWaSC-W5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2BA854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1511" name="组合 2"/>
          <p:cNvGrpSpPr/>
          <p:nvPr/>
        </p:nvGrpSpPr>
        <p:grpSpPr>
          <a:xfrm>
            <a:off x="1595438" y="180975"/>
            <a:ext cx="2133600" cy="1122363"/>
            <a:chOff x="1595438" y="181511"/>
            <a:chExt cx="2133502" cy="1122510"/>
          </a:xfrm>
        </p:grpSpPr>
        <p:sp>
          <p:nvSpPr>
            <p:cNvPr id="2" name="剪去单角的矩形 1"/>
            <p:cNvSpPr/>
            <p:nvPr/>
          </p:nvSpPr>
          <p:spPr bwMode="auto">
            <a:xfrm>
              <a:off x="1595438" y="181511"/>
              <a:ext cx="2060480" cy="1108220"/>
            </a:xfrm>
            <a:custGeom>
              <a:avLst/>
              <a:gdLst>
                <a:gd name="T0" fmla="*/ 0 w 2060480"/>
                <a:gd name="T1" fmla="*/ 0 h 1108220"/>
                <a:gd name="T2" fmla="*/ 1875773 w 2060480"/>
                <a:gd name="T3" fmla="*/ 0 h 1108220"/>
                <a:gd name="T4" fmla="*/ 2060480 w 2060480"/>
                <a:gd name="T5" fmla="*/ 184707 h 1108220"/>
                <a:gd name="T6" fmla="*/ 2060480 w 2060480"/>
                <a:gd name="T7" fmla="*/ 1108220 h 1108220"/>
                <a:gd name="T8" fmla="*/ 0 w 2060480"/>
                <a:gd name="T9" fmla="*/ 1108220 h 1108220"/>
                <a:gd name="T10" fmla="*/ 0 w 2060480"/>
                <a:gd name="T11" fmla="*/ 0 h 110822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060480" h="1108220">
                  <a:moveTo>
                    <a:pt x="0" y="0"/>
                  </a:moveTo>
                  <a:lnTo>
                    <a:pt x="1875773" y="0"/>
                  </a:lnTo>
                  <a:lnTo>
                    <a:pt x="2060480" y="184707"/>
                  </a:lnTo>
                  <a:lnTo>
                    <a:pt x="2060480" y="1108220"/>
                  </a:lnTo>
                  <a:lnTo>
                    <a:pt x="0" y="110822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flat" cmpd="sng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521" name="文本框 4"/>
            <p:cNvSpPr txBox="1">
              <a:spLocks noChangeArrowheads="1"/>
            </p:cNvSpPr>
            <p:nvPr/>
          </p:nvSpPr>
          <p:spPr bwMode="auto">
            <a:xfrm>
              <a:off x="1668008" y="196025"/>
              <a:ext cx="2060932" cy="110799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6600" b="1" i="0" u="none" strike="noStrike" kern="1200" cap="none" spc="0" normalizeH="0" baseline="0" noProof="0">
                  <a:ln>
                    <a:noFill/>
                  </a:ln>
                  <a:solidFill>
                    <a:srgbClr val="F4BB43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笔记</a:t>
              </a: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rgbClr val="F4BB43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19" name="图片 18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46200" cy="1577578"/>
          </a:xfrm>
          <a:prstGeom prst="rect">
            <a:avLst/>
          </a:prstGeom>
        </p:spPr>
      </p:pic>
      <p:pic>
        <p:nvPicPr>
          <p:cNvPr id="21" name="图片 20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48" y="39918"/>
            <a:ext cx="1346200" cy="157757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61400" y="-558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4"/>
          <p:cNvSpPr txBox="1"/>
          <p:nvPr/>
        </p:nvSpPr>
        <p:spPr bwMode="auto">
          <a:xfrm>
            <a:off x="993190" y="1303675"/>
            <a:ext cx="7128792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角平分线：三角形一个内角的角平分线与对边相交所得的</a:t>
            </a:r>
            <a:r>
              <a:rPr lang="zh-CN" altLang="en-US" sz="28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线段</a:t>
            </a:r>
            <a:endParaRPr lang="zh-CN" altLang="en-US" sz="280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45528" y="2882652"/>
            <a:ext cx="7815581" cy="73723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en-US" altLang="zh-CN" sz="2800"/>
              <a:t>(3)</a:t>
            </a:r>
            <a:r>
              <a:rPr lang="zh-CN" altLang="zh-CN" sz="2800"/>
              <a:t>如图，在</a:t>
            </a:r>
            <a:r>
              <a:rPr lang="ru-RU" altLang="zh-CN" sz="2800"/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800"/>
              <a:t> </a:t>
            </a:r>
            <a:r>
              <a:rPr lang="zh-CN" altLang="zh-CN" sz="2800"/>
              <a:t>中，画出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∠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800">
                <a:sym typeface="+mn-ea"/>
              </a:rPr>
              <a:t>的角平分线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CF.</a:t>
            </a:r>
            <a:endParaRPr lang="zh-CN" altLang="zh-CN" sz="280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884" y="3949395"/>
            <a:ext cx="5346577" cy="2362872"/>
          </a:xfrm>
          <a:prstGeom prst="rect">
            <a:avLst/>
          </a:prstGeom>
        </p:spPr>
      </p:pic>
      <p:cxnSp>
        <p:nvCxnSpPr>
          <p:cNvPr id="7" name="直线连接符 17"/>
          <p:cNvCxnSpPr/>
          <p:nvPr/>
        </p:nvCxnSpPr>
        <p:spPr>
          <a:xfrm>
            <a:off x="3162337" y="5170618"/>
            <a:ext cx="3700268" cy="742551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2590160" y="4524529"/>
            <a:ext cx="4183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i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kumimoji="1" lang="zh-CN" altLang="en-US" sz="3600" i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8" name="泪滴形 37"/>
          <p:cNvSpPr/>
          <p:nvPr/>
        </p:nvSpPr>
        <p:spPr>
          <a:xfrm rot="18900000">
            <a:off x="3602562" y="37736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泪滴形 38"/>
          <p:cNvSpPr/>
          <p:nvPr/>
        </p:nvSpPr>
        <p:spPr>
          <a:xfrm rot="18900000">
            <a:off x="3453187" y="38070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泪滴形 39"/>
          <p:cNvSpPr/>
          <p:nvPr/>
        </p:nvSpPr>
        <p:spPr>
          <a:xfrm rot="18900000">
            <a:off x="3602562" y="39714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泪滴形 43"/>
          <p:cNvSpPr/>
          <p:nvPr/>
        </p:nvSpPr>
        <p:spPr>
          <a:xfrm rot="18900000">
            <a:off x="3263586" y="36740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泪滴形 44"/>
          <p:cNvSpPr/>
          <p:nvPr/>
        </p:nvSpPr>
        <p:spPr>
          <a:xfrm rot="18900000">
            <a:off x="3537905" y="35701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6" name="泪滴形 45"/>
          <p:cNvSpPr/>
          <p:nvPr/>
        </p:nvSpPr>
        <p:spPr>
          <a:xfrm rot="18900000">
            <a:off x="3303812" y="38726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7" name="泪滴形 46"/>
          <p:cNvSpPr/>
          <p:nvPr/>
        </p:nvSpPr>
        <p:spPr>
          <a:xfrm rot="18900000">
            <a:off x="3778335" y="38647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48" name="组合 27"/>
          <p:cNvGrpSpPr/>
          <p:nvPr/>
        </p:nvGrpSpPr>
        <p:grpSpPr>
          <a:xfrm>
            <a:off x="1382739" y="2034471"/>
            <a:ext cx="6518987" cy="1379938"/>
            <a:chOff x="3447739" y="3445019"/>
            <a:chExt cx="8692185" cy="1839640"/>
          </a:xfrm>
        </p:grpSpPr>
        <p:grpSp>
          <p:nvGrpSpPr>
            <p:cNvPr id="49" name="组合 43"/>
            <p:cNvGrpSpPr/>
            <p:nvPr/>
          </p:nvGrpSpPr>
          <p:grpSpPr>
            <a:xfrm>
              <a:off x="10396173" y="3479406"/>
              <a:ext cx="1743751" cy="1734876"/>
              <a:chOff x="2258677" y="2121109"/>
              <a:chExt cx="1382230" cy="1374098"/>
            </a:xfrm>
          </p:grpSpPr>
          <p:sp>
            <p:nvSpPr>
              <p:cNvPr id="59" name="矩形 58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0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5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收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0" name="组合 43"/>
            <p:cNvGrpSpPr/>
            <p:nvPr/>
          </p:nvGrpSpPr>
          <p:grpSpPr>
            <a:xfrm rot="-663405">
              <a:off x="6911746" y="3445019"/>
              <a:ext cx="1733590" cy="1734877"/>
              <a:chOff x="850643" y="2122712"/>
              <a:chExt cx="1374176" cy="1374099"/>
            </a:xfrm>
          </p:grpSpPr>
          <p:sp>
            <p:nvSpPr>
              <p:cNvPr id="57" name="矩形 56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8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08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稳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1" name="组合 40"/>
            <p:cNvGrpSpPr/>
            <p:nvPr/>
          </p:nvGrpSpPr>
          <p:grpSpPr>
            <a:xfrm rot="-216727">
              <a:off x="5176569" y="3551369"/>
              <a:ext cx="1733590" cy="1733290"/>
              <a:chOff x="850822" y="2122950"/>
              <a:chExt cx="1374175" cy="1373938"/>
            </a:xfrm>
          </p:grpSpPr>
          <p:sp>
            <p:nvSpPr>
              <p:cNvPr id="55" name="矩形 54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6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598"/>
                <a:ext cx="1296103" cy="12684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实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52" name="组合 37"/>
            <p:cNvGrpSpPr/>
            <p:nvPr/>
          </p:nvGrpSpPr>
          <p:grpSpPr>
            <a:xfrm rot="-573946">
              <a:off x="3447739" y="3548194"/>
              <a:ext cx="1735177" cy="1733289"/>
              <a:chOff x="850421" y="2123535"/>
              <a:chExt cx="1374337" cy="1372841"/>
            </a:xfrm>
          </p:grpSpPr>
          <p:sp>
            <p:nvSpPr>
              <p:cNvPr id="53" name="矩形 52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4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25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落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61" name="矩形 60"/>
          <p:cNvSpPr/>
          <p:nvPr/>
        </p:nvSpPr>
        <p:spPr bwMode="auto">
          <a:xfrm rot="82660">
            <a:off x="5281814" y="20091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" name="文本框 42"/>
          <p:cNvSpPr txBox="1">
            <a:spLocks noChangeArrowheads="1"/>
          </p:cNvSpPr>
          <p:nvPr/>
        </p:nvSpPr>
        <p:spPr bwMode="auto">
          <a:xfrm rot="150774">
            <a:off x="5332476" y="20685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吸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029087"/>
            <a:ext cx="7815581" cy="4399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 b="1"/>
              <a:t>．下列说法正确的是（</a:t>
            </a:r>
            <a:r>
              <a:rPr lang="zh-CN" altLang="en-US" sz="2800" b="1"/>
              <a:t>      </a:t>
            </a:r>
            <a:r>
              <a:rPr lang="en-US" altLang="zh-CN" sz="2800" b="1"/>
              <a:t> ）</a:t>
            </a:r>
            <a:endParaRPr lang="zh-CN" altLang="zh-CN" sz="2800" b="1"/>
          </a:p>
          <a:p>
            <a:r>
              <a:rPr lang="ru-RU" altLang="zh-CN" sz="2800" b="1"/>
              <a:t>①</a:t>
            </a:r>
            <a:r>
              <a:rPr lang="en-US" altLang="zh-CN" sz="2800" b="1"/>
              <a:t>三角形的角平分线是射线；</a:t>
            </a:r>
            <a:endParaRPr lang="zh-CN" altLang="zh-CN" sz="2800" b="1"/>
          </a:p>
          <a:p>
            <a:r>
              <a:rPr lang="ru-RU" altLang="zh-CN" sz="2800" b="1"/>
              <a:t>②</a:t>
            </a:r>
            <a:r>
              <a:rPr lang="en-US" altLang="zh-CN" sz="2800" b="1"/>
              <a:t>三角形的三条角平分线都在三角形内部，且交于同一点；</a:t>
            </a:r>
            <a:endParaRPr lang="zh-CN" altLang="zh-CN" sz="2800" b="1"/>
          </a:p>
          <a:p>
            <a:r>
              <a:rPr lang="ru-RU" altLang="zh-CN" sz="2800" b="1"/>
              <a:t>③</a:t>
            </a:r>
            <a:r>
              <a:rPr lang="en-US" altLang="zh-CN" sz="2800" b="1"/>
              <a:t>三角形的三条高都在三角形内部；</a:t>
            </a:r>
            <a:endParaRPr lang="zh-CN" altLang="zh-CN" sz="2800" b="1"/>
          </a:p>
          <a:p>
            <a:r>
              <a:rPr lang="ru-RU" altLang="zh-CN" sz="2800" b="1"/>
              <a:t>④</a:t>
            </a:r>
            <a:r>
              <a:rPr lang="zh-CN" altLang="zh-CN" sz="2800" b="1"/>
              <a:t>三角形的一条中线把该三角形分成面积相等的两部分．</a:t>
            </a:r>
            <a:endParaRPr lang="zh-CN" altLang="zh-CN" sz="2800" b="1"/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zh-CN" altLang="zh-CN" sz="2800" b="1"/>
          </a:p>
          <a:p>
            <a:pPr lvl="0">
              <a:lnSpc>
                <a:spcPct val="150000"/>
              </a:lnSpc>
              <a:spcBef>
                <a:spcPct val="0"/>
              </a:spcBef>
            </a:pPr>
            <a:endParaRPr lang="en-US" altLang="zh-CN" sz="2800" b="1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88047" y="4167398"/>
            <a:ext cx="78155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32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A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.</a:t>
            </a:r>
            <a:r>
              <a:rPr lang="zh-CN" altLang="zh-CN" sz="3200"/>
              <a:t> </a:t>
            </a:r>
            <a:r>
              <a:rPr lang="en-US" altLang="zh-CN" sz="3200"/>
              <a:t>①②</a:t>
            </a:r>
            <a:r>
              <a:rPr lang="zh-CN" altLang="zh-CN" sz="3200"/>
              <a:t> </a:t>
            </a:r>
            <a:r>
              <a:rPr lang="en-US" altLang="zh-CN" sz="3200"/>
              <a:t>				</a:t>
            </a:r>
            <a:r>
              <a:rPr lang="en-US" altLang="zh-CN" sz="32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B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.</a:t>
            </a:r>
            <a:r>
              <a:rPr lang="en-US" altLang="zh-CN" sz="3200"/>
              <a:t> ②③</a:t>
            </a:r>
            <a:r>
              <a:rPr lang="zh-CN" altLang="zh-CN" sz="3200"/>
              <a:t> </a:t>
            </a:r>
            <a:endParaRPr lang="en-US" altLang="zh-CN" sz="3200"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</a:pPr>
            <a:r>
              <a:rPr lang="en-US" altLang="zh-CN" sz="32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C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.</a:t>
            </a:r>
            <a:r>
              <a:rPr lang="zh-CN" altLang="zh-CN" sz="3200"/>
              <a:t> </a:t>
            </a:r>
            <a:r>
              <a:rPr lang="en-US" altLang="zh-CN" sz="3200"/>
              <a:t>③④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				</a:t>
            </a:r>
            <a:r>
              <a:rPr lang="en-US" altLang="zh-CN" sz="3200">
                <a:solidFill>
                  <a:prstClr val="black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  <a:sym typeface="Times New Roman" panose="02020603050405020304" pitchFamily="18" charset="0"/>
              </a:rPr>
              <a:t>D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 .</a:t>
            </a:r>
            <a:r>
              <a:rPr lang="en-US" altLang="zh-CN" sz="3200"/>
              <a:t> ②④</a:t>
            </a:r>
            <a:r>
              <a:rPr lang="zh-CN" altLang="zh-CN" sz="3200"/>
              <a:t> </a:t>
            </a:r>
            <a:endParaRPr lang="en-US" altLang="zh-CN" sz="3200">
              <a:solidFill>
                <a:prstClr val="black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72252" y="852529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落实稳吸收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601882" y="890986"/>
            <a:ext cx="418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474688" y="1193552"/>
            <a:ext cx="7815581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smtClean="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如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图，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AC⊥BC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CD⊥AB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DE⊥BC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，分别交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AB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于点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，则下列说法中不正确的是（　　）</a:t>
            </a:r>
            <a:endParaRPr lang="zh-CN" altLang="zh-CN" sz="2800"/>
          </a:p>
          <a:p>
            <a:endParaRPr lang="zh-CN" altLang="zh-CN" sz="2800"/>
          </a:p>
        </p:txBody>
      </p:sp>
      <p:sp>
        <p:nvSpPr>
          <p:cNvPr id="14" name="矩形 13"/>
          <p:cNvSpPr/>
          <p:nvPr/>
        </p:nvSpPr>
        <p:spPr>
          <a:xfrm>
            <a:off x="474979" y="2731165"/>
            <a:ext cx="7815581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A.AC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是△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ABC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和△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ABE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的高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B.DE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DC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都是△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BCD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的高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C.DE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是△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DBE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和△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ABE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的高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D.AD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都是△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ACD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的高</a:t>
            </a:r>
            <a:endParaRPr lang="zh-CN" altLang="en-US" sz="2800" i="1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落实稳吸收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6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248526" y="2024161"/>
            <a:ext cx="418353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3913" y="2641744"/>
            <a:ext cx="3575075" cy="219833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410210" y="849630"/>
            <a:ext cx="8606790" cy="3553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/>
              <a:t>3</a:t>
            </a:r>
            <a:r>
              <a:rPr lang="zh-CN" altLang="zh-CN" sz="2400" b="1"/>
              <a:t>．阅读下列材料</a:t>
            </a:r>
            <a:r>
              <a:rPr lang="en-US" altLang="zh-CN" sz="2400" b="1"/>
              <a:t>:</a:t>
            </a:r>
            <a:endParaRPr lang="en-US" altLang="zh-CN" sz="2400" b="1"/>
          </a:p>
          <a:p>
            <a:pPr>
              <a:lnSpc>
                <a:spcPct val="150000"/>
              </a:lnSpc>
            </a:pPr>
            <a:r>
              <a:rPr lang="zh-CN" altLang="zh-CN" b="1"/>
              <a:t>某同学遇到这样一个问题：如图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b="1"/>
              <a:t>，在</a:t>
            </a:r>
            <a:r>
              <a:rPr lang="ru-RU" altLang="zh-CN" b="1"/>
              <a:t>△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b="1" i="1"/>
              <a:t> </a:t>
            </a:r>
            <a:r>
              <a:rPr lang="zh-CN" altLang="zh-CN" b="1"/>
              <a:t>中，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zh-CN" b="1"/>
              <a:t>，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BD </a:t>
            </a:r>
            <a:r>
              <a:rPr lang="zh-CN" altLang="zh-CN" b="1"/>
              <a:t>是</a:t>
            </a:r>
            <a:r>
              <a:rPr lang="ru-RU" altLang="zh-CN" b="1"/>
              <a:t>△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b="1" i="1"/>
              <a:t> </a:t>
            </a:r>
            <a:r>
              <a:rPr lang="zh-CN" altLang="zh-CN" b="1"/>
              <a:t>的高．</a:t>
            </a:r>
            <a:r>
              <a:rPr lang="ru-RU" altLang="zh-CN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altLang="zh-CN" b="1"/>
              <a:t> </a:t>
            </a:r>
            <a:r>
              <a:rPr lang="zh-CN" altLang="zh-CN" b="1"/>
              <a:t>是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ru-RU" altLang="zh-CN" b="1"/>
              <a:t> </a:t>
            </a:r>
            <a:r>
              <a:rPr lang="zh-CN" altLang="zh-CN" b="1"/>
              <a:t>边上一点，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zh-CN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PN </a:t>
            </a:r>
            <a:r>
              <a:rPr lang="zh-CN" altLang="zh-CN" b="1"/>
              <a:t>分别与直线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ru-RU" altLang="zh-CN" b="1"/>
              <a:t> </a:t>
            </a:r>
            <a:r>
              <a:rPr lang="zh-CN" altLang="zh-CN" b="1"/>
              <a:t>垂直，垂足分别为点</a:t>
            </a:r>
            <a:r>
              <a:rPr lang="ru-RU" altLang="zh-CN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zh-CN" b="1"/>
              <a:t>．求证：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zh-CN" altLang="zh-CN" b="1"/>
              <a:t>．</a:t>
            </a:r>
            <a:endParaRPr lang="zh-CN" altLang="zh-CN" b="1"/>
          </a:p>
          <a:p>
            <a:pPr>
              <a:lnSpc>
                <a:spcPct val="150000"/>
              </a:lnSpc>
            </a:pPr>
            <a:r>
              <a:rPr lang="en-US" altLang="zh-CN" b="1"/>
              <a:t>他发现，连接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AP</a:t>
            </a:r>
            <a:r>
              <a:rPr lang="en-US" altLang="zh-CN" b="1"/>
              <a:t>，有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ru-RU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zh-CN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ru-RU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zh-CN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BP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altLang="zh-CN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ru-RU" altLang="zh-CN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ACP</a:t>
            </a:r>
            <a:r>
              <a:rPr lang="en-US" altLang="zh-CN" b="1"/>
              <a:t>，</a:t>
            </a:r>
            <a:endParaRPr lang="en-US" altLang="zh-CN" b="1"/>
          </a:p>
          <a:p>
            <a:pPr>
              <a:lnSpc>
                <a:spcPct val="150000"/>
              </a:lnSpc>
            </a:pPr>
            <a:r>
              <a:rPr lang="en-US" altLang="zh-CN" b="1"/>
              <a:t>即 </a:t>
            </a:r>
            <a:r>
              <a:rPr lang="zh-CN" altLang="en-US" b="1"/>
              <a:t>    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en-US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zh-CN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zh-CN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en-US" altLang="zh-CN" b="1"/>
              <a:t>．由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en-US" altLang="zh-CN" b="1"/>
              <a:t>，</a:t>
            </a:r>
            <a:r>
              <a:rPr lang="zh-CN" altLang="zh-CN" b="1"/>
              <a:t>可得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zh-CN" altLang="zh-CN" b="1"/>
              <a:t>．</a:t>
            </a:r>
            <a:endParaRPr lang="zh-CN" altLang="zh-CN" b="1"/>
          </a:p>
          <a:p>
            <a:pPr>
              <a:lnSpc>
                <a:spcPct val="150000"/>
              </a:lnSpc>
            </a:pPr>
            <a:r>
              <a:rPr lang="zh-CN" altLang="zh-CN" b="1"/>
              <a:t>他又画出了当点</a:t>
            </a:r>
            <a:r>
              <a:rPr lang="ru-RU" altLang="zh-CN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b="1"/>
              <a:t>在</a:t>
            </a:r>
            <a:r>
              <a:rPr lang="ru-RU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CB</a:t>
            </a:r>
            <a:r>
              <a:rPr lang="ru-RU" altLang="zh-CN" b="1"/>
              <a:t> </a:t>
            </a:r>
            <a:r>
              <a:rPr lang="zh-CN" altLang="zh-CN" b="1"/>
              <a:t>的延长线上，且上面问题中其他条件不变时的图形，如图</a:t>
            </a:r>
            <a:r>
              <a:rPr lang="ru-RU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zh-CN" b="1"/>
              <a:t> </a:t>
            </a:r>
            <a:r>
              <a:rPr lang="zh-CN" altLang="zh-CN" b="1"/>
              <a:t>所示．他猜想此时</a:t>
            </a:r>
            <a:r>
              <a:rPr lang="en-US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zh-CN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zh-CN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b="1"/>
              <a:t>之间的数量关系是：</a:t>
            </a:r>
            <a:r>
              <a:rPr lang="en-US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zh-CN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﹣</a:t>
            </a:r>
            <a:r>
              <a:rPr lang="en-US" altLang="zh-C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zh-CN" altLang="zh-CN" b="1"/>
              <a:t>．</a:t>
            </a:r>
            <a:endParaRPr lang="zh-CN" altLang="zh-CN" b="1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落实稳吸收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1832359" y="3066028"/>
          <a:ext cx="285751" cy="3611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公式" r:id="rId2" imgW="3657600" imgH="9753600" progId="Equation.3">
                  <p:embed/>
                </p:oleObj>
              </mc:Choice>
              <mc:Fallback>
                <p:oleObj name="公式" r:id="rId2" imgW="3657600" imgH="9753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32359" y="3066028"/>
                        <a:ext cx="285751" cy="3611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982345" y="3065522"/>
          <a:ext cx="285750" cy="3901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公式" r:id="rId4" imgW="3657600" imgH="9753600" progId="Equation.3">
                  <p:embed/>
                </p:oleObj>
              </mc:Choice>
              <mc:Fallback>
                <p:oleObj name="公式" r:id="rId4" imgW="3657600" imgH="9753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982345" y="3065522"/>
                        <a:ext cx="285750" cy="3901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823787" y="3224272"/>
          <a:ext cx="285750" cy="409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公式" r:id="rId5" imgW="3657600" imgH="9753600" progId="Equation.3">
                  <p:embed/>
                </p:oleObj>
              </mc:Choice>
              <mc:Fallback>
                <p:oleObj name="公式" r:id="rId5" imgW="3657600" imgH="9753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23787" y="3224272"/>
                        <a:ext cx="285750" cy="4091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图片 15"/>
          <p:cNvPicPr>
            <a:picLocks noChangeAspect="1"/>
          </p:cNvPicPr>
          <p:nvPr/>
        </p:nvPicPr>
        <p:blipFill>
          <a:blip r:embed="rId6"/>
          <a:srcRect b="859"/>
          <a:stretch>
            <a:fillRect/>
          </a:stretch>
        </p:blipFill>
        <p:spPr>
          <a:xfrm>
            <a:off x="922020" y="4403090"/>
            <a:ext cx="7299325" cy="2239645"/>
          </a:xfrm>
          <a:prstGeom prst="rect">
            <a:avLst/>
          </a:prstGeom>
        </p:spPr>
      </p:pic>
      <p:sp>
        <p:nvSpPr>
          <p:cNvPr id="17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3846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/>
              <a:t>请回答：（</a:t>
            </a: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400"/>
              <a:t>）请补全以下该同学证明猜想的过程；</a:t>
            </a:r>
            <a:endParaRPr lang="zh-CN" altLang="zh-CN" sz="2400"/>
          </a:p>
          <a:p>
            <a:pPr>
              <a:lnSpc>
                <a:spcPct val="150000"/>
              </a:lnSpc>
            </a:pPr>
            <a:r>
              <a:rPr lang="zh-CN" altLang="zh-CN" sz="2400"/>
              <a:t>证明：连接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AP</a:t>
            </a:r>
            <a:r>
              <a:rPr lang="zh-CN" altLang="zh-CN" sz="2400"/>
              <a:t>．</a:t>
            </a:r>
            <a:endParaRPr lang="zh-CN" altLang="zh-CN" sz="2400"/>
          </a:p>
          <a:p>
            <a:pPr>
              <a:lnSpc>
                <a:spcPct val="150000"/>
              </a:lnSpc>
            </a:pPr>
            <a:r>
              <a:rPr lang="ru-RU" altLang="zh-CN" sz="2400"/>
              <a:t>∵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ru-RU" altLang="zh-CN" sz="2400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ru-RU" altLang="zh-CN" sz="2400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APC</a:t>
            </a:r>
            <a:r>
              <a:rPr lang="zh-CN" altLang="en-US" sz="2400"/>
              <a:t> -</a:t>
            </a:r>
            <a:r>
              <a:rPr lang="zh-CN" altLang="en-US" sz="2400" u="sng"/>
              <a:t>            </a:t>
            </a:r>
            <a:r>
              <a:rPr lang="zh-CN" altLang="en-US" sz="2400"/>
              <a:t> </a:t>
            </a:r>
            <a:r>
              <a:rPr lang="zh-CN" altLang="zh-CN" sz="2400"/>
              <a:t>，</a:t>
            </a:r>
            <a:endParaRPr lang="zh-CN" altLang="zh-CN" sz="2400"/>
          </a:p>
          <a:p>
            <a:pPr>
              <a:lnSpc>
                <a:spcPct val="150000"/>
              </a:lnSpc>
            </a:pPr>
            <a:r>
              <a:rPr lang="ru-RU" altLang="zh-CN" sz="2400"/>
              <a:t>∴ </a:t>
            </a:r>
            <a:r>
              <a:rPr lang="zh-CN" altLang="en-US" sz="2400"/>
              <a:t>   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•</a:t>
            </a:r>
            <a:r>
              <a:rPr lang="zh-CN" altLang="en-US" sz="2400" i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zh-CN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zh-CN" altLang="en-US" sz="24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zh-CN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∵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zh-CN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ru-RU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zh-CN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﹣</a:t>
            </a:r>
            <a:r>
              <a:rPr lang="ru-RU" altLang="zh-CN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zh-CN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zh-CN" altLang="zh-CN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落实稳吸收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1018488" y="2825297"/>
          <a:ext cx="351895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公式" r:id="rId2" imgW="3657600" imgH="9753600" progId="Equation.3">
                  <p:embed/>
                </p:oleObj>
              </mc:Choice>
              <mc:Fallback>
                <p:oleObj name="公式" r:id="rId2" imgW="3657600" imgH="9753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8488" y="2825297"/>
                        <a:ext cx="351895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429335" y="2825297"/>
          <a:ext cx="286719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公式" r:id="rId4" imgW="3657600" imgH="9753600" progId="Equation.3">
                  <p:embed/>
                </p:oleObj>
              </mc:Choice>
              <mc:Fallback>
                <p:oleObj name="公式" r:id="rId4" imgW="3657600" imgH="9753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29335" y="2825297"/>
                        <a:ext cx="286719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3864436" y="2825297"/>
          <a:ext cx="266701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公式" r:id="rId6" imgW="3657600" imgH="9753600" progId="Equation.3">
                  <p:embed/>
                </p:oleObj>
              </mc:Choice>
              <mc:Fallback>
                <p:oleObj name="公式" r:id="rId6" imgW="3657600" imgH="9753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864436" y="2825297"/>
                        <a:ext cx="266701" cy="611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27087" y="2302014"/>
            <a:ext cx="13040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altLang="zh-CN" sz="2800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ru-RU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</a:t>
            </a:r>
            <a:r>
              <a:rPr lang="en-US" altLang="zh-CN" sz="2800" i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i="1">
                <a:solidFill>
                  <a:srgbClr val="FF0000"/>
                </a:solidFill>
              </a:rPr>
              <a:t> </a:t>
            </a:r>
            <a:endParaRPr lang="zh-CN" altLang="en-US" sz="2800" i="1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063968" y="2869747"/>
            <a:ext cx="8303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zh-CN" altLang="en-US" sz="2800">
                <a:solidFill>
                  <a:srgbClr val="FF0000"/>
                </a:solidFill>
              </a:rPr>
              <a:t> 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545326" y="2869747"/>
            <a:ext cx="8303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zh-CN" altLang="en-US" sz="2800">
                <a:solidFill>
                  <a:srgbClr val="FF0000"/>
                </a:solidFill>
              </a:rPr>
              <a:t> </a:t>
            </a:r>
            <a:endParaRPr lang="zh-CN" altLang="en-US" sz="280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rcRect b="859"/>
          <a:stretch>
            <a:fillRect/>
          </a:stretch>
        </p:blipFill>
        <p:spPr>
          <a:xfrm>
            <a:off x="922020" y="4403090"/>
            <a:ext cx="7299325" cy="22396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/>
      <p:bldP spid="2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47360" b="859"/>
          <a:stretch>
            <a:fillRect/>
          </a:stretch>
        </p:blipFill>
        <p:spPr>
          <a:xfrm>
            <a:off x="5301615" y="4702810"/>
            <a:ext cx="3842385" cy="2239645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81280" y="938530"/>
            <a:ext cx="8935720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b="1"/>
              <a:t>（</a:t>
            </a:r>
            <a:r>
              <a:rPr lang="ru-RU" altLang="zh-CN" sz="2400" b="1"/>
              <a:t>2</a:t>
            </a:r>
            <a:r>
              <a:rPr lang="zh-CN" altLang="zh-CN" sz="2400" b="1"/>
              <a:t>）参考该同学思考问题的方法，解决下列问题：</a:t>
            </a:r>
            <a:endParaRPr lang="zh-CN" altLang="zh-CN" sz="2400" b="1"/>
          </a:p>
          <a:p>
            <a:pPr>
              <a:lnSpc>
                <a:spcPct val="150000"/>
              </a:lnSpc>
            </a:pPr>
            <a:r>
              <a:rPr lang="en-US" altLang="zh-CN" sz="2400" b="1"/>
              <a:t>在</a:t>
            </a:r>
            <a:r>
              <a:rPr lang="ru-RU" altLang="zh-CN" sz="2400" b="1"/>
              <a:t>△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400" b="1" i="1"/>
              <a:t> </a:t>
            </a:r>
            <a:r>
              <a:rPr lang="en-US" altLang="zh-CN" sz="2400" b="1"/>
              <a:t>中，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ru-RU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ru-RU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ru-RU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b="1"/>
              <a:t>是</a:t>
            </a:r>
            <a:r>
              <a:rPr lang="ru-RU" altLang="zh-CN" sz="2400" b="1"/>
              <a:t>△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400" b="1"/>
              <a:t> </a:t>
            </a:r>
            <a:r>
              <a:rPr lang="en-US" altLang="zh-CN" sz="2400" b="1"/>
              <a:t>的高．</a:t>
            </a:r>
            <a:r>
              <a:rPr lang="ru-RU" altLang="zh-CN" sz="24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altLang="zh-CN" sz="2400" b="1" i="1"/>
              <a:t> </a:t>
            </a:r>
            <a:r>
              <a:rPr lang="en-US" altLang="zh-CN" sz="2400" b="1"/>
              <a:t>是</a:t>
            </a:r>
            <a:r>
              <a:rPr lang="ru-RU" altLang="zh-CN" sz="2400" b="1"/>
              <a:t>△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400" b="1"/>
              <a:t> </a:t>
            </a:r>
            <a:r>
              <a:rPr lang="en-US" altLang="zh-CN" sz="2400" b="1"/>
              <a:t>所在平面上一点，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PQ</a:t>
            </a:r>
            <a:r>
              <a:rPr lang="ru-RU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400" b="1"/>
              <a:t>分别与直线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ru-RU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400" b="1"/>
              <a:t>垂直，垂足分别为点</a:t>
            </a:r>
            <a:r>
              <a:rPr lang="ru-RU" altLang="zh-CN" sz="24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zh-CN" altLang="zh-CN" sz="2400" b="1"/>
              <a:t>．</a:t>
            </a:r>
            <a:endParaRPr lang="zh-CN" altLang="zh-CN" sz="2400" b="1"/>
          </a:p>
          <a:p>
            <a:pPr>
              <a:lnSpc>
                <a:spcPct val="150000"/>
              </a:lnSpc>
            </a:pPr>
            <a:r>
              <a:rPr lang="ru-RU" altLang="zh-CN" sz="2400" b="1"/>
              <a:t>①</a:t>
            </a:r>
            <a:r>
              <a:rPr lang="zh-CN" altLang="zh-CN" sz="2400" b="1"/>
              <a:t>如图</a:t>
            </a:r>
            <a:r>
              <a:rPr lang="ru-RU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400" b="1"/>
              <a:t>，若点</a:t>
            </a:r>
            <a:r>
              <a:rPr lang="ru-RU" altLang="zh-CN" sz="24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altLang="zh-CN" sz="2400" b="1" i="1"/>
              <a:t> </a:t>
            </a:r>
            <a:r>
              <a:rPr lang="zh-CN" altLang="zh-CN" sz="2400" b="1"/>
              <a:t>在</a:t>
            </a:r>
            <a:r>
              <a:rPr lang="ru-RU" altLang="zh-CN" sz="2400" b="1"/>
              <a:t>△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ru-RU" altLang="zh-CN" sz="2400" b="1"/>
              <a:t> </a:t>
            </a:r>
            <a:r>
              <a:rPr lang="zh-CN" altLang="zh-CN" sz="2400" b="1"/>
              <a:t>的内部，则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PQ </a:t>
            </a:r>
            <a:r>
              <a:rPr lang="zh-CN" altLang="zh-CN" sz="2400" b="1"/>
              <a:t>之间的数量关系是</a:t>
            </a:r>
            <a:r>
              <a:rPr lang="en-US" altLang="zh-CN" sz="2400" b="1" u="sng"/>
              <a:t>                          </a:t>
            </a:r>
            <a:r>
              <a:rPr lang="zh-CN" altLang="en-US" sz="2400" b="1"/>
              <a:t>   </a:t>
            </a:r>
            <a:r>
              <a:rPr lang="zh-CN" altLang="zh-CN" sz="2400" b="1"/>
              <a:t> </a:t>
            </a:r>
            <a:endParaRPr lang="zh-CN" altLang="zh-CN" sz="2400" b="1"/>
          </a:p>
          <a:p>
            <a:pPr>
              <a:lnSpc>
                <a:spcPct val="150000"/>
              </a:lnSpc>
            </a:pPr>
            <a:r>
              <a:rPr lang="ru-RU" altLang="zh-CN" sz="2400" b="1"/>
              <a:t>②</a:t>
            </a:r>
            <a:r>
              <a:rPr lang="zh-CN" altLang="zh-CN" sz="2400" b="1"/>
              <a:t>若点</a:t>
            </a:r>
            <a:r>
              <a:rPr lang="ru-RU" altLang="zh-CN" sz="2400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altLang="zh-CN" sz="2400" b="1"/>
              <a:t> </a:t>
            </a:r>
            <a:r>
              <a:rPr lang="zh-CN" altLang="zh-CN" sz="2400" b="1"/>
              <a:t>在如图</a:t>
            </a:r>
            <a:r>
              <a:rPr lang="ru-RU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zh-CN" sz="2400" b="1"/>
              <a:t> </a:t>
            </a:r>
            <a:r>
              <a:rPr lang="zh-CN" altLang="zh-CN" sz="2400" b="1"/>
              <a:t>所示的位置，利用图</a:t>
            </a:r>
            <a:r>
              <a:rPr lang="ru-RU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zh-CN" sz="2400" b="1"/>
              <a:t> </a:t>
            </a:r>
            <a:r>
              <a:rPr lang="zh-CN" altLang="zh-CN" sz="2400" b="1"/>
              <a:t>探究得出此时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zh-CN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PQ</a:t>
            </a:r>
            <a:r>
              <a:rPr lang="ru-RU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400" b="1"/>
              <a:t>之间的数量关系是</a:t>
            </a:r>
            <a:r>
              <a:rPr lang="en-US" altLang="zh-CN" sz="2400" b="1" u="sng"/>
              <a:t>                           </a:t>
            </a:r>
            <a:r>
              <a:rPr lang="zh-CN" altLang="zh-CN" sz="2400" b="1"/>
              <a:t>： </a:t>
            </a:r>
            <a:endParaRPr lang="zh-CN" altLang="zh-CN" sz="3200" b="1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落实稳吸收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666739" y="3872509"/>
            <a:ext cx="27123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PQ</a:t>
            </a:r>
            <a:r>
              <a:rPr lang="zh-CN" altLang="en-US" sz="2800">
                <a:solidFill>
                  <a:srgbClr val="FF0000"/>
                </a:solidFill>
              </a:rPr>
              <a:t> 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854802" y="4703082"/>
            <a:ext cx="37992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PQ</a:t>
            </a:r>
            <a:r>
              <a:rPr lang="zh-CN" altLang="en-US" sz="2800">
                <a:solidFill>
                  <a:srgbClr val="FF0000"/>
                </a:solidFill>
              </a:rPr>
              <a:t>-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endParaRPr lang="zh-CN" altLang="en-US" sz="2800" i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8" name="泪滴形 37"/>
          <p:cNvSpPr/>
          <p:nvPr/>
        </p:nvSpPr>
        <p:spPr>
          <a:xfrm rot="18900000">
            <a:off x="3602562" y="37736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泪滴形 38"/>
          <p:cNvSpPr/>
          <p:nvPr/>
        </p:nvSpPr>
        <p:spPr>
          <a:xfrm rot="18900000">
            <a:off x="3453187" y="38070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泪滴形 39"/>
          <p:cNvSpPr/>
          <p:nvPr/>
        </p:nvSpPr>
        <p:spPr>
          <a:xfrm rot="18900000">
            <a:off x="3602562" y="39714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4" name="泪滴形 43"/>
          <p:cNvSpPr/>
          <p:nvPr/>
        </p:nvSpPr>
        <p:spPr>
          <a:xfrm rot="18900000">
            <a:off x="3263586" y="36740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5" name="泪滴形 44"/>
          <p:cNvSpPr/>
          <p:nvPr/>
        </p:nvSpPr>
        <p:spPr>
          <a:xfrm rot="18900000">
            <a:off x="3537905" y="35701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6" name="泪滴形 45"/>
          <p:cNvSpPr/>
          <p:nvPr/>
        </p:nvSpPr>
        <p:spPr>
          <a:xfrm rot="18900000">
            <a:off x="3303812" y="38726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7" name="泪滴形 46"/>
          <p:cNvSpPr/>
          <p:nvPr/>
        </p:nvSpPr>
        <p:spPr>
          <a:xfrm rot="18900000">
            <a:off x="3778335" y="38647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  <p:sp>
        <p:nvSpPr>
          <p:cNvPr id="92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3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4" name="泪滴形 43"/>
          <p:cNvSpPr/>
          <p:nvPr/>
        </p:nvSpPr>
        <p:spPr>
          <a:xfrm rot="18900000">
            <a:off x="4279586" y="39407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5" name="泪滴形 44"/>
          <p:cNvSpPr/>
          <p:nvPr/>
        </p:nvSpPr>
        <p:spPr>
          <a:xfrm rot="18900000">
            <a:off x="4553905" y="38368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96" name="组合 27"/>
          <p:cNvGrpSpPr/>
          <p:nvPr/>
        </p:nvGrpSpPr>
        <p:grpSpPr>
          <a:xfrm>
            <a:off x="1243039" y="2301172"/>
            <a:ext cx="6518986" cy="1379937"/>
            <a:chOff x="3447740" y="3445019"/>
            <a:chExt cx="8692184" cy="1839639"/>
          </a:xfrm>
        </p:grpSpPr>
        <p:grpSp>
          <p:nvGrpSpPr>
            <p:cNvPr id="97" name="组合 43"/>
            <p:cNvGrpSpPr/>
            <p:nvPr/>
          </p:nvGrpSpPr>
          <p:grpSpPr>
            <a:xfrm>
              <a:off x="10396173" y="3479407"/>
              <a:ext cx="1743751" cy="1734876"/>
              <a:chOff x="2258677" y="2121109"/>
              <a:chExt cx="1382230" cy="1374098"/>
            </a:xfrm>
          </p:grpSpPr>
          <p:sp>
            <p:nvSpPr>
              <p:cNvPr id="107" name="矩形 106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8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7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清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98" name="组合 43"/>
            <p:cNvGrpSpPr/>
            <p:nvPr/>
          </p:nvGrpSpPr>
          <p:grpSpPr>
            <a:xfrm rot="-663405">
              <a:off x="6911746" y="3445019"/>
              <a:ext cx="1733590" cy="1734877"/>
              <a:chOff x="850643" y="2122712"/>
              <a:chExt cx="1374176" cy="1374099"/>
            </a:xfrm>
          </p:grpSpPr>
          <p:sp>
            <p:nvSpPr>
              <p:cNvPr id="105" name="矩形 104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6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1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排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99" name="组合 40"/>
            <p:cNvGrpSpPr/>
            <p:nvPr/>
          </p:nvGrpSpPr>
          <p:grpSpPr>
            <a:xfrm rot="-216727">
              <a:off x="5176569" y="3551368"/>
              <a:ext cx="1733590" cy="1733290"/>
              <a:chOff x="850822" y="2122950"/>
              <a:chExt cx="1374175" cy="1373938"/>
            </a:xfrm>
          </p:grpSpPr>
          <p:sp>
            <p:nvSpPr>
              <p:cNvPr id="103" name="矩形 102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4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602"/>
                <a:ext cx="1296103" cy="12684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点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100" name="组合 37"/>
            <p:cNvGrpSpPr/>
            <p:nvPr/>
          </p:nvGrpSpPr>
          <p:grpSpPr>
            <a:xfrm rot="-573946">
              <a:off x="3447740" y="3548193"/>
              <a:ext cx="1735177" cy="1733289"/>
              <a:chOff x="850421" y="2123535"/>
              <a:chExt cx="1374337" cy="1372841"/>
            </a:xfrm>
          </p:grpSpPr>
          <p:sp>
            <p:nvSpPr>
              <p:cNvPr id="101" name="矩形 100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5" y="218712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盲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109" name="矩形 108"/>
          <p:cNvSpPr/>
          <p:nvPr/>
        </p:nvSpPr>
        <p:spPr bwMode="auto">
          <a:xfrm rot="82660">
            <a:off x="5142114" y="22758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0" name="文本框 42"/>
          <p:cNvSpPr txBox="1">
            <a:spLocks noChangeArrowheads="1"/>
          </p:cNvSpPr>
          <p:nvPr/>
        </p:nvSpPr>
        <p:spPr bwMode="auto">
          <a:xfrm rot="150774">
            <a:off x="5192776" y="23352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查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/>
              <a:t>．如图，直角三角形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ACB</a:t>
            </a:r>
            <a:r>
              <a:rPr lang="ru-RU" altLang="zh-CN" sz="2800"/>
              <a:t> </a:t>
            </a:r>
            <a:r>
              <a:rPr lang="en-US" altLang="zh-CN" sz="2800"/>
              <a:t>中，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en-US" altLang="zh-CN" sz="2800"/>
              <a:t>是斜边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800"/>
              <a:t>上的中线，若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=8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=6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en-US" altLang="zh-CN" sz="2800"/>
              <a:t>，那么</a:t>
            </a:r>
            <a:r>
              <a:rPr lang="ru-RU" altLang="zh-CN" sz="2800"/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ACD</a:t>
            </a:r>
            <a:r>
              <a:rPr lang="zh-CN" altLang="zh-CN" sz="2800"/>
              <a:t>与</a:t>
            </a:r>
            <a:r>
              <a:rPr lang="ru-RU" altLang="zh-CN" sz="2800"/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BCD</a:t>
            </a:r>
            <a:r>
              <a:rPr lang="zh-CN" altLang="zh-CN" sz="2800"/>
              <a:t>的周长差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为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altLang="zh-CN" sz="28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800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ADC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en-US" altLang="zh-CN" sz="28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4" name="图片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238" y="3273028"/>
            <a:ext cx="3617252" cy="2426480"/>
          </a:xfrm>
          <a:prstGeom prst="rect">
            <a:avLst/>
          </a:prstGeom>
        </p:spPr>
      </p:pic>
      <p:sp>
        <p:nvSpPr>
          <p:cNvPr id="1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632483" y="1839555"/>
            <a:ext cx="418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</a:rPr>
              <a:t>2</a:t>
            </a:r>
            <a:endParaRPr kumimoji="1" lang="zh-CN" altLang="en-US" sz="4000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750514" y="2267941"/>
            <a:ext cx="982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</a:rPr>
              <a:t>12</a:t>
            </a:r>
            <a:endParaRPr kumimoji="1" lang="zh-CN" altLang="en-US" sz="4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8170979" cy="2676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/>
              <a:t>．如图，已知</a:t>
            </a:r>
            <a:r>
              <a:rPr lang="ru-RU" altLang="zh-CN" sz="2800"/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zh-CN" sz="2800"/>
              <a:t>的面积为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800"/>
              <a:t>．延长</a:t>
            </a:r>
            <a:r>
              <a:rPr lang="ru-RU" altLang="zh-CN" sz="2800"/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zh-CN" sz="2800"/>
              <a:t>的边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altLang="zh-CN" sz="2800"/>
              <a:t>到点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zh-CN" sz="2800"/>
              <a:t>，延长边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zh-CN" altLang="zh-CN" sz="2800"/>
              <a:t>到点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zh-CN" altLang="zh-CN" sz="2800"/>
              <a:t>，延长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zh-CN" sz="2800"/>
              <a:t>到点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altLang="zh-CN" sz="2800"/>
              <a:t>，使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AE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CA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BF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zh-CN" sz="2800"/>
              <a:t>，连结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FD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zh-CN" altLang="zh-CN" sz="2800"/>
              <a:t>．则阴影部分的面积为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S=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 </a:t>
            </a:r>
            <a:r>
              <a:rPr lang="zh-CN" altLang="zh-CN" sz="2800"/>
              <a:t>（用含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altLang="zh-CN" sz="2800"/>
              <a:t> </a:t>
            </a:r>
            <a:r>
              <a:rPr lang="zh-CN" altLang="zh-CN" sz="2800"/>
              <a:t>的代数式表示）</a:t>
            </a:r>
            <a:endParaRPr lang="zh-CN" altLang="zh-CN" sz="2800"/>
          </a:p>
          <a:p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盲点排查清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endParaRPr lang="en-US" altLang="zh-CN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5" name="图片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918" y="3136900"/>
            <a:ext cx="2806081" cy="2192325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732163" y="2281608"/>
            <a:ext cx="1059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</a:rPr>
              <a:t>6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zh-CN" altLang="en-US" sz="40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直线连接符 18"/>
          <p:cNvCxnSpPr/>
          <p:nvPr/>
        </p:nvCxnSpPr>
        <p:spPr>
          <a:xfrm flipH="1">
            <a:off x="5248094" y="4681646"/>
            <a:ext cx="1132241" cy="566082"/>
          </a:xfrm>
          <a:prstGeom prst="line">
            <a:avLst/>
          </a:prstGeom>
          <a:ln w="34925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5855815" y="4254100"/>
            <a:ext cx="4283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zh-CN" altLang="en-US" sz="24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2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3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8" name="泪滴形 25"/>
          <p:cNvSpPr/>
          <p:nvPr/>
        </p:nvSpPr>
        <p:spPr>
          <a:xfrm rot="18900000">
            <a:off x="4890062" y="43112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9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0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1" name="泪滴形 39"/>
          <p:cNvSpPr/>
          <p:nvPr/>
        </p:nvSpPr>
        <p:spPr>
          <a:xfrm rot="18900000">
            <a:off x="4618562" y="42381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2" name="泪滴形 40"/>
          <p:cNvSpPr/>
          <p:nvPr/>
        </p:nvSpPr>
        <p:spPr>
          <a:xfrm rot="18900000">
            <a:off x="4181030" y="43048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3" name="泪滴形 42"/>
          <p:cNvSpPr/>
          <p:nvPr/>
        </p:nvSpPr>
        <p:spPr>
          <a:xfrm rot="18900000">
            <a:off x="4469188" y="43122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4" name="泪滴形 43"/>
          <p:cNvSpPr/>
          <p:nvPr/>
        </p:nvSpPr>
        <p:spPr>
          <a:xfrm rot="18900000">
            <a:off x="4279586" y="39407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5" name="泪滴形 44"/>
          <p:cNvSpPr/>
          <p:nvPr/>
        </p:nvSpPr>
        <p:spPr>
          <a:xfrm rot="18900000">
            <a:off x="4553905" y="38368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6" name="泪滴形 45"/>
          <p:cNvSpPr/>
          <p:nvPr/>
        </p:nvSpPr>
        <p:spPr>
          <a:xfrm rot="18900000">
            <a:off x="4319812" y="41393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7" name="泪滴形 46"/>
          <p:cNvSpPr/>
          <p:nvPr/>
        </p:nvSpPr>
        <p:spPr>
          <a:xfrm rot="18900000">
            <a:off x="4794335" y="41314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2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3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8" name="泪滴形 25"/>
          <p:cNvSpPr/>
          <p:nvPr/>
        </p:nvSpPr>
        <p:spPr>
          <a:xfrm rot="18900000">
            <a:off x="4890062" y="43112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9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0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1" name="泪滴形 39"/>
          <p:cNvSpPr/>
          <p:nvPr/>
        </p:nvSpPr>
        <p:spPr>
          <a:xfrm rot="18900000">
            <a:off x="4618562" y="42381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2" name="泪滴形 40"/>
          <p:cNvSpPr/>
          <p:nvPr/>
        </p:nvSpPr>
        <p:spPr>
          <a:xfrm rot="18900000">
            <a:off x="4181030" y="43048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3" name="泪滴形 42"/>
          <p:cNvSpPr/>
          <p:nvPr/>
        </p:nvSpPr>
        <p:spPr>
          <a:xfrm rot="18900000">
            <a:off x="4469188" y="43122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4" name="泪滴形 43"/>
          <p:cNvSpPr/>
          <p:nvPr/>
        </p:nvSpPr>
        <p:spPr>
          <a:xfrm rot="18900000">
            <a:off x="4279586" y="39407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5" name="泪滴形 44"/>
          <p:cNvSpPr/>
          <p:nvPr/>
        </p:nvSpPr>
        <p:spPr>
          <a:xfrm rot="18900000">
            <a:off x="4553905" y="38368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6" name="泪滴形 45"/>
          <p:cNvSpPr/>
          <p:nvPr/>
        </p:nvSpPr>
        <p:spPr>
          <a:xfrm rot="18900000">
            <a:off x="4319812" y="41393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7" name="泪滴形 46"/>
          <p:cNvSpPr/>
          <p:nvPr/>
        </p:nvSpPr>
        <p:spPr>
          <a:xfrm rot="18900000">
            <a:off x="4794335" y="41314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任意多边形 23"/>
          <p:cNvSpPr/>
          <p:nvPr/>
        </p:nvSpPr>
        <p:spPr>
          <a:xfrm rot="-2520000" flipV="1">
            <a:off x="4633047" y="4181931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泪滴形 25"/>
          <p:cNvSpPr/>
          <p:nvPr/>
        </p:nvSpPr>
        <p:spPr>
          <a:xfrm rot="18900000">
            <a:off x="4890062" y="40699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任意多边形 35"/>
          <p:cNvSpPr/>
          <p:nvPr/>
        </p:nvSpPr>
        <p:spPr>
          <a:xfrm rot="2520000" flipH="1" flipV="1">
            <a:off x="4261742" y="4180904"/>
            <a:ext cx="184314" cy="45719"/>
          </a:xfrm>
          <a:custGeom>
            <a:avLst/>
            <a:gdLst>
              <a:gd name="connsiteX0" fmla="*/ 522396 w 1044792"/>
              <a:gd name="connsiteY0" fmla="*/ 0 h 339349"/>
              <a:gd name="connsiteX1" fmla="*/ 997798 w 1044792"/>
              <a:gd name="connsiteY1" fmla="*/ 252769 h 339349"/>
              <a:gd name="connsiteX2" fmla="*/ 1044792 w 1044792"/>
              <a:gd name="connsiteY2" fmla="*/ 339349 h 339349"/>
              <a:gd name="connsiteX3" fmla="*/ 0 w 1044792"/>
              <a:gd name="connsiteY3" fmla="*/ 339349 h 339349"/>
              <a:gd name="connsiteX4" fmla="*/ 46994 w 1044792"/>
              <a:gd name="connsiteY4" fmla="*/ 252769 h 339349"/>
              <a:gd name="connsiteX5" fmla="*/ 522396 w 1044792"/>
              <a:gd name="connsiteY5" fmla="*/ 0 h 339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4791" h="339349">
                <a:moveTo>
                  <a:pt x="522396" y="0"/>
                </a:moveTo>
                <a:cubicBezTo>
                  <a:pt x="720292" y="0"/>
                  <a:pt x="894769" y="100266"/>
                  <a:pt x="997798" y="252769"/>
                </a:cubicBezTo>
                <a:lnTo>
                  <a:pt x="1044792" y="339349"/>
                </a:lnTo>
                <a:lnTo>
                  <a:pt x="0" y="339349"/>
                </a:lnTo>
                <a:lnTo>
                  <a:pt x="46994" y="252769"/>
                </a:lnTo>
                <a:cubicBezTo>
                  <a:pt x="150023" y="100266"/>
                  <a:pt x="324501" y="0"/>
                  <a:pt x="5223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7" name="泪滴形 36"/>
          <p:cNvSpPr/>
          <p:nvPr/>
        </p:nvSpPr>
        <p:spPr>
          <a:xfrm rot="18900000">
            <a:off x="4982815" y="41485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泪滴形 40"/>
          <p:cNvSpPr/>
          <p:nvPr/>
        </p:nvSpPr>
        <p:spPr>
          <a:xfrm rot="18900000">
            <a:off x="4181030" y="40635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泪滴形 41"/>
          <p:cNvSpPr/>
          <p:nvPr/>
        </p:nvSpPr>
        <p:spPr>
          <a:xfrm rot="18900000">
            <a:off x="4000593" y="4148577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泪滴形 42"/>
          <p:cNvSpPr/>
          <p:nvPr/>
        </p:nvSpPr>
        <p:spPr>
          <a:xfrm rot="18900000">
            <a:off x="4469188" y="40709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64" name="图片 63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100" y="4191000"/>
            <a:ext cx="1809835" cy="2120900"/>
          </a:xfrm>
          <a:prstGeom prst="rect">
            <a:avLst/>
          </a:prstGeom>
        </p:spPr>
      </p:pic>
      <p:sp>
        <p:nvSpPr>
          <p:cNvPr id="92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3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8" name="泪滴形 25"/>
          <p:cNvSpPr/>
          <p:nvPr/>
        </p:nvSpPr>
        <p:spPr>
          <a:xfrm rot="18900000">
            <a:off x="4890062" y="431122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9" name="泪滴形 37"/>
          <p:cNvSpPr/>
          <p:nvPr/>
        </p:nvSpPr>
        <p:spPr>
          <a:xfrm rot="18900000">
            <a:off x="4618562" y="4040308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0" name="泪滴形 38"/>
          <p:cNvSpPr/>
          <p:nvPr/>
        </p:nvSpPr>
        <p:spPr>
          <a:xfrm rot="18900000">
            <a:off x="4469187" y="4073792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1" name="泪滴形 39"/>
          <p:cNvSpPr/>
          <p:nvPr/>
        </p:nvSpPr>
        <p:spPr>
          <a:xfrm rot="18900000">
            <a:off x="4618562" y="423810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2" name="泪滴形 40"/>
          <p:cNvSpPr/>
          <p:nvPr/>
        </p:nvSpPr>
        <p:spPr>
          <a:xfrm rot="18900000">
            <a:off x="4181030" y="430487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3" name="泪滴形 42"/>
          <p:cNvSpPr/>
          <p:nvPr/>
        </p:nvSpPr>
        <p:spPr>
          <a:xfrm rot="18900000">
            <a:off x="4469188" y="4312249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4" name="泪滴形 43"/>
          <p:cNvSpPr/>
          <p:nvPr/>
        </p:nvSpPr>
        <p:spPr>
          <a:xfrm rot="18900000">
            <a:off x="4279586" y="394077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5" name="泪滴形 44"/>
          <p:cNvSpPr/>
          <p:nvPr/>
        </p:nvSpPr>
        <p:spPr>
          <a:xfrm rot="18900000">
            <a:off x="4553905" y="3836854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6" name="泪滴形 45"/>
          <p:cNvSpPr/>
          <p:nvPr/>
        </p:nvSpPr>
        <p:spPr>
          <a:xfrm rot="18900000">
            <a:off x="4319812" y="4139353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7" name="泪滴形 46"/>
          <p:cNvSpPr/>
          <p:nvPr/>
        </p:nvSpPr>
        <p:spPr>
          <a:xfrm rot="18900000">
            <a:off x="4794335" y="4131455"/>
            <a:ext cx="45719" cy="45719"/>
          </a:xfrm>
          <a:prstGeom prst="teardrop">
            <a:avLst>
              <a:gd name="adj" fmla="val 148222"/>
            </a:avLst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58" name="组合 27"/>
          <p:cNvGrpSpPr/>
          <p:nvPr/>
        </p:nvGrpSpPr>
        <p:grpSpPr>
          <a:xfrm>
            <a:off x="1243039" y="2301172"/>
            <a:ext cx="6518986" cy="1379937"/>
            <a:chOff x="3447740" y="3445020"/>
            <a:chExt cx="8692184" cy="1839639"/>
          </a:xfrm>
        </p:grpSpPr>
        <p:grpSp>
          <p:nvGrpSpPr>
            <p:cNvPr id="59" name="组合 43"/>
            <p:cNvGrpSpPr/>
            <p:nvPr/>
          </p:nvGrpSpPr>
          <p:grpSpPr>
            <a:xfrm>
              <a:off x="10396173" y="3479406"/>
              <a:ext cx="1743751" cy="1734876"/>
              <a:chOff x="2258677" y="2121109"/>
              <a:chExt cx="1382230" cy="1374098"/>
            </a:xfrm>
          </p:grpSpPr>
          <p:sp>
            <p:nvSpPr>
              <p:cNvPr id="70" name="矩形 69"/>
              <p:cNvSpPr/>
              <p:nvPr/>
            </p:nvSpPr>
            <p:spPr>
              <a:xfrm rot="299387">
                <a:off x="2258677" y="2121109"/>
                <a:ext cx="1374176" cy="137409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71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2332471" y="2167416"/>
                <a:ext cx="1308436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点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60" name="组合 43"/>
            <p:cNvGrpSpPr/>
            <p:nvPr/>
          </p:nvGrpSpPr>
          <p:grpSpPr>
            <a:xfrm rot="-663405">
              <a:off x="6911746" y="3445020"/>
              <a:ext cx="1733590" cy="1734877"/>
              <a:chOff x="850643" y="2122712"/>
              <a:chExt cx="1374176" cy="1374099"/>
            </a:xfrm>
          </p:grpSpPr>
          <p:sp>
            <p:nvSpPr>
              <p:cNvPr id="68" name="矩形 67"/>
              <p:cNvSpPr/>
              <p:nvPr/>
            </p:nvSpPr>
            <p:spPr>
              <a:xfrm rot="299387">
                <a:off x="850643" y="2122712"/>
                <a:ext cx="1374176" cy="1374099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9" name="文本框 45"/>
              <p:cNvSpPr txBox="1">
                <a:spLocks noChangeArrowheads="1"/>
              </p:cNvSpPr>
              <p:nvPr/>
            </p:nvSpPr>
            <p:spPr bwMode="auto">
              <a:xfrm rot="367501">
                <a:off x="903704" y="2187111"/>
                <a:ext cx="1296103" cy="12674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重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61" name="组合 40"/>
            <p:cNvGrpSpPr/>
            <p:nvPr/>
          </p:nvGrpSpPr>
          <p:grpSpPr>
            <a:xfrm rot="-216727">
              <a:off x="5176569" y="3551369"/>
              <a:ext cx="1733590" cy="1733290"/>
              <a:chOff x="850822" y="2122950"/>
              <a:chExt cx="1374175" cy="1373938"/>
            </a:xfrm>
          </p:grpSpPr>
          <p:sp>
            <p:nvSpPr>
              <p:cNvPr id="66" name="矩形 65"/>
              <p:cNvSpPr/>
              <p:nvPr/>
            </p:nvSpPr>
            <p:spPr>
              <a:xfrm rot="299387">
                <a:off x="850822" y="2122950"/>
                <a:ext cx="1374175" cy="1373938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7" name="文本框 42"/>
              <p:cNvSpPr txBox="1">
                <a:spLocks noChangeArrowheads="1"/>
              </p:cNvSpPr>
              <p:nvPr/>
            </p:nvSpPr>
            <p:spPr bwMode="auto">
              <a:xfrm rot="367501">
                <a:off x="903709" y="2186601"/>
                <a:ext cx="1296103" cy="12684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练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62" name="组合 37"/>
            <p:cNvGrpSpPr/>
            <p:nvPr/>
          </p:nvGrpSpPr>
          <p:grpSpPr>
            <a:xfrm rot="-573946">
              <a:off x="3447740" y="3548193"/>
              <a:ext cx="1735177" cy="1733289"/>
              <a:chOff x="850421" y="2123535"/>
              <a:chExt cx="1374337" cy="1372841"/>
            </a:xfrm>
          </p:grpSpPr>
          <p:sp>
            <p:nvSpPr>
              <p:cNvPr id="63" name="矩形 62"/>
              <p:cNvSpPr/>
              <p:nvPr/>
            </p:nvSpPr>
            <p:spPr>
              <a:xfrm rot="299387">
                <a:off x="850421" y="2123535"/>
                <a:ext cx="1374337" cy="1372841"/>
              </a:xfrm>
              <a:prstGeom prst="rect">
                <a:avLst/>
              </a:prstGeom>
              <a:solidFill>
                <a:srgbClr val="2E2E2E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5" name="文本框 39"/>
              <p:cNvSpPr txBox="1">
                <a:spLocks noChangeArrowheads="1"/>
              </p:cNvSpPr>
              <p:nvPr/>
            </p:nvSpPr>
            <p:spPr bwMode="auto">
              <a:xfrm rot="367501">
                <a:off x="903705" y="2187120"/>
                <a:ext cx="1296103" cy="12674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di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7200" b="1">
                    <a:solidFill>
                      <a:srgbClr val="FFCF3C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勤</a:t>
                </a:r>
                <a:endParaRPr lang="en-US" altLang="zh-CN" sz="7200" b="1">
                  <a:solidFill>
                    <a:srgbClr val="FFCF3C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72" name="矩形 71"/>
          <p:cNvSpPr/>
          <p:nvPr/>
        </p:nvSpPr>
        <p:spPr bwMode="auto">
          <a:xfrm rot="82660">
            <a:off x="5142114" y="2275852"/>
            <a:ext cx="1300162" cy="1300164"/>
          </a:xfrm>
          <a:prstGeom prst="rect">
            <a:avLst/>
          </a:prstGeom>
          <a:solidFill>
            <a:srgbClr val="2E2E2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3" name="文本框 42"/>
          <p:cNvSpPr txBox="1">
            <a:spLocks noChangeArrowheads="1"/>
          </p:cNvSpPr>
          <p:nvPr/>
        </p:nvSpPr>
        <p:spPr bwMode="auto">
          <a:xfrm rot="150774">
            <a:off x="5192776" y="2335241"/>
            <a:ext cx="12262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>
                <a:solidFill>
                  <a:srgbClr val="FFCF3C"/>
                </a:solidFill>
                <a:latin typeface="微软雅黑" panose="020B0503020204020204" charset="-122"/>
                <a:ea typeface="微软雅黑" panose="020B0503020204020204" charset="-122"/>
              </a:rPr>
              <a:t>难</a:t>
            </a:r>
            <a:endParaRPr lang="en-US" altLang="zh-CN" sz="7200" b="1">
              <a:solidFill>
                <a:srgbClr val="FFCF3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zh-CN" sz="2800"/>
              <a:t>．下列各组线段能组成三角形的是（ </a:t>
            </a:r>
            <a:r>
              <a:rPr lang="en-US" altLang="zh-CN" sz="2800"/>
              <a:t>    </a:t>
            </a:r>
            <a:r>
              <a:rPr lang="zh-CN" altLang="zh-CN" sz="2800"/>
              <a:t>）</a:t>
            </a:r>
            <a:endParaRPr lang="zh-CN" altLang="zh-CN" sz="2800"/>
          </a:p>
          <a:p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4cm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8cm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12cm 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1cm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7cm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9cm</a:t>
            </a:r>
            <a:endParaRPr lang="zh-CN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4cm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4cm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4cm 	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8cm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6cm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14cm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/>
          </a:p>
          <a:p>
            <a:endParaRPr lang="en-US" altLang="zh-CN" sz="2800"/>
          </a:p>
          <a:p>
            <a:endParaRPr lang="en-US" altLang="zh-CN" sz="2800"/>
          </a:p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zh-CN" sz="2800"/>
              <a:t>．一个等腰三角形两边长分别为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zh-CN" sz="2800"/>
              <a:t>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zh-CN" sz="2800"/>
              <a:t>，则它的周长是（</a:t>
            </a:r>
            <a:r>
              <a:rPr lang="en-US" altLang="zh-CN" sz="2800"/>
              <a:t>    </a:t>
            </a:r>
            <a:r>
              <a:rPr lang="zh-CN" altLang="zh-CN" sz="2800"/>
              <a:t> ）</a:t>
            </a:r>
            <a:endParaRPr lang="zh-CN" altLang="zh-CN" sz="2800"/>
          </a:p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A.11 				B.16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C.17 				D. 16 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或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zh-CN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317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</a:t>
            </a:r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、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68226" y="996732"/>
            <a:ext cx="418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18833" y="3974534"/>
            <a:ext cx="418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zh-CN" sz="2800"/>
              <a:t>．已知三角形的两边的长分别为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2cm</a:t>
            </a:r>
            <a:r>
              <a:rPr lang="zh-CN" altLang="zh-CN" sz="2800"/>
              <a:t>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7cm</a:t>
            </a:r>
            <a:r>
              <a:rPr lang="zh-CN" altLang="zh-CN" sz="2800"/>
              <a:t>，设最长边为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zh-CN" altLang="zh-CN" sz="2800"/>
              <a:t>，则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zh-CN" sz="2800"/>
              <a:t>的取值范围是</a:t>
            </a:r>
            <a:r>
              <a:rPr lang="ru-RU" altLang="zh-CN" sz="2800"/>
              <a:t>( </a:t>
            </a:r>
            <a:r>
              <a:rPr lang="zh-CN" altLang="en-US" sz="2800"/>
              <a:t>       </a:t>
            </a:r>
            <a:r>
              <a:rPr lang="ru-RU" altLang="zh-CN" sz="2800"/>
              <a:t>)</a:t>
            </a:r>
            <a:endParaRPr lang="zh-CN" altLang="zh-CN" sz="2800"/>
          </a:p>
          <a:p>
            <a:pPr marL="514350" indent="-514350">
              <a:buAutoNum type="alphaUcPeriod"/>
            </a:pP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lphaUcPeriod"/>
            </a:pP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lphaUcPeriod"/>
            </a:pP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5≤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lphaUcPeriod"/>
            </a:pP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7≤</a:t>
            </a:r>
            <a:r>
              <a:rPr lang="zh-CN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zh-CN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69157" y="1472367"/>
            <a:ext cx="418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zh-CN" altLang="zh-CN" sz="2800"/>
              <a:t>以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zh-CN" altLang="zh-CN" sz="2800"/>
              <a:t>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zh-CN" sz="2800"/>
              <a:t> </a:t>
            </a:r>
            <a:r>
              <a:rPr lang="zh-CN" altLang="zh-CN" sz="2800"/>
              <a:t>为两边长及第三边长为整数组成的三角形一共有（ </a:t>
            </a:r>
            <a:r>
              <a:rPr lang="en-US" altLang="zh-CN" sz="2800"/>
              <a:t>    </a:t>
            </a:r>
            <a:r>
              <a:rPr lang="zh-CN" altLang="zh-CN" sz="2800"/>
              <a:t>）个．</a:t>
            </a:r>
            <a:endParaRPr lang="zh-CN" altLang="zh-CN" sz="2800"/>
          </a:p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A. 2 		B. 3 		C. 4 		D. 5</a:t>
            </a:r>
            <a:endParaRPr lang="zh-CN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41767" y="1414832"/>
            <a:ext cx="418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zh-CN" sz="2800"/>
              <a:t>．如图，已知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en-US" altLang="zh-CN" sz="2800"/>
              <a:t>是</a:t>
            </a:r>
            <a:r>
              <a:rPr lang="ru-RU" altLang="zh-CN" sz="2800"/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en-US" altLang="zh-CN" sz="2800"/>
              <a:t>的中线，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=5</a:t>
            </a:r>
            <a:r>
              <a:rPr lang="en-US" altLang="zh-CN" sz="2800"/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BC=3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ABD</a:t>
            </a:r>
            <a:r>
              <a:rPr lang="en-US" altLang="zh-CN" sz="2800"/>
              <a:t>和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BCD</a:t>
            </a:r>
            <a:r>
              <a:rPr lang="en-US" altLang="zh-CN" sz="2800"/>
              <a:t>的周长的差是（      ）</a:t>
            </a:r>
            <a:endParaRPr lang="zh-CN" altLang="zh-CN" sz="2800"/>
          </a:p>
          <a:p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800"/>
              <a:t>不能确定</a:t>
            </a:r>
            <a:endParaRPr lang="zh-CN" altLang="zh-CN" sz="2800"/>
          </a:p>
          <a:p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5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4" name="图片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00" y="2679700"/>
            <a:ext cx="2079800" cy="2366038"/>
          </a:xfrm>
          <a:prstGeom prst="rect">
            <a:avLst/>
          </a:prstGeom>
        </p:spPr>
      </p:pic>
      <p:sp>
        <p:nvSpPr>
          <p:cNvPr id="1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681976" y="1402639"/>
            <a:ext cx="4183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zh-CN" sz="2800"/>
              <a:t>．如图，</a:t>
            </a:r>
            <a:r>
              <a:rPr lang="ru-RU" altLang="zh-CN" sz="2800"/>
              <a:t>△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zh-CN" sz="2800"/>
              <a:t>的面积是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36</a:t>
            </a:r>
            <a:r>
              <a:rPr lang="zh-CN" altLang="zh-CN" sz="2800"/>
              <a:t>，图中</a:t>
            </a:r>
            <a:r>
              <a:rPr lang="ru-RU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ru-RU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altLang="zh-CN" sz="2800"/>
              <a:t> </a:t>
            </a:r>
            <a:r>
              <a:rPr lang="zh-CN" altLang="zh-CN" sz="2800"/>
              <a:t>分别为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ru-RU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ru-RU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800"/>
              <a:t>的三等分点，阴影部分的面</a:t>
            </a:r>
            <a:r>
              <a:rPr lang="zh-CN" altLang="en-US" sz="2800"/>
              <a:t>积</a:t>
            </a:r>
            <a:r>
              <a:rPr lang="zh-CN" altLang="zh-CN" sz="2800"/>
              <a:t>是</a:t>
            </a:r>
            <a:r>
              <a:rPr lang="zh-CN" altLang="en-US" sz="2800" u="sng"/>
              <a:t>     </a:t>
            </a:r>
            <a:r>
              <a:rPr lang="zh-CN" altLang="zh-CN" sz="2800"/>
              <a:t> ．</a:t>
            </a:r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6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5" name="图片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" y="2498936"/>
            <a:ext cx="2616200" cy="2250863"/>
          </a:xfrm>
          <a:prstGeom prst="rect">
            <a:avLst/>
          </a:prstGeom>
        </p:spPr>
      </p:pic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433396" y="1422331"/>
            <a:ext cx="753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</a:rPr>
              <a:t>16</a:t>
            </a:r>
            <a:endParaRPr kumimoji="1" lang="zh-CN" altLang="en-US" sz="4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zh-CN" altLang="zh-CN" sz="2800"/>
              <a:t>．已知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zh-CN" altLang="zh-CN" sz="2800"/>
              <a:t>是三角形的三边长，则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﹣</a:t>
            </a:r>
            <a:r>
              <a:rPr lang="en-US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err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|+|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﹣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﹣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zh-CN" altLang="en-US" sz="2800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zh-CN" sz="2800"/>
              <a:t>．</a:t>
            </a:r>
            <a:endParaRPr lang="zh-CN" altLang="zh-CN" sz="2800"/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7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14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373855" y="1389350"/>
            <a:ext cx="952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2c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30942" y="2853763"/>
            <a:ext cx="73361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∵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＜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en-US" altLang="zh-CN" sz="4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kumimoji="1" lang="zh-CN" altLang="en-US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原式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1" lang="zh-CN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1" lang="en-US" altLang="zh-CN" sz="400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kumimoji="1" lang="en-US" altLang="zh-CN" sz="4000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c+b+c</a:t>
            </a:r>
            <a:r>
              <a:rPr kumimoji="1" lang="zh-CN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kumimoji="1" lang="en-US" altLang="zh-CN" sz="40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1" lang="zh-CN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zh-CN" altLang="en-US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1" lang="en-US" altLang="zh-CN" sz="40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kumimoji="1" lang="zh-CN" altLang="en-US" sz="4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88048" y="1117987"/>
            <a:ext cx="7815581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zh-CN" altLang="zh-CN" sz="2800"/>
              <a:t>．已知：</a:t>
            </a:r>
            <a:r>
              <a:rPr lang="en-US" altLang="zh-CN" sz="2800"/>
              <a:t>△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zh-CN" sz="2800"/>
              <a:t>中，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zh-CN" altLang="zh-CN" sz="2800"/>
              <a:t>是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altLang="zh-CN" sz="2800"/>
              <a:t>边上的中线．求证：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zh-CN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＞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800" i="1"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图片 22" descr="屏幕快照 2017-02-22 23.07.05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8710" cy="1193800"/>
          </a:xfrm>
          <a:prstGeom prst="rect">
            <a:avLst/>
          </a:prstGeom>
        </p:spPr>
      </p:pic>
      <p:sp>
        <p:nvSpPr>
          <p:cNvPr id="24" name="直接连接符 1"/>
          <p:cNvSpPr>
            <a:spLocks noChangeShapeType="1"/>
          </p:cNvSpPr>
          <p:nvPr/>
        </p:nvSpPr>
        <p:spPr bwMode="auto">
          <a:xfrm flipV="1">
            <a:off x="925513" y="812800"/>
            <a:ext cx="8091487" cy="36513"/>
          </a:xfrm>
          <a:prstGeom prst="line">
            <a:avLst/>
          </a:prstGeom>
          <a:noFill/>
          <a:ln w="9525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TextBox 4"/>
          <p:cNvSpPr>
            <a:spLocks noChangeArrowheads="1"/>
          </p:cNvSpPr>
          <p:nvPr/>
        </p:nvSpPr>
        <p:spPr bwMode="auto">
          <a:xfrm>
            <a:off x="2428700" y="292251"/>
            <a:ext cx="2303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勤练重难点</a:t>
            </a:r>
            <a:r>
              <a:rPr lang="en-US" altLang="zh-CN" sz="2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8</a:t>
            </a:r>
            <a:endParaRPr lang="zh-CN" altLang="en-US" sz="2400" b="1">
              <a:solidFill>
                <a:srgbClr val="3F3F3F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8" name="TextBox 5"/>
          <p:cNvSpPr>
            <a:spLocks noChangeArrowheads="1"/>
          </p:cNvSpPr>
          <p:nvPr/>
        </p:nvSpPr>
        <p:spPr bwMode="auto">
          <a:xfrm>
            <a:off x="7516812" y="88900"/>
            <a:ext cx="151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5400" b="1">
                <a:solidFill>
                  <a:srgbClr val="05AFC8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FC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r>
              <a:rPr lang="en-US" altLang="zh-CN" sz="5400" b="1">
                <a:solidFill>
                  <a:srgbClr val="3F3F3F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en-US" altLang="zh-CN" sz="5400" b="1">
                <a:solidFill>
                  <a:srgbClr val="FA4453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·</a:t>
            </a:r>
            <a:endParaRPr lang="zh-CN" altLang="en-US" sz="5400" b="1">
              <a:solidFill>
                <a:srgbClr val="FA4453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pic>
        <p:nvPicPr>
          <p:cNvPr id="14" name="图片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420" y="1818005"/>
            <a:ext cx="3137535" cy="1986915"/>
          </a:xfrm>
          <a:prstGeom prst="rect">
            <a:avLst/>
          </a:prstGeom>
        </p:spPr>
      </p:pic>
      <p:sp>
        <p:nvSpPr>
          <p:cNvPr id="15" name="直接连接符 2"/>
          <p:cNvSpPr>
            <a:spLocks noChangeShapeType="1"/>
          </p:cNvSpPr>
          <p:nvPr/>
        </p:nvSpPr>
        <p:spPr bwMode="auto">
          <a:xfrm flipH="1" flipV="1">
            <a:off x="2335388" y="379413"/>
            <a:ext cx="0" cy="287339"/>
          </a:xfrm>
          <a:prstGeom prst="line">
            <a:avLst/>
          </a:prstGeom>
          <a:noFill/>
          <a:ln w="19050">
            <a:solidFill>
              <a:srgbClr val="595959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流程图: 合并 30"/>
          <p:cNvSpPr>
            <a:spLocks noChangeArrowheads="1"/>
          </p:cNvSpPr>
          <p:nvPr/>
        </p:nvSpPr>
        <p:spPr bwMode="auto">
          <a:xfrm rot="16200000">
            <a:off x="892969" y="402434"/>
            <a:ext cx="360363" cy="241300"/>
          </a:xfrm>
          <a:prstGeom prst="flowChartMerge">
            <a:avLst/>
          </a:prstGeom>
          <a:noFill/>
          <a:ln w="6350">
            <a:solidFill>
              <a:srgbClr val="7F7F7F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64586" y="2552351"/>
            <a:ext cx="7051442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证明：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endParaRPr lang="en-US" altLang="zh-CN" sz="24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ACD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endParaRPr lang="en-US" altLang="zh-CN" sz="24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两式相加得，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endParaRPr lang="en-US" altLang="zh-CN" sz="24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又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∵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endParaRPr lang="en-US" altLang="zh-CN" sz="24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∴2(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endParaRPr lang="en-US" altLang="zh-CN" sz="2400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即：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AB+AD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＞</a:t>
            </a:r>
            <a:r>
              <a:rPr lang="zh-CN" altLang="en-US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AB+AC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 descr="无标题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58" y="4899158"/>
            <a:ext cx="320587" cy="876273"/>
          </a:xfrm>
          <a:prstGeom prst="rect">
            <a:avLst/>
          </a:prstGeom>
          <a:ln>
            <a:noFill/>
          </a:ln>
        </p:spPr>
      </p:pic>
      <p:pic>
        <p:nvPicPr>
          <p:cNvPr id="29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065000" y="11620500"/>
            <a:ext cx="304800" cy="228600"/>
          </a:xfrm>
          <a:prstGeom prst="cube">
            <a:avLst/>
          </a:prstGeom>
        </p:spPr>
      </p:pic>
      <p:pic>
        <p:nvPicPr>
          <p:cNvPr id="2" name="图片 1" descr="无标题.png"/>
          <p:cNvPicPr>
            <a:picLocks noChangeAspect="1"/>
          </p:cNvPicPr>
          <p:nvPr/>
        </p:nvPicPr>
        <p:blipFill>
          <a:blip r:embed="rId2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383" y="1356493"/>
            <a:ext cx="320587" cy="876273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3747</Words>
  <Application>WPS 演示</Application>
  <PresentationFormat>On-screen Show (4:3)</PresentationFormat>
  <Paragraphs>486</Paragraphs>
  <Slides>41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14</vt:i4>
      </vt:variant>
      <vt:variant>
        <vt:lpstr>幻灯片标题</vt:lpstr>
      </vt:variant>
      <vt:variant>
        <vt:i4>41</vt:i4>
      </vt:variant>
    </vt:vector>
  </HeadingPairs>
  <TitlesOfParts>
    <vt:vector size="72" baseType="lpstr">
      <vt:lpstr>Arial</vt:lpstr>
      <vt:lpstr>宋体</vt:lpstr>
      <vt:lpstr>Wingdings</vt:lpstr>
      <vt:lpstr>微软雅黑</vt:lpstr>
      <vt:lpstr>Calibri</vt:lpstr>
      <vt:lpstr>Arial</vt:lpstr>
      <vt:lpstr>DFWaWaSC-W5</vt:lpstr>
      <vt:lpstr>Segoe Print</vt:lpstr>
      <vt:lpstr>Times New Roman</vt:lpstr>
      <vt:lpstr>黑体</vt:lpstr>
      <vt:lpstr>Calibri</vt:lpstr>
      <vt:lpstr>Cambria Math</vt:lpstr>
      <vt:lpstr>TimesNewRomanPS</vt:lpstr>
      <vt:lpstr>TimesNewRomanPSMT</vt:lpstr>
      <vt:lpstr>Arial Unicode MS</vt:lpstr>
      <vt:lpstr>Calibri Light</vt:lpstr>
      <vt:lpstr>Office 主题</vt:lpstr>
      <vt:lpstr>Equation.DSMT4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谢珂璇Siko</cp:lastModifiedBy>
  <cp:revision>39</cp:revision>
  <cp:lastPrinted>2021-07-09T17:18:00Z</cp:lastPrinted>
  <dcterms:created xsi:type="dcterms:W3CDTF">2021-07-09T17:18:00Z</dcterms:created>
  <dcterms:modified xsi:type="dcterms:W3CDTF">2021-09-01T07:01:17Z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3867863D69A34D48A2487CBFDF30F730</vt:lpwstr>
  </property>
  <property fmtid="{D5CDD505-2E9C-101B-9397-08002B2CF9AE}" pid="7" name="KSOProductBuildVer">
    <vt:lpwstr>2052-11.1.0.10700</vt:lpwstr>
  </property>
</Properties>
</file>