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9"/>
  </p:notesMasterIdLst>
  <p:sldIdLst>
    <p:sldId id="256" r:id="rId3"/>
    <p:sldId id="426" r:id="rId4"/>
    <p:sldId id="257" r:id="rId5"/>
    <p:sldId id="340" r:id="rId6"/>
    <p:sldId id="350" r:id="rId7"/>
    <p:sldId id="351" r:id="rId8"/>
    <p:sldId id="349" r:id="rId9"/>
    <p:sldId id="352" r:id="rId10"/>
    <p:sldId id="353" r:id="rId11"/>
    <p:sldId id="354" r:id="rId12"/>
    <p:sldId id="355" r:id="rId13"/>
    <p:sldId id="359" r:id="rId14"/>
    <p:sldId id="398" r:id="rId15"/>
    <p:sldId id="361" r:id="rId16"/>
    <p:sldId id="375" r:id="rId17"/>
    <p:sldId id="379" r:id="rId18"/>
    <p:sldId id="390" r:id="rId19"/>
    <p:sldId id="381" r:id="rId20"/>
    <p:sldId id="420" r:id="rId21"/>
    <p:sldId id="291" r:id="rId22"/>
    <p:sldId id="395" r:id="rId23"/>
    <p:sldId id="397" r:id="rId24"/>
    <p:sldId id="258" r:id="rId25"/>
    <p:sldId id="259" r:id="rId26"/>
    <p:sldId id="427" r:id="rId27"/>
    <p:sldId id="428" r:id="rId2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张 颖" initials="张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FF0066"/>
    <a:srgbClr val="66FF66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04" autoAdjust="0"/>
    <p:restoredTop sz="94660"/>
  </p:normalViewPr>
  <p:slideViewPr>
    <p:cSldViewPr snapToGrid="0">
      <p:cViewPr varScale="1">
        <p:scale>
          <a:sx n="80" d="100"/>
          <a:sy n="80" d="100"/>
        </p:scale>
        <p:origin x="48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3" Type="http://schemas.openxmlformats.org/officeDocument/2006/relationships/commentAuthors" Target="commentAuthors.xml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" Target="slides/slide1.xml"/><Relationship Id="rId29" Type="http://schemas.openxmlformats.org/officeDocument/2006/relationships/notesMaster" Target="notesMasters/notesMaster1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F0D707-CE38-4529-BE25-D0FB4AEE72E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8B215D-B6C8-477D-8EBF-8A191777C5D7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B7A7D1-A3C9-43B2-B703-AB8E37C8F68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CA9D71-0912-47D6-B0C9-507B40676447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1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1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1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1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.png"/><Relationship Id="rId1" Type="http://schemas.openxmlformats.org/officeDocument/2006/relationships/image" Target="../media/image5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1" Type="http://schemas.openxmlformats.org/officeDocument/2006/relationships/image" Target="../media/image5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1" Type="http://schemas.openxmlformats.org/officeDocument/2006/relationships/image" Target="../media/image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1" Type="http://schemas.openxmlformats.org/officeDocument/2006/relationships/image" Target="../media/image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1" Type="http://schemas.openxmlformats.org/officeDocument/2006/relationships/image" Target="../media/image5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9.jpeg"/><Relationship Id="rId1" Type="http://schemas.openxmlformats.org/officeDocument/2006/relationships/image" Target="../media/image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0.jpeg"/><Relationship Id="rId1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CN" b="1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Unit </a:t>
            </a:r>
            <a:r>
              <a:rPr lang="en-US" altLang="zh-CN" sz="8800" b="1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2</a:t>
            </a:r>
            <a:endParaRPr lang="zh-CN" altLang="en-US" sz="8800" b="1" dirty="0">
              <a:solidFill>
                <a:srgbClr val="FF00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altLang="zh-CN" sz="7200" b="1" dirty="0">
                <a:solidFill>
                  <a:srgbClr val="7030A0"/>
                </a:solidFill>
                <a:latin typeface="Trebuchet MS" panose="020B0603020202020204" pitchFamily="34" charset="0"/>
              </a:rPr>
              <a:t>Review</a:t>
            </a:r>
            <a:endParaRPr lang="zh-CN" altLang="en-US" sz="7200" b="1" dirty="0">
              <a:solidFill>
                <a:srgbClr val="7030A0"/>
              </a:solidFill>
              <a:latin typeface="Trebuchet MS" panose="020B0603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 b="1"/>
              <a:t>From Class Two</a:t>
            </a:r>
            <a:endParaRPr lang="en-US" altLang="zh-CN" b="1"/>
          </a:p>
        </p:txBody>
      </p:sp>
      <p:pic>
        <p:nvPicPr>
          <p:cNvPr id="5" name="内容占位符 4"/>
          <p:cNvPicPr>
            <a:picLocks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308735"/>
            <a:ext cx="10609580" cy="525335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8897" y="37062"/>
            <a:ext cx="10515600" cy="1325563"/>
          </a:xfrm>
        </p:spPr>
        <p:txBody>
          <a:bodyPr/>
          <a:lstStyle/>
          <a:p>
            <a:r>
              <a:rPr lang="en-US" altLang="zh-CN" b="1" dirty="0">
                <a:solidFill>
                  <a:srgbClr val="7030A0"/>
                </a:solidFill>
                <a:latin typeface="Broadway" panose="04040905080002020502" pitchFamily="82" charset="0"/>
              </a:rPr>
              <a:t>Useful Expressions</a:t>
            </a:r>
            <a:endParaRPr lang="zh-CN" altLang="en-US" b="1" dirty="0">
              <a:solidFill>
                <a:srgbClr val="7030A0"/>
              </a:solidFill>
              <a:latin typeface="Broadway" panose="04040905080002020502" pitchFamily="82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8558" y="1093509"/>
            <a:ext cx="6166599" cy="5533534"/>
          </a:xfrm>
          <a:solidFill>
            <a:srgbClr val="FFFF00"/>
          </a:solidFill>
        </p:spPr>
        <p:txBody>
          <a:bodyPr>
            <a:normAutofit/>
          </a:bodyPr>
          <a:lstStyle/>
          <a:p>
            <a:pPr marL="0" lvl="0" indent="0" algn="just" latinLnBrk="1">
              <a:lnSpc>
                <a:spcPts val="1700"/>
              </a:lnSpc>
              <a:buNone/>
            </a:pPr>
            <a:endParaRPr lang="en-US" altLang="zh-CN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lvl="0" indent="0" algn="just" latinLnBrk="1">
              <a:lnSpc>
                <a:spcPts val="1700"/>
              </a:lnSpc>
              <a:buNone/>
            </a:pPr>
            <a:r>
              <a:rPr lang="en-US" altLang="zh-CN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1. apply to sb. for </a:t>
            </a:r>
            <a:r>
              <a:rPr lang="en-US" altLang="zh-CN" b="1" dirty="0" err="1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sth</a:t>
            </a:r>
            <a:r>
              <a:rPr lang="en-US" altLang="zh-CN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en-US" altLang="zh-CN" b="1" dirty="0">
              <a:effectLst/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lvl="0" indent="0" algn="just" latinLnBrk="1">
              <a:lnSpc>
                <a:spcPts val="1700"/>
              </a:lnSpc>
              <a:buNone/>
            </a:pPr>
            <a:r>
              <a:rPr lang="en-US" altLang="zh-CN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 apply oneself to doing</a:t>
            </a:r>
            <a:endParaRPr lang="en-US" altLang="zh-CN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lvl="0" indent="0" algn="just" latinLnBrk="1">
              <a:lnSpc>
                <a:spcPts val="1700"/>
              </a:lnSpc>
              <a:buNone/>
            </a:pPr>
            <a:r>
              <a:rPr lang="en-US" altLang="zh-CN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2. be amazed at</a:t>
            </a:r>
            <a:endParaRPr lang="en-US" altLang="zh-CN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lvl="0" indent="0" algn="just" latinLnBrk="1">
              <a:lnSpc>
                <a:spcPts val="1700"/>
              </a:lnSpc>
              <a:buNone/>
            </a:pPr>
            <a:r>
              <a:rPr lang="en-US" altLang="zh-CN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 to one’s amazement</a:t>
            </a:r>
            <a:endParaRPr lang="en-US" altLang="zh-CN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lvl="0" indent="0" algn="just" latinLnBrk="1">
              <a:lnSpc>
                <a:spcPts val="1700"/>
              </a:lnSpc>
              <a:buNone/>
            </a:pPr>
            <a:r>
              <a:rPr lang="en-US" altLang="zh-CN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3. make some arrangements for</a:t>
            </a:r>
            <a:endParaRPr lang="zh-CN" altLang="zh-CN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eaLnBrk="1" hangingPunct="1">
              <a:lnSpc>
                <a:spcPts val="1700"/>
              </a:lnSpc>
              <a:buNone/>
            </a:pPr>
            <a:r>
              <a:rPr lang="en-US" altLang="zh-CN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4. recognize ... as / to be </a:t>
            </a:r>
            <a:endParaRPr lang="en-US" altLang="zh-CN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>
              <a:lnSpc>
                <a:spcPts val="1700"/>
              </a:lnSpc>
              <a:buNone/>
            </a:pPr>
            <a:r>
              <a:rPr lang="en-US" altLang="zh-CN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 It is recognized that… </a:t>
            </a:r>
            <a:endParaRPr lang="en-US" altLang="zh-CN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>
              <a:lnSpc>
                <a:spcPts val="1700"/>
              </a:lnSpc>
              <a:buNone/>
            </a:pPr>
            <a:r>
              <a:rPr lang="en-US" altLang="zh-CN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5. other than</a:t>
            </a:r>
            <a:endParaRPr lang="en-US" altLang="zh-CN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>
              <a:lnSpc>
                <a:spcPts val="1700"/>
              </a:lnSpc>
              <a:buNone/>
            </a:pPr>
            <a:r>
              <a:rPr lang="en-US" altLang="zh-CN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6. </a:t>
            </a:r>
            <a:r>
              <a:rPr lang="en-US" altLang="zh-CN" sz="2900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make(lose) contact with…       </a:t>
            </a:r>
            <a:endParaRPr lang="en-US" altLang="zh-CN" sz="2900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>
              <a:lnSpc>
                <a:spcPts val="1700"/>
              </a:lnSpc>
              <a:buNone/>
            </a:pPr>
            <a:r>
              <a:rPr lang="en-US" altLang="zh-CN" sz="2900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 keep in contact with ...  </a:t>
            </a:r>
            <a:endParaRPr lang="en-US" altLang="zh-CN" sz="2900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>
              <a:lnSpc>
                <a:spcPts val="1700"/>
              </a:lnSpc>
              <a:buNone/>
            </a:pPr>
            <a:r>
              <a:rPr lang="en-US" altLang="zh-CN" sz="2900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7. make up for</a:t>
            </a:r>
            <a:endParaRPr lang="en-US" altLang="zh-CN" sz="2900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>
              <a:lnSpc>
                <a:spcPts val="1700"/>
              </a:lnSpc>
              <a:buNone/>
            </a:pPr>
            <a:r>
              <a:rPr lang="en-US" altLang="zh-CN" sz="2900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 be made up of</a:t>
            </a:r>
            <a:endParaRPr lang="en-US" altLang="zh-CN" sz="2900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>
              <a:lnSpc>
                <a:spcPts val="1700"/>
              </a:lnSpc>
              <a:buNone/>
            </a:pPr>
            <a:r>
              <a:rPr lang="en-US" altLang="zh-CN" sz="2900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8. request sb. to do </a:t>
            </a:r>
            <a:r>
              <a:rPr lang="en-US" altLang="zh-CN" sz="2900" b="1" dirty="0" err="1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sth</a:t>
            </a:r>
            <a:r>
              <a:rPr lang="en-US" altLang="zh-CN" sz="2900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. </a:t>
            </a:r>
            <a:endParaRPr lang="en-US" altLang="zh-CN" sz="2900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ts val="1700"/>
              </a:lnSpc>
              <a:buFontTx/>
              <a:buNone/>
            </a:pPr>
            <a:r>
              <a:rPr lang="en-US" altLang="zh-CN" sz="2900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9.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900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comment on/about </a:t>
            </a:r>
            <a:r>
              <a:rPr lang="en-US" altLang="zh-CN" sz="2900" b="1" dirty="0" err="1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sth</a:t>
            </a:r>
            <a:r>
              <a:rPr lang="en-US" altLang="zh-CN" sz="2900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. / sb.</a:t>
            </a:r>
            <a:endParaRPr lang="zh-CN" altLang="en-US" sz="2900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ts val="1700"/>
              </a:lnSpc>
              <a:buFontTx/>
              <a:buNone/>
            </a:pPr>
            <a:r>
              <a:rPr lang="en-US" altLang="zh-CN" sz="2900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 make comments on </a:t>
            </a:r>
            <a:r>
              <a:rPr lang="en-US" altLang="zh-CN" sz="2900" b="1" dirty="0" err="1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sth</a:t>
            </a:r>
            <a:r>
              <a:rPr lang="en-US" altLang="zh-CN" sz="2900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./sb. </a:t>
            </a:r>
            <a:endParaRPr lang="en-US" altLang="zh-CN" sz="2400" b="1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lvl="0" indent="0" algn="just" latinLnBrk="1">
              <a:lnSpc>
                <a:spcPts val="1800"/>
              </a:lnSpc>
              <a:buNone/>
            </a:pPr>
            <a:endParaRPr lang="zh-CN" altLang="zh-CN" b="1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29325" y="1851387"/>
            <a:ext cx="5956755" cy="4351338"/>
          </a:xfrm>
          <a:solidFill>
            <a:srgbClr val="00FFFF"/>
          </a:solidFill>
        </p:spPr>
        <p:txBody>
          <a:bodyPr>
            <a:normAutofit/>
          </a:bodyPr>
          <a:lstStyle/>
          <a:p>
            <a:pPr marL="342900" lvl="0" indent="-342900" algn="just" latinLnBrk="1">
              <a:lnSpc>
                <a:spcPts val="6000"/>
              </a:lnSpc>
              <a:buFont typeface="+mj-lt"/>
              <a:buAutoNum type="arabicPeriod"/>
            </a:pPr>
            <a:r>
              <a:rPr lang="en-US" altLang="zh-CN" sz="3600" b="1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request that sb.(should) do</a:t>
            </a:r>
            <a:endParaRPr lang="zh-CN" altLang="zh-CN" sz="36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lvl="0" indent="0" algn="just" latinLnBrk="1">
              <a:lnSpc>
                <a:spcPts val="6000"/>
              </a:lnSpc>
              <a:buNone/>
            </a:pPr>
            <a:r>
              <a:rPr lang="en-US" altLang="zh-CN" sz="3600" b="1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2. </a:t>
            </a: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It is/was …that</a:t>
            </a:r>
            <a:endParaRPr lang="en-US" altLang="zh-CN" sz="36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lvl="0" indent="0" algn="just" latinLnBrk="1">
              <a:lnSpc>
                <a:spcPts val="6000"/>
              </a:lnSpc>
              <a:buNone/>
            </a:pP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3. It is adj. that </a:t>
            </a: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从句</a:t>
            </a:r>
            <a:endParaRPr lang="en-US" altLang="zh-CN" sz="36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extBox 3"/>
          <p:cNvSpPr txBox="1">
            <a:spLocks noChangeArrowheads="1"/>
          </p:cNvSpPr>
          <p:nvPr/>
        </p:nvSpPr>
        <p:spPr bwMode="auto">
          <a:xfrm>
            <a:off x="488054" y="1739564"/>
            <a:ext cx="11431970" cy="1287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514350" indent="-5143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1967230" indent="-1967230" eaLnBrk="1" hangingPunct="1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apply for ...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申请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endParaRPr lang="zh-CN" altLang="en-US" sz="3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apply to ... for ... </a:t>
            </a:r>
            <a:r>
              <a:rPr lang="zh-CN" alt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向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申请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 </a:t>
            </a:r>
            <a:endParaRPr lang="en-US" altLang="zh-CN" sz="3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412" name="TextBox 4"/>
          <p:cNvSpPr txBox="1">
            <a:spLocks noChangeArrowheads="1"/>
          </p:cNvSpPr>
          <p:nvPr/>
        </p:nvSpPr>
        <p:spPr bwMode="auto">
          <a:xfrm>
            <a:off x="488054" y="3395435"/>
            <a:ext cx="10930143" cy="197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177925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58623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9939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402205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859405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316605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773805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231005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622300" indent="-62230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He 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applied for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job in the company. </a:t>
            </a:r>
            <a:endParaRPr lang="en-US" altLang="zh-CN" sz="3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22300" indent="-62230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You have to 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apply to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 U.S. embassy (</a:t>
            </a:r>
            <a:r>
              <a:rPr lang="zh-CN" alt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大使馆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visa.</a:t>
            </a:r>
            <a:endParaRPr lang="zh-CN" altLang="en-US" sz="3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8214" y="598151"/>
            <a:ext cx="7489825" cy="114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3"/>
          <p:cNvSpPr txBox="1">
            <a:spLocks noChangeArrowheads="1"/>
          </p:cNvSpPr>
          <p:nvPr/>
        </p:nvSpPr>
        <p:spPr bwMode="auto">
          <a:xfrm>
            <a:off x="551615" y="1052835"/>
            <a:ext cx="8245475" cy="1348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00125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40843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8161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224405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681605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138805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596005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053205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apply  </a:t>
            </a:r>
            <a:r>
              <a:rPr lang="en-US" altLang="zh-CN" sz="34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vt.</a:t>
            </a:r>
            <a:r>
              <a:rPr lang="en-US" altLang="zh-CN" sz="3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3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应用</a:t>
            </a:r>
            <a:endParaRPr lang="zh-CN" altLang="en-US" sz="3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apply ... to ... </a:t>
            </a:r>
            <a:r>
              <a:rPr lang="zh-CN" alt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把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应用于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 </a:t>
            </a:r>
            <a:endParaRPr lang="zh-CN" altLang="en-US" sz="3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8067" name="TextBox 4"/>
          <p:cNvSpPr txBox="1">
            <a:spLocks noChangeArrowheads="1"/>
          </p:cNvSpPr>
          <p:nvPr/>
        </p:nvSpPr>
        <p:spPr bwMode="auto">
          <a:xfrm>
            <a:off x="624640" y="2348235"/>
            <a:ext cx="11087750" cy="1348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628650" indent="-6286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177925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58623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9939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402205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859405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316605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773805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231005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He is eager to 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apply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technology 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practical business problems.</a:t>
            </a:r>
            <a:endParaRPr lang="en-US" altLang="zh-CN" sz="3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8069" name="TextBox 3"/>
          <p:cNvSpPr txBox="1">
            <a:spLocks noChangeArrowheads="1"/>
          </p:cNvSpPr>
          <p:nvPr/>
        </p:nvSpPr>
        <p:spPr bwMode="auto">
          <a:xfrm>
            <a:off x="551614" y="3751585"/>
            <a:ext cx="7848600" cy="1348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00125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40843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8161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224405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681605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138805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596005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053205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apply  </a:t>
            </a:r>
            <a:r>
              <a:rPr lang="en-US" altLang="zh-CN" sz="3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v. </a:t>
            </a:r>
            <a:r>
              <a:rPr lang="zh-CN" altLang="en-US" sz="3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贴，涂，敷</a:t>
            </a:r>
            <a:endParaRPr lang="zh-CN" altLang="en-US" sz="3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apply ... to ...  </a:t>
            </a:r>
            <a:r>
              <a:rPr lang="zh-CN" alt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把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贴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CN" alt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涂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CN" alt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敷到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endParaRPr lang="zh-CN" altLang="en-US" sz="3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8070" name="TextBox 4"/>
          <p:cNvSpPr txBox="1">
            <a:spLocks noChangeArrowheads="1"/>
          </p:cNvSpPr>
          <p:nvPr/>
        </p:nvSpPr>
        <p:spPr bwMode="auto">
          <a:xfrm>
            <a:off x="624640" y="5156523"/>
            <a:ext cx="7883525" cy="720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628650" indent="-6286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177925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58623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9939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402205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859405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316605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773805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231005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Please 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apply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glue 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both surfaces.</a:t>
            </a:r>
            <a:endParaRPr lang="en-US" altLang="zh-CN" sz="3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8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8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8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7" grpId="0"/>
      <p:bldP spid="88069" grpId="0"/>
      <p:bldP spid="8807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3"/>
          <p:cNvSpPr txBox="1">
            <a:spLocks noChangeArrowheads="1"/>
          </p:cNvSpPr>
          <p:nvPr/>
        </p:nvSpPr>
        <p:spPr bwMode="auto">
          <a:xfrm>
            <a:off x="780330" y="849424"/>
            <a:ext cx="8245475" cy="1347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00125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40843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8161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224405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681605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138805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596005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053205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apply  </a:t>
            </a:r>
            <a:r>
              <a:rPr lang="en-US" altLang="zh-CN" sz="3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vt. </a:t>
            </a:r>
            <a:r>
              <a:rPr lang="zh-CN" altLang="en-US" sz="3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适用</a:t>
            </a:r>
            <a:endParaRPr lang="zh-CN" altLang="en-US" sz="34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apply to...</a:t>
            </a:r>
            <a:r>
              <a:rPr lang="en-US" altLang="zh-CN" sz="3400"/>
              <a:t>  </a:t>
            </a:r>
            <a:r>
              <a:rPr lang="zh-CN" altLang="en-US" sz="3400" b="1">
                <a:latin typeface="Times New Roman" panose="02020603050405020304" pitchFamily="18" charset="0"/>
                <a:cs typeface="Times New Roman" panose="02020603050405020304" pitchFamily="18" charset="0"/>
              </a:rPr>
              <a:t>适用于</a:t>
            </a:r>
            <a:r>
              <a:rPr lang="en-US" altLang="zh-CN" sz="3400" b="1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endParaRPr lang="zh-CN" altLang="en-US" sz="3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9091" name="TextBox 4"/>
          <p:cNvSpPr txBox="1">
            <a:spLocks noChangeArrowheads="1"/>
          </p:cNvSpPr>
          <p:nvPr/>
        </p:nvSpPr>
        <p:spPr bwMode="auto">
          <a:xfrm>
            <a:off x="767630" y="2182924"/>
            <a:ext cx="9373350" cy="720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628650" indent="-6286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177925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58623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9939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402205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859405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316605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773805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231005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What I have said 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applies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only 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some of you.</a:t>
            </a:r>
            <a:endParaRPr lang="en-US" altLang="zh-CN" sz="3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9094" name="TextBox 3"/>
          <p:cNvSpPr txBox="1">
            <a:spLocks noChangeArrowheads="1"/>
          </p:cNvSpPr>
          <p:nvPr/>
        </p:nvSpPr>
        <p:spPr bwMode="auto">
          <a:xfrm>
            <a:off x="780330" y="3005541"/>
            <a:ext cx="10800750" cy="3231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916305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323975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73228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13995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9715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05435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51155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96875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 dirty="0">
                <a:solidFill>
                  <a:srgbClr val="0000FF"/>
                </a:solidFill>
                <a:cs typeface="Arial" panose="020B0604020202020204" pitchFamily="34" charset="0"/>
              </a:rPr>
              <a:t>【</a:t>
            </a:r>
            <a:r>
              <a:rPr lang="zh-CN" altLang="en-US" sz="3400" b="1" dirty="0">
                <a:solidFill>
                  <a:srgbClr val="0000FF"/>
                </a:solidFill>
                <a:cs typeface="Arial" panose="020B0604020202020204" pitchFamily="34" charset="0"/>
              </a:rPr>
              <a:t>拓展</a:t>
            </a:r>
            <a:r>
              <a:rPr lang="en-US" altLang="zh-CN" sz="3400" b="1" dirty="0">
                <a:solidFill>
                  <a:srgbClr val="0000FF"/>
                </a:solidFill>
                <a:cs typeface="Arial" panose="020B0604020202020204" pitchFamily="34" charset="0"/>
              </a:rPr>
              <a:t>】</a:t>
            </a:r>
            <a:endParaRPr lang="en-US" altLang="zh-CN" sz="3400" b="1" dirty="0">
              <a:solidFill>
                <a:srgbClr val="0000FF"/>
              </a:solidFill>
              <a:cs typeface="Arial" panose="020B0604020202020204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apply oneself to ... / apply one’s minds to ...</a:t>
            </a:r>
            <a:r>
              <a:rPr lang="zh-CN" alt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致力于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，专心于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endParaRPr lang="zh-CN" altLang="en-US" sz="3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application </a:t>
            </a:r>
            <a:r>
              <a:rPr lang="en-US" altLang="zh-CN" sz="3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n.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3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应用</a:t>
            </a:r>
            <a:endParaRPr lang="zh-CN" altLang="en-US" sz="34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applicant </a:t>
            </a:r>
            <a:r>
              <a:rPr lang="en-US" altLang="zh-CN" sz="3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n. </a:t>
            </a:r>
            <a:r>
              <a:rPr lang="zh-CN" altLang="en-US" sz="3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申请人</a:t>
            </a:r>
            <a:r>
              <a:rPr lang="zh-CN" altLang="en-US" sz="3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（尤指求职、进高等学校等）</a:t>
            </a:r>
            <a:endParaRPr lang="zh-CN" altLang="en-US" sz="3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9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9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1" grpId="0"/>
      <p:bldP spid="8909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3"/>
          <p:cNvSpPr txBox="1">
            <a:spLocks noChangeArrowheads="1"/>
          </p:cNvSpPr>
          <p:nvPr/>
        </p:nvSpPr>
        <p:spPr bwMode="auto">
          <a:xfrm>
            <a:off x="335600" y="1196845"/>
            <a:ext cx="11160775" cy="4487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628650" indent="-6286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177925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58623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9939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402205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859405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316605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773805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231005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Frank has 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applied himself </a:t>
            </a:r>
            <a:r>
              <a:rPr lang="en-US" altLang="zh-CN" sz="3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this task with considerable energy.</a:t>
            </a:r>
            <a:endParaRPr lang="en-US" altLang="zh-CN" sz="3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We 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applied our minds </a:t>
            </a:r>
            <a:r>
              <a:rPr lang="en-US" altLang="zh-CN" sz="3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finding a solution to our problem.</a:t>
            </a:r>
            <a:endParaRPr lang="zh-CN" altLang="en-US" sz="3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The university welcomes 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applica</a:t>
            </a:r>
            <a:r>
              <a:rPr lang="en-US" altLang="zh-CN" sz="3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tions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from overseas students. </a:t>
            </a:r>
            <a:endParaRPr lang="en-US" altLang="zh-CN" sz="3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How many 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</a:t>
            </a:r>
            <a:r>
              <a:rPr lang="en-US" altLang="zh-CN" sz="3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cants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did you have for the job? </a:t>
            </a:r>
            <a:endParaRPr lang="en-US" altLang="zh-CN" sz="3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矩形 1"/>
          <p:cNvSpPr>
            <a:spLocks noChangeArrowheads="1"/>
          </p:cNvSpPr>
          <p:nvPr/>
        </p:nvSpPr>
        <p:spPr bwMode="auto">
          <a:xfrm>
            <a:off x="479610" y="980830"/>
            <a:ext cx="11232780" cy="4487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0850" indent="-4508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916305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323975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73228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13995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9715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05435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51155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96875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 dirty="0">
                <a:solidFill>
                  <a:srgbClr val="0000FF"/>
                </a:solidFill>
                <a:cs typeface="Arial" panose="020B0604020202020204" pitchFamily="34" charset="0"/>
              </a:rPr>
              <a:t>【</a:t>
            </a:r>
            <a:r>
              <a:rPr lang="zh-CN" altLang="en-US" sz="3400" b="1" dirty="0">
                <a:solidFill>
                  <a:srgbClr val="0000FF"/>
                </a:solidFill>
                <a:cs typeface="Arial" panose="020B0604020202020204" pitchFamily="34" charset="0"/>
              </a:rPr>
              <a:t>语境应用</a:t>
            </a:r>
            <a:r>
              <a:rPr lang="en-US" altLang="zh-CN" sz="3400" b="1" dirty="0">
                <a:solidFill>
                  <a:srgbClr val="0000FF"/>
                </a:solidFill>
                <a:cs typeface="Arial" panose="020B0604020202020204" pitchFamily="34" charset="0"/>
              </a:rPr>
              <a:t>】</a:t>
            </a:r>
            <a:r>
              <a:rPr lang="zh-CN" altLang="en-US" sz="3400" b="1" dirty="0">
                <a:solidFill>
                  <a:srgbClr val="0000FF"/>
                </a:solidFill>
                <a:cs typeface="Arial" panose="020B0604020202020204" pitchFamily="34" charset="0"/>
              </a:rPr>
              <a:t>用所给词的正确形式填空。</a:t>
            </a:r>
            <a:endParaRPr lang="zh-CN" altLang="en-US" sz="3400" b="1" dirty="0">
              <a:solidFill>
                <a:srgbClr val="0000FF"/>
              </a:solidFill>
              <a:cs typeface="Arial" panose="020B0604020202020204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His ____________ (apply) for membership of the organization was rejected.</a:t>
            </a:r>
            <a:endParaRPr lang="en-US" altLang="zh-CN" sz="3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Please clean the wound with a clean cloth and then apply the medicine ______ it.</a:t>
            </a:r>
            <a:endParaRPr lang="en-US" altLang="zh-CN" sz="3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Later I decided to apply my previous experience to __________ (learn) how to read and write.</a:t>
            </a:r>
            <a:endParaRPr lang="en-US" altLang="zh-CN" sz="3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1776597" y="1561325"/>
            <a:ext cx="2379177" cy="720197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application </a:t>
            </a:r>
            <a:endParaRPr lang="en-US" altLang="zh-CN" sz="34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3935850" y="3429000"/>
            <a:ext cx="804863" cy="720197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to </a:t>
            </a:r>
            <a:endParaRPr lang="en-US" altLang="zh-CN" sz="34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154408" y="4653085"/>
            <a:ext cx="1845377" cy="720197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learning </a:t>
            </a:r>
            <a:endParaRPr lang="en-US" altLang="zh-CN" sz="34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40" name="矩形 4"/>
          <p:cNvSpPr>
            <a:spLocks noChangeArrowheads="1"/>
          </p:cNvSpPr>
          <p:nvPr/>
        </p:nvSpPr>
        <p:spPr bwMode="auto">
          <a:xfrm>
            <a:off x="1030779" y="3009126"/>
            <a:ext cx="8353425" cy="1287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 i="1" noProof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v.</a:t>
            </a:r>
            <a:r>
              <a:rPr lang="en-US" altLang="zh-CN" sz="3400" b="1" noProof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-ing</a:t>
            </a:r>
            <a:r>
              <a:rPr lang="zh-CN" altLang="en-US" sz="3400" b="1" noProof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用作形容词，表示“</a:t>
            </a:r>
            <a:r>
              <a:rPr lang="en-US" altLang="zh-CN" sz="3400" b="1" noProof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feature</a:t>
            </a:r>
            <a:r>
              <a:rPr lang="zh-CN" altLang="en-US" sz="3400" b="1" noProof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”</a:t>
            </a:r>
            <a:endParaRPr lang="zh-CN" altLang="en-US" sz="3400" b="1" noProof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 i="1" noProof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v.</a:t>
            </a:r>
            <a:r>
              <a:rPr lang="en-US" altLang="zh-CN" sz="3400" b="1" noProof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-ed</a:t>
            </a:r>
            <a:r>
              <a:rPr lang="zh-CN" altLang="en-US" sz="3400" b="1" noProof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用作形容词，表示“</a:t>
            </a:r>
            <a:r>
              <a:rPr lang="en-US" altLang="zh-CN" sz="3400" b="1" noProof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feeling</a:t>
            </a:r>
            <a:r>
              <a:rPr lang="zh-CN" altLang="en-US" sz="3400" b="1" noProof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”</a:t>
            </a:r>
            <a:endParaRPr lang="zh-CN" altLang="zh-CN" sz="3400" b="1" noProof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30723" name="Rectangle 10"/>
          <p:cNvSpPr>
            <a:spLocks noChangeArrowheads="1"/>
          </p:cNvSpPr>
          <p:nvPr/>
        </p:nvSpPr>
        <p:spPr bwMode="auto">
          <a:xfrm>
            <a:off x="623620" y="1908703"/>
            <a:ext cx="10944760" cy="6601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0850" indent="-4508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2870200" indent="-2870200" eaLnBrk="1" hangingPunct="1">
              <a:lnSpc>
                <a:spcPct val="120000"/>
              </a:lnSpc>
              <a:defRPr/>
            </a:pP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be amazed at     </a:t>
            </a:r>
            <a:r>
              <a:rPr lang="zh-CN" alt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对感到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惊讶 </a:t>
            </a:r>
            <a:endParaRPr lang="zh-CN" altLang="en-US" sz="3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277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8214" y="598151"/>
            <a:ext cx="7489825" cy="114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1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4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3"/>
          <p:cNvSpPr>
            <a:spLocks noChangeArrowheads="1"/>
          </p:cNvSpPr>
          <p:nvPr/>
        </p:nvSpPr>
        <p:spPr bwMode="auto">
          <a:xfrm>
            <a:off x="767630" y="3339173"/>
            <a:ext cx="10656740" cy="26037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628650" indent="-6286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She was _________ at how calm she felt after the accident. </a:t>
            </a:r>
            <a:endParaRPr lang="en-US" altLang="zh-CN" sz="3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Mary told me an __________ story. </a:t>
            </a:r>
            <a:endParaRPr lang="en-US" altLang="zh-CN" sz="3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To my ___________, he ate the whole lot. </a:t>
            </a:r>
            <a:endParaRPr lang="zh-CN" altLang="en-US" sz="3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171" name="Rectangle 11"/>
          <p:cNvSpPr>
            <a:spLocks noChangeArrowheads="1"/>
          </p:cNvSpPr>
          <p:nvPr/>
        </p:nvSpPr>
        <p:spPr bwMode="auto">
          <a:xfrm>
            <a:off x="3129830" y="3364573"/>
            <a:ext cx="1600200" cy="6096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amazed</a:t>
            </a:r>
            <a:endParaRPr lang="zh-CN" altLang="en-US" sz="3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172" name="Rectangle 12"/>
          <p:cNvSpPr>
            <a:spLocks noChangeArrowheads="1"/>
          </p:cNvSpPr>
          <p:nvPr/>
        </p:nvSpPr>
        <p:spPr bwMode="auto">
          <a:xfrm>
            <a:off x="4801468" y="4626635"/>
            <a:ext cx="1744663" cy="6096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amazing</a:t>
            </a:r>
            <a:endParaRPr lang="zh-CN" altLang="en-US" sz="3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173" name="Rectangle 13"/>
          <p:cNvSpPr>
            <a:spLocks noChangeArrowheads="1"/>
          </p:cNvSpPr>
          <p:nvPr/>
        </p:nvSpPr>
        <p:spPr bwMode="auto">
          <a:xfrm>
            <a:off x="2856780" y="5274335"/>
            <a:ext cx="2297112" cy="6096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amazement</a:t>
            </a:r>
            <a:endParaRPr lang="zh-CN" altLang="en-US" sz="3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798" name="Rectangle 11"/>
          <p:cNvSpPr>
            <a:spLocks noChangeArrowheads="1"/>
          </p:cNvSpPr>
          <p:nvPr/>
        </p:nvSpPr>
        <p:spPr bwMode="auto">
          <a:xfrm>
            <a:off x="767630" y="692810"/>
            <a:ext cx="7848600" cy="26037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4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拓展</a:t>
            </a:r>
            <a:r>
              <a:rPr lang="en-US" altLang="zh-CN" sz="34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endParaRPr lang="en-US" altLang="zh-CN" sz="34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amaze </a:t>
            </a:r>
            <a:r>
              <a:rPr lang="en-US" altLang="zh-CN" sz="3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vt</a:t>
            </a:r>
            <a:r>
              <a:rPr lang="en-US" altLang="zh-CN" sz="3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zh-CN" altLang="en-US" sz="3400" b="1">
                <a:latin typeface="Times New Roman" panose="02020603050405020304" pitchFamily="18" charset="0"/>
                <a:cs typeface="Times New Roman" panose="02020603050405020304" pitchFamily="18" charset="0"/>
              </a:rPr>
              <a:t>使吃惊；惊讶 </a:t>
            </a:r>
            <a:endParaRPr lang="zh-CN" altLang="en-US" sz="3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amazement  </a:t>
            </a:r>
            <a:r>
              <a:rPr lang="en-US" altLang="zh-CN" sz="3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n.</a:t>
            </a:r>
            <a:r>
              <a:rPr lang="en-US" altLang="zh-CN" sz="3400" b="1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zh-CN" altLang="en-US" sz="3400" b="1">
                <a:latin typeface="Times New Roman" panose="02020603050405020304" pitchFamily="18" charset="0"/>
                <a:cs typeface="Times New Roman" panose="02020603050405020304" pitchFamily="18" charset="0"/>
              </a:rPr>
              <a:t>惊奇；惊喜  </a:t>
            </a:r>
            <a:endParaRPr lang="zh-CN" altLang="en-US" sz="3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one’s amazement</a:t>
            </a:r>
            <a:r>
              <a:rPr lang="en-US" altLang="zh-CN" sz="3400" b="1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zh-CN" altLang="en-US" sz="3400" b="1">
                <a:latin typeface="Times New Roman" panose="02020603050405020304" pitchFamily="18" charset="0"/>
                <a:cs typeface="Times New Roman" panose="02020603050405020304" pitchFamily="18" charset="0"/>
              </a:rPr>
              <a:t>令人惊讶的是</a:t>
            </a:r>
            <a:r>
              <a:rPr lang="en-US" altLang="zh-CN" sz="3400" b="1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en-US" altLang="zh-CN" sz="3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92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92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92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  <p:bldP spid="92171" grpId="0" animBg="1"/>
      <p:bldP spid="92172" grpId="0" animBg="1"/>
      <p:bldP spid="9217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矩形 4"/>
          <p:cNvSpPr>
            <a:spLocks noChangeArrowheads="1"/>
          </p:cNvSpPr>
          <p:nvPr/>
        </p:nvSpPr>
        <p:spPr bwMode="auto">
          <a:xfrm>
            <a:off x="825180" y="1433481"/>
            <a:ext cx="8102600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make arrangement</a:t>
            </a:r>
            <a:r>
              <a:rPr lang="en-US" altLang="zh-CN" sz="3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for  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zh-CN" alt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为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做好安排</a:t>
            </a:r>
            <a:endParaRPr lang="en-US" altLang="en-US" sz="3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3188" name="Rectangle 4"/>
          <p:cNvSpPr>
            <a:spLocks noChangeArrowheads="1"/>
          </p:cNvSpPr>
          <p:nvPr/>
        </p:nvSpPr>
        <p:spPr bwMode="auto">
          <a:xfrm>
            <a:off x="825180" y="2080939"/>
            <a:ext cx="10777498" cy="13480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628650" indent="-6286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Don’t worry. I’ll 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make arrangements for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you to be picked up at the airport.</a:t>
            </a:r>
            <a:r>
              <a:rPr lang="en-US" altLang="zh-CN" sz="1800" dirty="0"/>
              <a:t> </a:t>
            </a:r>
            <a:endParaRPr lang="en-US" altLang="zh-CN" sz="1800" dirty="0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943564" y="3556367"/>
            <a:ext cx="9648640" cy="1915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arrange to do </a:t>
            </a:r>
            <a:r>
              <a:rPr lang="en-US" altLang="zh-CN" sz="3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　安排做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endParaRPr lang="en-US" altLang="zh-CN" sz="3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arrange for  	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zh-CN" alt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为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做准备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安排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altLang="zh-CN" sz="3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arrange for sb./</a:t>
            </a:r>
            <a:r>
              <a:rPr lang="en-US" altLang="zh-CN" sz="3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to do...  </a:t>
            </a:r>
            <a:r>
              <a:rPr lang="zh-CN" alt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安排某人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CN" alt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某物做某事</a:t>
            </a:r>
            <a:endParaRPr lang="zh-CN" altLang="en-US" sz="3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1653" y="260560"/>
            <a:ext cx="7489825" cy="114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3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3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6" grpId="0"/>
      <p:bldP spid="93188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3" name="矩形 2"/>
          <p:cNvSpPr>
            <a:spLocks noChangeArrowheads="1"/>
          </p:cNvSpPr>
          <p:nvPr/>
        </p:nvSpPr>
        <p:spPr bwMode="auto">
          <a:xfrm>
            <a:off x="443607" y="1779894"/>
            <a:ext cx="11304785" cy="3298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23850" indent="-3238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2602230" indent="-2602230" eaLnBrk="1" hangingPunct="1">
              <a:lnSpc>
                <a:spcPct val="11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归纳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】</a:t>
            </a:r>
            <a:endParaRPr lang="en-US" altLang="zh-CN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recognise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... as / to be ...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认为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是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recognise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sb. by 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从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根据某物认出某人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It is 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recognised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that…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人们公认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拓展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endParaRPr lang="en-US" altLang="zh-CN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recognition</a:t>
            </a: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识别；承认；赞誉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8214" y="598151"/>
            <a:ext cx="7489825" cy="114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26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126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26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126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126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7" name="矩形 2"/>
          <p:cNvSpPr>
            <a:spLocks noChangeArrowheads="1"/>
          </p:cNvSpPr>
          <p:nvPr/>
        </p:nvSpPr>
        <p:spPr bwMode="auto">
          <a:xfrm>
            <a:off x="995595" y="2520846"/>
            <a:ext cx="9492710" cy="35813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翻译句子。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我现在认出你了，你是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Tom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的哥哥。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</a:pP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John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被公认为是全校最好的足球运动员。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</a:pP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这个演员不久就得到了观众的承认。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995595" y="3624438"/>
            <a:ext cx="9649238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en-US" altLang="zh-CN" sz="32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recognise</a:t>
            </a: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you now; you are Tom’s brother.</a:t>
            </a:r>
            <a:endParaRPr lang="en-US" altLang="zh-CN" sz="32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</a:pPr>
            <a:endParaRPr lang="en-US" altLang="zh-CN" sz="32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</a:pP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John is </a:t>
            </a:r>
            <a:r>
              <a:rPr lang="en-US" altLang="zh-CN" sz="32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recognised</a:t>
            </a: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as the best footballer in the school.</a:t>
            </a:r>
            <a:endParaRPr lang="en-US" altLang="zh-CN" sz="32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</a:pPr>
            <a:endParaRPr lang="en-US" altLang="zh-CN" sz="32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</a:pP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actor soon won recognition from the public.</a:t>
            </a:r>
            <a:endParaRPr lang="en-US" altLang="zh-CN" sz="32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39066" y="755789"/>
            <a:ext cx="10831318" cy="16076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【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语境应用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】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根据提示完成句子。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2800" b="1" dirty="0">
                <a:latin typeface="Times New Roman" panose="02020603050405020304" pitchFamily="18" charset="0"/>
              </a:rPr>
              <a:t>1) I ______________________________ (</a:t>
            </a:r>
            <a:r>
              <a:rPr lang="zh-CN" altLang="en-US" sz="2800" b="1" dirty="0">
                <a:latin typeface="Times New Roman" panose="02020603050405020304" pitchFamily="18" charset="0"/>
              </a:rPr>
              <a:t>从她的红色头发认出了她</a:t>
            </a:r>
            <a:r>
              <a:rPr lang="en-US" altLang="zh-CN" sz="2800" b="1" dirty="0">
                <a:latin typeface="Times New Roman" panose="02020603050405020304" pitchFamily="18" charset="0"/>
              </a:rPr>
              <a:t>).</a:t>
            </a:r>
            <a:endParaRPr lang="en-US" altLang="zh-CN" sz="2800" b="1" dirty="0">
              <a:latin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2800" b="1" dirty="0">
                <a:latin typeface="Times New Roman" panose="02020603050405020304" pitchFamily="18" charset="0"/>
              </a:rPr>
              <a:t>2) ______________________________ (</a:t>
            </a:r>
            <a:r>
              <a:rPr lang="zh-CN" altLang="en-US" sz="2800" b="1" dirty="0">
                <a:latin typeface="Times New Roman" panose="02020603050405020304" pitchFamily="18" charset="0"/>
              </a:rPr>
              <a:t>它没有被看成</a:t>
            </a:r>
            <a:r>
              <a:rPr lang="en-US" altLang="zh-CN" sz="2800" b="1" dirty="0">
                <a:latin typeface="Times New Roman" panose="02020603050405020304" pitchFamily="18" charset="0"/>
              </a:rPr>
              <a:t>) a problem then.</a:t>
            </a:r>
            <a:endParaRPr lang="en-US" altLang="zh-CN" sz="2800" b="1" dirty="0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469648" y="1217967"/>
            <a:ext cx="5575244" cy="683264"/>
          </a:xfrm>
          <a:prstGeom prst="rect">
            <a:avLst/>
          </a:prstGeom>
          <a:solidFill>
            <a:srgbClr val="66FF66"/>
          </a:solidFill>
          <a:ln>
            <a:noFill/>
          </a:ln>
          <a:effectLst/>
        </p:spPr>
        <p:txBody>
          <a:bodyPr wrap="none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recognised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her by her red hair 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384861" y="1844207"/>
            <a:ext cx="5422254" cy="683264"/>
          </a:xfrm>
          <a:prstGeom prst="rect">
            <a:avLst/>
          </a:prstGeom>
          <a:solidFill>
            <a:srgbClr val="66FF66"/>
          </a:solidFill>
          <a:ln>
            <a:noFill/>
          </a:ln>
          <a:effectLst/>
        </p:spPr>
        <p:txBody>
          <a:bodyPr wrap="none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It was not 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recognised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as/to be 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矩形 1"/>
          <p:cNvSpPr>
            <a:spLocks noChangeArrowheads="1"/>
          </p:cNvSpPr>
          <p:nvPr/>
        </p:nvSpPr>
        <p:spPr bwMode="auto">
          <a:xfrm>
            <a:off x="515611" y="1392200"/>
            <a:ext cx="10800750" cy="2399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46405" indent="-44640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911225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31953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727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135505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92705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049905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507105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964305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other than: </a:t>
            </a:r>
            <a:r>
              <a:rPr lang="en-US" altLang="zh-CN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except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除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……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之外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拓展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】</a:t>
            </a:r>
            <a:endParaRPr lang="en-US" altLang="zh-CN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except, but, apart from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 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除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……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以外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besides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除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……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以外还有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……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pic>
        <p:nvPicPr>
          <p:cNvPr id="3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5072" y="434902"/>
            <a:ext cx="7489825" cy="114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2"/>
          <p:cNvSpPr>
            <a:spLocks noChangeArrowheads="1"/>
          </p:cNvSpPr>
          <p:nvPr/>
        </p:nvSpPr>
        <p:spPr bwMode="auto">
          <a:xfrm>
            <a:off x="515611" y="3904825"/>
            <a:ext cx="10728745" cy="2456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631825" indent="-63182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184275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59258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200025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408555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865755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322955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780155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237355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en-US" altLang="zh-CN" sz="3200" b="1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eg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 English is now spoken in many countries</a:t>
            </a:r>
            <a:r>
              <a:rPr lang="en-US" altLang="zh-CN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other than</a:t>
            </a:r>
            <a:r>
              <a:rPr lang="en-US" altLang="zh-CN" sz="3200" b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England. 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eaLnBrk="1" hangingPunct="1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     In my village, nobody can speak English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other than</a:t>
            </a:r>
            <a:r>
              <a:rPr lang="en-US" altLang="zh-CN" sz="3200" b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I. 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eaLnBrk="1" hangingPunct="1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     I like reading novels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other than</a:t>
            </a:r>
            <a:r>
              <a:rPr lang="en-US" altLang="zh-CN" sz="3200" b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the textbooks. 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46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146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9" name="Rectangle 3"/>
          <p:cNvSpPr>
            <a:spLocks noGrp="1" noChangeArrowheads="1"/>
          </p:cNvSpPr>
          <p:nvPr>
            <p:ph idx="1"/>
          </p:nvPr>
        </p:nvSpPr>
        <p:spPr>
          <a:xfrm>
            <a:off x="627029" y="1488872"/>
            <a:ext cx="10296715" cy="4043007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拓展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 </a:t>
            </a:r>
            <a:endParaRPr lang="en-US" altLang="zh-CN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 in/out of contact with ...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与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有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失去联系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keep in contact with ...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与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保持联系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lose contact with ...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和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失去联系，离开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0"/>
              </a:spcBef>
              <a:buFontTx/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make contact with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与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取得联系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2100" name="Text Box 4"/>
          <p:cNvSpPr txBox="1">
            <a:spLocks noChangeArrowheads="1"/>
          </p:cNvSpPr>
          <p:nvPr/>
        </p:nvSpPr>
        <p:spPr bwMode="auto">
          <a:xfrm>
            <a:off x="548540" y="4221055"/>
            <a:ext cx="11163850" cy="17173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631825" indent="-63182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89852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07823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</a:pPr>
            <a:r>
              <a:rPr lang="en-US" altLang="zh-CN" sz="3200" b="1" dirty="0" err="1">
                <a:latin typeface="Times New Roman" panose="02020603050405020304" pitchFamily="18" charset="0"/>
              </a:rPr>
              <a:t>eg</a:t>
            </a:r>
            <a:r>
              <a:rPr lang="en-US" altLang="zh-CN" sz="3200" b="1" dirty="0">
                <a:latin typeface="Times New Roman" panose="02020603050405020304" pitchFamily="18" charset="0"/>
              </a:rPr>
              <a:t>  I had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been in contact with</a:t>
            </a:r>
            <a:r>
              <a:rPr lang="en-US" altLang="zh-CN" sz="3200" b="1" dirty="0">
                <a:latin typeface="Times New Roman" panose="02020603050405020304" pitchFamily="18" charset="0"/>
              </a:rPr>
              <a:t> her.</a:t>
            </a:r>
            <a:endParaRPr lang="en-US" altLang="zh-CN" sz="3200" b="1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      We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lost contact with</a:t>
            </a:r>
            <a:r>
              <a:rPr lang="en-US" altLang="zh-CN" sz="3200" b="1" dirty="0">
                <a:latin typeface="Times New Roman" panose="02020603050405020304" pitchFamily="18" charset="0"/>
              </a:rPr>
              <a:t> the </a:t>
            </a:r>
            <a:r>
              <a:rPr lang="en-US" altLang="zh-CN" sz="3200" b="1" dirty="0" err="1">
                <a:latin typeface="Times New Roman" panose="02020603050405020304" pitchFamily="18" charset="0"/>
              </a:rPr>
              <a:t>Wangs</a:t>
            </a:r>
            <a:r>
              <a:rPr lang="en-US" altLang="zh-CN" sz="3200" b="1" dirty="0">
                <a:latin typeface="Times New Roman" panose="02020603050405020304" pitchFamily="18" charset="0"/>
              </a:rPr>
              <a:t> when they moved away.</a:t>
            </a:r>
            <a:endParaRPr lang="en-US" altLang="zh-CN" sz="3200" b="1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      I finally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made contact with</a:t>
            </a:r>
            <a:r>
              <a:rPr lang="en-US" altLang="zh-CN" sz="3200" b="1" dirty="0">
                <a:latin typeface="Times New Roman" panose="02020603050405020304" pitchFamily="18" charset="0"/>
              </a:rPr>
              <a:t> her in Paris.</a:t>
            </a:r>
            <a:endParaRPr lang="en-US" altLang="zh-CN" sz="3200" b="1" dirty="0">
              <a:latin typeface="Times New Roman" panose="02020603050405020304" pitchFamily="18" charset="0"/>
            </a:endParaRPr>
          </a:p>
        </p:txBody>
      </p:sp>
      <p:sp>
        <p:nvSpPr>
          <p:cNvPr id="2" name="左大括号 1"/>
          <p:cNvSpPr/>
          <p:nvPr/>
        </p:nvSpPr>
        <p:spPr>
          <a:xfrm>
            <a:off x="335600" y="2276920"/>
            <a:ext cx="212940" cy="1728120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5072" y="434902"/>
            <a:ext cx="7489825" cy="114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2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32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32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2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2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32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100" grpId="0"/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Text Box 2"/>
          <p:cNvSpPr txBox="1">
            <a:spLocks noChangeArrowheads="1"/>
          </p:cNvSpPr>
          <p:nvPr/>
        </p:nvSpPr>
        <p:spPr bwMode="auto">
          <a:xfrm>
            <a:off x="407605" y="1000275"/>
            <a:ext cx="11160775" cy="4228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46405" indent="-44640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254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语境应用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】</a:t>
            </a:r>
            <a:r>
              <a:rPr lang="zh-CN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单句语法填空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。</a:t>
            </a:r>
            <a:endParaRPr lang="zh-CN" altLang="zh-CN" sz="32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1) I have tried hard ________ (contact) my old monitor many times but in vain. He seemed to have disappeared.</a:t>
            </a:r>
            <a:endParaRPr lang="zh-CN" altLang="zh-CN" sz="3200" b="1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2) Tom told me that I could keep ________ contact with him through WeChat.</a:t>
            </a:r>
            <a:endParaRPr lang="zh-CN" altLang="zh-CN" sz="3200" b="1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3) Do write to me as often as you can. I don’t want to lose _________ with you.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6195" name="Text Box 3"/>
          <p:cNvSpPr txBox="1">
            <a:spLocks noChangeArrowheads="1"/>
          </p:cNvSpPr>
          <p:nvPr/>
        </p:nvSpPr>
        <p:spPr bwMode="auto">
          <a:xfrm>
            <a:off x="6816051" y="2824981"/>
            <a:ext cx="680124" cy="579438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in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6196" name="Rectangle 4"/>
          <p:cNvSpPr>
            <a:spLocks noChangeArrowheads="1"/>
          </p:cNvSpPr>
          <p:nvPr/>
        </p:nvSpPr>
        <p:spPr bwMode="auto">
          <a:xfrm>
            <a:off x="3836606" y="1628875"/>
            <a:ext cx="1887538" cy="579438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to contact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6197" name="Rectangle 5"/>
          <p:cNvSpPr>
            <a:spLocks noChangeArrowheads="1"/>
          </p:cNvSpPr>
          <p:nvPr/>
        </p:nvSpPr>
        <p:spPr bwMode="auto">
          <a:xfrm>
            <a:off x="1055651" y="4528520"/>
            <a:ext cx="1447800" cy="579437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contact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6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6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6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195" grpId="0" animBg="1"/>
      <p:bldP spid="136196" grpId="0" animBg="1"/>
      <p:bldP spid="13619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9" name="矩形 2"/>
          <p:cNvSpPr>
            <a:spLocks noChangeArrowheads="1"/>
          </p:cNvSpPr>
          <p:nvPr/>
        </p:nvSpPr>
        <p:spPr bwMode="auto">
          <a:xfrm>
            <a:off x="347439" y="1576315"/>
            <a:ext cx="11065089" cy="38841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46405" indent="-44640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456055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863725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227203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6797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31369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5941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40513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5085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42925" indent="-542925" eaLnBrk="1" hangingPunct="1">
              <a:lnSpc>
                <a:spcPct val="110000"/>
              </a:lnSpc>
            </a:pPr>
            <a:r>
              <a:rPr lang="en-US" altLang="zh-CN" sz="3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North Africans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make up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the largest and poorest immigrant group in the country. </a:t>
            </a:r>
            <a:endParaRPr lang="en-US" altLang="zh-CN" sz="32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42925" indent="-542925" eaLnBrk="1" hangingPunct="1">
              <a:lnSpc>
                <a:spcPct val="11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I think it’s very unkind of you to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make up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stories about him. </a:t>
            </a:r>
            <a:endParaRPr lang="en-US" altLang="zh-CN" sz="32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42925" indent="-542925" eaLnBrk="1" hangingPunct="1">
              <a:lnSpc>
                <a:spcPct val="11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Can I leave early this afternoon and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make up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the time tomorrow?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542925" indent="-542925" eaLnBrk="1" hangingPunct="1">
              <a:lnSpc>
                <a:spcPct val="11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She spent too much time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making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herself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up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6740" name="Rectangle 4"/>
          <p:cNvSpPr>
            <a:spLocks noChangeArrowheads="1"/>
          </p:cNvSpPr>
          <p:nvPr/>
        </p:nvSpPr>
        <p:spPr bwMode="auto">
          <a:xfrm>
            <a:off x="5087391" y="2083708"/>
            <a:ext cx="1008609" cy="634020"/>
          </a:xfrm>
          <a:prstGeom prst="rect">
            <a:avLst/>
          </a:prstGeom>
          <a:solidFill>
            <a:srgbClr val="00FFFF"/>
          </a:solidFill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3200" b="1" dirty="0">
                <a:solidFill>
                  <a:srgbClr val="FF0000"/>
                </a:solidFill>
                <a:sym typeface="Wingdings" panose="05000000000000000000" pitchFamily="2" charset="2"/>
              </a:rPr>
              <a:t>组成</a:t>
            </a:r>
            <a:endParaRPr lang="zh-CN" altLang="en-US" sz="3200" b="1" dirty="0">
              <a:solidFill>
                <a:srgbClr val="FF0000"/>
              </a:solidFill>
              <a:sym typeface="Wingdings" panose="05000000000000000000" pitchFamily="2" charset="2"/>
            </a:endParaRPr>
          </a:p>
        </p:txBody>
      </p:sp>
      <p:sp>
        <p:nvSpPr>
          <p:cNvPr id="116741" name="Rectangle 5"/>
          <p:cNvSpPr>
            <a:spLocks noChangeArrowheads="1"/>
          </p:cNvSpPr>
          <p:nvPr/>
        </p:nvSpPr>
        <p:spPr bwMode="auto">
          <a:xfrm>
            <a:off x="6911385" y="3111990"/>
            <a:ext cx="1008609" cy="634020"/>
          </a:xfrm>
          <a:prstGeom prst="rect">
            <a:avLst/>
          </a:prstGeom>
          <a:solidFill>
            <a:srgbClr val="00FFFF"/>
          </a:solidFill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3200" b="1" dirty="0">
                <a:solidFill>
                  <a:srgbClr val="FF0000"/>
                </a:solidFill>
                <a:sym typeface="Wingdings" panose="05000000000000000000" pitchFamily="2" charset="2"/>
              </a:rPr>
              <a:t>编造</a:t>
            </a:r>
            <a:endParaRPr lang="zh-CN" altLang="en-US" sz="3200" b="1" dirty="0">
              <a:solidFill>
                <a:srgbClr val="FF0000"/>
              </a:solidFill>
              <a:sym typeface="Wingdings" panose="05000000000000000000" pitchFamily="2" charset="2"/>
            </a:endParaRPr>
          </a:p>
        </p:txBody>
      </p:sp>
      <p:sp>
        <p:nvSpPr>
          <p:cNvPr id="116742" name="Rectangle 6"/>
          <p:cNvSpPr>
            <a:spLocks noChangeArrowheads="1"/>
          </p:cNvSpPr>
          <p:nvPr/>
        </p:nvSpPr>
        <p:spPr bwMode="auto">
          <a:xfrm>
            <a:off x="6911385" y="4220974"/>
            <a:ext cx="2244525" cy="634020"/>
          </a:xfrm>
          <a:prstGeom prst="rect">
            <a:avLst/>
          </a:prstGeom>
          <a:solidFill>
            <a:srgbClr val="00FFFF"/>
          </a:solidFill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3200" b="1" dirty="0">
                <a:solidFill>
                  <a:srgbClr val="FF0000"/>
                </a:solidFill>
                <a:sym typeface="Wingdings" panose="05000000000000000000" pitchFamily="2" charset="2"/>
              </a:rPr>
              <a:t>补足；弥补</a:t>
            </a:r>
            <a:endParaRPr lang="zh-CN" altLang="en-US" sz="3200" b="1" dirty="0">
              <a:solidFill>
                <a:srgbClr val="FF0000"/>
              </a:solidFill>
              <a:sym typeface="Wingdings" panose="05000000000000000000" pitchFamily="2" charset="2"/>
            </a:endParaRPr>
          </a:p>
        </p:txBody>
      </p:sp>
      <p:sp>
        <p:nvSpPr>
          <p:cNvPr id="116743" name="Rectangle 7"/>
          <p:cNvSpPr>
            <a:spLocks noChangeArrowheads="1"/>
          </p:cNvSpPr>
          <p:nvPr/>
        </p:nvSpPr>
        <p:spPr bwMode="auto">
          <a:xfrm>
            <a:off x="6878524" y="5293840"/>
            <a:ext cx="1008609" cy="634020"/>
          </a:xfrm>
          <a:prstGeom prst="rect">
            <a:avLst/>
          </a:prstGeom>
          <a:solidFill>
            <a:srgbClr val="00FFFF"/>
          </a:solidFill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3200" b="1" dirty="0">
                <a:solidFill>
                  <a:srgbClr val="FF0000"/>
                </a:solidFill>
              </a:rPr>
              <a:t>化妆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pic>
        <p:nvPicPr>
          <p:cNvPr id="7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5072" y="434902"/>
            <a:ext cx="7489825" cy="114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6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6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6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6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40" grpId="0" animBg="1"/>
      <p:bldP spid="116741" grpId="0" animBg="1"/>
      <p:bldP spid="116742" grpId="0" animBg="1"/>
      <p:bldP spid="11674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ChangeArrowheads="1"/>
          </p:cNvSpPr>
          <p:nvPr/>
        </p:nvSpPr>
        <p:spPr bwMode="auto">
          <a:xfrm>
            <a:off x="927379" y="501757"/>
            <a:ext cx="7416515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归纳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】</a:t>
            </a:r>
            <a:endParaRPr lang="en-US" altLang="zh-CN" sz="32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make up for              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弥补；补偿</a:t>
            </a:r>
            <a:endParaRPr lang="zh-CN" altLang="en-US" sz="32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be made up of           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由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……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构成</a:t>
            </a:r>
            <a:endParaRPr lang="zh-CN" altLang="en-US" sz="32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make up an excuse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编造一个理由</a:t>
            </a:r>
            <a:endParaRPr lang="zh-CN" altLang="en-US" sz="32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make up with sb.     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与某人和解</a:t>
            </a:r>
            <a:endParaRPr lang="zh-CN" altLang="en-US" sz="32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左大括号 1"/>
          <p:cNvSpPr/>
          <p:nvPr/>
        </p:nvSpPr>
        <p:spPr>
          <a:xfrm>
            <a:off x="711364" y="1481568"/>
            <a:ext cx="216015" cy="1800125"/>
          </a:xfrm>
          <a:prstGeom prst="leftBrace">
            <a:avLst>
              <a:gd name="adj1" fmla="val 46169"/>
              <a:gd name="adj2" fmla="val 5000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2"/>
          <p:cNvSpPr>
            <a:spLocks noChangeArrowheads="1"/>
          </p:cNvSpPr>
          <p:nvPr/>
        </p:nvSpPr>
        <p:spPr bwMode="auto">
          <a:xfrm>
            <a:off x="819371" y="3429000"/>
            <a:ext cx="10512730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语境应用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】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翻译句子。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eaLnBrk="1" hangingPunct="1"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我们编了一个故事。这个故事由三个部分组成。其中之一是关于一个人如何弥补他的过失的。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eaLnBrk="1" hangingPunct="1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We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make up</a:t>
            </a:r>
            <a:r>
              <a:rPr lang="en-US" altLang="zh-CN" sz="3200" b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a story. The story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is made up of</a:t>
            </a:r>
            <a:r>
              <a:rPr lang="en-US" altLang="zh-CN" sz="3200" b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three parts, one of which is about how a man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makes up</a:t>
            </a:r>
            <a:r>
              <a:rPr lang="en-US" altLang="zh-CN" sz="3200" b="1" dirty="0">
                <a:solidFill>
                  <a:srgbClr val="0033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his mistakes.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584223" y="1335550"/>
            <a:ext cx="10591522" cy="3657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41325" indent="-441325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90930" indent="-28575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498600" indent="-22860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906905" indent="-22860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314575" indent="-22860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771775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228975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686175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143375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buFontTx/>
              <a:buNone/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归纳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】</a:t>
            </a:r>
            <a:endParaRPr lang="en-US" altLang="zh-CN" sz="32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request sb. to do 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sth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请求某人干某事</a:t>
            </a:r>
            <a:endParaRPr lang="zh-CN" altLang="en-US" sz="32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request that-clause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请求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……(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从句谓语动词用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should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＋动词原形，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should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可以省略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)</a:t>
            </a:r>
            <a:endParaRPr lang="en-US" altLang="zh-CN" sz="32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3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5072" y="434902"/>
            <a:ext cx="7489825" cy="114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724825" y="3898396"/>
            <a:ext cx="10983266" cy="2189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3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3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3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3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3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3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3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3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3400" b="1" kern="1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defRPr>
            </a:lvl9pPr>
          </a:lstStyle>
          <a:p>
            <a:pPr algn="l">
              <a:lnSpc>
                <a:spcPct val="120000"/>
              </a:lnSpc>
              <a:buFontTx/>
              <a:buNone/>
            </a:pPr>
            <a:r>
              <a:rPr lang="zh-CN" altLang="en-US" sz="3200" dirty="0">
                <a:solidFill>
                  <a:srgbClr val="0000FF"/>
                </a:solidFill>
              </a:rPr>
              <a:t>句型转换</a:t>
            </a:r>
            <a:endParaRPr lang="zh-CN" altLang="en-US" sz="3200" dirty="0">
              <a:solidFill>
                <a:srgbClr val="0000FF"/>
              </a:solidFill>
            </a:endParaRPr>
          </a:p>
          <a:p>
            <a:pPr algn="l">
              <a:lnSpc>
                <a:spcPct val="120000"/>
              </a:lnSpc>
              <a:buFontTx/>
              <a:buNone/>
            </a:pPr>
            <a:r>
              <a:rPr lang="en-US" altLang="zh-CN" sz="2800" dirty="0">
                <a:solidFill>
                  <a:srgbClr val="000000"/>
                </a:solidFill>
              </a:rPr>
              <a:t>They requested us not to smoke in the office.</a:t>
            </a:r>
            <a:endParaRPr lang="en-US" altLang="zh-CN" sz="2800" dirty="0">
              <a:solidFill>
                <a:srgbClr val="000000"/>
              </a:solidFill>
            </a:endParaRPr>
          </a:p>
          <a:p>
            <a:pPr algn="l">
              <a:lnSpc>
                <a:spcPct val="120000"/>
              </a:lnSpc>
              <a:buFontTx/>
              <a:buNone/>
            </a:pPr>
            <a:r>
              <a:rPr lang="en-US" altLang="zh-CN" sz="2800" dirty="0">
                <a:solidFill>
                  <a:srgbClr val="000000"/>
                </a:solidFill>
              </a:rPr>
              <a:t> →They requested that  we_______________________ in the office.</a:t>
            </a:r>
            <a:endParaRPr lang="en-US" altLang="zh-CN" sz="2800" dirty="0">
              <a:solidFill>
                <a:srgbClr val="000000"/>
              </a:solidFill>
            </a:endParaRPr>
          </a:p>
          <a:p>
            <a:pPr algn="l">
              <a:lnSpc>
                <a:spcPct val="120000"/>
              </a:lnSpc>
              <a:buFontTx/>
              <a:buNone/>
            </a:pPr>
            <a:r>
              <a:rPr lang="en-US" altLang="zh-CN" sz="2800" dirty="0">
                <a:solidFill>
                  <a:srgbClr val="000000"/>
                </a:solidFill>
              </a:rPr>
              <a:t> →It was requested that we _______________________ in the office.</a:t>
            </a:r>
            <a:endParaRPr lang="en-US" altLang="zh-CN" sz="2800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5132653" y="4955608"/>
            <a:ext cx="3510898" cy="584775"/>
          </a:xfrm>
          <a:prstGeom prst="rect">
            <a:avLst/>
          </a:prstGeom>
          <a:solidFill>
            <a:srgbClr val="00FFFF"/>
          </a:solidFill>
          <a:ln>
            <a:noFill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(should) not smoke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5311355" y="5540383"/>
            <a:ext cx="3510898" cy="584775"/>
          </a:xfrm>
          <a:prstGeom prst="rect">
            <a:avLst/>
          </a:prstGeom>
          <a:solidFill>
            <a:srgbClr val="00FFFF"/>
          </a:solidFill>
          <a:ln>
            <a:noFill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(should) not smoke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0" name="Text Box 2"/>
          <p:cNvSpPr txBox="1">
            <a:spLocks noChangeArrowheads="1"/>
          </p:cNvSpPr>
          <p:nvPr/>
        </p:nvSpPr>
        <p:spPr bwMode="auto">
          <a:xfrm>
            <a:off x="1041578" y="1462457"/>
            <a:ext cx="11233248" cy="2214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49580" indent="-44958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286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  <a:buFontTx/>
              <a:buNone/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归纳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】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buFontTx/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comment on/about 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/ sb.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对某事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某人进行评论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buFontTx/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make comments on 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./sb.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对某事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某人进行评论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buFontTx/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comment            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无可奉告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左大括号 1"/>
          <p:cNvSpPr/>
          <p:nvPr/>
        </p:nvSpPr>
        <p:spPr>
          <a:xfrm>
            <a:off x="1058251" y="2283289"/>
            <a:ext cx="275998" cy="1224136"/>
          </a:xfrm>
          <a:prstGeom prst="leftBrace">
            <a:avLst>
              <a:gd name="adj1" fmla="val 50126"/>
              <a:gd name="adj2" fmla="val 50000"/>
            </a:avLst>
          </a:prstGeom>
          <a:ln w="190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5072" y="434902"/>
            <a:ext cx="7489825" cy="114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1058251" y="3507425"/>
            <a:ext cx="10945216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65125" indent="-36512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2103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buFontTx/>
              <a:buNone/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语境应用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完成句子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She _______________________ my work.  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她对我的工作提出了有益的评论。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I don’t feel ____________________________.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我觉得我无法对他们的决定作出评论。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2299619" y="4120074"/>
            <a:ext cx="4889480" cy="584775"/>
          </a:xfrm>
          <a:prstGeom prst="rect">
            <a:avLst/>
          </a:prstGeom>
          <a:solidFill>
            <a:srgbClr val="00FFFF"/>
          </a:solidFill>
          <a:ln>
            <a:noFill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made helpful comments on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3644203" y="5316016"/>
            <a:ext cx="5773312" cy="584775"/>
          </a:xfrm>
          <a:prstGeom prst="rect">
            <a:avLst/>
          </a:prstGeom>
          <a:solidFill>
            <a:srgbClr val="00FFFF"/>
          </a:solidFill>
          <a:ln>
            <a:noFill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can comment on their decision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17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017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017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017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-122549" y="1231918"/>
            <a:ext cx="12179431" cy="3313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8775" indent="-358775"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is for this reason that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Spanish in the main official language of Peru. 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8775" indent="-358775"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翻译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也正是因为这段历史，西班牙语成了秘鲁的主要官方语言。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8775" indent="-358775"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分析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本句为强调句，“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this reason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”为被强调部分。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19455" indent="-719455"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1)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强调状语时，只能用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而不能用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where/ when/ why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等；强调人时，可以用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that/ who/ whom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022"/>
          <a:stretch>
            <a:fillRect/>
          </a:stretch>
        </p:blipFill>
        <p:spPr>
          <a:xfrm>
            <a:off x="3396704" y="505492"/>
            <a:ext cx="4961200" cy="619348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05425" y="4510905"/>
            <a:ext cx="10781908" cy="22303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46405" indent="-446405"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原句的时态是一般过去时、过去进行时、过去完成时时，用“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was …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”；其他时态用“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is…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”。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405" indent="-446405"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强调句型的判断：去掉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/ was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与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that/ who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后，剩余部分若结构完整、句意明确，则为强调句，否则不是。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29477" y="764815"/>
            <a:ext cx="11304785" cy="4967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语境应用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句型改写</a:t>
            </a:r>
            <a:endParaRPr lang="en-US" altLang="zh-CN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met Li Hua at the hospital yesterday.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强调主语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强调宾语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强调地点状语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强调时间状语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201607" y="1858915"/>
            <a:ext cx="9648670" cy="594778"/>
          </a:xfrm>
          <a:prstGeom prst="rect">
            <a:avLst/>
          </a:prstGeom>
          <a:solidFill>
            <a:srgbClr val="00FFFF"/>
          </a:solidFill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was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that/ who</a:t>
            </a:r>
            <a:r>
              <a:rPr lang="en-US" altLang="zh-CN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 Li Hua at the hospital yesterday.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061207" y="4005040"/>
            <a:ext cx="8784610" cy="594778"/>
          </a:xfrm>
          <a:prstGeom prst="rect">
            <a:avLst/>
          </a:prstGeom>
          <a:solidFill>
            <a:srgbClr val="00FFFF"/>
          </a:solidFill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was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 the hospital </a:t>
            </a: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 met Li Hua yesterday.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955430" y="5086496"/>
            <a:ext cx="8784610" cy="594778"/>
          </a:xfrm>
          <a:prstGeom prst="rect">
            <a:avLst/>
          </a:prstGeom>
          <a:solidFill>
            <a:srgbClr val="00FFFF"/>
          </a:solidFill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was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yesterday </a:t>
            </a: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 met Li Hua at the hospital.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212190" y="2852960"/>
            <a:ext cx="9644210" cy="1175706"/>
          </a:xfrm>
          <a:prstGeom prst="rect">
            <a:avLst/>
          </a:prstGeom>
          <a:solidFill>
            <a:srgbClr val="00FFFF"/>
          </a:solidFill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was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 Hua </a:t>
            </a: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that/ whom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met at the hospital yesterday.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 t="-40000" b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1128" y="-34091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zh-CN" sz="4800" b="1" dirty="0">
                <a:solidFill>
                  <a:srgbClr val="7030A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Make a short story with the above!</a:t>
            </a:r>
            <a:endParaRPr lang="zh-CN" altLang="en-US" sz="4800" b="1" dirty="0">
              <a:solidFill>
                <a:srgbClr val="7030A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171949" y="1143385"/>
            <a:ext cx="7733120" cy="5566528"/>
          </a:xfrm>
          <a:solidFill>
            <a:srgbClr val="FFCCFF"/>
          </a:solidFill>
        </p:spPr>
        <p:txBody>
          <a:bodyPr>
            <a:noAutofit/>
          </a:bodyPr>
          <a:lstStyle/>
          <a:p>
            <a:pPr algn="just">
              <a:lnSpc>
                <a:spcPts val="3400"/>
              </a:lnSpc>
            </a:pPr>
            <a:r>
              <a:rPr lang="en-US" altLang="zh-CN" sz="2400" b="1" dirty="0">
                <a:latin typeface="Comic Sans MS" panose="030F0702030302020204" pitchFamily="66" charset="0"/>
              </a:rPr>
              <a:t>Two weeks ago, after the headteachers had </a:t>
            </a:r>
            <a:r>
              <a:rPr lang="en-US" altLang="zh-CN" sz="2400" b="1" dirty="0">
                <a:solidFill>
                  <a:srgbClr val="FF0066"/>
                </a:solidFill>
                <a:latin typeface="Comic Sans MS" panose="030F0702030302020204" pitchFamily="66" charset="0"/>
              </a:rPr>
              <a:t>made some arrangements</a:t>
            </a:r>
            <a:r>
              <a:rPr lang="en-US" altLang="zh-CN" sz="2400" b="1" dirty="0">
                <a:latin typeface="Comic Sans MS" panose="030F0702030302020204" pitchFamily="66" charset="0"/>
              </a:rPr>
              <a:t>, we went to the Military Training Base. </a:t>
            </a:r>
            <a:r>
              <a:rPr lang="en-US" altLang="zh-CN" sz="2400" b="1" dirty="0">
                <a:solidFill>
                  <a:srgbClr val="0070C0"/>
                </a:solidFill>
                <a:latin typeface="Comic Sans MS" panose="030F0702030302020204" pitchFamily="66" charset="0"/>
              </a:rPr>
              <a:t>It is recognized that </a:t>
            </a:r>
            <a:r>
              <a:rPr lang="en-US" altLang="zh-CN" sz="2400" b="1" dirty="0">
                <a:latin typeface="Comic Sans MS" panose="030F0702030302020204" pitchFamily="66" charset="0"/>
              </a:rPr>
              <a:t>the training is the most tiring and boring stuff in the senior high school, but </a:t>
            </a:r>
            <a:r>
              <a:rPr lang="en-US" altLang="zh-CN" sz="2400" b="1" dirty="0">
                <a:solidFill>
                  <a:srgbClr val="FF0066"/>
                </a:solidFill>
                <a:latin typeface="Comic Sans MS" panose="030F0702030302020204" pitchFamily="66" charset="0"/>
              </a:rPr>
              <a:t>much to our amazement</a:t>
            </a:r>
            <a:r>
              <a:rPr lang="en-US" altLang="zh-CN" sz="2400" b="1" dirty="0">
                <a:latin typeface="Comic Sans MS" panose="030F0702030302020204" pitchFamily="66" charset="0"/>
              </a:rPr>
              <a:t>, we found a lot of unexpected fun in it. </a:t>
            </a:r>
            <a:r>
              <a:rPr lang="en-US" altLang="zh-CN" sz="2400" b="1" dirty="0">
                <a:solidFill>
                  <a:srgbClr val="FF0066"/>
                </a:solidFill>
                <a:latin typeface="Comic Sans MS" panose="030F0702030302020204" pitchFamily="66" charset="0"/>
              </a:rPr>
              <a:t>Other than </a:t>
            </a:r>
            <a:r>
              <a:rPr lang="en-US" altLang="zh-CN" sz="2400" b="1" dirty="0">
                <a:latin typeface="Comic Sans MS" panose="030F0702030302020204" pitchFamily="66" charset="0"/>
              </a:rPr>
              <a:t>plenty of food and comfortable accommodation, </a:t>
            </a:r>
            <a:r>
              <a:rPr lang="en-US" altLang="zh-CN" sz="2400" b="1" dirty="0">
                <a:solidFill>
                  <a:srgbClr val="0070C0"/>
                </a:solidFill>
                <a:latin typeface="Comic Sans MS" panose="030F0702030302020204" pitchFamily="66" charset="0"/>
              </a:rPr>
              <a:t>it was actually cool that </a:t>
            </a:r>
            <a:r>
              <a:rPr lang="en-US" altLang="zh-CN" sz="2400" b="1" dirty="0">
                <a:latin typeface="Comic Sans MS" panose="030F0702030302020204" pitchFamily="66" charset="0"/>
              </a:rPr>
              <a:t>we found ourselves stronger and tougher though we </a:t>
            </a:r>
            <a:r>
              <a:rPr lang="en-US" altLang="zh-CN" sz="2400" b="1" dirty="0">
                <a:solidFill>
                  <a:srgbClr val="FF0066"/>
                </a:solidFill>
                <a:latin typeface="Comic Sans MS" panose="030F0702030302020204" pitchFamily="66" charset="0"/>
              </a:rPr>
              <a:t>were requested to </a:t>
            </a:r>
            <a:r>
              <a:rPr lang="en-US" altLang="zh-CN" sz="2400" b="1" dirty="0">
                <a:latin typeface="Comic Sans MS" panose="030F0702030302020204" pitchFamily="66" charset="0"/>
              </a:rPr>
              <a:t>stand still for a long time in the hot sun. Maybe </a:t>
            </a:r>
            <a:r>
              <a:rPr lang="en-US" altLang="zh-CN" sz="2400" b="1" dirty="0">
                <a:solidFill>
                  <a:srgbClr val="0070C0"/>
                </a:solidFill>
                <a:latin typeface="Comic Sans MS" panose="030F0702030302020204" pitchFamily="66" charset="0"/>
              </a:rPr>
              <a:t>it was </a:t>
            </a:r>
            <a:r>
              <a:rPr lang="en-US" altLang="zh-CN" sz="2400" b="1" dirty="0">
                <a:latin typeface="Comic Sans MS" panose="030F0702030302020204" pitchFamily="66" charset="0"/>
              </a:rPr>
              <a:t>the bitter training </a:t>
            </a:r>
            <a:r>
              <a:rPr lang="en-US" altLang="zh-CN" sz="2400" b="1" dirty="0">
                <a:solidFill>
                  <a:srgbClr val="0070C0"/>
                </a:solidFill>
                <a:latin typeface="Comic Sans MS" panose="030F0702030302020204" pitchFamily="66" charset="0"/>
              </a:rPr>
              <a:t>that </a:t>
            </a:r>
            <a:r>
              <a:rPr lang="en-US" altLang="zh-CN" sz="2400" b="1" dirty="0">
                <a:latin typeface="Comic Sans MS" panose="030F0702030302020204" pitchFamily="66" charset="0"/>
              </a:rPr>
              <a:t>could add some interest to our life. </a:t>
            </a:r>
            <a:endParaRPr lang="zh-CN" altLang="en-US" sz="2400" b="1" dirty="0">
              <a:latin typeface="Comic Sans MS" panose="030F0702030302020204" pitchFamily="66" charset="0"/>
            </a:endParaRPr>
          </a:p>
        </p:txBody>
      </p:sp>
      <p:sp>
        <p:nvSpPr>
          <p:cNvPr id="4" name="内容占位符 2"/>
          <p:cNvSpPr txBox="1"/>
          <p:nvPr/>
        </p:nvSpPr>
        <p:spPr>
          <a:xfrm>
            <a:off x="191681" y="1001213"/>
            <a:ext cx="4170769" cy="5566528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just" latinLnBrk="1">
              <a:lnSpc>
                <a:spcPts val="1300"/>
              </a:lnSpc>
              <a:buNone/>
            </a:pPr>
            <a:r>
              <a:rPr lang="en-US" altLang="zh-CN" sz="1800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1. apply to sb. for </a:t>
            </a:r>
            <a:r>
              <a:rPr lang="en-US" altLang="zh-CN" sz="1800" b="1" dirty="0" err="1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sth</a:t>
            </a:r>
            <a:r>
              <a:rPr lang="en-US" altLang="zh-CN" sz="1800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en-US" altLang="zh-CN" sz="1800" b="1" dirty="0">
              <a:effectLst/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lvl="0" indent="0" algn="just" latinLnBrk="1">
              <a:lnSpc>
                <a:spcPts val="1300"/>
              </a:lnSpc>
              <a:buNone/>
            </a:pPr>
            <a:r>
              <a:rPr lang="en-US" altLang="zh-CN" sz="1800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  apply oneself to doing</a:t>
            </a:r>
            <a:endParaRPr lang="en-US" altLang="zh-CN" sz="1800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lvl="0" indent="0" algn="just" latinLnBrk="1">
              <a:lnSpc>
                <a:spcPts val="1300"/>
              </a:lnSpc>
              <a:buNone/>
            </a:pPr>
            <a:r>
              <a:rPr lang="en-US" altLang="zh-CN" sz="1800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2. be amazed at</a:t>
            </a:r>
            <a:endParaRPr lang="en-US" altLang="zh-CN" sz="1800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lvl="0" indent="0" algn="just" latinLnBrk="1">
              <a:lnSpc>
                <a:spcPts val="1300"/>
              </a:lnSpc>
              <a:buNone/>
            </a:pPr>
            <a:r>
              <a:rPr lang="en-US" altLang="zh-CN" sz="1800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  to one’s amazement</a:t>
            </a:r>
            <a:endParaRPr lang="en-US" altLang="zh-CN" sz="1800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lvl="0" indent="0" algn="just" latinLnBrk="1">
              <a:lnSpc>
                <a:spcPts val="1300"/>
              </a:lnSpc>
              <a:buNone/>
            </a:pPr>
            <a:r>
              <a:rPr lang="en-US" altLang="zh-CN" sz="1800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3. make some arrangements for</a:t>
            </a:r>
            <a:endParaRPr lang="zh-CN" altLang="zh-CN" sz="1800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eaLnBrk="1" hangingPunct="1">
              <a:lnSpc>
                <a:spcPts val="1300"/>
              </a:lnSpc>
              <a:buNone/>
            </a:pPr>
            <a:r>
              <a:rPr lang="en-US" altLang="zh-CN" sz="1800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4. recognize ... as / to be </a:t>
            </a:r>
            <a:endParaRPr lang="en-US" altLang="zh-CN" sz="1800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>
              <a:lnSpc>
                <a:spcPts val="1300"/>
              </a:lnSpc>
              <a:buNone/>
            </a:pPr>
            <a:r>
              <a:rPr lang="en-US" altLang="zh-CN" sz="1800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 It is recognized that… </a:t>
            </a:r>
            <a:endParaRPr lang="en-US" altLang="zh-CN" sz="1800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>
              <a:lnSpc>
                <a:spcPts val="1300"/>
              </a:lnSpc>
              <a:buNone/>
            </a:pPr>
            <a:r>
              <a:rPr lang="en-US" altLang="zh-CN" sz="1800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5. other than</a:t>
            </a:r>
            <a:endParaRPr lang="en-US" altLang="zh-CN" sz="1800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>
              <a:lnSpc>
                <a:spcPts val="1300"/>
              </a:lnSpc>
              <a:buNone/>
            </a:pPr>
            <a:r>
              <a:rPr lang="en-US" altLang="zh-CN" sz="1800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6. make(lose) contact with…       </a:t>
            </a:r>
            <a:endParaRPr lang="en-US" altLang="zh-CN" sz="1800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>
              <a:lnSpc>
                <a:spcPts val="1300"/>
              </a:lnSpc>
              <a:buNone/>
            </a:pPr>
            <a:r>
              <a:rPr lang="en-US" altLang="zh-CN" sz="1800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 keep in contact with ...  </a:t>
            </a:r>
            <a:endParaRPr lang="en-US" altLang="zh-CN" sz="1800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>
              <a:lnSpc>
                <a:spcPts val="1300"/>
              </a:lnSpc>
              <a:buNone/>
            </a:pPr>
            <a:r>
              <a:rPr lang="en-US" altLang="zh-CN" sz="1800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7. make up for</a:t>
            </a:r>
            <a:endParaRPr lang="en-US" altLang="zh-CN" sz="1800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>
              <a:lnSpc>
                <a:spcPts val="1300"/>
              </a:lnSpc>
              <a:buNone/>
            </a:pPr>
            <a:r>
              <a:rPr lang="en-US" altLang="zh-CN" sz="1800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  be made up of</a:t>
            </a:r>
            <a:endParaRPr lang="en-US" altLang="zh-CN" sz="1800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>
              <a:lnSpc>
                <a:spcPts val="1300"/>
              </a:lnSpc>
              <a:buNone/>
            </a:pPr>
            <a:r>
              <a:rPr lang="en-US" altLang="zh-CN" sz="1800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8. request sb. to do </a:t>
            </a:r>
            <a:r>
              <a:rPr lang="en-US" altLang="zh-CN" sz="1800" b="1" dirty="0" err="1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sth</a:t>
            </a:r>
            <a:r>
              <a:rPr lang="en-US" altLang="zh-CN" sz="1800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. </a:t>
            </a:r>
            <a:endParaRPr lang="en-US" altLang="zh-CN" sz="1800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ts val="1300"/>
              </a:lnSpc>
              <a:buFontTx/>
              <a:buNone/>
            </a:pPr>
            <a:r>
              <a:rPr lang="en-US" altLang="zh-CN" sz="1800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9.</a:t>
            </a:r>
            <a:r>
              <a:rPr lang="en-US" altLang="zh-CN" sz="1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1800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comment on/about </a:t>
            </a:r>
            <a:r>
              <a:rPr lang="en-US" altLang="zh-CN" sz="1800" b="1" dirty="0" err="1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sth</a:t>
            </a:r>
            <a:r>
              <a:rPr lang="en-US" altLang="zh-CN" sz="1800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. / sb.</a:t>
            </a:r>
            <a:endParaRPr lang="zh-CN" altLang="en-US" sz="1800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ts val="1300"/>
              </a:lnSpc>
              <a:buFontTx/>
              <a:buNone/>
            </a:pPr>
            <a:r>
              <a:rPr lang="en-US" altLang="zh-CN" sz="1800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 make comments on </a:t>
            </a:r>
            <a:r>
              <a:rPr lang="en-US" altLang="zh-CN" sz="1800" b="1" dirty="0" err="1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sth</a:t>
            </a:r>
            <a:r>
              <a:rPr lang="en-US" altLang="zh-CN" sz="1800" b="1" dirty="0">
                <a:latin typeface="Arial Rounded MT Bold" panose="020F07040305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./sb. </a:t>
            </a:r>
            <a:endParaRPr lang="en-US" altLang="zh-CN" sz="1800" b="1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algn="just" latinLnBrk="1">
              <a:lnSpc>
                <a:spcPts val="2100"/>
              </a:lnSpc>
              <a:buFont typeface="Arial" panose="020B0604020202020204" pitchFamily="34" charset="0"/>
              <a:buNone/>
            </a:pPr>
            <a:endParaRPr lang="en-US" altLang="zh-CN" sz="1800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algn="just" latinLnBrk="1">
              <a:lnSpc>
                <a:spcPts val="2100"/>
              </a:lnSpc>
              <a:buFont typeface="Arial" panose="020B0604020202020204" pitchFamily="34" charset="0"/>
              <a:buNone/>
            </a:pPr>
            <a:endParaRPr lang="zh-CN" altLang="zh-CN" sz="1800" b="1" dirty="0">
              <a:latin typeface="Arial Rounded MT Bold" panose="020F07040305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algn="just" latinLnBrk="1">
              <a:lnSpc>
                <a:spcPts val="1800"/>
              </a:lnSpc>
              <a:buFont typeface="Arial" panose="020B0604020202020204" pitchFamily="34" charset="0"/>
              <a:buNone/>
            </a:pPr>
            <a:endParaRPr lang="en-US" altLang="zh-CN" sz="24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 algn="just" latinLnBrk="1">
              <a:lnSpc>
                <a:spcPts val="1800"/>
              </a:lnSpc>
              <a:buFont typeface="Arial" panose="020B0604020202020204" pitchFamily="34" charset="0"/>
              <a:buNone/>
            </a:pPr>
            <a:endParaRPr lang="zh-CN" altLang="zh-CN" b="1" dirty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endParaRPr lang="zh-CN" altLang="en-US" dirty="0"/>
          </a:p>
        </p:txBody>
      </p:sp>
      <p:sp>
        <p:nvSpPr>
          <p:cNvPr id="5" name="内容占位符 3"/>
          <p:cNvSpPr txBox="1"/>
          <p:nvPr/>
        </p:nvSpPr>
        <p:spPr>
          <a:xfrm>
            <a:off x="191681" y="5378897"/>
            <a:ext cx="4170769" cy="1188844"/>
          </a:xfrm>
          <a:prstGeom prst="rect">
            <a:avLst/>
          </a:prstGeom>
          <a:solidFill>
            <a:srgbClr val="00FFFF"/>
          </a:solidFill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just" latinLnBrk="1">
              <a:lnSpc>
                <a:spcPts val="1600"/>
              </a:lnSpc>
              <a:buNone/>
            </a:pPr>
            <a:r>
              <a:rPr lang="en-US" altLang="zh-CN" sz="2000" b="1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1. </a:t>
            </a: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request that sb.(should) do</a:t>
            </a:r>
            <a:endParaRPr lang="zh-CN" altLang="zh-CN" sz="20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lvl="0" indent="0" algn="just" latinLnBrk="1">
              <a:lnSpc>
                <a:spcPts val="1600"/>
              </a:lnSpc>
              <a:buNone/>
            </a:pPr>
            <a:r>
              <a:rPr lang="en-US" altLang="zh-CN" sz="2000" b="1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2. </a:t>
            </a: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It is/was …that</a:t>
            </a:r>
            <a:endParaRPr lang="en-US" altLang="zh-CN" sz="20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lvl="0" indent="0" algn="just" latinLnBrk="1">
              <a:lnSpc>
                <a:spcPts val="1600"/>
              </a:lnSpc>
              <a:buNone/>
            </a:pP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3. It is adj. that </a:t>
            </a:r>
            <a:r>
              <a:rPr lang="zh-CN" altLang="en-US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从句</a:t>
            </a:r>
            <a:endParaRPr lang="en-US" altLang="zh-CN" sz="20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0" indent="0" algn="just" latinLnBrk="1">
              <a:lnSpc>
                <a:spcPts val="2000"/>
              </a:lnSpc>
              <a:buNone/>
            </a:pPr>
            <a:endParaRPr lang="en-US" altLang="zh-CN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 t="-40000" b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72246" y="243514"/>
            <a:ext cx="10606392" cy="2585323"/>
          </a:xfrm>
          <a:prstGeom prst="rect">
            <a:avLst/>
          </a:prstGeom>
          <a:gradFill>
            <a:gsLst>
              <a:gs pos="0">
                <a:srgbClr val="00FFFF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scene3d>
            <a:camera prst="perspectiveRelaxedModerately"/>
            <a:lightRig rig="threePt" dir="t"/>
          </a:scene3d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/>
              <a:t>Work in groups </a:t>
            </a:r>
            <a:endParaRPr lang="en-US" altLang="zh-CN" sz="5400" b="1" dirty="0"/>
          </a:p>
          <a:p>
            <a:pPr algn="ctr"/>
            <a:r>
              <a:rPr lang="en-US" altLang="zh-CN" sz="5400" b="1" dirty="0"/>
              <a:t>to make your own story </a:t>
            </a:r>
            <a:endParaRPr lang="en-US" altLang="zh-CN" sz="5400" b="1" dirty="0"/>
          </a:p>
          <a:p>
            <a:pPr algn="ctr"/>
            <a:r>
              <a:rPr lang="en-US" altLang="zh-CN" sz="5400" b="1" dirty="0"/>
              <a:t>with at least 5 ones!</a:t>
            </a:r>
            <a:endParaRPr lang="zh-CN" altLang="en-US" sz="5400" b="1" dirty="0"/>
          </a:p>
        </p:txBody>
      </p:sp>
      <p:sp>
        <p:nvSpPr>
          <p:cNvPr id="3" name="文本框 2"/>
          <p:cNvSpPr txBox="1"/>
          <p:nvPr/>
        </p:nvSpPr>
        <p:spPr>
          <a:xfrm>
            <a:off x="1089498" y="2782669"/>
            <a:ext cx="1038914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/>
              <a:t>You have to ask yourselves:</a:t>
            </a:r>
            <a:endParaRPr lang="en-US" altLang="zh-CN" sz="3600" b="1" dirty="0"/>
          </a:p>
          <a:p>
            <a:r>
              <a:rPr lang="en-US" altLang="zh-CN" sz="3600" b="1" dirty="0"/>
              <a:t>1. Is  the story meaningful?</a:t>
            </a:r>
            <a:endParaRPr lang="en-US" altLang="zh-CN" sz="3600" b="1" dirty="0"/>
          </a:p>
          <a:p>
            <a:r>
              <a:rPr lang="en-US" altLang="zh-CN" sz="3600" b="1" dirty="0"/>
              <a:t>2. Are the useful expressions included in it?</a:t>
            </a:r>
            <a:endParaRPr lang="en-US" altLang="zh-CN" sz="3600" b="1" dirty="0"/>
          </a:p>
          <a:p>
            <a:r>
              <a:rPr lang="en-US" altLang="zh-CN" sz="3600" b="1" dirty="0"/>
              <a:t>3. Are the sentence structures correct?</a:t>
            </a:r>
            <a:endParaRPr lang="en-US" altLang="zh-CN" sz="3600" b="1" dirty="0"/>
          </a:p>
          <a:p>
            <a:r>
              <a:rPr lang="en-US" altLang="zh-CN" sz="3600" b="1" dirty="0"/>
              <a:t>4. Are there any spelling mistakes?</a:t>
            </a:r>
            <a:endParaRPr lang="en-US" altLang="zh-CN" sz="3600" b="1" dirty="0"/>
          </a:p>
          <a:p>
            <a:r>
              <a:rPr lang="en-US" altLang="zh-CN" sz="3600" b="1" dirty="0"/>
              <a:t>5. Is the handwriting clear enough?</a:t>
            </a:r>
            <a:endParaRPr lang="zh-CN" altLang="en-US" sz="3600" b="1" dirty="0"/>
          </a:p>
        </p:txBody>
      </p:sp>
      <p:sp>
        <p:nvSpPr>
          <p:cNvPr id="4" name="文本框 3"/>
          <p:cNvSpPr txBox="1"/>
          <p:nvPr/>
        </p:nvSpPr>
        <p:spPr>
          <a:xfrm>
            <a:off x="10165404" y="3715966"/>
            <a:ext cx="1731523" cy="132343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4000" b="1" dirty="0">
                <a:solidFill>
                  <a:srgbClr val="C00000"/>
                </a:solidFill>
              </a:rPr>
              <a:t>   10</a:t>
            </a:r>
            <a:endParaRPr lang="en-US" altLang="zh-CN" sz="4000" b="1" dirty="0">
              <a:solidFill>
                <a:srgbClr val="C00000"/>
              </a:solidFill>
            </a:endParaRPr>
          </a:p>
          <a:p>
            <a:r>
              <a:rPr lang="en-US" altLang="zh-CN" sz="4000" b="1" dirty="0">
                <a:solidFill>
                  <a:srgbClr val="C00000"/>
                </a:solidFill>
              </a:rPr>
              <a:t>scores</a:t>
            </a:r>
            <a:endParaRPr lang="zh-CN" altLang="en-US" sz="40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99770" y="212725"/>
            <a:ext cx="10515600" cy="1325563"/>
          </a:xfrm>
        </p:spPr>
        <p:txBody>
          <a:bodyPr/>
          <a:p>
            <a:r>
              <a:rPr lang="en-US" altLang="zh-CN" b="1"/>
              <a:t>From Class Two</a:t>
            </a:r>
            <a:endParaRPr lang="en-US" altLang="zh-CN" b="1"/>
          </a:p>
        </p:txBody>
      </p:sp>
      <p:sp>
        <p:nvSpPr>
          <p:cNvPr id="3" name="内容占位符 2"/>
          <p:cNvSpPr/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7" name="图片 6" descr="class2（来校感受）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9770" y="1179830"/>
            <a:ext cx="10783570" cy="597535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 b="1">
                <a:sym typeface="+mn-ea"/>
              </a:rPr>
              <a:t>From Class Two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class2（浪漫故事）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5520" y="1549400"/>
            <a:ext cx="10716895" cy="53086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6564</Words>
  <Application>WPS 演示</Application>
  <PresentationFormat>宽屏</PresentationFormat>
  <Paragraphs>283</Paragraphs>
  <Slides>26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3" baseType="lpstr">
      <vt:lpstr>Arial</vt:lpstr>
      <vt:lpstr>宋体</vt:lpstr>
      <vt:lpstr>Wingdings</vt:lpstr>
      <vt:lpstr>Aharoni</vt:lpstr>
      <vt:lpstr>Yu Gothic UI Semibold</vt:lpstr>
      <vt:lpstr>Trebuchet MS</vt:lpstr>
      <vt:lpstr>Broadway</vt:lpstr>
      <vt:lpstr>Gabriola</vt:lpstr>
      <vt:lpstr>Arial Rounded MT Bold</vt:lpstr>
      <vt:lpstr>Times New Roman</vt:lpstr>
      <vt:lpstr>Calibri</vt:lpstr>
      <vt:lpstr>微软雅黑</vt:lpstr>
      <vt:lpstr>等线 Light</vt:lpstr>
      <vt:lpstr>等线</vt:lpstr>
      <vt:lpstr>Arial Unicode MS</vt:lpstr>
      <vt:lpstr>Comic Sans MS</vt:lpstr>
      <vt:lpstr>Office 主题​​</vt:lpstr>
      <vt:lpstr>Unit 2</vt:lpstr>
      <vt:lpstr>From Class Two</vt:lpstr>
      <vt:lpstr>Useful Expressions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Make a short story with the above!</vt:lpstr>
      <vt:lpstr>PowerPoint 演示文稿</vt:lpstr>
      <vt:lpstr>From Class Two</vt:lpstr>
      <vt:lpstr>From Class Two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Unit</dc:title>
  <dc:creator>张 颖</dc:creator>
  <cp:lastModifiedBy>痞子</cp:lastModifiedBy>
  <cp:revision>32</cp:revision>
  <dcterms:created xsi:type="dcterms:W3CDTF">2021-09-10T02:16:00Z</dcterms:created>
  <dcterms:modified xsi:type="dcterms:W3CDTF">2021-10-20T02:08:12Z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2052-11.1.0.10938</vt:lpwstr>
  </property>
  <property fmtid="{D5CDD505-2E9C-101B-9397-08002B2CF9AE}" pid="3" name="ICV">
    <vt:lpwstr>B0959532DEB940AC9C8242EFBA4E4DD4</vt:lpwstr>
  </property>
</Properties>
</file>