
<file path=[Content_Types].xml><?xml version="1.0" encoding="utf-8"?>
<Types xmlns="http://schemas.openxmlformats.org/package/2006/content-types">
  <Default Extension="jpeg" ContentType="image/jpeg"/>
  <Default Extension="png" ContentType="image/png"/>
  <Default Extension="wmf" ContentType="image/x-wmf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30"/>
  </p:notesMasterIdLst>
  <p:sldIdLst>
    <p:sldId id="319" r:id="rId3"/>
    <p:sldId id="359" r:id="rId4"/>
    <p:sldId id="513" r:id="rId5"/>
    <p:sldId id="483" r:id="rId6"/>
    <p:sldId id="484" r:id="rId7"/>
    <p:sldId id="485" r:id="rId8"/>
    <p:sldId id="486" r:id="rId9"/>
    <p:sldId id="499" r:id="rId10"/>
    <p:sldId id="500" r:id="rId11"/>
    <p:sldId id="501" r:id="rId12"/>
    <p:sldId id="502" r:id="rId13"/>
    <p:sldId id="503" r:id="rId14"/>
    <p:sldId id="504" r:id="rId15"/>
    <p:sldId id="505" r:id="rId16"/>
    <p:sldId id="506" r:id="rId17"/>
    <p:sldId id="507" r:id="rId18"/>
    <p:sldId id="492" r:id="rId19"/>
    <p:sldId id="493" r:id="rId20"/>
    <p:sldId id="494" r:id="rId21"/>
    <p:sldId id="508" r:id="rId22"/>
    <p:sldId id="509" r:id="rId23"/>
    <p:sldId id="510" r:id="rId24"/>
    <p:sldId id="537" r:id="rId25"/>
    <p:sldId id="360" r:id="rId26"/>
    <p:sldId id="511" r:id="rId27"/>
    <p:sldId id="512" r:id="rId28"/>
    <p:sldId id="325" r:id="rId29"/>
  </p:sldIdLst>
  <p:sldSz cx="9144000" cy="6858000" type="screen4x3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0000FF"/>
    <a:srgbClr val="CCECFF"/>
    <a:srgbClr val="66CCFF"/>
    <a:srgbClr val="FF0066"/>
    <a:srgbClr val="009900"/>
    <a:srgbClr val="FF99FF"/>
    <a:srgbClr val="FF6600"/>
    <a:srgbClr val="CC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38" autoAdjust="0"/>
    <p:restoredTop sz="93676" autoAdjust="0"/>
  </p:normalViewPr>
  <p:slideViewPr>
    <p:cSldViewPr>
      <p:cViewPr varScale="1">
        <p:scale>
          <a:sx n="107" d="100"/>
          <a:sy n="107" d="100"/>
        </p:scale>
        <p:origin x="1734" y="102"/>
      </p:cViewPr>
      <p:guideLst>
        <p:guide orient="horz" pos="2141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3" Type="http://schemas.openxmlformats.org/officeDocument/2006/relationships/tableStyles" Target="tableStyles.xml"/><Relationship Id="rId32" Type="http://schemas.openxmlformats.org/officeDocument/2006/relationships/viewProps" Target="viewProps.xml"/><Relationship Id="rId31" Type="http://schemas.openxmlformats.org/officeDocument/2006/relationships/presProps" Target="presProps.xml"/><Relationship Id="rId30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9" Type="http://schemas.openxmlformats.org/officeDocument/2006/relationships/slide" Target="slides/slide27.xml"/><Relationship Id="rId28" Type="http://schemas.openxmlformats.org/officeDocument/2006/relationships/slide" Target="slides/slide26.xml"/><Relationship Id="rId27" Type="http://schemas.openxmlformats.org/officeDocument/2006/relationships/slide" Target="slides/slide25.xml"/><Relationship Id="rId26" Type="http://schemas.openxmlformats.org/officeDocument/2006/relationships/slide" Target="slides/slide24.xml"/><Relationship Id="rId25" Type="http://schemas.openxmlformats.org/officeDocument/2006/relationships/slide" Target="slides/slide23.xml"/><Relationship Id="rId24" Type="http://schemas.openxmlformats.org/officeDocument/2006/relationships/slide" Target="slides/slide22.xml"/><Relationship Id="rId23" Type="http://schemas.openxmlformats.org/officeDocument/2006/relationships/slide" Target="slides/slide21.xml"/><Relationship Id="rId22" Type="http://schemas.openxmlformats.org/officeDocument/2006/relationships/slide" Target="slides/slide20.xml"/><Relationship Id="rId21" Type="http://schemas.openxmlformats.org/officeDocument/2006/relationships/slide" Target="slides/slide19.xml"/><Relationship Id="rId20" Type="http://schemas.openxmlformats.org/officeDocument/2006/relationships/slide" Target="slides/slide18.xml"/><Relationship Id="rId2" Type="http://schemas.openxmlformats.org/officeDocument/2006/relationships/theme" Target="theme/theme1.xml"/><Relationship Id="rId19" Type="http://schemas.openxmlformats.org/officeDocument/2006/relationships/slide" Target="slides/slide17.xml"/><Relationship Id="rId18" Type="http://schemas.openxmlformats.org/officeDocument/2006/relationships/slide" Target="slides/slide16.xml"/><Relationship Id="rId17" Type="http://schemas.openxmlformats.org/officeDocument/2006/relationships/slide" Target="slides/slide15.xml"/><Relationship Id="rId16" Type="http://schemas.openxmlformats.org/officeDocument/2006/relationships/slide" Target="slides/slide14.xml"/><Relationship Id="rId15" Type="http://schemas.openxmlformats.org/officeDocument/2006/relationships/slide" Target="slides/slide13.xml"/><Relationship Id="rId14" Type="http://schemas.openxmlformats.org/officeDocument/2006/relationships/slide" Target="slides/slide12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buFontTx/>
              <a:buNone/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buFontTx/>
              <a:buNone/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/>
              <a:t>单击此处编辑母版文本样式</a:t>
            </a:r>
            <a:endParaRPr lang="zh-CN" altLang="en-US" noProof="0"/>
          </a:p>
          <a:p>
            <a:pPr lvl="1"/>
            <a:r>
              <a:rPr lang="zh-CN" altLang="en-US" noProof="0"/>
              <a:t>第二级</a:t>
            </a:r>
            <a:endParaRPr lang="zh-CN" altLang="en-US" noProof="0"/>
          </a:p>
          <a:p>
            <a:pPr lvl="2"/>
            <a:r>
              <a:rPr lang="zh-CN" altLang="en-US" noProof="0"/>
              <a:t>第三级</a:t>
            </a:r>
            <a:endParaRPr lang="zh-CN" altLang="en-US" noProof="0"/>
          </a:p>
          <a:p>
            <a:pPr lvl="3"/>
            <a:r>
              <a:rPr lang="zh-CN" altLang="en-US" noProof="0"/>
              <a:t>第四级</a:t>
            </a:r>
            <a:endParaRPr lang="zh-CN" altLang="en-US" noProof="0"/>
          </a:p>
          <a:p>
            <a:pPr lvl="4"/>
            <a:r>
              <a:rPr lang="zh-CN" altLang="en-US" noProof="0"/>
              <a:t>第五级</a:t>
            </a:r>
            <a:endParaRPr lang="zh-CN" altLang="en-US" noProof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buFontTx/>
              <a:buNone/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 noProof="1" dirty="0">
                <a:latin typeface="Calibri" panose="020F0502020204030204" pitchFamily="34" charset="0"/>
              </a:defRPr>
            </a:lvl1pPr>
          </a:lstStyle>
          <a:p>
            <a:fld id="{862D7D59-72E5-4B3C-9FD7-4F9EE3F4DCD8}" type="slidenum">
              <a:rPr lang="zh-CN" altLang="en-US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noProof="1"/>
              <a:t>单击此处编辑母版副标题样式</a:t>
            </a:r>
            <a:endParaRPr lang="zh-CN" altLang="en-US" noProof="1"/>
          </a:p>
        </p:txBody>
      </p:sp>
      <p:sp>
        <p:nvSpPr>
          <p:cNvPr id="4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7C20502-E684-4CAD-BA42-FA98D81771E9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4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5DA13E5-5D0D-40F3-8138-1BC96D6849C0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</p:txBody>
      </p:sp>
      <p:sp>
        <p:nvSpPr>
          <p:cNvPr id="4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AE5770C-71DE-48ED-842A-986EBF3DF563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935163"/>
            <a:ext cx="4038600" cy="438943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935163"/>
            <a:ext cx="4038600" cy="438943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5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E98978A-8F6B-4F87-9D30-DABF0C29083F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7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49A052D-F1EB-49B2-A5B9-58CF81EBD6C4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0B3293B-C103-4EA5-A470-50F2C7ED39CA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CBBEA4E-482F-4851-A660-A69195612D4D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</p:txBody>
      </p:sp>
      <p:sp>
        <p:nvSpPr>
          <p:cNvPr id="5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CEB54B5-FECE-4543-B3B4-B62EBE3D9EE1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zh-CN" altLang="en-US" noProof="0"/>
              <a:t>单击图标添加图片</a:t>
            </a:r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</p:txBody>
      </p:sp>
      <p:sp>
        <p:nvSpPr>
          <p:cNvPr id="5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7DDCAD6-5605-4F3C-A16F-4B6E67DE343E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4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FBEEE3C-C236-426C-AB10-FEBA39DDA185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704850"/>
            <a:ext cx="2057400" cy="5619750"/>
          </a:xfrm>
        </p:spPr>
        <p:txBody>
          <a:bodyPr vert="eaVert"/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704850"/>
            <a:ext cx="6019800" cy="5619750"/>
          </a:xfrm>
        </p:spPr>
        <p:txBody>
          <a:bodyPr vert="eaVert"/>
          <a:lstStyle/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4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8DC300E-54E8-4DDF-8C34-0813D45E4EDD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3" Type="http://schemas.openxmlformats.org/officeDocument/2006/relationships/theme" Target="../theme/theme1.xml"/><Relationship Id="rId12" Type="http://schemas.openxmlformats.org/officeDocument/2006/relationships/image" Target="../media/image1.jpeg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 bwMode="auto">
      <p:bgPr>
        <a:blipFill dpi="0" rotWithShape="0">
          <a:blip r:embed="rId1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任意多边形 6"/>
          <p:cNvSpPr/>
          <p:nvPr/>
        </p:nvSpPr>
        <p:spPr bwMode="auto">
          <a:xfrm>
            <a:off x="-9525" y="-7938"/>
            <a:ext cx="916305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>
              <a:latin typeface="+mn-lt"/>
              <a:ea typeface="+mn-ea"/>
            </a:endParaRPr>
          </a:p>
        </p:txBody>
      </p:sp>
      <p:sp>
        <p:nvSpPr>
          <p:cNvPr id="8" name="任意多边形 7"/>
          <p:cNvSpPr/>
          <p:nvPr/>
        </p:nvSpPr>
        <p:spPr bwMode="auto">
          <a:xfrm>
            <a:off x="4381500" y="-7938"/>
            <a:ext cx="47625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>
              <a:latin typeface="+mn-lt"/>
              <a:ea typeface="+mn-ea"/>
            </a:endParaRPr>
          </a:p>
        </p:txBody>
      </p:sp>
      <p:grpSp>
        <p:nvGrpSpPr>
          <p:cNvPr id="1028" name="组合 1"/>
          <p:cNvGrpSpPr/>
          <p:nvPr/>
        </p:nvGrpSpPr>
        <p:grpSpPr>
          <a:xfrm>
            <a:off x="-19053" y="203199"/>
            <a:ext cx="9180516" cy="647701"/>
            <a:chOff x="-19045" y="216550"/>
            <a:chExt cx="9180548" cy="649224"/>
          </a:xfrm>
        </p:grpSpPr>
        <p:sp>
          <p:nvSpPr>
            <p:cNvPr id="12" name="任意多边形 11"/>
            <p:cNvSpPr/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en-US">
                <a:latin typeface="Comic Sans MS" panose="030F0702030302020204" pitchFamily="66" charset="0"/>
              </a:endParaRPr>
            </a:p>
          </p:txBody>
        </p:sp>
        <p:sp>
          <p:nvSpPr>
            <p:cNvPr id="13" name="任意多边形 12"/>
            <p:cNvSpPr/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en-US">
                <a:latin typeface="Comic Sans MS" panose="030F0702030302020204" pitchFamily="66" charset="0"/>
              </a:endParaRPr>
            </a:p>
          </p:txBody>
        </p:sp>
      </p:grpSp>
      <p:sp>
        <p:nvSpPr>
          <p:cNvPr id="1030" name="Text Box 11"/>
          <p:cNvSpPr txBox="1">
            <a:spLocks noChangeArrowheads="1"/>
          </p:cNvSpPr>
          <p:nvPr/>
        </p:nvSpPr>
        <p:spPr bwMode="auto">
          <a:xfrm>
            <a:off x="7162800" y="76200"/>
            <a:ext cx="1905000" cy="366713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defRPr/>
            </a:pPr>
            <a:r>
              <a:rPr lang="en-US" altLang="zh-CN" dirty="0">
                <a:solidFill>
                  <a:srgbClr val="5F5F5F"/>
                </a:solidFill>
                <a:latin typeface="Comic Sans MS" panose="030F0702030302020204" pitchFamily="66" charset="0"/>
              </a:rPr>
              <a:t>Unit 7 Grammar</a:t>
            </a:r>
            <a:endParaRPr lang="en-US" altLang="zh-CN" dirty="0">
              <a:solidFill>
                <a:srgbClr val="5F5F5F"/>
              </a:solidFill>
              <a:latin typeface="Comic Sans MS" panose="030F0702030302020204" pitchFamily="66" charset="0"/>
            </a:endParaRPr>
          </a:p>
        </p:txBody>
      </p:sp>
      <p:sp>
        <p:nvSpPr>
          <p:cNvPr id="1031" name="标题占位符 8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457200" y="704850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45720" rIns="0" bIns="0" numCol="1" anchor="b" anchorCtr="0" compatLnSpc="1"/>
          <a:lstStyle/>
          <a:p>
            <a:pPr lvl="0"/>
            <a:r>
              <a:rPr lang="zh-CN" altLang="en-US"/>
              <a:t>单击此处编辑母版标题样式</a:t>
            </a:r>
            <a:endParaRPr lang="en-US" altLang="zh-CN"/>
          </a:p>
        </p:txBody>
      </p:sp>
      <p:sp>
        <p:nvSpPr>
          <p:cNvPr id="1032" name="文本占位符 29"/>
          <p:cNvSpPr>
            <a:spLocks noGrp="1" noChangeArrowheads="1"/>
          </p:cNvSpPr>
          <p:nvPr>
            <p:ph type="body" idx="9"/>
          </p:nvPr>
        </p:nvSpPr>
        <p:spPr bwMode="auto">
          <a:xfrm>
            <a:off x="457200" y="1935163"/>
            <a:ext cx="8229600" cy="2062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spAutoFit/>
          </a:bodyPr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en-US" altLang="zh-CN"/>
          </a:p>
        </p:txBody>
      </p:sp>
      <p:sp>
        <p:nvSpPr>
          <p:cNvPr id="14" name="日期占位符 1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>
              <a:buFont typeface="Arial" panose="020B0604020202020204" pitchFamily="34" charset="0"/>
              <a:buNone/>
              <a:defRPr sz="1200">
                <a:solidFill>
                  <a:schemeClr val="tx2">
                    <a:shade val="90000"/>
                  </a:schemeClr>
                </a:solidFill>
                <a:latin typeface="Comic Sans MS" panose="030F0702030302020204" pitchFamily="66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6" name="页脚占位符 2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>
              <a:buFont typeface="Arial" panose="020B0604020202020204" pitchFamily="34" charset="0"/>
              <a:buNone/>
              <a:defRPr sz="1200">
                <a:solidFill>
                  <a:schemeClr val="tx2">
                    <a:shade val="90000"/>
                  </a:schemeClr>
                </a:solidFill>
                <a:latin typeface="Comic Sans MS" panose="030F0702030302020204" pitchFamily="66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7" name="灯片编号占位符 3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>
              <a:buFont typeface="Arial" panose="020B0604020202020204" pitchFamily="34" charset="0"/>
              <a:buChar char="•"/>
              <a:defRPr sz="1200" noProof="1" dirty="0">
                <a:solidFill>
                  <a:srgbClr val="045C75"/>
                </a:solidFill>
                <a:latin typeface="Comic Sans MS" panose="030F0702030302020204" pitchFamily="66" charset="0"/>
              </a:defRPr>
            </a:lvl1pPr>
          </a:lstStyle>
          <a:p>
            <a:fld id="{5F01C2A2-F495-4D05-8AB1-E5FFBDDF21E1}" type="slidenum">
              <a:rPr lang="en-US" altLang="zh-CN"/>
            </a:fld>
            <a:endParaRPr lang="en-US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  <a:ea typeface="宋体" panose="02010600030101010101" pitchFamily="2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  <a:ea typeface="宋体" panose="02010600030101010101" pitchFamily="2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  <a:ea typeface="宋体" panose="02010600030101010101" pitchFamily="2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  <a:ea typeface="宋体" panose="02010600030101010101" pitchFamily="2" charset="-122"/>
        </a:defRPr>
      </a:lvl9pPr>
    </p:titleStyle>
    <p:bodyStyle>
      <a:lvl1pPr marL="273050" indent="-2730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95000"/>
        <a:buFont typeface="Wingdings 2" panose="05020102010507070707" pitchFamily="18" charset="2"/>
        <a:buChar char=""/>
        <a:defRPr sz="26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38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Wingdings 2" panose="05020102010507070707" pitchFamily="18" charset="2"/>
        <a:buChar char=""/>
        <a:defRPr sz="2400">
          <a:solidFill>
            <a:schemeClr val="tx1"/>
          </a:solidFill>
          <a:latin typeface="+mn-lt"/>
          <a:ea typeface="+mn-ea"/>
        </a:defRPr>
      </a:lvl2pPr>
      <a:lvl3pPr marL="914400" indent="-24638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 2" panose="05020102010507070707" pitchFamily="18" charset="2"/>
        <a:buChar char=""/>
        <a:defRPr sz="2100">
          <a:solidFill>
            <a:schemeClr val="tx1"/>
          </a:solidFill>
          <a:latin typeface="+mn-lt"/>
          <a:ea typeface="+mn-ea"/>
        </a:defRPr>
      </a:lvl3pPr>
      <a:lvl4pPr marL="1187450" indent="-2095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65000"/>
        <a:buFont typeface="Wingdings 2" panose="05020102010507070707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4pPr>
      <a:lvl5pPr marL="1462405" indent="-209550" algn="l" rtl="0" eaLnBrk="0" fontAlgn="base" hangingPunct="0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anose="05020102010507070707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5pPr>
      <a:lvl6pPr marL="1919605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anose="05020102010507070707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6pPr>
      <a:lvl7pPr marL="2376805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anose="05020102010507070707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7pPr>
      <a:lvl8pPr marL="2834005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anose="05020102010507070707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8pPr>
      <a:lvl9pPr marL="3291205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anose="05020102010507070707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3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7.xml"/><Relationship Id="rId4" Type="http://schemas.openxmlformats.org/officeDocument/2006/relationships/image" Target="../media/image8.jpeg"/><Relationship Id="rId3" Type="http://schemas.openxmlformats.org/officeDocument/2006/relationships/image" Target="../media/image7.png"/><Relationship Id="rId2" Type="http://schemas.openxmlformats.org/officeDocument/2006/relationships/image" Target="../media/image6.wmf"/><Relationship Id="rId1" Type="http://schemas.openxmlformats.org/officeDocument/2006/relationships/image" Target="../media/image5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9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0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3.jpe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1.pn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1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副标题 2"/>
          <p:cNvSpPr>
            <a:spLocks noGrp="1"/>
          </p:cNvSpPr>
          <p:nvPr>
            <p:ph type="subTitle" idx="4294967295"/>
          </p:nvPr>
        </p:nvSpPr>
        <p:spPr>
          <a:xfrm>
            <a:off x="3419475" y="1698625"/>
            <a:ext cx="2160588" cy="576263"/>
          </a:xfrm>
          <a:solidFill>
            <a:schemeClr val="tx2">
              <a:lumMod val="40000"/>
              <a:lumOff val="60000"/>
              <a:alpha val="50000"/>
            </a:schemeClr>
          </a:solidFill>
        </p:spPr>
        <p:txBody>
          <a:bodyPr>
            <a:noAutofit/>
          </a:bodyPr>
          <a:lstStyle/>
          <a:p>
            <a:pPr marL="0" indent="0" algn="ctr" eaLnBrk="1" hangingPunct="1">
              <a:buFont typeface="Wingdings 2" panose="05020102010507070707" pitchFamily="18" charset="2"/>
              <a:buNone/>
              <a:defRPr/>
            </a:pPr>
            <a:r>
              <a:rPr lang="en-US" altLang="zh-CN" sz="2800" b="1">
                <a:ln w="12700">
                  <a:noFill/>
                  <a:prstDash val="solid"/>
                </a:ln>
                <a:solidFill>
                  <a:srgbClr val="CCECFF"/>
                </a:solidFill>
                <a:cs typeface="Times New Roman" panose="02020603050405020304" pitchFamily="18" charset="0"/>
              </a:rPr>
              <a:t>Grammar</a:t>
            </a:r>
            <a:endParaRPr lang="en-US" altLang="zh-CN" sz="2800" b="1">
              <a:ln w="12700">
                <a:noFill/>
                <a:prstDash val="solid"/>
              </a:ln>
              <a:solidFill>
                <a:srgbClr val="CCECFF"/>
              </a:solidFill>
              <a:cs typeface="Times New Roman" panose="02020603050405020304" pitchFamily="18" charset="0"/>
            </a:endParaRPr>
          </a:p>
        </p:txBody>
      </p:sp>
      <p:sp>
        <p:nvSpPr>
          <p:cNvPr id="3075" name="TextBox 4"/>
          <p:cNvSpPr txBox="1">
            <a:spLocks noChangeArrowheads="1"/>
          </p:cNvSpPr>
          <p:nvPr/>
        </p:nvSpPr>
        <p:spPr bwMode="auto">
          <a:xfrm>
            <a:off x="1852613" y="817563"/>
            <a:ext cx="5689600" cy="646112"/>
          </a:xfrm>
          <a:prstGeom prst="rect">
            <a:avLst/>
          </a:prstGeom>
          <a:solidFill>
            <a:srgbClr val="8ADFFF">
              <a:alpha val="50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 b="1">
                <a:solidFill>
                  <a:srgbClr val="CCECFF"/>
                </a:solidFill>
                <a:latin typeface="Times New Roman" panose="02020603050405020304" pitchFamily="18" charset="0"/>
                <a:ea typeface="微软雅黑" panose="020B0503020204020204" pitchFamily="34" charset="-122"/>
              </a:rPr>
              <a:t>Unit 7  The unknown world</a:t>
            </a:r>
            <a:endParaRPr lang="en-US" altLang="zh-CN" sz="3600" b="1">
              <a:solidFill>
                <a:srgbClr val="CCECFF"/>
              </a:solidFill>
              <a:latin typeface="Times New Roman" panose="02020603050405020304" pitchFamily="18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4280" name="直接连接符 8"/>
          <p:cNvCxnSpPr>
            <a:cxnSpLocks noChangeShapeType="1"/>
          </p:cNvCxnSpPr>
          <p:nvPr/>
        </p:nvCxnSpPr>
        <p:spPr bwMode="auto">
          <a:xfrm>
            <a:off x="5219700" y="4530725"/>
            <a:ext cx="2232025" cy="0"/>
          </a:xfrm>
          <a:prstGeom prst="line">
            <a:avLst/>
          </a:prstGeom>
          <a:noFill/>
          <a:ln w="12700">
            <a:solidFill>
              <a:srgbClr val="008000"/>
            </a:solidFill>
            <a:round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4286" name="直接连接符 8"/>
          <p:cNvCxnSpPr>
            <a:cxnSpLocks noChangeShapeType="1"/>
          </p:cNvCxnSpPr>
          <p:nvPr/>
        </p:nvCxnSpPr>
        <p:spPr bwMode="auto">
          <a:xfrm>
            <a:off x="5219700" y="2732088"/>
            <a:ext cx="2232025" cy="0"/>
          </a:xfrm>
          <a:prstGeom prst="line">
            <a:avLst/>
          </a:prstGeom>
          <a:noFill/>
          <a:ln w="12700">
            <a:solidFill>
              <a:srgbClr val="FF0066"/>
            </a:solidFill>
            <a:round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4292" name="直接连接符 8"/>
          <p:cNvCxnSpPr>
            <a:cxnSpLocks noChangeShapeType="1"/>
          </p:cNvCxnSpPr>
          <p:nvPr/>
        </p:nvCxnSpPr>
        <p:spPr bwMode="auto">
          <a:xfrm>
            <a:off x="1187450" y="3649663"/>
            <a:ext cx="2232025" cy="0"/>
          </a:xfrm>
          <a:prstGeom prst="line">
            <a:avLst/>
          </a:prstGeom>
          <a:noFill/>
          <a:ln w="12700">
            <a:solidFill>
              <a:srgbClr val="FF6600"/>
            </a:solidFill>
            <a:round/>
            <a:head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6" name="环形箭头 15"/>
          <p:cNvSpPr/>
          <p:nvPr/>
        </p:nvSpPr>
        <p:spPr>
          <a:xfrm rot="20563910" flipH="1">
            <a:off x="3276079" y="2817934"/>
            <a:ext cx="1625369" cy="1625367"/>
          </a:xfrm>
          <a:prstGeom prst="circularArrow">
            <a:avLst>
              <a:gd name="adj1" fmla="val 9784"/>
              <a:gd name="adj2" fmla="val 1321283"/>
              <a:gd name="adj3" fmla="val 3665794"/>
              <a:gd name="adj4" fmla="val 12516529"/>
              <a:gd name="adj5" fmla="val 13011"/>
            </a:avLst>
          </a:prstGeom>
          <a:gradFill flip="none" rotWithShape="1">
            <a:gsLst>
              <a:gs pos="0">
                <a:srgbClr val="FF6600"/>
              </a:gs>
              <a:gs pos="100000">
                <a:srgbClr val="FFC000"/>
              </a:gs>
            </a:gsLst>
            <a:lin ang="8100000" scaled="1"/>
            <a:tileRect/>
          </a:gradFill>
          <a:ln w="76200" cmpd="sng"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200000"/>
            </a:lightRig>
          </a:scene3d>
          <a:sp3d prstMaterial="metal">
            <a:bevelT w="101600" h="101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endParaRPr lang="zh-CN" altLang="en-US"/>
          </a:p>
        </p:txBody>
      </p:sp>
      <p:sp>
        <p:nvSpPr>
          <p:cNvPr id="19" name="环形箭头 18"/>
          <p:cNvSpPr/>
          <p:nvPr/>
        </p:nvSpPr>
        <p:spPr>
          <a:xfrm rot="1326258">
            <a:off x="3806723" y="3717790"/>
            <a:ext cx="1625369" cy="1625373"/>
          </a:xfrm>
          <a:prstGeom prst="circularArrow">
            <a:avLst>
              <a:gd name="adj1" fmla="val 9784"/>
              <a:gd name="adj2" fmla="val 1321283"/>
              <a:gd name="adj3" fmla="val 3665794"/>
              <a:gd name="adj4" fmla="val 11979516"/>
              <a:gd name="adj5" fmla="val 13011"/>
            </a:avLst>
          </a:prstGeom>
          <a:gradFill flip="none" rotWithShape="1">
            <a:gsLst>
              <a:gs pos="0">
                <a:srgbClr val="009900"/>
              </a:gs>
              <a:gs pos="100000">
                <a:srgbClr val="33CC33"/>
              </a:gs>
            </a:gsLst>
            <a:lin ang="8100000" scaled="1"/>
            <a:tileRect/>
          </a:gradFill>
          <a:ln w="76200" cmpd="sng"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200000"/>
            </a:lightRig>
          </a:scene3d>
          <a:sp3d prstMaterial="metal">
            <a:bevelT w="101600" h="101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endParaRPr lang="zh-CN" altLang="en-US"/>
          </a:p>
        </p:txBody>
      </p:sp>
      <p:sp>
        <p:nvSpPr>
          <p:cNvPr id="24" name="环形箭头 23"/>
          <p:cNvSpPr/>
          <p:nvPr/>
        </p:nvSpPr>
        <p:spPr>
          <a:xfrm rot="1326258">
            <a:off x="3792605" y="1896148"/>
            <a:ext cx="1625368" cy="1625369"/>
          </a:xfrm>
          <a:prstGeom prst="circularArrow">
            <a:avLst>
              <a:gd name="adj1" fmla="val 9784"/>
              <a:gd name="adj2" fmla="val 1068638"/>
              <a:gd name="adj3" fmla="val 3665794"/>
              <a:gd name="adj4" fmla="val 9633027"/>
              <a:gd name="adj5" fmla="val 13011"/>
            </a:avLst>
          </a:prstGeom>
          <a:gradFill flip="none" rotWithShape="1">
            <a:gsLst>
              <a:gs pos="0">
                <a:srgbClr val="FF0066"/>
              </a:gs>
              <a:gs pos="100000">
                <a:srgbClr val="FF6699"/>
              </a:gs>
            </a:gsLst>
            <a:lin ang="8100000" scaled="1"/>
            <a:tileRect/>
          </a:gradFill>
          <a:ln w="76200" cmpd="sng"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200000"/>
            </a:lightRig>
          </a:scene3d>
          <a:sp3d prstMaterial="metal">
            <a:bevelT w="101600" h="101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endParaRPr lang="zh-CN" altLang="en-US"/>
          </a:p>
        </p:txBody>
      </p:sp>
      <p:sp>
        <p:nvSpPr>
          <p:cNvPr id="25" name="TextBox 24"/>
          <p:cNvSpPr txBox="1">
            <a:spLocks noChangeArrowheads="1"/>
          </p:cNvSpPr>
          <p:nvPr/>
        </p:nvSpPr>
        <p:spPr bwMode="auto">
          <a:xfrm>
            <a:off x="4375150" y="2386013"/>
            <a:ext cx="487363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>
                <a:solidFill>
                  <a:srgbClr val="404040"/>
                </a:solidFill>
                <a:latin typeface="Bodoni MT Black" panose="02070A03080606020203" pitchFamily="18" charset="0"/>
              </a:rPr>
              <a:t>1</a:t>
            </a:r>
            <a:endParaRPr lang="zh-CN" altLang="en-US" sz="3600">
              <a:solidFill>
                <a:srgbClr val="404040"/>
              </a:solidFill>
              <a:latin typeface="Bodoni MT Black" panose="02070A03080606020203" pitchFamily="18" charset="0"/>
            </a:endParaRPr>
          </a:p>
        </p:txBody>
      </p:sp>
      <p:sp>
        <p:nvSpPr>
          <p:cNvPr id="26" name="TextBox 25"/>
          <p:cNvSpPr txBox="1">
            <a:spLocks noChangeArrowheads="1"/>
          </p:cNvSpPr>
          <p:nvPr/>
        </p:nvSpPr>
        <p:spPr bwMode="auto">
          <a:xfrm>
            <a:off x="3844925" y="3262313"/>
            <a:ext cx="487363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>
                <a:solidFill>
                  <a:srgbClr val="404040"/>
                </a:solidFill>
                <a:latin typeface="Bodoni MT Black" panose="02070A03080606020203" pitchFamily="18" charset="0"/>
              </a:rPr>
              <a:t>2</a:t>
            </a:r>
            <a:endParaRPr lang="zh-CN" altLang="en-US" sz="3600">
              <a:solidFill>
                <a:srgbClr val="404040"/>
              </a:solidFill>
              <a:latin typeface="Bodoni MT Black" panose="02070A03080606020203" pitchFamily="18" charset="0"/>
            </a:endParaRPr>
          </a:p>
        </p:txBody>
      </p:sp>
      <p:sp>
        <p:nvSpPr>
          <p:cNvPr id="27" name="TextBox 26"/>
          <p:cNvSpPr txBox="1">
            <a:spLocks noChangeArrowheads="1"/>
          </p:cNvSpPr>
          <p:nvPr/>
        </p:nvSpPr>
        <p:spPr bwMode="auto">
          <a:xfrm>
            <a:off x="4360863" y="4129088"/>
            <a:ext cx="488950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>
                <a:solidFill>
                  <a:srgbClr val="404040"/>
                </a:solidFill>
                <a:latin typeface="Bodoni MT Black" panose="02070A03080606020203" pitchFamily="18" charset="0"/>
              </a:rPr>
              <a:t>3</a:t>
            </a:r>
            <a:endParaRPr lang="zh-CN" altLang="en-US" sz="3600">
              <a:solidFill>
                <a:srgbClr val="404040"/>
              </a:solidFill>
              <a:latin typeface="Bodoni MT Black" panose="02070A03080606020203" pitchFamily="18" charset="0"/>
            </a:endParaRPr>
          </a:p>
        </p:txBody>
      </p:sp>
      <p:sp>
        <p:nvSpPr>
          <p:cNvPr id="4106" name="TextBox 32"/>
          <p:cNvSpPr txBox="1">
            <a:spLocks noChangeArrowheads="1"/>
          </p:cNvSpPr>
          <p:nvPr/>
        </p:nvSpPr>
        <p:spPr bwMode="auto">
          <a:xfrm>
            <a:off x="3851275" y="260350"/>
            <a:ext cx="1008063" cy="58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3200" b="1">
                <a:latin typeface="宋体" panose="02010600030101010101" pitchFamily="2" charset="-122"/>
              </a:rPr>
              <a:t>目录</a:t>
            </a:r>
            <a:endParaRPr lang="zh-CN" altLang="en-US" sz="3200" b="1">
              <a:latin typeface="宋体" panose="02010600030101010101" pitchFamily="2" charset="-122"/>
            </a:endParaRPr>
          </a:p>
        </p:txBody>
      </p:sp>
      <p:sp>
        <p:nvSpPr>
          <p:cNvPr id="36" name="TextBox 27"/>
          <p:cNvSpPr txBox="1">
            <a:spLocks noChangeArrowheads="1"/>
          </p:cNvSpPr>
          <p:nvPr/>
        </p:nvSpPr>
        <p:spPr bwMode="auto">
          <a:xfrm>
            <a:off x="5724525" y="2219325"/>
            <a:ext cx="17272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 b="1">
                <a:latin typeface="Times New Roman" panose="02020603050405020304" pitchFamily="18" charset="0"/>
                <a:ea typeface="微软雅黑" panose="020B0503020204020204" pitchFamily="34" charset="-122"/>
              </a:rPr>
              <a:t>Lead-in</a:t>
            </a:r>
            <a:endParaRPr lang="zh-CN" altLang="en-US" sz="2800" b="1">
              <a:latin typeface="Times New Roman" panose="02020603050405020304" pitchFamily="18" charset="0"/>
              <a:ea typeface="微软雅黑" panose="020B0503020204020204" pitchFamily="34" charset="-122"/>
            </a:endParaRPr>
          </a:p>
        </p:txBody>
      </p:sp>
      <p:sp>
        <p:nvSpPr>
          <p:cNvPr id="23" name="TextBox 27"/>
          <p:cNvSpPr txBox="1">
            <a:spLocks noChangeArrowheads="1"/>
          </p:cNvSpPr>
          <p:nvPr/>
        </p:nvSpPr>
        <p:spPr bwMode="auto">
          <a:xfrm>
            <a:off x="827088" y="3103563"/>
            <a:ext cx="2663825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 b="1">
                <a:latin typeface="Times New Roman" panose="02020603050405020304" pitchFamily="18" charset="0"/>
                <a:ea typeface="微软雅黑" panose="020B0503020204020204" pitchFamily="34" charset="-122"/>
              </a:rPr>
              <a:t>While-Learning</a:t>
            </a:r>
            <a:endParaRPr lang="zh-CN" altLang="en-US" sz="2800" b="1">
              <a:latin typeface="Times New Roman" panose="02020603050405020304" pitchFamily="18" charset="0"/>
              <a:ea typeface="微软雅黑" panose="020B0503020204020204" pitchFamily="34" charset="-122"/>
            </a:endParaRPr>
          </a:p>
        </p:txBody>
      </p:sp>
      <p:sp>
        <p:nvSpPr>
          <p:cNvPr id="30" name="TextBox 27"/>
          <p:cNvSpPr txBox="1">
            <a:spLocks noChangeArrowheads="1"/>
          </p:cNvSpPr>
          <p:nvPr/>
        </p:nvSpPr>
        <p:spPr bwMode="auto">
          <a:xfrm>
            <a:off x="5651500" y="4019550"/>
            <a:ext cx="158432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 b="1">
                <a:latin typeface="Times New Roman" panose="02020603050405020304" pitchFamily="18" charset="0"/>
                <a:ea typeface="微软雅黑" panose="020B0503020204020204" pitchFamily="34" charset="-122"/>
              </a:rPr>
              <a:t>Review</a:t>
            </a:r>
            <a:endParaRPr lang="zh-CN" altLang="en-US" sz="2800" b="1">
              <a:latin typeface="Times New Roman" panose="02020603050405020304" pitchFamily="18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542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"/>
                            </p:stCondLst>
                            <p:childTnLst>
                              <p:par>
                                <p:cTn id="32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4" dur="500"/>
                                        <p:tgtEl>
                                          <p:spTgt spid="54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"/>
                            </p:stCondLst>
                            <p:childTnLst>
                              <p:par>
                                <p:cTn id="4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542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1000"/>
                            </p:stCondLst>
                            <p:childTnLst>
                              <p:par>
                                <p:cTn id="5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1500"/>
                            </p:stCondLst>
                            <p:childTnLst>
                              <p:par>
                                <p:cTn id="6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  <p:bldP spid="26" grpId="0"/>
      <p:bldP spid="27" grpId="0"/>
      <p:bldP spid="36" grpId="0"/>
      <p:bldP spid="23" grpId="0"/>
      <p:bldP spid="30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 rot="10800000">
            <a:off x="1457550" y="3284983"/>
            <a:ext cx="6138785" cy="1008112"/>
          </a:xfrm>
          <a:prstGeom prst="rect">
            <a:avLst/>
          </a:prstGeom>
          <a:solidFill>
            <a:srgbClr val="00B0F0">
              <a:alpha val="50000"/>
            </a:srgbClr>
          </a:solidFill>
          <a:ln>
            <a:noFill/>
          </a:ln>
          <a:scene3d>
            <a:camera prst="perspectiveBelow">
              <a:rot lat="20699999" lon="0" rev="0"/>
            </a:camera>
            <a:lightRig rig="threePt" dir="t">
              <a:rot lat="0" lon="0" rev="1800000"/>
            </a:lightRig>
          </a:scene3d>
          <a:sp3d extrusionH="1270000">
            <a:extrusionClr>
              <a:schemeClr val="bg1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endParaRPr lang="zh-CN" altLang="en-US"/>
          </a:p>
        </p:txBody>
      </p:sp>
      <p:sp>
        <p:nvSpPr>
          <p:cNvPr id="7170" name="TextBox 4"/>
          <p:cNvSpPr txBox="1">
            <a:spLocks noChangeArrowheads="1"/>
          </p:cNvSpPr>
          <p:nvPr/>
        </p:nvSpPr>
        <p:spPr bwMode="auto">
          <a:xfrm>
            <a:off x="1763713" y="3414713"/>
            <a:ext cx="5170005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 b="1" dirty="0">
                <a:latin typeface="Comic Sans MS" panose="030F0702030302020204" pitchFamily="66" charset="0"/>
                <a:ea typeface="微软雅黑" panose="020B0503020204020204" pitchFamily="34" charset="-122"/>
              </a:rPr>
              <a:t>Part I While-Learning</a:t>
            </a:r>
            <a:endParaRPr lang="zh-CN" altLang="en-US" sz="3600" b="1" dirty="0">
              <a:latin typeface="Comic Sans MS" panose="030F0702030302020204" pitchFamily="66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>
    <p:blinds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3" name="TextBox 6"/>
          <p:cNvSpPr txBox="1">
            <a:spLocks noChangeArrowheads="1"/>
          </p:cNvSpPr>
          <p:nvPr/>
        </p:nvSpPr>
        <p:spPr bwMode="auto">
          <a:xfrm>
            <a:off x="1905000" y="444500"/>
            <a:ext cx="5524500" cy="1076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en-US" altLang="zh-CN" sz="3200" b="1">
                <a:solidFill>
                  <a:srgbClr val="7030A0"/>
                </a:solidFill>
                <a:latin typeface="Times New Roman" panose="02020603050405020304" pitchFamily="18" charset="0"/>
              </a:rPr>
              <a:t>Adverbial clauses of reason</a:t>
            </a:r>
            <a:endParaRPr lang="en-US" altLang="zh-CN" sz="3200" b="1">
              <a:solidFill>
                <a:srgbClr val="7030A0"/>
              </a:solidFill>
              <a:latin typeface="Times New Roman" panose="02020603050405020304" pitchFamily="18" charset="0"/>
            </a:endParaRPr>
          </a:p>
          <a:p>
            <a:pPr algn="ctr"/>
            <a:r>
              <a:rPr lang="zh-CN" altLang="en-US" sz="3200" b="1">
                <a:solidFill>
                  <a:srgbClr val="7030A0"/>
                </a:solidFill>
                <a:latin typeface="Times New Roman" panose="02020603050405020304" pitchFamily="18" charset="0"/>
              </a:rPr>
              <a:t>原因状语从句</a:t>
            </a:r>
            <a:endParaRPr lang="en-US" altLang="zh-CN" sz="3200" b="1">
              <a:solidFill>
                <a:srgbClr val="7030A0"/>
              </a:solidFill>
              <a:latin typeface="Times New Roman" panose="02020603050405020304" pitchFamily="18" charset="0"/>
            </a:endParaRPr>
          </a:p>
        </p:txBody>
      </p:sp>
      <p:grpSp>
        <p:nvGrpSpPr>
          <p:cNvPr id="8194" name="组合 20"/>
          <p:cNvGrpSpPr/>
          <p:nvPr/>
        </p:nvGrpSpPr>
        <p:grpSpPr bwMode="auto">
          <a:xfrm>
            <a:off x="214313" y="2257425"/>
            <a:ext cx="8715375" cy="4422775"/>
            <a:chOff x="214282" y="1246188"/>
            <a:chExt cx="8715436" cy="4968894"/>
          </a:xfrm>
        </p:grpSpPr>
        <p:sp>
          <p:nvSpPr>
            <p:cNvPr id="8" name="矩形 7"/>
            <p:cNvSpPr/>
            <p:nvPr/>
          </p:nvSpPr>
          <p:spPr>
            <a:xfrm>
              <a:off x="285719" y="1246188"/>
              <a:ext cx="8572560" cy="4753088"/>
            </a:xfrm>
            <a:prstGeom prst="rect">
              <a:avLst/>
            </a:prstGeom>
            <a:solidFill>
              <a:srgbClr val="003300"/>
            </a:solidFill>
            <a:ln>
              <a:solidFill>
                <a:srgbClr val="0033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buFontTx/>
                <a:buNone/>
                <a:defRPr/>
              </a:pPr>
              <a:endParaRPr lang="zh-CN" altLang="en-US"/>
            </a:p>
          </p:txBody>
        </p:sp>
        <p:sp>
          <p:nvSpPr>
            <p:cNvPr id="10" name="矩形 9"/>
            <p:cNvSpPr/>
            <p:nvPr/>
          </p:nvSpPr>
          <p:spPr>
            <a:xfrm>
              <a:off x="214282" y="5999276"/>
              <a:ext cx="8715436" cy="215806"/>
            </a:xfrm>
            <a:prstGeom prst="rect">
              <a:avLst/>
            </a:prstGeom>
            <a:gradFill flip="none" rotWithShape="1">
              <a:gsLst>
                <a:gs pos="0">
                  <a:schemeClr val="accent6">
                    <a:lumMod val="60000"/>
                    <a:lumOff val="40000"/>
                    <a:shade val="30000"/>
                    <a:satMod val="115000"/>
                  </a:schemeClr>
                </a:gs>
                <a:gs pos="50000">
                  <a:schemeClr val="accent6">
                    <a:lumMod val="60000"/>
                    <a:lumOff val="40000"/>
                    <a:shade val="67500"/>
                    <a:satMod val="115000"/>
                  </a:schemeClr>
                </a:gs>
                <a:gs pos="100000">
                  <a:schemeClr val="accent6">
                    <a:lumMod val="60000"/>
                    <a:lumOff val="40000"/>
                    <a:shade val="100000"/>
                    <a:satMod val="115000"/>
                  </a:schemeClr>
                </a:gs>
              </a:gsLst>
              <a:lin ang="135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buFontTx/>
                <a:buNone/>
                <a:defRPr/>
              </a:pPr>
              <a:endParaRPr lang="zh-CN" altLang="en-US"/>
            </a:p>
          </p:txBody>
        </p:sp>
        <p:sp>
          <p:nvSpPr>
            <p:cNvPr id="11" name="圆角矩形 10"/>
            <p:cNvSpPr/>
            <p:nvPr/>
          </p:nvSpPr>
          <p:spPr>
            <a:xfrm>
              <a:off x="7000891" y="5599767"/>
              <a:ext cx="928695" cy="399509"/>
            </a:xfrm>
            <a:prstGeom prst="roundRect">
              <a:avLst/>
            </a:prstGeom>
            <a:blipFill>
              <a:blip r:embed="rId1" cstate="print"/>
              <a:tile tx="0" ty="0" sx="100000" sy="100000" flip="none" algn="tl"/>
            </a:blipFill>
            <a:ln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buFontTx/>
                <a:buNone/>
                <a:defRPr/>
              </a:pPr>
              <a:endParaRPr lang="zh-CN" altLang="en-US"/>
            </a:p>
          </p:txBody>
        </p:sp>
        <p:sp>
          <p:nvSpPr>
            <p:cNvPr id="12" name="矩形 11"/>
            <p:cNvSpPr/>
            <p:nvPr/>
          </p:nvSpPr>
          <p:spPr>
            <a:xfrm>
              <a:off x="6043623" y="5902966"/>
              <a:ext cx="571504" cy="9631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buFontTx/>
                <a:buNone/>
                <a:defRPr/>
              </a:pPr>
              <a:endParaRPr lang="zh-CN" altLang="en-US"/>
            </a:p>
          </p:txBody>
        </p:sp>
        <p:sp>
          <p:nvSpPr>
            <p:cNvPr id="14" name="矩形 13"/>
            <p:cNvSpPr/>
            <p:nvPr/>
          </p:nvSpPr>
          <p:spPr>
            <a:xfrm>
              <a:off x="5143503" y="5895832"/>
              <a:ext cx="571504" cy="99877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buFontTx/>
                <a:buNone/>
                <a:defRPr/>
              </a:pPr>
              <a:endParaRPr lang="zh-CN" altLang="en-US"/>
            </a:p>
          </p:txBody>
        </p:sp>
      </p:grpSp>
      <p:grpSp>
        <p:nvGrpSpPr>
          <p:cNvPr id="8200" name="组合 11"/>
          <p:cNvGrpSpPr/>
          <p:nvPr/>
        </p:nvGrpSpPr>
        <p:grpSpPr bwMode="auto">
          <a:xfrm>
            <a:off x="436563" y="2390775"/>
            <a:ext cx="8270875" cy="1008063"/>
            <a:chOff x="284927" y="1643048"/>
            <a:chExt cx="6878063" cy="4358514"/>
          </a:xfrm>
        </p:grpSpPr>
        <p:sp>
          <p:nvSpPr>
            <p:cNvPr id="20" name="矩形 19"/>
            <p:cNvSpPr/>
            <p:nvPr/>
          </p:nvSpPr>
          <p:spPr>
            <a:xfrm>
              <a:off x="287567" y="1643048"/>
              <a:ext cx="6570464" cy="4358514"/>
            </a:xfrm>
            <a:prstGeom prst="rect">
              <a:avLst/>
            </a:prstGeom>
            <a:ln>
              <a:noFill/>
            </a:ln>
            <a:effectLst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anchor="ctr"/>
            <a:lstStyle/>
            <a:p>
              <a:pPr>
                <a:lnSpc>
                  <a:spcPct val="114000"/>
                </a:lnSpc>
                <a:buFontTx/>
                <a:buNone/>
                <a:defRPr/>
              </a:pPr>
              <a:r>
                <a:rPr lang="en-US" altLang="zh-CN" sz="2800" dirty="0"/>
                <a:t>I am going to North Country Park because I want to go cycling.</a:t>
              </a:r>
              <a:endParaRPr lang="zh-CN" altLang="en-US" sz="2800" dirty="0"/>
            </a:p>
          </p:txBody>
        </p:sp>
        <p:cxnSp>
          <p:nvCxnSpPr>
            <p:cNvPr id="21" name="直接连接符 20"/>
            <p:cNvCxnSpPr/>
            <p:nvPr/>
          </p:nvCxnSpPr>
          <p:spPr>
            <a:xfrm rot="5400000">
              <a:off x="-1893010" y="3820985"/>
              <a:ext cx="4358514" cy="2640"/>
            </a:xfrm>
            <a:prstGeom prst="line">
              <a:avLst/>
            </a:prstGeom>
            <a:ln w="76200">
              <a:solidFill>
                <a:schemeClr val="accent6">
                  <a:lumMod val="7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直接连接符 21"/>
            <p:cNvCxnSpPr/>
            <p:nvPr/>
          </p:nvCxnSpPr>
          <p:spPr>
            <a:xfrm>
              <a:off x="6858031" y="1643048"/>
              <a:ext cx="0" cy="4358514"/>
            </a:xfrm>
            <a:prstGeom prst="line">
              <a:avLst/>
            </a:prstGeom>
            <a:ln w="76200">
              <a:solidFill>
                <a:schemeClr val="accent6">
                  <a:lumMod val="7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3" name="椭圆 22"/>
            <p:cNvSpPr/>
            <p:nvPr/>
          </p:nvSpPr>
          <p:spPr>
            <a:xfrm>
              <a:off x="6718094" y="3098173"/>
              <a:ext cx="444896" cy="1578674"/>
            </a:xfrm>
            <a:prstGeom prst="ellipse">
              <a:avLst/>
            </a:prstGeom>
            <a:solidFill>
              <a:srgbClr val="003300"/>
            </a:solidFill>
            <a:ln>
              <a:solidFill>
                <a:srgbClr val="0033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buFontTx/>
                <a:buNone/>
                <a:defRPr/>
              </a:pPr>
              <a:endParaRPr lang="zh-CN" altLang="en-US" sz="2800"/>
            </a:p>
          </p:txBody>
        </p:sp>
      </p:grpSp>
      <p:sp>
        <p:nvSpPr>
          <p:cNvPr id="31" name="矩形 21"/>
          <p:cNvSpPr>
            <a:spLocks noChangeArrowheads="1"/>
          </p:cNvSpPr>
          <p:nvPr/>
        </p:nvSpPr>
        <p:spPr bwMode="auto">
          <a:xfrm>
            <a:off x="285750" y="1409700"/>
            <a:ext cx="8763000" cy="83185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>
              <a:buFontTx/>
              <a:buNone/>
              <a:defRPr/>
            </a:pPr>
            <a:r>
              <a:rPr lang="en-US" altLang="zh-CN" sz="2400" dirty="0">
                <a:solidFill>
                  <a:schemeClr val="tx1"/>
                </a:solidFill>
              </a:rPr>
              <a:t>Read the following sentences and underline the conjunction in each sentence.</a:t>
            </a:r>
            <a:endParaRPr lang="en-US" altLang="zh-CN" sz="2400" dirty="0">
              <a:solidFill>
                <a:schemeClr val="tx1"/>
              </a:solidFill>
            </a:endParaRPr>
          </a:p>
        </p:txBody>
      </p:sp>
      <p:sp>
        <p:nvSpPr>
          <p:cNvPr id="40" name="矩形 39"/>
          <p:cNvSpPr/>
          <p:nvPr/>
        </p:nvSpPr>
        <p:spPr bwMode="auto">
          <a:xfrm>
            <a:off x="423863" y="3733800"/>
            <a:ext cx="7902575" cy="1008063"/>
          </a:xfrm>
          <a:prstGeom prst="rect">
            <a:avLst/>
          </a:prstGeom>
          <a:ln>
            <a:noFill/>
          </a:ln>
          <a:effectLst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>
              <a:lnSpc>
                <a:spcPct val="114000"/>
              </a:lnSpc>
              <a:buFontTx/>
              <a:buNone/>
              <a:defRPr/>
            </a:pPr>
            <a:r>
              <a:rPr lang="en-US" altLang="zh-CN" sz="2800" dirty="0"/>
              <a:t>I am going to North Country Park as I want to go cycling.</a:t>
            </a:r>
            <a:endParaRPr lang="zh-CN" altLang="en-US" sz="2800" dirty="0"/>
          </a:p>
        </p:txBody>
      </p:sp>
      <p:cxnSp>
        <p:nvCxnSpPr>
          <p:cNvPr id="41" name="直接连接符 40"/>
          <p:cNvCxnSpPr/>
          <p:nvPr/>
        </p:nvCxnSpPr>
        <p:spPr bwMode="auto">
          <a:xfrm rot="5400000">
            <a:off x="-62706" y="4236244"/>
            <a:ext cx="1008063" cy="3175"/>
          </a:xfrm>
          <a:prstGeom prst="line">
            <a:avLst/>
          </a:prstGeom>
          <a:ln w="76200">
            <a:solidFill>
              <a:schemeClr val="accent6">
                <a:lumMod val="75000"/>
              </a:schemeClr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直接连接符 42"/>
          <p:cNvCxnSpPr/>
          <p:nvPr/>
        </p:nvCxnSpPr>
        <p:spPr bwMode="auto">
          <a:xfrm>
            <a:off x="8326438" y="3748088"/>
            <a:ext cx="0" cy="1008062"/>
          </a:xfrm>
          <a:prstGeom prst="line">
            <a:avLst/>
          </a:prstGeom>
          <a:ln w="76200">
            <a:solidFill>
              <a:schemeClr val="accent6">
                <a:lumMod val="75000"/>
              </a:schemeClr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" name="椭圆 41"/>
          <p:cNvSpPr/>
          <p:nvPr/>
        </p:nvSpPr>
        <p:spPr bwMode="auto">
          <a:xfrm>
            <a:off x="8175625" y="4070350"/>
            <a:ext cx="534988" cy="365125"/>
          </a:xfrm>
          <a:prstGeom prst="ellipse">
            <a:avLst/>
          </a:prstGeom>
          <a:solidFill>
            <a:srgbClr val="003300"/>
          </a:solidFill>
          <a:ln>
            <a:solidFill>
              <a:srgbClr val="00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FontTx/>
              <a:buNone/>
              <a:defRPr/>
            </a:pPr>
            <a:endParaRPr lang="zh-CN" altLang="en-US" sz="2400"/>
          </a:p>
        </p:txBody>
      </p:sp>
      <p:sp>
        <p:nvSpPr>
          <p:cNvPr id="44" name="矩形 43"/>
          <p:cNvSpPr/>
          <p:nvPr/>
        </p:nvSpPr>
        <p:spPr bwMode="auto">
          <a:xfrm>
            <a:off x="423863" y="5038725"/>
            <a:ext cx="7902575" cy="1008063"/>
          </a:xfrm>
          <a:prstGeom prst="rect">
            <a:avLst/>
          </a:prstGeom>
          <a:ln>
            <a:noFill/>
          </a:ln>
          <a:effectLst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>
              <a:lnSpc>
                <a:spcPct val="114000"/>
              </a:lnSpc>
              <a:buFontTx/>
              <a:buNone/>
              <a:defRPr/>
            </a:pPr>
            <a:r>
              <a:rPr lang="en-US" altLang="zh-CN" sz="2800" dirty="0"/>
              <a:t>I am going to North Country Park since I want to go cycling.</a:t>
            </a:r>
            <a:endParaRPr lang="zh-CN" altLang="en-US" sz="2800" dirty="0"/>
          </a:p>
        </p:txBody>
      </p:sp>
      <p:cxnSp>
        <p:nvCxnSpPr>
          <p:cNvPr id="45" name="直接连接符 44"/>
          <p:cNvCxnSpPr/>
          <p:nvPr/>
        </p:nvCxnSpPr>
        <p:spPr bwMode="auto">
          <a:xfrm rot="5400000">
            <a:off x="-59531" y="5541169"/>
            <a:ext cx="1008063" cy="3175"/>
          </a:xfrm>
          <a:prstGeom prst="line">
            <a:avLst/>
          </a:prstGeom>
          <a:ln w="76200">
            <a:solidFill>
              <a:schemeClr val="accent6">
                <a:lumMod val="75000"/>
              </a:schemeClr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直接连接符 46"/>
          <p:cNvCxnSpPr/>
          <p:nvPr/>
        </p:nvCxnSpPr>
        <p:spPr bwMode="auto">
          <a:xfrm>
            <a:off x="8335963" y="5038725"/>
            <a:ext cx="0" cy="1008063"/>
          </a:xfrm>
          <a:prstGeom prst="line">
            <a:avLst/>
          </a:prstGeom>
          <a:ln w="76200">
            <a:solidFill>
              <a:schemeClr val="accent6">
                <a:lumMod val="75000"/>
              </a:schemeClr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6" name="椭圆 45"/>
          <p:cNvSpPr/>
          <p:nvPr/>
        </p:nvSpPr>
        <p:spPr bwMode="auto">
          <a:xfrm>
            <a:off x="8175625" y="5359400"/>
            <a:ext cx="534988" cy="365125"/>
          </a:xfrm>
          <a:prstGeom prst="ellipse">
            <a:avLst/>
          </a:prstGeom>
          <a:solidFill>
            <a:srgbClr val="003300"/>
          </a:solidFill>
          <a:ln>
            <a:solidFill>
              <a:srgbClr val="00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FontTx/>
              <a:buNone/>
              <a:defRPr/>
            </a:pPr>
            <a:endParaRPr lang="zh-CN" altLang="en-US" sz="2400"/>
          </a:p>
        </p:txBody>
      </p:sp>
      <p:cxnSp>
        <p:nvCxnSpPr>
          <p:cNvPr id="33" name="直接连接符 32"/>
          <p:cNvCxnSpPr/>
          <p:nvPr/>
        </p:nvCxnSpPr>
        <p:spPr>
          <a:xfrm>
            <a:off x="5430838" y="2928938"/>
            <a:ext cx="1228725" cy="0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直接连接符 50"/>
          <p:cNvCxnSpPr/>
          <p:nvPr/>
        </p:nvCxnSpPr>
        <p:spPr>
          <a:xfrm>
            <a:off x="5395913" y="4292600"/>
            <a:ext cx="400050" cy="0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直接连接符 52"/>
          <p:cNvCxnSpPr/>
          <p:nvPr/>
        </p:nvCxnSpPr>
        <p:spPr>
          <a:xfrm flipV="1">
            <a:off x="5445125" y="5572125"/>
            <a:ext cx="711200" cy="11113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21"/>
          <p:cNvSpPr>
            <a:spLocks noChangeArrowheads="1"/>
          </p:cNvSpPr>
          <p:nvPr/>
        </p:nvSpPr>
        <p:spPr bwMode="auto">
          <a:xfrm>
            <a:off x="1214438" y="1401763"/>
            <a:ext cx="6357937" cy="1200150"/>
          </a:xfrm>
          <a:prstGeom prst="rect">
            <a:avLst/>
          </a:prstGeom>
          <a:solidFill>
            <a:schemeClr val="bg1"/>
          </a:solidFill>
          <a:ln>
            <a:solidFill>
              <a:srgbClr val="0070C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>
              <a:buFontTx/>
              <a:buNone/>
              <a:defRPr/>
            </a:pPr>
            <a:r>
              <a:rPr lang="en-US" altLang="zh-CN" sz="2400" dirty="0">
                <a:solidFill>
                  <a:srgbClr val="0070C0"/>
                </a:solidFill>
              </a:rPr>
              <a:t>Adverbial clauses of reason tell us why things happen. We usually use </a:t>
            </a:r>
            <a:r>
              <a:rPr lang="en-US" altLang="zh-CN" sz="2400" b="1" dirty="0">
                <a:solidFill>
                  <a:srgbClr val="0070C0"/>
                </a:solidFill>
              </a:rPr>
              <a:t>because</a:t>
            </a:r>
            <a:r>
              <a:rPr lang="en-US" altLang="zh-CN" sz="2400" dirty="0">
                <a:solidFill>
                  <a:srgbClr val="0070C0"/>
                </a:solidFill>
              </a:rPr>
              <a:t>, </a:t>
            </a:r>
            <a:r>
              <a:rPr lang="en-US" altLang="zh-CN" sz="2400" b="1" dirty="0">
                <a:solidFill>
                  <a:srgbClr val="0070C0"/>
                </a:solidFill>
              </a:rPr>
              <a:t>as</a:t>
            </a:r>
            <a:r>
              <a:rPr lang="en-US" altLang="zh-CN" sz="2400" dirty="0">
                <a:solidFill>
                  <a:srgbClr val="0070C0"/>
                </a:solidFill>
              </a:rPr>
              <a:t> and </a:t>
            </a:r>
            <a:r>
              <a:rPr lang="en-US" altLang="zh-CN" sz="2400" b="1" dirty="0">
                <a:solidFill>
                  <a:srgbClr val="0070C0"/>
                </a:solidFill>
              </a:rPr>
              <a:t>since</a:t>
            </a:r>
            <a:r>
              <a:rPr lang="en-US" altLang="zh-CN" sz="2400" dirty="0">
                <a:solidFill>
                  <a:srgbClr val="0070C0"/>
                </a:solidFill>
              </a:rPr>
              <a:t> to start adverbial clauses of reason.</a:t>
            </a:r>
            <a:endParaRPr lang="en-US" altLang="zh-CN" sz="2400" dirty="0">
              <a:solidFill>
                <a:srgbClr val="0070C0"/>
              </a:solidFill>
            </a:endParaRPr>
          </a:p>
        </p:txBody>
      </p:sp>
      <p:pic>
        <p:nvPicPr>
          <p:cNvPr id="9218" name="图片 7" descr="屏幕剪辑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213" y="2997200"/>
            <a:ext cx="7483475" cy="338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1" name="矩形 36"/>
          <p:cNvSpPr>
            <a:spLocks noChangeArrowheads="1"/>
          </p:cNvSpPr>
          <p:nvPr/>
        </p:nvSpPr>
        <p:spPr bwMode="auto">
          <a:xfrm>
            <a:off x="352425" y="3495675"/>
            <a:ext cx="8353425" cy="868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05000"/>
              </a:lnSpc>
            </a:pPr>
            <a:r>
              <a:rPr lang="en-US" altLang="zh-CN" sz="2400">
                <a:solidFill>
                  <a:schemeClr val="bg1"/>
                </a:solidFill>
                <a:latin typeface="Book Antiqua" panose="02040602050305030304" pitchFamily="18" charset="0"/>
              </a:rPr>
              <a:t>We can also put the adverbial clause of reason after the main clause.</a:t>
            </a:r>
            <a:endParaRPr lang="en-US" altLang="zh-CN" sz="2400">
              <a:solidFill>
                <a:schemeClr val="bg1"/>
              </a:solidFill>
              <a:latin typeface="Book Antiqua" panose="02040602050305030304" pitchFamily="18" charset="0"/>
            </a:endParaRPr>
          </a:p>
        </p:txBody>
      </p:sp>
      <p:graphicFrame>
        <p:nvGraphicFramePr>
          <p:cNvPr id="11" name="Group 4"/>
          <p:cNvGraphicFramePr>
            <a:graphicFrameLocks noGrp="1"/>
          </p:cNvGraphicFramePr>
          <p:nvPr/>
        </p:nvGraphicFramePr>
        <p:xfrm>
          <a:off x="525463" y="646113"/>
          <a:ext cx="8093075" cy="2495795"/>
        </p:xfrm>
        <a:graphic>
          <a:graphicData uri="http://schemas.openxmlformats.org/drawingml/2006/table">
            <a:tbl>
              <a:tblPr/>
              <a:tblGrid>
                <a:gridCol w="1676400"/>
                <a:gridCol w="3505200"/>
                <a:gridCol w="2911475"/>
              </a:tblGrid>
              <a:tr h="895838"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</a:pPr>
                      <a:r>
                        <a:rPr kumimoji="0" lang="en-US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     Adverbial clause of reason</a:t>
                      </a:r>
                      <a:endParaRPr kumimoji="0" lang="en-US" sz="2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</a:pPr>
                      <a:r>
                        <a:rPr kumimoji="0" lang="zh-CN" altLang="en-US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从句</a:t>
                      </a:r>
                      <a:endParaRPr kumimoji="0" lang="en-US" sz="2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T="45706" marB="45706" horzOverflow="overflow">
                    <a:lnL w="57150" cap="flat" cmpd="sng" algn="ctr">
                      <a:solidFill>
                        <a:srgbClr val="CC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CC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FF"/>
                    </a:solidFill>
                  </a:tcPr>
                </a:tc>
                <a:tc hMerge="1"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</a:pPr>
                      <a:r>
                        <a:rPr kumimoji="0" lang="en-US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   Main clause</a:t>
                      </a:r>
                      <a:endParaRPr kumimoji="0" lang="en-US" sz="2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</a:pPr>
                      <a:r>
                        <a:rPr kumimoji="0" lang="zh-CN" altLang="en-US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主句</a:t>
                      </a:r>
                      <a:endParaRPr kumimoji="0" lang="en-US" sz="2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T="45706" marB="4570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CC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CC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FF"/>
                    </a:solidFill>
                  </a:tcPr>
                </a:tc>
              </a:tr>
              <a:tr h="53323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</a:pPr>
                      <a:r>
                        <a:rPr kumimoji="0" 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Because</a:t>
                      </a:r>
                      <a:endParaRPr kumimoji="0" lang="en-US" sz="2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T="45706" marB="45706" horzOverflow="overflow">
                    <a:lnL w="57150" cap="flat" cmpd="sng" algn="ctr">
                      <a:solidFill>
                        <a:srgbClr val="CC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FF"/>
                    </a:solidFill>
                  </a:tcPr>
                </a:tc>
                <a:tc rowSpan="3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</a:pPr>
                      <a:r>
                        <a:rPr kumimoji="0" lang="en-US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no one else saw these aliens,</a:t>
                      </a:r>
                      <a:endParaRPr kumimoji="0" lang="en-US" sz="2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T="45706" marB="4570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CC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FF"/>
                    </a:solidFill>
                  </a:tcPr>
                </a:tc>
                <a:tc rowSpan="3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</a:pPr>
                      <a:r>
                        <a:rPr kumimoji="0" lang="en-US" altLang="zh-CN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I refuse to believe you.</a:t>
                      </a:r>
                      <a:endParaRPr kumimoji="0" lang="zh-CN" altLang="zh-CN" sz="2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T="45706" marB="4570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CC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CC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FF"/>
                    </a:solidFill>
                  </a:tcPr>
                </a:tc>
              </a:tr>
              <a:tr h="53323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</a:pPr>
                      <a:r>
                        <a:rPr kumimoji="0" 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As</a:t>
                      </a:r>
                      <a:endParaRPr kumimoji="0" lang="en-US" sz="2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T="45706" marB="45706" horzOverflow="overflow">
                    <a:lnL w="57150" cap="flat" cmpd="sng" algn="ctr">
                      <a:solidFill>
                        <a:srgbClr val="CC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FF"/>
                    </a:solidFill>
                  </a:tcPr>
                </a:tc>
                <a:tc vMerge="1">
                  <a:tcPr/>
                </a:tc>
                <a:tc vMerge="1">
                  <a:tcPr/>
                </a:tc>
              </a:tr>
              <a:tr h="53323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</a:pPr>
                      <a:r>
                        <a:rPr kumimoji="0" lang="en-US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Since</a:t>
                      </a:r>
                      <a:endParaRPr kumimoji="0" lang="en-US" sz="2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T="45706" marB="45706" horzOverflow="overflow">
                    <a:lnL w="57150" cap="flat" cmpd="sng" algn="ctr">
                      <a:solidFill>
                        <a:srgbClr val="CC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CC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FF"/>
                    </a:solidFill>
                  </a:tcPr>
                </a:tc>
                <a:tc vMerge="1">
                  <a:tcPr/>
                </a:tc>
                <a:tc vMerge="1">
                  <a:tcPr/>
                </a:tc>
              </a:tr>
            </a:tbl>
          </a:graphicData>
        </a:graphic>
      </p:graphicFrame>
      <p:sp>
        <p:nvSpPr>
          <p:cNvPr id="10259" name="Text Box 95"/>
          <p:cNvSpPr txBox="1">
            <a:spLocks noChangeArrowheads="1"/>
          </p:cNvSpPr>
          <p:nvPr/>
        </p:nvSpPr>
        <p:spPr bwMode="auto">
          <a:xfrm>
            <a:off x="430213" y="3141663"/>
            <a:ext cx="8534400" cy="954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800">
                <a:latin typeface="Times New Roman" panose="02020603050405020304" pitchFamily="18" charset="0"/>
              </a:rPr>
              <a:t>We can also put the adverbial clause of reason</a:t>
            </a:r>
            <a:r>
              <a:rPr lang="zh-CN" altLang="en-US" sz="2800">
                <a:latin typeface="Times New Roman" panose="02020603050405020304" pitchFamily="18" charset="0"/>
              </a:rPr>
              <a:t> </a:t>
            </a:r>
            <a:r>
              <a:rPr lang="en-US" altLang="zh-CN" sz="2800">
                <a:latin typeface="Times New Roman" panose="02020603050405020304" pitchFamily="18" charset="0"/>
              </a:rPr>
              <a:t>after the main clause.  </a:t>
            </a:r>
            <a:endParaRPr lang="en-US" altLang="zh-CN" sz="2800">
              <a:latin typeface="Times New Roman" panose="02020603050405020304" pitchFamily="18" charset="0"/>
            </a:endParaRPr>
          </a:p>
        </p:txBody>
      </p:sp>
      <p:graphicFrame>
        <p:nvGraphicFramePr>
          <p:cNvPr id="13" name="Group 3"/>
          <p:cNvGraphicFramePr>
            <a:graphicFrameLocks noGrp="1"/>
          </p:cNvGraphicFramePr>
          <p:nvPr/>
        </p:nvGraphicFramePr>
        <p:xfrm>
          <a:off x="430213" y="4095750"/>
          <a:ext cx="8382000" cy="2556114"/>
        </p:xfrm>
        <a:graphic>
          <a:graphicData uri="http://schemas.openxmlformats.org/drawingml/2006/table">
            <a:tbl>
              <a:tblPr/>
              <a:tblGrid>
                <a:gridCol w="3276600"/>
                <a:gridCol w="1752600"/>
                <a:gridCol w="3352800"/>
              </a:tblGrid>
              <a:tr h="895845"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defRPr/>
                      </a:pPr>
                      <a:r>
                        <a:rPr kumimoji="0" lang="en-US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  Main clause                 Adverbial clause of reason </a:t>
                      </a:r>
                      <a:endParaRPr kumimoji="0" lang="en-US" sz="2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defRPr/>
                      </a:pPr>
                      <a:r>
                        <a:rPr kumimoji="0" lang="zh-CN" altLang="en-US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     主句</a:t>
                      </a:r>
                      <a:r>
                        <a:rPr kumimoji="0" lang="en-US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 </a:t>
                      </a:r>
                      <a:r>
                        <a:rPr kumimoji="0" lang="zh-CN" altLang="en-US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                                           从句</a:t>
                      </a:r>
                      <a:endParaRPr kumimoji="0" lang="zh-CN" altLang="en-US" sz="2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T="45706" marB="45706" horzOverflow="overflow">
                    <a:lnL w="57150" cap="flat" cmpd="sng" algn="ctr">
                      <a:solidFill>
                        <a:srgbClr val="CC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CC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CC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FF"/>
                    </a:solidFill>
                  </a:tcPr>
                </a:tc>
                <a:tc hMerge="1">
                  <a:tcPr/>
                </a:tc>
                <a:tc hMerge="1">
                  <a:tcPr/>
                </a:tc>
              </a:tr>
              <a:tr h="609418">
                <a:tc rowSpan="3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</a:pPr>
                      <a:r>
                        <a:rPr kumimoji="0" lang="en-US" altLang="zh-CN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I refuse to believe you</a:t>
                      </a:r>
                      <a:endParaRPr kumimoji="0" lang="en-US" altLang="zh-CN" sz="2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</a:pPr>
                      <a:endParaRPr kumimoji="0" lang="zh-CN" altLang="zh-CN" sz="2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T="45706" marB="45706" horzOverflow="overflow">
                    <a:lnL w="57150" cap="flat" cmpd="sng" algn="ctr">
                      <a:solidFill>
                        <a:srgbClr val="CC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CC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</a:pPr>
                      <a:r>
                        <a:rPr kumimoji="0" lang="en-US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because</a:t>
                      </a:r>
                      <a:endParaRPr kumimoji="0" lang="en-US" sz="2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T="45706" marB="4570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FF"/>
                    </a:solidFill>
                  </a:tcPr>
                </a:tc>
                <a:tc rowSpan="3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</a:pPr>
                      <a:r>
                        <a:rPr kumimoji="0" lang="en-US" altLang="zh-CN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no one else saw these aliens.</a:t>
                      </a:r>
                      <a:endParaRPr kumimoji="0" lang="en-US" altLang="zh-CN" sz="2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</a:pPr>
                      <a:endParaRPr kumimoji="0" lang="zh-CN" altLang="zh-CN" sz="2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T="45706" marB="4570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CC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CC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FF"/>
                    </a:solidFill>
                  </a:tcPr>
                </a:tc>
              </a:tr>
              <a:tr h="533241">
                <a:tc vMerge="1"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</a:pPr>
                      <a:r>
                        <a:rPr kumimoji="0" lang="en-US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as </a:t>
                      </a:r>
                      <a:endParaRPr kumimoji="0" lang="en-US" sz="2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T="45706" marB="4570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FF"/>
                    </a:solidFill>
                  </a:tcPr>
                </a:tc>
                <a:tc vMerge="1">
                  <a:tcPr/>
                </a:tc>
              </a:tr>
              <a:tr h="517371">
                <a:tc vMerge="1"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</a:pPr>
                      <a:r>
                        <a:rPr kumimoji="0" lang="en-US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since  </a:t>
                      </a:r>
                      <a:endParaRPr kumimoji="0" lang="en-US" sz="2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T="45706" marB="4570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CC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FF"/>
                    </a:solidFill>
                  </a:tcPr>
                </a:tc>
                <a:tc vMerge="1">
                  <a:tcPr/>
                </a:tc>
              </a:tr>
            </a:tbl>
          </a:graphicData>
        </a:graphic>
      </p:graphicFrame>
    </p:spTree>
  </p:cSld>
  <p:clrMapOvr>
    <a:masterClrMapping/>
  </p:clrMapOvr>
  <p:transition spd="slow"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1"/>
          <p:cNvGrpSpPr/>
          <p:nvPr/>
        </p:nvGrpSpPr>
        <p:grpSpPr bwMode="auto">
          <a:xfrm>
            <a:off x="415925" y="1412875"/>
            <a:ext cx="8289925" cy="1655763"/>
            <a:chOff x="284926" y="1643050"/>
            <a:chExt cx="6714687" cy="4358512"/>
          </a:xfrm>
        </p:grpSpPr>
        <p:sp>
          <p:nvSpPr>
            <p:cNvPr id="29" name="矩形 28"/>
            <p:cNvSpPr/>
            <p:nvPr/>
          </p:nvSpPr>
          <p:spPr>
            <a:xfrm>
              <a:off x="286212" y="1643050"/>
              <a:ext cx="6571958" cy="4358512"/>
            </a:xfrm>
            <a:prstGeom prst="rect">
              <a:avLst/>
            </a:prstGeom>
            <a:ln>
              <a:noFill/>
            </a:ln>
            <a:effectLst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anchor="ctr"/>
            <a:lstStyle/>
            <a:p>
              <a:pPr>
                <a:buFontTx/>
                <a:buNone/>
                <a:defRPr/>
              </a:pPr>
              <a:r>
                <a:rPr lang="en-US" altLang="zh-CN" sz="3200" b="1" i="1" dirty="0">
                  <a:solidFill>
                    <a:srgbClr val="FF0000"/>
                  </a:solidFill>
                </a:rPr>
                <a:t>Because</a:t>
              </a:r>
              <a:r>
                <a:rPr lang="en-US" altLang="zh-CN" sz="3200" dirty="0"/>
                <a:t> no one else saw these aliens</a:t>
              </a:r>
              <a:r>
                <a:rPr lang="en-US" altLang="zh-CN" sz="3200" b="1" i="1" dirty="0">
                  <a:solidFill>
                    <a:srgbClr val="FF0000"/>
                  </a:solidFill>
                </a:rPr>
                <a:t>, </a:t>
              </a:r>
              <a:r>
                <a:rPr lang="en-US" altLang="zh-CN" sz="3200" dirty="0"/>
                <a:t>I refuse to believe you.</a:t>
              </a:r>
              <a:endParaRPr lang="en-US" altLang="zh-CN" sz="3200" dirty="0"/>
            </a:p>
            <a:p>
              <a:pPr>
                <a:buFontTx/>
                <a:buNone/>
                <a:defRPr/>
              </a:pPr>
              <a:r>
                <a:rPr lang="en-US" altLang="zh-CN" sz="3200" b="1" i="1" dirty="0">
                  <a:solidFill>
                    <a:srgbClr val="FF0000"/>
                  </a:solidFill>
                </a:rPr>
                <a:t>As</a:t>
              </a:r>
              <a:r>
                <a:rPr lang="en-US" altLang="zh-CN" sz="3200" dirty="0"/>
                <a:t> I like cycling</a:t>
              </a:r>
              <a:r>
                <a:rPr lang="en-US" altLang="zh-CN" sz="3200" b="1" i="1" dirty="0">
                  <a:solidFill>
                    <a:srgbClr val="FF0000"/>
                  </a:solidFill>
                </a:rPr>
                <a:t>, </a:t>
              </a:r>
              <a:r>
                <a:rPr lang="en-US" altLang="zh-CN" sz="3200" dirty="0"/>
                <a:t>I am going to North Country Park. </a:t>
              </a:r>
              <a:endParaRPr lang="en-US" altLang="zh-CN" sz="3200" dirty="0"/>
            </a:p>
          </p:txBody>
        </p:sp>
        <p:cxnSp>
          <p:nvCxnSpPr>
            <p:cNvPr id="30" name="直接连接符 29"/>
            <p:cNvCxnSpPr/>
            <p:nvPr/>
          </p:nvCxnSpPr>
          <p:spPr>
            <a:xfrm rot="5400000">
              <a:off x="-1893687" y="3821664"/>
              <a:ext cx="4358512" cy="1286"/>
            </a:xfrm>
            <a:prstGeom prst="line">
              <a:avLst/>
            </a:prstGeom>
            <a:ln w="76200">
              <a:solidFill>
                <a:schemeClr val="accent6">
                  <a:lumMod val="7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直接连接符 30"/>
            <p:cNvCxnSpPr/>
            <p:nvPr/>
          </p:nvCxnSpPr>
          <p:spPr>
            <a:xfrm rot="5400000">
              <a:off x="4679557" y="3821664"/>
              <a:ext cx="4358512" cy="1286"/>
            </a:xfrm>
            <a:prstGeom prst="line">
              <a:avLst/>
            </a:prstGeom>
            <a:ln w="76200">
              <a:solidFill>
                <a:schemeClr val="accent6">
                  <a:lumMod val="7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2" name="椭圆 31"/>
            <p:cNvSpPr/>
            <p:nvPr/>
          </p:nvSpPr>
          <p:spPr>
            <a:xfrm>
              <a:off x="6707726" y="3322936"/>
              <a:ext cx="291887" cy="948594"/>
            </a:xfrm>
            <a:prstGeom prst="ellipse">
              <a:avLst/>
            </a:prstGeom>
            <a:solidFill>
              <a:srgbClr val="003300"/>
            </a:solidFill>
            <a:ln>
              <a:solidFill>
                <a:srgbClr val="0033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buFontTx/>
                <a:buNone/>
                <a:defRPr/>
              </a:pPr>
              <a:endParaRPr lang="zh-CN" altLang="en-US" sz="2400"/>
            </a:p>
          </p:txBody>
        </p:sp>
      </p:grpSp>
      <p:sp>
        <p:nvSpPr>
          <p:cNvPr id="36" name="矩形 35"/>
          <p:cNvSpPr/>
          <p:nvPr/>
        </p:nvSpPr>
        <p:spPr bwMode="auto">
          <a:xfrm>
            <a:off x="1042988" y="3995738"/>
            <a:ext cx="6265862" cy="2239962"/>
          </a:xfrm>
          <a:prstGeom prst="rect">
            <a:avLst/>
          </a:prstGeom>
          <a:ln w="38100">
            <a:prstDash val="sysDot"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buFontTx/>
              <a:buNone/>
              <a:defRPr/>
            </a:pPr>
            <a:r>
              <a:rPr lang="en-US" altLang="zh-CN" sz="3200" b="1" dirty="0"/>
              <a:t>When we put the adverbial clause of reason at the beginning of the sentence, we often separate it from the main clause with a comma (,).</a:t>
            </a:r>
            <a:endParaRPr lang="en-US" altLang="zh-CN" sz="3200" b="1" dirty="0"/>
          </a:p>
        </p:txBody>
      </p:sp>
      <p:sp>
        <p:nvSpPr>
          <p:cNvPr id="4" name="TextBox 3"/>
          <p:cNvSpPr txBox="1"/>
          <p:nvPr/>
        </p:nvSpPr>
        <p:spPr>
          <a:xfrm>
            <a:off x="563563" y="3573463"/>
            <a:ext cx="3863975" cy="542925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anchor="ctr"/>
          <a:lstStyle>
            <a:defPPr>
              <a:defRPr lang="zh-CN"/>
            </a:defPPr>
            <a:lvl1pPr>
              <a:defRPr sz="2000">
                <a:solidFill>
                  <a:schemeClr val="dk1"/>
                </a:solidFill>
                <a:latin typeface="Tw Cen MT" panose="020B0602020104020603" pitchFamily="34" charset="0"/>
                <a:ea typeface="+mn-ea"/>
              </a:defRPr>
            </a:lvl1pPr>
            <a:lvl2pPr>
              <a:defRPr>
                <a:solidFill>
                  <a:schemeClr val="dk1"/>
                </a:solidFill>
                <a:latin typeface="+mn-lt"/>
                <a:ea typeface="+mn-ea"/>
              </a:defRPr>
            </a:lvl2pPr>
            <a:lvl3pPr>
              <a:defRPr>
                <a:solidFill>
                  <a:schemeClr val="dk1"/>
                </a:solidFill>
                <a:latin typeface="+mn-lt"/>
                <a:ea typeface="+mn-ea"/>
              </a:defRPr>
            </a:lvl3pPr>
            <a:lvl4pPr>
              <a:defRPr>
                <a:solidFill>
                  <a:schemeClr val="dk1"/>
                </a:solidFill>
                <a:latin typeface="+mn-lt"/>
                <a:ea typeface="+mn-ea"/>
              </a:defRPr>
            </a:lvl4pPr>
            <a:lvl5pPr>
              <a:defRPr>
                <a:solidFill>
                  <a:schemeClr val="dk1"/>
                </a:solidFill>
                <a:latin typeface="+mn-lt"/>
                <a:ea typeface="+mn-ea"/>
              </a:defRPr>
            </a:lvl5pPr>
            <a:lvl6pPr>
              <a:defRPr>
                <a:solidFill>
                  <a:schemeClr val="dk1"/>
                </a:solidFill>
                <a:latin typeface="+mn-lt"/>
                <a:ea typeface="+mn-ea"/>
              </a:defRPr>
            </a:lvl6pPr>
            <a:lvl7pPr>
              <a:defRPr>
                <a:solidFill>
                  <a:schemeClr val="dk1"/>
                </a:solidFill>
                <a:latin typeface="+mn-lt"/>
                <a:ea typeface="+mn-ea"/>
              </a:defRPr>
            </a:lvl7pPr>
            <a:lvl8pPr>
              <a:defRPr>
                <a:solidFill>
                  <a:schemeClr val="dk1"/>
                </a:solidFill>
                <a:latin typeface="+mn-lt"/>
                <a:ea typeface="+mn-ea"/>
              </a:defRPr>
            </a:lvl8pPr>
            <a:lvl9pPr>
              <a:defRPr>
                <a:solidFill>
                  <a:schemeClr val="dk1"/>
                </a:solidFill>
                <a:latin typeface="+mn-lt"/>
                <a:ea typeface="+mn-ea"/>
              </a:defRPr>
            </a:lvl9pPr>
          </a:lstStyle>
          <a:p>
            <a:pPr>
              <a:buFontTx/>
              <a:buNone/>
              <a:defRPr/>
            </a:pPr>
            <a:r>
              <a:rPr lang="en-US" altLang="zh-CN" sz="3200" b="1" dirty="0">
                <a:latin typeface="Times New Roman" panose="02020603050405020304" pitchFamily="18" charset="0"/>
              </a:rPr>
              <a:t>Things to remember</a:t>
            </a:r>
            <a:endParaRPr lang="zh-CN" altLang="en-US" sz="3200" b="1" dirty="0">
              <a:latin typeface="Times New Roman" panose="02020603050405020304" pitchFamily="18" charset="0"/>
            </a:endParaRPr>
          </a:p>
        </p:txBody>
      </p:sp>
      <p:sp>
        <p:nvSpPr>
          <p:cNvPr id="22" name="TextBox 21"/>
          <p:cNvSpPr txBox="1">
            <a:spLocks noChangeArrowheads="1"/>
          </p:cNvSpPr>
          <p:nvPr/>
        </p:nvSpPr>
        <p:spPr bwMode="auto">
          <a:xfrm>
            <a:off x="6443663" y="1412875"/>
            <a:ext cx="288925" cy="369888"/>
          </a:xfrm>
          <a:prstGeom prst="rect">
            <a:avLst/>
          </a:prstGeom>
          <a:noFill/>
          <a:ln w="38100">
            <a:solidFill>
              <a:srgbClr val="FF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>
              <a:latin typeface="Times New Roman" panose="02020603050405020304" pitchFamily="18" charset="0"/>
            </a:endParaRPr>
          </a:p>
        </p:txBody>
      </p:sp>
      <p:sp>
        <p:nvSpPr>
          <p:cNvPr id="23" name="TextBox 22"/>
          <p:cNvSpPr txBox="1">
            <a:spLocks noChangeArrowheads="1"/>
          </p:cNvSpPr>
          <p:nvPr/>
        </p:nvSpPr>
        <p:spPr bwMode="auto">
          <a:xfrm>
            <a:off x="3059113" y="2349500"/>
            <a:ext cx="287337" cy="369888"/>
          </a:xfrm>
          <a:prstGeom prst="rect">
            <a:avLst/>
          </a:prstGeom>
          <a:noFill/>
          <a:ln w="38100">
            <a:solidFill>
              <a:srgbClr val="FF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>
              <a:latin typeface="Times New Roman" panose="02020603050405020304" pitchFamily="18" charset="0"/>
            </a:endParaRPr>
          </a:p>
        </p:txBody>
      </p:sp>
      <p:sp>
        <p:nvSpPr>
          <p:cNvPr id="17" name="TextBox 16"/>
          <p:cNvSpPr txBox="1">
            <a:spLocks noChangeArrowheads="1"/>
          </p:cNvSpPr>
          <p:nvPr/>
        </p:nvSpPr>
        <p:spPr bwMode="auto">
          <a:xfrm>
            <a:off x="4140200" y="2852738"/>
            <a:ext cx="4535488" cy="954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800" b="1">
                <a:solidFill>
                  <a:srgbClr val="0000FF"/>
                </a:solidFill>
              </a:rPr>
              <a:t>原因状语从句放在句首时，与主句要用逗号隔开。</a:t>
            </a:r>
            <a:endParaRPr lang="zh-CN" altLang="en-US" sz="2800" b="1">
              <a:solidFill>
                <a:srgbClr val="0000FF"/>
              </a:solidFill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 animBg="1"/>
      <p:bldP spid="22" grpId="0" animBg="1"/>
      <p:bldP spid="23" grpId="0" animBg="1"/>
      <p:bldP spid="1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89" name="矩形 1"/>
          <p:cNvSpPr>
            <a:spLocks noChangeArrowheads="1"/>
          </p:cNvSpPr>
          <p:nvPr/>
        </p:nvSpPr>
        <p:spPr bwMode="auto">
          <a:xfrm>
            <a:off x="323850" y="620713"/>
            <a:ext cx="8496300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400" b="1" i="1">
                <a:latin typeface="Times New Roman" panose="02020603050405020304" pitchFamily="18" charset="0"/>
              </a:rPr>
              <a:t>The police officer asked Tom some more questions about the aliens. Match the questions with the answers. Then use them to complete the police office</a:t>
            </a:r>
            <a:r>
              <a:rPr lang="zh-CN" altLang="en-US" sz="2400" b="1" i="1">
                <a:latin typeface="Times New Roman" panose="02020603050405020304" pitchFamily="18" charset="0"/>
              </a:rPr>
              <a:t>r</a:t>
            </a:r>
            <a:r>
              <a:rPr lang="en-US" altLang="zh-CN" sz="2400" b="1" i="1">
                <a:latin typeface="Times New Roman" panose="02020603050405020304" pitchFamily="18" charset="0"/>
              </a:rPr>
              <a:t>’s notes with as, since or because. </a:t>
            </a:r>
            <a:endParaRPr lang="en-US" altLang="zh-CN" sz="2400" b="1" i="1">
              <a:latin typeface="Times New Roman" panose="02020603050405020304" pitchFamily="18" charset="0"/>
            </a:endParaRPr>
          </a:p>
        </p:txBody>
      </p:sp>
      <p:pic>
        <p:nvPicPr>
          <p:cNvPr id="12290" name="Picture 4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893888"/>
            <a:ext cx="8820150" cy="5008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1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2276475"/>
            <a:ext cx="1079500" cy="828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2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8850" y="2349500"/>
            <a:ext cx="1069975" cy="846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3" name="Picture 6" descr="PLTJNXP@0Q%O[YRKUZOFW_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1844675"/>
            <a:ext cx="8964612" cy="5013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199" name="Line 7"/>
          <p:cNvSpPr>
            <a:spLocks noChangeShapeType="1"/>
          </p:cNvSpPr>
          <p:nvPr/>
        </p:nvSpPr>
        <p:spPr bwMode="auto">
          <a:xfrm>
            <a:off x="3636963" y="3070225"/>
            <a:ext cx="792162" cy="935038"/>
          </a:xfrm>
          <a:prstGeom prst="line">
            <a:avLst/>
          </a:prstGeom>
          <a:noFill/>
          <a:ln w="19050">
            <a:solidFill>
              <a:srgbClr val="FF0000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8200" name="Line 8"/>
          <p:cNvSpPr>
            <a:spLocks noChangeShapeType="1"/>
          </p:cNvSpPr>
          <p:nvPr/>
        </p:nvSpPr>
        <p:spPr bwMode="auto">
          <a:xfrm flipV="1">
            <a:off x="3997325" y="3141663"/>
            <a:ext cx="431800" cy="935037"/>
          </a:xfrm>
          <a:prstGeom prst="line">
            <a:avLst/>
          </a:prstGeom>
          <a:noFill/>
          <a:ln w="19050">
            <a:solidFill>
              <a:srgbClr val="FF0000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8201" name="Line 9"/>
          <p:cNvSpPr>
            <a:spLocks noChangeShapeType="1"/>
          </p:cNvSpPr>
          <p:nvPr/>
        </p:nvSpPr>
        <p:spPr bwMode="auto">
          <a:xfrm>
            <a:off x="3636963" y="4870450"/>
            <a:ext cx="792162" cy="719138"/>
          </a:xfrm>
          <a:prstGeom prst="line">
            <a:avLst/>
          </a:prstGeom>
          <a:noFill/>
          <a:ln w="19050">
            <a:solidFill>
              <a:srgbClr val="FF0000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8202" name="Line 10"/>
          <p:cNvSpPr>
            <a:spLocks noChangeShapeType="1"/>
          </p:cNvSpPr>
          <p:nvPr/>
        </p:nvSpPr>
        <p:spPr bwMode="auto">
          <a:xfrm flipH="1">
            <a:off x="4140200" y="4797425"/>
            <a:ext cx="288925" cy="792163"/>
          </a:xfrm>
          <a:prstGeom prst="line">
            <a:avLst/>
          </a:prstGeom>
          <a:noFill/>
          <a:ln w="19050">
            <a:solidFill>
              <a:srgbClr val="FF0000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1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1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2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2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2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2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2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2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Text Box 4"/>
          <p:cNvSpPr txBox="1">
            <a:spLocks noChangeArrowheads="1"/>
          </p:cNvSpPr>
          <p:nvPr/>
        </p:nvSpPr>
        <p:spPr bwMode="auto">
          <a:xfrm>
            <a:off x="468313" y="765175"/>
            <a:ext cx="8229600" cy="5578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3000">
                <a:solidFill>
                  <a:srgbClr val="000000"/>
                </a:solidFill>
                <a:latin typeface="Times New Roman" panose="02020603050405020304" pitchFamily="18" charset="0"/>
              </a:rPr>
              <a:t>1 </a:t>
            </a:r>
            <a:r>
              <a:rPr lang="zh-CN" altLang="en-US" sz="3000">
                <a:solidFill>
                  <a:srgbClr val="000000"/>
                </a:solidFill>
                <a:latin typeface="Times New Roman" panose="02020603050405020304" pitchFamily="18" charset="0"/>
              </a:rPr>
              <a:t>（</a:t>
            </a:r>
            <a:r>
              <a:rPr lang="en-US" altLang="zh-CN" sz="3000">
                <a:solidFill>
                  <a:srgbClr val="000000"/>
                </a:solidFill>
                <a:latin typeface="Times New Roman" panose="02020603050405020304" pitchFamily="18" charset="0"/>
              </a:rPr>
              <a:t>because</a:t>
            </a:r>
            <a:r>
              <a:rPr lang="zh-CN" altLang="en-US" sz="3000">
                <a:solidFill>
                  <a:srgbClr val="000000"/>
                </a:solidFill>
                <a:latin typeface="Times New Roman" panose="02020603050405020304" pitchFamily="18" charset="0"/>
              </a:rPr>
              <a:t>）</a:t>
            </a:r>
            <a:r>
              <a:rPr lang="en-US" altLang="zh-CN" sz="3000" u="sng">
                <a:solidFill>
                  <a:srgbClr val="000000"/>
                </a:solidFill>
                <a:latin typeface="Times New Roman" panose="02020603050405020304" pitchFamily="18" charset="0"/>
              </a:rPr>
              <a:t>Tina was sure that something landed in the forest near the hills because she heard a loud noise last night.</a:t>
            </a:r>
            <a:endParaRPr lang="en-US" altLang="zh-CN" sz="3000" u="sng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pPr>
              <a:spcBef>
                <a:spcPct val="50000"/>
              </a:spcBef>
              <a:buFont typeface="Arial" panose="020B0604020202020204" pitchFamily="34" charset="0"/>
              <a:buAutoNum type="arabicPlain" startAt="2"/>
            </a:pPr>
            <a:r>
              <a:rPr lang="zh-CN" altLang="en-US" sz="3000">
                <a:solidFill>
                  <a:srgbClr val="000000"/>
                </a:solidFill>
                <a:latin typeface="Times New Roman" panose="02020603050405020304" pitchFamily="18" charset="0"/>
              </a:rPr>
              <a:t>（</a:t>
            </a:r>
            <a:r>
              <a:rPr lang="en-US" altLang="zh-CN" sz="3000">
                <a:solidFill>
                  <a:srgbClr val="000000"/>
                </a:solidFill>
                <a:latin typeface="Times New Roman" panose="02020603050405020304" pitchFamily="18" charset="0"/>
              </a:rPr>
              <a:t>as</a:t>
            </a:r>
            <a:r>
              <a:rPr lang="zh-CN" altLang="en-US" sz="3000">
                <a:solidFill>
                  <a:srgbClr val="000000"/>
                </a:solidFill>
                <a:latin typeface="Times New Roman" panose="02020603050405020304" pitchFamily="18" charset="0"/>
              </a:rPr>
              <a:t>）</a:t>
            </a:r>
            <a:endParaRPr lang="zh-CN" altLang="en-US" sz="300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pPr>
              <a:spcBef>
                <a:spcPct val="50000"/>
              </a:spcBef>
            </a:pPr>
            <a:endParaRPr lang="zh-CN" altLang="en-US" sz="300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pPr>
              <a:spcBef>
                <a:spcPct val="50000"/>
              </a:spcBef>
            </a:pPr>
            <a:r>
              <a:rPr lang="en-US" altLang="zh-CN" sz="3000">
                <a:solidFill>
                  <a:srgbClr val="000000"/>
                </a:solidFill>
                <a:latin typeface="Times New Roman" panose="02020603050405020304" pitchFamily="18" charset="0"/>
              </a:rPr>
              <a:t>3</a:t>
            </a:r>
            <a:r>
              <a:rPr lang="zh-CN" altLang="en-US" sz="3000">
                <a:solidFill>
                  <a:srgbClr val="000000"/>
                </a:solidFill>
                <a:latin typeface="Times New Roman" panose="02020603050405020304" pitchFamily="18" charset="0"/>
              </a:rPr>
              <a:t>（</a:t>
            </a:r>
            <a:r>
              <a:rPr lang="en-US" altLang="zh-CN" sz="3000">
                <a:solidFill>
                  <a:srgbClr val="000000"/>
                </a:solidFill>
                <a:latin typeface="Times New Roman" panose="02020603050405020304" pitchFamily="18" charset="0"/>
              </a:rPr>
              <a:t>Because</a:t>
            </a:r>
            <a:r>
              <a:rPr lang="zh-CN" altLang="en-US" sz="3000">
                <a:solidFill>
                  <a:srgbClr val="000000"/>
                </a:solidFill>
                <a:latin typeface="Times New Roman" panose="02020603050405020304" pitchFamily="18" charset="0"/>
              </a:rPr>
              <a:t>）</a:t>
            </a:r>
            <a:endParaRPr lang="zh-CN" altLang="en-US" sz="300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pPr>
              <a:spcBef>
                <a:spcPct val="50000"/>
              </a:spcBef>
            </a:pPr>
            <a:endParaRPr lang="zh-CN" altLang="en-US" sz="300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pPr>
              <a:spcBef>
                <a:spcPct val="50000"/>
              </a:spcBef>
            </a:pPr>
            <a:r>
              <a:rPr lang="en-US" altLang="zh-CN" sz="3000">
                <a:solidFill>
                  <a:srgbClr val="000000"/>
                </a:solidFill>
                <a:latin typeface="Times New Roman" panose="02020603050405020304" pitchFamily="18" charset="0"/>
              </a:rPr>
              <a:t>4 </a:t>
            </a:r>
            <a:r>
              <a:rPr lang="zh-CN" altLang="en-US" sz="3000">
                <a:solidFill>
                  <a:srgbClr val="000000"/>
                </a:solidFill>
                <a:latin typeface="Times New Roman" panose="02020603050405020304" pitchFamily="18" charset="0"/>
              </a:rPr>
              <a:t>（</a:t>
            </a:r>
            <a:r>
              <a:rPr lang="en-US" altLang="zh-CN" sz="3000">
                <a:solidFill>
                  <a:srgbClr val="000000"/>
                </a:solidFill>
                <a:latin typeface="Times New Roman" panose="02020603050405020304" pitchFamily="18" charset="0"/>
              </a:rPr>
              <a:t>Since</a:t>
            </a:r>
            <a:r>
              <a:rPr lang="zh-CN" altLang="en-US" sz="3000">
                <a:solidFill>
                  <a:srgbClr val="000000"/>
                </a:solidFill>
                <a:latin typeface="Times New Roman" panose="02020603050405020304" pitchFamily="18" charset="0"/>
              </a:rPr>
              <a:t>）</a:t>
            </a:r>
            <a:endParaRPr lang="zh-CN" altLang="en-US" sz="300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pPr>
              <a:spcBef>
                <a:spcPct val="50000"/>
              </a:spcBef>
            </a:pPr>
            <a:endParaRPr lang="en-US" altLang="zh-CN" sz="300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3314" name="Line 5"/>
          <p:cNvSpPr>
            <a:spLocks noChangeShapeType="1"/>
          </p:cNvSpPr>
          <p:nvPr/>
        </p:nvSpPr>
        <p:spPr bwMode="auto">
          <a:xfrm>
            <a:off x="2068513" y="2898775"/>
            <a:ext cx="6553200" cy="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3315" name="Line 6"/>
          <p:cNvSpPr>
            <a:spLocks noChangeShapeType="1"/>
          </p:cNvSpPr>
          <p:nvPr/>
        </p:nvSpPr>
        <p:spPr bwMode="auto">
          <a:xfrm>
            <a:off x="1001713" y="3508375"/>
            <a:ext cx="7543800" cy="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3316" name="Line 7"/>
          <p:cNvSpPr>
            <a:spLocks noChangeShapeType="1"/>
          </p:cNvSpPr>
          <p:nvPr/>
        </p:nvSpPr>
        <p:spPr bwMode="auto">
          <a:xfrm>
            <a:off x="3211513" y="4346575"/>
            <a:ext cx="5181600" cy="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3317" name="Line 8"/>
          <p:cNvSpPr>
            <a:spLocks noChangeShapeType="1"/>
          </p:cNvSpPr>
          <p:nvPr/>
        </p:nvSpPr>
        <p:spPr bwMode="auto">
          <a:xfrm>
            <a:off x="1077913" y="4956175"/>
            <a:ext cx="7467600" cy="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3318" name="Line 9"/>
          <p:cNvSpPr>
            <a:spLocks noChangeShapeType="1"/>
          </p:cNvSpPr>
          <p:nvPr/>
        </p:nvSpPr>
        <p:spPr bwMode="auto">
          <a:xfrm>
            <a:off x="2678113" y="5870575"/>
            <a:ext cx="5715000" cy="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3319" name="Line 10"/>
          <p:cNvSpPr>
            <a:spLocks noChangeShapeType="1"/>
          </p:cNvSpPr>
          <p:nvPr/>
        </p:nvSpPr>
        <p:spPr bwMode="auto">
          <a:xfrm>
            <a:off x="1077913" y="6480175"/>
            <a:ext cx="7391400" cy="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9225" name="矩形 17"/>
          <p:cNvSpPr>
            <a:spLocks noChangeArrowheads="1"/>
          </p:cNvSpPr>
          <p:nvPr/>
        </p:nvSpPr>
        <p:spPr bwMode="auto">
          <a:xfrm>
            <a:off x="971550" y="5300663"/>
            <a:ext cx="7777163" cy="1111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15000"/>
              </a:lnSpc>
              <a:spcBef>
                <a:spcPct val="50000"/>
              </a:spcBef>
            </a:pPr>
            <a:r>
              <a:rPr lang="en-US" altLang="zh-CN" sz="3000" b="1">
                <a:solidFill>
                  <a:srgbClr val="FF0000"/>
                </a:solidFill>
                <a:latin typeface="Times New Roman" panose="02020603050405020304" pitchFamily="18" charset="0"/>
              </a:rPr>
              <a:t>                  Since no one else saw these aliens, </a:t>
            </a:r>
            <a:r>
              <a:rPr lang="zh-CN" altLang="en-US" sz="3000" b="1">
                <a:solidFill>
                  <a:srgbClr val="FF0000"/>
                </a:solidFill>
                <a:latin typeface="Times New Roman" panose="02020603050405020304" pitchFamily="18" charset="0"/>
              </a:rPr>
              <a:t>our </a:t>
            </a:r>
            <a:r>
              <a:rPr lang="en-US" altLang="zh-CN" sz="3000" b="1">
                <a:solidFill>
                  <a:srgbClr val="FF0000"/>
                </a:solidFill>
                <a:latin typeface="Times New Roman" panose="02020603050405020304" pitchFamily="18" charset="0"/>
              </a:rPr>
              <a:t>father refused to believe </a:t>
            </a:r>
            <a:r>
              <a:rPr lang="zh-CN" altLang="en-US" sz="3000" b="1">
                <a:solidFill>
                  <a:srgbClr val="FF0000"/>
                </a:solidFill>
                <a:latin typeface="Times New Roman" panose="02020603050405020304" pitchFamily="18" charset="0"/>
              </a:rPr>
              <a:t>us</a:t>
            </a:r>
            <a:r>
              <a:rPr lang="en-US" altLang="zh-CN" sz="3000" b="1">
                <a:solidFill>
                  <a:srgbClr val="FF0000"/>
                </a:solidFill>
                <a:latin typeface="Times New Roman" panose="02020603050405020304" pitchFamily="18" charset="0"/>
              </a:rPr>
              <a:t>. </a:t>
            </a:r>
            <a:endParaRPr lang="zh-CN" altLang="en-US" sz="3000" b="1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226" name="矩形 18"/>
          <p:cNvSpPr>
            <a:spLocks noChangeArrowheads="1"/>
          </p:cNvSpPr>
          <p:nvPr/>
        </p:nvSpPr>
        <p:spPr bwMode="auto">
          <a:xfrm>
            <a:off x="1131888" y="3860800"/>
            <a:ext cx="7616825" cy="1071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10000"/>
              </a:lnSpc>
              <a:spcBef>
                <a:spcPct val="50000"/>
              </a:spcBef>
            </a:pPr>
            <a:r>
              <a:rPr lang="en-US" altLang="zh-CN" sz="3000" b="1">
                <a:solidFill>
                  <a:srgbClr val="FF0000"/>
                </a:solidFill>
                <a:latin typeface="Times New Roman" panose="02020603050405020304" pitchFamily="18" charset="0"/>
              </a:rPr>
              <a:t>                     </a:t>
            </a:r>
            <a:r>
              <a:rPr lang="zh-CN" altLang="en-US" sz="3000" b="1">
                <a:solidFill>
                  <a:srgbClr val="FF0000"/>
                </a:solidFill>
                <a:latin typeface="Times New Roman" panose="02020603050405020304" pitchFamily="18" charset="0"/>
              </a:rPr>
              <a:t>Because an alien saw us and </a:t>
            </a:r>
            <a:r>
              <a:rPr lang="en-US" altLang="zh-CN" sz="3000" b="1">
                <a:solidFill>
                  <a:srgbClr val="FF0000"/>
                </a:solidFill>
                <a:latin typeface="Times New Roman" panose="02020603050405020304" pitchFamily="18" charset="0"/>
              </a:rPr>
              <a:t>made a terrible noise</a:t>
            </a:r>
            <a:r>
              <a:rPr lang="zh-CN" altLang="en-US" sz="3000" b="1">
                <a:solidFill>
                  <a:srgbClr val="FF0000"/>
                </a:solidFill>
                <a:latin typeface="Times New Roman" panose="02020603050405020304" pitchFamily="18" charset="0"/>
              </a:rPr>
              <a:t>, we ran away.</a:t>
            </a:r>
            <a:endParaRPr lang="zh-CN" altLang="en-US" sz="3000" b="1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227" name="矩形 19"/>
          <p:cNvSpPr>
            <a:spLocks noChangeArrowheads="1"/>
          </p:cNvSpPr>
          <p:nvPr/>
        </p:nvSpPr>
        <p:spPr bwMode="auto">
          <a:xfrm>
            <a:off x="900113" y="2349500"/>
            <a:ext cx="7993062" cy="1154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15000"/>
              </a:lnSpc>
              <a:spcBef>
                <a:spcPct val="50000"/>
              </a:spcBef>
            </a:pPr>
            <a:r>
              <a:rPr lang="en-US" altLang="zh-CN" sz="3000" b="1">
                <a:solidFill>
                  <a:srgbClr val="FF0000"/>
                </a:solidFill>
                <a:latin typeface="Times New Roman" panose="02020603050405020304" pitchFamily="18" charset="0"/>
              </a:rPr>
              <a:t>         Tina </a:t>
            </a:r>
            <a:r>
              <a:rPr lang="zh-CN" altLang="en-US" sz="3000" b="1">
                <a:solidFill>
                  <a:srgbClr val="FF0000"/>
                </a:solidFill>
                <a:latin typeface="Times New Roman" panose="02020603050405020304" pitchFamily="18" charset="0"/>
              </a:rPr>
              <a:t>and I </a:t>
            </a:r>
            <a:r>
              <a:rPr lang="en-US" altLang="zh-CN" sz="3000" b="1">
                <a:solidFill>
                  <a:srgbClr val="FF0000"/>
                </a:solidFill>
                <a:latin typeface="Times New Roman" panose="02020603050405020304" pitchFamily="18" charset="0"/>
              </a:rPr>
              <a:t>hid behind some bushes as </a:t>
            </a:r>
            <a:r>
              <a:rPr lang="zh-CN" altLang="en-US" sz="3000" b="1">
                <a:solidFill>
                  <a:srgbClr val="FF0000"/>
                </a:solidFill>
                <a:latin typeface="Times New Roman" panose="02020603050405020304" pitchFamily="18" charset="0"/>
              </a:rPr>
              <a:t>we</a:t>
            </a:r>
            <a:r>
              <a:rPr lang="en-US" altLang="zh-CN" sz="3000" b="1">
                <a:solidFill>
                  <a:srgbClr val="FF0000"/>
                </a:solidFill>
                <a:latin typeface="Times New Roman" panose="02020603050405020304" pitchFamily="18" charset="0"/>
              </a:rPr>
              <a:t> heard some voices  speaking a strange language.</a:t>
            </a:r>
            <a:endParaRPr lang="zh-CN" altLang="en-US" sz="3000" b="1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2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2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2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92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2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2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92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92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92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25" grpId="0"/>
      <p:bldP spid="9226" grpId="0"/>
      <p:bldP spid="922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TextBox 1"/>
          <p:cNvSpPr txBox="1">
            <a:spLocks noChangeArrowheads="1"/>
          </p:cNvSpPr>
          <p:nvPr/>
        </p:nvSpPr>
        <p:spPr bwMode="auto">
          <a:xfrm>
            <a:off x="1476375" y="692150"/>
            <a:ext cx="6264275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 b="1">
                <a:solidFill>
                  <a:srgbClr val="0000FF"/>
                </a:solidFill>
                <a:latin typeface="Times New Roman" panose="02020603050405020304" pitchFamily="18" charset="0"/>
              </a:rPr>
              <a:t>because, as </a:t>
            </a:r>
            <a:r>
              <a:rPr lang="zh-CN" altLang="en-US" sz="3600" b="1">
                <a:solidFill>
                  <a:srgbClr val="0000FF"/>
                </a:solidFill>
                <a:latin typeface="Times New Roman" panose="02020603050405020304" pitchFamily="18" charset="0"/>
              </a:rPr>
              <a:t>与</a:t>
            </a:r>
            <a:r>
              <a:rPr lang="en-US" altLang="zh-CN" sz="3600" b="1">
                <a:solidFill>
                  <a:srgbClr val="0000FF"/>
                </a:solidFill>
                <a:latin typeface="Times New Roman" panose="02020603050405020304" pitchFamily="18" charset="0"/>
              </a:rPr>
              <a:t>since</a:t>
            </a:r>
            <a:r>
              <a:rPr lang="zh-CN" altLang="en-US" sz="3600" b="1">
                <a:solidFill>
                  <a:srgbClr val="0000FF"/>
                </a:solidFill>
                <a:latin typeface="Times New Roman" panose="02020603050405020304" pitchFamily="18" charset="0"/>
              </a:rPr>
              <a:t>三者的区别</a:t>
            </a:r>
            <a:endParaRPr lang="zh-CN" altLang="en-US" sz="3600" b="1">
              <a:solidFill>
                <a:srgbClr val="0000FF"/>
              </a:solidFill>
              <a:latin typeface="Times New Roman" panose="02020603050405020304" pitchFamily="18" charset="0"/>
            </a:endParaRPr>
          </a:p>
        </p:txBody>
      </p:sp>
      <p:sp>
        <p:nvSpPr>
          <p:cNvPr id="14338" name="矩形 2"/>
          <p:cNvSpPr>
            <a:spLocks noChangeArrowheads="1"/>
          </p:cNvSpPr>
          <p:nvPr/>
        </p:nvSpPr>
        <p:spPr bwMode="auto">
          <a:xfrm>
            <a:off x="360363" y="1484313"/>
            <a:ext cx="8315325" cy="4030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200">
                <a:solidFill>
                  <a:srgbClr val="0000FF"/>
                </a:solidFill>
                <a:latin typeface="Times New Roman" panose="02020603050405020304" pitchFamily="18" charset="0"/>
              </a:rPr>
              <a:t>【</a:t>
            </a:r>
            <a:r>
              <a:rPr lang="zh-CN" altLang="en-US" sz="3200">
                <a:solidFill>
                  <a:srgbClr val="0000FF"/>
                </a:solidFill>
                <a:latin typeface="Times New Roman" panose="02020603050405020304" pitchFamily="18" charset="0"/>
              </a:rPr>
              <a:t>观察</a:t>
            </a:r>
            <a:r>
              <a:rPr lang="en-US" altLang="zh-CN" sz="3200">
                <a:solidFill>
                  <a:srgbClr val="0000FF"/>
                </a:solidFill>
                <a:latin typeface="Times New Roman" panose="02020603050405020304" pitchFamily="18" charset="0"/>
              </a:rPr>
              <a:t>】</a:t>
            </a:r>
            <a:endParaRPr lang="en-US" altLang="zh-CN" sz="3200">
              <a:solidFill>
                <a:srgbClr val="0000FF"/>
              </a:solidFill>
              <a:latin typeface="Times New Roman" panose="02020603050405020304" pitchFamily="18" charset="0"/>
            </a:endParaRPr>
          </a:p>
          <a:p>
            <a:r>
              <a:rPr lang="en-US" altLang="zh-CN" sz="3200">
                <a:latin typeface="Times New Roman" panose="02020603050405020304" pitchFamily="18" charset="0"/>
              </a:rPr>
              <a:t>1. — Why is she so late?</a:t>
            </a:r>
            <a:endParaRPr lang="en-US" altLang="zh-CN" sz="3200">
              <a:latin typeface="Times New Roman" panose="02020603050405020304" pitchFamily="18" charset="0"/>
            </a:endParaRPr>
          </a:p>
          <a:p>
            <a:r>
              <a:rPr lang="en-US" altLang="zh-CN" sz="3200">
                <a:latin typeface="Times New Roman" panose="02020603050405020304" pitchFamily="18" charset="0"/>
              </a:rPr>
              <a:t>    — </a:t>
            </a:r>
            <a:r>
              <a:rPr lang="en-US" altLang="zh-CN" sz="3200">
                <a:solidFill>
                  <a:srgbClr val="FF0000"/>
                </a:solidFill>
                <a:latin typeface="Times New Roman" panose="02020603050405020304" pitchFamily="18" charset="0"/>
              </a:rPr>
              <a:t>Because </a:t>
            </a:r>
            <a:r>
              <a:rPr lang="en-US" altLang="zh-CN" sz="3200">
                <a:latin typeface="Times New Roman" panose="02020603050405020304" pitchFamily="18" charset="0"/>
              </a:rPr>
              <a:t>the bus didn’t come on time.</a:t>
            </a:r>
            <a:endParaRPr lang="en-US" altLang="zh-CN" sz="3200">
              <a:latin typeface="Times New Roman" panose="02020603050405020304" pitchFamily="18" charset="0"/>
            </a:endParaRPr>
          </a:p>
          <a:p>
            <a:r>
              <a:rPr lang="en-US" altLang="zh-CN" sz="3200">
                <a:latin typeface="Times New Roman" panose="02020603050405020304" pitchFamily="18" charset="0"/>
              </a:rPr>
              <a:t>2. </a:t>
            </a:r>
            <a:r>
              <a:rPr lang="en-US" altLang="zh-CN" sz="3200">
                <a:solidFill>
                  <a:srgbClr val="FF0000"/>
                </a:solidFill>
                <a:latin typeface="Times New Roman" panose="02020603050405020304" pitchFamily="18" charset="0"/>
              </a:rPr>
              <a:t>Since</a:t>
            </a:r>
            <a:r>
              <a:rPr lang="en-US" altLang="zh-CN" sz="3200">
                <a:latin typeface="Times New Roman" panose="02020603050405020304" pitchFamily="18" charset="0"/>
              </a:rPr>
              <a:t> everyone is here, let’s start the meeting. </a:t>
            </a:r>
            <a:endParaRPr lang="en-US" altLang="zh-CN" sz="3200">
              <a:latin typeface="Times New Roman" panose="02020603050405020304" pitchFamily="18" charset="0"/>
            </a:endParaRPr>
          </a:p>
          <a:p>
            <a:r>
              <a:rPr lang="en-US" altLang="zh-CN" sz="3200">
                <a:latin typeface="Times New Roman" panose="02020603050405020304" pitchFamily="18" charset="0"/>
              </a:rPr>
              <a:t>  / Let’s start the meeting </a:t>
            </a:r>
            <a:r>
              <a:rPr lang="en-US" altLang="zh-CN" sz="3200">
                <a:solidFill>
                  <a:srgbClr val="FF0000"/>
                </a:solidFill>
                <a:latin typeface="Times New Roman" panose="02020603050405020304" pitchFamily="18" charset="0"/>
              </a:rPr>
              <a:t>since</a:t>
            </a:r>
            <a:r>
              <a:rPr lang="en-US" altLang="zh-CN" sz="3200">
                <a:latin typeface="Times New Roman" panose="02020603050405020304" pitchFamily="18" charset="0"/>
              </a:rPr>
              <a:t> everyone is here.</a:t>
            </a:r>
            <a:endParaRPr lang="en-US" altLang="zh-CN" sz="3200">
              <a:latin typeface="Times New Roman" panose="02020603050405020304" pitchFamily="18" charset="0"/>
            </a:endParaRPr>
          </a:p>
          <a:p>
            <a:r>
              <a:rPr lang="en-US" altLang="zh-CN" sz="3200">
                <a:latin typeface="Times New Roman" panose="02020603050405020304" pitchFamily="18" charset="0"/>
              </a:rPr>
              <a:t>3. </a:t>
            </a:r>
            <a:r>
              <a:rPr lang="en-US" altLang="zh-CN" sz="3200">
                <a:solidFill>
                  <a:srgbClr val="FF0000"/>
                </a:solidFill>
                <a:latin typeface="Times New Roman" panose="02020603050405020304" pitchFamily="18" charset="0"/>
              </a:rPr>
              <a:t>As</a:t>
            </a:r>
            <a:r>
              <a:rPr lang="en-US" altLang="zh-CN" sz="3200">
                <a:latin typeface="Times New Roman" panose="02020603050405020304" pitchFamily="18" charset="0"/>
              </a:rPr>
              <a:t> Xiao Wang was not ready, we went without   </a:t>
            </a:r>
            <a:endParaRPr lang="en-US" altLang="zh-CN" sz="3200">
              <a:latin typeface="Times New Roman" panose="02020603050405020304" pitchFamily="18" charset="0"/>
            </a:endParaRPr>
          </a:p>
          <a:p>
            <a:r>
              <a:rPr lang="en-US" altLang="zh-CN" sz="3200">
                <a:latin typeface="Times New Roman" panose="02020603050405020304" pitchFamily="18" charset="0"/>
              </a:rPr>
              <a:t>    him. / We went without XiaoWang </a:t>
            </a:r>
            <a:r>
              <a:rPr lang="en-US" altLang="zh-CN" sz="3200">
                <a:solidFill>
                  <a:srgbClr val="FF0000"/>
                </a:solidFill>
                <a:latin typeface="Times New Roman" panose="02020603050405020304" pitchFamily="18" charset="0"/>
              </a:rPr>
              <a:t>as</a:t>
            </a:r>
            <a:r>
              <a:rPr lang="en-US" altLang="zh-CN" sz="3200">
                <a:latin typeface="Times New Roman" panose="02020603050405020304" pitchFamily="18" charset="0"/>
              </a:rPr>
              <a:t> he was not ready.</a:t>
            </a:r>
            <a:endParaRPr lang="zh-CN" altLang="en-US" sz="320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矩形 2"/>
          <p:cNvSpPr>
            <a:spLocks noChangeArrowheads="1"/>
          </p:cNvSpPr>
          <p:nvPr/>
        </p:nvSpPr>
        <p:spPr bwMode="auto">
          <a:xfrm>
            <a:off x="395288" y="1246188"/>
            <a:ext cx="8316912" cy="35813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20000"/>
              </a:lnSpc>
            </a:pPr>
            <a:r>
              <a:rPr lang="en-US" altLang="zh-CN" sz="3200" dirty="0">
                <a:latin typeface="Times New Roman" panose="02020603050405020304" pitchFamily="18" charset="0"/>
              </a:rPr>
              <a:t>(1) because</a:t>
            </a:r>
            <a:r>
              <a:rPr lang="zh-CN" altLang="en-US" sz="3200" dirty="0">
                <a:latin typeface="Times New Roman" panose="02020603050405020304" pitchFamily="18" charset="0"/>
              </a:rPr>
              <a:t>，</a:t>
            </a:r>
            <a:r>
              <a:rPr lang="en-US" altLang="zh-CN" sz="3200" dirty="0">
                <a:latin typeface="Times New Roman" panose="02020603050405020304" pitchFamily="18" charset="0"/>
              </a:rPr>
              <a:t>since</a:t>
            </a:r>
            <a:r>
              <a:rPr lang="zh-CN" altLang="en-US" sz="3200" dirty="0">
                <a:latin typeface="Times New Roman" panose="02020603050405020304" pitchFamily="18" charset="0"/>
              </a:rPr>
              <a:t>，</a:t>
            </a:r>
            <a:r>
              <a:rPr lang="en-US" altLang="zh-CN" sz="3200" dirty="0">
                <a:latin typeface="Times New Roman" panose="02020603050405020304" pitchFamily="18" charset="0"/>
              </a:rPr>
              <a:t>as </a:t>
            </a:r>
            <a:r>
              <a:rPr lang="zh-CN" altLang="en-US" sz="3200" dirty="0">
                <a:latin typeface="Times New Roman" panose="02020603050405020304" pitchFamily="18" charset="0"/>
              </a:rPr>
              <a:t>都是表示“原因”的连</a:t>
            </a:r>
            <a:endParaRPr lang="zh-CN" altLang="en-US" sz="3200" dirty="0">
              <a:latin typeface="Times New Roman" panose="02020603050405020304" pitchFamily="18" charset="0"/>
            </a:endParaRPr>
          </a:p>
          <a:p>
            <a:pPr>
              <a:lnSpc>
                <a:spcPct val="120000"/>
              </a:lnSpc>
            </a:pPr>
            <a:r>
              <a:rPr lang="zh-CN" altLang="en-US" sz="3200" dirty="0">
                <a:latin typeface="Times New Roman" panose="02020603050405020304" pitchFamily="18" charset="0"/>
              </a:rPr>
              <a:t>词，引导原因状语从句。从句既可以位于主句的前面，也可以位于主句的后面；从句位于主句前面时，要用逗号与后面的主句分开。这三个词所表达的语气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由强至弱</a:t>
            </a:r>
            <a:r>
              <a:rPr lang="zh-CN" altLang="en-US" sz="3200" dirty="0">
                <a:latin typeface="Times New Roman" panose="02020603050405020304" pitchFamily="18" charset="0"/>
              </a:rPr>
              <a:t>依次为：</a:t>
            </a:r>
            <a:endParaRPr lang="en-US" altLang="zh-CN" sz="3200" dirty="0">
              <a:latin typeface="Times New Roman" panose="02020603050405020304" pitchFamily="18" charset="0"/>
            </a:endParaRPr>
          </a:p>
          <a:p>
            <a:pPr>
              <a:lnSpc>
                <a:spcPct val="120000"/>
              </a:lnSpc>
            </a:pP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because → since → as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。</a:t>
            </a:r>
            <a:endParaRPr lang="zh-CN" altLang="en-US" sz="3200" b="1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pic>
        <p:nvPicPr>
          <p:cNvPr id="15362" name="图片 3" descr="tooopen_sy_164791218695.jpg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97725" y="4505325"/>
            <a:ext cx="1727200" cy="215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矩形 2"/>
          <p:cNvSpPr>
            <a:spLocks noChangeArrowheads="1"/>
          </p:cNvSpPr>
          <p:nvPr/>
        </p:nvSpPr>
        <p:spPr bwMode="auto">
          <a:xfrm>
            <a:off x="431800" y="676275"/>
            <a:ext cx="8316913" cy="1569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200" dirty="0">
                <a:latin typeface="Times New Roman" panose="02020603050405020304" pitchFamily="18" charset="0"/>
              </a:rPr>
              <a:t>(2)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because 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表示直接原因</a:t>
            </a:r>
            <a:r>
              <a:rPr lang="zh-CN" altLang="en-US" sz="3200" dirty="0">
                <a:latin typeface="Times New Roman" panose="02020603050405020304" pitchFamily="18" charset="0"/>
              </a:rPr>
              <a:t>，着重点在从句，它所指的原因通常是听话人所不知道的，</a:t>
            </a:r>
            <a:r>
              <a:rPr lang="zh-CN" altLang="en-US" sz="3200" dirty="0">
                <a:solidFill>
                  <a:srgbClr val="FF0000"/>
                </a:solidFill>
                <a:latin typeface="Times New Roman" panose="02020603050405020304" pitchFamily="18" charset="0"/>
              </a:rPr>
              <a:t>语气最强。</a:t>
            </a:r>
            <a:r>
              <a:rPr lang="zh-CN" altLang="en-US" sz="3200" dirty="0">
                <a:latin typeface="Times New Roman" panose="02020603050405020304" pitchFamily="18" charset="0"/>
              </a:rPr>
              <a:t>常用来回答</a:t>
            </a:r>
            <a:r>
              <a:rPr lang="en-US" altLang="zh-CN" sz="3200" dirty="0">
                <a:latin typeface="Times New Roman" panose="02020603050405020304" pitchFamily="18" charset="0"/>
              </a:rPr>
              <a:t>why </a:t>
            </a:r>
            <a:r>
              <a:rPr lang="zh-CN" altLang="en-US" sz="3200" dirty="0">
                <a:latin typeface="Times New Roman" panose="02020603050405020304" pitchFamily="18" charset="0"/>
              </a:rPr>
              <a:t>的提问。如：</a:t>
            </a:r>
            <a:endParaRPr lang="zh-CN" altLang="en-US" sz="3200" dirty="0">
              <a:latin typeface="Times New Roman" panose="02020603050405020304" pitchFamily="18" charset="0"/>
            </a:endParaRPr>
          </a:p>
        </p:txBody>
      </p:sp>
      <p:pic>
        <p:nvPicPr>
          <p:cNvPr id="16386" name="内容占位符 3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2598738"/>
            <a:ext cx="8261350" cy="2486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矩形 4"/>
          <p:cNvSpPr/>
          <p:nvPr/>
        </p:nvSpPr>
        <p:spPr>
          <a:xfrm>
            <a:off x="2305503" y="5229200"/>
            <a:ext cx="3727302" cy="800219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zh-CN" altLang="en-US" sz="4600" b="1" dirty="0">
                <a:ln w="11430"/>
                <a:solidFill>
                  <a:srgbClr val="0000FF"/>
                </a:solidFill>
                <a:latin typeface="+mn-lt"/>
              </a:rPr>
              <a:t>不用</a:t>
            </a:r>
            <a:r>
              <a:rPr lang="en-US" altLang="zh-CN" sz="4600" b="1" dirty="0">
                <a:ln w="11430"/>
                <a:solidFill>
                  <a:srgbClr val="0000FF"/>
                </a:solidFill>
                <a:latin typeface="+mn-lt"/>
              </a:rPr>
              <a:t>as</a:t>
            </a:r>
            <a:r>
              <a:rPr lang="zh-CN" altLang="en-US" sz="4600" b="1" dirty="0">
                <a:ln w="11430"/>
                <a:solidFill>
                  <a:srgbClr val="0000FF"/>
                </a:solidFill>
                <a:latin typeface="+mn-lt"/>
              </a:rPr>
              <a:t>和</a:t>
            </a:r>
            <a:r>
              <a:rPr lang="en-US" altLang="zh-CN" sz="4600" b="1" dirty="0">
                <a:ln w="11430"/>
                <a:solidFill>
                  <a:srgbClr val="0000FF"/>
                </a:solidFill>
                <a:latin typeface="+mn-lt"/>
              </a:rPr>
              <a:t>since</a:t>
            </a:r>
            <a:endParaRPr lang="zh-CN" altLang="en-US" sz="4600" b="1" dirty="0">
              <a:ln w="11430"/>
              <a:solidFill>
                <a:srgbClr val="0000FF"/>
              </a:solidFill>
              <a:latin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矩形 2"/>
          <p:cNvSpPr>
            <a:spLocks noChangeArrowheads="1"/>
          </p:cNvSpPr>
          <p:nvPr/>
        </p:nvSpPr>
        <p:spPr bwMode="auto">
          <a:xfrm>
            <a:off x="431800" y="908050"/>
            <a:ext cx="8316913" cy="20621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200" dirty="0">
                <a:latin typeface="Times New Roman" panose="02020603050405020304" pitchFamily="18" charset="0"/>
              </a:rPr>
              <a:t>(3) since </a:t>
            </a:r>
            <a:r>
              <a:rPr lang="zh-CN" altLang="en-US" sz="3200" dirty="0">
                <a:latin typeface="Times New Roman" panose="02020603050405020304" pitchFamily="18" charset="0"/>
              </a:rPr>
              <a:t>侧重主句，从句表示明显的或</a:t>
            </a:r>
            <a:r>
              <a:rPr lang="zh-CN" altLang="en-US" sz="3200" dirty="0">
                <a:solidFill>
                  <a:srgbClr val="FF0000"/>
                </a:solidFill>
                <a:latin typeface="Times New Roman" panose="02020603050405020304" pitchFamily="18" charset="0"/>
              </a:rPr>
              <a:t>已为人所知的理由</a:t>
            </a:r>
            <a:r>
              <a:rPr lang="zh-CN" altLang="en-US" sz="3200" dirty="0">
                <a:latin typeface="Times New Roman" panose="02020603050405020304" pitchFamily="18" charset="0"/>
              </a:rPr>
              <a:t>，常译为“因为；既然”，语气比</a:t>
            </a:r>
            <a:r>
              <a:rPr lang="en-US" altLang="zh-CN" sz="3200" dirty="0">
                <a:latin typeface="Times New Roman" panose="02020603050405020304" pitchFamily="18" charset="0"/>
              </a:rPr>
              <a:t>because </a:t>
            </a:r>
            <a:r>
              <a:rPr lang="zh-CN" altLang="en-US" sz="3200" dirty="0">
                <a:latin typeface="Times New Roman" panose="02020603050405020304" pitchFamily="18" charset="0"/>
              </a:rPr>
              <a:t>稍弱，可以放在主句后面，但</a:t>
            </a:r>
            <a:r>
              <a:rPr lang="zh-CN" altLang="en-US" sz="3200" dirty="0">
                <a:solidFill>
                  <a:srgbClr val="FF0000"/>
                </a:solidFill>
                <a:latin typeface="Times New Roman" panose="02020603050405020304" pitchFamily="18" charset="0"/>
              </a:rPr>
              <a:t>通常放在句首</a:t>
            </a:r>
            <a:r>
              <a:rPr lang="zh-CN" altLang="en-US" sz="3200" dirty="0">
                <a:latin typeface="Times New Roman" panose="02020603050405020304" pitchFamily="18" charset="0"/>
              </a:rPr>
              <a:t>。如：</a:t>
            </a:r>
            <a:endParaRPr lang="zh-CN" altLang="en-US" sz="3200" dirty="0">
              <a:latin typeface="Times New Roman" panose="02020603050405020304" pitchFamily="18" charset="0"/>
            </a:endParaRPr>
          </a:p>
        </p:txBody>
      </p:sp>
      <p:sp>
        <p:nvSpPr>
          <p:cNvPr id="4" name="Rectangle 5"/>
          <p:cNvSpPr>
            <a:spLocks noChangeArrowheads="1"/>
          </p:cNvSpPr>
          <p:nvPr/>
        </p:nvSpPr>
        <p:spPr bwMode="auto">
          <a:xfrm>
            <a:off x="251520" y="3068960"/>
            <a:ext cx="8356600" cy="299543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lnSpc>
                <a:spcPct val="120000"/>
              </a:lnSpc>
              <a:buFontTx/>
              <a:buNone/>
              <a:defRPr/>
            </a:pPr>
            <a:r>
              <a:rPr lang="en-US" altLang="zh-CN" sz="3200" dirty="0">
                <a:latin typeface="+mn-lt"/>
              </a:rPr>
              <a:t>  </a:t>
            </a:r>
            <a:r>
              <a:rPr lang="en-US" altLang="zh-CN" sz="3200" dirty="0">
                <a:solidFill>
                  <a:srgbClr val="FF0000"/>
                </a:solidFill>
                <a:latin typeface="+mn-lt"/>
              </a:rPr>
              <a:t>Since</a:t>
            </a:r>
            <a:r>
              <a:rPr lang="en-US" altLang="zh-CN" sz="3200" dirty="0">
                <a:latin typeface="+mn-lt"/>
              </a:rPr>
              <a:t> the weather is so bad, we have to delay </a:t>
            </a:r>
            <a:endParaRPr lang="en-US" altLang="zh-CN" sz="3200" dirty="0">
              <a:latin typeface="+mn-lt"/>
            </a:endParaRPr>
          </a:p>
          <a:p>
            <a:pPr>
              <a:lnSpc>
                <a:spcPct val="120000"/>
              </a:lnSpc>
              <a:buFontTx/>
              <a:buNone/>
              <a:defRPr/>
            </a:pPr>
            <a:r>
              <a:rPr lang="en-US" altLang="zh-CN" sz="3200" dirty="0">
                <a:latin typeface="+mn-lt"/>
              </a:rPr>
              <a:t>  our journey.</a:t>
            </a:r>
            <a:endParaRPr lang="en-US" altLang="zh-CN" sz="3200" dirty="0">
              <a:latin typeface="+mn-lt"/>
            </a:endParaRPr>
          </a:p>
          <a:p>
            <a:pPr>
              <a:lnSpc>
                <a:spcPct val="120000"/>
              </a:lnSpc>
              <a:buFontTx/>
              <a:buNone/>
              <a:defRPr/>
            </a:pPr>
            <a:r>
              <a:rPr lang="en-US" altLang="zh-CN" sz="3200" dirty="0">
                <a:latin typeface="+mn-lt"/>
              </a:rPr>
              <a:t>  Since the rain has stopped, let’s go for a walk.</a:t>
            </a:r>
            <a:endParaRPr lang="en-US" altLang="zh-CN" sz="3200" dirty="0">
              <a:latin typeface="+mn-lt"/>
            </a:endParaRPr>
          </a:p>
          <a:p>
            <a:pPr>
              <a:lnSpc>
                <a:spcPct val="120000"/>
              </a:lnSpc>
              <a:buFontTx/>
              <a:buNone/>
              <a:defRPr/>
            </a:pPr>
            <a:r>
              <a:rPr lang="en-US" altLang="zh-CN" sz="3200" dirty="0">
                <a:latin typeface="+mn-lt"/>
              </a:rPr>
              <a:t>  </a:t>
            </a:r>
            <a:r>
              <a:rPr lang="en-US" altLang="zh-CN" sz="3200" dirty="0">
                <a:solidFill>
                  <a:srgbClr val="FF0000"/>
                </a:solidFill>
                <a:latin typeface="+mn-lt"/>
              </a:rPr>
              <a:t>Since</a:t>
            </a:r>
            <a:r>
              <a:rPr lang="en-US" altLang="zh-CN" sz="3200" dirty="0">
                <a:latin typeface="+mn-lt"/>
              </a:rPr>
              <a:t> we are young, we shouldn’t be too afraid </a:t>
            </a:r>
            <a:endParaRPr lang="en-US" altLang="zh-CN" sz="3200" dirty="0">
              <a:latin typeface="+mn-lt"/>
            </a:endParaRPr>
          </a:p>
          <a:p>
            <a:pPr>
              <a:lnSpc>
                <a:spcPct val="120000"/>
              </a:lnSpc>
              <a:buFontTx/>
              <a:buNone/>
              <a:defRPr/>
            </a:pPr>
            <a:r>
              <a:rPr lang="en-US" altLang="zh-CN" sz="3200" dirty="0">
                <a:latin typeface="+mn-lt"/>
              </a:rPr>
              <a:t>  of making mistakes.</a:t>
            </a:r>
            <a:endParaRPr lang="zh-CN" altLang="en-US" sz="3200" dirty="0">
              <a:latin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矩形 2"/>
          <p:cNvSpPr>
            <a:spLocks noChangeArrowheads="1"/>
          </p:cNvSpPr>
          <p:nvPr/>
        </p:nvSpPr>
        <p:spPr bwMode="auto">
          <a:xfrm>
            <a:off x="431800" y="908050"/>
            <a:ext cx="8316913" cy="1568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200" dirty="0">
                <a:latin typeface="Times New Roman" panose="02020603050405020304" pitchFamily="18" charset="0"/>
              </a:rPr>
              <a:t>(4) as </a:t>
            </a:r>
            <a:r>
              <a:rPr lang="zh-CN" altLang="en-US" sz="3200" dirty="0">
                <a:latin typeface="Times New Roman" panose="02020603050405020304" pitchFamily="18" charset="0"/>
              </a:rPr>
              <a:t>引导的原因状语从句</a:t>
            </a:r>
            <a:r>
              <a:rPr lang="zh-CN" altLang="en-US" sz="3200" b="1" dirty="0">
                <a:solidFill>
                  <a:srgbClr val="7030A0"/>
                </a:solidFill>
                <a:latin typeface="Times New Roman" panose="02020603050405020304" pitchFamily="18" charset="0"/>
              </a:rPr>
              <a:t>语气最弱</a:t>
            </a:r>
            <a:r>
              <a:rPr lang="zh-CN" altLang="en-US" sz="3200" dirty="0">
                <a:latin typeface="Times New Roman" panose="02020603050405020304" pitchFamily="18" charset="0"/>
              </a:rPr>
              <a:t>，它所表示的原因只是对结果的</a:t>
            </a:r>
            <a:r>
              <a:rPr lang="zh-CN" altLang="en-US" sz="3200" dirty="0">
                <a:solidFill>
                  <a:srgbClr val="FF0000"/>
                </a:solidFill>
                <a:latin typeface="Times New Roman" panose="02020603050405020304" pitchFamily="18" charset="0"/>
              </a:rPr>
              <a:t>附加说明</a:t>
            </a:r>
            <a:r>
              <a:rPr lang="zh-CN" altLang="en-US" sz="3200" dirty="0">
                <a:latin typeface="Times New Roman" panose="02020603050405020304" pitchFamily="18" charset="0"/>
              </a:rPr>
              <a:t>，可位于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句首</a:t>
            </a:r>
            <a:r>
              <a:rPr lang="zh-CN" altLang="en-US" sz="3200" dirty="0">
                <a:latin typeface="Times New Roman" panose="02020603050405020304" pitchFamily="18" charset="0"/>
              </a:rPr>
              <a:t>或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句中</a:t>
            </a:r>
            <a:r>
              <a:rPr lang="zh-CN" altLang="en-US" sz="3200" dirty="0">
                <a:latin typeface="Times New Roman" panose="02020603050405020304" pitchFamily="18" charset="0"/>
              </a:rPr>
              <a:t>。常译为“由于；鉴于”。如：</a:t>
            </a:r>
            <a:endParaRPr lang="zh-CN" altLang="en-US" sz="3200" dirty="0">
              <a:latin typeface="Times New Roman" panose="02020603050405020304" pitchFamily="18" charset="0"/>
            </a:endParaRPr>
          </a:p>
        </p:txBody>
      </p:sp>
      <p:sp>
        <p:nvSpPr>
          <p:cNvPr id="18434" name="矩形 3"/>
          <p:cNvSpPr>
            <a:spLocks noChangeArrowheads="1"/>
          </p:cNvSpPr>
          <p:nvPr/>
        </p:nvSpPr>
        <p:spPr bwMode="auto">
          <a:xfrm>
            <a:off x="431800" y="2852936"/>
            <a:ext cx="8153194" cy="21705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10000"/>
              </a:lnSpc>
              <a:spcBef>
                <a:spcPct val="50000"/>
              </a:spcBef>
            </a:pPr>
            <a:r>
              <a:rPr lang="en-US" altLang="zh-CN" sz="3200" dirty="0">
                <a:latin typeface="Times New Roman" panose="02020603050405020304" pitchFamily="18" charset="0"/>
              </a:rPr>
              <a:t>I left a message </a:t>
            </a:r>
            <a:r>
              <a:rPr lang="en-US" altLang="zh-CN" sz="3200" dirty="0">
                <a:solidFill>
                  <a:srgbClr val="FF0000"/>
                </a:solidFill>
                <a:latin typeface="Times New Roman" panose="02020603050405020304" pitchFamily="18" charset="0"/>
              </a:rPr>
              <a:t>as</a:t>
            </a:r>
            <a:r>
              <a:rPr lang="en-US" altLang="zh-CN" sz="3200" dirty="0">
                <a:latin typeface="Times New Roman" panose="02020603050405020304" pitchFamily="18" charset="0"/>
              </a:rPr>
              <a:t> Jim wasn’t here.</a:t>
            </a:r>
            <a:endParaRPr lang="en-US" altLang="zh-CN" sz="3200" dirty="0">
              <a:latin typeface="Times New Roman" panose="02020603050405020304" pitchFamily="18" charset="0"/>
            </a:endParaRPr>
          </a:p>
          <a:p>
            <a:pPr>
              <a:lnSpc>
                <a:spcPct val="110000"/>
              </a:lnSpc>
              <a:spcBef>
                <a:spcPct val="50000"/>
              </a:spcBef>
            </a:pPr>
            <a:r>
              <a:rPr lang="en-US" altLang="zh-CN" sz="3200" dirty="0">
                <a:latin typeface="Times New Roman" panose="02020603050405020304" pitchFamily="18" charset="0"/>
              </a:rPr>
              <a:t>I’m sure something landed in the forest near the </a:t>
            </a:r>
            <a:endParaRPr lang="en-US" altLang="zh-CN" sz="3200" dirty="0">
              <a:latin typeface="Times New Roman" panose="02020603050405020304" pitchFamily="18" charset="0"/>
            </a:endParaRPr>
          </a:p>
          <a:p>
            <a:pPr>
              <a:lnSpc>
                <a:spcPct val="110000"/>
              </a:lnSpc>
              <a:spcBef>
                <a:spcPct val="50000"/>
              </a:spcBef>
            </a:pPr>
            <a:r>
              <a:rPr lang="en-US" altLang="zh-CN" sz="3200" dirty="0">
                <a:latin typeface="Times New Roman" panose="02020603050405020304" pitchFamily="18" charset="0"/>
              </a:rPr>
              <a:t>hills </a:t>
            </a:r>
            <a:r>
              <a:rPr lang="en-US" altLang="zh-CN" sz="3200" dirty="0">
                <a:solidFill>
                  <a:srgbClr val="FF0000"/>
                </a:solidFill>
                <a:latin typeface="Times New Roman" panose="02020603050405020304" pitchFamily="18" charset="0"/>
              </a:rPr>
              <a:t>as</a:t>
            </a:r>
            <a:r>
              <a:rPr lang="en-US" altLang="zh-CN" sz="3200" dirty="0">
                <a:latin typeface="Times New Roman" panose="02020603050405020304" pitchFamily="18" charset="0"/>
              </a:rPr>
              <a:t> I heard a loud noise last night.</a:t>
            </a:r>
            <a:endParaRPr lang="en-US" altLang="zh-CN" sz="3200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Rectangle 2"/>
          <p:cNvSpPr>
            <a:spLocks noGrp="1" noChangeArrowheads="1"/>
          </p:cNvSpPr>
          <p:nvPr>
            <p:ph idx="1"/>
          </p:nvPr>
        </p:nvSpPr>
        <p:spPr>
          <a:xfrm>
            <a:off x="539750" y="1484313"/>
            <a:ext cx="8147050" cy="3930650"/>
          </a:xfrm>
        </p:spPr>
        <p:txBody>
          <a:bodyPr/>
          <a:lstStyle/>
          <a:p>
            <a:pPr eaLnBrk="1" hangingPunct="1">
              <a:buFont typeface="Arial" panose="020B0604020202020204" pitchFamily="34" charset="0"/>
              <a:buNone/>
            </a:pPr>
            <a:r>
              <a:rPr lang="zh-CN" altLang="en-US" sz="3200" b="1"/>
              <a:t>选用</a:t>
            </a:r>
            <a:r>
              <a:rPr lang="en-US" altLang="zh-CN" sz="3200" b="1"/>
              <a:t>because</a:t>
            </a:r>
            <a:r>
              <a:rPr lang="zh-CN" altLang="en-US" sz="3200" b="1"/>
              <a:t>，</a:t>
            </a:r>
            <a:r>
              <a:rPr lang="en-US" altLang="zh-CN" sz="3200" b="1"/>
              <a:t>since</a:t>
            </a:r>
            <a:r>
              <a:rPr lang="zh-CN" altLang="en-US" sz="3200" b="1"/>
              <a:t>或</a:t>
            </a:r>
            <a:r>
              <a:rPr lang="en-US" altLang="zh-CN" sz="3200" b="1"/>
              <a:t>as</a:t>
            </a:r>
            <a:r>
              <a:rPr lang="zh-CN" altLang="en-US" sz="3200" b="1"/>
              <a:t>填空。</a:t>
            </a:r>
            <a:endParaRPr lang="zh-CN" altLang="en-US" sz="3200"/>
          </a:p>
          <a:p>
            <a:pPr eaLnBrk="1" hangingPunct="1">
              <a:buFont typeface="Arial" panose="020B0604020202020204" pitchFamily="34" charset="0"/>
              <a:buNone/>
            </a:pPr>
            <a:r>
              <a:rPr lang="en-US" altLang="zh-CN" sz="3200"/>
              <a:t>1. — Why don’t you come to have dinner now?</a:t>
            </a:r>
            <a:endParaRPr lang="en-US" altLang="zh-CN" sz="3200"/>
          </a:p>
          <a:p>
            <a:pPr eaLnBrk="1" hangingPunct="1">
              <a:buFont typeface="Arial" panose="020B0604020202020204" pitchFamily="34" charset="0"/>
              <a:buNone/>
            </a:pPr>
            <a:r>
              <a:rPr lang="en-US" altLang="zh-CN" sz="3200"/>
              <a:t>    — ___________ I am busy with my work.</a:t>
            </a:r>
            <a:endParaRPr lang="en-US" altLang="zh-CN" sz="3200"/>
          </a:p>
          <a:p>
            <a:pPr eaLnBrk="1" hangingPunct="1">
              <a:buFont typeface="Arial" panose="020B0604020202020204" pitchFamily="34" charset="0"/>
              <a:buNone/>
            </a:pPr>
            <a:r>
              <a:rPr lang="en-US" altLang="zh-CN" sz="3200"/>
              <a:t>2. ________________ it was raining, he took a bus.</a:t>
            </a:r>
            <a:endParaRPr lang="en-US" altLang="zh-CN" sz="3200"/>
          </a:p>
          <a:p>
            <a:pPr eaLnBrk="1" hangingPunct="1">
              <a:buFont typeface="Arial" panose="020B0604020202020204" pitchFamily="34" charset="0"/>
              <a:buNone/>
            </a:pPr>
            <a:r>
              <a:rPr lang="en-US" altLang="zh-CN" sz="3200"/>
              <a:t>3. __________________ I had a cold yesterday, I was absent from school.</a:t>
            </a:r>
            <a:endParaRPr lang="zh-CN" altLang="en-US" sz="3200"/>
          </a:p>
        </p:txBody>
      </p:sp>
      <p:sp>
        <p:nvSpPr>
          <p:cNvPr id="14339" name="Rectangle 3"/>
          <p:cNvSpPr>
            <a:spLocks noChangeArrowheads="1"/>
          </p:cNvSpPr>
          <p:nvPr/>
        </p:nvSpPr>
        <p:spPr bwMode="auto">
          <a:xfrm>
            <a:off x="996950" y="4246563"/>
            <a:ext cx="3744913" cy="585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200">
                <a:solidFill>
                  <a:srgbClr val="FF0000"/>
                </a:solidFill>
                <a:latin typeface="Times New Roman" panose="02020603050405020304" pitchFamily="18" charset="0"/>
              </a:rPr>
              <a:t>As / Since / Because</a:t>
            </a:r>
            <a:endParaRPr lang="zh-CN" altLang="en-US" sz="320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4340" name="Rectangle 4"/>
          <p:cNvSpPr>
            <a:spLocks noChangeArrowheads="1"/>
          </p:cNvSpPr>
          <p:nvPr/>
        </p:nvSpPr>
        <p:spPr bwMode="auto">
          <a:xfrm>
            <a:off x="1819275" y="2606675"/>
            <a:ext cx="1555750" cy="58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200">
                <a:solidFill>
                  <a:srgbClr val="FF0000"/>
                </a:solidFill>
                <a:latin typeface="Times New Roman" panose="02020603050405020304" pitchFamily="18" charset="0"/>
              </a:rPr>
              <a:t>Because</a:t>
            </a:r>
            <a:endParaRPr lang="zh-CN" altLang="en-US" sz="320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4341" name="Rectangle 5"/>
          <p:cNvSpPr>
            <a:spLocks noChangeArrowheads="1"/>
          </p:cNvSpPr>
          <p:nvPr/>
        </p:nvSpPr>
        <p:spPr bwMode="auto">
          <a:xfrm>
            <a:off x="827088" y="3140075"/>
            <a:ext cx="3540125" cy="58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200">
                <a:solidFill>
                  <a:srgbClr val="FF0000"/>
                </a:solidFill>
                <a:latin typeface="Times New Roman" panose="02020603050405020304" pitchFamily="18" charset="0"/>
              </a:rPr>
              <a:t>Since / As / Because</a:t>
            </a:r>
            <a:endParaRPr lang="zh-CN" altLang="en-US" sz="320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9461" name="矩形 1"/>
          <p:cNvSpPr>
            <a:spLocks noChangeArrowheads="1"/>
          </p:cNvSpPr>
          <p:nvPr/>
        </p:nvSpPr>
        <p:spPr bwMode="auto">
          <a:xfrm>
            <a:off x="3205163" y="569913"/>
            <a:ext cx="2303462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>
                <a:solidFill>
                  <a:srgbClr val="0000FF"/>
                </a:solidFill>
                <a:latin typeface="Comic Sans MS" panose="030F0702030302020204" pitchFamily="66" charset="0"/>
              </a:rPr>
              <a:t>Practice</a:t>
            </a:r>
            <a:endParaRPr lang="en-US" altLang="zh-CN" sz="2400">
              <a:solidFill>
                <a:srgbClr val="0000FF"/>
              </a:solidFill>
              <a:latin typeface="Comic Sans MS" panose="030F0702030302020204" pitchFamily="66" charset="0"/>
            </a:endParaRPr>
          </a:p>
        </p:txBody>
      </p:sp>
      <p:sp>
        <p:nvSpPr>
          <p:cNvPr id="19462" name="椭圆 4"/>
          <p:cNvSpPr>
            <a:spLocks noChangeArrowheads="1"/>
          </p:cNvSpPr>
          <p:nvPr/>
        </p:nvSpPr>
        <p:spPr bwMode="auto">
          <a:xfrm>
            <a:off x="3132138" y="427038"/>
            <a:ext cx="2232025" cy="914400"/>
          </a:xfrm>
          <a:prstGeom prst="ellipse">
            <a:avLst/>
          </a:prstGeom>
          <a:noFill/>
          <a:ln w="9525">
            <a:solidFill>
              <a:srgbClr val="0000FF"/>
            </a:solidFill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3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3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43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43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39" grpId="0"/>
      <p:bldP spid="14340" grpId="0"/>
      <p:bldP spid="14341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标题 1"/>
          <p:cNvSpPr>
            <a:spLocks noGrp="1" noChangeArrowheads="1"/>
          </p:cNvSpPr>
          <p:nvPr>
            <p:ph type="title"/>
          </p:nvPr>
        </p:nvSpPr>
        <p:spPr>
          <a:xfrm>
            <a:off x="457200" y="909638"/>
            <a:ext cx="2386013" cy="660400"/>
          </a:xfrm>
        </p:spPr>
        <p:txBody>
          <a:bodyPr>
            <a:spAutoFit/>
          </a:bodyPr>
          <a:lstStyle/>
          <a:p>
            <a:pPr eaLnBrk="1" hangingPunct="1"/>
            <a:r>
              <a:rPr lang="en-US" altLang="zh-CN" sz="4000" b="1">
                <a:solidFill>
                  <a:srgbClr val="0000FF"/>
                </a:solidFill>
              </a:rPr>
              <a:t>Pair work</a:t>
            </a:r>
            <a:r>
              <a:rPr lang="en-US" altLang="zh-CN" sz="4000">
                <a:solidFill>
                  <a:srgbClr val="0000FF"/>
                </a:solidFill>
              </a:rPr>
              <a:t> </a:t>
            </a:r>
            <a:endParaRPr lang="zh-CN" altLang="en-US" sz="4000">
              <a:solidFill>
                <a:srgbClr val="0000FF"/>
              </a:solidFill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95288" y="1916113"/>
            <a:ext cx="8229600" cy="2851150"/>
          </a:xfrm>
        </p:spPr>
        <p:txBody>
          <a:bodyPr/>
          <a:lstStyle/>
          <a:p>
            <a:pPr eaLnBrk="1" hangingPunct="1">
              <a:buFont typeface="Wingdings 2" panose="05020102010507070707" pitchFamily="18" charset="2"/>
              <a:buNone/>
              <a:defRPr/>
            </a:pPr>
            <a:r>
              <a:rPr lang="en-US" altLang="zh-CN" sz="3200" dirty="0"/>
              <a:t>One students write down a sentence and the</a:t>
            </a:r>
            <a:endParaRPr lang="en-US" altLang="zh-CN" sz="3200" dirty="0"/>
          </a:p>
          <a:p>
            <a:pPr eaLnBrk="1" hangingPunct="1">
              <a:buFont typeface="Wingdings 2" panose="05020102010507070707" pitchFamily="18" charset="2"/>
              <a:buNone/>
              <a:defRPr/>
            </a:pPr>
            <a:r>
              <a:rPr lang="en-US" altLang="zh-CN" sz="3200" dirty="0"/>
              <a:t>other student gives a reason for it.</a:t>
            </a:r>
            <a:endParaRPr lang="en-US" altLang="zh-CN" sz="3200" dirty="0"/>
          </a:p>
          <a:p>
            <a:pPr marL="0" indent="0" eaLnBrk="1" hangingPunct="1">
              <a:buFont typeface="Arial" panose="020B0604020202020204" pitchFamily="34" charset="0"/>
              <a:buNone/>
              <a:defRPr/>
            </a:pPr>
            <a:r>
              <a:rPr lang="en-US" altLang="zh-CN" sz="3200" dirty="0"/>
              <a:t>e.g. </a:t>
            </a:r>
            <a:r>
              <a:rPr lang="en-US" altLang="zh-CN" sz="3200" i="1" dirty="0">
                <a:solidFill>
                  <a:srgbClr val="FF0000"/>
                </a:solidFill>
              </a:rPr>
              <a:t>S1:I love swimming </a:t>
            </a:r>
            <a:endParaRPr lang="en-US" altLang="zh-CN" sz="3200" i="1" dirty="0">
              <a:solidFill>
                <a:srgbClr val="FF0000"/>
              </a:solidFill>
            </a:endParaRPr>
          </a:p>
          <a:p>
            <a:pPr marL="0" indent="0" eaLnBrk="1" hangingPunct="1">
              <a:buFont typeface="Arial" panose="020B0604020202020204" pitchFamily="34" charset="0"/>
              <a:buNone/>
              <a:defRPr/>
            </a:pPr>
            <a:r>
              <a:rPr lang="en-US" altLang="zh-CN" sz="3200" i="1" dirty="0">
                <a:solidFill>
                  <a:srgbClr val="FF0000"/>
                </a:solidFill>
              </a:rPr>
              <a:t>       S2:I love swimming because it can help me build my body.</a:t>
            </a:r>
            <a:endParaRPr lang="zh-CN" altLang="en-US" sz="3200" dirty="0"/>
          </a:p>
        </p:txBody>
      </p:sp>
    </p:spTree>
  </p:cSld>
  <p:clrMapOvr>
    <a:masterClrMapping/>
  </p:clrMapOvr>
  <p:transition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TextBox 6"/>
          <p:cNvSpPr txBox="1">
            <a:spLocks noChangeArrowheads="1"/>
          </p:cNvSpPr>
          <p:nvPr/>
        </p:nvSpPr>
        <p:spPr bwMode="auto">
          <a:xfrm>
            <a:off x="2792413" y="404813"/>
            <a:ext cx="2571750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 b="1" i="1">
                <a:solidFill>
                  <a:srgbClr val="7030A0"/>
                </a:solidFill>
                <a:latin typeface="Times New Roman" panose="02020603050405020304" pitchFamily="18" charset="0"/>
              </a:rPr>
              <a:t>Because of</a:t>
            </a:r>
            <a:endParaRPr lang="en-US" altLang="zh-CN" sz="3600" b="1" i="1">
              <a:solidFill>
                <a:srgbClr val="7030A0"/>
              </a:solidFill>
              <a:latin typeface="Times New Roman" panose="02020603050405020304" pitchFamily="18" charset="0"/>
            </a:endParaRPr>
          </a:p>
        </p:txBody>
      </p:sp>
      <p:grpSp>
        <p:nvGrpSpPr>
          <p:cNvPr id="21506" name="组合 20"/>
          <p:cNvGrpSpPr/>
          <p:nvPr/>
        </p:nvGrpSpPr>
        <p:grpSpPr bwMode="auto">
          <a:xfrm>
            <a:off x="214313" y="2060575"/>
            <a:ext cx="8715375" cy="4549775"/>
            <a:chOff x="214282" y="1246188"/>
            <a:chExt cx="8715436" cy="4968894"/>
          </a:xfrm>
        </p:grpSpPr>
        <p:sp>
          <p:nvSpPr>
            <p:cNvPr id="8" name="矩形 7"/>
            <p:cNvSpPr/>
            <p:nvPr/>
          </p:nvSpPr>
          <p:spPr>
            <a:xfrm>
              <a:off x="285719" y="1246188"/>
              <a:ext cx="8572560" cy="4753910"/>
            </a:xfrm>
            <a:prstGeom prst="rect">
              <a:avLst/>
            </a:prstGeom>
            <a:solidFill>
              <a:srgbClr val="003300"/>
            </a:solidFill>
            <a:ln>
              <a:solidFill>
                <a:srgbClr val="0033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buFontTx/>
                <a:buNone/>
                <a:defRPr/>
              </a:pPr>
              <a:endParaRPr lang="zh-CN" altLang="en-US"/>
            </a:p>
          </p:txBody>
        </p:sp>
        <p:sp>
          <p:nvSpPr>
            <p:cNvPr id="10" name="矩形 9"/>
            <p:cNvSpPr/>
            <p:nvPr/>
          </p:nvSpPr>
          <p:spPr>
            <a:xfrm>
              <a:off x="214282" y="6000098"/>
              <a:ext cx="8715436" cy="214984"/>
            </a:xfrm>
            <a:prstGeom prst="rect">
              <a:avLst/>
            </a:prstGeom>
            <a:gradFill flip="none" rotWithShape="1">
              <a:gsLst>
                <a:gs pos="0">
                  <a:schemeClr val="accent6">
                    <a:lumMod val="60000"/>
                    <a:lumOff val="40000"/>
                    <a:shade val="30000"/>
                    <a:satMod val="115000"/>
                  </a:schemeClr>
                </a:gs>
                <a:gs pos="50000">
                  <a:schemeClr val="accent6">
                    <a:lumMod val="60000"/>
                    <a:lumOff val="40000"/>
                    <a:shade val="67500"/>
                    <a:satMod val="115000"/>
                  </a:schemeClr>
                </a:gs>
                <a:gs pos="100000">
                  <a:schemeClr val="accent6">
                    <a:lumMod val="60000"/>
                    <a:lumOff val="40000"/>
                    <a:shade val="100000"/>
                    <a:satMod val="115000"/>
                  </a:schemeClr>
                </a:gs>
              </a:gsLst>
              <a:lin ang="135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buFontTx/>
                <a:buNone/>
                <a:defRPr/>
              </a:pPr>
              <a:endParaRPr lang="zh-CN" altLang="en-US"/>
            </a:p>
          </p:txBody>
        </p:sp>
        <p:sp>
          <p:nvSpPr>
            <p:cNvPr id="11" name="圆角矩形 10"/>
            <p:cNvSpPr/>
            <p:nvPr/>
          </p:nvSpPr>
          <p:spPr>
            <a:xfrm>
              <a:off x="7000891" y="5599605"/>
              <a:ext cx="928695" cy="400493"/>
            </a:xfrm>
            <a:prstGeom prst="roundRect">
              <a:avLst/>
            </a:prstGeom>
            <a:blipFill>
              <a:blip r:embed="rId1" cstate="print"/>
              <a:tile tx="0" ty="0" sx="100000" sy="100000" flip="none" algn="tl"/>
            </a:blipFill>
            <a:ln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buFontTx/>
                <a:buNone/>
                <a:defRPr/>
              </a:pPr>
              <a:endParaRPr lang="zh-CN" altLang="en-US"/>
            </a:p>
          </p:txBody>
        </p:sp>
        <p:sp>
          <p:nvSpPr>
            <p:cNvPr id="12" name="矩形 11"/>
            <p:cNvSpPr/>
            <p:nvPr/>
          </p:nvSpPr>
          <p:spPr>
            <a:xfrm>
              <a:off x="6043623" y="5903009"/>
              <a:ext cx="571504" cy="97089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buFontTx/>
                <a:buNone/>
                <a:defRPr/>
              </a:pPr>
              <a:endParaRPr lang="zh-CN" altLang="en-US"/>
            </a:p>
          </p:txBody>
        </p:sp>
        <p:sp>
          <p:nvSpPr>
            <p:cNvPr id="14" name="矩形 13"/>
            <p:cNvSpPr/>
            <p:nvPr/>
          </p:nvSpPr>
          <p:spPr>
            <a:xfrm>
              <a:off x="5143503" y="5896074"/>
              <a:ext cx="571504" cy="98824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buFontTx/>
                <a:buNone/>
                <a:defRPr/>
              </a:pPr>
              <a:endParaRPr lang="zh-CN" altLang="en-US"/>
            </a:p>
          </p:txBody>
        </p:sp>
      </p:grpSp>
      <p:sp>
        <p:nvSpPr>
          <p:cNvPr id="31" name="矩形 21"/>
          <p:cNvSpPr>
            <a:spLocks noChangeArrowheads="1"/>
          </p:cNvSpPr>
          <p:nvPr/>
        </p:nvSpPr>
        <p:spPr bwMode="auto">
          <a:xfrm>
            <a:off x="180975" y="1268413"/>
            <a:ext cx="8783638" cy="523875"/>
          </a:xfrm>
          <a:prstGeom prst="rect">
            <a:avLst/>
          </a:prstGeom>
          <a:solidFill>
            <a:schemeClr val="bg1"/>
          </a:solidFill>
          <a:ln>
            <a:solidFill>
              <a:srgbClr val="0070C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>
              <a:buFontTx/>
              <a:buNone/>
              <a:defRPr/>
            </a:pPr>
            <a:r>
              <a:rPr lang="en-US" altLang="zh-CN" sz="2800" dirty="0">
                <a:solidFill>
                  <a:schemeClr val="tx1"/>
                </a:solidFill>
              </a:rPr>
              <a:t>Read the following sentences and find the difference.</a:t>
            </a:r>
            <a:endParaRPr lang="en-US" altLang="zh-CN" sz="2800" dirty="0">
              <a:solidFill>
                <a:schemeClr val="tx1"/>
              </a:solidFill>
            </a:endParaRPr>
          </a:p>
        </p:txBody>
      </p:sp>
      <p:sp>
        <p:nvSpPr>
          <p:cNvPr id="40" name="矩形 39"/>
          <p:cNvSpPr/>
          <p:nvPr/>
        </p:nvSpPr>
        <p:spPr bwMode="auto">
          <a:xfrm>
            <a:off x="450850" y="2740025"/>
            <a:ext cx="7902575" cy="1008063"/>
          </a:xfrm>
          <a:prstGeom prst="rect">
            <a:avLst/>
          </a:prstGeom>
          <a:ln>
            <a:noFill/>
          </a:ln>
          <a:effectLst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>
              <a:lnSpc>
                <a:spcPct val="114000"/>
              </a:lnSpc>
              <a:buFontTx/>
              <a:buNone/>
              <a:defRPr/>
            </a:pPr>
            <a:r>
              <a:rPr lang="en-US" altLang="zh-CN" sz="3200" dirty="0"/>
              <a:t>Tim didn’t go to school yesterday because he was ill.</a:t>
            </a:r>
            <a:endParaRPr lang="zh-CN" altLang="zh-CN" sz="3200" dirty="0"/>
          </a:p>
        </p:txBody>
      </p:sp>
      <p:cxnSp>
        <p:nvCxnSpPr>
          <p:cNvPr id="41" name="直接连接符 40"/>
          <p:cNvCxnSpPr/>
          <p:nvPr/>
        </p:nvCxnSpPr>
        <p:spPr bwMode="auto">
          <a:xfrm rot="5400000">
            <a:off x="-51593" y="3228181"/>
            <a:ext cx="1008062" cy="3175"/>
          </a:xfrm>
          <a:prstGeom prst="line">
            <a:avLst/>
          </a:prstGeom>
          <a:ln w="76200">
            <a:solidFill>
              <a:schemeClr val="accent6">
                <a:lumMod val="75000"/>
              </a:schemeClr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直接连接符 42"/>
          <p:cNvCxnSpPr/>
          <p:nvPr/>
        </p:nvCxnSpPr>
        <p:spPr bwMode="auto">
          <a:xfrm>
            <a:off x="8356600" y="2740025"/>
            <a:ext cx="0" cy="1008063"/>
          </a:xfrm>
          <a:prstGeom prst="line">
            <a:avLst/>
          </a:prstGeom>
          <a:ln w="76200">
            <a:solidFill>
              <a:schemeClr val="accent6">
                <a:lumMod val="75000"/>
              </a:schemeClr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" name="椭圆 41"/>
          <p:cNvSpPr/>
          <p:nvPr/>
        </p:nvSpPr>
        <p:spPr bwMode="auto">
          <a:xfrm>
            <a:off x="8175625" y="4070350"/>
            <a:ext cx="534988" cy="365125"/>
          </a:xfrm>
          <a:prstGeom prst="ellipse">
            <a:avLst/>
          </a:prstGeom>
          <a:solidFill>
            <a:srgbClr val="003300"/>
          </a:solidFill>
          <a:ln>
            <a:solidFill>
              <a:srgbClr val="00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FontTx/>
              <a:buNone/>
              <a:defRPr/>
            </a:pPr>
            <a:endParaRPr lang="zh-CN" altLang="en-US" sz="2400"/>
          </a:p>
        </p:txBody>
      </p:sp>
      <p:sp>
        <p:nvSpPr>
          <p:cNvPr id="44" name="矩形 43"/>
          <p:cNvSpPr/>
          <p:nvPr/>
        </p:nvSpPr>
        <p:spPr bwMode="auto">
          <a:xfrm>
            <a:off x="450850" y="4070350"/>
            <a:ext cx="7902575" cy="1008063"/>
          </a:xfrm>
          <a:prstGeom prst="rect">
            <a:avLst/>
          </a:prstGeom>
          <a:ln>
            <a:noFill/>
          </a:ln>
          <a:effectLst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>
              <a:lnSpc>
                <a:spcPct val="114000"/>
              </a:lnSpc>
              <a:buFontTx/>
              <a:buNone/>
              <a:defRPr/>
            </a:pPr>
            <a:r>
              <a:rPr lang="en-US" altLang="zh-CN" sz="3200" dirty="0"/>
              <a:t>Tim didn’t go to school yesterday because of his illness.</a:t>
            </a:r>
            <a:endParaRPr lang="zh-CN" altLang="zh-CN" sz="3200" dirty="0"/>
          </a:p>
        </p:txBody>
      </p:sp>
      <p:cxnSp>
        <p:nvCxnSpPr>
          <p:cNvPr id="45" name="直接连接符 44"/>
          <p:cNvCxnSpPr/>
          <p:nvPr/>
        </p:nvCxnSpPr>
        <p:spPr bwMode="auto">
          <a:xfrm rot="5400000">
            <a:off x="-48419" y="4575969"/>
            <a:ext cx="1008063" cy="3175"/>
          </a:xfrm>
          <a:prstGeom prst="line">
            <a:avLst/>
          </a:prstGeom>
          <a:ln w="76200">
            <a:solidFill>
              <a:schemeClr val="accent6">
                <a:lumMod val="75000"/>
              </a:schemeClr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直接连接符 46"/>
          <p:cNvCxnSpPr/>
          <p:nvPr/>
        </p:nvCxnSpPr>
        <p:spPr bwMode="auto">
          <a:xfrm>
            <a:off x="8348663" y="4070350"/>
            <a:ext cx="0" cy="1008063"/>
          </a:xfrm>
          <a:prstGeom prst="line">
            <a:avLst/>
          </a:prstGeom>
          <a:ln w="76200">
            <a:solidFill>
              <a:schemeClr val="accent6">
                <a:lumMod val="75000"/>
              </a:schemeClr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6" name="椭圆 45"/>
          <p:cNvSpPr/>
          <p:nvPr/>
        </p:nvSpPr>
        <p:spPr bwMode="auto">
          <a:xfrm>
            <a:off x="8080375" y="4391025"/>
            <a:ext cx="534988" cy="365125"/>
          </a:xfrm>
          <a:prstGeom prst="ellipse">
            <a:avLst/>
          </a:prstGeom>
          <a:solidFill>
            <a:srgbClr val="003300"/>
          </a:solidFill>
          <a:ln>
            <a:solidFill>
              <a:srgbClr val="00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FontTx/>
              <a:buNone/>
              <a:defRPr/>
            </a:pPr>
            <a:endParaRPr lang="zh-CN" altLang="en-US" sz="2400"/>
          </a:p>
        </p:txBody>
      </p:sp>
      <p:cxnSp>
        <p:nvCxnSpPr>
          <p:cNvPr id="51" name="直接连接符 50"/>
          <p:cNvCxnSpPr/>
          <p:nvPr/>
        </p:nvCxnSpPr>
        <p:spPr>
          <a:xfrm>
            <a:off x="6300788" y="3213100"/>
            <a:ext cx="920750" cy="0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直接连接符 52"/>
          <p:cNvCxnSpPr/>
          <p:nvPr/>
        </p:nvCxnSpPr>
        <p:spPr>
          <a:xfrm flipV="1">
            <a:off x="6419850" y="4581525"/>
            <a:ext cx="1320800" cy="0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椭圆 31"/>
          <p:cNvSpPr/>
          <p:nvPr/>
        </p:nvSpPr>
        <p:spPr bwMode="auto">
          <a:xfrm>
            <a:off x="8089900" y="3046413"/>
            <a:ext cx="534988" cy="365125"/>
          </a:xfrm>
          <a:prstGeom prst="ellipse">
            <a:avLst/>
          </a:prstGeom>
          <a:solidFill>
            <a:srgbClr val="003300"/>
          </a:solidFill>
          <a:ln>
            <a:solidFill>
              <a:srgbClr val="00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FontTx/>
              <a:buNone/>
              <a:defRPr/>
            </a:pPr>
            <a:endParaRPr lang="zh-CN" altLang="en-US" sz="24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29" name="图片 2" descr="屏幕剪辑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36763" y="2565400"/>
            <a:ext cx="6565900" cy="3527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矩形 21"/>
          <p:cNvSpPr>
            <a:spLocks noChangeArrowheads="1"/>
          </p:cNvSpPr>
          <p:nvPr/>
        </p:nvSpPr>
        <p:spPr bwMode="auto">
          <a:xfrm>
            <a:off x="785813" y="1401763"/>
            <a:ext cx="6786562" cy="1077912"/>
          </a:xfrm>
          <a:prstGeom prst="rect">
            <a:avLst/>
          </a:prstGeom>
          <a:solidFill>
            <a:schemeClr val="bg1"/>
          </a:solidFill>
          <a:ln>
            <a:solidFill>
              <a:srgbClr val="0070C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>
              <a:buFontTx/>
              <a:buNone/>
              <a:defRPr/>
            </a:pPr>
            <a:r>
              <a:rPr lang="en-US" altLang="zh-CN" sz="3200" dirty="0">
                <a:solidFill>
                  <a:schemeClr val="tx1"/>
                </a:solidFill>
              </a:rPr>
              <a:t>We can also use because of to give the reason for something.</a:t>
            </a:r>
            <a:endParaRPr lang="en-US" altLang="zh-CN" sz="3200" dirty="0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1"/>
          <p:cNvGrpSpPr/>
          <p:nvPr/>
        </p:nvGrpSpPr>
        <p:grpSpPr bwMode="auto">
          <a:xfrm>
            <a:off x="323850" y="1484313"/>
            <a:ext cx="8188325" cy="1655762"/>
            <a:chOff x="284926" y="1643050"/>
            <a:chExt cx="6632553" cy="4358513"/>
          </a:xfrm>
        </p:grpSpPr>
        <p:sp>
          <p:nvSpPr>
            <p:cNvPr id="29" name="矩形 28"/>
            <p:cNvSpPr/>
            <p:nvPr/>
          </p:nvSpPr>
          <p:spPr>
            <a:xfrm>
              <a:off x="286212" y="1643050"/>
              <a:ext cx="6631267" cy="4358513"/>
            </a:xfrm>
            <a:prstGeom prst="rect">
              <a:avLst/>
            </a:prstGeom>
            <a:ln>
              <a:noFill/>
            </a:ln>
            <a:effectLst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anchor="ctr"/>
            <a:lstStyle/>
            <a:p>
              <a:pPr>
                <a:buFontTx/>
                <a:buNone/>
                <a:defRPr/>
              </a:pPr>
              <a:r>
                <a:rPr lang="en-US" altLang="zh-CN" sz="3200" dirty="0"/>
                <a:t>They went to the forest </a:t>
              </a:r>
              <a:r>
                <a:rPr lang="en-US" altLang="zh-CN" sz="3200" b="1" i="1" dirty="0">
                  <a:solidFill>
                    <a:srgbClr val="FF0000"/>
                  </a:solidFill>
                </a:rPr>
                <a:t>because of </a:t>
              </a:r>
              <a:r>
                <a:rPr lang="en-US" altLang="zh-CN" sz="3200" dirty="0"/>
                <a:t>their curiosity.</a:t>
              </a:r>
              <a:endParaRPr lang="en-US" altLang="zh-CN" sz="3200" dirty="0"/>
            </a:p>
            <a:p>
              <a:pPr>
                <a:buFontTx/>
                <a:buNone/>
                <a:defRPr/>
              </a:pPr>
              <a:r>
                <a:rPr lang="en-US" altLang="zh-CN" sz="3200" dirty="0"/>
                <a:t>Tina woke up at midnight </a:t>
              </a:r>
              <a:r>
                <a:rPr lang="en-US" altLang="zh-CN" sz="3200" b="1" i="1" dirty="0">
                  <a:solidFill>
                    <a:srgbClr val="FF0000"/>
                  </a:solidFill>
                </a:rPr>
                <a:t>because of </a:t>
              </a:r>
              <a:r>
                <a:rPr lang="en-US" altLang="zh-CN" sz="3200" dirty="0"/>
                <a:t>a loud noise.</a:t>
              </a:r>
              <a:endParaRPr lang="en-US" altLang="zh-CN" sz="3200" dirty="0"/>
            </a:p>
            <a:p>
              <a:pPr>
                <a:buFontTx/>
                <a:buNone/>
                <a:defRPr/>
              </a:pPr>
              <a:r>
                <a:rPr lang="en-US" altLang="zh-CN" sz="3200" dirty="0"/>
                <a:t>She decided to explore the forest </a:t>
              </a:r>
              <a:r>
                <a:rPr lang="en-US" altLang="zh-CN" sz="3200" b="1" i="1" dirty="0">
                  <a:solidFill>
                    <a:srgbClr val="FF0000"/>
                  </a:solidFill>
                </a:rPr>
                <a:t>because of</a:t>
              </a:r>
              <a:r>
                <a:rPr lang="en-US" altLang="zh-CN" sz="3200" b="1" dirty="0"/>
                <a:t> </a:t>
              </a:r>
              <a:r>
                <a:rPr lang="en-US" altLang="zh-CN" sz="3200" dirty="0"/>
                <a:t>it.</a:t>
              </a:r>
              <a:endParaRPr lang="en-US" altLang="zh-CN" sz="3200" dirty="0"/>
            </a:p>
          </p:txBody>
        </p:sp>
        <p:cxnSp>
          <p:nvCxnSpPr>
            <p:cNvPr id="30" name="直接连接符 29"/>
            <p:cNvCxnSpPr/>
            <p:nvPr/>
          </p:nvCxnSpPr>
          <p:spPr>
            <a:xfrm rot="5400000">
              <a:off x="-1893687" y="3821663"/>
              <a:ext cx="4358513" cy="1286"/>
            </a:xfrm>
            <a:prstGeom prst="line">
              <a:avLst/>
            </a:prstGeom>
            <a:ln w="76200">
              <a:solidFill>
                <a:schemeClr val="accent6">
                  <a:lumMod val="7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直接连接符 30"/>
            <p:cNvCxnSpPr/>
            <p:nvPr/>
          </p:nvCxnSpPr>
          <p:spPr>
            <a:xfrm rot="5400000">
              <a:off x="4679715" y="3821663"/>
              <a:ext cx="4358513" cy="1286"/>
            </a:xfrm>
            <a:prstGeom prst="line">
              <a:avLst/>
            </a:prstGeom>
            <a:ln w="76200">
              <a:solidFill>
                <a:schemeClr val="accent6">
                  <a:lumMod val="7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6" name="矩形 35"/>
          <p:cNvSpPr/>
          <p:nvPr/>
        </p:nvSpPr>
        <p:spPr bwMode="auto">
          <a:xfrm>
            <a:off x="684213" y="4251325"/>
            <a:ext cx="7056437" cy="1808163"/>
          </a:xfrm>
          <a:prstGeom prst="rect">
            <a:avLst/>
          </a:prstGeom>
          <a:ln w="38100">
            <a:prstDash val="sysDot"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buFontTx/>
              <a:buNone/>
              <a:defRPr/>
            </a:pPr>
            <a:r>
              <a:rPr lang="en-US" altLang="zh-CN" sz="3200" b="1" dirty="0"/>
              <a:t>We can use a noun, a noun phrase or a (subject pronoun/object pronoun) after </a:t>
            </a:r>
            <a:r>
              <a:rPr lang="en-US" altLang="zh-CN" sz="3200" b="1" i="1" dirty="0"/>
              <a:t>because of</a:t>
            </a:r>
            <a:r>
              <a:rPr lang="en-US" altLang="zh-CN" sz="3200" b="1" dirty="0"/>
              <a:t>.</a:t>
            </a:r>
            <a:endParaRPr lang="en-US" altLang="zh-CN" sz="3200" b="1" dirty="0"/>
          </a:p>
        </p:txBody>
      </p:sp>
      <p:sp>
        <p:nvSpPr>
          <p:cNvPr id="4" name="TextBox 3"/>
          <p:cNvSpPr txBox="1"/>
          <p:nvPr/>
        </p:nvSpPr>
        <p:spPr>
          <a:xfrm>
            <a:off x="708025" y="3644900"/>
            <a:ext cx="3289300" cy="542925"/>
          </a:xfrm>
          <a:prstGeom prst="rect">
            <a:avLst/>
          </a:prstGeom>
          <a:ln w="38100">
            <a:prstDash val="sysDot"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>
            <a:defPPr>
              <a:defRPr lang="zh-CN"/>
            </a:defPPr>
            <a:lvl1pPr>
              <a:defRPr sz="2000">
                <a:solidFill>
                  <a:schemeClr val="dk1"/>
                </a:solidFill>
                <a:latin typeface="Tw Cen MT" panose="020B0602020104020603" pitchFamily="34" charset="0"/>
                <a:ea typeface="+mn-ea"/>
              </a:defRPr>
            </a:lvl1pPr>
            <a:lvl2pPr>
              <a:defRPr>
                <a:solidFill>
                  <a:schemeClr val="dk1"/>
                </a:solidFill>
                <a:latin typeface="+mn-lt"/>
                <a:ea typeface="+mn-ea"/>
              </a:defRPr>
            </a:lvl2pPr>
            <a:lvl3pPr>
              <a:defRPr>
                <a:solidFill>
                  <a:schemeClr val="dk1"/>
                </a:solidFill>
                <a:latin typeface="+mn-lt"/>
                <a:ea typeface="+mn-ea"/>
              </a:defRPr>
            </a:lvl3pPr>
            <a:lvl4pPr>
              <a:defRPr>
                <a:solidFill>
                  <a:schemeClr val="dk1"/>
                </a:solidFill>
                <a:latin typeface="+mn-lt"/>
                <a:ea typeface="+mn-ea"/>
              </a:defRPr>
            </a:lvl4pPr>
            <a:lvl5pPr>
              <a:defRPr>
                <a:solidFill>
                  <a:schemeClr val="dk1"/>
                </a:solidFill>
                <a:latin typeface="+mn-lt"/>
                <a:ea typeface="+mn-ea"/>
              </a:defRPr>
            </a:lvl5pPr>
            <a:lvl6pPr>
              <a:defRPr>
                <a:solidFill>
                  <a:schemeClr val="dk1"/>
                </a:solidFill>
                <a:latin typeface="+mn-lt"/>
                <a:ea typeface="+mn-ea"/>
              </a:defRPr>
            </a:lvl6pPr>
            <a:lvl7pPr>
              <a:defRPr>
                <a:solidFill>
                  <a:schemeClr val="dk1"/>
                </a:solidFill>
                <a:latin typeface="+mn-lt"/>
                <a:ea typeface="+mn-ea"/>
              </a:defRPr>
            </a:lvl7pPr>
            <a:lvl8pPr>
              <a:defRPr>
                <a:solidFill>
                  <a:schemeClr val="dk1"/>
                </a:solidFill>
                <a:latin typeface="+mn-lt"/>
                <a:ea typeface="+mn-ea"/>
              </a:defRPr>
            </a:lvl8pPr>
            <a:lvl9pPr>
              <a:defRPr>
                <a:solidFill>
                  <a:schemeClr val="dk1"/>
                </a:solidFill>
                <a:latin typeface="+mn-lt"/>
                <a:ea typeface="+mn-ea"/>
              </a:defRPr>
            </a:lvl9pPr>
          </a:lstStyle>
          <a:p>
            <a:pPr>
              <a:buFontTx/>
              <a:buNone/>
              <a:defRPr/>
            </a:pPr>
            <a:r>
              <a:rPr lang="en-US" altLang="zh-CN" sz="3200" b="1" dirty="0">
                <a:latin typeface="Times New Roman" panose="02020603050405020304" pitchFamily="18" charset="0"/>
              </a:rPr>
              <a:t>Work out the rule </a:t>
            </a:r>
            <a:endParaRPr lang="zh-CN" altLang="en-US" sz="3200" b="1" dirty="0">
              <a:latin typeface="Times New Roman" panose="02020603050405020304" pitchFamily="18" charset="0"/>
            </a:endParaRPr>
          </a:p>
        </p:txBody>
      </p:sp>
      <p:sp>
        <p:nvSpPr>
          <p:cNvPr id="22" name="椭圆 21"/>
          <p:cNvSpPr/>
          <p:nvPr/>
        </p:nvSpPr>
        <p:spPr>
          <a:xfrm>
            <a:off x="3937000" y="5013325"/>
            <a:ext cx="2435225" cy="360363"/>
          </a:xfrm>
          <a:prstGeom prst="ellipse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FontTx/>
              <a:buNone/>
              <a:defRPr/>
            </a:pPr>
            <a:endParaRPr lang="zh-CN" altLang="en-US" sz="3200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 animBg="1"/>
      <p:bldP spid="4" grpId="0" animBg="1"/>
      <p:bldP spid="22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TextBox 1"/>
          <p:cNvSpPr txBox="1">
            <a:spLocks noChangeArrowheads="1"/>
          </p:cNvSpPr>
          <p:nvPr/>
        </p:nvSpPr>
        <p:spPr bwMode="auto">
          <a:xfrm>
            <a:off x="1476375" y="692150"/>
            <a:ext cx="575945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 b="1">
                <a:solidFill>
                  <a:srgbClr val="0000FF"/>
                </a:solidFill>
                <a:latin typeface="Times New Roman" panose="02020603050405020304" pitchFamily="18" charset="0"/>
              </a:rPr>
              <a:t>because</a:t>
            </a:r>
            <a:r>
              <a:rPr lang="zh-CN" altLang="en-US" sz="3600" b="1">
                <a:solidFill>
                  <a:srgbClr val="0000FF"/>
                </a:solidFill>
                <a:latin typeface="Times New Roman" panose="02020603050405020304" pitchFamily="18" charset="0"/>
              </a:rPr>
              <a:t>与</a:t>
            </a:r>
            <a:r>
              <a:rPr lang="en-US" altLang="zh-CN" sz="3600" b="1">
                <a:solidFill>
                  <a:srgbClr val="0000FF"/>
                </a:solidFill>
                <a:latin typeface="Times New Roman" panose="02020603050405020304" pitchFamily="18" charset="0"/>
              </a:rPr>
              <a:t>because of</a:t>
            </a:r>
            <a:r>
              <a:rPr lang="zh-CN" altLang="en-US" sz="3600" b="1">
                <a:solidFill>
                  <a:srgbClr val="0000FF"/>
                </a:solidFill>
                <a:latin typeface="Times New Roman" panose="02020603050405020304" pitchFamily="18" charset="0"/>
              </a:rPr>
              <a:t>的区别</a:t>
            </a:r>
            <a:endParaRPr lang="zh-CN" altLang="en-US" sz="3600" b="1">
              <a:solidFill>
                <a:srgbClr val="0000FF"/>
              </a:solidFill>
              <a:latin typeface="Times New Roman" panose="02020603050405020304" pitchFamily="18" charset="0"/>
            </a:endParaRPr>
          </a:p>
        </p:txBody>
      </p:sp>
      <p:sp>
        <p:nvSpPr>
          <p:cNvPr id="24578" name="矩形 2"/>
          <p:cNvSpPr>
            <a:spLocks noChangeArrowheads="1"/>
          </p:cNvSpPr>
          <p:nvPr/>
        </p:nvSpPr>
        <p:spPr bwMode="auto">
          <a:xfrm>
            <a:off x="323850" y="1484313"/>
            <a:ext cx="8315325" cy="4522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200">
                <a:latin typeface="Times New Roman" panose="02020603050405020304" pitchFamily="18" charset="0"/>
              </a:rPr>
              <a:t>because </a:t>
            </a:r>
            <a:r>
              <a:rPr lang="zh-CN" altLang="en-US" sz="3200">
                <a:latin typeface="Times New Roman" panose="02020603050405020304" pitchFamily="18" charset="0"/>
              </a:rPr>
              <a:t>和</a:t>
            </a:r>
            <a:r>
              <a:rPr lang="en-US" altLang="zh-CN" sz="3200">
                <a:latin typeface="Times New Roman" panose="02020603050405020304" pitchFamily="18" charset="0"/>
              </a:rPr>
              <a:t>because of </a:t>
            </a:r>
            <a:r>
              <a:rPr lang="zh-CN" altLang="en-US" sz="3200">
                <a:latin typeface="Times New Roman" panose="02020603050405020304" pitchFamily="18" charset="0"/>
              </a:rPr>
              <a:t>的意思都是“因为”，其区别为：</a:t>
            </a:r>
            <a:endParaRPr lang="en-US" altLang="zh-CN" sz="3200">
              <a:latin typeface="Times New Roman" panose="02020603050405020304" pitchFamily="18" charset="0"/>
            </a:endParaRPr>
          </a:p>
          <a:p>
            <a:r>
              <a:rPr lang="en-US" altLang="zh-CN" sz="3200">
                <a:latin typeface="Times New Roman" panose="02020603050405020304" pitchFamily="18" charset="0"/>
              </a:rPr>
              <a:t>1. because </a:t>
            </a:r>
            <a:r>
              <a:rPr lang="zh-CN" altLang="en-US" sz="3200">
                <a:latin typeface="Times New Roman" panose="02020603050405020304" pitchFamily="18" charset="0"/>
              </a:rPr>
              <a:t>后面</a:t>
            </a:r>
            <a:r>
              <a:rPr lang="zh-CN" altLang="en-US" sz="3200">
                <a:solidFill>
                  <a:srgbClr val="FF0000"/>
                </a:solidFill>
                <a:latin typeface="Times New Roman" panose="02020603050405020304" pitchFamily="18" charset="0"/>
              </a:rPr>
              <a:t>接从句</a:t>
            </a:r>
            <a:r>
              <a:rPr lang="zh-CN" altLang="en-US" sz="3200">
                <a:latin typeface="Times New Roman" panose="02020603050405020304" pitchFamily="18" charset="0"/>
              </a:rPr>
              <a:t>；</a:t>
            </a:r>
            <a:endParaRPr lang="zh-CN" altLang="en-US" sz="3200">
              <a:latin typeface="Times New Roman" panose="02020603050405020304" pitchFamily="18" charset="0"/>
            </a:endParaRPr>
          </a:p>
          <a:p>
            <a:r>
              <a:rPr lang="en-US" altLang="zh-CN" sz="3200">
                <a:latin typeface="Times New Roman" panose="02020603050405020304" pitchFamily="18" charset="0"/>
              </a:rPr>
              <a:t>2. because of</a:t>
            </a:r>
            <a:r>
              <a:rPr lang="zh-CN" altLang="en-US" sz="3200">
                <a:latin typeface="Times New Roman" panose="02020603050405020304" pitchFamily="18" charset="0"/>
              </a:rPr>
              <a:t>后面</a:t>
            </a:r>
            <a:r>
              <a:rPr lang="zh-CN" altLang="en-US" sz="3200">
                <a:solidFill>
                  <a:srgbClr val="FF0000"/>
                </a:solidFill>
                <a:latin typeface="Times New Roman" panose="02020603050405020304" pitchFamily="18" charset="0"/>
              </a:rPr>
              <a:t>接名词或名词短语</a:t>
            </a:r>
            <a:r>
              <a:rPr lang="zh-CN" altLang="en-US" sz="3200">
                <a:latin typeface="Times New Roman" panose="02020603050405020304" pitchFamily="18" charset="0"/>
              </a:rPr>
              <a:t>。请对比：</a:t>
            </a:r>
            <a:endParaRPr lang="en-US" altLang="zh-CN" sz="3200">
              <a:latin typeface="Times New Roman" panose="02020603050405020304" pitchFamily="18" charset="0"/>
            </a:endParaRPr>
          </a:p>
          <a:p>
            <a:r>
              <a:rPr lang="en-US" altLang="zh-CN" sz="3200">
                <a:latin typeface="Times New Roman" panose="02020603050405020304" pitchFamily="18" charset="0"/>
              </a:rPr>
              <a:t>They didn’t go to the museum </a:t>
            </a:r>
            <a:r>
              <a:rPr lang="en-US" altLang="zh-CN" sz="3200">
                <a:solidFill>
                  <a:srgbClr val="FF0000"/>
                </a:solidFill>
                <a:latin typeface="Times New Roman" panose="02020603050405020304" pitchFamily="18" charset="0"/>
              </a:rPr>
              <a:t>because it rained</a:t>
            </a:r>
            <a:r>
              <a:rPr lang="en-US" altLang="zh-CN" sz="3200">
                <a:latin typeface="Times New Roman" panose="02020603050405020304" pitchFamily="18" charset="0"/>
              </a:rPr>
              <a:t>. ( it rained</a:t>
            </a:r>
            <a:r>
              <a:rPr lang="zh-CN" altLang="en-US" sz="3200">
                <a:latin typeface="Times New Roman" panose="02020603050405020304" pitchFamily="18" charset="0"/>
              </a:rPr>
              <a:t>是句子</a:t>
            </a:r>
            <a:r>
              <a:rPr lang="en-US" altLang="zh-CN" sz="3200">
                <a:latin typeface="Times New Roman" panose="02020603050405020304" pitchFamily="18" charset="0"/>
              </a:rPr>
              <a:t>)</a:t>
            </a:r>
            <a:endParaRPr lang="en-US" altLang="zh-CN" sz="3200">
              <a:latin typeface="Times New Roman" panose="02020603050405020304" pitchFamily="18" charset="0"/>
            </a:endParaRPr>
          </a:p>
          <a:p>
            <a:r>
              <a:rPr lang="en-US" altLang="zh-CN" sz="3200">
                <a:latin typeface="Times New Roman" panose="02020603050405020304" pitchFamily="18" charset="0"/>
              </a:rPr>
              <a:t>They didn’t go to the museum </a:t>
            </a:r>
            <a:r>
              <a:rPr lang="en-US" altLang="zh-CN" sz="3200">
                <a:solidFill>
                  <a:srgbClr val="FF0000"/>
                </a:solidFill>
                <a:latin typeface="Times New Roman" panose="02020603050405020304" pitchFamily="18" charset="0"/>
              </a:rPr>
              <a:t>because of the rain</a:t>
            </a:r>
            <a:r>
              <a:rPr lang="en-US" altLang="zh-CN" sz="3200">
                <a:latin typeface="Times New Roman" panose="02020603050405020304" pitchFamily="18" charset="0"/>
              </a:rPr>
              <a:t>. (rain</a:t>
            </a:r>
            <a:r>
              <a:rPr lang="zh-CN" altLang="en-US" sz="3200">
                <a:latin typeface="Times New Roman" panose="02020603050405020304" pitchFamily="18" charset="0"/>
              </a:rPr>
              <a:t>是名词</a:t>
            </a:r>
            <a:r>
              <a:rPr lang="en-US" altLang="zh-CN" sz="3200">
                <a:latin typeface="Times New Roman" panose="02020603050405020304" pitchFamily="18" charset="0"/>
              </a:rPr>
              <a:t>)</a:t>
            </a:r>
            <a:endParaRPr lang="en-US" altLang="zh-CN" sz="3200">
              <a:latin typeface="Times New Roman" panose="02020603050405020304" pitchFamily="18" charset="0"/>
            </a:endParaRPr>
          </a:p>
          <a:p>
            <a:r>
              <a:rPr lang="zh-CN" altLang="en-US" sz="3200">
                <a:latin typeface="Times New Roman" panose="02020603050405020304" pitchFamily="18" charset="0"/>
              </a:rPr>
              <a:t>因为下雨，他们没去博物馆。</a:t>
            </a:r>
            <a:endParaRPr lang="zh-CN" altLang="en-US" sz="320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idx="1"/>
          </p:nvPr>
        </p:nvSpPr>
        <p:spPr>
          <a:xfrm>
            <a:off x="323850" y="981075"/>
            <a:ext cx="8147050" cy="5689600"/>
          </a:xfrm>
        </p:spPr>
        <p:txBody>
          <a:bodyPr/>
          <a:lstStyle/>
          <a:p>
            <a:pPr eaLnBrk="1" hangingPunct="1">
              <a:buFont typeface="Arial" panose="020B0604020202020204" pitchFamily="34" charset="0"/>
              <a:buNone/>
              <a:defRPr/>
            </a:pPr>
            <a:r>
              <a:rPr lang="zh-CN" altLang="en-US" sz="2800" b="1" dirty="0"/>
              <a:t>根据题目要求，完成下列句子。</a:t>
            </a:r>
            <a:endParaRPr lang="zh-CN" altLang="en-US" sz="2800" dirty="0"/>
          </a:p>
          <a:p>
            <a:pPr marL="514350" indent="-514350" eaLnBrk="1" hangingPunct="1">
              <a:buFont typeface="Wingdings 2" panose="05020102010507070707" pitchFamily="18" charset="2"/>
              <a:buNone/>
              <a:defRPr/>
            </a:pPr>
            <a:r>
              <a:rPr lang="en-US" altLang="zh-CN" sz="2800" dirty="0"/>
              <a:t>1. The football match was put off. It rained.</a:t>
            </a:r>
            <a:endParaRPr lang="en-US" altLang="zh-CN" sz="2800" dirty="0"/>
          </a:p>
          <a:p>
            <a:pPr marL="514350" indent="-514350" eaLnBrk="1" hangingPunct="1">
              <a:buFont typeface="Wingdings 2" panose="05020102010507070707" pitchFamily="18" charset="2"/>
              <a:buNone/>
              <a:defRPr/>
            </a:pPr>
            <a:r>
              <a:rPr lang="en-US" altLang="zh-CN" sz="2800" dirty="0"/>
              <a:t> (</a:t>
            </a:r>
            <a:r>
              <a:rPr lang="zh-CN" altLang="en-US" sz="2800" dirty="0"/>
              <a:t>用</a:t>
            </a:r>
            <a:r>
              <a:rPr lang="en-US" altLang="zh-CN" sz="2800" dirty="0"/>
              <a:t>because</a:t>
            </a:r>
            <a:r>
              <a:rPr lang="zh-CN" altLang="en-US" sz="2800" dirty="0"/>
              <a:t>连接句子</a:t>
            </a:r>
            <a:r>
              <a:rPr lang="en-US" altLang="zh-CN" sz="2800" dirty="0"/>
              <a:t>)</a:t>
            </a:r>
            <a:endParaRPr lang="en-US" altLang="zh-CN" sz="2800" dirty="0"/>
          </a:p>
          <a:p>
            <a:pPr marL="514350" indent="-514350" eaLnBrk="1" hangingPunct="1">
              <a:buFont typeface="Wingdings 2" panose="05020102010507070707" pitchFamily="18" charset="2"/>
              <a:buNone/>
              <a:defRPr/>
            </a:pPr>
            <a:endParaRPr lang="en-US" altLang="zh-CN" sz="2800" dirty="0"/>
          </a:p>
          <a:p>
            <a:pPr marL="514350" indent="-514350" eaLnBrk="1" hangingPunct="1">
              <a:buFont typeface="Wingdings 2" panose="05020102010507070707" pitchFamily="18" charset="2"/>
              <a:buNone/>
              <a:defRPr/>
            </a:pPr>
            <a:endParaRPr lang="en-US" altLang="zh-CN" sz="2800" dirty="0"/>
          </a:p>
          <a:p>
            <a:pPr marL="514350" indent="-514350" eaLnBrk="1" hangingPunct="1">
              <a:buFont typeface="Wingdings 2" panose="05020102010507070707" pitchFamily="18" charset="2"/>
              <a:buNone/>
              <a:defRPr/>
            </a:pPr>
            <a:r>
              <a:rPr lang="en-US" altLang="zh-CN" sz="2800" dirty="0"/>
              <a:t>2. Jim couldn’t walk because his leg was</a:t>
            </a:r>
            <a:endParaRPr lang="en-US" altLang="zh-CN" sz="2800" dirty="0"/>
          </a:p>
          <a:p>
            <a:pPr marL="514350" indent="-514350" eaLnBrk="1" hangingPunct="1">
              <a:buFont typeface="Wingdings 2" panose="05020102010507070707" pitchFamily="18" charset="2"/>
              <a:buNone/>
              <a:defRPr/>
            </a:pPr>
            <a:r>
              <a:rPr lang="en-US" altLang="zh-CN" sz="2800" dirty="0"/>
              <a:t>broken. (</a:t>
            </a:r>
            <a:r>
              <a:rPr lang="zh-CN" altLang="en-US" sz="2800" dirty="0"/>
              <a:t>用</a:t>
            </a:r>
            <a:r>
              <a:rPr lang="en-US" altLang="zh-CN" sz="2800" dirty="0"/>
              <a:t>because of</a:t>
            </a:r>
            <a:r>
              <a:rPr lang="zh-CN" altLang="en-US" sz="2800" dirty="0"/>
              <a:t>改写句子</a:t>
            </a:r>
            <a:r>
              <a:rPr lang="en-US" altLang="zh-CN" sz="2800" dirty="0"/>
              <a:t>)</a:t>
            </a:r>
            <a:endParaRPr lang="en-US" altLang="zh-CN" sz="2800" dirty="0"/>
          </a:p>
          <a:p>
            <a:pPr marL="514350" indent="-514350" eaLnBrk="1" hangingPunct="1">
              <a:buFont typeface="Wingdings 2" panose="05020102010507070707" pitchFamily="18" charset="2"/>
              <a:buNone/>
              <a:defRPr/>
            </a:pPr>
            <a:r>
              <a:rPr lang="en-US" altLang="zh-CN" sz="2800" dirty="0"/>
              <a:t>Jim couldn’t walk _______________________ .</a:t>
            </a:r>
            <a:endParaRPr lang="en-US" altLang="zh-CN" sz="2800" dirty="0"/>
          </a:p>
          <a:p>
            <a:pPr marL="514350" indent="-514350" eaLnBrk="1" hangingPunct="1">
              <a:buFont typeface="Wingdings 2" panose="05020102010507070707" pitchFamily="18" charset="2"/>
              <a:buNone/>
              <a:defRPr/>
            </a:pPr>
            <a:r>
              <a:rPr lang="en-US" altLang="zh-CN" sz="2800" dirty="0"/>
              <a:t>3. Many people give up smoking because smoking has </a:t>
            </a:r>
            <a:endParaRPr lang="en-US" altLang="zh-CN" sz="2800" dirty="0"/>
          </a:p>
          <a:p>
            <a:pPr marL="514350" indent="-514350" eaLnBrk="1" hangingPunct="1">
              <a:buFont typeface="Wingdings 2" panose="05020102010507070707" pitchFamily="18" charset="2"/>
              <a:buNone/>
              <a:defRPr/>
            </a:pPr>
            <a:r>
              <a:rPr lang="en-US" altLang="zh-CN" sz="2800" dirty="0"/>
              <a:t>    harmful effects. (</a:t>
            </a:r>
            <a:r>
              <a:rPr lang="zh-CN" altLang="en-US" sz="2800" dirty="0"/>
              <a:t>用</a:t>
            </a:r>
            <a:r>
              <a:rPr lang="en-US" altLang="zh-CN" sz="2800" dirty="0"/>
              <a:t>because of</a:t>
            </a:r>
            <a:r>
              <a:rPr lang="zh-CN" altLang="en-US" sz="2800" dirty="0"/>
              <a:t>改写句子</a:t>
            </a:r>
            <a:r>
              <a:rPr lang="en-US" altLang="zh-CN" sz="2800" dirty="0"/>
              <a:t>)</a:t>
            </a:r>
            <a:endParaRPr lang="en-US" altLang="zh-CN" sz="2800" dirty="0"/>
          </a:p>
          <a:p>
            <a:pPr marL="514350" indent="-514350" eaLnBrk="1" hangingPunct="1">
              <a:buFont typeface="Wingdings 2" panose="05020102010507070707" pitchFamily="18" charset="2"/>
              <a:buNone/>
              <a:defRPr/>
            </a:pPr>
            <a:r>
              <a:rPr lang="en-US" altLang="zh-CN" sz="2800" dirty="0"/>
              <a:t>Many people give up smoking ___________________ .</a:t>
            </a:r>
            <a:endParaRPr lang="zh-CN" altLang="en-US" sz="2800" dirty="0"/>
          </a:p>
        </p:txBody>
      </p:sp>
      <p:sp>
        <p:nvSpPr>
          <p:cNvPr id="14339" name="Rectangle 3"/>
          <p:cNvSpPr>
            <a:spLocks noChangeArrowheads="1"/>
          </p:cNvSpPr>
          <p:nvPr/>
        </p:nvSpPr>
        <p:spPr bwMode="auto">
          <a:xfrm>
            <a:off x="4657725" y="6053138"/>
            <a:ext cx="4500563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because of its harmful effects</a:t>
            </a:r>
            <a:endParaRPr lang="zh-CN" altLang="en-US" sz="280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4340" name="Rectangle 4"/>
          <p:cNvSpPr>
            <a:spLocks noChangeArrowheads="1"/>
          </p:cNvSpPr>
          <p:nvPr/>
        </p:nvSpPr>
        <p:spPr bwMode="auto">
          <a:xfrm>
            <a:off x="539750" y="2565400"/>
            <a:ext cx="7416800" cy="954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The football match was put off because it rained. </a:t>
            </a:r>
            <a:endParaRPr lang="en-US" altLang="zh-CN" sz="2800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/ Because it rained, the football match was put off.</a:t>
            </a:r>
            <a:endParaRPr lang="zh-CN" altLang="en-US" sz="280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4341" name="Rectangle 5"/>
          <p:cNvSpPr>
            <a:spLocks noChangeArrowheads="1"/>
          </p:cNvSpPr>
          <p:nvPr/>
        </p:nvSpPr>
        <p:spPr bwMode="auto">
          <a:xfrm>
            <a:off x="2987675" y="4532313"/>
            <a:ext cx="3830638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because of his broken leg</a:t>
            </a:r>
            <a:endParaRPr lang="en-US" altLang="zh-CN" sz="280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25605" name="矩形 1"/>
          <p:cNvSpPr>
            <a:spLocks noChangeArrowheads="1"/>
          </p:cNvSpPr>
          <p:nvPr/>
        </p:nvSpPr>
        <p:spPr bwMode="auto">
          <a:xfrm>
            <a:off x="3276600" y="209550"/>
            <a:ext cx="2303463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>
                <a:solidFill>
                  <a:srgbClr val="0000FF"/>
                </a:solidFill>
                <a:latin typeface="Comic Sans MS" panose="030F0702030302020204" pitchFamily="66" charset="0"/>
              </a:rPr>
              <a:t>Practice</a:t>
            </a:r>
            <a:endParaRPr lang="en-US" altLang="zh-CN" sz="2400">
              <a:solidFill>
                <a:srgbClr val="0000FF"/>
              </a:solidFill>
              <a:latin typeface="Comic Sans MS" panose="030F0702030302020204" pitchFamily="66" charset="0"/>
            </a:endParaRPr>
          </a:p>
        </p:txBody>
      </p:sp>
      <p:sp>
        <p:nvSpPr>
          <p:cNvPr id="25606" name="椭圆 4"/>
          <p:cNvSpPr>
            <a:spLocks noChangeArrowheads="1"/>
          </p:cNvSpPr>
          <p:nvPr/>
        </p:nvSpPr>
        <p:spPr bwMode="auto">
          <a:xfrm>
            <a:off x="3203575" y="66675"/>
            <a:ext cx="2232025" cy="914400"/>
          </a:xfrm>
          <a:prstGeom prst="ellipse">
            <a:avLst/>
          </a:prstGeom>
          <a:noFill/>
          <a:ln w="9525">
            <a:solidFill>
              <a:srgbClr val="0000FF"/>
            </a:solidFill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3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3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43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43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39" grpId="0"/>
      <p:bldP spid="14340" grpId="0"/>
      <p:bldP spid="14341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矩形 18"/>
          <p:cNvSpPr>
            <a:spLocks noChangeArrowheads="1"/>
          </p:cNvSpPr>
          <p:nvPr/>
        </p:nvSpPr>
        <p:spPr bwMode="auto">
          <a:xfrm>
            <a:off x="539750" y="620713"/>
            <a:ext cx="8353425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400" b="1" i="1">
                <a:latin typeface="Times New Roman" panose="02020603050405020304" pitchFamily="18" charset="0"/>
              </a:rPr>
              <a:t>Complete thesentences.</a:t>
            </a:r>
            <a:endParaRPr lang="zh-CN" altLang="en-US" sz="2400" b="1" i="1">
              <a:latin typeface="Times New Roman" panose="02020603050405020304" pitchFamily="18" charset="0"/>
            </a:endParaRPr>
          </a:p>
        </p:txBody>
      </p:sp>
      <p:sp>
        <p:nvSpPr>
          <p:cNvPr id="12291" name="Text Box 6"/>
          <p:cNvSpPr txBox="1">
            <a:spLocks noChangeArrowheads="1"/>
          </p:cNvSpPr>
          <p:nvPr/>
        </p:nvSpPr>
        <p:spPr bwMode="auto">
          <a:xfrm>
            <a:off x="135890" y="1052830"/>
            <a:ext cx="8684260" cy="62210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514350" indent="-514350">
              <a:lnSpc>
                <a:spcPct val="105000"/>
              </a:lnSpc>
              <a:spcBef>
                <a:spcPct val="15000"/>
              </a:spcBef>
              <a:buAutoNum type="arabicPeriod"/>
            </a:pPr>
            <a:r>
              <a:rPr lang="en-US" altLang="zh-CN" sz="2800">
                <a:solidFill>
                  <a:srgbClr val="000000"/>
                </a:solidFill>
                <a:latin typeface="Times New Roman" panose="02020603050405020304" pitchFamily="18" charset="0"/>
              </a:rPr>
              <a:t>Ben was nervous because __________________.</a:t>
            </a:r>
            <a:endParaRPr lang="en-US" altLang="zh-CN" sz="280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pPr marL="514350" indent="-514350">
              <a:lnSpc>
                <a:spcPct val="105000"/>
              </a:lnSpc>
              <a:spcBef>
                <a:spcPct val="15000"/>
              </a:spcBef>
              <a:buAutoNum type="arabicPeriod"/>
            </a:pPr>
            <a:r>
              <a:rPr lang="en-US" altLang="zh-CN" sz="2800">
                <a:solidFill>
                  <a:srgbClr val="000000"/>
                </a:solidFill>
                <a:latin typeface="Times New Roman" panose="02020603050405020304" pitchFamily="18" charset="0"/>
                <a:sym typeface="+mn-ea"/>
              </a:rPr>
              <a:t>Ben was nervous because of __________________.</a:t>
            </a:r>
            <a:endParaRPr lang="en-US" altLang="zh-CN" sz="2800">
              <a:solidFill>
                <a:srgbClr val="000000"/>
              </a:solidFill>
              <a:latin typeface="Times New Roman" panose="02020603050405020304" pitchFamily="18" charset="0"/>
              <a:sym typeface="+mn-ea"/>
            </a:endParaRPr>
          </a:p>
          <a:p>
            <a:pPr marL="514350" indent="-514350">
              <a:lnSpc>
                <a:spcPct val="105000"/>
              </a:lnSpc>
              <a:spcBef>
                <a:spcPct val="15000"/>
              </a:spcBef>
              <a:buAutoNum type="arabicPeriod"/>
            </a:pPr>
            <a:endParaRPr lang="en-US" altLang="zh-CN" sz="280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pPr marL="514350" indent="-514350">
              <a:lnSpc>
                <a:spcPct val="105000"/>
              </a:lnSpc>
              <a:spcBef>
                <a:spcPct val="15000"/>
              </a:spcBef>
              <a:buAutoNum type="arabicPeriod"/>
            </a:pPr>
            <a:r>
              <a:rPr lang="en-US" altLang="zh-CN" sz="2800">
                <a:solidFill>
                  <a:srgbClr val="000000"/>
                </a:solidFill>
                <a:latin typeface="Times New Roman" panose="02020603050405020304" pitchFamily="18" charset="0"/>
                <a:sym typeface="+mn-ea"/>
              </a:rPr>
              <a:t>He had to speak so loudly because _____________.</a:t>
            </a:r>
            <a:endParaRPr lang="en-US" altLang="zh-CN" sz="280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pPr marL="514350" indent="-514350">
              <a:lnSpc>
                <a:spcPct val="105000"/>
              </a:lnSpc>
              <a:spcBef>
                <a:spcPct val="15000"/>
              </a:spcBef>
              <a:buAutoNum type="arabicPeriod"/>
            </a:pPr>
            <a:r>
              <a:rPr lang="en-US" altLang="zh-CN" sz="2800">
                <a:solidFill>
                  <a:srgbClr val="000000"/>
                </a:solidFill>
                <a:latin typeface="Times New Roman" panose="02020603050405020304" pitchFamily="18" charset="0"/>
              </a:rPr>
              <a:t>He had to speak so loudly because of _____________.</a:t>
            </a:r>
            <a:endParaRPr lang="en-US" altLang="zh-CN" sz="280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pPr marL="514350" indent="-514350">
              <a:lnSpc>
                <a:spcPct val="105000"/>
              </a:lnSpc>
              <a:spcBef>
                <a:spcPct val="15000"/>
              </a:spcBef>
              <a:buAutoNum type="arabicPeriod"/>
            </a:pPr>
            <a:endParaRPr lang="en-US" altLang="zh-CN" sz="280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pPr marL="514350" indent="-514350">
              <a:lnSpc>
                <a:spcPct val="105000"/>
              </a:lnSpc>
              <a:spcBef>
                <a:spcPct val="15000"/>
              </a:spcBef>
              <a:buAutoNum type="arabicPeriod"/>
            </a:pPr>
            <a:r>
              <a:rPr lang="en-US" altLang="zh-CN" sz="2800">
                <a:solidFill>
                  <a:srgbClr val="000000"/>
                </a:solidFill>
                <a:latin typeface="Times New Roman" panose="02020603050405020304" pitchFamily="18" charset="0"/>
              </a:rPr>
              <a:t>She didn't buy that dress because  ___________.</a:t>
            </a:r>
            <a:endParaRPr lang="en-US" altLang="zh-CN" sz="280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pPr marL="514350" indent="-514350">
              <a:lnSpc>
                <a:spcPct val="105000"/>
              </a:lnSpc>
              <a:spcBef>
                <a:spcPct val="15000"/>
              </a:spcBef>
              <a:buAutoNum type="arabicPeriod"/>
            </a:pPr>
            <a:r>
              <a:rPr lang="en-US" altLang="zh-CN" sz="2800">
                <a:solidFill>
                  <a:srgbClr val="000000"/>
                </a:solidFill>
                <a:latin typeface="Times New Roman" panose="02020603050405020304" pitchFamily="18" charset="0"/>
                <a:sym typeface="+mn-ea"/>
              </a:rPr>
              <a:t>She didn't buy that dress because  of ___________.</a:t>
            </a:r>
            <a:endParaRPr lang="en-US" altLang="zh-CN" sz="2800">
              <a:solidFill>
                <a:srgbClr val="000000"/>
              </a:solidFill>
              <a:latin typeface="Times New Roman" panose="02020603050405020304" pitchFamily="18" charset="0"/>
              <a:sym typeface="+mn-ea"/>
            </a:endParaRPr>
          </a:p>
          <a:p>
            <a:pPr marL="514350" indent="-514350">
              <a:lnSpc>
                <a:spcPct val="105000"/>
              </a:lnSpc>
              <a:spcBef>
                <a:spcPct val="15000"/>
              </a:spcBef>
              <a:buAutoNum type="arabicPeriod"/>
            </a:pPr>
            <a:endParaRPr lang="en-US" altLang="zh-CN" sz="2800">
              <a:solidFill>
                <a:srgbClr val="000000"/>
              </a:solidFill>
              <a:latin typeface="Times New Roman" panose="02020603050405020304" pitchFamily="18" charset="0"/>
              <a:sym typeface="+mn-ea"/>
            </a:endParaRPr>
          </a:p>
          <a:p>
            <a:pPr marL="514350" indent="-514350">
              <a:lnSpc>
                <a:spcPct val="105000"/>
              </a:lnSpc>
              <a:spcBef>
                <a:spcPct val="15000"/>
              </a:spcBef>
              <a:buAutoNum type="arabicPeriod"/>
            </a:pPr>
            <a:r>
              <a:rPr lang="en-US" altLang="zh-CN" sz="2800">
                <a:solidFill>
                  <a:srgbClr val="000000"/>
                </a:solidFill>
                <a:latin typeface="Times New Roman" panose="02020603050405020304" pitchFamily="18" charset="0"/>
                <a:sym typeface="+mn-ea"/>
              </a:rPr>
              <a:t>I was late because ___________.</a:t>
            </a:r>
            <a:endParaRPr lang="en-US" altLang="zh-CN" sz="2800">
              <a:solidFill>
                <a:srgbClr val="000000"/>
              </a:solidFill>
              <a:latin typeface="Times New Roman" panose="02020603050405020304" pitchFamily="18" charset="0"/>
              <a:sym typeface="+mn-ea"/>
            </a:endParaRPr>
          </a:p>
          <a:p>
            <a:pPr marL="514350" indent="-514350">
              <a:lnSpc>
                <a:spcPct val="105000"/>
              </a:lnSpc>
              <a:spcBef>
                <a:spcPct val="15000"/>
              </a:spcBef>
              <a:buAutoNum type="arabicPeriod"/>
            </a:pPr>
            <a:r>
              <a:rPr lang="en-US" altLang="zh-CN" sz="2800">
                <a:solidFill>
                  <a:srgbClr val="000000"/>
                </a:solidFill>
                <a:latin typeface="Times New Roman" panose="02020603050405020304" pitchFamily="18" charset="0"/>
                <a:sym typeface="+mn-ea"/>
              </a:rPr>
              <a:t>I was late because of _____________.</a:t>
            </a:r>
            <a:endParaRPr lang="en-US" altLang="zh-CN" sz="280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pPr marL="514350" indent="-514350">
              <a:lnSpc>
                <a:spcPct val="105000"/>
              </a:lnSpc>
              <a:spcBef>
                <a:spcPct val="15000"/>
              </a:spcBef>
              <a:buAutoNum type="arabicPeriod"/>
            </a:pPr>
            <a:endParaRPr lang="en-US" altLang="zh-CN" sz="280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1" name="Text Box 6"/>
          <p:cNvSpPr txBox="1">
            <a:spLocks noChangeArrowheads="1"/>
          </p:cNvSpPr>
          <p:nvPr/>
        </p:nvSpPr>
        <p:spPr bwMode="auto">
          <a:xfrm>
            <a:off x="1163955" y="1111250"/>
            <a:ext cx="7599045" cy="2803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514350" indent="-514350">
              <a:lnSpc>
                <a:spcPct val="105000"/>
              </a:lnSpc>
              <a:spcBef>
                <a:spcPct val="15000"/>
              </a:spcBef>
              <a:buAutoNum type="arabicPeriod"/>
            </a:pPr>
            <a:r>
              <a:rPr lang="en-US" altLang="zh-CN" sz="4000">
                <a:solidFill>
                  <a:srgbClr val="000000"/>
                </a:solidFill>
                <a:latin typeface="Times New Roman" panose="02020603050405020304" pitchFamily="18" charset="0"/>
              </a:rPr>
              <a:t>due to</a:t>
            </a:r>
            <a:endParaRPr lang="en-US" altLang="zh-CN" sz="400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pPr marL="514350" indent="-514350">
              <a:lnSpc>
                <a:spcPct val="105000"/>
              </a:lnSpc>
              <a:spcBef>
                <a:spcPct val="15000"/>
              </a:spcBef>
              <a:buAutoNum type="arabicPeriod"/>
            </a:pPr>
            <a:r>
              <a:rPr lang="en-US" altLang="zh-CN" sz="4000">
                <a:solidFill>
                  <a:srgbClr val="000000"/>
                </a:solidFill>
                <a:latin typeface="Times New Roman" panose="02020603050405020304" pitchFamily="18" charset="0"/>
              </a:rPr>
              <a:t>thanks to</a:t>
            </a:r>
            <a:endParaRPr lang="en-US" altLang="zh-CN" sz="400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pPr marL="514350" indent="-514350">
              <a:lnSpc>
                <a:spcPct val="105000"/>
              </a:lnSpc>
              <a:spcBef>
                <a:spcPct val="15000"/>
              </a:spcBef>
              <a:buAutoNum type="arabicPeriod"/>
            </a:pPr>
            <a:r>
              <a:rPr lang="en-US" altLang="zh-CN" sz="4000">
                <a:solidFill>
                  <a:srgbClr val="000000"/>
                </a:solidFill>
                <a:latin typeface="Times New Roman" panose="02020603050405020304" pitchFamily="18" charset="0"/>
              </a:rPr>
              <a:t>as a result o</a:t>
            </a:r>
            <a:r>
              <a:rPr lang="en-US" altLang="zh-CN" sz="3200">
                <a:solidFill>
                  <a:srgbClr val="000000"/>
                </a:solidFill>
                <a:latin typeface="Times New Roman" panose="02020603050405020304" pitchFamily="18" charset="0"/>
              </a:rPr>
              <a:t>f</a:t>
            </a:r>
            <a:endParaRPr lang="en-US" altLang="zh-CN" sz="320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pPr marL="0" indent="0">
              <a:lnSpc>
                <a:spcPct val="105000"/>
              </a:lnSpc>
              <a:spcBef>
                <a:spcPct val="15000"/>
              </a:spcBef>
              <a:buNone/>
            </a:pPr>
            <a:endParaRPr lang="en-US" altLang="zh-CN" sz="320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 rot="10800000">
            <a:off x="1457550" y="3284984"/>
            <a:ext cx="6138785" cy="1008112"/>
          </a:xfrm>
          <a:prstGeom prst="rect">
            <a:avLst/>
          </a:prstGeom>
          <a:solidFill>
            <a:srgbClr val="00B0F0">
              <a:alpha val="50000"/>
            </a:srgbClr>
          </a:solidFill>
          <a:ln>
            <a:noFill/>
          </a:ln>
          <a:scene3d>
            <a:camera prst="perspectiveBelow">
              <a:rot lat="20699999" lon="0" rev="0"/>
            </a:camera>
            <a:lightRig rig="threePt" dir="t">
              <a:rot lat="0" lon="0" rev="1800000"/>
            </a:lightRig>
          </a:scene3d>
          <a:sp3d extrusionH="1270000">
            <a:extrusionClr>
              <a:schemeClr val="bg1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endParaRPr lang="zh-CN" altLang="en-US"/>
          </a:p>
        </p:txBody>
      </p:sp>
      <p:sp>
        <p:nvSpPr>
          <p:cNvPr id="27650" name="TextBox 4"/>
          <p:cNvSpPr txBox="1">
            <a:spLocks noChangeArrowheads="1"/>
          </p:cNvSpPr>
          <p:nvPr/>
        </p:nvSpPr>
        <p:spPr bwMode="auto">
          <a:xfrm>
            <a:off x="2627313" y="3414713"/>
            <a:ext cx="3711272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 b="1" dirty="0">
                <a:latin typeface="Comic Sans MS" panose="030F0702030302020204" pitchFamily="66" charset="0"/>
                <a:ea typeface="微软雅黑" panose="020B0503020204020204" pitchFamily="34" charset="-122"/>
              </a:rPr>
              <a:t>Part II  Review</a:t>
            </a:r>
            <a:endParaRPr lang="zh-CN" altLang="en-US" sz="3600" b="1" dirty="0">
              <a:latin typeface="Comic Sans MS" panose="030F0702030302020204" pitchFamily="66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>
    <p:blinds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Rectangle 2"/>
          <p:cNvSpPr>
            <a:spLocks noGrp="1" noChangeArrowheads="1"/>
          </p:cNvSpPr>
          <p:nvPr>
            <p:ph idx="1"/>
          </p:nvPr>
        </p:nvSpPr>
        <p:spPr>
          <a:xfrm>
            <a:off x="457200" y="765175"/>
            <a:ext cx="8218488" cy="5603875"/>
          </a:xfrm>
        </p:spPr>
        <p:txBody>
          <a:bodyPr/>
          <a:lstStyle/>
          <a:p>
            <a:pPr eaLnBrk="1" hangingPunct="1">
              <a:lnSpc>
                <a:spcPct val="80000"/>
              </a:lnSpc>
              <a:buFont typeface="Arial" panose="020B0604020202020204" pitchFamily="34" charset="0"/>
              <a:buNone/>
            </a:pPr>
            <a:r>
              <a:rPr lang="zh-CN" altLang="en-US" b="1" dirty="0"/>
              <a:t>一、选择最佳答案填空。</a:t>
            </a:r>
            <a:endParaRPr lang="zh-CN" altLang="en-US" dirty="0"/>
          </a:p>
          <a:p>
            <a:pPr eaLnBrk="1" hangingPunct="1">
              <a:lnSpc>
                <a:spcPct val="80000"/>
              </a:lnSpc>
              <a:buFont typeface="Arial" panose="020B0604020202020204" pitchFamily="34" charset="0"/>
              <a:buNone/>
            </a:pPr>
            <a:r>
              <a:rPr lang="en-US" altLang="zh-CN" dirty="0"/>
              <a:t>(    )1. I called the police ____ the terrible noise.</a:t>
            </a:r>
            <a:endParaRPr lang="en-US" altLang="zh-CN" dirty="0"/>
          </a:p>
          <a:p>
            <a:pPr eaLnBrk="1" hangingPunct="1">
              <a:lnSpc>
                <a:spcPct val="80000"/>
              </a:lnSpc>
              <a:buFont typeface="Arial" panose="020B0604020202020204" pitchFamily="34" charset="0"/>
              <a:buNone/>
            </a:pPr>
            <a:r>
              <a:rPr lang="en-US" altLang="zh-CN" dirty="0"/>
              <a:t>		A. because of 	     B. because</a:t>
            </a:r>
            <a:endParaRPr lang="en-US" altLang="zh-CN" dirty="0"/>
          </a:p>
          <a:p>
            <a:pPr eaLnBrk="1" hangingPunct="1">
              <a:lnSpc>
                <a:spcPct val="80000"/>
              </a:lnSpc>
              <a:buFont typeface="Arial" panose="020B0604020202020204" pitchFamily="34" charset="0"/>
              <a:buNone/>
            </a:pPr>
            <a:r>
              <a:rPr lang="en-US" altLang="zh-CN" dirty="0"/>
              <a:t>		C. since                         D. as</a:t>
            </a:r>
            <a:endParaRPr lang="en-US" altLang="zh-CN" dirty="0"/>
          </a:p>
          <a:p>
            <a:pPr eaLnBrk="1" hangingPunct="1">
              <a:lnSpc>
                <a:spcPct val="80000"/>
              </a:lnSpc>
              <a:buFont typeface="Arial" panose="020B0604020202020204" pitchFamily="34" charset="0"/>
              <a:buNone/>
            </a:pPr>
            <a:r>
              <a:rPr lang="en-US" altLang="zh-CN" dirty="0"/>
              <a:t>(    )2. ____ I’m very tired, I am going to bed early.</a:t>
            </a:r>
            <a:endParaRPr lang="en-US" altLang="zh-CN" dirty="0"/>
          </a:p>
          <a:p>
            <a:pPr eaLnBrk="1" hangingPunct="1">
              <a:lnSpc>
                <a:spcPct val="80000"/>
              </a:lnSpc>
              <a:buFont typeface="Arial" panose="020B0604020202020204" pitchFamily="34" charset="0"/>
              <a:buNone/>
            </a:pPr>
            <a:r>
              <a:rPr lang="en-US" altLang="zh-CN" dirty="0"/>
              <a:t>		A. Until 	B. As	      C. Though            D. While</a:t>
            </a:r>
            <a:endParaRPr lang="en-US" altLang="zh-CN" dirty="0"/>
          </a:p>
          <a:p>
            <a:pPr eaLnBrk="1" hangingPunct="1">
              <a:lnSpc>
                <a:spcPct val="80000"/>
              </a:lnSpc>
              <a:buFont typeface="Arial" panose="020B0604020202020204" pitchFamily="34" charset="0"/>
              <a:buNone/>
            </a:pPr>
            <a:r>
              <a:rPr lang="en-US" altLang="zh-CN" dirty="0"/>
              <a:t>(    )3. ____ no one knows the truth, we don’t believe what </a:t>
            </a:r>
            <a:endParaRPr lang="en-US" altLang="zh-CN" dirty="0"/>
          </a:p>
          <a:p>
            <a:pPr eaLnBrk="1" hangingPunct="1">
              <a:lnSpc>
                <a:spcPct val="80000"/>
              </a:lnSpc>
              <a:buFont typeface="Arial" panose="020B0604020202020204" pitchFamily="34" charset="0"/>
              <a:buNone/>
            </a:pPr>
            <a:r>
              <a:rPr lang="en-US" altLang="zh-CN" dirty="0"/>
              <a:t>           he said.</a:t>
            </a:r>
            <a:endParaRPr lang="en-US" altLang="zh-CN" dirty="0"/>
          </a:p>
          <a:p>
            <a:pPr eaLnBrk="1" hangingPunct="1">
              <a:lnSpc>
                <a:spcPct val="80000"/>
              </a:lnSpc>
              <a:buFont typeface="Arial" panose="020B0604020202020204" pitchFamily="34" charset="0"/>
              <a:buNone/>
            </a:pPr>
            <a:r>
              <a:rPr lang="en-US" altLang="zh-CN" dirty="0"/>
              <a:t>		A. Whether 		       B. When</a:t>
            </a:r>
            <a:endParaRPr lang="en-US" altLang="zh-CN" dirty="0"/>
          </a:p>
          <a:p>
            <a:pPr eaLnBrk="1" hangingPunct="1">
              <a:lnSpc>
                <a:spcPct val="80000"/>
              </a:lnSpc>
              <a:buFont typeface="Arial" panose="020B0604020202020204" pitchFamily="34" charset="0"/>
              <a:buNone/>
            </a:pPr>
            <a:r>
              <a:rPr lang="en-US" altLang="zh-CN" dirty="0"/>
              <a:t>		C. While		       D. Since</a:t>
            </a:r>
            <a:endParaRPr lang="en-US" altLang="zh-CN" dirty="0"/>
          </a:p>
          <a:p>
            <a:pPr eaLnBrk="1" hangingPunct="1">
              <a:lnSpc>
                <a:spcPct val="80000"/>
              </a:lnSpc>
              <a:buFont typeface="Arial" panose="020B0604020202020204" pitchFamily="34" charset="0"/>
              <a:buNone/>
            </a:pPr>
            <a:r>
              <a:rPr lang="en-US" altLang="zh-CN" dirty="0"/>
              <a:t>(    )4. We believe there are aliens ____ these photos of </a:t>
            </a:r>
            <a:endParaRPr lang="en-US" altLang="zh-CN" dirty="0"/>
          </a:p>
          <a:p>
            <a:pPr eaLnBrk="1" hangingPunct="1">
              <a:lnSpc>
                <a:spcPct val="80000"/>
              </a:lnSpc>
              <a:buFont typeface="Arial" panose="020B0604020202020204" pitchFamily="34" charset="0"/>
              <a:buNone/>
            </a:pPr>
            <a:r>
              <a:rPr lang="en-US" altLang="zh-CN" dirty="0"/>
              <a:t>           UFOs.</a:t>
            </a:r>
            <a:endParaRPr lang="en-US" altLang="zh-CN" dirty="0"/>
          </a:p>
          <a:p>
            <a:pPr eaLnBrk="1" hangingPunct="1">
              <a:lnSpc>
                <a:spcPct val="80000"/>
              </a:lnSpc>
              <a:buFont typeface="Arial" panose="020B0604020202020204" pitchFamily="34" charset="0"/>
              <a:buNone/>
            </a:pPr>
            <a:r>
              <a:rPr lang="en-US" altLang="zh-CN" dirty="0"/>
              <a:t>		A. since 		       B. because</a:t>
            </a:r>
            <a:endParaRPr lang="en-US" altLang="zh-CN" dirty="0"/>
          </a:p>
          <a:p>
            <a:pPr eaLnBrk="1" hangingPunct="1">
              <a:lnSpc>
                <a:spcPct val="80000"/>
              </a:lnSpc>
              <a:buFont typeface="Arial" panose="020B0604020202020204" pitchFamily="34" charset="0"/>
              <a:buNone/>
            </a:pPr>
            <a:r>
              <a:rPr lang="en-US" altLang="zh-CN" dirty="0"/>
              <a:t>		C. as                                D. because of</a:t>
            </a:r>
            <a:endParaRPr lang="zh-CN" altLang="en-US" dirty="0"/>
          </a:p>
        </p:txBody>
      </p:sp>
      <p:sp>
        <p:nvSpPr>
          <p:cNvPr id="15363" name="Rectangle 3"/>
          <p:cNvSpPr>
            <a:spLocks noChangeArrowheads="1"/>
          </p:cNvSpPr>
          <p:nvPr/>
        </p:nvSpPr>
        <p:spPr bwMode="auto">
          <a:xfrm>
            <a:off x="549275" y="4652963"/>
            <a:ext cx="422275" cy="488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600">
                <a:solidFill>
                  <a:srgbClr val="FF0000"/>
                </a:solidFill>
                <a:latin typeface="Times New Roman" panose="02020603050405020304" pitchFamily="18" charset="0"/>
              </a:rPr>
              <a:t>D</a:t>
            </a:r>
            <a:endParaRPr lang="zh-CN" altLang="en-US" sz="260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5364" name="Rectangle 4"/>
          <p:cNvSpPr>
            <a:spLocks noChangeArrowheads="1"/>
          </p:cNvSpPr>
          <p:nvPr/>
        </p:nvSpPr>
        <p:spPr bwMode="auto">
          <a:xfrm>
            <a:off x="549275" y="1125538"/>
            <a:ext cx="425450" cy="49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600">
                <a:solidFill>
                  <a:srgbClr val="FF0000"/>
                </a:solidFill>
                <a:latin typeface="Times New Roman" panose="02020603050405020304" pitchFamily="18" charset="0"/>
              </a:rPr>
              <a:t>A</a:t>
            </a:r>
            <a:endParaRPr lang="zh-CN" altLang="en-US" sz="260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5365" name="Rectangle 5"/>
          <p:cNvSpPr>
            <a:spLocks noChangeArrowheads="1"/>
          </p:cNvSpPr>
          <p:nvPr/>
        </p:nvSpPr>
        <p:spPr bwMode="auto">
          <a:xfrm>
            <a:off x="549275" y="2278063"/>
            <a:ext cx="404813" cy="488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600">
                <a:solidFill>
                  <a:srgbClr val="FF0000"/>
                </a:solidFill>
                <a:latin typeface="Times New Roman" panose="02020603050405020304" pitchFamily="18" charset="0"/>
              </a:rPr>
              <a:t>B</a:t>
            </a:r>
            <a:endParaRPr lang="zh-CN" altLang="en-US" sz="260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5366" name="Rectangle 6"/>
          <p:cNvSpPr>
            <a:spLocks noChangeArrowheads="1"/>
          </p:cNvSpPr>
          <p:nvPr/>
        </p:nvSpPr>
        <p:spPr bwMode="auto">
          <a:xfrm>
            <a:off x="549275" y="3070225"/>
            <a:ext cx="422275" cy="488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600">
                <a:solidFill>
                  <a:srgbClr val="FF0000"/>
                </a:solidFill>
                <a:latin typeface="Times New Roman" panose="02020603050405020304" pitchFamily="18" charset="0"/>
              </a:rPr>
              <a:t>D</a:t>
            </a:r>
            <a:endParaRPr lang="zh-CN" altLang="en-US" sz="260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53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53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53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53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53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53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3" grpId="0"/>
      <p:bldP spid="15364" grpId="0"/>
      <p:bldP spid="15365" grpId="0"/>
      <p:bldP spid="15366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Rectangle 2"/>
          <p:cNvSpPr>
            <a:spLocks noGrp="1" noChangeArrowheads="1"/>
          </p:cNvSpPr>
          <p:nvPr>
            <p:ph idx="1"/>
          </p:nvPr>
        </p:nvSpPr>
        <p:spPr>
          <a:xfrm>
            <a:off x="468313" y="765175"/>
            <a:ext cx="8218487" cy="5518150"/>
          </a:xfrm>
        </p:spPr>
        <p:txBody>
          <a:bodyPr/>
          <a:lstStyle/>
          <a:p>
            <a:pPr eaLnBrk="1" hangingPunct="1">
              <a:buFont typeface="Arial" panose="020B0604020202020204" pitchFamily="34" charset="0"/>
              <a:buNone/>
            </a:pPr>
            <a:r>
              <a:rPr lang="zh-CN" altLang="en-US" sz="2800" b="1"/>
              <a:t>二、根据中文意思完成句子。</a:t>
            </a:r>
            <a:endParaRPr lang="zh-CN" altLang="en-US" sz="2800"/>
          </a:p>
          <a:p>
            <a:pPr eaLnBrk="1" hangingPunct="1">
              <a:buFont typeface="Arial" panose="020B0604020202020204" pitchFamily="34" charset="0"/>
              <a:buNone/>
            </a:pPr>
            <a:r>
              <a:rPr lang="en-US" altLang="zh-CN" sz="2800"/>
              <a:t>1. </a:t>
            </a:r>
            <a:r>
              <a:rPr lang="zh-CN" altLang="en-US" sz="2800"/>
              <a:t>因为下雨，运动会延期了。</a:t>
            </a:r>
            <a:endParaRPr lang="zh-CN" altLang="en-US" sz="2800"/>
          </a:p>
          <a:p>
            <a:pPr eaLnBrk="1" hangingPunct="1">
              <a:buFont typeface="Arial" panose="020B0604020202020204" pitchFamily="34" charset="0"/>
              <a:buNone/>
            </a:pPr>
            <a:r>
              <a:rPr lang="en-US" altLang="zh-CN" sz="2800"/>
              <a:t>	The sports meeting was put off _______ _____ the rain.</a:t>
            </a:r>
            <a:endParaRPr lang="en-US" altLang="zh-CN" sz="2800"/>
          </a:p>
          <a:p>
            <a:pPr eaLnBrk="1" hangingPunct="1">
              <a:buFont typeface="Arial" panose="020B0604020202020204" pitchFamily="34" charset="0"/>
              <a:buNone/>
            </a:pPr>
            <a:r>
              <a:rPr lang="en-US" altLang="zh-CN" sz="2800"/>
              <a:t>2. </a:t>
            </a:r>
            <a:r>
              <a:rPr lang="zh-CN" altLang="en-US" sz="2800"/>
              <a:t>你既然错了，就应该道歉。</a:t>
            </a:r>
            <a:endParaRPr lang="zh-CN" altLang="en-US" sz="2800"/>
          </a:p>
          <a:p>
            <a:pPr eaLnBrk="1" hangingPunct="1">
              <a:buFont typeface="Arial" panose="020B0604020202020204" pitchFamily="34" charset="0"/>
              <a:buNone/>
            </a:pPr>
            <a:r>
              <a:rPr lang="en-US" altLang="zh-CN" sz="2800"/>
              <a:t>	You should apologize _____ _____ _____ _____.</a:t>
            </a:r>
            <a:endParaRPr lang="en-US" altLang="zh-CN" sz="2800"/>
          </a:p>
          <a:p>
            <a:pPr eaLnBrk="1" hangingPunct="1">
              <a:buFont typeface="Arial" panose="020B0604020202020204" pitchFamily="34" charset="0"/>
              <a:buNone/>
            </a:pPr>
            <a:r>
              <a:rPr lang="en-US" altLang="zh-CN" sz="2800"/>
              <a:t>3. </a:t>
            </a:r>
            <a:r>
              <a:rPr lang="zh-CN" altLang="en-US" sz="2800"/>
              <a:t>我肚子痛，因为吃了太多冰淇淋。</a:t>
            </a:r>
            <a:endParaRPr lang="zh-CN" altLang="en-US" sz="2800"/>
          </a:p>
          <a:p>
            <a:pPr eaLnBrk="1" hangingPunct="1">
              <a:buFont typeface="Arial" panose="020B0604020202020204" pitchFamily="34" charset="0"/>
              <a:buNone/>
            </a:pPr>
            <a:r>
              <a:rPr lang="en-US" altLang="zh-CN" sz="2800"/>
              <a:t>	My stomach hurts ______ I have ________ too much ice cream.</a:t>
            </a:r>
            <a:endParaRPr lang="en-US" altLang="zh-CN" sz="2800"/>
          </a:p>
          <a:p>
            <a:pPr eaLnBrk="1" hangingPunct="1">
              <a:buFont typeface="Arial" panose="020B0604020202020204" pitchFamily="34" charset="0"/>
              <a:buNone/>
            </a:pPr>
            <a:r>
              <a:rPr lang="en-US" altLang="zh-CN" sz="2800"/>
              <a:t>4. </a:t>
            </a:r>
            <a:r>
              <a:rPr lang="zh-CN" altLang="en-US" sz="2800"/>
              <a:t>由于你不在那儿，我就留了个口信。</a:t>
            </a:r>
            <a:endParaRPr lang="zh-CN" altLang="en-US" sz="2800"/>
          </a:p>
          <a:p>
            <a:pPr eaLnBrk="1" hangingPunct="1">
              <a:buFont typeface="Arial" panose="020B0604020202020204" pitchFamily="34" charset="0"/>
              <a:buNone/>
            </a:pPr>
            <a:r>
              <a:rPr lang="en-US" altLang="zh-CN" sz="2800"/>
              <a:t>	 ______ ______ ______ there, I left a message.</a:t>
            </a:r>
            <a:endParaRPr lang="zh-CN" altLang="en-US" sz="2800"/>
          </a:p>
        </p:txBody>
      </p:sp>
      <p:sp>
        <p:nvSpPr>
          <p:cNvPr id="16387" name="Rectangle 3"/>
          <p:cNvSpPr>
            <a:spLocks noChangeArrowheads="1"/>
          </p:cNvSpPr>
          <p:nvPr/>
        </p:nvSpPr>
        <p:spPr bwMode="auto">
          <a:xfrm>
            <a:off x="719138" y="5611813"/>
            <a:ext cx="4572000" cy="954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As / Because / Since you weren’t</a:t>
            </a:r>
            <a:endParaRPr lang="zh-CN" altLang="en-US" sz="280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6388" name="Rectangle 4"/>
          <p:cNvSpPr>
            <a:spLocks noChangeArrowheads="1"/>
          </p:cNvSpPr>
          <p:nvPr/>
        </p:nvSpPr>
        <p:spPr bwMode="auto">
          <a:xfrm>
            <a:off x="5291138" y="1773238"/>
            <a:ext cx="2016125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because   of</a:t>
            </a:r>
            <a:endParaRPr lang="zh-CN" altLang="en-US" sz="280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6389" name="Rectangle 5"/>
          <p:cNvSpPr>
            <a:spLocks noChangeArrowheads="1"/>
          </p:cNvSpPr>
          <p:nvPr/>
        </p:nvSpPr>
        <p:spPr bwMode="auto">
          <a:xfrm>
            <a:off x="4070350" y="3168650"/>
            <a:ext cx="4117975" cy="520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since   you      are    wrong</a:t>
            </a:r>
            <a:endParaRPr lang="zh-CN" altLang="en-US" sz="280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6390" name="Rectangle 6"/>
          <p:cNvSpPr>
            <a:spLocks noChangeArrowheads="1"/>
          </p:cNvSpPr>
          <p:nvPr/>
        </p:nvSpPr>
        <p:spPr bwMode="auto">
          <a:xfrm>
            <a:off x="3365500" y="4189413"/>
            <a:ext cx="367665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because           eaten/had</a:t>
            </a:r>
            <a:endParaRPr lang="zh-CN" altLang="en-US" sz="280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3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3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63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63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63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63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63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63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7" grpId="0"/>
      <p:bldP spid="16388" grpId="0"/>
      <p:bldP spid="16389" grpId="0"/>
      <p:bldP spid="16390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 rot="10800000">
            <a:off x="1457550" y="3284983"/>
            <a:ext cx="6138785" cy="1008112"/>
          </a:xfrm>
          <a:prstGeom prst="rect">
            <a:avLst/>
          </a:prstGeom>
          <a:solidFill>
            <a:srgbClr val="00B0F0">
              <a:alpha val="50000"/>
            </a:srgbClr>
          </a:solidFill>
          <a:ln>
            <a:noFill/>
          </a:ln>
          <a:scene3d>
            <a:camera prst="perspectiveBelow">
              <a:rot lat="20699999" lon="0" rev="0"/>
            </a:camera>
            <a:lightRig rig="threePt" dir="t">
              <a:rot lat="0" lon="0" rev="1800000"/>
            </a:lightRig>
          </a:scene3d>
          <a:sp3d extrusionH="1270000">
            <a:extrusionClr>
              <a:schemeClr val="bg1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endParaRPr lang="zh-CN" altLang="en-US"/>
          </a:p>
        </p:txBody>
      </p:sp>
      <p:sp>
        <p:nvSpPr>
          <p:cNvPr id="30722" name="TextBox 4"/>
          <p:cNvSpPr txBox="1">
            <a:spLocks noChangeArrowheads="1"/>
          </p:cNvSpPr>
          <p:nvPr/>
        </p:nvSpPr>
        <p:spPr bwMode="auto">
          <a:xfrm>
            <a:off x="3040063" y="3414713"/>
            <a:ext cx="2566987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 b="1">
                <a:latin typeface="Comic Sans MS" panose="030F0702030302020204" pitchFamily="66" charset="0"/>
                <a:ea typeface="微软雅黑" panose="020B0503020204020204" pitchFamily="34" charset="-122"/>
              </a:rPr>
              <a:t>Thank you!</a:t>
            </a:r>
            <a:endParaRPr lang="zh-CN" altLang="en-US" sz="3600" b="1">
              <a:latin typeface="Comic Sans MS" panose="030F0702030302020204" pitchFamily="66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>
    <p:blinds/>
  </p:transition>
</p:sld>
</file>

<file path=ppt/theme/theme1.xml><?xml version="1.0" encoding="utf-8"?>
<a:theme xmlns:a="http://schemas.openxmlformats.org/drawingml/2006/main" name="u7模板">
  <a:themeElements>
    <a:clrScheme name="7_流畅 1">
      <a:dk1>
        <a:srgbClr val="000000"/>
      </a:dk1>
      <a:lt1>
        <a:srgbClr val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FFFFFF"/>
      </a:accent3>
      <a:accent4>
        <a:srgbClr val="000000"/>
      </a:accent4>
      <a:accent5>
        <a:srgbClr val="AABBDF"/>
      </a:accent5>
      <a:accent6>
        <a:srgbClr val="008EC4"/>
      </a:accent6>
      <a:hlink>
        <a:srgbClr val="E2D700"/>
      </a:hlink>
      <a:folHlink>
        <a:srgbClr val="85DFD0"/>
      </a:folHlink>
    </a:clrScheme>
    <a:fontScheme name="自定义 5">
      <a:majorFont>
        <a:latin typeface="Times New Roman"/>
        <a:ea typeface="宋体"/>
        <a:cs typeface=""/>
      </a:majorFont>
      <a:minorFont>
        <a:latin typeface="Times New Roman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raClrSchemeLst>
    <a:extraClrScheme>
      <a:clrScheme name="7_流畅 1">
        <a:dk1>
          <a:srgbClr val="000000"/>
        </a:dk1>
        <a:lt1>
          <a:srgbClr val="FFFFFF"/>
        </a:lt1>
        <a:dk2>
          <a:srgbClr val="04617B"/>
        </a:dk2>
        <a:lt2>
          <a:srgbClr val="DBF5F9"/>
        </a:lt2>
        <a:accent1>
          <a:srgbClr val="0F6FC6"/>
        </a:accent1>
        <a:accent2>
          <a:srgbClr val="009DD9"/>
        </a:accent2>
        <a:accent3>
          <a:srgbClr val="FFFFFF"/>
        </a:accent3>
        <a:accent4>
          <a:srgbClr val="000000"/>
        </a:accent4>
        <a:accent5>
          <a:srgbClr val="AABBDF"/>
        </a:accent5>
        <a:accent6>
          <a:srgbClr val="008EC4"/>
        </a:accent6>
        <a:hlink>
          <a:srgbClr val="E2D700"/>
        </a:hlink>
        <a:folHlink>
          <a:srgbClr val="85DFD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u7模板</Template>
  <TotalTime>0</TotalTime>
  <Words>6251</Words>
  <Application>WPS 演示</Application>
  <PresentationFormat>全屏显示(4:3)</PresentationFormat>
  <Paragraphs>288</Paragraphs>
  <Slides>27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12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27</vt:i4>
      </vt:variant>
    </vt:vector>
  </HeadingPairs>
  <TitlesOfParts>
    <vt:vector size="40" baseType="lpstr">
      <vt:lpstr>Arial</vt:lpstr>
      <vt:lpstr>宋体</vt:lpstr>
      <vt:lpstr>Wingdings</vt:lpstr>
      <vt:lpstr>Comic Sans MS</vt:lpstr>
      <vt:lpstr>Times New Roman</vt:lpstr>
      <vt:lpstr>Calibri</vt:lpstr>
      <vt:lpstr>Wingdings 2</vt:lpstr>
      <vt:lpstr>微软雅黑</vt:lpstr>
      <vt:lpstr>Bodoni MT Black</vt:lpstr>
      <vt:lpstr>Book Antiqua</vt:lpstr>
      <vt:lpstr>Tw Cen MT</vt:lpstr>
      <vt:lpstr>Arial Unicode MS</vt:lpstr>
      <vt:lpstr>u7模板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Pair work 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http://www.windows89.com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英语周报</dc:creator>
  <cp:lastModifiedBy>Huang</cp:lastModifiedBy>
  <cp:revision>22</cp:revision>
  <dcterms:created xsi:type="dcterms:W3CDTF">2017-01-09T01:06:00Z</dcterms:created>
  <dcterms:modified xsi:type="dcterms:W3CDTF">2019-06-10T00:31:47Z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2052-11.3.0.8586</vt:lpwstr>
  </property>
</Properties>
</file>