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  <p:sldId id="261" r:id="rId5"/>
    <p:sldId id="257" r:id="rId6"/>
    <p:sldId id="258" r:id="rId7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49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2017/9/28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2017/9/28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2017/9/28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2017/9/28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2017/9/28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2017/9/28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2017/9/28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2017/9/28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2017/9/28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2017/9/28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2017/9/28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2017/9/28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-1692696" y="2420888"/>
            <a:ext cx="7772400" cy="1470025"/>
          </a:xfrm>
        </p:spPr>
        <p:txBody>
          <a:bodyPr/>
          <a:lstStyle/>
          <a:p>
            <a:r>
              <a:rPr lang="zh-CN" altLang="en-US" b="1" dirty="0" smtClean="0">
                <a:solidFill>
                  <a:srgbClr val="FF0000"/>
                </a:solidFill>
              </a:rPr>
              <a:t>颜色反应</a:t>
            </a:r>
            <a:endParaRPr lang="zh-CN" altLang="en-US" b="1" dirty="0">
              <a:solidFill>
                <a:srgbClr val="FF0000"/>
              </a:solidFill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1043608" y="692696"/>
            <a:ext cx="7515225" cy="7143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3200" b="1" dirty="0" smtClean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糖类、脂肪、蛋白质的检测</a:t>
            </a:r>
            <a:endParaRPr lang="zh-CN" altLang="zh-CN" sz="3200" dirty="0" smtClean="0">
              <a:solidFill>
                <a:srgbClr val="0000FF"/>
              </a:solidFill>
              <a:latin typeface="黑体" pitchFamily="49" charset="-122"/>
              <a:ea typeface="黑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09975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14438" y="1285875"/>
            <a:ext cx="2786062" cy="479425"/>
          </a:xfrm>
        </p:spPr>
        <p:txBody>
          <a:bodyPr>
            <a:normAutofit lnSpcReduction="10000"/>
          </a:bodyPr>
          <a:lstStyle/>
          <a:p>
            <a:r>
              <a:rPr lang="en-US" altLang="zh-CN" sz="2800" b="1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1.</a:t>
            </a:r>
            <a:r>
              <a:rPr lang="zh-CN" altLang="en-US" sz="2800" b="1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实验原理</a:t>
            </a:r>
            <a:endParaRPr lang="zh-CN" altLang="zh-CN" sz="2800" b="1" smtClean="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285750" y="2071688"/>
            <a:ext cx="3214688" cy="738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还原糖</a:t>
            </a:r>
            <a:r>
              <a:rPr lang="zh-CN" altLang="zh-CN" sz="2800" b="1">
                <a:latin typeface="黑体" pitchFamily="49" charset="-122"/>
                <a:ea typeface="黑体" pitchFamily="49" charset="-122"/>
              </a:rPr>
              <a:t>+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斐林试剂</a:t>
            </a:r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                                               </a:t>
            </a:r>
            <a:endParaRPr lang="zh-CN" altLang="zh-CN" sz="28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5" name="Line 5"/>
          <p:cNvSpPr>
            <a:spLocks noChangeShapeType="1"/>
          </p:cNvSpPr>
          <p:nvPr/>
        </p:nvSpPr>
        <p:spPr bwMode="auto">
          <a:xfrm>
            <a:off x="3214688" y="2571750"/>
            <a:ext cx="1878012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3214688" y="2071688"/>
            <a:ext cx="2139950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50 ℃</a:t>
            </a:r>
            <a:r>
              <a:rPr lang="en-US" sz="2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～</a:t>
            </a:r>
            <a:r>
              <a:rPr lang="zh-CN" altLang="en-US" sz="2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65 ℃</a:t>
            </a:r>
          </a:p>
          <a:p>
            <a:pPr algn="ctr">
              <a:lnSpc>
                <a:spcPct val="150000"/>
              </a:lnSpc>
            </a:pPr>
            <a:r>
              <a:rPr lang="zh-CN" altLang="en-US" sz="2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温水浴</a:t>
            </a:r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4857750" y="2214563"/>
            <a:ext cx="2581275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 anchorCtr="1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砖红色沉淀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428625" y="3214688"/>
            <a:ext cx="11112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脂肪</a:t>
            </a:r>
            <a:r>
              <a:rPr lang="zh-CN" altLang="zh-CN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+</a:t>
            </a:r>
          </a:p>
        </p:txBody>
      </p:sp>
      <p:sp>
        <p:nvSpPr>
          <p:cNvPr id="9" name="AutoShape 8"/>
          <p:cNvSpPr>
            <a:spLocks/>
          </p:cNvSpPr>
          <p:nvPr/>
        </p:nvSpPr>
        <p:spPr bwMode="auto">
          <a:xfrm>
            <a:off x="1500188" y="3286125"/>
            <a:ext cx="196850" cy="900113"/>
          </a:xfrm>
          <a:prstGeom prst="leftBrace">
            <a:avLst>
              <a:gd name="adj1" fmla="val 26610"/>
              <a:gd name="adj2" fmla="val 50000"/>
            </a:avLst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>
            <a:spAutoFit/>
          </a:bodyPr>
          <a:lstStyle/>
          <a:p>
            <a:endParaRPr lang="zh-CN" altLang="en-US">
              <a:latin typeface="Calibri" pitchFamily="34" charset="0"/>
            </a:endParaRP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1714500" y="3143250"/>
            <a:ext cx="21685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苏丹</a:t>
            </a:r>
            <a:r>
              <a:rPr lang="zh-CN" altLang="zh-CN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Ⅲ</a:t>
            </a:r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染液 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1" name="Line 10"/>
          <p:cNvSpPr>
            <a:spLocks noChangeShapeType="1"/>
          </p:cNvSpPr>
          <p:nvPr/>
        </p:nvSpPr>
        <p:spPr bwMode="auto">
          <a:xfrm>
            <a:off x="3714750" y="3429000"/>
            <a:ext cx="757238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4714875" y="3143250"/>
            <a:ext cx="12668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橘黄色</a:t>
            </a: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1785938" y="3929063"/>
            <a:ext cx="19875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苏丹</a:t>
            </a:r>
            <a:r>
              <a:rPr lang="zh-CN" altLang="zh-CN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Ⅳ</a:t>
            </a:r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染液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4" name="Line 10"/>
          <p:cNvSpPr>
            <a:spLocks noChangeShapeType="1"/>
          </p:cNvSpPr>
          <p:nvPr/>
        </p:nvSpPr>
        <p:spPr bwMode="auto">
          <a:xfrm>
            <a:off x="3786188" y="4143375"/>
            <a:ext cx="757237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15" name="Text Box 9"/>
          <p:cNvSpPr txBox="1">
            <a:spLocks noChangeArrowheads="1"/>
          </p:cNvSpPr>
          <p:nvPr/>
        </p:nvSpPr>
        <p:spPr bwMode="auto">
          <a:xfrm>
            <a:off x="4357688" y="3786188"/>
            <a:ext cx="1533525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 anchorCtr="1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红色</a:t>
            </a:r>
          </a:p>
        </p:txBody>
      </p:sp>
      <p:sp>
        <p:nvSpPr>
          <p:cNvPr id="16" name="矩形 15"/>
          <p:cNvSpPr>
            <a:spLocks noChangeArrowheads="1"/>
          </p:cNvSpPr>
          <p:nvPr/>
        </p:nvSpPr>
        <p:spPr bwMode="auto">
          <a:xfrm>
            <a:off x="500063" y="4786313"/>
            <a:ext cx="3571875" cy="738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蛋白质</a:t>
            </a:r>
            <a:r>
              <a:rPr lang="zh-CN" altLang="zh-CN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+</a:t>
            </a:r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双缩脲试剂       </a:t>
            </a:r>
            <a:endParaRPr lang="zh-CN" altLang="zh-CN" sz="28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8" name="Line 10"/>
          <p:cNvSpPr>
            <a:spLocks noChangeShapeType="1"/>
          </p:cNvSpPr>
          <p:nvPr/>
        </p:nvSpPr>
        <p:spPr bwMode="auto">
          <a:xfrm>
            <a:off x="3857625" y="5143500"/>
            <a:ext cx="757238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19" name="Text Box 13"/>
          <p:cNvSpPr txBox="1">
            <a:spLocks noChangeArrowheads="1"/>
          </p:cNvSpPr>
          <p:nvPr/>
        </p:nvSpPr>
        <p:spPr bwMode="auto">
          <a:xfrm>
            <a:off x="4429125" y="4857750"/>
            <a:ext cx="1533525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 anchorCtr="1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紫色</a:t>
            </a: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08695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build="p"/>
      <p:bldP spid="4" grpId="0"/>
      <p:bldP spid="5" grpId="0" animBg="1"/>
      <p:bldP spid="6" grpId="0"/>
      <p:bldP spid="7" grpId="0"/>
      <p:bldP spid="8" grpId="0"/>
      <p:bldP spid="9" grpId="0" animBg="1"/>
      <p:bldP spid="10" grpId="0"/>
      <p:bldP spid="11" grpId="0" animBg="1"/>
      <p:bldP spid="13" grpId="0"/>
      <p:bldP spid="14" grpId="0" animBg="1"/>
      <p:bldP spid="15" grpId="0"/>
      <p:bldP spid="16" grpId="0"/>
      <p:bldP spid="1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内容占位符 2"/>
          <p:cNvSpPr>
            <a:spLocks noGrp="1"/>
          </p:cNvSpPr>
          <p:nvPr>
            <p:ph idx="1"/>
          </p:nvPr>
        </p:nvSpPr>
        <p:spPr>
          <a:xfrm>
            <a:off x="1143000" y="357188"/>
            <a:ext cx="2643188" cy="568325"/>
          </a:xfrm>
        </p:spPr>
        <p:txBody>
          <a:bodyPr/>
          <a:lstStyle/>
          <a:p>
            <a:r>
              <a:rPr lang="en-US" altLang="zh-CN" sz="2800" b="1" smtClean="0">
                <a:solidFill>
                  <a:schemeClr val="accent2"/>
                </a:solidFill>
                <a:latin typeface="黑体" pitchFamily="49" charset="-122"/>
                <a:ea typeface="黑体" pitchFamily="49" charset="-122"/>
              </a:rPr>
              <a:t>2.</a:t>
            </a:r>
            <a:r>
              <a:rPr lang="zh-CN" altLang="en-US" sz="2800" b="1" smtClean="0">
                <a:solidFill>
                  <a:schemeClr val="accent2"/>
                </a:solidFill>
                <a:latin typeface="黑体" pitchFamily="49" charset="-122"/>
                <a:ea typeface="黑体" pitchFamily="49" charset="-122"/>
              </a:rPr>
              <a:t>操作流程</a:t>
            </a:r>
            <a:endParaRPr lang="zh-CN" altLang="en-US" sz="2800" smtClean="0">
              <a:solidFill>
                <a:schemeClr val="accent2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2291" name="TextBox 3"/>
          <p:cNvSpPr txBox="1">
            <a:spLocks noChangeArrowheads="1"/>
          </p:cNvSpPr>
          <p:nvPr/>
        </p:nvSpPr>
        <p:spPr bwMode="auto">
          <a:xfrm>
            <a:off x="2857500" y="857250"/>
            <a:ext cx="2890838" cy="573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en-US" altLang="zh-CN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．还原糖的检测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642938" y="1574800"/>
            <a:ext cx="63722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r>
              <a:rPr lang="zh-CN" altLang="en-US" sz="2400" b="1">
                <a:solidFill>
                  <a:srgbClr val="FF0000"/>
                </a:solidFill>
                <a:latin typeface="宋体" pitchFamily="2" charset="-122"/>
              </a:rPr>
              <a:t>选材：</a:t>
            </a:r>
            <a:r>
              <a:rPr lang="zh-CN" altLang="en-US" sz="2400" b="1">
                <a:solidFill>
                  <a:schemeClr val="accent2"/>
                </a:solidFill>
                <a:latin typeface="宋体" pitchFamily="2" charset="-122"/>
              </a:rPr>
              <a:t>含糖量高、白色或近于白色的植物组织</a:t>
            </a:r>
          </a:p>
        </p:txBody>
      </p:sp>
      <p:sp>
        <p:nvSpPr>
          <p:cNvPr id="7" name="下箭头 6"/>
          <p:cNvSpPr>
            <a:spLocks noChangeArrowheads="1"/>
          </p:cNvSpPr>
          <p:nvPr/>
        </p:nvSpPr>
        <p:spPr bwMode="auto">
          <a:xfrm>
            <a:off x="909638" y="2036763"/>
            <a:ext cx="163512" cy="285750"/>
          </a:xfrm>
          <a:prstGeom prst="downArrow">
            <a:avLst>
              <a:gd name="adj1" fmla="val 50000"/>
              <a:gd name="adj2" fmla="val 49814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>
              <a:latin typeface="Calibri" pitchFamily="34" charset="0"/>
            </a:endParaRP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495300" y="2322513"/>
            <a:ext cx="606266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r>
              <a:rPr lang="zh-CN" altLang="en-US" sz="2400" b="1">
                <a:solidFill>
                  <a:srgbClr val="FF0000"/>
                </a:solidFill>
                <a:latin typeface="宋体" pitchFamily="2" charset="-122"/>
              </a:rPr>
              <a:t>制备样液：</a:t>
            </a:r>
            <a:r>
              <a:rPr lang="zh-CN" altLang="en-US" sz="2400" b="1">
                <a:solidFill>
                  <a:schemeClr val="accent2"/>
                </a:solidFill>
                <a:latin typeface="宋体" pitchFamily="2" charset="-122"/>
              </a:rPr>
              <a:t>制浆→过滤（一层纱布）→取液</a:t>
            </a:r>
          </a:p>
        </p:txBody>
      </p:sp>
      <p:sp>
        <p:nvSpPr>
          <p:cNvPr id="9" name="下箭头 8"/>
          <p:cNvSpPr>
            <a:spLocks noChangeArrowheads="1"/>
          </p:cNvSpPr>
          <p:nvPr/>
        </p:nvSpPr>
        <p:spPr bwMode="auto">
          <a:xfrm>
            <a:off x="908050" y="2832100"/>
            <a:ext cx="163513" cy="517525"/>
          </a:xfrm>
          <a:prstGeom prst="downArrow">
            <a:avLst>
              <a:gd name="adj1" fmla="val 50000"/>
              <a:gd name="adj2" fmla="val 49952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>
              <a:latin typeface="Calibri" pitchFamily="34" charset="0"/>
            </a:endParaRP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457200" y="3451225"/>
            <a:ext cx="15335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r>
              <a:rPr lang="zh-CN" altLang="en-US" sz="2400" b="1">
                <a:solidFill>
                  <a:srgbClr val="FF0000"/>
                </a:solidFill>
                <a:latin typeface="宋体" pitchFamily="2" charset="-122"/>
              </a:rPr>
              <a:t>颜色反应：</a:t>
            </a:r>
          </a:p>
        </p:txBody>
      </p:sp>
      <p:sp>
        <p:nvSpPr>
          <p:cNvPr id="12" name="下箭头 11"/>
          <p:cNvSpPr>
            <a:spLocks noChangeArrowheads="1"/>
          </p:cNvSpPr>
          <p:nvPr/>
        </p:nvSpPr>
        <p:spPr bwMode="auto">
          <a:xfrm>
            <a:off x="822325" y="3956050"/>
            <a:ext cx="174625" cy="1277938"/>
          </a:xfrm>
          <a:prstGeom prst="downArrow">
            <a:avLst>
              <a:gd name="adj1" fmla="val 50000"/>
              <a:gd name="adj2" fmla="val 49906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>
              <a:latin typeface="Calibri" pitchFamily="34" charset="0"/>
            </a:endParaRP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457200" y="5595938"/>
            <a:ext cx="389731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r>
              <a:rPr lang="zh-CN" altLang="en-US" sz="2400" b="1">
                <a:solidFill>
                  <a:srgbClr val="FF0000"/>
                </a:solidFill>
                <a:latin typeface="宋体" pitchFamily="2" charset="-122"/>
              </a:rPr>
              <a:t>结论：组织样液含有还原糖</a:t>
            </a:r>
          </a:p>
        </p:txBody>
      </p:sp>
      <p:sp>
        <p:nvSpPr>
          <p:cNvPr id="15" name="Text Box 9"/>
          <p:cNvSpPr txBox="1">
            <a:spLocks noChangeArrowheads="1"/>
          </p:cNvSpPr>
          <p:nvPr/>
        </p:nvSpPr>
        <p:spPr bwMode="auto">
          <a:xfrm>
            <a:off x="1831975" y="3214688"/>
            <a:ext cx="12319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200" b="1">
                <a:solidFill>
                  <a:schemeClr val="accent2"/>
                </a:solidFill>
                <a:latin typeface="宋体" pitchFamily="2" charset="-122"/>
              </a:rPr>
              <a:t>注入</a:t>
            </a:r>
            <a:r>
              <a:rPr lang="en-US" altLang="zh-CN" sz="2200" b="1">
                <a:solidFill>
                  <a:schemeClr val="accent2"/>
                </a:solidFill>
                <a:latin typeface="宋体" pitchFamily="2" charset="-122"/>
              </a:rPr>
              <a:t>2mL</a:t>
            </a:r>
            <a:r>
              <a:rPr lang="zh-CN" altLang="en-US" sz="2200" b="1">
                <a:solidFill>
                  <a:schemeClr val="accent2"/>
                </a:solidFill>
                <a:latin typeface="宋体" pitchFamily="2" charset="-122"/>
              </a:rPr>
              <a:t>苹果组织样液</a:t>
            </a:r>
          </a:p>
        </p:txBody>
      </p:sp>
      <p:sp>
        <p:nvSpPr>
          <p:cNvPr id="16" name="AutoShape 43"/>
          <p:cNvSpPr>
            <a:spLocks noChangeArrowheads="1"/>
          </p:cNvSpPr>
          <p:nvPr/>
        </p:nvSpPr>
        <p:spPr bwMode="auto">
          <a:xfrm>
            <a:off x="1812925" y="4446588"/>
            <a:ext cx="1447800" cy="1157287"/>
          </a:xfrm>
          <a:prstGeom prst="wedgeRoundRectCallout">
            <a:avLst>
              <a:gd name="adj1" fmla="val 90083"/>
              <a:gd name="adj2" fmla="val -55875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50000"/>
              </a:spcBef>
            </a:pPr>
            <a:r>
              <a:rPr lang="zh-CN" altLang="en-US" sz="2200" b="1">
                <a:solidFill>
                  <a:schemeClr val="accent2"/>
                </a:solidFill>
                <a:latin typeface="宋体" pitchFamily="2" charset="-122"/>
              </a:rPr>
              <a:t>振荡、混合摇匀呈现蓝色</a:t>
            </a:r>
          </a:p>
          <a:p>
            <a:pPr algn="ctr"/>
            <a:endParaRPr lang="zh-CN" altLang="en-US" sz="2800">
              <a:latin typeface="Calibri" pitchFamily="34" charset="0"/>
              <a:ea typeface="黑体" pitchFamily="49" charset="-122"/>
            </a:endParaRPr>
          </a:p>
        </p:txBody>
      </p:sp>
      <p:sp>
        <p:nvSpPr>
          <p:cNvPr id="17" name="AutoShape 42"/>
          <p:cNvSpPr>
            <a:spLocks noChangeArrowheads="1"/>
          </p:cNvSpPr>
          <p:nvPr/>
        </p:nvSpPr>
        <p:spPr bwMode="auto">
          <a:xfrm>
            <a:off x="3063875" y="2840038"/>
            <a:ext cx="944563" cy="484187"/>
          </a:xfrm>
          <a:prstGeom prst="curvedDownArrow">
            <a:avLst>
              <a:gd name="adj1" fmla="val 12888"/>
              <a:gd name="adj2" fmla="val 60159"/>
              <a:gd name="adj3" fmla="val 33333"/>
            </a:avLst>
          </a:prstGeom>
          <a:solidFill>
            <a:srgbClr val="FF6600"/>
          </a:solidFill>
          <a:ln w="9525">
            <a:solidFill>
              <a:srgbClr val="99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>
              <a:latin typeface="Calibri" pitchFamily="34" charset="0"/>
            </a:endParaRPr>
          </a:p>
        </p:txBody>
      </p:sp>
      <p:grpSp>
        <p:nvGrpSpPr>
          <p:cNvPr id="2" name="Group 36"/>
          <p:cNvGrpSpPr>
            <a:grpSpLocks/>
          </p:cNvGrpSpPr>
          <p:nvPr/>
        </p:nvGrpSpPr>
        <p:grpSpPr bwMode="auto">
          <a:xfrm>
            <a:off x="3778250" y="3278188"/>
            <a:ext cx="576263" cy="1727200"/>
            <a:chOff x="0" y="0"/>
            <a:chExt cx="408" cy="1043"/>
          </a:xfrm>
        </p:grpSpPr>
        <p:sp>
          <p:nvSpPr>
            <p:cNvPr id="12330" name="Rectangle 37"/>
            <p:cNvSpPr>
              <a:spLocks noChangeArrowheads="1"/>
            </p:cNvSpPr>
            <p:nvPr/>
          </p:nvSpPr>
          <p:spPr bwMode="auto">
            <a:xfrm>
              <a:off x="0" y="0"/>
              <a:ext cx="408" cy="844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>
                <a:latin typeface="Calibri" pitchFamily="34" charset="0"/>
              </a:endParaRPr>
            </a:p>
          </p:txBody>
        </p:sp>
        <p:sp>
          <p:nvSpPr>
            <p:cNvPr id="12331" name="AutoShape 38"/>
            <p:cNvSpPr>
              <a:spLocks noChangeArrowheads="1"/>
            </p:cNvSpPr>
            <p:nvPr/>
          </p:nvSpPr>
          <p:spPr bwMode="auto">
            <a:xfrm rot="5400000">
              <a:off x="20" y="656"/>
              <a:ext cx="363" cy="408"/>
            </a:xfrm>
            <a:prstGeom prst="flowChartDelay">
              <a:avLst/>
            </a:prstGeom>
            <a:solidFill>
              <a:srgbClr val="00FF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>
                <a:latin typeface="Calibri" pitchFamily="34" charset="0"/>
              </a:endParaRPr>
            </a:p>
          </p:txBody>
        </p:sp>
      </p:grpSp>
      <p:sp>
        <p:nvSpPr>
          <p:cNvPr id="21" name="AutoShape 41"/>
          <p:cNvSpPr>
            <a:spLocks noChangeArrowheads="1"/>
          </p:cNvSpPr>
          <p:nvPr/>
        </p:nvSpPr>
        <p:spPr bwMode="auto">
          <a:xfrm rot="10800000">
            <a:off x="4008438" y="2714625"/>
            <a:ext cx="1223962" cy="500063"/>
          </a:xfrm>
          <a:prstGeom prst="curvedUpArrow">
            <a:avLst>
              <a:gd name="adj1" fmla="val 21519"/>
              <a:gd name="adj2" fmla="val 111242"/>
              <a:gd name="adj3" fmla="val 25736"/>
            </a:avLst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>
              <a:latin typeface="Calibri" pitchFamily="34" charset="0"/>
            </a:endParaRPr>
          </a:p>
        </p:txBody>
      </p:sp>
      <p:sp>
        <p:nvSpPr>
          <p:cNvPr id="22" name="Text Box 10"/>
          <p:cNvSpPr txBox="1">
            <a:spLocks noChangeArrowheads="1"/>
          </p:cNvSpPr>
          <p:nvPr/>
        </p:nvSpPr>
        <p:spPr bwMode="auto">
          <a:xfrm>
            <a:off x="4505325" y="3090863"/>
            <a:ext cx="2052638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200" b="1">
                <a:solidFill>
                  <a:schemeClr val="accent2"/>
                </a:solidFill>
                <a:latin typeface="宋体" pitchFamily="2" charset="-122"/>
              </a:rPr>
              <a:t>注入</a:t>
            </a:r>
            <a:r>
              <a:rPr lang="en-US" altLang="zh-CN" sz="2200" b="1">
                <a:solidFill>
                  <a:schemeClr val="accent2"/>
                </a:solidFill>
                <a:latin typeface="宋体" pitchFamily="2" charset="-122"/>
              </a:rPr>
              <a:t>1mL</a:t>
            </a:r>
            <a:r>
              <a:rPr lang="zh-CN" altLang="en-US" sz="2200" b="1">
                <a:solidFill>
                  <a:schemeClr val="accent2"/>
                </a:solidFill>
                <a:latin typeface="宋体" pitchFamily="2" charset="-122"/>
              </a:rPr>
              <a:t>刚配制好的斐林试剂</a:t>
            </a:r>
          </a:p>
        </p:txBody>
      </p:sp>
      <p:sp>
        <p:nvSpPr>
          <p:cNvPr id="20" name="线形标注 2 19"/>
          <p:cNvSpPr>
            <a:spLocks/>
          </p:cNvSpPr>
          <p:nvPr/>
        </p:nvSpPr>
        <p:spPr bwMode="auto">
          <a:xfrm>
            <a:off x="7015163" y="2408238"/>
            <a:ext cx="1450975" cy="806450"/>
          </a:xfrm>
          <a:prstGeom prst="borderCallout2">
            <a:avLst>
              <a:gd name="adj1" fmla="val 18750"/>
              <a:gd name="adj2" fmla="val -8333"/>
              <a:gd name="adj3" fmla="val 18750"/>
              <a:gd name="adj4" fmla="val -16667"/>
              <a:gd name="adj5" fmla="val 112500"/>
              <a:gd name="adj6" fmla="val -46667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>
              <a:spcBef>
                <a:spcPct val="50000"/>
              </a:spcBef>
            </a:pPr>
            <a:r>
              <a:rPr lang="zh-CN" altLang="en-US" sz="2200" b="1">
                <a:solidFill>
                  <a:srgbClr val="FF0000"/>
                </a:solidFill>
                <a:latin typeface="宋体" pitchFamily="2" charset="-122"/>
              </a:rPr>
              <a:t>甲乙液等量混匀</a:t>
            </a:r>
          </a:p>
        </p:txBody>
      </p:sp>
      <p:sp>
        <p:nvSpPr>
          <p:cNvPr id="23" name="右箭头 22"/>
          <p:cNvSpPr>
            <a:spLocks noChangeArrowheads="1"/>
          </p:cNvSpPr>
          <p:nvPr/>
        </p:nvSpPr>
        <p:spPr bwMode="auto">
          <a:xfrm>
            <a:off x="4505325" y="4106863"/>
            <a:ext cx="557213" cy="295275"/>
          </a:xfrm>
          <a:prstGeom prst="rightArrow">
            <a:avLst>
              <a:gd name="adj1" fmla="val 50000"/>
              <a:gd name="adj2" fmla="val 50095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>
              <a:latin typeface="Calibri" pitchFamily="34" charset="0"/>
            </a:endParaRPr>
          </a:p>
        </p:txBody>
      </p:sp>
      <p:grpSp>
        <p:nvGrpSpPr>
          <p:cNvPr id="3" name="Group 13"/>
          <p:cNvGrpSpPr>
            <a:grpSpLocks/>
          </p:cNvGrpSpPr>
          <p:nvPr/>
        </p:nvGrpSpPr>
        <p:grpSpPr bwMode="auto">
          <a:xfrm>
            <a:off x="5216525" y="3984625"/>
            <a:ext cx="1584325" cy="1966913"/>
            <a:chOff x="0" y="0"/>
            <a:chExt cx="998" cy="1316"/>
          </a:xfrm>
        </p:grpSpPr>
        <p:grpSp>
          <p:nvGrpSpPr>
            <p:cNvPr id="12313" name="Group 14"/>
            <p:cNvGrpSpPr>
              <a:grpSpLocks/>
            </p:cNvGrpSpPr>
            <p:nvPr/>
          </p:nvGrpSpPr>
          <p:grpSpPr bwMode="auto">
            <a:xfrm>
              <a:off x="0" y="0"/>
              <a:ext cx="998" cy="1316"/>
              <a:chOff x="0" y="0"/>
              <a:chExt cx="998" cy="1316"/>
            </a:xfrm>
          </p:grpSpPr>
          <p:grpSp>
            <p:nvGrpSpPr>
              <p:cNvPr id="12315" name="Group 15"/>
              <p:cNvGrpSpPr>
                <a:grpSpLocks/>
              </p:cNvGrpSpPr>
              <p:nvPr/>
            </p:nvGrpSpPr>
            <p:grpSpPr bwMode="auto">
              <a:xfrm>
                <a:off x="0" y="273"/>
                <a:ext cx="998" cy="1043"/>
                <a:chOff x="0" y="0"/>
                <a:chExt cx="998" cy="1043"/>
              </a:xfrm>
            </p:grpSpPr>
            <p:sp>
              <p:nvSpPr>
                <p:cNvPr id="12319" name="Rectangle 16"/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998" cy="1043"/>
                </a:xfrm>
                <a:prstGeom prst="rect">
                  <a:avLst/>
                </a:prstGeom>
                <a:solidFill>
                  <a:schemeClr val="bg1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zh-CN" altLang="en-US">
                    <a:latin typeface="Calibri" pitchFamily="34" charset="0"/>
                  </a:endParaRPr>
                </a:p>
              </p:txBody>
            </p:sp>
            <p:sp>
              <p:nvSpPr>
                <p:cNvPr id="12320" name="Line 17"/>
                <p:cNvSpPr>
                  <a:spLocks noChangeShapeType="1"/>
                </p:cNvSpPr>
                <p:nvPr/>
              </p:nvSpPr>
              <p:spPr bwMode="auto">
                <a:xfrm>
                  <a:off x="0" y="998"/>
                  <a:ext cx="997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prstDash val="dash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2321" name="Line 18"/>
                <p:cNvSpPr>
                  <a:spLocks noChangeShapeType="1"/>
                </p:cNvSpPr>
                <p:nvPr/>
              </p:nvSpPr>
              <p:spPr bwMode="auto">
                <a:xfrm>
                  <a:off x="0" y="227"/>
                  <a:ext cx="997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2322" name="Line 19"/>
                <p:cNvSpPr>
                  <a:spLocks noChangeShapeType="1"/>
                </p:cNvSpPr>
                <p:nvPr/>
              </p:nvSpPr>
              <p:spPr bwMode="auto">
                <a:xfrm>
                  <a:off x="0" y="317"/>
                  <a:ext cx="997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prstDash val="dash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2323" name="Line 20"/>
                <p:cNvSpPr>
                  <a:spLocks noChangeShapeType="1"/>
                </p:cNvSpPr>
                <p:nvPr/>
              </p:nvSpPr>
              <p:spPr bwMode="auto">
                <a:xfrm>
                  <a:off x="0" y="408"/>
                  <a:ext cx="997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prstDash val="dash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2324" name="Line 21"/>
                <p:cNvSpPr>
                  <a:spLocks noChangeShapeType="1"/>
                </p:cNvSpPr>
                <p:nvPr/>
              </p:nvSpPr>
              <p:spPr bwMode="auto">
                <a:xfrm>
                  <a:off x="0" y="499"/>
                  <a:ext cx="997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prstDash val="dash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2325" name="Line 22"/>
                <p:cNvSpPr>
                  <a:spLocks noChangeShapeType="1"/>
                </p:cNvSpPr>
                <p:nvPr/>
              </p:nvSpPr>
              <p:spPr bwMode="auto">
                <a:xfrm>
                  <a:off x="0" y="590"/>
                  <a:ext cx="997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prstDash val="dash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2326" name="Line 23"/>
                <p:cNvSpPr>
                  <a:spLocks noChangeShapeType="1"/>
                </p:cNvSpPr>
                <p:nvPr/>
              </p:nvSpPr>
              <p:spPr bwMode="auto">
                <a:xfrm>
                  <a:off x="0" y="680"/>
                  <a:ext cx="997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prstDash val="dash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2327" name="Line 24"/>
                <p:cNvSpPr>
                  <a:spLocks noChangeShapeType="1"/>
                </p:cNvSpPr>
                <p:nvPr/>
              </p:nvSpPr>
              <p:spPr bwMode="auto">
                <a:xfrm>
                  <a:off x="0" y="771"/>
                  <a:ext cx="997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prstDash val="dash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2328" name="Line 25"/>
                <p:cNvSpPr>
                  <a:spLocks noChangeShapeType="1"/>
                </p:cNvSpPr>
                <p:nvPr/>
              </p:nvSpPr>
              <p:spPr bwMode="auto">
                <a:xfrm>
                  <a:off x="0" y="862"/>
                  <a:ext cx="997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prstDash val="dash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2329" name="Line 26"/>
                <p:cNvSpPr>
                  <a:spLocks noChangeShapeType="1"/>
                </p:cNvSpPr>
                <p:nvPr/>
              </p:nvSpPr>
              <p:spPr bwMode="auto">
                <a:xfrm>
                  <a:off x="0" y="952"/>
                  <a:ext cx="997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prstDash val="dash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12316" name="Group 27"/>
              <p:cNvGrpSpPr>
                <a:grpSpLocks/>
              </p:cNvGrpSpPr>
              <p:nvPr/>
            </p:nvGrpSpPr>
            <p:grpSpPr bwMode="auto">
              <a:xfrm>
                <a:off x="315" y="0"/>
                <a:ext cx="365" cy="1085"/>
                <a:chOff x="-2" y="0"/>
                <a:chExt cx="410" cy="1041"/>
              </a:xfrm>
            </p:grpSpPr>
            <p:sp>
              <p:nvSpPr>
                <p:cNvPr id="12317" name="Rectangle 28"/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408" cy="844"/>
                </a:xfrm>
                <a:prstGeom prst="rect">
                  <a:avLst/>
                </a:prstGeom>
                <a:solidFill>
                  <a:schemeClr val="bg1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zh-CN" altLang="en-US">
                    <a:latin typeface="Calibri" pitchFamily="34" charset="0"/>
                  </a:endParaRPr>
                </a:p>
              </p:txBody>
            </p:sp>
            <p:sp>
              <p:nvSpPr>
                <p:cNvPr id="12318" name="AutoShape 29"/>
                <p:cNvSpPr>
                  <a:spLocks noChangeArrowheads="1"/>
                </p:cNvSpPr>
                <p:nvPr/>
              </p:nvSpPr>
              <p:spPr bwMode="auto">
                <a:xfrm rot="5400000">
                  <a:off x="20" y="656"/>
                  <a:ext cx="363" cy="408"/>
                </a:xfrm>
                <a:prstGeom prst="flowChartDelay">
                  <a:avLst/>
                </a:prstGeom>
                <a:solidFill>
                  <a:srgbClr val="00FFFF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zh-CN" altLang="en-US">
                    <a:latin typeface="Calibri" pitchFamily="34" charset="0"/>
                  </a:endParaRPr>
                </a:p>
              </p:txBody>
            </p:sp>
          </p:grpSp>
        </p:grpSp>
        <p:sp>
          <p:nvSpPr>
            <p:cNvPr id="12314" name="Line 30"/>
            <p:cNvSpPr>
              <a:spLocks noChangeShapeType="1"/>
            </p:cNvSpPr>
            <p:nvPr/>
          </p:nvSpPr>
          <p:spPr bwMode="auto">
            <a:xfrm>
              <a:off x="45" y="499"/>
              <a:ext cx="90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42" name="AutoShape 31"/>
          <p:cNvSpPr>
            <a:spLocks noChangeArrowheads="1"/>
          </p:cNvSpPr>
          <p:nvPr/>
        </p:nvSpPr>
        <p:spPr bwMode="auto">
          <a:xfrm>
            <a:off x="6799263" y="4595813"/>
            <a:ext cx="1681162" cy="446087"/>
          </a:xfrm>
          <a:prstGeom prst="wedgeRoundRectCallout">
            <a:avLst>
              <a:gd name="adj1" fmla="val -85250"/>
              <a:gd name="adj2" fmla="val 73528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50000"/>
              </a:spcBef>
            </a:pPr>
            <a:r>
              <a:rPr lang="zh-CN" altLang="en-US" sz="2200" b="1">
                <a:latin typeface="宋体" pitchFamily="2" charset="-122"/>
              </a:rPr>
              <a:t>变成</a:t>
            </a:r>
            <a:r>
              <a:rPr lang="zh-CN" altLang="en-US" sz="2200" b="1">
                <a:solidFill>
                  <a:srgbClr val="FF0000"/>
                </a:solidFill>
                <a:latin typeface="宋体" pitchFamily="2" charset="-122"/>
              </a:rPr>
              <a:t>砖红色</a:t>
            </a:r>
          </a:p>
          <a:p>
            <a:pPr algn="ctr"/>
            <a:endParaRPr lang="zh-CN" altLang="en-US" sz="2800">
              <a:solidFill>
                <a:schemeClr val="hlink"/>
              </a:solidFill>
              <a:latin typeface="Calibri" pitchFamily="34" charset="0"/>
              <a:ea typeface="黑体" pitchFamily="49" charset="-122"/>
            </a:endParaRPr>
          </a:p>
        </p:txBody>
      </p:sp>
      <p:sp>
        <p:nvSpPr>
          <p:cNvPr id="43" name="AutoShape 32"/>
          <p:cNvSpPr>
            <a:spLocks noChangeArrowheads="1"/>
          </p:cNvSpPr>
          <p:nvPr/>
        </p:nvSpPr>
        <p:spPr bwMode="auto">
          <a:xfrm>
            <a:off x="6705600" y="5405438"/>
            <a:ext cx="2046288" cy="479425"/>
          </a:xfrm>
          <a:prstGeom prst="wedgeRoundRectCallout">
            <a:avLst>
              <a:gd name="adj1" fmla="val -78597"/>
              <a:gd name="adj2" fmla="val 9315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50000"/>
              </a:spcBef>
            </a:pPr>
            <a:r>
              <a:rPr lang="en-US" altLang="zh-CN" sz="2200" b="1">
                <a:latin typeface="宋体" pitchFamily="2" charset="-122"/>
              </a:rPr>
              <a:t>50-65</a:t>
            </a:r>
            <a:r>
              <a:rPr lang="en-US" altLang="zh-CN" sz="2200" b="1" baseline="30000">
                <a:latin typeface="宋体" pitchFamily="2" charset="-122"/>
              </a:rPr>
              <a:t>0</a:t>
            </a:r>
            <a:r>
              <a:rPr lang="en-US" altLang="zh-CN" sz="2200" b="1">
                <a:latin typeface="宋体" pitchFamily="2" charset="-122"/>
              </a:rPr>
              <a:t>C</a:t>
            </a:r>
            <a:r>
              <a:rPr lang="zh-CN" altLang="en-US" sz="2200" b="1">
                <a:latin typeface="宋体" pitchFamily="2" charset="-122"/>
              </a:rPr>
              <a:t>的温水</a:t>
            </a:r>
          </a:p>
          <a:p>
            <a:pPr algn="ctr"/>
            <a:endParaRPr lang="zh-CN" altLang="en-US" sz="2800">
              <a:latin typeface="Calibri" pitchFamily="34" charset="0"/>
              <a:ea typeface="黑体" pitchFamily="49" charset="-122"/>
            </a:endParaRPr>
          </a:p>
        </p:txBody>
      </p:sp>
      <p:grpSp>
        <p:nvGrpSpPr>
          <p:cNvPr id="14" name="Group 44"/>
          <p:cNvGrpSpPr>
            <a:grpSpLocks/>
          </p:cNvGrpSpPr>
          <p:nvPr/>
        </p:nvGrpSpPr>
        <p:grpSpPr bwMode="auto">
          <a:xfrm>
            <a:off x="5719763" y="3879850"/>
            <a:ext cx="576262" cy="1727200"/>
            <a:chOff x="0" y="0"/>
            <a:chExt cx="408" cy="1043"/>
          </a:xfrm>
        </p:grpSpPr>
        <p:sp>
          <p:nvSpPr>
            <p:cNvPr id="12311" name="Rectangle 45"/>
            <p:cNvSpPr>
              <a:spLocks noChangeArrowheads="1"/>
            </p:cNvSpPr>
            <p:nvPr/>
          </p:nvSpPr>
          <p:spPr bwMode="auto">
            <a:xfrm>
              <a:off x="0" y="0"/>
              <a:ext cx="408" cy="844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>
                <a:latin typeface="Calibri" pitchFamily="34" charset="0"/>
              </a:endParaRPr>
            </a:p>
          </p:txBody>
        </p:sp>
        <p:sp>
          <p:nvSpPr>
            <p:cNvPr id="12312" name="AutoShape 46"/>
            <p:cNvSpPr>
              <a:spLocks noChangeArrowheads="1"/>
            </p:cNvSpPr>
            <p:nvPr/>
          </p:nvSpPr>
          <p:spPr bwMode="auto">
            <a:xfrm rot="5400000">
              <a:off x="20" y="656"/>
              <a:ext cx="363" cy="408"/>
            </a:xfrm>
            <a:prstGeom prst="flowChartDelay">
              <a:avLst/>
            </a:prstGeom>
            <a:solidFill>
              <a:srgbClr val="FF99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>
                <a:latin typeface="Calibri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146541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15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3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17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 nodeType="clickPar">
                      <p:stCondLst>
                        <p:cond delay="indefinite"/>
                      </p:stCondLst>
                      <p:childTnLst>
                        <p:par>
                          <p:cTn id="7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 nodeType="clickPar">
                      <p:stCondLst>
                        <p:cond delay="indefinite"/>
                      </p:stCondLst>
                      <p:childTnLst>
                        <p:par>
                          <p:cTn id="8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 nodeType="clickPar">
                      <p:stCondLst>
                        <p:cond delay="indefinite"/>
                      </p:stCondLst>
                      <p:childTnLst>
                        <p:par>
                          <p:cTn id="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8" grpId="0"/>
      <p:bldP spid="9" grpId="0" animBg="1"/>
      <p:bldP spid="10" grpId="0"/>
      <p:bldP spid="12" grpId="0" animBg="1"/>
      <p:bldP spid="13" grpId="0"/>
      <p:bldP spid="15" grpId="0" autoUpdateAnimBg="0"/>
      <p:bldP spid="16" grpId="0" animBg="1" autoUpdateAnimBg="0"/>
      <p:bldP spid="17" grpId="0" animBg="1"/>
      <p:bldP spid="21" grpId="0" animBg="1"/>
      <p:bldP spid="22" grpId="0" autoUpdateAnimBg="0"/>
      <p:bldP spid="20" grpId="0" animBg="1"/>
      <p:bldP spid="23" grpId="0" animBg="1"/>
      <p:bldP spid="43" grpId="0" animBg="1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857250" y="1500188"/>
            <a:ext cx="889317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3300"/>
                </a:solidFill>
                <a:latin typeface="宋体" pitchFamily="2" charset="-122"/>
              </a:rPr>
              <a:t>选材： </a:t>
            </a:r>
            <a:r>
              <a:rPr lang="zh-CN" altLang="en-US" sz="2400" b="1">
                <a:solidFill>
                  <a:schemeClr val="accent2"/>
                </a:solidFill>
                <a:latin typeface="宋体" pitchFamily="2" charset="-122"/>
              </a:rPr>
              <a:t>含 </a:t>
            </a:r>
            <a:r>
              <a:rPr lang="zh-CN" altLang="en-US" sz="2400" b="1" u="sng">
                <a:solidFill>
                  <a:schemeClr val="accent2"/>
                </a:solidFill>
                <a:latin typeface="宋体" pitchFamily="2" charset="-122"/>
              </a:rPr>
              <a:t>      </a:t>
            </a:r>
            <a:r>
              <a:rPr lang="zh-CN" altLang="en-US" sz="2400" b="1">
                <a:solidFill>
                  <a:schemeClr val="accent2"/>
                </a:solidFill>
                <a:latin typeface="宋体" pitchFamily="2" charset="-122"/>
              </a:rPr>
              <a:t>丰富的豆浆或鸡蛋清溶液。</a:t>
            </a:r>
          </a:p>
        </p:txBody>
      </p:sp>
      <p:sp>
        <p:nvSpPr>
          <p:cNvPr id="12291" name="Rectangle 3"/>
          <p:cNvSpPr>
            <a:spLocks noChangeArrowheads="1"/>
          </p:cNvSpPr>
          <p:nvPr/>
        </p:nvSpPr>
        <p:spPr bwMode="auto">
          <a:xfrm>
            <a:off x="2392363" y="1519238"/>
            <a:ext cx="11525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宋体" pitchFamily="2" charset="-122"/>
              </a:rPr>
              <a:t>蛋白质</a:t>
            </a:r>
          </a:p>
        </p:txBody>
      </p:sp>
      <p:sp>
        <p:nvSpPr>
          <p:cNvPr id="12292" name="Rectangle 4"/>
          <p:cNvSpPr>
            <a:spLocks noChangeArrowheads="1"/>
          </p:cNvSpPr>
          <p:nvPr/>
        </p:nvSpPr>
        <p:spPr bwMode="auto">
          <a:xfrm>
            <a:off x="2511425" y="2420938"/>
            <a:ext cx="36004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chemeClr val="accent2"/>
                </a:solidFill>
                <a:latin typeface="宋体" pitchFamily="2" charset="-122"/>
              </a:rPr>
              <a:t>黄豆浆滤液或蛋清稀释液</a:t>
            </a:r>
          </a:p>
        </p:txBody>
      </p:sp>
      <p:sp>
        <p:nvSpPr>
          <p:cNvPr id="12293" name="Rectangle 5"/>
          <p:cNvSpPr>
            <a:spLocks noChangeArrowheads="1"/>
          </p:cNvSpPr>
          <p:nvPr/>
        </p:nvSpPr>
        <p:spPr bwMode="auto">
          <a:xfrm>
            <a:off x="706438" y="2449513"/>
            <a:ext cx="160337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3300"/>
                </a:solidFill>
                <a:latin typeface="宋体" pitchFamily="2" charset="-122"/>
              </a:rPr>
              <a:t>制备样液</a:t>
            </a:r>
          </a:p>
        </p:txBody>
      </p:sp>
      <p:sp>
        <p:nvSpPr>
          <p:cNvPr id="12294" name="Line 6"/>
          <p:cNvSpPr>
            <a:spLocks noChangeShapeType="1"/>
          </p:cNvSpPr>
          <p:nvPr/>
        </p:nvSpPr>
        <p:spPr bwMode="auto">
          <a:xfrm>
            <a:off x="1328738" y="1917700"/>
            <a:ext cx="0" cy="531813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295" name="AutoShape 7"/>
          <p:cNvSpPr>
            <a:spLocks/>
          </p:cNvSpPr>
          <p:nvPr/>
        </p:nvSpPr>
        <p:spPr bwMode="auto">
          <a:xfrm>
            <a:off x="2103438" y="2449513"/>
            <a:ext cx="288925" cy="433387"/>
          </a:xfrm>
          <a:prstGeom prst="leftBrace">
            <a:avLst>
              <a:gd name="adj1" fmla="val 12500"/>
              <a:gd name="adj2" fmla="val 50000"/>
            </a:avLst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zh-CN" altLang="en-US">
              <a:latin typeface="Calibri" pitchFamily="34" charset="0"/>
            </a:endParaRPr>
          </a:p>
        </p:txBody>
      </p:sp>
      <p:sp>
        <p:nvSpPr>
          <p:cNvPr id="12296" name="Line 8"/>
          <p:cNvSpPr>
            <a:spLocks noChangeShapeType="1"/>
          </p:cNvSpPr>
          <p:nvPr/>
        </p:nvSpPr>
        <p:spPr bwMode="auto">
          <a:xfrm>
            <a:off x="3951288" y="4421188"/>
            <a:ext cx="2160587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297" name="Line 9"/>
          <p:cNvSpPr>
            <a:spLocks noChangeShapeType="1"/>
          </p:cNvSpPr>
          <p:nvPr/>
        </p:nvSpPr>
        <p:spPr bwMode="auto">
          <a:xfrm>
            <a:off x="1328738" y="2911475"/>
            <a:ext cx="0" cy="75565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299" name="Rectangle 11"/>
          <p:cNvSpPr>
            <a:spLocks noChangeArrowheads="1"/>
          </p:cNvSpPr>
          <p:nvPr/>
        </p:nvSpPr>
        <p:spPr bwMode="auto">
          <a:xfrm>
            <a:off x="796925" y="3659188"/>
            <a:ext cx="14224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2400" b="1">
                <a:solidFill>
                  <a:srgbClr val="FF3300"/>
                </a:solidFill>
                <a:latin typeface="宋体" pitchFamily="2" charset="-122"/>
              </a:rPr>
              <a:t>呈色反应</a:t>
            </a:r>
          </a:p>
        </p:txBody>
      </p:sp>
      <p:grpSp>
        <p:nvGrpSpPr>
          <p:cNvPr id="2" name="Group 12"/>
          <p:cNvGrpSpPr>
            <a:grpSpLocks/>
          </p:cNvGrpSpPr>
          <p:nvPr/>
        </p:nvGrpSpPr>
        <p:grpSpPr bwMode="auto">
          <a:xfrm>
            <a:off x="3068638" y="3675063"/>
            <a:ext cx="714375" cy="1727200"/>
            <a:chOff x="0" y="0"/>
            <a:chExt cx="408" cy="1043"/>
          </a:xfrm>
        </p:grpSpPr>
        <p:sp>
          <p:nvSpPr>
            <p:cNvPr id="13339" name="Rectangle 13"/>
            <p:cNvSpPr>
              <a:spLocks noChangeArrowheads="1"/>
            </p:cNvSpPr>
            <p:nvPr/>
          </p:nvSpPr>
          <p:spPr bwMode="auto">
            <a:xfrm>
              <a:off x="0" y="0"/>
              <a:ext cx="408" cy="844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>
                <a:latin typeface="Calibri" pitchFamily="34" charset="0"/>
              </a:endParaRPr>
            </a:p>
          </p:txBody>
        </p:sp>
        <p:sp>
          <p:nvSpPr>
            <p:cNvPr id="13340" name="AutoShape 14"/>
            <p:cNvSpPr>
              <a:spLocks noChangeArrowheads="1"/>
            </p:cNvSpPr>
            <p:nvPr/>
          </p:nvSpPr>
          <p:spPr bwMode="auto">
            <a:xfrm rot="5400000">
              <a:off x="20" y="656"/>
              <a:ext cx="363" cy="408"/>
            </a:xfrm>
            <a:prstGeom prst="flowChartDelay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>
                <a:latin typeface="Calibri" pitchFamily="34" charset="0"/>
              </a:endParaRPr>
            </a:p>
          </p:txBody>
        </p:sp>
      </p:grpSp>
      <p:sp>
        <p:nvSpPr>
          <p:cNvPr id="12303" name="Text Box 15"/>
          <p:cNvSpPr txBox="1">
            <a:spLocks noChangeArrowheads="1"/>
          </p:cNvSpPr>
          <p:nvPr/>
        </p:nvSpPr>
        <p:spPr bwMode="auto">
          <a:xfrm>
            <a:off x="2103438" y="3606800"/>
            <a:ext cx="10795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chemeClr val="accent2"/>
                </a:solidFill>
                <a:latin typeface="宋体" pitchFamily="2" charset="-122"/>
              </a:rPr>
              <a:t>组织样液</a:t>
            </a:r>
            <a:r>
              <a:rPr lang="en-US" altLang="zh-CN" sz="2400" b="1">
                <a:solidFill>
                  <a:schemeClr val="accent2"/>
                </a:solidFill>
                <a:latin typeface="宋体" pitchFamily="2" charset="-122"/>
              </a:rPr>
              <a:t>2mL</a:t>
            </a:r>
          </a:p>
        </p:txBody>
      </p:sp>
      <p:sp>
        <p:nvSpPr>
          <p:cNvPr id="12304" name="AutoShape 16"/>
          <p:cNvSpPr>
            <a:spLocks noChangeArrowheads="1"/>
          </p:cNvSpPr>
          <p:nvPr/>
        </p:nvSpPr>
        <p:spPr bwMode="auto">
          <a:xfrm rot="842174">
            <a:off x="2436813" y="3197225"/>
            <a:ext cx="944562" cy="484188"/>
          </a:xfrm>
          <a:prstGeom prst="curvedDownArrow">
            <a:avLst>
              <a:gd name="adj1" fmla="val 12888"/>
              <a:gd name="adj2" fmla="val 60159"/>
              <a:gd name="adj3" fmla="val 33333"/>
            </a:avLst>
          </a:prstGeom>
          <a:solidFill>
            <a:srgbClr val="FF6600"/>
          </a:solidFill>
          <a:ln w="9525">
            <a:solidFill>
              <a:srgbClr val="99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>
              <a:latin typeface="Calibri" pitchFamily="34" charset="0"/>
            </a:endParaRPr>
          </a:p>
        </p:txBody>
      </p:sp>
      <p:sp>
        <p:nvSpPr>
          <p:cNvPr id="12305" name="Text Box 17"/>
          <p:cNvSpPr txBox="1">
            <a:spLocks noChangeArrowheads="1"/>
          </p:cNvSpPr>
          <p:nvPr/>
        </p:nvSpPr>
        <p:spPr bwMode="auto">
          <a:xfrm>
            <a:off x="3924300" y="3589338"/>
            <a:ext cx="1800225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chemeClr val="accent2"/>
                </a:solidFill>
                <a:latin typeface="宋体" pitchFamily="2" charset="-122"/>
              </a:rPr>
              <a:t>双缩脲试剂</a:t>
            </a:r>
            <a:r>
              <a:rPr lang="en-US" altLang="zh-CN" sz="2400" b="1">
                <a:solidFill>
                  <a:schemeClr val="accent2"/>
                </a:solidFill>
                <a:latin typeface="宋体" pitchFamily="2" charset="-122"/>
              </a:rPr>
              <a:t>A</a:t>
            </a:r>
            <a:r>
              <a:rPr lang="zh-CN" altLang="en-US" sz="2400" b="1">
                <a:solidFill>
                  <a:schemeClr val="accent2"/>
                </a:solidFill>
                <a:latin typeface="宋体" pitchFamily="2" charset="-122"/>
              </a:rPr>
              <a:t>液</a:t>
            </a:r>
            <a:r>
              <a:rPr lang="en-US" altLang="zh-CN" sz="2400" b="1">
                <a:solidFill>
                  <a:schemeClr val="accent2"/>
                </a:solidFill>
                <a:latin typeface="宋体" pitchFamily="2" charset="-122"/>
              </a:rPr>
              <a:t>1mL</a:t>
            </a:r>
          </a:p>
        </p:txBody>
      </p:sp>
      <p:sp>
        <p:nvSpPr>
          <p:cNvPr id="12306" name="AutoShape 18"/>
          <p:cNvSpPr>
            <a:spLocks noChangeArrowheads="1"/>
          </p:cNvSpPr>
          <p:nvPr/>
        </p:nvSpPr>
        <p:spPr bwMode="auto">
          <a:xfrm rot="10525186">
            <a:off x="3238500" y="3138488"/>
            <a:ext cx="1223963" cy="500062"/>
          </a:xfrm>
          <a:prstGeom prst="curvedUpArrow">
            <a:avLst>
              <a:gd name="adj1" fmla="val 21519"/>
              <a:gd name="adj2" fmla="val 111242"/>
              <a:gd name="adj3" fmla="val 25736"/>
            </a:avLst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>
              <a:latin typeface="Calibri" pitchFamily="34" charset="0"/>
            </a:endParaRPr>
          </a:p>
        </p:txBody>
      </p:sp>
      <p:sp>
        <p:nvSpPr>
          <p:cNvPr id="12307" name="Text Box 19"/>
          <p:cNvSpPr txBox="1">
            <a:spLocks noChangeArrowheads="1"/>
          </p:cNvSpPr>
          <p:nvPr/>
        </p:nvSpPr>
        <p:spPr bwMode="auto">
          <a:xfrm>
            <a:off x="6877050" y="3444875"/>
            <a:ext cx="1800225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chemeClr val="accent2"/>
                </a:solidFill>
                <a:latin typeface="宋体" pitchFamily="2" charset="-122"/>
              </a:rPr>
              <a:t>双缩脲试剂</a:t>
            </a:r>
            <a:r>
              <a:rPr lang="en-US" altLang="zh-CN" sz="2400" b="1">
                <a:solidFill>
                  <a:schemeClr val="accent2"/>
                </a:solidFill>
                <a:latin typeface="宋体" pitchFamily="2" charset="-122"/>
              </a:rPr>
              <a:t>B</a:t>
            </a:r>
            <a:r>
              <a:rPr lang="zh-CN" altLang="en-US" sz="2400" b="1">
                <a:solidFill>
                  <a:schemeClr val="accent2"/>
                </a:solidFill>
                <a:latin typeface="宋体" pitchFamily="2" charset="-122"/>
              </a:rPr>
              <a:t>液</a:t>
            </a:r>
            <a:r>
              <a:rPr lang="en-US" altLang="zh-CN" sz="2400" b="1">
                <a:solidFill>
                  <a:schemeClr val="accent2"/>
                </a:solidFill>
                <a:latin typeface="宋体" pitchFamily="2" charset="-122"/>
              </a:rPr>
              <a:t>4</a:t>
            </a:r>
            <a:r>
              <a:rPr lang="zh-CN" altLang="en-US" sz="2400" b="1">
                <a:solidFill>
                  <a:schemeClr val="accent2"/>
                </a:solidFill>
                <a:latin typeface="宋体" pitchFamily="2" charset="-122"/>
              </a:rPr>
              <a:t>滴</a:t>
            </a:r>
          </a:p>
        </p:txBody>
      </p:sp>
      <p:sp>
        <p:nvSpPr>
          <p:cNvPr id="12308" name="AutoShape 20"/>
          <p:cNvSpPr>
            <a:spLocks noChangeArrowheads="1"/>
          </p:cNvSpPr>
          <p:nvPr/>
        </p:nvSpPr>
        <p:spPr bwMode="auto">
          <a:xfrm rot="10800000">
            <a:off x="7092950" y="4446588"/>
            <a:ext cx="1800225" cy="720725"/>
          </a:xfrm>
          <a:prstGeom prst="wedgeRoundRectCallout">
            <a:avLst>
              <a:gd name="adj1" fmla="val 74778"/>
              <a:gd name="adj2" fmla="val 23509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/>
          <a:lstStyle/>
          <a:p>
            <a:pPr>
              <a:lnSpc>
                <a:spcPct val="70000"/>
              </a:lnSpc>
            </a:pPr>
            <a:r>
              <a:rPr lang="zh-CN" altLang="en-US" sz="2400" b="1">
                <a:solidFill>
                  <a:srgbClr val="FF0000"/>
                </a:solidFill>
                <a:latin typeface="宋体" pitchFamily="2" charset="-122"/>
              </a:rPr>
              <a:t>摇匀后变成紫色</a:t>
            </a:r>
            <a:endParaRPr lang="zh-CN" altLang="en-US" sz="2400">
              <a:solidFill>
                <a:srgbClr val="FF0000"/>
              </a:solidFill>
              <a:latin typeface="宋体" pitchFamily="2" charset="-122"/>
            </a:endParaRPr>
          </a:p>
        </p:txBody>
      </p:sp>
      <p:grpSp>
        <p:nvGrpSpPr>
          <p:cNvPr id="3" name="Group 21"/>
          <p:cNvGrpSpPr>
            <a:grpSpLocks/>
          </p:cNvGrpSpPr>
          <p:nvPr/>
        </p:nvGrpSpPr>
        <p:grpSpPr bwMode="auto">
          <a:xfrm>
            <a:off x="771525" y="4121150"/>
            <a:ext cx="1112838" cy="1743075"/>
            <a:chOff x="41" y="0"/>
            <a:chExt cx="701" cy="1098"/>
          </a:xfrm>
        </p:grpSpPr>
        <p:sp>
          <p:nvSpPr>
            <p:cNvPr id="13337" name="Line 22"/>
            <p:cNvSpPr>
              <a:spLocks noChangeShapeType="1"/>
            </p:cNvSpPr>
            <p:nvPr/>
          </p:nvSpPr>
          <p:spPr bwMode="auto">
            <a:xfrm flipH="1">
              <a:off x="408" y="0"/>
              <a:ext cx="0" cy="762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38" name="Rectangle 23"/>
            <p:cNvSpPr>
              <a:spLocks noChangeArrowheads="1"/>
            </p:cNvSpPr>
            <p:nvPr/>
          </p:nvSpPr>
          <p:spPr bwMode="auto">
            <a:xfrm>
              <a:off x="41" y="807"/>
              <a:ext cx="701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2400" b="1">
                  <a:solidFill>
                    <a:srgbClr val="FF3300"/>
                  </a:solidFill>
                  <a:latin typeface="宋体" pitchFamily="2" charset="-122"/>
                </a:rPr>
                <a:t>结论：</a:t>
              </a:r>
            </a:p>
          </p:txBody>
        </p:sp>
      </p:grpSp>
      <p:sp>
        <p:nvSpPr>
          <p:cNvPr id="12312" name="Text Box 24"/>
          <p:cNvSpPr txBox="1">
            <a:spLocks noChangeArrowheads="1"/>
          </p:cNvSpPr>
          <p:nvPr/>
        </p:nvSpPr>
        <p:spPr bwMode="auto">
          <a:xfrm>
            <a:off x="1766888" y="5403850"/>
            <a:ext cx="5037137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r>
              <a:rPr lang="zh-CN" altLang="en-US" sz="2400" b="1">
                <a:solidFill>
                  <a:srgbClr val="FF0000"/>
                </a:solidFill>
                <a:latin typeface="宋体" pitchFamily="2" charset="-122"/>
              </a:rPr>
              <a:t>组织样液中存在蛋白质。</a:t>
            </a:r>
          </a:p>
        </p:txBody>
      </p:sp>
      <p:grpSp>
        <p:nvGrpSpPr>
          <p:cNvPr id="4" name="Group 25"/>
          <p:cNvGrpSpPr>
            <a:grpSpLocks/>
          </p:cNvGrpSpPr>
          <p:nvPr/>
        </p:nvGrpSpPr>
        <p:grpSpPr bwMode="auto">
          <a:xfrm>
            <a:off x="6227763" y="3506788"/>
            <a:ext cx="576262" cy="1727200"/>
            <a:chOff x="0" y="0"/>
            <a:chExt cx="408" cy="1043"/>
          </a:xfrm>
        </p:grpSpPr>
        <p:sp>
          <p:nvSpPr>
            <p:cNvPr id="13335" name="Rectangle 26"/>
            <p:cNvSpPr>
              <a:spLocks noChangeArrowheads="1"/>
            </p:cNvSpPr>
            <p:nvPr/>
          </p:nvSpPr>
          <p:spPr bwMode="auto">
            <a:xfrm>
              <a:off x="0" y="0"/>
              <a:ext cx="408" cy="844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>
                <a:latin typeface="Calibri" pitchFamily="34" charset="0"/>
              </a:endParaRPr>
            </a:p>
          </p:txBody>
        </p:sp>
        <p:sp>
          <p:nvSpPr>
            <p:cNvPr id="13336" name="AutoShape 27"/>
            <p:cNvSpPr>
              <a:spLocks noChangeArrowheads="1"/>
            </p:cNvSpPr>
            <p:nvPr/>
          </p:nvSpPr>
          <p:spPr bwMode="auto">
            <a:xfrm rot="5400000">
              <a:off x="20" y="656"/>
              <a:ext cx="363" cy="408"/>
            </a:xfrm>
            <a:prstGeom prst="flowChartDelay">
              <a:avLst/>
            </a:prstGeom>
            <a:solidFill>
              <a:srgbClr val="9900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>
                <a:latin typeface="Calibri" pitchFamily="34" charset="0"/>
              </a:endParaRPr>
            </a:p>
          </p:txBody>
        </p:sp>
      </p:grpSp>
      <p:sp>
        <p:nvSpPr>
          <p:cNvPr id="12316" name="AutoShape 28"/>
          <p:cNvSpPr>
            <a:spLocks noChangeArrowheads="1"/>
          </p:cNvSpPr>
          <p:nvPr/>
        </p:nvSpPr>
        <p:spPr bwMode="auto">
          <a:xfrm rot="10525186">
            <a:off x="6129338" y="2959100"/>
            <a:ext cx="1223962" cy="500063"/>
          </a:xfrm>
          <a:prstGeom prst="curvedUpArrow">
            <a:avLst>
              <a:gd name="adj1" fmla="val 21519"/>
              <a:gd name="adj2" fmla="val 111242"/>
              <a:gd name="adj3" fmla="val 25736"/>
            </a:avLst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>
              <a:latin typeface="Calibri" pitchFamily="34" charset="0"/>
            </a:endParaRPr>
          </a:p>
        </p:txBody>
      </p:sp>
      <p:sp>
        <p:nvSpPr>
          <p:cNvPr id="13334" name="矩形 27"/>
          <p:cNvSpPr>
            <a:spLocks noChangeArrowheads="1"/>
          </p:cNvSpPr>
          <p:nvPr/>
        </p:nvSpPr>
        <p:spPr bwMode="auto">
          <a:xfrm>
            <a:off x="1643063" y="428625"/>
            <a:ext cx="27114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2.</a:t>
            </a:r>
            <a:r>
              <a:rPr lang="zh-CN" altLang="en-US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蛋白质的检测</a:t>
            </a:r>
          </a:p>
        </p:txBody>
      </p:sp>
    </p:spTree>
    <p:extLst>
      <p:ext uri="{BB962C8B-B14F-4D97-AF65-F5344CB8AC3E}">
        <p14:creationId xmlns:p14="http://schemas.microsoft.com/office/powerpoint/2010/main" val="160362559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2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2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2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1" dur="1" fill="hold"/>
                                        <p:tgtEl>
                                          <p:spTgt spid="12303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2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4" dur="1" fill="hold"/>
                                        <p:tgtEl>
                                          <p:spTgt spid="12304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2000"/>
                                        <p:tgtEl>
                                          <p:spTgt spid="123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2000"/>
                                        <p:tgtEl>
                                          <p:spTgt spid="12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9" dur="2000"/>
                                        <p:tgtEl>
                                          <p:spTgt spid="12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2" dur="2000"/>
                                        <p:tgtEl>
                                          <p:spTgt spid="12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 nodeType="clickPar">
                      <p:stCondLst>
                        <p:cond delay="indefinite"/>
                      </p:stCondLst>
                      <p:childTnLst>
                        <p:par>
                          <p:cTn id="7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0" dur="500"/>
                                        <p:tgtEl>
                                          <p:spTgt spid="123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 autoUpdateAnimBg="0"/>
      <p:bldP spid="12293" grpId="0" autoUpdateAnimBg="0"/>
      <p:bldP spid="12294" grpId="0" animBg="1"/>
      <p:bldP spid="12295" grpId="0" animBg="1"/>
      <p:bldP spid="12296" grpId="0" animBg="1"/>
      <p:bldP spid="12297" grpId="0" animBg="1"/>
      <p:bldP spid="12299" grpId="0" autoUpdateAnimBg="0"/>
      <p:bldP spid="12303" grpId="0" autoUpdateAnimBg="0"/>
      <p:bldP spid="12304" grpId="0" animBg="1"/>
      <p:bldP spid="12305" grpId="0" autoUpdateAnimBg="0"/>
      <p:bldP spid="12306" grpId="0" animBg="1"/>
      <p:bldP spid="12307" grpId="0" autoUpdateAnimBg="0"/>
      <p:bldP spid="12308" grpId="0" animBg="1" autoUpdateAnimBg="0"/>
      <p:bldP spid="12312" grpId="0" autoUpdateAnimBg="0"/>
      <p:bldP spid="1231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内容占位符 2"/>
          <p:cNvSpPr>
            <a:spLocks noGrp="1"/>
          </p:cNvSpPr>
          <p:nvPr>
            <p:ph idx="1"/>
          </p:nvPr>
        </p:nvSpPr>
        <p:spPr>
          <a:xfrm>
            <a:off x="1143000" y="500063"/>
            <a:ext cx="3357563" cy="619125"/>
          </a:xfrm>
        </p:spPr>
        <p:txBody>
          <a:bodyPr/>
          <a:lstStyle/>
          <a:p>
            <a:r>
              <a:rPr lang="en-US" altLang="zh-CN" sz="2800" b="1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3</a:t>
            </a:r>
            <a:r>
              <a:rPr lang="zh-CN" altLang="en-US" sz="2800" b="1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．脂肪的检测</a:t>
            </a:r>
          </a:p>
          <a:p>
            <a:endParaRPr lang="zh-CN" altLang="en-US" smtClean="0"/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357188" y="1285875"/>
            <a:ext cx="683736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r>
              <a:rPr lang="zh-CN" altLang="en-US" sz="2400" b="1">
                <a:solidFill>
                  <a:srgbClr val="FF0000"/>
                </a:solidFill>
                <a:latin typeface="宋体" pitchFamily="2" charset="-122"/>
              </a:rPr>
              <a:t>方法一：</a:t>
            </a:r>
            <a:r>
              <a:rPr lang="zh-CN" altLang="en-US" sz="2400" b="1">
                <a:solidFill>
                  <a:schemeClr val="accent2"/>
                </a:solidFill>
                <a:latin typeface="宋体" pitchFamily="2" charset="-122"/>
              </a:rPr>
              <a:t>花生种子匀浆＋</a:t>
            </a:r>
            <a:r>
              <a:rPr lang="en-US" altLang="zh-CN" sz="2400" b="1">
                <a:solidFill>
                  <a:schemeClr val="accent2"/>
                </a:solidFill>
                <a:latin typeface="宋体" pitchFamily="2" charset="-122"/>
              </a:rPr>
              <a:t>3</a:t>
            </a:r>
            <a:r>
              <a:rPr lang="zh-CN" altLang="en-US" sz="2400" b="1">
                <a:solidFill>
                  <a:schemeClr val="accent2"/>
                </a:solidFill>
                <a:latin typeface="宋体" pitchFamily="2" charset="-122"/>
              </a:rPr>
              <a:t>滴苏丹</a:t>
            </a:r>
            <a:r>
              <a:rPr lang="en-US" altLang="zh-CN" sz="2400" b="1">
                <a:solidFill>
                  <a:schemeClr val="accent2"/>
                </a:solidFill>
                <a:latin typeface="宋体" pitchFamily="2" charset="-122"/>
              </a:rPr>
              <a:t>Ⅲ</a:t>
            </a:r>
            <a:r>
              <a:rPr lang="zh-CN" altLang="en-US" sz="2400" b="1">
                <a:solidFill>
                  <a:schemeClr val="accent2"/>
                </a:solidFill>
                <a:latin typeface="宋体" pitchFamily="2" charset="-122"/>
              </a:rPr>
              <a:t>染液</a:t>
            </a:r>
            <a:r>
              <a:rPr lang="en-US" altLang="zh-CN" sz="2400" b="1">
                <a:solidFill>
                  <a:schemeClr val="accent2"/>
                </a:solidFill>
                <a:latin typeface="宋体" pitchFamily="2" charset="-122"/>
              </a:rPr>
              <a:t>→</a:t>
            </a:r>
            <a:r>
              <a:rPr lang="zh-CN" altLang="en-US" sz="2400" b="1">
                <a:solidFill>
                  <a:schemeClr val="accent2"/>
                </a:solidFill>
                <a:latin typeface="宋体" pitchFamily="2" charset="-122"/>
              </a:rPr>
              <a:t>橘黄色</a:t>
            </a:r>
            <a:endParaRPr lang="zh-CN" altLang="en-US" sz="2400">
              <a:solidFill>
                <a:schemeClr val="accent2"/>
              </a:solidFill>
              <a:latin typeface="宋体" pitchFamily="2" charset="-122"/>
            </a:endParaRP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-163513" y="1860550"/>
            <a:ext cx="8164513" cy="1052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1">
              <a:lnSpc>
                <a:spcPct val="130000"/>
              </a:lnSpc>
            </a:pPr>
            <a:r>
              <a:rPr lang="zh-CN" altLang="en-US" sz="2400" b="1">
                <a:solidFill>
                  <a:srgbClr val="FF0000"/>
                </a:solidFill>
                <a:latin typeface="宋体" pitchFamily="2" charset="-122"/>
              </a:rPr>
              <a:t>方法二：取材：</a:t>
            </a:r>
            <a:r>
              <a:rPr lang="zh-CN" altLang="en-US" sz="2400" b="1">
                <a:solidFill>
                  <a:schemeClr val="accent2"/>
                </a:solidFill>
                <a:latin typeface="宋体" pitchFamily="2" charset="-122"/>
              </a:rPr>
              <a:t>花生种子</a:t>
            </a:r>
            <a:r>
              <a:rPr lang="en-US" altLang="zh-CN" sz="2400" b="1">
                <a:solidFill>
                  <a:schemeClr val="accent2"/>
                </a:solidFill>
                <a:latin typeface="宋体" pitchFamily="2" charset="-122"/>
              </a:rPr>
              <a:t>(</a:t>
            </a:r>
            <a:r>
              <a:rPr lang="zh-CN" altLang="en-US" sz="2400" b="1">
                <a:solidFill>
                  <a:schemeClr val="accent2"/>
                </a:solidFill>
                <a:latin typeface="宋体" pitchFamily="2" charset="-122"/>
              </a:rPr>
              <a:t>浸泡</a:t>
            </a:r>
            <a:r>
              <a:rPr lang="en-US" altLang="zh-CN" sz="2400" b="1">
                <a:solidFill>
                  <a:schemeClr val="accent2"/>
                </a:solidFill>
                <a:latin typeface="宋体" pitchFamily="2" charset="-122"/>
              </a:rPr>
              <a:t>)</a:t>
            </a:r>
            <a:r>
              <a:rPr lang="zh-CN" altLang="en-US" sz="2400" b="1">
                <a:solidFill>
                  <a:schemeClr val="accent2"/>
                </a:solidFill>
                <a:latin typeface="宋体" pitchFamily="2" charset="-122"/>
              </a:rPr>
              <a:t>，将子叶切成薄片</a:t>
            </a:r>
          </a:p>
          <a:p>
            <a:pPr lvl="1">
              <a:lnSpc>
                <a:spcPct val="130000"/>
              </a:lnSpc>
            </a:pPr>
            <a:endParaRPr lang="zh-CN" altLang="en-US" sz="2400" b="1">
              <a:solidFill>
                <a:srgbClr val="FF0000"/>
              </a:solidFill>
              <a:latin typeface="宋体" pitchFamily="2" charset="-122"/>
            </a:endParaRPr>
          </a:p>
        </p:txBody>
      </p:sp>
      <p:sp>
        <p:nvSpPr>
          <p:cNvPr id="6" name="下箭头 5"/>
          <p:cNvSpPr>
            <a:spLocks noChangeArrowheads="1"/>
          </p:cNvSpPr>
          <p:nvPr/>
        </p:nvSpPr>
        <p:spPr bwMode="auto">
          <a:xfrm>
            <a:off x="1709738" y="2332038"/>
            <a:ext cx="161925" cy="766762"/>
          </a:xfrm>
          <a:prstGeom prst="downArrow">
            <a:avLst>
              <a:gd name="adj1" fmla="val 50000"/>
              <a:gd name="adj2" fmla="val 50444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>
              <a:latin typeface="Calibri" pitchFamily="34" charset="0"/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1463675" y="2995613"/>
            <a:ext cx="806450" cy="738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r>
              <a:rPr lang="zh-CN" altLang="en-US" sz="2400" b="1">
                <a:solidFill>
                  <a:srgbClr val="FF0000"/>
                </a:solidFill>
                <a:latin typeface="宋体" pitchFamily="2" charset="-122"/>
              </a:rPr>
              <a:t>制片</a:t>
            </a:r>
          </a:p>
          <a:p>
            <a:endParaRPr lang="zh-CN" altLang="en-US"/>
          </a:p>
        </p:txBody>
      </p:sp>
      <p:sp>
        <p:nvSpPr>
          <p:cNvPr id="8" name="AutoShape 11"/>
          <p:cNvSpPr>
            <a:spLocks/>
          </p:cNvSpPr>
          <p:nvPr/>
        </p:nvSpPr>
        <p:spPr bwMode="auto">
          <a:xfrm>
            <a:off x="2181225" y="2540000"/>
            <a:ext cx="177800" cy="1670050"/>
          </a:xfrm>
          <a:prstGeom prst="leftBrace">
            <a:avLst>
              <a:gd name="adj1" fmla="val 78274"/>
              <a:gd name="adj2" fmla="val 50000"/>
            </a:avLst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>
            <a:spAutoFit/>
          </a:bodyPr>
          <a:lstStyle/>
          <a:p>
            <a:endParaRPr lang="zh-CN" altLang="en-US">
              <a:latin typeface="Calibri" pitchFamily="34" charset="0"/>
            </a:endParaRP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2359025" y="2360613"/>
            <a:ext cx="4473575" cy="738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r>
              <a:rPr lang="zh-CN" altLang="en-US" sz="2400" b="1">
                <a:solidFill>
                  <a:schemeClr val="accent2"/>
                </a:solidFill>
                <a:latin typeface="宋体" pitchFamily="2" charset="-122"/>
              </a:rPr>
              <a:t>取最薄的切片，放在载玻片中央</a:t>
            </a:r>
          </a:p>
          <a:p>
            <a:endParaRPr lang="zh-CN" altLang="en-US"/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2359025" y="2716213"/>
            <a:ext cx="4676775" cy="55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400" b="1">
                <a:solidFill>
                  <a:schemeClr val="accent2"/>
                </a:solidFill>
                <a:latin typeface="宋体" pitchFamily="2" charset="-122"/>
              </a:rPr>
              <a:t>滴</a:t>
            </a:r>
            <a:r>
              <a:rPr lang="zh-CN" altLang="zh-CN" sz="2400" b="1">
                <a:solidFill>
                  <a:schemeClr val="accent2"/>
                </a:solidFill>
                <a:latin typeface="宋体" pitchFamily="2" charset="-122"/>
              </a:rPr>
              <a:t>2</a:t>
            </a:r>
            <a:r>
              <a:rPr lang="zh-CN" altLang="en-US" sz="2400" b="1">
                <a:solidFill>
                  <a:schemeClr val="accent2"/>
                </a:solidFill>
                <a:latin typeface="宋体" pitchFamily="2" charset="-122"/>
              </a:rPr>
              <a:t>～</a:t>
            </a:r>
            <a:r>
              <a:rPr lang="zh-CN" altLang="zh-CN" sz="2400" b="1">
                <a:solidFill>
                  <a:schemeClr val="accent2"/>
                </a:solidFill>
                <a:latin typeface="宋体" pitchFamily="2" charset="-122"/>
              </a:rPr>
              <a:t>3</a:t>
            </a:r>
            <a:r>
              <a:rPr lang="zh-CN" altLang="en-US" sz="2400" b="1">
                <a:solidFill>
                  <a:schemeClr val="accent2"/>
                </a:solidFill>
                <a:latin typeface="宋体" pitchFamily="2" charset="-122"/>
              </a:rPr>
              <a:t>滴苏丹</a:t>
            </a:r>
            <a:r>
              <a:rPr lang="en-US" altLang="zh-CN" sz="2400" b="1">
                <a:solidFill>
                  <a:schemeClr val="accent2"/>
                </a:solidFill>
                <a:latin typeface="宋体" pitchFamily="2" charset="-122"/>
              </a:rPr>
              <a:t>Ⅲ</a:t>
            </a:r>
            <a:r>
              <a:rPr lang="zh-CN" altLang="en-US" sz="2400" b="1">
                <a:solidFill>
                  <a:schemeClr val="accent2"/>
                </a:solidFill>
                <a:latin typeface="宋体" pitchFamily="2" charset="-122"/>
              </a:rPr>
              <a:t>染液</a:t>
            </a:r>
            <a:r>
              <a:rPr lang="zh-CN" altLang="zh-CN" sz="2400" b="1">
                <a:solidFill>
                  <a:schemeClr val="accent2"/>
                </a:solidFill>
                <a:latin typeface="宋体" pitchFamily="2" charset="-122"/>
              </a:rPr>
              <a:t>(</a:t>
            </a:r>
            <a:r>
              <a:rPr lang="zh-CN" altLang="en-US" sz="2400" b="1">
                <a:solidFill>
                  <a:schemeClr val="accent2"/>
                </a:solidFill>
                <a:latin typeface="宋体" pitchFamily="2" charset="-122"/>
              </a:rPr>
              <a:t>染色</a:t>
            </a:r>
            <a:r>
              <a:rPr lang="zh-CN" altLang="zh-CN" sz="2400" b="1">
                <a:solidFill>
                  <a:schemeClr val="accent2"/>
                </a:solidFill>
                <a:latin typeface="宋体" pitchFamily="2" charset="-122"/>
              </a:rPr>
              <a:t>3 min)</a:t>
            </a: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2359025" y="3273425"/>
            <a:ext cx="6221413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r>
              <a:rPr lang="zh-CN" altLang="en-US" sz="2400" b="1">
                <a:solidFill>
                  <a:schemeClr val="accent2"/>
                </a:solidFill>
                <a:latin typeface="宋体" pitchFamily="2" charset="-122"/>
              </a:rPr>
              <a:t>去浮色：加</a:t>
            </a:r>
            <a:r>
              <a:rPr lang="en-US" altLang="zh-CN" sz="2400" b="1">
                <a:solidFill>
                  <a:schemeClr val="accent2"/>
                </a:solidFill>
                <a:latin typeface="宋体" pitchFamily="2" charset="-122"/>
              </a:rPr>
              <a:t>1</a:t>
            </a:r>
            <a:r>
              <a:rPr lang="zh-CN" altLang="en-US" sz="2400" b="1">
                <a:solidFill>
                  <a:schemeClr val="accent2"/>
                </a:solidFill>
                <a:latin typeface="宋体" pitchFamily="2" charset="-122"/>
              </a:rPr>
              <a:t>～</a:t>
            </a:r>
            <a:r>
              <a:rPr lang="en-US" altLang="zh-CN" sz="2400" b="1">
                <a:solidFill>
                  <a:schemeClr val="accent2"/>
                </a:solidFill>
                <a:latin typeface="宋体" pitchFamily="2" charset="-122"/>
              </a:rPr>
              <a:t>2</a:t>
            </a:r>
            <a:r>
              <a:rPr lang="zh-CN" altLang="en-US" sz="2400" b="1">
                <a:solidFill>
                  <a:schemeClr val="accent2"/>
                </a:solidFill>
                <a:latin typeface="宋体" pitchFamily="2" charset="-122"/>
              </a:rPr>
              <a:t>滴体积分数为</a:t>
            </a:r>
            <a:r>
              <a:rPr lang="en-US" altLang="zh-CN" sz="2400" b="1">
                <a:solidFill>
                  <a:schemeClr val="accent2"/>
                </a:solidFill>
                <a:latin typeface="宋体" pitchFamily="2" charset="-122"/>
              </a:rPr>
              <a:t>50%</a:t>
            </a:r>
            <a:r>
              <a:rPr lang="zh-CN" altLang="en-US" sz="2400" b="1">
                <a:solidFill>
                  <a:schemeClr val="accent2"/>
                </a:solidFill>
                <a:latin typeface="宋体" pitchFamily="2" charset="-122"/>
              </a:rPr>
              <a:t>的酒精溶液</a:t>
            </a: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2270125" y="3649663"/>
            <a:ext cx="6062663" cy="560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400" b="1">
                <a:solidFill>
                  <a:schemeClr val="accent2"/>
                </a:solidFill>
                <a:latin typeface="宋体" pitchFamily="2" charset="-122"/>
              </a:rPr>
              <a:t>制成临时装片：滴一滴蒸馏水，盖上盖玻片</a:t>
            </a:r>
            <a:endParaRPr lang="zh-CN" altLang="zh-CN" sz="2400" b="1">
              <a:solidFill>
                <a:schemeClr val="accent2"/>
              </a:solidFill>
              <a:latin typeface="宋体" pitchFamily="2" charset="-122"/>
            </a:endParaRP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2270125" y="4210050"/>
            <a:ext cx="5584825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lnSpc>
                <a:spcPct val="140000"/>
              </a:lnSpc>
            </a:pPr>
            <a:r>
              <a:rPr lang="zh-CN" altLang="en-US" sz="2400" b="1">
                <a:solidFill>
                  <a:schemeClr val="accent2"/>
                </a:solidFill>
                <a:latin typeface="宋体" pitchFamily="2" charset="-122"/>
              </a:rPr>
              <a:t>先低倍镜下找着色颗粒，再高倍镜观察</a:t>
            </a:r>
          </a:p>
        </p:txBody>
      </p:sp>
      <p:sp>
        <p:nvSpPr>
          <p:cNvPr id="14" name="下箭头 13"/>
          <p:cNvSpPr>
            <a:spLocks noChangeArrowheads="1"/>
          </p:cNvSpPr>
          <p:nvPr/>
        </p:nvSpPr>
        <p:spPr bwMode="auto">
          <a:xfrm>
            <a:off x="1709738" y="3443288"/>
            <a:ext cx="161925" cy="766762"/>
          </a:xfrm>
          <a:prstGeom prst="downArrow">
            <a:avLst>
              <a:gd name="adj1" fmla="val 50000"/>
              <a:gd name="adj2" fmla="val 50444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>
              <a:latin typeface="Calibri" pitchFamily="34" charset="0"/>
            </a:endParaRPr>
          </a:p>
        </p:txBody>
      </p:sp>
      <p:sp>
        <p:nvSpPr>
          <p:cNvPr id="15" name="下箭头 14"/>
          <p:cNvSpPr>
            <a:spLocks noChangeArrowheads="1"/>
          </p:cNvSpPr>
          <p:nvPr/>
        </p:nvSpPr>
        <p:spPr bwMode="auto">
          <a:xfrm>
            <a:off x="1709738" y="4672013"/>
            <a:ext cx="161925" cy="661987"/>
          </a:xfrm>
          <a:prstGeom prst="downArrow">
            <a:avLst>
              <a:gd name="adj1" fmla="val 50000"/>
              <a:gd name="adj2" fmla="val 50384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>
              <a:latin typeface="Calibri" pitchFamily="34" charset="0"/>
            </a:endParaRPr>
          </a:p>
        </p:txBody>
      </p:sp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1377950" y="4210050"/>
            <a:ext cx="8032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r>
              <a:rPr lang="zh-CN" altLang="en-US" sz="2400" b="1">
                <a:solidFill>
                  <a:srgbClr val="FF0000"/>
                </a:solidFill>
                <a:latin typeface="宋体" pitchFamily="2" charset="-122"/>
              </a:rPr>
              <a:t>观察</a:t>
            </a:r>
          </a:p>
        </p:txBody>
      </p: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1377950" y="5465763"/>
            <a:ext cx="63722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r>
              <a:rPr lang="zh-CN" altLang="en-US" sz="2400" b="1">
                <a:solidFill>
                  <a:srgbClr val="FF0000"/>
                </a:solidFill>
                <a:latin typeface="宋体" pitchFamily="2" charset="-122"/>
              </a:rPr>
              <a:t>结论：圆形小颗粒呈橘黄色，证明有脂肪存在</a:t>
            </a:r>
          </a:p>
        </p:txBody>
      </p:sp>
    </p:spTree>
    <p:extLst>
      <p:ext uri="{BB962C8B-B14F-4D97-AF65-F5344CB8AC3E}">
        <p14:creationId xmlns:p14="http://schemas.microsoft.com/office/powerpoint/2010/main" val="10538777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 animBg="1"/>
      <p:bldP spid="7" grpId="0"/>
      <p:bldP spid="8" grpId="0" animBg="1"/>
      <p:bldP spid="9" grpId="0"/>
      <p:bldP spid="10" grpId="0"/>
      <p:bldP spid="11" grpId="0"/>
      <p:bldP spid="12" grpId="0"/>
      <p:bldP spid="13" grpId="0"/>
      <p:bldP spid="14" grpId="0" animBg="1"/>
      <p:bldP spid="15" grpId="0" animBg="1"/>
      <p:bldP spid="16" grpId="0"/>
      <p:bldP spid="1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ChangeArrowheads="1"/>
          </p:cNvSpPr>
          <p:nvPr/>
        </p:nvSpPr>
        <p:spPr bwMode="auto">
          <a:xfrm>
            <a:off x="1214438" y="500063"/>
            <a:ext cx="36703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4.</a:t>
            </a:r>
            <a:r>
              <a:rPr lang="zh-CN" altLang="en-US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淀粉的检测</a:t>
            </a:r>
          </a:p>
          <a:p>
            <a:r>
              <a:rPr lang="zh-CN" altLang="en-US" sz="3200" b="1">
                <a:solidFill>
                  <a:srgbClr val="FF3300"/>
                </a:solidFill>
                <a:latin typeface="华文隶书" pitchFamily="2" charset="-122"/>
                <a:ea typeface="华文隶书" pitchFamily="2" charset="-122"/>
              </a:rPr>
              <a:t>   </a:t>
            </a:r>
            <a:endParaRPr lang="zh-CN" altLang="en-US" sz="2400" b="1">
              <a:solidFill>
                <a:srgbClr val="FF3300"/>
              </a:solidFill>
              <a:latin typeface="宋体" pitchFamily="2" charset="-122"/>
            </a:endParaRPr>
          </a:p>
        </p:txBody>
      </p:sp>
      <p:sp>
        <p:nvSpPr>
          <p:cNvPr id="15363" name="Rectangle 3"/>
          <p:cNvSpPr>
            <a:spLocks noChangeArrowheads="1"/>
          </p:cNvSpPr>
          <p:nvPr/>
        </p:nvSpPr>
        <p:spPr bwMode="auto">
          <a:xfrm>
            <a:off x="2093913" y="1581150"/>
            <a:ext cx="18002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chemeClr val="accent2"/>
                </a:solidFill>
                <a:latin typeface="宋体" pitchFamily="2" charset="-122"/>
              </a:rPr>
              <a:t>马铃薯匀浆</a:t>
            </a:r>
          </a:p>
        </p:txBody>
      </p:sp>
      <p:sp>
        <p:nvSpPr>
          <p:cNvPr id="15364" name="Rectangle 4"/>
          <p:cNvSpPr>
            <a:spLocks noChangeArrowheads="1"/>
          </p:cNvSpPr>
          <p:nvPr/>
        </p:nvSpPr>
        <p:spPr bwMode="auto">
          <a:xfrm>
            <a:off x="854075" y="3414713"/>
            <a:ext cx="893763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宋体" pitchFamily="2" charset="-122"/>
              </a:rPr>
              <a:t>检测</a:t>
            </a:r>
          </a:p>
        </p:txBody>
      </p:sp>
      <p:sp>
        <p:nvSpPr>
          <p:cNvPr id="15365" name="Line 5"/>
          <p:cNvSpPr>
            <a:spLocks noChangeShapeType="1"/>
          </p:cNvSpPr>
          <p:nvPr/>
        </p:nvSpPr>
        <p:spPr bwMode="auto">
          <a:xfrm>
            <a:off x="1300163" y="2273300"/>
            <a:ext cx="0" cy="1063625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66" name="Line 6"/>
          <p:cNvSpPr>
            <a:spLocks noChangeShapeType="1"/>
          </p:cNvSpPr>
          <p:nvPr/>
        </p:nvSpPr>
        <p:spPr bwMode="auto">
          <a:xfrm>
            <a:off x="3386138" y="4113213"/>
            <a:ext cx="1800225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67" name="Text Box 7"/>
          <p:cNvSpPr txBox="1">
            <a:spLocks noChangeArrowheads="1"/>
          </p:cNvSpPr>
          <p:nvPr/>
        </p:nvSpPr>
        <p:spPr bwMode="auto">
          <a:xfrm>
            <a:off x="1825625" y="3213100"/>
            <a:ext cx="8509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chemeClr val="accent2"/>
                </a:solidFill>
                <a:latin typeface="宋体" pitchFamily="2" charset="-122"/>
              </a:rPr>
              <a:t>组织样液</a:t>
            </a:r>
            <a:r>
              <a:rPr lang="en-US" altLang="zh-CN" sz="2400" b="1">
                <a:solidFill>
                  <a:schemeClr val="accent2"/>
                </a:solidFill>
                <a:latin typeface="宋体" pitchFamily="2" charset="-122"/>
              </a:rPr>
              <a:t>2mL</a:t>
            </a:r>
          </a:p>
        </p:txBody>
      </p:sp>
      <p:sp>
        <p:nvSpPr>
          <p:cNvPr id="15368" name="Text Box 8"/>
          <p:cNvSpPr txBox="1">
            <a:spLocks noChangeArrowheads="1"/>
          </p:cNvSpPr>
          <p:nvPr/>
        </p:nvSpPr>
        <p:spPr bwMode="auto">
          <a:xfrm>
            <a:off x="3557588" y="3113088"/>
            <a:ext cx="936625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chemeClr val="accent2"/>
                </a:solidFill>
                <a:latin typeface="宋体" pitchFamily="2" charset="-122"/>
              </a:rPr>
              <a:t>碘液</a:t>
            </a:r>
            <a:r>
              <a:rPr lang="en-US" altLang="zh-CN" sz="2400" b="1">
                <a:solidFill>
                  <a:schemeClr val="accent2"/>
                </a:solidFill>
                <a:latin typeface="宋体" pitchFamily="2" charset="-122"/>
              </a:rPr>
              <a:t>2</a:t>
            </a:r>
            <a:r>
              <a:rPr lang="zh-CN" altLang="en-US" sz="2400" b="1">
                <a:solidFill>
                  <a:schemeClr val="accent2"/>
                </a:solidFill>
                <a:latin typeface="宋体" pitchFamily="2" charset="-122"/>
              </a:rPr>
              <a:t>滴</a:t>
            </a:r>
          </a:p>
        </p:txBody>
      </p:sp>
      <p:grpSp>
        <p:nvGrpSpPr>
          <p:cNvPr id="2" name="Group 9"/>
          <p:cNvGrpSpPr>
            <a:grpSpLocks/>
          </p:cNvGrpSpPr>
          <p:nvPr/>
        </p:nvGrpSpPr>
        <p:grpSpPr bwMode="auto">
          <a:xfrm>
            <a:off x="712788" y="4113213"/>
            <a:ext cx="1112837" cy="1325562"/>
            <a:chOff x="0" y="1351"/>
            <a:chExt cx="701" cy="1986"/>
          </a:xfrm>
        </p:grpSpPr>
        <p:sp>
          <p:nvSpPr>
            <p:cNvPr id="15391" name="Line 10"/>
            <p:cNvSpPr>
              <a:spLocks noChangeShapeType="1"/>
            </p:cNvSpPr>
            <p:nvPr/>
          </p:nvSpPr>
          <p:spPr bwMode="auto">
            <a:xfrm flipH="1">
              <a:off x="370" y="1351"/>
              <a:ext cx="0" cy="1015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392" name="Rectangle 11"/>
            <p:cNvSpPr>
              <a:spLocks noChangeArrowheads="1"/>
            </p:cNvSpPr>
            <p:nvPr/>
          </p:nvSpPr>
          <p:spPr bwMode="auto">
            <a:xfrm>
              <a:off x="0" y="2645"/>
              <a:ext cx="701" cy="6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2400" b="1">
                  <a:solidFill>
                    <a:srgbClr val="FF0000"/>
                  </a:solidFill>
                  <a:latin typeface="宋体" pitchFamily="2" charset="-122"/>
                </a:rPr>
                <a:t>结论：</a:t>
              </a:r>
            </a:p>
          </p:txBody>
        </p:sp>
      </p:grpSp>
      <p:sp>
        <p:nvSpPr>
          <p:cNvPr id="15372" name="Text Box 12"/>
          <p:cNvSpPr txBox="1">
            <a:spLocks noChangeArrowheads="1"/>
          </p:cNvSpPr>
          <p:nvPr/>
        </p:nvSpPr>
        <p:spPr bwMode="auto">
          <a:xfrm>
            <a:off x="1747838" y="4976813"/>
            <a:ext cx="6913562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r>
              <a:rPr lang="zh-CN" altLang="en-US" sz="2400" b="1">
                <a:solidFill>
                  <a:srgbClr val="FF0000"/>
                </a:solidFill>
                <a:latin typeface="宋体" pitchFamily="2" charset="-122"/>
              </a:rPr>
              <a:t>组织样液中存在淀粉。</a:t>
            </a:r>
          </a:p>
        </p:txBody>
      </p:sp>
      <p:grpSp>
        <p:nvGrpSpPr>
          <p:cNvPr id="3" name="Group 13"/>
          <p:cNvGrpSpPr>
            <a:grpSpLocks/>
          </p:cNvGrpSpPr>
          <p:nvPr/>
        </p:nvGrpSpPr>
        <p:grpSpPr bwMode="auto">
          <a:xfrm>
            <a:off x="2700338" y="3113088"/>
            <a:ext cx="574675" cy="1727200"/>
            <a:chOff x="0" y="0"/>
            <a:chExt cx="363" cy="1088"/>
          </a:xfrm>
        </p:grpSpPr>
        <p:grpSp>
          <p:nvGrpSpPr>
            <p:cNvPr id="15384" name="Group 14"/>
            <p:cNvGrpSpPr>
              <a:grpSpLocks/>
            </p:cNvGrpSpPr>
            <p:nvPr/>
          </p:nvGrpSpPr>
          <p:grpSpPr bwMode="auto">
            <a:xfrm>
              <a:off x="0" y="0"/>
              <a:ext cx="363" cy="1088"/>
              <a:chOff x="0" y="0"/>
              <a:chExt cx="408" cy="1043"/>
            </a:xfrm>
          </p:grpSpPr>
          <p:sp>
            <p:nvSpPr>
              <p:cNvPr id="15389" name="Rectangle 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408" cy="844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>
                  <a:latin typeface="Calibri" pitchFamily="34" charset="0"/>
                </a:endParaRPr>
              </a:p>
            </p:txBody>
          </p:sp>
          <p:sp>
            <p:nvSpPr>
              <p:cNvPr id="15390" name="AutoShape 16"/>
              <p:cNvSpPr>
                <a:spLocks noChangeArrowheads="1"/>
              </p:cNvSpPr>
              <p:nvPr/>
            </p:nvSpPr>
            <p:spPr bwMode="auto">
              <a:xfrm rot="5400000">
                <a:off x="20" y="656"/>
                <a:ext cx="363" cy="408"/>
              </a:xfrm>
              <a:prstGeom prst="flowChartDelay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>
                  <a:latin typeface="Calibri" pitchFamily="34" charset="0"/>
                </a:endParaRPr>
              </a:p>
            </p:txBody>
          </p:sp>
        </p:grpSp>
        <p:sp>
          <p:nvSpPr>
            <p:cNvPr id="15385" name="Line 17"/>
            <p:cNvSpPr>
              <a:spLocks noChangeShapeType="1"/>
            </p:cNvSpPr>
            <p:nvPr/>
          </p:nvSpPr>
          <p:spPr bwMode="auto">
            <a:xfrm>
              <a:off x="0" y="771"/>
              <a:ext cx="363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386" name="Line 18"/>
            <p:cNvSpPr>
              <a:spLocks noChangeShapeType="1"/>
            </p:cNvSpPr>
            <p:nvPr/>
          </p:nvSpPr>
          <p:spPr bwMode="auto">
            <a:xfrm>
              <a:off x="0" y="862"/>
              <a:ext cx="363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387" name="Line 19"/>
            <p:cNvSpPr>
              <a:spLocks noChangeShapeType="1"/>
            </p:cNvSpPr>
            <p:nvPr/>
          </p:nvSpPr>
          <p:spPr bwMode="auto">
            <a:xfrm>
              <a:off x="0" y="952"/>
              <a:ext cx="363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388" name="Line 20"/>
            <p:cNvSpPr>
              <a:spLocks noChangeShapeType="1"/>
            </p:cNvSpPr>
            <p:nvPr/>
          </p:nvSpPr>
          <p:spPr bwMode="auto">
            <a:xfrm>
              <a:off x="45" y="1043"/>
              <a:ext cx="227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5381" name="AutoShape 21"/>
          <p:cNvSpPr>
            <a:spLocks noChangeArrowheads="1"/>
          </p:cNvSpPr>
          <p:nvPr/>
        </p:nvSpPr>
        <p:spPr bwMode="auto">
          <a:xfrm rot="120000">
            <a:off x="1970088" y="2143125"/>
            <a:ext cx="1008062" cy="900113"/>
          </a:xfrm>
          <a:prstGeom prst="curvedDownArrow">
            <a:avLst>
              <a:gd name="adj1" fmla="val 8068"/>
              <a:gd name="adj2" fmla="val 37663"/>
              <a:gd name="adj3" fmla="val 33333"/>
            </a:avLst>
          </a:prstGeom>
          <a:solidFill>
            <a:srgbClr val="FF6600"/>
          </a:solidFill>
          <a:ln w="9525">
            <a:solidFill>
              <a:srgbClr val="99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>
              <a:latin typeface="Calibri" pitchFamily="34" charset="0"/>
            </a:endParaRPr>
          </a:p>
        </p:txBody>
      </p:sp>
      <p:sp>
        <p:nvSpPr>
          <p:cNvPr id="15382" name="AutoShape 22"/>
          <p:cNvSpPr>
            <a:spLocks noChangeArrowheads="1"/>
          </p:cNvSpPr>
          <p:nvPr/>
        </p:nvSpPr>
        <p:spPr bwMode="auto">
          <a:xfrm rot="10800000">
            <a:off x="2994025" y="2103438"/>
            <a:ext cx="1154113" cy="860425"/>
          </a:xfrm>
          <a:prstGeom prst="curvedUpArrow">
            <a:avLst>
              <a:gd name="adj1" fmla="val 9309"/>
              <a:gd name="adj2" fmla="val 52405"/>
              <a:gd name="adj3" fmla="val 25736"/>
            </a:avLst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>
              <a:latin typeface="Calibri" pitchFamily="34" charset="0"/>
            </a:endParaRPr>
          </a:p>
        </p:txBody>
      </p:sp>
      <p:grpSp>
        <p:nvGrpSpPr>
          <p:cNvPr id="5" name="Group 23"/>
          <p:cNvGrpSpPr>
            <a:grpSpLocks/>
          </p:cNvGrpSpPr>
          <p:nvPr/>
        </p:nvGrpSpPr>
        <p:grpSpPr bwMode="auto">
          <a:xfrm>
            <a:off x="5291138" y="3011488"/>
            <a:ext cx="577850" cy="1727200"/>
            <a:chOff x="0" y="0"/>
            <a:chExt cx="363" cy="1088"/>
          </a:xfrm>
        </p:grpSpPr>
        <p:grpSp>
          <p:nvGrpSpPr>
            <p:cNvPr id="15377" name="Group 24"/>
            <p:cNvGrpSpPr>
              <a:grpSpLocks/>
            </p:cNvGrpSpPr>
            <p:nvPr/>
          </p:nvGrpSpPr>
          <p:grpSpPr bwMode="auto">
            <a:xfrm>
              <a:off x="0" y="0"/>
              <a:ext cx="363" cy="1088"/>
              <a:chOff x="0" y="0"/>
              <a:chExt cx="408" cy="1043"/>
            </a:xfrm>
          </p:grpSpPr>
          <p:sp>
            <p:nvSpPr>
              <p:cNvPr id="4" name="Rectangle 2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408" cy="844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>
                  <a:latin typeface="Calibri" pitchFamily="34" charset="0"/>
                </a:endParaRPr>
              </a:p>
            </p:txBody>
          </p:sp>
          <p:sp>
            <p:nvSpPr>
              <p:cNvPr id="15383" name="AutoShape 26"/>
              <p:cNvSpPr>
                <a:spLocks noChangeArrowheads="1"/>
              </p:cNvSpPr>
              <p:nvPr/>
            </p:nvSpPr>
            <p:spPr bwMode="auto">
              <a:xfrm rot="5400000">
                <a:off x="20" y="656"/>
                <a:ext cx="363" cy="408"/>
              </a:xfrm>
              <a:prstGeom prst="flowChartDelay">
                <a:avLst/>
              </a:prstGeom>
              <a:solidFill>
                <a:srgbClr val="3333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>
                  <a:latin typeface="Calibri" pitchFamily="34" charset="0"/>
                </a:endParaRPr>
              </a:p>
            </p:txBody>
          </p:sp>
        </p:grpSp>
        <p:sp>
          <p:nvSpPr>
            <p:cNvPr id="15378" name="Line 27"/>
            <p:cNvSpPr>
              <a:spLocks noChangeShapeType="1"/>
            </p:cNvSpPr>
            <p:nvPr/>
          </p:nvSpPr>
          <p:spPr bwMode="auto">
            <a:xfrm>
              <a:off x="0" y="771"/>
              <a:ext cx="363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379" name="Line 28"/>
            <p:cNvSpPr>
              <a:spLocks noChangeShapeType="1"/>
            </p:cNvSpPr>
            <p:nvPr/>
          </p:nvSpPr>
          <p:spPr bwMode="auto">
            <a:xfrm>
              <a:off x="0" y="862"/>
              <a:ext cx="363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380" name="Line 29"/>
            <p:cNvSpPr>
              <a:spLocks noChangeShapeType="1"/>
            </p:cNvSpPr>
            <p:nvPr/>
          </p:nvSpPr>
          <p:spPr bwMode="auto">
            <a:xfrm>
              <a:off x="0" y="952"/>
              <a:ext cx="363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" name="Line 30"/>
            <p:cNvSpPr>
              <a:spLocks noChangeShapeType="1"/>
            </p:cNvSpPr>
            <p:nvPr/>
          </p:nvSpPr>
          <p:spPr bwMode="auto">
            <a:xfrm>
              <a:off x="45" y="1043"/>
              <a:ext cx="227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5395" name="AutoShape 35"/>
          <p:cNvSpPr>
            <a:spLocks noChangeArrowheads="1"/>
          </p:cNvSpPr>
          <p:nvPr/>
        </p:nvSpPr>
        <p:spPr bwMode="auto">
          <a:xfrm rot="10800000">
            <a:off x="6267450" y="3516313"/>
            <a:ext cx="1800225" cy="719137"/>
          </a:xfrm>
          <a:prstGeom prst="wedgeRoundRectCallout">
            <a:avLst>
              <a:gd name="adj1" fmla="val 74778"/>
              <a:gd name="adj2" fmla="val -67000"/>
              <a:gd name="adj3" fmla="val 16667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10800000"/>
          <a:lstStyle/>
          <a:p>
            <a:pPr>
              <a:lnSpc>
                <a:spcPct val="70000"/>
              </a:lnSpc>
            </a:pPr>
            <a:r>
              <a:rPr lang="zh-CN" altLang="en-US" sz="2400" b="1">
                <a:solidFill>
                  <a:srgbClr val="FF0000"/>
                </a:solidFill>
                <a:latin typeface="宋体" pitchFamily="2" charset="-122"/>
              </a:rPr>
              <a:t>摇匀后变成蓝色</a:t>
            </a:r>
            <a:endParaRPr lang="zh-CN" altLang="en-US" sz="2400">
              <a:solidFill>
                <a:srgbClr val="FF0000"/>
              </a:solidFill>
              <a:latin typeface="宋体" pitchFamily="2" charset="-122"/>
            </a:endParaRPr>
          </a:p>
        </p:txBody>
      </p:sp>
      <p:sp>
        <p:nvSpPr>
          <p:cNvPr id="36" name="TextBox 35"/>
          <p:cNvSpPr txBox="1">
            <a:spLocks noChangeArrowheads="1"/>
          </p:cNvSpPr>
          <p:nvPr/>
        </p:nvSpPr>
        <p:spPr bwMode="auto">
          <a:xfrm>
            <a:off x="1022350" y="1581150"/>
            <a:ext cx="11128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r>
              <a:rPr lang="zh-CN" altLang="en-US" sz="2400" b="1">
                <a:solidFill>
                  <a:srgbClr val="FF0000"/>
                </a:solidFill>
                <a:latin typeface="宋体" pitchFamily="2" charset="-122"/>
              </a:rPr>
              <a:t>取材：</a:t>
            </a:r>
          </a:p>
        </p:txBody>
      </p:sp>
    </p:spTree>
    <p:extLst>
      <p:ext uri="{BB962C8B-B14F-4D97-AF65-F5344CB8AC3E}">
        <p14:creationId xmlns:p14="http://schemas.microsoft.com/office/powerpoint/2010/main" val="266992414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5367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2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15381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2000"/>
                                        <p:tgtEl>
                                          <p:spTgt spid="15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15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5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 autoUpdateAnimBg="0"/>
      <p:bldP spid="15364" grpId="0" autoUpdateAnimBg="0"/>
      <p:bldP spid="15365" grpId="0" animBg="1"/>
      <p:bldP spid="15366" grpId="0" animBg="1"/>
      <p:bldP spid="15367" grpId="0" autoUpdateAnimBg="0"/>
      <p:bldP spid="15368" grpId="0" autoUpdateAnimBg="0"/>
      <p:bldP spid="15372" grpId="0" autoUpdateAnimBg="0"/>
      <p:bldP spid="15381" grpId="0" animBg="1"/>
      <p:bldP spid="15382" grpId="0" animBg="1"/>
      <p:bldP spid="15395" grpId="0" animBg="1" autoUpdateAnimBg="0"/>
      <p:bldP spid="36" grpId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332</Words>
  <Application>Microsoft Office PowerPoint</Application>
  <PresentationFormat>全屏显示(4:3)</PresentationFormat>
  <Paragraphs>59</Paragraphs>
  <Slides>6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6</vt:i4>
      </vt:variant>
    </vt:vector>
  </HeadingPairs>
  <TitlesOfParts>
    <vt:vector size="7" baseType="lpstr">
      <vt:lpstr>Office 主题</vt:lpstr>
      <vt:lpstr>颜色反应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颜色反应</dc:title>
  <dc:creator>ljy</dc:creator>
  <cp:lastModifiedBy>User</cp:lastModifiedBy>
  <cp:revision>1</cp:revision>
  <dcterms:created xsi:type="dcterms:W3CDTF">2017-09-27T23:37:21Z</dcterms:created>
  <dcterms:modified xsi:type="dcterms:W3CDTF">2017-09-27T23:41:36Z</dcterms:modified>
</cp:coreProperties>
</file>