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292" r:id="rId3"/>
    <p:sldId id="258" r:id="rId4"/>
    <p:sldId id="259" r:id="rId5"/>
    <p:sldId id="271" r:id="rId6"/>
    <p:sldId id="293" r:id="rId7"/>
    <p:sldId id="295" r:id="rId8"/>
    <p:sldId id="294" r:id="rId9"/>
    <p:sldId id="296" r:id="rId10"/>
    <p:sldId id="297" r:id="rId11"/>
    <p:sldId id="298" r:id="rId12"/>
    <p:sldId id="274" r:id="rId13"/>
    <p:sldId id="299" r:id="rId14"/>
    <p:sldId id="301" r:id="rId15"/>
    <p:sldId id="300" r:id="rId16"/>
    <p:sldId id="304" r:id="rId17"/>
    <p:sldId id="305" r:id="rId18"/>
    <p:sldId id="306" r:id="rId19"/>
    <p:sldId id="308" r:id="rId20"/>
    <p:sldId id="307" r:id="rId21"/>
    <p:sldId id="302" r:id="rId22"/>
    <p:sldId id="303" r:id="rId23"/>
    <p:sldId id="317" r:id="rId24"/>
    <p:sldId id="309" r:id="rId25"/>
    <p:sldId id="311" r:id="rId26"/>
    <p:sldId id="318" r:id="rId27"/>
    <p:sldId id="310" r:id="rId28"/>
    <p:sldId id="312" r:id="rId29"/>
    <p:sldId id="327" r:id="rId30"/>
    <p:sldId id="313" r:id="rId31"/>
    <p:sldId id="314" r:id="rId32"/>
    <p:sldId id="315" r:id="rId33"/>
    <p:sldId id="316" r:id="rId34"/>
    <p:sldId id="319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8" r:id="rId43"/>
    <p:sldId id="329" r:id="rId44"/>
  </p:sldIdLst>
  <p:sldSz cx="9144000" cy="5145088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11" autoAdjust="0"/>
  </p:normalViewPr>
  <p:slideViewPr>
    <p:cSldViewPr>
      <p:cViewPr varScale="1">
        <p:scale>
          <a:sx n="83" d="100"/>
          <a:sy n="83" d="100"/>
        </p:scale>
        <p:origin x="800" y="48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892F4-3B9D-49CD-BED7-D7D6E93DD962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571F0-21E5-4192-B586-7D35D22E2E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108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6B569D-5846-405D-B3A8-120868F6DA6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97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10D9D04-18AE-45C0-A7F3-FC3672AEEFB5}" type="slidenum">
              <a:rPr lang="zh-CN"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930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0D9D04-18AE-45C0-A7F3-FC3672AEEFB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0598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0D9D04-18AE-45C0-A7F3-FC3672AEEFB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339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20E8C1-9334-40DD-BD23-023A5012D4FF}" type="slidenum">
              <a:rPr lang="zh-CN"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352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4</a:t>
            </a:r>
            <a:r>
              <a:rPr lang="zh-CN" altLang="en-US" dirty="0"/>
              <a:t>班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B571F0-21E5-4192-B586-7D35D22E2E9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354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 dirty="0"/>
              <a:t>班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B571F0-21E5-4192-B586-7D35D22E2E98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78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Picture 2" descr="C:\Users\Administrator\Desktop\新建文件夹 (3)\5203.png"/>
          <p:cNvPicPr>
            <a:picLocks noChangeAspect="1" noChangeArrowheads="1"/>
          </p:cNvPicPr>
          <p:nvPr userDrawn="1"/>
        </p:nvPicPr>
        <p:blipFill>
          <a:blip r:embed="rId2" cstate="print"/>
          <a:srcRect t="70755" r="47139" b="7360"/>
          <a:stretch>
            <a:fillRect/>
          </a:stretch>
        </p:blipFill>
        <p:spPr bwMode="auto">
          <a:xfrm>
            <a:off x="0" y="1708448"/>
            <a:ext cx="9144000" cy="343664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870393"/>
      </p:ext>
    </p:extLst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24137"/>
      </p:ext>
    </p:extLst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153341"/>
      </p:ext>
    </p:extLst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9121683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D615A-1FA9-4631-B123-BAF9B1F497E5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ECE94-AEB1-4E59-B411-924F7169E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/>
          <a:stretch>
            <a:fillRect/>
          </a:stretch>
        </p:blipFill>
        <p:spPr bwMode="auto">
          <a:xfrm>
            <a:off x="0" y="844352"/>
            <a:ext cx="9144000" cy="4356484"/>
          </a:xfrm>
          <a:prstGeom prst="rect">
            <a:avLst/>
          </a:prstGeom>
          <a:noFill/>
        </p:spPr>
      </p:pic>
      <p:pic>
        <p:nvPicPr>
          <p:cNvPr id="5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8959" r="74455" b="61199"/>
          <a:stretch>
            <a:fillRect/>
          </a:stretch>
        </p:blipFill>
        <p:spPr bwMode="auto">
          <a:xfrm>
            <a:off x="5184286" y="3220616"/>
            <a:ext cx="1763978" cy="1924472"/>
          </a:xfrm>
          <a:prstGeom prst="rect">
            <a:avLst/>
          </a:prstGeom>
          <a:noFill/>
        </p:spPr>
      </p:pic>
      <p:pic>
        <p:nvPicPr>
          <p:cNvPr id="7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l="40610" r="25995" b="37578"/>
          <a:stretch>
            <a:fillRect/>
          </a:stretch>
        </p:blipFill>
        <p:spPr bwMode="auto">
          <a:xfrm flipH="1">
            <a:off x="7571151" y="2032484"/>
            <a:ext cx="1572849" cy="2916324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 rot="16200000">
            <a:off x="3543190" y="412304"/>
            <a:ext cx="2520280" cy="363640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163863" y="592324"/>
            <a:ext cx="1056209" cy="306034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just"/>
            <a:endParaRPr lang="en-US" altLang="zh-CN" sz="2000" dirty="0">
              <a:solidFill>
                <a:schemeClr val="accent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23" name="半闭框 22"/>
          <p:cNvSpPr/>
          <p:nvPr/>
        </p:nvSpPr>
        <p:spPr>
          <a:xfrm>
            <a:off x="2835416" y="809812"/>
            <a:ext cx="914400" cy="914400"/>
          </a:xfrm>
          <a:prstGeom prst="halfFrame">
            <a:avLst>
              <a:gd name="adj1" fmla="val 6333"/>
              <a:gd name="adj2" fmla="val 63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半闭框 23"/>
          <p:cNvSpPr/>
          <p:nvPr/>
        </p:nvSpPr>
        <p:spPr>
          <a:xfrm rot="16200000" flipV="1">
            <a:off x="5889814" y="2733675"/>
            <a:ext cx="914400" cy="900101"/>
          </a:xfrm>
          <a:prstGeom prst="halfFrame">
            <a:avLst>
              <a:gd name="adj1" fmla="val 6333"/>
              <a:gd name="adj2" fmla="val 63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717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r="25995" b="40084"/>
          <a:stretch>
            <a:fillRect/>
          </a:stretch>
        </p:blipFill>
        <p:spPr bwMode="auto">
          <a:xfrm>
            <a:off x="0" y="2140272"/>
            <a:ext cx="4211960" cy="3004815"/>
          </a:xfrm>
          <a:prstGeom prst="rect">
            <a:avLst/>
          </a:prstGeom>
          <a:noFill/>
        </p:spPr>
      </p:pic>
      <p:pic>
        <p:nvPicPr>
          <p:cNvPr id="6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8959" r="74455" b="52850"/>
          <a:stretch>
            <a:fillRect/>
          </a:stretch>
        </p:blipFill>
        <p:spPr bwMode="auto">
          <a:xfrm>
            <a:off x="4319972" y="3184612"/>
            <a:ext cx="1404156" cy="1960476"/>
          </a:xfrm>
          <a:prstGeom prst="rect">
            <a:avLst/>
          </a:prstGeom>
          <a:noFill/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72658B3-BAE6-43C6-A16F-159854F58CBB}"/>
              </a:ext>
            </a:extLst>
          </p:cNvPr>
          <p:cNvSpPr txBox="1"/>
          <p:nvPr/>
        </p:nvSpPr>
        <p:spPr>
          <a:xfrm>
            <a:off x="3145717" y="1315170"/>
            <a:ext cx="3680657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专题二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古代诗歌阅读</a:t>
            </a:r>
            <a:endParaRPr lang="zh-CN" altLang="en-US" sz="2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23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37"/>
          <p:cNvSpPr txBox="1"/>
          <p:nvPr/>
        </p:nvSpPr>
        <p:spPr>
          <a:xfrm>
            <a:off x="899592" y="196280"/>
            <a:ext cx="2292943" cy="500141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marL="0" marR="0" lvl="0" indent="0" algn="l" defTabSz="6857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古代诗歌阅读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49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3" cstate="print"/>
          <a:srcRect t="8959" r="74455" b="61199"/>
          <a:stretch>
            <a:fillRect/>
          </a:stretch>
        </p:blipFill>
        <p:spPr bwMode="auto">
          <a:xfrm>
            <a:off x="35496" y="0"/>
            <a:ext cx="759032" cy="828092"/>
          </a:xfrm>
          <a:prstGeom prst="rect">
            <a:avLst/>
          </a:prstGeom>
          <a:noFill/>
        </p:spPr>
      </p:pic>
      <p:sp>
        <p:nvSpPr>
          <p:cNvPr id="50" name="文本框 49">
            <a:extLst>
              <a:ext uri="{FF2B5EF4-FFF2-40B4-BE49-F238E27FC236}">
                <a16:creationId xmlns:a16="http://schemas.microsoft.com/office/drawing/2014/main" id="{7DE725F6-6E39-4060-BFD9-7C9E77D06A8D}"/>
              </a:ext>
            </a:extLst>
          </p:cNvPr>
          <p:cNvSpPr txBox="1"/>
          <p:nvPr/>
        </p:nvSpPr>
        <p:spPr>
          <a:xfrm>
            <a:off x="375199" y="1888468"/>
            <a:ext cx="5218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知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架</a:t>
            </a:r>
            <a:endParaRPr lang="zh-CN" altLang="en-US" dirty="0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6B9600CC-268E-4DF8-9D98-8323415B2167}"/>
              </a:ext>
            </a:extLst>
          </p:cNvPr>
          <p:cNvSpPr txBox="1"/>
          <p:nvPr/>
        </p:nvSpPr>
        <p:spPr>
          <a:xfrm>
            <a:off x="1262360" y="828092"/>
            <a:ext cx="7881640" cy="4068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常见的十大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诗歌题材</a:t>
            </a:r>
          </a:p>
          <a:p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诗歌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结构章法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起承转合、情景结合</a:t>
            </a:r>
            <a:endParaRPr lang="en-US" altLang="zh-CN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常见的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表达技巧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修辞、表达方式、表现手法、结构技巧</a:t>
            </a:r>
            <a:endParaRPr lang="en-US" altLang="zh-CN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常见的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及含义、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典故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及含义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常见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型及答题思路：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形象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（人物、景物、事物）；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语言；表达技巧；情感主旨</a:t>
            </a:r>
          </a:p>
        </p:txBody>
      </p:sp>
      <p:sp>
        <p:nvSpPr>
          <p:cNvPr id="4" name="左大括号 3">
            <a:extLst>
              <a:ext uri="{FF2B5EF4-FFF2-40B4-BE49-F238E27FC236}">
                <a16:creationId xmlns:a16="http://schemas.microsoft.com/office/drawing/2014/main" id="{F5F6016B-C903-4740-8CE7-DEFD4FCE739C}"/>
              </a:ext>
            </a:extLst>
          </p:cNvPr>
          <p:cNvSpPr/>
          <p:nvPr/>
        </p:nvSpPr>
        <p:spPr>
          <a:xfrm>
            <a:off x="897003" y="1430162"/>
            <a:ext cx="254617" cy="29065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1056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 b="2175"/>
          <a:stretch>
            <a:fillRect/>
          </a:stretch>
        </p:blipFill>
        <p:spPr bwMode="auto">
          <a:xfrm>
            <a:off x="0" y="1420416"/>
            <a:ext cx="9144000" cy="3724672"/>
          </a:xfrm>
          <a:prstGeom prst="rect">
            <a:avLst/>
          </a:prstGeom>
          <a:noFill/>
        </p:spPr>
      </p:pic>
      <p:pic>
        <p:nvPicPr>
          <p:cNvPr id="3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r="25995" b="40084"/>
          <a:stretch>
            <a:fillRect/>
          </a:stretch>
        </p:blipFill>
        <p:spPr bwMode="auto">
          <a:xfrm>
            <a:off x="4932040" y="2752564"/>
            <a:ext cx="4211960" cy="3004815"/>
          </a:xfrm>
          <a:prstGeom prst="rect">
            <a:avLst/>
          </a:prstGeom>
          <a:noFill/>
        </p:spPr>
      </p:pic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619672" y="703982"/>
            <a:ext cx="762000" cy="2660650"/>
            <a:chOff x="857" y="696"/>
            <a:chExt cx="480" cy="1846"/>
          </a:xfrm>
        </p:grpSpPr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857" y="696"/>
              <a:ext cx="0" cy="1846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1337" y="696"/>
              <a:ext cx="0" cy="1846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704564" y="525031"/>
            <a:ext cx="677108" cy="2227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rPr>
              <a:t>主要内容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3143671" y="568881"/>
            <a:ext cx="3732583" cy="253505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1/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诗歌常见的题材</a:t>
            </a:r>
            <a:endParaRPr lang="en-US" altLang="zh-CN" sz="2800" b="1" dirty="0">
              <a:ln w="952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等线 Light" pitchFamily="2" charset="-122"/>
              <a:ea typeface="等线 Light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2/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诗歌的结构</a:t>
            </a:r>
            <a:endParaRPr lang="en-US" altLang="zh-CN" sz="2800" b="1" dirty="0">
              <a:ln w="952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等线 Light" pitchFamily="2" charset="-122"/>
              <a:ea typeface="等线 Light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3/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等线 Light" pitchFamily="2" charset="-122"/>
                <a:ea typeface="等线 Light" pitchFamily="2" charset="-122"/>
              </a:rPr>
              <a:t>通解诗歌的小技巧</a:t>
            </a:r>
            <a:endParaRPr lang="en-US" altLang="zh-CN" sz="2800" b="1" dirty="0">
              <a:ln w="9525" cmpd="sng">
                <a:noFill/>
                <a:prstDash val="solid"/>
              </a:ln>
              <a:solidFill>
                <a:schemeClr val="tx1">
                  <a:lumMod val="65000"/>
                  <a:lumOff val="35000"/>
                </a:schemeClr>
              </a:solidFill>
              <a:latin typeface="等线 Light" pitchFamily="2" charset="-122"/>
              <a:ea typeface="等线 Light" pitchFamily="2" charset="-122"/>
            </a:endParaRPr>
          </a:p>
        </p:txBody>
      </p:sp>
      <p:pic>
        <p:nvPicPr>
          <p:cNvPr id="32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8959" r="74455" b="52850"/>
          <a:stretch>
            <a:fillRect/>
          </a:stretch>
        </p:blipFill>
        <p:spPr bwMode="auto">
          <a:xfrm>
            <a:off x="1550623" y="2480630"/>
            <a:ext cx="1404156" cy="19604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/>
          <a:stretch>
            <a:fillRect/>
          </a:stretch>
        </p:blipFill>
        <p:spPr bwMode="auto">
          <a:xfrm>
            <a:off x="0" y="844352"/>
            <a:ext cx="9144000" cy="4356484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3677280" y="1960475"/>
            <a:ext cx="3154118" cy="479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常见的诗歌题材</a:t>
            </a:r>
          </a:p>
        </p:txBody>
      </p:sp>
      <p:sp>
        <p:nvSpPr>
          <p:cNvPr id="11" name="矩形 10"/>
          <p:cNvSpPr/>
          <p:nvPr/>
        </p:nvSpPr>
        <p:spPr>
          <a:xfrm>
            <a:off x="2433583" y="1593870"/>
            <a:ext cx="1152244" cy="1008423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solidFill>
                  <a:schemeClr val="accent1"/>
                </a:solidFill>
              </a:rPr>
              <a:t>01</a:t>
            </a:r>
            <a:endParaRPr lang="zh-CN" altLang="en-US" sz="6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3" cstate="print"/>
          <a:srcRect t="8959" r="74455" b="61199"/>
          <a:stretch>
            <a:fillRect/>
          </a:stretch>
        </p:blipFill>
        <p:spPr bwMode="auto">
          <a:xfrm>
            <a:off x="35496" y="0"/>
            <a:ext cx="759032" cy="828092"/>
          </a:xfrm>
          <a:prstGeom prst="rect">
            <a:avLst/>
          </a:prstGeom>
          <a:noFill/>
        </p:spPr>
      </p:pic>
      <p:sp>
        <p:nvSpPr>
          <p:cNvPr id="31" name="文本框 37">
            <a:extLst>
              <a:ext uri="{FF2B5EF4-FFF2-40B4-BE49-F238E27FC236}">
                <a16:creationId xmlns:a16="http://schemas.microsoft.com/office/drawing/2014/main" id="{048137EB-98ED-4AAA-A2BB-6AF80DBB3DC4}"/>
              </a:ext>
            </a:extLst>
          </p:cNvPr>
          <p:cNvSpPr txBox="1"/>
          <p:nvPr/>
        </p:nvSpPr>
        <p:spPr>
          <a:xfrm>
            <a:off x="899592" y="196280"/>
            <a:ext cx="5931760" cy="500141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marL="0" marR="0" lvl="0" indent="0" algn="l" defTabSz="6857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常见的诗歌题材：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大白本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205-211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页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8F7C34-071D-43E3-8307-D1943F8B0DBA}"/>
              </a:ext>
            </a:extLst>
          </p:cNvPr>
          <p:cNvSpPr/>
          <p:nvPr/>
        </p:nvSpPr>
        <p:spPr>
          <a:xfrm>
            <a:off x="415012" y="895162"/>
            <a:ext cx="8354929" cy="340093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514350" indent="-514350">
              <a:lnSpc>
                <a:spcPct val="200000"/>
              </a:lnSpc>
              <a:buAutoNum type="arabicPeriod"/>
            </a:pP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酬赠应和诗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latin typeface="华文宋体" panose="02010600040101010101" pitchFamily="2" charset="-122"/>
                <a:ea typeface="华文宋体" panose="02010600040101010101" pitchFamily="2" charset="-122"/>
              </a:rPr>
              <a:t>：</a:t>
            </a:r>
            <a:endParaRPr lang="en-US" altLang="zh-CN" sz="2800" b="1" dirty="0">
              <a:ln w="9525" cmpd="sng">
                <a:noFill/>
                <a:prstDash val="solid"/>
              </a:ln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咏史怀古诗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latin typeface="华文宋体" panose="02010600040101010101" pitchFamily="2" charset="-122"/>
                <a:ea typeface="华文宋体" panose="02010600040101010101" pitchFamily="2" charset="-122"/>
              </a:rPr>
              <a:t>：</a:t>
            </a:r>
            <a:endParaRPr lang="en-US" altLang="zh-CN" sz="2800" b="1" dirty="0">
              <a:ln w="9525" cmpd="sng">
                <a:noFill/>
                <a:prstDash val="solid"/>
              </a:ln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endParaRPr lang="en-US" altLang="zh-CN" sz="2800" b="1" dirty="0">
              <a:ln w="9525" cmpd="sng">
                <a:noFill/>
                <a:prstDash val="solid"/>
              </a:ln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咏物言志诗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latin typeface="华文宋体" panose="02010600040101010101" pitchFamily="2" charset="-122"/>
                <a:ea typeface="华文宋体" panose="02010600040101010101" pitchFamily="2" charset="-122"/>
              </a:rPr>
              <a:t>：</a:t>
            </a:r>
            <a:endParaRPr lang="en-US" altLang="zh-CN" sz="2800" b="1" dirty="0">
              <a:ln w="9525" cmpd="sng">
                <a:noFill/>
                <a:prstDash val="solid"/>
              </a:ln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5CF060E-7556-4A46-AA25-A4994C7F6E29}"/>
              </a:ext>
            </a:extLst>
          </p:cNvPr>
          <p:cNvSpPr txBox="1"/>
          <p:nvPr/>
        </p:nvSpPr>
        <p:spPr>
          <a:xfrm>
            <a:off x="3059832" y="928543"/>
            <a:ext cx="5832648" cy="799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刘禹锡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lang="zh-CN" altLang="en-US" sz="2800" b="1" dirty="0">
                <a:solidFill>
                  <a:srgbClr val="136EC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酬乐天扬州初逢席上见赠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DBF36942-AA84-490C-BCD3-38E7647E9323}"/>
              </a:ext>
            </a:extLst>
          </p:cNvPr>
          <p:cNvSpPr txBox="1"/>
          <p:nvPr/>
        </p:nvSpPr>
        <p:spPr>
          <a:xfrm>
            <a:off x="3049386" y="1727801"/>
            <a:ext cx="6094614" cy="1661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杜甫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lang="zh-CN" altLang="en-US" sz="2800" b="1" dirty="0">
                <a:solidFill>
                  <a:srgbClr val="136EC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咏怀古迹</a:t>
            </a:r>
            <a:r>
              <a:rPr lang="en-US" altLang="zh-CN" sz="2800" b="1" dirty="0">
                <a:solidFill>
                  <a:srgbClr val="136EC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136EC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群山万壑赴荆门，生长明妃尚有村。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83180FBB-847D-4082-AAF7-AF8277B0B605}"/>
              </a:ext>
            </a:extLst>
          </p:cNvPr>
          <p:cNvSpPr txBox="1"/>
          <p:nvPr/>
        </p:nvSpPr>
        <p:spPr>
          <a:xfrm>
            <a:off x="3038128" y="3772873"/>
            <a:ext cx="51353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贺知章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咏柳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3373311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3" cstate="print"/>
          <a:srcRect t="8959" r="74455" b="61199"/>
          <a:stretch>
            <a:fillRect/>
          </a:stretch>
        </p:blipFill>
        <p:spPr bwMode="auto">
          <a:xfrm>
            <a:off x="35496" y="0"/>
            <a:ext cx="759032" cy="828092"/>
          </a:xfrm>
          <a:prstGeom prst="rect">
            <a:avLst/>
          </a:prstGeom>
          <a:noFill/>
        </p:spPr>
      </p:pic>
      <p:sp>
        <p:nvSpPr>
          <p:cNvPr id="31" name="文本框 37">
            <a:extLst>
              <a:ext uri="{FF2B5EF4-FFF2-40B4-BE49-F238E27FC236}">
                <a16:creationId xmlns:a16="http://schemas.microsoft.com/office/drawing/2014/main" id="{048137EB-98ED-4AAA-A2BB-6AF80DBB3DC4}"/>
              </a:ext>
            </a:extLst>
          </p:cNvPr>
          <p:cNvSpPr txBox="1"/>
          <p:nvPr/>
        </p:nvSpPr>
        <p:spPr>
          <a:xfrm>
            <a:off x="899592" y="196280"/>
            <a:ext cx="3011089" cy="500141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marL="0" marR="0" lvl="0" indent="0" algn="l" defTabSz="6857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常见的诗歌题材：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8F7C34-071D-43E3-8307-D1943F8B0DBA}"/>
              </a:ext>
            </a:extLst>
          </p:cNvPr>
          <p:cNvSpPr/>
          <p:nvPr/>
        </p:nvSpPr>
        <p:spPr>
          <a:xfrm>
            <a:off x="302017" y="827517"/>
            <a:ext cx="7217328" cy="25391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4.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送别怀人诗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5.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题画抒怀诗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zh-CN" sz="2800" b="1" dirty="0">
              <a:ln w="9525" cmpd="sng">
                <a:noFill/>
                <a:prstDash val="solid"/>
              </a:ln>
              <a:solidFill>
                <a:prstClr val="black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5CF060E-7556-4A46-AA25-A4994C7F6E29}"/>
              </a:ext>
            </a:extLst>
          </p:cNvPr>
          <p:cNvSpPr txBox="1"/>
          <p:nvPr/>
        </p:nvSpPr>
        <p:spPr>
          <a:xfrm>
            <a:off x="2946836" y="860898"/>
            <a:ext cx="4572509" cy="799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柳永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雨霖铃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寒蝉凄切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5A2D320-556D-4D62-8DAA-92B151C97620}"/>
              </a:ext>
            </a:extLst>
          </p:cNvPr>
          <p:cNvSpPr txBox="1"/>
          <p:nvPr/>
        </p:nvSpPr>
        <p:spPr>
          <a:xfrm>
            <a:off x="2783805" y="1960476"/>
            <a:ext cx="5172571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王冕自题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墨梅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我家洗砚池头树，朵朵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花开淡墨痕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i="0" dirty="0">
              <a:solidFill>
                <a:srgbClr val="0070C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不要人夸颜色好，只留清气满乾坤。</a:t>
            </a:r>
            <a:endParaRPr lang="zh-CN" altLang="en-US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35370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B71E4BA-4B54-4686-8D3A-B8CD915A0428}"/>
              </a:ext>
            </a:extLst>
          </p:cNvPr>
          <p:cNvSpPr txBox="1"/>
          <p:nvPr/>
        </p:nvSpPr>
        <p:spPr>
          <a:xfrm>
            <a:off x="935596" y="1170588"/>
            <a:ext cx="7710600" cy="3329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孟浩然给丞相张九龄写诗，表达事业心，渴求被推荐：</a:t>
            </a:r>
            <a:endParaRPr lang="en-US" altLang="zh-CN" sz="2400" b="1" i="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望洞庭湖赠张丞相</a:t>
            </a:r>
            <a:r>
              <a:rPr lang="en-US" altLang="zh-CN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八月湖水平，涵虚混太清。</a:t>
            </a:r>
            <a:endParaRPr lang="en-US" altLang="zh-CN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气蒸云梦泽，波撼岳阳城。</a:t>
            </a:r>
            <a:endParaRPr lang="en-US" altLang="zh-CN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欲济无舟楫，端居耻圣明。</a:t>
            </a:r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坐观垂钓者，徒有羡鱼情。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3A79B39-3C71-4277-A875-093C8A2F6727}"/>
              </a:ext>
            </a:extLst>
          </p:cNvPr>
          <p:cNvSpPr txBox="1"/>
          <p:nvPr/>
        </p:nvSpPr>
        <p:spPr>
          <a:xfrm>
            <a:off x="497804" y="340296"/>
            <a:ext cx="4572000" cy="8386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6.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干谒言志诗</a:t>
            </a:r>
            <a:endParaRPr lang="en-US" altLang="zh-CN" sz="2800" b="1" dirty="0">
              <a:ln w="9525" cmpd="sng">
                <a:noFill/>
                <a:prstDash val="solid"/>
              </a:ln>
              <a:solidFill>
                <a:srgbClr val="FF0000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927743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3" cstate="print"/>
          <a:srcRect t="8959" r="74455" b="61199"/>
          <a:stretch>
            <a:fillRect/>
          </a:stretch>
        </p:blipFill>
        <p:spPr bwMode="auto">
          <a:xfrm>
            <a:off x="35496" y="0"/>
            <a:ext cx="759032" cy="828092"/>
          </a:xfrm>
          <a:prstGeom prst="rect">
            <a:avLst/>
          </a:prstGeom>
          <a:noFill/>
        </p:spPr>
      </p:pic>
      <p:sp>
        <p:nvSpPr>
          <p:cNvPr id="31" name="文本框 37">
            <a:extLst>
              <a:ext uri="{FF2B5EF4-FFF2-40B4-BE49-F238E27FC236}">
                <a16:creationId xmlns:a16="http://schemas.microsoft.com/office/drawing/2014/main" id="{048137EB-98ED-4AAA-A2BB-6AF80DBB3DC4}"/>
              </a:ext>
            </a:extLst>
          </p:cNvPr>
          <p:cNvSpPr txBox="1"/>
          <p:nvPr/>
        </p:nvSpPr>
        <p:spPr>
          <a:xfrm>
            <a:off x="899592" y="196280"/>
            <a:ext cx="3011089" cy="500141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marL="0" marR="0" lvl="0" indent="0" algn="l" defTabSz="6857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常见的诗歌题材：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8F7C34-071D-43E3-8307-D1943F8B0DBA}"/>
              </a:ext>
            </a:extLst>
          </p:cNvPr>
          <p:cNvSpPr/>
          <p:nvPr/>
        </p:nvSpPr>
        <p:spPr>
          <a:xfrm>
            <a:off x="415012" y="895162"/>
            <a:ext cx="8354929" cy="340093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7.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羁旅思乡诗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8.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边塞征战诗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9.  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山水田园诗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5CF060E-7556-4A46-AA25-A4994C7F6E29}"/>
              </a:ext>
            </a:extLst>
          </p:cNvPr>
          <p:cNvSpPr txBox="1"/>
          <p:nvPr/>
        </p:nvSpPr>
        <p:spPr>
          <a:xfrm>
            <a:off x="3059832" y="928543"/>
            <a:ext cx="5832648" cy="799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马致远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天净沙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秋思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DBF36942-AA84-490C-BCD3-38E7647E9323}"/>
              </a:ext>
            </a:extLst>
          </p:cNvPr>
          <p:cNvSpPr txBox="1"/>
          <p:nvPr/>
        </p:nvSpPr>
        <p:spPr>
          <a:xfrm>
            <a:off x="3049386" y="1727801"/>
            <a:ext cx="6094614" cy="1661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王昌龄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36EC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从军行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黄沙百战穿金甲，不破楼兰终不还。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83180FBB-847D-4082-AAF7-AF8277B0B605}"/>
              </a:ext>
            </a:extLst>
          </p:cNvPr>
          <p:cNvSpPr txBox="1"/>
          <p:nvPr/>
        </p:nvSpPr>
        <p:spPr>
          <a:xfrm>
            <a:off x="3057297" y="3574542"/>
            <a:ext cx="585435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王维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积雨辋川庄作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漠漠水田飞白鹭，阴阴夏木啭黄鹂。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797919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8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2626CD3-F917-4457-ADFA-70D83C1FCE06}"/>
              </a:ext>
            </a:extLst>
          </p:cNvPr>
          <p:cNvSpPr/>
          <p:nvPr/>
        </p:nvSpPr>
        <p:spPr>
          <a:xfrm>
            <a:off x="233954" y="0"/>
            <a:ext cx="8892988" cy="49994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10"/>
              <a:tabLst/>
              <a:defRPr/>
            </a:pPr>
            <a:r>
              <a:rPr lang="zh-CN" altLang="en-US" sz="2800" b="1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登临即兴诗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万里江山尽收眼底，无限情思涌上心头</a:t>
            </a:r>
            <a:endParaRPr kumimoji="0" lang="en-US" altLang="zh-CN" sz="28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    诗人登临某处（楼、山、亭、台、阁等）而生发某种或某些情思的诗词。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文体特点</a:t>
            </a:r>
            <a:r>
              <a:rPr lang="zh-CN" altLang="en-US" sz="28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</a:rPr>
              <a:t>    </a:t>
            </a:r>
          </a:p>
          <a:p>
            <a:pPr lvl="0">
              <a:lnSpc>
                <a:spcPct val="150000"/>
              </a:lnSpc>
            </a:pPr>
            <a:r>
              <a:rPr kumimoji="0" lang="en-US" altLang="zh-CN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</a:rPr>
              <a:t>1.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常见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标题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：有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“登某处”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或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“上某处”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的字眼；或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某亭台楼阁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的名称，一般与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怀古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宋体" panose="02010600030101010101" pitchFamily="2" charset="-122"/>
                <a:ea typeface="楷体" panose="02010609060101010101" pitchFamily="49" charset="-122"/>
              </a:rPr>
              <a:t>相联系。</a:t>
            </a:r>
            <a:endParaRPr lang="en-US" altLang="zh-CN" sz="2400" b="1" dirty="0">
              <a:ln w="9525" cmpd="sng">
                <a:noFill/>
                <a:prstDash val="solid"/>
              </a:ln>
              <a:latin typeface="宋体" panose="02010600030101010101" pitchFamily="2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    陈子昂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登幽州台歌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、杜甫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登岳阳楼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、王安石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登飞来峰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；曹操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观沧海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、辛弃疾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永遇乐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京口北固亭怀古</a:t>
            </a:r>
            <a:r>
              <a:rPr lang="en-US" altLang="zh-CN" sz="2400" b="1" dirty="0">
                <a:ln w="952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en-US" altLang="zh-CN" sz="2400" b="1" i="0" u="none" strike="noStrike" kern="1200" cap="none" spc="0" normalizeH="0" baseline="0" noProof="0" dirty="0">
              <a:ln w="9525" cmpd="sng">
                <a:noFill/>
                <a:prstDash val="solid"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1122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99AC5DD-5E1C-4E72-A2B8-DEA0EE94B83D}"/>
              </a:ext>
            </a:extLst>
          </p:cNvPr>
          <p:cNvSpPr txBox="1"/>
          <p:nvPr/>
        </p:nvSpPr>
        <p:spPr>
          <a:xfrm>
            <a:off x="395536" y="309715"/>
            <a:ext cx="8424936" cy="4616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文体特点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ln w="9525" cmpd="sng">
                  <a:noFill/>
                  <a:prstDash val="solid"/>
                </a:ln>
                <a:solidFill>
                  <a:prstClr val="black"/>
                </a:solidFill>
                <a:latin typeface="宋体" panose="02010600030101010101" pitchFamily="2" charset="-122"/>
                <a:ea typeface="楷体" panose="02010609060101010101" pitchFamily="49" charset="-122"/>
              </a:rPr>
              <a:t>2</a:t>
            </a:r>
            <a:r>
              <a:rPr kumimoji="0" lang="en-US" altLang="zh-CN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  <a:cs typeface="+mn-cs"/>
              </a:rPr>
              <a:t>.</a:t>
            </a:r>
            <a:r>
              <a:rPr kumimoji="0" lang="zh-CN" altLang="en-US" sz="2400" b="1" i="0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  <a:cs typeface="+mn-cs"/>
              </a:rPr>
              <a:t>常见</a:t>
            </a:r>
            <a:r>
              <a:rPr kumimoji="0" lang="zh-CN" altLang="en-US" sz="24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  <a:cs typeface="+mn-cs"/>
              </a:rPr>
              <a:t>意象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常见情感：</a:t>
            </a:r>
            <a:r>
              <a:rPr kumimoji="0" lang="zh-CN" altLang="en-US" sz="24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人生哲思、胸襟抱负；感时伤乱、寄寓身世之悲；于兴亡之叹中隐喻现实；在山长水阔之间思乡怀人</a:t>
            </a:r>
            <a:endParaRPr kumimoji="0" lang="en-US" altLang="zh-CN" sz="2400" b="1" i="0" u="sng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常用</a:t>
            </a:r>
            <a:r>
              <a:rPr lang="zh-CN" altLang="en-US" sz="24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技法</a:t>
            </a:r>
            <a:r>
              <a:rPr lang="zh-CN" altLang="en-US" sz="2400" b="1" dirty="0">
                <a:ln w="9525" cmpd="sng">
                  <a:noFill/>
                  <a:prstDash val="solid"/>
                </a:ln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400" b="1" dirty="0">
              <a:ln w="9525" cmpd="sng">
                <a:noFill/>
                <a:prstDash val="solid"/>
              </a:ln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endParaRPr kumimoji="0" lang="en-US" altLang="zh-CN" sz="24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u="sng" dirty="0">
                <a:ln w="9525" cmpd="sng">
                  <a:noFill/>
                  <a:prstDash val="solid"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读懂的技法：</a:t>
            </a:r>
            <a:endParaRPr lang="en-US" altLang="zh-CN" sz="2800" b="1" u="sng" dirty="0">
              <a:ln w="9525" cmpd="sng">
                <a:noFill/>
                <a:prstDash val="solid"/>
              </a:ln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把握</a:t>
            </a:r>
            <a:r>
              <a:rPr kumimoji="0" lang="zh-CN" altLang="en-US" sz="24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写作的背景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；</a:t>
            </a:r>
            <a:r>
              <a:rPr kumimoji="0" lang="zh-CN" altLang="en-US" sz="24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意象的特征</a:t>
            </a: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及</a:t>
            </a:r>
            <a:r>
              <a:rPr kumimoji="0" lang="zh-CN" altLang="en-US" sz="2400" b="1" i="0" u="sng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赋予的情感</a:t>
            </a:r>
            <a:endParaRPr kumimoji="0" lang="en-US" altLang="zh-CN" sz="2400" b="1" i="0" u="sng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9524B3C-0190-4355-8DA3-D52DD98B8BC9}"/>
              </a:ext>
            </a:extLst>
          </p:cNvPr>
          <p:cNvSpPr txBox="1"/>
          <p:nvPr/>
        </p:nvSpPr>
        <p:spPr>
          <a:xfrm>
            <a:off x="2123728" y="1096380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流水、落叶、青山、斜阳</a:t>
            </a:r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A0EFD1D-15AA-4DAD-8119-CC6D7465F74C}"/>
              </a:ext>
            </a:extLst>
          </p:cNvPr>
          <p:cNvSpPr txBox="1"/>
          <p:nvPr/>
        </p:nvSpPr>
        <p:spPr>
          <a:xfrm>
            <a:off x="2123728" y="2602222"/>
            <a:ext cx="4604656" cy="553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 w="952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即景抒情、用典</a:t>
            </a:r>
            <a:endParaRPr kumimoji="0" lang="en-US" altLang="zh-CN" sz="2400" b="1" i="0" u="none" strike="noStrike" kern="1200" cap="none" spc="0" normalizeH="0" baseline="0" noProof="0" dirty="0">
              <a:ln w="952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402898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/>
          <a:stretch>
            <a:fillRect/>
          </a:stretch>
        </p:blipFill>
        <p:spPr bwMode="auto">
          <a:xfrm>
            <a:off x="0" y="844352"/>
            <a:ext cx="9144000" cy="4356484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3677280" y="1960475"/>
            <a:ext cx="3847048" cy="540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诗歌的基本的结构章法</a:t>
            </a:r>
          </a:p>
        </p:txBody>
      </p:sp>
      <p:sp>
        <p:nvSpPr>
          <p:cNvPr id="11" name="矩形 10"/>
          <p:cNvSpPr/>
          <p:nvPr/>
        </p:nvSpPr>
        <p:spPr>
          <a:xfrm>
            <a:off x="2433583" y="1593870"/>
            <a:ext cx="1152244" cy="1008423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>
                <a:ln>
                  <a:noFill/>
                </a:ln>
                <a:solidFill>
                  <a:srgbClr val="318661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03</a:t>
            </a:r>
            <a:endParaRPr kumimoji="0" lang="zh-CN" altLang="en-US" sz="6000" b="0" i="0" u="none" strike="noStrike" kern="1200" cap="none" spc="0" normalizeH="0" baseline="0" noProof="0" dirty="0">
              <a:ln>
                <a:noFill/>
              </a:ln>
              <a:solidFill>
                <a:srgbClr val="318661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021673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37"/>
          <p:cNvSpPr txBox="1"/>
          <p:nvPr/>
        </p:nvSpPr>
        <p:spPr>
          <a:xfrm>
            <a:off x="899592" y="196280"/>
            <a:ext cx="2908497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诗歌的基本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结构章法</a:t>
            </a:r>
          </a:p>
        </p:txBody>
      </p:sp>
      <p:pic>
        <p:nvPicPr>
          <p:cNvPr id="2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3" cstate="print"/>
          <a:srcRect t="8959" r="74455" b="61199"/>
          <a:stretch>
            <a:fillRect/>
          </a:stretch>
        </p:blipFill>
        <p:spPr bwMode="auto">
          <a:xfrm>
            <a:off x="35496" y="0"/>
            <a:ext cx="759032" cy="828092"/>
          </a:xfrm>
          <a:prstGeom prst="rect">
            <a:avLst/>
          </a:prstGeom>
          <a:noFill/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D7E373E-DB6E-43D4-BAE1-709654F340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17100"/>
            <a:ext cx="7740860" cy="4226663"/>
          </a:xfrm>
          <a:prstGeom prst="rect">
            <a:avLst/>
          </a:prstGeom>
        </p:spPr>
      </p:pic>
      <p:sp>
        <p:nvSpPr>
          <p:cNvPr id="4" name="矩形: 圆角 3">
            <a:extLst>
              <a:ext uri="{FF2B5EF4-FFF2-40B4-BE49-F238E27FC236}">
                <a16:creationId xmlns:a16="http://schemas.microsoft.com/office/drawing/2014/main" id="{3A1CC5DA-43EE-48DC-A10E-0AD6E47FA561}"/>
              </a:ext>
            </a:extLst>
          </p:cNvPr>
          <p:cNvSpPr/>
          <p:nvPr/>
        </p:nvSpPr>
        <p:spPr>
          <a:xfrm>
            <a:off x="1331640" y="1384412"/>
            <a:ext cx="648072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: 圆角 38">
            <a:extLst>
              <a:ext uri="{FF2B5EF4-FFF2-40B4-BE49-F238E27FC236}">
                <a16:creationId xmlns:a16="http://schemas.microsoft.com/office/drawing/2014/main" id="{18DB0DA5-9B47-4AC0-B2FC-39568A0C8EF3}"/>
              </a:ext>
            </a:extLst>
          </p:cNvPr>
          <p:cNvSpPr/>
          <p:nvPr/>
        </p:nvSpPr>
        <p:spPr>
          <a:xfrm>
            <a:off x="1331640" y="2255420"/>
            <a:ext cx="648072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: 圆角 39">
            <a:extLst>
              <a:ext uri="{FF2B5EF4-FFF2-40B4-BE49-F238E27FC236}">
                <a16:creationId xmlns:a16="http://schemas.microsoft.com/office/drawing/2014/main" id="{D7D8C272-0471-484E-B67B-38F97173A9E9}"/>
              </a:ext>
            </a:extLst>
          </p:cNvPr>
          <p:cNvSpPr/>
          <p:nvPr/>
        </p:nvSpPr>
        <p:spPr>
          <a:xfrm>
            <a:off x="737574" y="1577794"/>
            <a:ext cx="468052" cy="11747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: 圆角 40">
            <a:extLst>
              <a:ext uri="{FF2B5EF4-FFF2-40B4-BE49-F238E27FC236}">
                <a16:creationId xmlns:a16="http://schemas.microsoft.com/office/drawing/2014/main" id="{C94BD4F0-A4B5-4ECF-B65C-456F88972671}"/>
              </a:ext>
            </a:extLst>
          </p:cNvPr>
          <p:cNvSpPr/>
          <p:nvPr/>
        </p:nvSpPr>
        <p:spPr>
          <a:xfrm>
            <a:off x="737574" y="3868688"/>
            <a:ext cx="468052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BCD91B2-4CCB-4D86-9981-AF40416EF75F}"/>
              </a:ext>
            </a:extLst>
          </p:cNvPr>
          <p:cNvCxnSpPr/>
          <p:nvPr/>
        </p:nvCxnSpPr>
        <p:spPr>
          <a:xfrm>
            <a:off x="2339752" y="1744452"/>
            <a:ext cx="133214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175790B8-D25F-4B64-A938-A5D0045FF2C9}"/>
              </a:ext>
            </a:extLst>
          </p:cNvPr>
          <p:cNvCxnSpPr>
            <a:cxnSpLocks/>
          </p:cNvCxnSpPr>
          <p:nvPr/>
        </p:nvCxnSpPr>
        <p:spPr>
          <a:xfrm>
            <a:off x="1403648" y="2140496"/>
            <a:ext cx="240444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617F2951-BFD2-43F0-8722-BE5E4A05AB25}"/>
              </a:ext>
            </a:extLst>
          </p:cNvPr>
          <p:cNvCxnSpPr/>
          <p:nvPr/>
        </p:nvCxnSpPr>
        <p:spPr>
          <a:xfrm>
            <a:off x="2267744" y="2615460"/>
            <a:ext cx="133214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id="{E966FEEB-808B-42E4-A1BD-B9A473E44892}"/>
              </a:ext>
            </a:extLst>
          </p:cNvPr>
          <p:cNvCxnSpPr>
            <a:cxnSpLocks/>
          </p:cNvCxnSpPr>
          <p:nvPr/>
        </p:nvCxnSpPr>
        <p:spPr>
          <a:xfrm>
            <a:off x="1403648" y="3040596"/>
            <a:ext cx="93610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id="{0826B049-AA1B-4DB2-A582-1FF7B0143697}"/>
              </a:ext>
            </a:extLst>
          </p:cNvPr>
          <p:cNvCxnSpPr>
            <a:cxnSpLocks/>
          </p:cNvCxnSpPr>
          <p:nvPr/>
        </p:nvCxnSpPr>
        <p:spPr>
          <a:xfrm>
            <a:off x="6840252" y="2428528"/>
            <a:ext cx="115212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id="{EBA13D74-307C-4CD5-8272-8543507CDEB9}"/>
              </a:ext>
            </a:extLst>
          </p:cNvPr>
          <p:cNvCxnSpPr>
            <a:cxnSpLocks/>
          </p:cNvCxnSpPr>
          <p:nvPr/>
        </p:nvCxnSpPr>
        <p:spPr>
          <a:xfrm>
            <a:off x="1436671" y="4048708"/>
            <a:ext cx="223522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4950E65B-11CF-4137-A98C-2D5C993AE62E}"/>
              </a:ext>
            </a:extLst>
          </p:cNvPr>
          <p:cNvCxnSpPr>
            <a:cxnSpLocks/>
          </p:cNvCxnSpPr>
          <p:nvPr/>
        </p:nvCxnSpPr>
        <p:spPr>
          <a:xfrm>
            <a:off x="3671900" y="4948808"/>
            <a:ext cx="23762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37">
            <a:extLst>
              <a:ext uri="{FF2B5EF4-FFF2-40B4-BE49-F238E27FC236}">
                <a16:creationId xmlns:a16="http://schemas.microsoft.com/office/drawing/2014/main" id="{E9F6DB00-719D-497E-A0F9-764E9017BDD3}"/>
              </a:ext>
            </a:extLst>
          </p:cNvPr>
          <p:cNvSpPr txBox="1"/>
          <p:nvPr/>
        </p:nvSpPr>
        <p:spPr>
          <a:xfrm>
            <a:off x="3913153" y="189257"/>
            <a:ext cx="486095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情景结合 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——  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乐与哀一致或相反</a:t>
            </a:r>
          </a:p>
        </p:txBody>
      </p:sp>
    </p:spTree>
    <p:extLst>
      <p:ext uri="{BB962C8B-B14F-4D97-AF65-F5344CB8AC3E}">
        <p14:creationId xmlns:p14="http://schemas.microsoft.com/office/powerpoint/2010/main" val="269186395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 animBg="1"/>
      <p:bldP spid="40" grpId="0" animBg="1"/>
      <p:bldP spid="41" grpId="0" animBg="1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BD903B4-0209-402D-A070-698AFADEABE7}"/>
              </a:ext>
            </a:extLst>
          </p:cNvPr>
          <p:cNvSpPr/>
          <p:nvPr/>
        </p:nvSpPr>
        <p:spPr>
          <a:xfrm>
            <a:off x="323528" y="304292"/>
            <a:ext cx="8388932" cy="41044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>
              <a:lnSpc>
                <a:spcPct val="150000"/>
              </a:lnSpc>
            </a:pPr>
            <a:r>
              <a:rPr lang="zh-CN" altLang="en-US" sz="2800" b="0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登高</a:t>
            </a:r>
            <a:endParaRPr lang="en-US" altLang="zh-CN" sz="2800" b="0" i="0" dirty="0">
              <a:solidFill>
                <a:srgbClr val="333333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+mn-ea"/>
              </a:rPr>
              <a:t>杜甫</a:t>
            </a:r>
            <a:endParaRPr lang="en-US" altLang="zh-CN" sz="2800" b="1" i="0" dirty="0">
              <a:solidFill>
                <a:srgbClr val="333333"/>
              </a:solidFill>
              <a:effectLst/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风急天高猿啸哀，渚清沙白鸟飞回。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无边落木萧萧下，不尽长江滚滚来。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万里悲秋常作客，百年多病独登台。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艰难苦恨繁霜鬓，潦倒新停浊酒杯。</a:t>
            </a:r>
          </a:p>
        </p:txBody>
      </p:sp>
      <p:sp>
        <p:nvSpPr>
          <p:cNvPr id="3" name="右大括号 2">
            <a:extLst>
              <a:ext uri="{FF2B5EF4-FFF2-40B4-BE49-F238E27FC236}">
                <a16:creationId xmlns:a16="http://schemas.microsoft.com/office/drawing/2014/main" id="{E2833605-D3E7-411B-9535-83869BB1F1A8}"/>
              </a:ext>
            </a:extLst>
          </p:cNvPr>
          <p:cNvSpPr/>
          <p:nvPr/>
        </p:nvSpPr>
        <p:spPr>
          <a:xfrm>
            <a:off x="7272300" y="2104492"/>
            <a:ext cx="216024" cy="75608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右大括号 3">
            <a:extLst>
              <a:ext uri="{FF2B5EF4-FFF2-40B4-BE49-F238E27FC236}">
                <a16:creationId xmlns:a16="http://schemas.microsoft.com/office/drawing/2014/main" id="{EBF2E027-257D-4A0E-BA2D-DBE104D3EF46}"/>
              </a:ext>
            </a:extLst>
          </p:cNvPr>
          <p:cNvSpPr/>
          <p:nvPr/>
        </p:nvSpPr>
        <p:spPr>
          <a:xfrm>
            <a:off x="7277552" y="3360622"/>
            <a:ext cx="216024" cy="75608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37">
            <a:extLst>
              <a:ext uri="{FF2B5EF4-FFF2-40B4-BE49-F238E27FC236}">
                <a16:creationId xmlns:a16="http://schemas.microsoft.com/office/drawing/2014/main" id="{ABC22287-DAFA-40B1-BFF9-38D20A44020A}"/>
              </a:ext>
            </a:extLst>
          </p:cNvPr>
          <p:cNvSpPr txBox="1"/>
          <p:nvPr/>
        </p:nvSpPr>
        <p:spPr>
          <a:xfrm>
            <a:off x="7488324" y="2263241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景</a:t>
            </a:r>
          </a:p>
        </p:txBody>
      </p:sp>
      <p:sp>
        <p:nvSpPr>
          <p:cNvPr id="6" name="文本框 37">
            <a:extLst>
              <a:ext uri="{FF2B5EF4-FFF2-40B4-BE49-F238E27FC236}">
                <a16:creationId xmlns:a16="http://schemas.microsoft.com/office/drawing/2014/main" id="{36752E21-8480-4AA3-9133-435C0D267CDB}"/>
              </a:ext>
            </a:extLst>
          </p:cNvPr>
          <p:cNvSpPr txBox="1"/>
          <p:nvPr/>
        </p:nvSpPr>
        <p:spPr>
          <a:xfrm>
            <a:off x="7488324" y="3519371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情</a:t>
            </a:r>
          </a:p>
        </p:txBody>
      </p:sp>
      <p:sp>
        <p:nvSpPr>
          <p:cNvPr id="8" name="文本框 37">
            <a:extLst>
              <a:ext uri="{FF2B5EF4-FFF2-40B4-BE49-F238E27FC236}">
                <a16:creationId xmlns:a16="http://schemas.microsoft.com/office/drawing/2014/main" id="{5C53F1BB-86A3-438A-9ABF-7263565E669C}"/>
              </a:ext>
            </a:extLst>
          </p:cNvPr>
          <p:cNvSpPr txBox="1"/>
          <p:nvPr/>
        </p:nvSpPr>
        <p:spPr>
          <a:xfrm>
            <a:off x="647564" y="1902141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起</a:t>
            </a:r>
          </a:p>
        </p:txBody>
      </p:sp>
      <p:sp>
        <p:nvSpPr>
          <p:cNvPr id="9" name="文本框 37">
            <a:extLst>
              <a:ext uri="{FF2B5EF4-FFF2-40B4-BE49-F238E27FC236}">
                <a16:creationId xmlns:a16="http://schemas.microsoft.com/office/drawing/2014/main" id="{DB7BD749-D21D-4E34-8393-0C88D65F8F1A}"/>
              </a:ext>
            </a:extLst>
          </p:cNvPr>
          <p:cNvSpPr txBox="1"/>
          <p:nvPr/>
        </p:nvSpPr>
        <p:spPr>
          <a:xfrm>
            <a:off x="647564" y="2559291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承</a:t>
            </a:r>
          </a:p>
        </p:txBody>
      </p:sp>
      <p:sp>
        <p:nvSpPr>
          <p:cNvPr id="10" name="文本框 37">
            <a:extLst>
              <a:ext uri="{FF2B5EF4-FFF2-40B4-BE49-F238E27FC236}">
                <a16:creationId xmlns:a16="http://schemas.microsoft.com/office/drawing/2014/main" id="{F03FBAA2-E69D-403D-8FE8-062B3D29646A}"/>
              </a:ext>
            </a:extLst>
          </p:cNvPr>
          <p:cNvSpPr txBox="1"/>
          <p:nvPr/>
        </p:nvSpPr>
        <p:spPr>
          <a:xfrm>
            <a:off x="646176" y="3203188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转</a:t>
            </a:r>
          </a:p>
        </p:txBody>
      </p:sp>
      <p:sp>
        <p:nvSpPr>
          <p:cNvPr id="11" name="文本框 37">
            <a:extLst>
              <a:ext uri="{FF2B5EF4-FFF2-40B4-BE49-F238E27FC236}">
                <a16:creationId xmlns:a16="http://schemas.microsoft.com/office/drawing/2014/main" id="{DAC0C9F8-809F-498A-ADD4-5EA066FD6994}"/>
              </a:ext>
            </a:extLst>
          </p:cNvPr>
          <p:cNvSpPr txBox="1"/>
          <p:nvPr/>
        </p:nvSpPr>
        <p:spPr>
          <a:xfrm>
            <a:off x="646176" y="3805968"/>
            <a:ext cx="446284" cy="438586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合</a:t>
            </a:r>
          </a:p>
        </p:txBody>
      </p:sp>
      <p:sp>
        <p:nvSpPr>
          <p:cNvPr id="12" name="箭头: 左 11">
            <a:extLst>
              <a:ext uri="{FF2B5EF4-FFF2-40B4-BE49-F238E27FC236}">
                <a16:creationId xmlns:a16="http://schemas.microsoft.com/office/drawing/2014/main" id="{4E838076-3D7F-4CB2-B67D-D118485F25B1}"/>
              </a:ext>
            </a:extLst>
          </p:cNvPr>
          <p:cNvSpPr/>
          <p:nvPr/>
        </p:nvSpPr>
        <p:spPr>
          <a:xfrm>
            <a:off x="1255866" y="2025117"/>
            <a:ext cx="360040" cy="158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箭头: 左 12">
            <a:extLst>
              <a:ext uri="{FF2B5EF4-FFF2-40B4-BE49-F238E27FC236}">
                <a16:creationId xmlns:a16="http://schemas.microsoft.com/office/drawing/2014/main" id="{4C9838CA-FA8C-496F-907C-131BF100455D}"/>
              </a:ext>
            </a:extLst>
          </p:cNvPr>
          <p:cNvSpPr/>
          <p:nvPr/>
        </p:nvSpPr>
        <p:spPr>
          <a:xfrm>
            <a:off x="1255866" y="2699209"/>
            <a:ext cx="360040" cy="158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箭头: 左 13">
            <a:extLst>
              <a:ext uri="{FF2B5EF4-FFF2-40B4-BE49-F238E27FC236}">
                <a16:creationId xmlns:a16="http://schemas.microsoft.com/office/drawing/2014/main" id="{D86FFF5E-EA64-49B0-B040-8558D770AF75}"/>
              </a:ext>
            </a:extLst>
          </p:cNvPr>
          <p:cNvSpPr/>
          <p:nvPr/>
        </p:nvSpPr>
        <p:spPr>
          <a:xfrm>
            <a:off x="1255866" y="3343106"/>
            <a:ext cx="360040" cy="158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箭头: 左 14">
            <a:extLst>
              <a:ext uri="{FF2B5EF4-FFF2-40B4-BE49-F238E27FC236}">
                <a16:creationId xmlns:a16="http://schemas.microsoft.com/office/drawing/2014/main" id="{FA2679D6-94C0-4213-A180-279B33A8AE29}"/>
              </a:ext>
            </a:extLst>
          </p:cNvPr>
          <p:cNvSpPr/>
          <p:nvPr/>
        </p:nvSpPr>
        <p:spPr>
          <a:xfrm>
            <a:off x="1270941" y="3957957"/>
            <a:ext cx="360040" cy="158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80648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553E9B93-8184-4384-B58B-195829037D7C}"/>
              </a:ext>
            </a:extLst>
          </p:cNvPr>
          <p:cNvSpPr txBox="1"/>
          <p:nvPr/>
        </p:nvSpPr>
        <p:spPr>
          <a:xfrm>
            <a:off x="2195736" y="2253706"/>
            <a:ext cx="457200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大白本第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212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页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5871621"/>
      </p:ext>
    </p:extLst>
  </p:cSld>
  <p:clrMapOvr>
    <a:masterClrMapping/>
  </p:clrMapOvr>
  <p:transition spd="med" advClick="0" advTm="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/>
          <a:stretch>
            <a:fillRect/>
          </a:stretch>
        </p:blipFill>
        <p:spPr bwMode="auto">
          <a:xfrm>
            <a:off x="0" y="844352"/>
            <a:ext cx="9144000" cy="4356484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3671900" y="1607195"/>
            <a:ext cx="3154118" cy="479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通解诗歌的小技巧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33583" y="1593870"/>
            <a:ext cx="1152244" cy="1008423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>
                <a:ln>
                  <a:noFill/>
                </a:ln>
                <a:solidFill>
                  <a:srgbClr val="318661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03</a:t>
            </a:r>
            <a:endParaRPr kumimoji="0" lang="zh-CN" altLang="en-US" sz="6000" b="0" i="0" u="none" strike="noStrike" kern="1200" cap="none" spc="0" normalizeH="0" baseline="0" noProof="0" dirty="0">
              <a:ln>
                <a:noFill/>
              </a:ln>
              <a:solidFill>
                <a:srgbClr val="318661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2198BF8-C93F-4E71-BE70-C133FA997E0D}"/>
              </a:ext>
            </a:extLst>
          </p:cNvPr>
          <p:cNvSpPr txBox="1"/>
          <p:nvPr/>
        </p:nvSpPr>
        <p:spPr>
          <a:xfrm>
            <a:off x="3671900" y="2207114"/>
            <a:ext cx="5306653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三个层面：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词语</a:t>
            </a:r>
            <a:r>
              <a:rPr lang="zh-CN" altLang="en-US" sz="2800" b="1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层面、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句法</a:t>
            </a:r>
            <a:r>
              <a:rPr lang="zh-CN" altLang="en-US" sz="2800" b="1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层面、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章法</a:t>
            </a:r>
            <a:r>
              <a:rPr lang="zh-CN" altLang="en-US" sz="2800" b="1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层面</a:t>
            </a:r>
            <a:endParaRPr lang="en-US" altLang="zh-CN" sz="2800" b="1" dirty="0">
              <a:solidFill>
                <a:srgbClr val="33333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242154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16125F1-7A1C-4549-AD73-AC1BA551D000}"/>
              </a:ext>
            </a:extLst>
          </p:cNvPr>
          <p:cNvSpPr txBox="1"/>
          <p:nvPr/>
        </p:nvSpPr>
        <p:spPr>
          <a:xfrm>
            <a:off x="71500" y="88268"/>
            <a:ext cx="770485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技巧一：无他，多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而已</a:t>
            </a:r>
            <a:endParaRPr lang="en-US" altLang="zh-CN" sz="28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312859B-24A8-4CAF-BC59-9D44B4407FED}"/>
              </a:ext>
            </a:extLst>
          </p:cNvPr>
          <p:cNvSpPr txBox="1"/>
          <p:nvPr/>
        </p:nvSpPr>
        <p:spPr>
          <a:xfrm>
            <a:off x="467544" y="844352"/>
            <a:ext cx="6336704" cy="3862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反映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古代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礼俗风物、典章制度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的词语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西陆：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阳月：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寒砧：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亭堠：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散发：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0DC0C80-D339-46FC-A57B-BF302866D977}"/>
              </a:ext>
            </a:extLst>
          </p:cNvPr>
          <p:cNvSpPr txBox="1"/>
          <p:nvPr/>
        </p:nvSpPr>
        <p:spPr>
          <a:xfrm>
            <a:off x="2051720" y="162971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秋天</a:t>
            </a:r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9BE358F-42FE-4FFA-9BB5-9F5184881FA8}"/>
              </a:ext>
            </a:extLst>
          </p:cNvPr>
          <p:cNvSpPr txBox="1"/>
          <p:nvPr/>
        </p:nvSpPr>
        <p:spPr>
          <a:xfrm>
            <a:off x="2051719" y="2252366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十月</a:t>
            </a:r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86B9B66-4ED0-4378-BAD5-AFD31F3860F1}"/>
              </a:ext>
            </a:extLst>
          </p:cNvPr>
          <p:cNvSpPr txBox="1"/>
          <p:nvPr/>
        </p:nvSpPr>
        <p:spPr>
          <a:xfrm>
            <a:off x="2051719" y="2919800"/>
            <a:ext cx="12961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捣衣石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1E0C012-DA80-471B-BAE2-168864B747A1}"/>
              </a:ext>
            </a:extLst>
          </p:cNvPr>
          <p:cNvSpPr txBox="1"/>
          <p:nvPr/>
        </p:nvSpPr>
        <p:spPr>
          <a:xfrm>
            <a:off x="2051718" y="3587234"/>
            <a:ext cx="16921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兵营岗哨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04B5C35-3A0D-4844-8E56-7E239DEEB5A3}"/>
              </a:ext>
            </a:extLst>
          </p:cNvPr>
          <p:cNvSpPr txBox="1"/>
          <p:nvPr/>
        </p:nvSpPr>
        <p:spPr>
          <a:xfrm>
            <a:off x="2062437" y="4183600"/>
            <a:ext cx="27615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在家闲居的状态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FE1FAD-4638-40C1-A76A-30DF8DDEC82D}"/>
              </a:ext>
            </a:extLst>
          </p:cNvPr>
          <p:cNvSpPr txBox="1"/>
          <p:nvPr/>
        </p:nvSpPr>
        <p:spPr>
          <a:xfrm>
            <a:off x="5040052" y="1564432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商羽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A8BFCE6-AAD2-48F5-9A94-42B20DC54537}"/>
              </a:ext>
            </a:extLst>
          </p:cNvPr>
          <p:cNvSpPr txBox="1"/>
          <p:nvPr/>
        </p:nvSpPr>
        <p:spPr>
          <a:xfrm>
            <a:off x="6084168" y="1564432"/>
            <a:ext cx="23710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古代音乐术语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3675A42-81C9-4327-9F01-8DA32AE70825}"/>
              </a:ext>
            </a:extLst>
          </p:cNvPr>
          <p:cNvSpPr txBox="1"/>
          <p:nvPr/>
        </p:nvSpPr>
        <p:spPr>
          <a:xfrm>
            <a:off x="5040051" y="2252366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九重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37065C9-3E4A-4113-9207-8E2830D39EE4}"/>
              </a:ext>
            </a:extLst>
          </p:cNvPr>
          <p:cNvSpPr txBox="1"/>
          <p:nvPr/>
        </p:nvSpPr>
        <p:spPr>
          <a:xfrm>
            <a:off x="6084168" y="2252366"/>
            <a:ext cx="20522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京城或皇宫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780921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312859B-24A8-4CAF-BC59-9D44B4407FED}"/>
              </a:ext>
            </a:extLst>
          </p:cNvPr>
          <p:cNvSpPr txBox="1"/>
          <p:nvPr/>
        </p:nvSpPr>
        <p:spPr>
          <a:xfrm>
            <a:off x="467544" y="844352"/>
            <a:ext cx="6336704" cy="3862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意象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白云：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浮云：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斜阳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明月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寒蝉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0DC0C80-D339-46FC-A57B-BF302866D977}"/>
              </a:ext>
            </a:extLst>
          </p:cNvPr>
          <p:cNvSpPr txBox="1"/>
          <p:nvPr/>
        </p:nvSpPr>
        <p:spPr>
          <a:xfrm>
            <a:off x="2051720" y="162971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隐逸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9BE358F-42FE-4FFA-9BB5-9F5184881FA8}"/>
              </a:ext>
            </a:extLst>
          </p:cNvPr>
          <p:cNvSpPr txBox="1"/>
          <p:nvPr/>
        </p:nvSpPr>
        <p:spPr>
          <a:xfrm>
            <a:off x="2051719" y="2252366"/>
            <a:ext cx="27003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小人、人生漂泊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86B9B66-4ED0-4378-BAD5-AFD31F3860F1}"/>
              </a:ext>
            </a:extLst>
          </p:cNvPr>
          <p:cNvSpPr txBox="1"/>
          <p:nvPr/>
        </p:nvSpPr>
        <p:spPr>
          <a:xfrm>
            <a:off x="2051719" y="2919800"/>
            <a:ext cx="27003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晚年、朝代末年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1E0C012-DA80-471B-BAE2-168864B747A1}"/>
              </a:ext>
            </a:extLst>
          </p:cNvPr>
          <p:cNvSpPr txBox="1"/>
          <p:nvPr/>
        </p:nvSpPr>
        <p:spPr>
          <a:xfrm>
            <a:off x="2051718" y="3587234"/>
            <a:ext cx="16921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思乡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04B5C35-3A0D-4844-8E56-7E239DEEB5A3}"/>
              </a:ext>
            </a:extLst>
          </p:cNvPr>
          <p:cNvSpPr txBox="1"/>
          <p:nvPr/>
        </p:nvSpPr>
        <p:spPr>
          <a:xfrm>
            <a:off x="2062437" y="4183600"/>
            <a:ext cx="27615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悲凉的情感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FE1FAD-4638-40C1-A76A-30DF8DDEC82D}"/>
              </a:ext>
            </a:extLst>
          </p:cNvPr>
          <p:cNvSpPr txBox="1"/>
          <p:nvPr/>
        </p:nvSpPr>
        <p:spPr>
          <a:xfrm>
            <a:off x="5040052" y="1564432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杜鹃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A8BFCE6-AAD2-48F5-9A94-42B20DC54537}"/>
              </a:ext>
            </a:extLst>
          </p:cNvPr>
          <p:cNvSpPr txBox="1"/>
          <p:nvPr/>
        </p:nvSpPr>
        <p:spPr>
          <a:xfrm>
            <a:off x="6084168" y="1564432"/>
            <a:ext cx="23710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凄凉、哀伤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3675A42-81C9-4327-9F01-8DA32AE70825}"/>
              </a:ext>
            </a:extLst>
          </p:cNvPr>
          <p:cNvSpPr txBox="1"/>
          <p:nvPr/>
        </p:nvSpPr>
        <p:spPr>
          <a:xfrm>
            <a:off x="5040051" y="2252366"/>
            <a:ext cx="13460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章台路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37065C9-3E4A-4113-9207-8E2830D39EE4}"/>
              </a:ext>
            </a:extLst>
          </p:cNvPr>
          <p:cNvSpPr txBox="1"/>
          <p:nvPr/>
        </p:nvSpPr>
        <p:spPr>
          <a:xfrm>
            <a:off x="6398439" y="2087652"/>
            <a:ext cx="2284976" cy="1957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咏长安、亦以代指娼楼或游乐场所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300434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312859B-24A8-4CAF-BC59-9D44B4407FED}"/>
              </a:ext>
            </a:extLst>
          </p:cNvPr>
          <p:cNvSpPr txBox="1"/>
          <p:nvPr/>
        </p:nvSpPr>
        <p:spPr>
          <a:xfrm>
            <a:off x="467544" y="844352"/>
            <a:ext cx="7668852" cy="3862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用典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南冠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请缨：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争席：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门外楼头：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滕王阁序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以及其他教材中提到的典故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0DC0C80-D339-46FC-A57B-BF302866D977}"/>
              </a:ext>
            </a:extLst>
          </p:cNvPr>
          <p:cNvSpPr txBox="1"/>
          <p:nvPr/>
        </p:nvSpPr>
        <p:spPr>
          <a:xfrm>
            <a:off x="2051720" y="162971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囚犯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9BE358F-42FE-4FFA-9BB5-9F5184881FA8}"/>
              </a:ext>
            </a:extLst>
          </p:cNvPr>
          <p:cNvSpPr txBox="1"/>
          <p:nvPr/>
        </p:nvSpPr>
        <p:spPr>
          <a:xfrm>
            <a:off x="2051719" y="2252366"/>
            <a:ext cx="27003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自请上战场杀敌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86B9B66-4ED0-4378-BAD5-AFD31F3860F1}"/>
              </a:ext>
            </a:extLst>
          </p:cNvPr>
          <p:cNvSpPr txBox="1"/>
          <p:nvPr/>
        </p:nvSpPr>
        <p:spPr>
          <a:xfrm>
            <a:off x="2051719" y="2919800"/>
            <a:ext cx="36004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融洽无间，不拘小节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1E0C012-DA80-471B-BAE2-168864B747A1}"/>
              </a:ext>
            </a:extLst>
          </p:cNvPr>
          <p:cNvSpPr txBox="1"/>
          <p:nvPr/>
        </p:nvSpPr>
        <p:spPr>
          <a:xfrm>
            <a:off x="2745561" y="3560949"/>
            <a:ext cx="36733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感慨或讽刺享乐误国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310982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312859B-24A8-4CAF-BC59-9D44B4407FED}"/>
              </a:ext>
            </a:extLst>
          </p:cNvPr>
          <p:cNvSpPr txBox="1"/>
          <p:nvPr/>
        </p:nvSpPr>
        <p:spPr>
          <a:xfrm>
            <a:off x="452276" y="196280"/>
            <a:ext cx="7668852" cy="1283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有陌生意义的熟词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亲射虎，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孙郎：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0DC0C80-D339-46FC-A57B-BF302866D977}"/>
              </a:ext>
            </a:extLst>
          </p:cNvPr>
          <p:cNvSpPr txBox="1"/>
          <p:nvPr/>
        </p:nvSpPr>
        <p:spPr>
          <a:xfrm>
            <a:off x="3836651" y="96314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比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6EBA17D-36DA-4F20-8596-DE265F3B05E6}"/>
              </a:ext>
            </a:extLst>
          </p:cNvPr>
          <p:cNvSpPr txBox="1"/>
          <p:nvPr/>
        </p:nvSpPr>
        <p:spPr>
          <a:xfrm>
            <a:off x="452276" y="1624358"/>
            <a:ext cx="4983820" cy="2569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古人惯用雅语（古今异义）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秋冬的树林：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冷落寂寞的山：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有落花的小路：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19E64AB-E3F9-4E86-B24C-AEDFB7225911}"/>
              </a:ext>
            </a:extLst>
          </p:cNvPr>
          <p:cNvSpPr txBox="1"/>
          <p:nvPr/>
        </p:nvSpPr>
        <p:spPr>
          <a:xfrm>
            <a:off x="3115166" y="2364731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寒林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94A66B7-F774-45D6-AA2C-4228688D911C}"/>
              </a:ext>
            </a:extLst>
          </p:cNvPr>
          <p:cNvSpPr txBox="1"/>
          <p:nvPr/>
        </p:nvSpPr>
        <p:spPr>
          <a:xfrm>
            <a:off x="3411267" y="3047254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寒山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D388F3F6-942F-44D5-87D1-1FA8FA494193}"/>
              </a:ext>
            </a:extLst>
          </p:cNvPr>
          <p:cNvSpPr txBox="1"/>
          <p:nvPr/>
        </p:nvSpPr>
        <p:spPr>
          <a:xfrm>
            <a:off x="3354823" y="3678068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香径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5E3879D8-3CAD-4E86-A183-4A054F0CCD34}"/>
              </a:ext>
            </a:extLst>
          </p:cNvPr>
          <p:cNvSpPr txBox="1"/>
          <p:nvPr/>
        </p:nvSpPr>
        <p:spPr>
          <a:xfrm>
            <a:off x="4487401" y="2257137"/>
            <a:ext cx="204673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成对的鸟：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86CA5F3-71C8-4189-9650-8D68A3985192}"/>
              </a:ext>
            </a:extLst>
          </p:cNvPr>
          <p:cNvSpPr txBox="1"/>
          <p:nvPr/>
        </p:nvSpPr>
        <p:spPr>
          <a:xfrm>
            <a:off x="6192180" y="2337154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并禽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B465AB7-352D-44FB-ABE0-B42757E4AB72}"/>
              </a:ext>
            </a:extLst>
          </p:cNvPr>
          <p:cNvSpPr txBox="1"/>
          <p:nvPr/>
        </p:nvSpPr>
        <p:spPr>
          <a:xfrm>
            <a:off x="4487401" y="2940222"/>
            <a:ext cx="204673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逝去的光阴：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364B8B3-E6E1-47FF-84C0-6A17E86BFDCA}"/>
              </a:ext>
            </a:extLst>
          </p:cNvPr>
          <p:cNvSpPr txBox="1"/>
          <p:nvPr/>
        </p:nvSpPr>
        <p:spPr>
          <a:xfrm>
            <a:off x="6609365" y="304325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流景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C6D149B-241E-4FCF-A9B5-08AB52320B22}"/>
              </a:ext>
            </a:extLst>
          </p:cNvPr>
          <p:cNvSpPr txBox="1"/>
          <p:nvPr/>
        </p:nvSpPr>
        <p:spPr>
          <a:xfrm>
            <a:off x="4487401" y="3570474"/>
            <a:ext cx="204673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远行的船只：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039D85D-D524-46A4-B8D9-0F1A90701CF6}"/>
              </a:ext>
            </a:extLst>
          </p:cNvPr>
          <p:cNvSpPr txBox="1"/>
          <p:nvPr/>
        </p:nvSpPr>
        <p:spPr>
          <a:xfrm>
            <a:off x="6609366" y="3670944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征棹</a:t>
            </a:r>
          </a:p>
        </p:txBody>
      </p:sp>
    </p:spTree>
    <p:extLst>
      <p:ext uri="{BB962C8B-B14F-4D97-AF65-F5344CB8AC3E}">
        <p14:creationId xmlns:p14="http://schemas.microsoft.com/office/powerpoint/2010/main" val="14556353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46EBA17D-36DA-4F20-8596-DE265F3B05E6}"/>
              </a:ext>
            </a:extLst>
          </p:cNvPr>
          <p:cNvSpPr txBox="1"/>
          <p:nvPr/>
        </p:nvSpPr>
        <p:spPr>
          <a:xfrm>
            <a:off x="320851" y="-2309"/>
            <a:ext cx="4983820" cy="2569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秋冬的夜灯：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失群的大雁：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离别时喝的酒：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19E64AB-E3F9-4E86-B24C-AEDFB7225911}"/>
              </a:ext>
            </a:extLst>
          </p:cNvPr>
          <p:cNvSpPr txBox="1"/>
          <p:nvPr/>
        </p:nvSpPr>
        <p:spPr>
          <a:xfrm>
            <a:off x="3003070" y="799127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寒灯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94A66B7-F774-45D6-AA2C-4228688D911C}"/>
              </a:ext>
            </a:extLst>
          </p:cNvPr>
          <p:cNvSpPr txBox="1"/>
          <p:nvPr/>
        </p:nvSpPr>
        <p:spPr>
          <a:xfrm>
            <a:off x="3059832" y="1421702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断雁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D388F3F6-942F-44D5-87D1-1FA8FA494193}"/>
              </a:ext>
            </a:extLst>
          </p:cNvPr>
          <p:cNvSpPr txBox="1"/>
          <p:nvPr/>
        </p:nvSpPr>
        <p:spPr>
          <a:xfrm>
            <a:off x="3311860" y="2051465"/>
            <a:ext cx="9941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离杯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716854D-7632-40A2-AE73-AE66CB4D155D}"/>
              </a:ext>
            </a:extLst>
          </p:cNvPr>
          <p:cNvSpPr txBox="1"/>
          <p:nvPr/>
        </p:nvSpPr>
        <p:spPr>
          <a:xfrm>
            <a:off x="511160" y="2845713"/>
            <a:ext cx="49838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使用了借代的词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06ADA5E0-07AA-4DEB-9CE3-B939DAFDB27D}"/>
              </a:ext>
            </a:extLst>
          </p:cNvPr>
          <p:cNvSpPr txBox="1"/>
          <p:nvPr/>
        </p:nvSpPr>
        <p:spPr>
          <a:xfrm>
            <a:off x="2728739" y="3639961"/>
            <a:ext cx="3556293" cy="1309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青青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子衿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，悠悠我心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何以解忧，唯有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杜康</a:t>
            </a:r>
            <a:endParaRPr lang="zh-CN" altLang="en-US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6986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BFE30F4-3748-4C8F-A404-EE7B7A6585A3}"/>
              </a:ext>
            </a:extLst>
          </p:cNvPr>
          <p:cNvSpPr txBox="1"/>
          <p:nvPr/>
        </p:nvSpPr>
        <p:spPr>
          <a:xfrm>
            <a:off x="719572" y="1564432"/>
            <a:ext cx="7704856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技巧二：关注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题目、作者、注释、选项中的信息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判定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题材、情感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方向与可能的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主题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193426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7C59D55-5990-4640-B5BE-51D55278DFB5}"/>
              </a:ext>
            </a:extLst>
          </p:cNvPr>
          <p:cNvSpPr txBox="1"/>
          <p:nvPr/>
        </p:nvSpPr>
        <p:spPr>
          <a:xfrm>
            <a:off x="1007604" y="1456420"/>
            <a:ext cx="7704856" cy="2216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技巧三：诗句解读借助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现代汉语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语法知识</a:t>
            </a:r>
            <a:endParaRPr lang="en-US" altLang="zh-CN" sz="28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（用自己的话来翻译诗句：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句法、篇章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问题）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诗词也是有逻辑的！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22554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978A624-D784-4EAA-A637-56AF2A1D35C7}"/>
              </a:ext>
            </a:extLst>
          </p:cNvPr>
          <p:cNvSpPr txBox="1"/>
          <p:nvPr/>
        </p:nvSpPr>
        <p:spPr>
          <a:xfrm>
            <a:off x="251520" y="124272"/>
            <a:ext cx="8676964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词类活用</a:t>
            </a:r>
            <a:endParaRPr kumimoji="0" lang="en-US" altLang="zh-CN" sz="2800" b="1" i="1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青箬笠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绿蓑衣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，斜风细雨不须归。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——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穿着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绿色的箬笠和绿色的蓑衣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沉舟侧畔千帆过，病树前头万木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贫贱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有此女，始适还家门。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春风又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江南岸，明月何时照我还。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樯橹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灰飞烟灭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8628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BC9B9E6-4D75-491D-944B-AF2C7AE27934}"/>
              </a:ext>
            </a:extLst>
          </p:cNvPr>
          <p:cNvSpPr txBox="1"/>
          <p:nvPr/>
        </p:nvSpPr>
        <p:spPr>
          <a:xfrm>
            <a:off x="251520" y="124272"/>
            <a:ext cx="8676964" cy="5155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2. 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厘清诗句中的句法成分：</a:t>
            </a:r>
            <a:endParaRPr kumimoji="0" lang="en-US" altLang="zh-CN" sz="2800" b="1" i="1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主语与状语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爷娘妻子走相送，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尘埃不见咸阳桥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“尘埃”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是主语还是状语？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状语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在行军时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扬起的遮天蔽日的尘土中，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看不见咸阳桥了。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78642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BC9B9E6-4D75-491D-944B-AF2C7AE27934}"/>
              </a:ext>
            </a:extLst>
          </p:cNvPr>
          <p:cNvSpPr txBox="1"/>
          <p:nvPr/>
        </p:nvSpPr>
        <p:spPr>
          <a:xfrm>
            <a:off x="4584" y="160276"/>
            <a:ext cx="91440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小园香径独徘徊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“小园香径”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是主语还是状语？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状语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解读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在小园铺满落花的小径上独自徘徊。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金风玉露一相逢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，便胜却人间无数。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金风玉露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”是主语还是状语？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状语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在秋风白露起时相会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259291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BC9B9E6-4D75-491D-944B-AF2C7AE27934}"/>
              </a:ext>
            </a:extLst>
          </p:cNvPr>
          <p:cNvSpPr txBox="1"/>
          <p:nvPr/>
        </p:nvSpPr>
        <p:spPr>
          <a:xfrm>
            <a:off x="233518" y="628328"/>
            <a:ext cx="8676964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翠尊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易泣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红萼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言耿相忆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怎么理解这句诗？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状语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面对着翠玉酒杯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，禁不住洒下伤心的泪滴，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看到这红梅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就悲伤地怀念那个人。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46785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A77756A-43F6-4A5E-AE52-C9B12AF636CA}"/>
              </a:ext>
            </a:extLst>
          </p:cNvPr>
          <p:cNvSpPr txBox="1"/>
          <p:nvPr/>
        </p:nvSpPr>
        <p:spPr>
          <a:xfrm>
            <a:off x="251520" y="124272"/>
            <a:ext cx="8676964" cy="3862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宾语与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补语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海日生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残夜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，江春入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旧年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残页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”与“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旧年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”是宾语吗？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补语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：海日生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（于）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残夜，江春入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（于）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旧年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旭日在没有退尽的夜幕中升起，江南的春天在旧的一年还未结束时已经来临。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7957306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134E66E-BCC7-4911-A186-EE78F2F7AC71}"/>
              </a:ext>
            </a:extLst>
          </p:cNvPr>
          <p:cNvSpPr txBox="1"/>
          <p:nvPr/>
        </p:nvSpPr>
        <p:spPr>
          <a:xfrm>
            <a:off x="1421650" y="1204392"/>
            <a:ext cx="630070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渐黄昏，清角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吹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，都在空城。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胡马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嘶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，汉旗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翻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雪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万里寒光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生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积雪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，三边曙色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危旌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451908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9E878E6-82EF-4D7F-BBDE-58C334DC5A00}"/>
              </a:ext>
            </a:extLst>
          </p:cNvPr>
          <p:cNvSpPr txBox="1"/>
          <p:nvPr/>
        </p:nvSpPr>
        <p:spPr>
          <a:xfrm>
            <a:off x="233518" y="0"/>
            <a:ext cx="8676964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）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倒装句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：诗歌中为了押韵、平仄、表达情感等需要，会对正常语序进行调整。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（一般找准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动词即谓语，定主语、宾语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英雄无觅孙仲谋处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正常语序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：无处觅英雄孙仲谋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竹喧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浣女，莲动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渔舟。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柳色春山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，梨花夕鸟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香稻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啄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余鹦鹉粒，碧梧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栖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老凤凰枝。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868650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9E878E6-82EF-4D7F-BBDE-58C334DC5A00}"/>
              </a:ext>
            </a:extLst>
          </p:cNvPr>
          <p:cNvSpPr txBox="1"/>
          <p:nvPr/>
        </p:nvSpPr>
        <p:spPr>
          <a:xfrm>
            <a:off x="233518" y="808348"/>
            <a:ext cx="8676964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r>
              <a:rPr kumimoji="0" lang="zh-CN" altLang="en-US" sz="2800" b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名词句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的问题：全由名词或名词性短语组成的诗句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枯藤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老树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昏鸦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小桥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流水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人家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这些名词之间是什么关系？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并列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：静态的画面描写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252222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F02DBCD-D569-4E58-A338-C27A67605DB3}"/>
              </a:ext>
            </a:extLst>
          </p:cNvPr>
          <p:cNvSpPr txBox="1"/>
          <p:nvPr/>
        </p:nvSpPr>
        <p:spPr>
          <a:xfrm>
            <a:off x="323528" y="664332"/>
            <a:ext cx="8568952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红酥手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黄縢酒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满城春色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宫墙柳。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你怎么翻译这句词？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“手”与“酒”是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动宾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关系；“满城春色”与“宫墙柳”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转折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你红润酥软的手，捧着盛上黄縢酒的杯子。春色满城，你却早已像宫墙中的绿柳那般遥不可及。</a:t>
            </a:r>
            <a:endParaRPr lang="zh-CN" alt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6982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F02DBCD-D569-4E58-A338-C27A67605DB3}"/>
              </a:ext>
            </a:extLst>
          </p:cNvPr>
          <p:cNvSpPr txBox="1"/>
          <p:nvPr/>
        </p:nvSpPr>
        <p:spPr>
          <a:xfrm>
            <a:off x="0" y="0"/>
            <a:ext cx="9144000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浮云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游子意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，落日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故人情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你怎么翻译这句诗？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浮云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”与“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游子意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”，“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落日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”与“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故人情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喻体与本体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解读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浮云像游子一样行踪不定，夕阳徐徐下山，似乎不忍遽然离开大地，隐喻诗人对朋友依依惜别的心情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再如，落日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融金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，暮云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合璧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浮云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一别后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，流水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十年间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prstClr val="black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557566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E6049DA-5098-42C9-87AF-DF049749D457}"/>
              </a:ext>
            </a:extLst>
          </p:cNvPr>
          <p:cNvSpPr txBox="1"/>
          <p:nvPr/>
        </p:nvSpPr>
        <p:spPr>
          <a:xfrm>
            <a:off x="233518" y="314714"/>
            <a:ext cx="8676964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单句与复句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的问题：从诗句的</a:t>
            </a:r>
            <a:r>
              <a:rPr kumimoji="0" lang="zh-CN" altLang="en-US" sz="2800" b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节奏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上看，有的是一句，但从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语意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上看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本身是一个复句；有的节奏上分成两句，但语意上是一个单句。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离离原上草，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一岁一枯荣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你怎么理解这两句诗？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   ——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前一句是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主语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，后一句是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谓语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原上茂盛的野草每年生长一次枯萎一次。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398759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31D6486-4FDA-48C4-BD85-F143596D7FBF}"/>
              </a:ext>
            </a:extLst>
          </p:cNvPr>
          <p:cNvSpPr txBox="1"/>
          <p:nvPr/>
        </p:nvSpPr>
        <p:spPr>
          <a:xfrm>
            <a:off x="710571" y="520316"/>
            <a:ext cx="7722858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忽闻歌古调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归思欲沾巾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疑问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你怎么理解后一句诗？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   ——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因果复句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因为产生了归思，所以泪将要沾巾了。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32112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B113DAB-CADC-4850-BAE9-C4AE3E3BFCC8}"/>
              </a:ext>
            </a:extLst>
          </p:cNvPr>
          <p:cNvSpPr txBox="1"/>
          <p:nvPr/>
        </p:nvSpPr>
        <p:spPr>
          <a:xfrm>
            <a:off x="503548" y="772344"/>
            <a:ext cx="7632848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谁言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寸草心，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报得三春晖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两句合在一起是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一个主谓宾句</a:t>
            </a:r>
            <a:endParaRPr lang="en-US" altLang="zh-CN" sz="2800" b="1" u="sng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谁说</a:t>
            </a:r>
            <a:r>
              <a:rPr lang="zh-CN" altLang="en-US" sz="2800" b="1" dirty="0">
                <a:solidFill>
                  <a:srgbClr val="0070C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用像小草那样微弱的孝心，能报答得了像春晖普泽的慈母恩情？</a:t>
            </a:r>
            <a:endParaRPr lang="en-US" altLang="zh-CN" sz="2800" b="1" dirty="0">
              <a:solidFill>
                <a:srgbClr val="0070C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230720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B113DAB-CADC-4850-BAE9-C4AE3E3BFCC8}"/>
              </a:ext>
            </a:extLst>
          </p:cNvPr>
          <p:cNvSpPr txBox="1"/>
          <p:nvPr/>
        </p:nvSpPr>
        <p:spPr>
          <a:xfrm>
            <a:off x="647564" y="736340"/>
            <a:ext cx="8064896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欲渡黄河冰塞川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，将登太行雪满山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两句分别是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两个转折复句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解读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想渡过黄河坚冰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堵塞大川；想登太行山大雪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遍布高山。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475126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B113DAB-CADC-4850-BAE9-C4AE3E3BFCC8}"/>
              </a:ext>
            </a:extLst>
          </p:cNvPr>
          <p:cNvSpPr txBox="1"/>
          <p:nvPr/>
        </p:nvSpPr>
        <p:spPr>
          <a:xfrm>
            <a:off x="647564" y="736340"/>
            <a:ext cx="8064896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云破月来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花弄影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——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两重关系的因果复句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解读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因为云破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所以月光照射出来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因为有月光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0070C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所以花影摇动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485883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6E252B2-7182-4A5E-946B-7B3616E2DB1C}"/>
              </a:ext>
            </a:extLst>
          </p:cNvPr>
          <p:cNvSpPr txBox="1"/>
          <p:nvPr/>
        </p:nvSpPr>
        <p:spPr>
          <a:xfrm>
            <a:off x="251520" y="124272"/>
            <a:ext cx="8676964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0" lang="zh-CN" altLang="en-US" sz="2800" b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章法层面</a:t>
            </a:r>
            <a:r>
              <a:rPr kumimoji="0" lang="zh-CN" altLang="en-US" sz="2800" b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   联与联、阕与阕之间的关系</a:t>
            </a:r>
            <a:endParaRPr kumimoji="0" lang="en-US" altLang="zh-CN" sz="2800" b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常见的关系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并列、承接、解说、因果、条件、假设、递进、转折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F18747D-DD60-4C0F-898A-ED02E7FB2662}"/>
              </a:ext>
            </a:extLst>
          </p:cNvPr>
          <p:cNvSpPr txBox="1"/>
          <p:nvPr/>
        </p:nvSpPr>
        <p:spPr>
          <a:xfrm>
            <a:off x="430900" y="2464532"/>
            <a:ext cx="8496436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昔闻洞庭水，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今上岳阳楼。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吴楚东南坼，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乾坤日夜浮。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亲朋无一字，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老病有孤舟。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戎马关山北，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凭轩涕泗流。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4CB4D1-F8A5-4BAC-B169-E8588E159F8D}"/>
              </a:ext>
            </a:extLst>
          </p:cNvPr>
          <p:cNvSpPr/>
          <p:nvPr/>
        </p:nvSpPr>
        <p:spPr>
          <a:xfrm>
            <a:off x="1727684" y="3112604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并列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FD2D4CC-B66E-4BBF-9251-3F980603A910}"/>
              </a:ext>
            </a:extLst>
          </p:cNvPr>
          <p:cNvSpPr/>
          <p:nvPr/>
        </p:nvSpPr>
        <p:spPr>
          <a:xfrm>
            <a:off x="3779912" y="3112604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承接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4D4BC2B-9B1C-4AED-A160-7A297F3611D8}"/>
              </a:ext>
            </a:extLst>
          </p:cNvPr>
          <p:cNvSpPr/>
          <p:nvPr/>
        </p:nvSpPr>
        <p:spPr>
          <a:xfrm>
            <a:off x="5832140" y="3112604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并列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C54B1BC-436F-48A2-8950-48DFF016AF14}"/>
              </a:ext>
            </a:extLst>
          </p:cNvPr>
          <p:cNvSpPr/>
          <p:nvPr/>
        </p:nvSpPr>
        <p:spPr>
          <a:xfrm>
            <a:off x="7776909" y="3112604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转折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215E2C7-28EB-4814-95FA-C14D70D39F54}"/>
              </a:ext>
            </a:extLst>
          </p:cNvPr>
          <p:cNvSpPr/>
          <p:nvPr/>
        </p:nvSpPr>
        <p:spPr>
          <a:xfrm>
            <a:off x="1727684" y="4156720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并列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608C12A-CF96-4617-9866-0934F293E2C1}"/>
              </a:ext>
            </a:extLst>
          </p:cNvPr>
          <p:cNvSpPr/>
          <p:nvPr/>
        </p:nvSpPr>
        <p:spPr>
          <a:xfrm>
            <a:off x="3799270" y="4166540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转折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498ED31-8394-4A9A-9F5B-546D1E0EDAC2}"/>
              </a:ext>
            </a:extLst>
          </p:cNvPr>
          <p:cNvSpPr/>
          <p:nvPr/>
        </p:nvSpPr>
        <p:spPr>
          <a:xfrm>
            <a:off x="5827748" y="4166540"/>
            <a:ext cx="1224136" cy="396044"/>
          </a:xfrm>
          <a:prstGeom prst="rect">
            <a:avLst/>
          </a:pr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因果</a:t>
            </a:r>
          </a:p>
        </p:txBody>
      </p:sp>
    </p:spTree>
    <p:extLst>
      <p:ext uri="{BB962C8B-B14F-4D97-AF65-F5344CB8AC3E}">
        <p14:creationId xmlns:p14="http://schemas.microsoft.com/office/powerpoint/2010/main" val="54787984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DC11E02-CF70-4B32-AC30-82113FE55BA4}"/>
              </a:ext>
            </a:extLst>
          </p:cNvPr>
          <p:cNvSpPr txBox="1"/>
          <p:nvPr/>
        </p:nvSpPr>
        <p:spPr>
          <a:xfrm>
            <a:off x="251520" y="124272"/>
            <a:ext cx="8676964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章法层面</a:t>
            </a:r>
            <a:r>
              <a:rPr kumimoji="0" lang="zh-CN" altLang="en-US" sz="2800" b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   </a:t>
            </a:r>
            <a:endParaRPr kumimoji="0" lang="en-US" altLang="zh-CN" sz="2800" b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倒叙句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几时杯重把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昨夜月同行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70C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昨夜饮酒同行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，才感慨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何时重逢再共饮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一杯愁绪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几年离索。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解读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因果倒置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因为</a:t>
            </a:r>
            <a:r>
              <a:rPr lang="zh-CN" altLang="en-US" sz="2800" b="1" dirty="0">
                <a:solidFill>
                  <a:srgbClr val="0070C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离别几年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，才有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一杯愁绪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（饮酒消愁）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537485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DC11E02-CF70-4B32-AC30-82113FE55BA4}"/>
              </a:ext>
            </a:extLst>
          </p:cNvPr>
          <p:cNvSpPr txBox="1"/>
          <p:nvPr/>
        </p:nvSpPr>
        <p:spPr>
          <a:xfrm>
            <a:off x="233518" y="484312"/>
            <a:ext cx="8676964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3"/>
              <a:tabLst/>
              <a:defRPr/>
            </a:pP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章法层面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虚实句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实写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：眼睛能看到的此时、此人、此地、此景、此事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需写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：过去的、想象的、未来的、梦境的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  有时有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“梦”“想”“思”“忆”“念”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等字眼；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没有的话，以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场景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来判定虚实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878176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DC11E02-CF70-4B32-AC30-82113FE55BA4}"/>
              </a:ext>
            </a:extLst>
          </p:cNvPr>
          <p:cNvSpPr txBox="1"/>
          <p:nvPr/>
        </p:nvSpPr>
        <p:spPr>
          <a:xfrm>
            <a:off x="251520" y="124272"/>
            <a:ext cx="8676964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3"/>
              <a:tabLst/>
              <a:defRPr/>
            </a:pP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章法层面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隐喻的时空句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古诗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表达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时间、空间的词语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现代汉语不一样，特别是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跨度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又大时，容易造成理解上的错误。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柳色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重帷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87361F8-13AF-4318-9087-5497DF0A0D1A}"/>
              </a:ext>
            </a:extLst>
          </p:cNvPr>
          <p:cNvSpPr txBox="1"/>
          <p:nvPr/>
        </p:nvSpPr>
        <p:spPr>
          <a:xfrm>
            <a:off x="1223628" y="2824572"/>
            <a:ext cx="972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春天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D2FB55D-05F9-4D26-A8D0-457B78DF9F42}"/>
              </a:ext>
            </a:extLst>
          </p:cNvPr>
          <p:cNvSpPr txBox="1"/>
          <p:nvPr/>
        </p:nvSpPr>
        <p:spPr>
          <a:xfrm>
            <a:off x="2627784" y="2852854"/>
            <a:ext cx="11161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初荷：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547763E-B8F3-4114-A170-A48F98ADDA1D}"/>
              </a:ext>
            </a:extLst>
          </p:cNvPr>
          <p:cNvSpPr txBox="1"/>
          <p:nvPr/>
        </p:nvSpPr>
        <p:spPr>
          <a:xfrm>
            <a:off x="5058792" y="2866923"/>
            <a:ext cx="1134110" cy="537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菊黄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9929FBF-027A-43C8-BD74-87D3960E48BA}"/>
              </a:ext>
            </a:extLst>
          </p:cNvPr>
          <p:cNvSpPr txBox="1"/>
          <p:nvPr/>
        </p:nvSpPr>
        <p:spPr>
          <a:xfrm>
            <a:off x="3619322" y="2855885"/>
            <a:ext cx="972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夏季</a:t>
            </a:r>
            <a:endParaRPr lang="zh-CN" altLang="en-US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C90084B-9E05-426D-849A-CD66EFAF5605}"/>
              </a:ext>
            </a:extLst>
          </p:cNvPr>
          <p:cNvSpPr txBox="1"/>
          <p:nvPr/>
        </p:nvSpPr>
        <p:spPr>
          <a:xfrm>
            <a:off x="6284394" y="2820112"/>
            <a:ext cx="972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秋季</a:t>
            </a:r>
            <a:endParaRPr lang="zh-CN" altLang="en-US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90EA1C1-7349-4C62-8C19-A9DA38FA1921}"/>
              </a:ext>
            </a:extLst>
          </p:cNvPr>
          <p:cNvSpPr txBox="1"/>
          <p:nvPr/>
        </p:nvSpPr>
        <p:spPr>
          <a:xfrm>
            <a:off x="1247343" y="3419781"/>
            <a:ext cx="27229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女子居住的地方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0EA5D6D-D527-452F-8DD5-1862B53F9678}"/>
              </a:ext>
            </a:extLst>
          </p:cNvPr>
          <p:cNvSpPr txBox="1"/>
          <p:nvPr/>
        </p:nvSpPr>
        <p:spPr>
          <a:xfrm>
            <a:off x="5058792" y="3458568"/>
            <a:ext cx="29695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前明月光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73021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229B8BD-E24E-4A40-8F16-2BD32D4FE815}"/>
              </a:ext>
            </a:extLst>
          </p:cNvPr>
          <p:cNvSpPr txBox="1"/>
          <p:nvPr/>
        </p:nvSpPr>
        <p:spPr>
          <a:xfrm>
            <a:off x="1583668" y="1916947"/>
            <a:ext cx="5976664" cy="1311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群山万壑赴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荆门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，生长明妃尚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一去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紫台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连</a:t>
            </a:r>
            <a:r>
              <a:rPr lang="zh-CN" altLang="en-US" sz="2800" b="1" u="sng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朔漠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，独留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青冢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向黄昏。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3965086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70755" r="47139"/>
          <a:stretch>
            <a:fillRect/>
          </a:stretch>
        </p:blipFill>
        <p:spPr bwMode="auto">
          <a:xfrm>
            <a:off x="0" y="844352"/>
            <a:ext cx="9144000" cy="4356484"/>
          </a:xfrm>
          <a:prstGeom prst="rect">
            <a:avLst/>
          </a:prstGeom>
          <a:noFill/>
        </p:spPr>
      </p:pic>
      <p:pic>
        <p:nvPicPr>
          <p:cNvPr id="5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8959" r="74455" b="61199"/>
          <a:stretch>
            <a:fillRect/>
          </a:stretch>
        </p:blipFill>
        <p:spPr bwMode="auto">
          <a:xfrm>
            <a:off x="5184286" y="3220616"/>
            <a:ext cx="1763978" cy="1924472"/>
          </a:xfrm>
          <a:prstGeom prst="rect">
            <a:avLst/>
          </a:prstGeom>
          <a:noFill/>
        </p:spPr>
      </p:pic>
      <p:pic>
        <p:nvPicPr>
          <p:cNvPr id="7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l="40610" r="25995" b="37578"/>
          <a:stretch>
            <a:fillRect/>
          </a:stretch>
        </p:blipFill>
        <p:spPr bwMode="auto">
          <a:xfrm flipH="1">
            <a:off x="7571151" y="2032484"/>
            <a:ext cx="1572849" cy="2916324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 rot="16200000">
            <a:off x="3145362" y="-410873"/>
            <a:ext cx="2670560" cy="493524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63863" y="592324"/>
            <a:ext cx="1056209" cy="306034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318661"/>
              </a:solidFill>
              <a:effectLst/>
              <a:uLnTx/>
              <a:uFillTx/>
              <a:latin typeface="Batang" pitchFamily="18" charset="-127"/>
              <a:ea typeface="Batang" pitchFamily="18" charset="-127"/>
              <a:cs typeface="+mn-cs"/>
            </a:endParaRPr>
          </a:p>
        </p:txBody>
      </p:sp>
      <p:sp>
        <p:nvSpPr>
          <p:cNvPr id="23" name="半闭框 22"/>
          <p:cNvSpPr/>
          <p:nvPr/>
        </p:nvSpPr>
        <p:spPr>
          <a:xfrm>
            <a:off x="1863308" y="560915"/>
            <a:ext cx="914400" cy="914400"/>
          </a:xfrm>
          <a:prstGeom prst="halfFrame">
            <a:avLst>
              <a:gd name="adj1" fmla="val 6333"/>
              <a:gd name="adj2" fmla="val 63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170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r="25995" b="40084"/>
          <a:stretch>
            <a:fillRect/>
          </a:stretch>
        </p:blipFill>
        <p:spPr bwMode="auto">
          <a:xfrm>
            <a:off x="0" y="2936516"/>
            <a:ext cx="3095836" cy="2208571"/>
          </a:xfrm>
          <a:prstGeom prst="rect">
            <a:avLst/>
          </a:prstGeom>
          <a:noFill/>
        </p:spPr>
      </p:pic>
      <p:sp>
        <p:nvSpPr>
          <p:cNvPr id="24" name="半闭框 23"/>
          <p:cNvSpPr/>
          <p:nvPr/>
        </p:nvSpPr>
        <p:spPr>
          <a:xfrm rot="16200000" flipV="1">
            <a:off x="6171643" y="2616944"/>
            <a:ext cx="914400" cy="900101"/>
          </a:xfrm>
          <a:prstGeom prst="halfFrame">
            <a:avLst>
              <a:gd name="adj1" fmla="val 6333"/>
              <a:gd name="adj2" fmla="val 63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Picture 2" descr="C:\Users\Administrator\Desktop\新建文件夹 (3)\5203.png"/>
          <p:cNvPicPr>
            <a:picLocks noChangeAspect="1" noChangeArrowheads="1"/>
          </p:cNvPicPr>
          <p:nvPr/>
        </p:nvPicPr>
        <p:blipFill>
          <a:blip r:embed="rId2" cstate="print"/>
          <a:srcRect t="8959" r="74455" b="52850"/>
          <a:stretch>
            <a:fillRect/>
          </a:stretch>
        </p:blipFill>
        <p:spPr bwMode="auto">
          <a:xfrm>
            <a:off x="4319972" y="3184612"/>
            <a:ext cx="1404156" cy="1960476"/>
          </a:xfrm>
          <a:prstGeom prst="rect">
            <a:avLst/>
          </a:prstGeom>
          <a:noFill/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72658B3-BAE6-43C6-A16F-159854F58CBB}"/>
              </a:ext>
            </a:extLst>
          </p:cNvPr>
          <p:cNvSpPr txBox="1"/>
          <p:nvPr/>
        </p:nvSpPr>
        <p:spPr>
          <a:xfrm>
            <a:off x="2093314" y="954436"/>
            <a:ext cx="47746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做个有心人，多积累，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对诗句的特别之处多思考，</a:t>
            </a:r>
            <a:endParaRPr lang="en-US" altLang="zh-CN" sz="3200" b="1" dirty="0">
              <a:solidFill>
                <a:prstClr val="black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多总结解题思路。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67528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自定义 5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318661"/>
      </a:accent1>
      <a:accent2>
        <a:srgbClr val="649D7C"/>
      </a:accent2>
      <a:accent3>
        <a:srgbClr val="318661"/>
      </a:accent3>
      <a:accent4>
        <a:srgbClr val="649D7C"/>
      </a:accent4>
      <a:accent5>
        <a:srgbClr val="318661"/>
      </a:accent5>
      <a:accent6>
        <a:srgbClr val="649D7C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1006</TotalTime>
  <Words>2230</Words>
  <Application>Microsoft Office PowerPoint</Application>
  <PresentationFormat>自定义</PresentationFormat>
  <Paragraphs>287</Paragraphs>
  <Slides>43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7" baseType="lpstr">
      <vt:lpstr>Batang</vt:lpstr>
      <vt:lpstr>等线 Light</vt:lpstr>
      <vt:lpstr>方正姚体</vt:lpstr>
      <vt:lpstr>黑体</vt:lpstr>
      <vt:lpstr>华文琥珀</vt:lpstr>
      <vt:lpstr>华文宋体</vt:lpstr>
      <vt:lpstr>华文行楷</vt:lpstr>
      <vt:lpstr>楷体</vt:lpstr>
      <vt:lpstr>宋体</vt:lpstr>
      <vt:lpstr>微软雅黑</vt:lpstr>
      <vt:lpstr>幼圆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zhao</cp:lastModifiedBy>
  <cp:revision>145</cp:revision>
  <dcterms:created xsi:type="dcterms:W3CDTF">2017-06-13T11:36:13Z</dcterms:created>
  <dcterms:modified xsi:type="dcterms:W3CDTF">2021-10-07T06:57:44Z</dcterms:modified>
</cp:coreProperties>
</file>