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3"/>
  </p:notesMasterIdLst>
  <p:sldIdLst>
    <p:sldId id="257" r:id="rId5"/>
    <p:sldId id="291" r:id="rId6"/>
    <p:sldId id="292" r:id="rId7"/>
    <p:sldId id="299" r:id="rId8"/>
    <p:sldId id="293" r:id="rId9"/>
    <p:sldId id="298" r:id="rId10"/>
    <p:sldId id="297" r:id="rId11"/>
    <p:sldId id="300" r:id="rId12"/>
    <p:sldId id="303" r:id="rId13"/>
    <p:sldId id="304" r:id="rId14"/>
    <p:sldId id="302" r:id="rId15"/>
    <p:sldId id="296" r:id="rId16"/>
    <p:sldId id="309" r:id="rId17"/>
    <p:sldId id="310" r:id="rId18"/>
    <p:sldId id="308" r:id="rId19"/>
    <p:sldId id="311" r:id="rId20"/>
    <p:sldId id="307" r:id="rId21"/>
    <p:sldId id="306" r:id="rId22"/>
    <p:sldId id="305" r:id="rId23"/>
    <p:sldId id="312" r:id="rId24"/>
    <p:sldId id="313" r:id="rId25"/>
    <p:sldId id="317" r:id="rId26"/>
    <p:sldId id="316" r:id="rId27"/>
    <p:sldId id="315" r:id="rId28"/>
    <p:sldId id="318" r:id="rId29"/>
    <p:sldId id="314" r:id="rId30"/>
    <p:sldId id="319" r:id="rId31"/>
    <p:sldId id="320" r:id="rId3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42CE2A-9752-430E-B203-49BF20F84C5C}" type="datetimeFigureOut">
              <a:rPr lang="zh-CN" altLang="en-US" smtClean="0"/>
              <a:t>2021/8/7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9D483C-C55A-4E15-AED3-F7E3285F625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9D483C-C55A-4E15-AED3-F7E3285F6250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A5366-FA52-4DF3-9F4D-C4EFE37C59B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7EA8-3D55-4D37-85F3-599352CEDEE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70AFE-6087-4471-9B15-08BA25CBF78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45B06-9863-4A58-9C7C-18713C2E317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26DE0-4D46-4B8A-81C8-FC7E355415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B46B1-D291-445B-80EE-5CDA232990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65EE0-3BCD-4377-9662-92B0CE3A1EE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8DC24-FEEB-477B-B09C-71D680366E8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DC9C5-5174-490E-A3C9-1DC23BA5EC2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43FE4-C59F-41F3-8738-B7694EF06DC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FB1B-3058-4C3F-B68F-01B88BEAA46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A5366-FA52-4DF3-9F4D-C4EFE37C59B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7EA8-3D55-4D37-85F3-599352CEDEE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70AFE-6087-4471-9B15-08BA25CBF78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45B06-9863-4A58-9C7C-18713C2E317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26DE0-4D46-4B8A-81C8-FC7E355415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B46B1-D291-445B-80EE-5CDA232990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65EE0-3BCD-4377-9662-92B0CE3A1EE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8DC24-FEEB-477B-B09C-71D680366E8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DC9C5-5174-490E-A3C9-1DC23BA5EC2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43FE4-C59F-41F3-8738-B7694EF06DC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FB1B-3058-4C3F-B68F-01B88BEAA46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A5366-FA52-4DF3-9F4D-C4EFE37C59B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7EA8-3D55-4D37-85F3-599352CEDEE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70AFE-6087-4471-9B15-08BA25CBF78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45B06-9863-4A58-9C7C-18713C2E317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26DE0-4D46-4B8A-81C8-FC7E355415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B46B1-D291-445B-80EE-5CDA232990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65EE0-3BCD-4377-9662-92B0CE3A1EE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8DC24-FEEB-477B-B09C-71D680366E8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DC9C5-5174-490E-A3C9-1DC23BA5EC2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43FE4-C59F-41F3-8738-B7694EF06DC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FB1B-3058-4C3F-B68F-01B88BEAA46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A5366-FA52-4DF3-9F4D-C4EFE37C59B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7EA8-3D55-4D37-85F3-599352CEDEE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70AFE-6087-4471-9B15-08BA25CBF78C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45B06-9863-4A58-9C7C-18713C2E317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26DE0-4D46-4B8A-81C8-FC7E355415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B46B1-D291-445B-80EE-5CDA232990D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65EE0-3BCD-4377-9662-92B0CE3A1EE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8DC24-FEEB-477B-B09C-71D680366E8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DC9C5-5174-490E-A3C9-1DC23BA5EC2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43FE4-C59F-41F3-8738-B7694EF06DC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8FB1B-3058-4C3F-B68F-01B88BEAA46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031E1A-28D5-4C37-A1D3-FA52EA265A7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031E1A-28D5-4C37-A1D3-FA52EA265A7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031E1A-28D5-4C37-A1D3-FA52EA265A7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031E1A-28D5-4C37-A1D3-FA52EA265A7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27584" y="2492896"/>
            <a:ext cx="7772400" cy="1470025"/>
          </a:xfrm>
        </p:spPr>
        <p:txBody>
          <a:bodyPr/>
          <a:lstStyle/>
          <a:p>
            <a:r>
              <a:rPr lang="zh-CN" altLang="en-US" sz="6600" dirty="0"/>
              <a:t>句子成分分析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及古文言常见句式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句子成分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名称：主语、谓语、宾语、定语、状语、补语。 </a:t>
            </a:r>
          </a:p>
          <a:p>
            <a:pPr eaLnBrk="1" hangingPunct="1"/>
            <a:r>
              <a:rPr lang="zh-CN" altLang="en-US" dirty="0"/>
              <a:t>符号：主语 </a:t>
            </a:r>
            <a:r>
              <a:rPr lang="en-US" altLang="zh-CN" dirty="0"/>
              <a:t>= </a:t>
            </a:r>
            <a:r>
              <a:rPr lang="zh-CN" altLang="en-US" dirty="0"/>
              <a:t>谓语 － 宾语 ～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定语 （ ） 状语 </a:t>
            </a:r>
            <a:r>
              <a:rPr lang="en-US" altLang="zh-CN" dirty="0"/>
              <a:t>[ ] </a:t>
            </a:r>
            <a:r>
              <a:rPr lang="zh-CN" altLang="en-US" dirty="0"/>
              <a:t>补语 </a:t>
            </a:r>
            <a:r>
              <a:rPr lang="en-US" altLang="zh-CN" dirty="0"/>
              <a:t>&lt; &gt; </a:t>
            </a:r>
          </a:p>
          <a:p>
            <a:pPr eaLnBrk="1" hangingPunct="1"/>
            <a:r>
              <a:rPr lang="zh-CN" altLang="en-US" dirty="0"/>
              <a:t>主语部分和谓语部分之间可用</a:t>
            </a:r>
            <a:r>
              <a:rPr lang="en-US" altLang="zh-CN" dirty="0"/>
              <a:t>‖</a:t>
            </a:r>
            <a:r>
              <a:rPr lang="zh-CN" altLang="en-US" dirty="0"/>
              <a:t>划开。 </a:t>
            </a:r>
            <a:endParaRPr lang="en-US" altLang="zh-CN" dirty="0"/>
          </a:p>
          <a:p>
            <a:pPr eaLnBrk="1" hangingPunct="1"/>
            <a:r>
              <a:rPr lang="zh-CN" altLang="en-US" dirty="0"/>
              <a:t>句子的基本成分是：主语、谓语、宾语。 </a:t>
            </a:r>
            <a:br>
              <a:rPr lang="zh-CN" altLang="en-US" dirty="0"/>
            </a:br>
            <a:r>
              <a:rPr lang="zh-CN" altLang="en-US" dirty="0"/>
              <a:t>补充成分是： 定语、状语、补语。</a:t>
            </a:r>
          </a:p>
          <a:p>
            <a:pPr eaLnBrk="1" hangingPunct="1"/>
            <a:endParaRPr lang="zh-CN" altLang="en-US" dirty="0"/>
          </a:p>
        </p:txBody>
      </p:sp>
    </p:spTree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主语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主语：是谓语陈述的对象，</a:t>
            </a:r>
            <a:r>
              <a:rPr lang="zh-CN" altLang="en-US" dirty="0">
                <a:solidFill>
                  <a:srgbClr val="FF0000"/>
                </a:solidFill>
              </a:rPr>
              <a:t>指明说的是“什么人”或“什么事物”</a:t>
            </a:r>
            <a:r>
              <a:rPr lang="zh-CN" altLang="en-US" dirty="0"/>
              <a:t>。</a:t>
            </a:r>
          </a:p>
          <a:p>
            <a:pPr eaLnBrk="1" hangingPunct="1"/>
            <a:r>
              <a:rPr lang="zh-CN" altLang="en-US" dirty="0"/>
              <a:t>例：中国人民</a:t>
            </a:r>
            <a:r>
              <a:rPr lang="en-US" altLang="zh-CN" dirty="0"/>
              <a:t>‖</a:t>
            </a:r>
            <a:r>
              <a:rPr lang="zh-CN" altLang="en-US" dirty="0"/>
              <a:t>志气高。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他</a:t>
            </a:r>
            <a:r>
              <a:rPr lang="en-US" altLang="zh-CN" dirty="0"/>
              <a:t>‖</a:t>
            </a:r>
            <a:r>
              <a:rPr lang="zh-CN" altLang="en-US" dirty="0"/>
              <a:t>是我们的榜样。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去北大荒的</a:t>
            </a:r>
            <a:r>
              <a:rPr lang="en-US" altLang="zh-CN" dirty="0"/>
              <a:t>‖</a:t>
            </a:r>
            <a:r>
              <a:rPr lang="zh-CN" altLang="en-US" dirty="0"/>
              <a:t>就是他。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张小平</a:t>
            </a:r>
            <a:r>
              <a:rPr lang="en-US" altLang="zh-CN" dirty="0"/>
              <a:t>‖</a:t>
            </a:r>
            <a:r>
              <a:rPr lang="zh-CN" altLang="en-US" dirty="0"/>
              <a:t>写字。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辱骂和恐吓</a:t>
            </a:r>
            <a:r>
              <a:rPr lang="en-US" altLang="zh-CN" dirty="0"/>
              <a:t>‖</a:t>
            </a:r>
            <a:r>
              <a:rPr lang="zh-CN" altLang="en-US" dirty="0"/>
              <a:t>决不是战斗。</a:t>
            </a: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谓语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谓语：是陈述主语，说明主语的，</a:t>
            </a:r>
            <a:r>
              <a:rPr lang="zh-CN" altLang="en-US" dirty="0">
                <a:solidFill>
                  <a:srgbClr val="FF0000"/>
                </a:solidFill>
              </a:rPr>
              <a:t>说明主语“是什么”或“怎么样”</a:t>
            </a:r>
            <a:r>
              <a:rPr lang="zh-CN" altLang="en-US" dirty="0"/>
              <a:t>。</a:t>
            </a:r>
          </a:p>
          <a:p>
            <a:pPr eaLnBrk="1" hangingPunct="1"/>
            <a:r>
              <a:rPr lang="zh-CN" altLang="en-US" dirty="0"/>
              <a:t>例：满天乌云</a:t>
            </a:r>
            <a:r>
              <a:rPr lang="en-US" altLang="zh-CN" dirty="0"/>
              <a:t>‖</a:t>
            </a:r>
            <a:r>
              <a:rPr lang="zh-CN" altLang="en-US" dirty="0"/>
              <a:t>顿时消散了。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树叶</a:t>
            </a:r>
            <a:r>
              <a:rPr lang="en-US" altLang="zh-CN" dirty="0"/>
              <a:t>‖</a:t>
            </a:r>
            <a:r>
              <a:rPr lang="zh-CN" altLang="en-US" dirty="0"/>
              <a:t>黄了。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小王</a:t>
            </a:r>
            <a:r>
              <a:rPr lang="en-US" altLang="zh-CN" dirty="0"/>
              <a:t>‖</a:t>
            </a:r>
            <a:r>
              <a:rPr lang="zh-CN" altLang="en-US" dirty="0"/>
              <a:t>今年十六岁。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明天</a:t>
            </a:r>
            <a:r>
              <a:rPr lang="en-US" altLang="zh-CN" dirty="0"/>
              <a:t>‖</a:t>
            </a:r>
            <a:r>
              <a:rPr lang="zh-CN" altLang="en-US" dirty="0"/>
              <a:t>星期日。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什么书</a:t>
            </a:r>
            <a:r>
              <a:rPr lang="en-US" altLang="zh-CN" dirty="0"/>
              <a:t>‖</a:t>
            </a:r>
            <a:r>
              <a:rPr lang="zh-CN" altLang="en-US" dirty="0"/>
              <a:t>他都看。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鲁迅</a:t>
            </a:r>
            <a:r>
              <a:rPr lang="en-US" altLang="zh-CN" dirty="0"/>
              <a:t>‖</a:t>
            </a:r>
            <a:r>
              <a:rPr lang="zh-CN" altLang="en-US" dirty="0"/>
              <a:t>是中国现代文学的奠基人。</a:t>
            </a: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宾语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96752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/>
              <a:t>宾语：在动词后面，表示动作、行为所涉及的人或事物，回答“谁”或“什么”一类问题。</a:t>
            </a:r>
          </a:p>
          <a:p>
            <a:pPr eaLnBrk="1" hangingPunct="1"/>
            <a:r>
              <a:rPr lang="zh-CN" altLang="en-US" dirty="0"/>
              <a:t>例：什么叫做信息？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门口围着一群看热闹的。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大家认为他很有勇气。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他是学生。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我们拥有青春。</a:t>
            </a:r>
          </a:p>
          <a:p>
            <a:pPr eaLnBrk="1" hangingPunct="1"/>
            <a:r>
              <a:rPr lang="zh-CN" altLang="en-US" dirty="0"/>
              <a:t>（能做主语的一般都能做宾语） </a:t>
            </a: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定语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定语：在句子中起着</a:t>
            </a:r>
            <a:r>
              <a:rPr lang="zh-CN" altLang="en-US" dirty="0">
                <a:solidFill>
                  <a:srgbClr val="FF0000"/>
                </a:solidFill>
              </a:rPr>
              <a:t>修饰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限制主语或宾语中心语</a:t>
            </a:r>
            <a:r>
              <a:rPr lang="zh-CN" altLang="en-US" dirty="0"/>
              <a:t>的作用。</a:t>
            </a:r>
          </a:p>
          <a:p>
            <a:pPr eaLnBrk="1" hangingPunct="1"/>
            <a:r>
              <a:rPr lang="zh-CN" altLang="en-US" dirty="0"/>
              <a:t>例：那（沉甸甸）的稻谷，像一垄垄（金黄）的珍珠。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（三杯）美酒赠亲人。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（中国）的历史有（自己）的特点。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雪野中有（血红）的宝珠山茶，（白中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 </a:t>
            </a:r>
            <a:r>
              <a:rPr lang="zh-CN" altLang="en-US" dirty="0"/>
              <a:t>隐青）的（单瓣）梅花。</a:t>
            </a: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状语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状语：</a:t>
            </a:r>
            <a:r>
              <a:rPr lang="zh-CN" altLang="en-US" dirty="0">
                <a:solidFill>
                  <a:srgbClr val="FF0000"/>
                </a:solidFill>
              </a:rPr>
              <a:t>修饰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限制谓语中心语</a:t>
            </a:r>
            <a:r>
              <a:rPr lang="zh-CN" altLang="en-US" dirty="0"/>
              <a:t>，一般在</a:t>
            </a:r>
            <a:r>
              <a:rPr lang="zh-CN" altLang="en-US" dirty="0">
                <a:solidFill>
                  <a:srgbClr val="FF0000"/>
                </a:solidFill>
              </a:rPr>
              <a:t>谓语中心语前面</a:t>
            </a:r>
            <a:r>
              <a:rPr lang="zh-CN" altLang="en-US" dirty="0"/>
              <a:t>，有的在句子最前面，</a:t>
            </a:r>
            <a:r>
              <a:rPr lang="zh-CN" altLang="en-US" dirty="0">
                <a:solidFill>
                  <a:srgbClr val="FF0000"/>
                </a:solidFill>
              </a:rPr>
              <a:t>交待动作的时间、地点、范围、情况等。</a:t>
            </a:r>
            <a:endParaRPr lang="zh-CN" altLang="en-US" dirty="0"/>
          </a:p>
          <a:p>
            <a:pPr eaLnBrk="1" hangingPunct="1"/>
            <a:r>
              <a:rPr lang="zh-CN" altLang="en-US" dirty="0"/>
              <a:t>例：他</a:t>
            </a:r>
            <a:r>
              <a:rPr lang="en-US" altLang="zh-CN" dirty="0"/>
              <a:t>〔</a:t>
            </a:r>
            <a:r>
              <a:rPr lang="zh-CN" altLang="en-US" dirty="0"/>
              <a:t>已经</a:t>
            </a:r>
            <a:r>
              <a:rPr lang="en-US" altLang="zh-CN" dirty="0"/>
              <a:t>〕</a:t>
            </a:r>
            <a:r>
              <a:rPr lang="zh-CN" altLang="en-US" dirty="0"/>
              <a:t>走了。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咱们</a:t>
            </a:r>
            <a:r>
              <a:rPr lang="en-US" altLang="zh-CN" dirty="0"/>
              <a:t>〔</a:t>
            </a:r>
            <a:r>
              <a:rPr lang="zh-CN" altLang="en-US" dirty="0"/>
              <a:t>北京</a:t>
            </a:r>
            <a:r>
              <a:rPr lang="en-US" altLang="zh-CN" dirty="0"/>
              <a:t>〕</a:t>
            </a:r>
            <a:r>
              <a:rPr lang="zh-CN" altLang="en-US" dirty="0"/>
              <a:t>见。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歌声</a:t>
            </a:r>
            <a:r>
              <a:rPr lang="en-US" altLang="zh-CN" dirty="0"/>
              <a:t>〔</a:t>
            </a:r>
            <a:r>
              <a:rPr lang="zh-CN" altLang="en-US" dirty="0"/>
              <a:t>把王老师</a:t>
            </a:r>
            <a:r>
              <a:rPr lang="en-US" altLang="zh-CN" dirty="0"/>
              <a:t>〕</a:t>
            </a:r>
            <a:r>
              <a:rPr lang="zh-CN" altLang="en-US" dirty="0"/>
              <a:t>带入深沉的回忆。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蝴蝶</a:t>
            </a:r>
            <a:r>
              <a:rPr lang="en-US" altLang="zh-CN" dirty="0"/>
              <a:t>〔</a:t>
            </a:r>
            <a:r>
              <a:rPr lang="zh-CN" altLang="en-US" dirty="0"/>
              <a:t>很</a:t>
            </a:r>
            <a:r>
              <a:rPr lang="en-US" altLang="zh-CN" dirty="0"/>
              <a:t>〕</a:t>
            </a:r>
            <a:r>
              <a:rPr lang="zh-CN" altLang="en-US" dirty="0"/>
              <a:t>漂亮。</a:t>
            </a: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补语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补语：一般放在</a:t>
            </a:r>
            <a:r>
              <a:rPr lang="zh-CN" altLang="en-US" dirty="0">
                <a:solidFill>
                  <a:srgbClr val="FF0000"/>
                </a:solidFill>
              </a:rPr>
              <a:t>谓语中心语之后</a:t>
            </a:r>
            <a:r>
              <a:rPr lang="zh-CN" altLang="en-US" dirty="0"/>
              <a:t>，对谓语中心语起</a:t>
            </a:r>
            <a:r>
              <a:rPr lang="zh-CN" altLang="en-US" dirty="0">
                <a:solidFill>
                  <a:srgbClr val="FF0000"/>
                </a:solidFill>
              </a:rPr>
              <a:t>补充说明</a:t>
            </a:r>
            <a:r>
              <a:rPr lang="zh-CN" altLang="en-US" dirty="0"/>
              <a:t>作用。</a:t>
            </a:r>
          </a:p>
          <a:p>
            <a:pPr eaLnBrk="1" hangingPunct="1"/>
            <a:r>
              <a:rPr lang="zh-CN" altLang="en-US" dirty="0"/>
              <a:t>例：他坐</a:t>
            </a:r>
            <a:r>
              <a:rPr lang="en-US" altLang="zh-CN" dirty="0"/>
              <a:t>〈</a:t>
            </a:r>
            <a:r>
              <a:rPr lang="zh-CN" altLang="en-US" dirty="0"/>
              <a:t>在桌子旁</a:t>
            </a:r>
            <a:r>
              <a:rPr lang="en-US" altLang="zh-CN" dirty="0"/>
              <a:t>〉</a:t>
            </a:r>
            <a:r>
              <a:rPr lang="zh-CN" altLang="en-US" dirty="0"/>
              <a:t>。 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他写的字不是比原来好</a:t>
            </a:r>
            <a:r>
              <a:rPr lang="en-US" altLang="zh-CN" dirty="0"/>
              <a:t>〈</a:t>
            </a:r>
            <a:r>
              <a:rPr lang="zh-CN" altLang="en-US" dirty="0"/>
              <a:t>一点</a:t>
            </a:r>
            <a:r>
              <a:rPr lang="en-US" altLang="zh-CN" dirty="0"/>
              <a:t>〉</a:t>
            </a:r>
            <a:r>
              <a:rPr lang="zh-CN" altLang="en-US" dirty="0"/>
              <a:t>，而是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   好得</a:t>
            </a:r>
            <a:r>
              <a:rPr lang="en-US" altLang="zh-CN" dirty="0"/>
              <a:t>〈</a:t>
            </a:r>
            <a:r>
              <a:rPr lang="zh-CN" altLang="en-US" dirty="0"/>
              <a:t>多</a:t>
            </a:r>
            <a:r>
              <a:rPr lang="en-US" altLang="zh-CN" dirty="0"/>
              <a:t>〉</a:t>
            </a:r>
            <a:r>
              <a:rPr lang="zh-CN" altLang="en-US" dirty="0"/>
              <a:t>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颜色那么浓，浓得</a:t>
            </a:r>
            <a:r>
              <a:rPr lang="en-US" altLang="zh-CN" dirty="0"/>
              <a:t>〈</a:t>
            </a:r>
            <a:r>
              <a:rPr lang="zh-CN" altLang="en-US" dirty="0"/>
              <a:t>好像要流下来似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          的</a:t>
            </a:r>
            <a:r>
              <a:rPr lang="en-US" altLang="zh-CN" dirty="0"/>
              <a:t>〉</a:t>
            </a:r>
            <a:r>
              <a:rPr lang="zh-CN" altLang="en-US" dirty="0"/>
              <a:t>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他生</a:t>
            </a:r>
            <a:r>
              <a:rPr lang="en-US" altLang="zh-CN" dirty="0"/>
              <a:t>〈</a:t>
            </a:r>
            <a:r>
              <a:rPr lang="zh-CN" altLang="en-US" dirty="0"/>
              <a:t>于</a:t>
            </a:r>
            <a:r>
              <a:rPr lang="en-US" altLang="zh-CN" dirty="0"/>
              <a:t>1918</a:t>
            </a:r>
            <a:r>
              <a:rPr lang="zh-CN" altLang="en-US" dirty="0"/>
              <a:t>年</a:t>
            </a:r>
            <a:r>
              <a:rPr lang="en-US" altLang="zh-CN" dirty="0"/>
              <a:t>〉</a:t>
            </a:r>
            <a:r>
              <a:rPr lang="zh-CN" altLang="en-US" dirty="0"/>
              <a:t>。</a:t>
            </a: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如何划分句子成分？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第一步可先从中分出主语部分与谓语部分；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   石拱桥</a:t>
            </a:r>
            <a:r>
              <a:rPr lang="zh-CN" altLang="en-US" dirty="0">
                <a:solidFill>
                  <a:srgbClr val="FF0000"/>
                </a:solidFill>
              </a:rPr>
              <a:t>║</a:t>
            </a:r>
            <a:r>
              <a:rPr lang="zh-CN" altLang="en-US" dirty="0"/>
              <a:t>在世界桥梁史上出现得比较早。</a:t>
            </a:r>
            <a:endParaRPr lang="en-US" altLang="zh-CN" dirty="0"/>
          </a:p>
          <a:p>
            <a:pPr eaLnBrk="1" hangingPunct="1"/>
            <a:r>
              <a:rPr lang="zh-CN" altLang="en-US" dirty="0"/>
              <a:t>第二步再找出主语部分的中心词</a:t>
            </a:r>
            <a:r>
              <a:rPr lang="en-US" altLang="zh-CN" dirty="0"/>
              <a:t>——</a:t>
            </a:r>
            <a:r>
              <a:rPr lang="zh-CN" altLang="en-US" dirty="0"/>
              <a:t>主语与谓语部分的中心词</a:t>
            </a:r>
            <a:r>
              <a:rPr lang="en-US" altLang="zh-CN" dirty="0"/>
              <a:t>——</a:t>
            </a:r>
            <a:r>
              <a:rPr lang="zh-CN" altLang="en-US" dirty="0"/>
              <a:t>谓语；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>
                <a:solidFill>
                  <a:srgbClr val="FF0000"/>
                </a:solidFill>
              </a:rPr>
              <a:t>   石拱桥</a:t>
            </a:r>
            <a:r>
              <a:rPr lang="zh-CN" altLang="en-US" dirty="0"/>
              <a:t>║在世界桥梁史上</a:t>
            </a:r>
            <a:r>
              <a:rPr lang="zh-CN" altLang="en-US" dirty="0">
                <a:solidFill>
                  <a:srgbClr val="FF0000"/>
                </a:solidFill>
              </a:rPr>
              <a:t>出现</a:t>
            </a:r>
            <a:r>
              <a:rPr lang="zh-CN" altLang="en-US" dirty="0"/>
              <a:t>得比较早。</a:t>
            </a:r>
          </a:p>
          <a:p>
            <a:pPr eaLnBrk="1" hangingPunct="1"/>
            <a:r>
              <a:rPr lang="zh-CN" altLang="en-US" dirty="0"/>
              <a:t>第三步分析有沒有宾语及定语、状语、补语等各种成分。</a:t>
            </a:r>
          </a:p>
          <a:p>
            <a:pPr marL="0" indent="0" eaLnBrk="1" hangingPunct="1">
              <a:buNone/>
            </a:pPr>
            <a:r>
              <a:rPr lang="zh-CN" altLang="en-US" dirty="0">
                <a:solidFill>
                  <a:srgbClr val="FF0000"/>
                </a:solidFill>
              </a:rPr>
              <a:t>石拱桥</a:t>
            </a:r>
            <a:r>
              <a:rPr lang="zh-CN" altLang="en-US" dirty="0"/>
              <a:t>║</a:t>
            </a:r>
            <a:r>
              <a:rPr lang="en-US" altLang="zh-CN" dirty="0">
                <a:solidFill>
                  <a:srgbClr val="FF00FF"/>
                </a:solidFill>
              </a:rPr>
              <a:t>〔</a:t>
            </a:r>
            <a:r>
              <a:rPr lang="zh-CN" altLang="en-US" dirty="0">
                <a:solidFill>
                  <a:srgbClr val="FF00FF"/>
                </a:solidFill>
              </a:rPr>
              <a:t>在世界桥梁史上</a:t>
            </a:r>
            <a:r>
              <a:rPr lang="en-US" altLang="zh-CN" dirty="0">
                <a:solidFill>
                  <a:srgbClr val="FF00FF"/>
                </a:solidFill>
              </a:rPr>
              <a:t>〕</a:t>
            </a:r>
            <a:r>
              <a:rPr lang="zh-CN" altLang="en-US" dirty="0">
                <a:solidFill>
                  <a:srgbClr val="FF0000"/>
                </a:solidFill>
              </a:rPr>
              <a:t>出现</a:t>
            </a:r>
            <a:r>
              <a:rPr lang="zh-CN" altLang="en-US" dirty="0"/>
              <a:t>得</a:t>
            </a:r>
            <a:r>
              <a:rPr lang="en-US" altLang="zh-CN" dirty="0">
                <a:solidFill>
                  <a:srgbClr val="00CC00"/>
                </a:solidFill>
              </a:rPr>
              <a:t>〈</a:t>
            </a:r>
            <a:r>
              <a:rPr lang="zh-CN" altLang="en-US" dirty="0">
                <a:solidFill>
                  <a:srgbClr val="00CC00"/>
                </a:solidFill>
              </a:rPr>
              <a:t>比较早</a:t>
            </a:r>
            <a:r>
              <a:rPr lang="en-US" altLang="zh-CN" dirty="0">
                <a:solidFill>
                  <a:srgbClr val="00CC00"/>
                </a:solidFill>
              </a:rPr>
              <a:t>〉</a:t>
            </a:r>
          </a:p>
          <a:p>
            <a:pPr marL="0" indent="0" eaLnBrk="1" hangingPunct="1">
              <a:buNone/>
            </a:pP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示例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第一步可先从中分出主语部分与谓语部分；</a:t>
            </a:r>
          </a:p>
          <a:p>
            <a:pPr marL="0" indent="0" eaLnBrk="1" hangingPunct="1">
              <a:buNone/>
            </a:pPr>
            <a:r>
              <a:rPr lang="zh-CN" altLang="en-US" dirty="0"/>
              <a:t>   我家的猫</a:t>
            </a:r>
            <a:r>
              <a:rPr lang="zh-CN" altLang="en-US" dirty="0">
                <a:solidFill>
                  <a:srgbClr val="FF0000"/>
                </a:solidFill>
              </a:rPr>
              <a:t>║</a:t>
            </a:r>
            <a:r>
              <a:rPr lang="zh-CN" altLang="en-US" dirty="0"/>
              <a:t>最怕陌生人。</a:t>
            </a:r>
            <a:endParaRPr lang="en-US" altLang="zh-CN" dirty="0"/>
          </a:p>
          <a:p>
            <a:pPr eaLnBrk="1" hangingPunct="1"/>
            <a:r>
              <a:rPr lang="zh-CN" altLang="en-US" dirty="0"/>
              <a:t>第二步再找出主语部分的中心词</a:t>
            </a:r>
            <a:r>
              <a:rPr lang="en-US" altLang="zh-CN" dirty="0"/>
              <a:t>——</a:t>
            </a:r>
            <a:r>
              <a:rPr lang="zh-CN" altLang="en-US" dirty="0"/>
              <a:t>主语</a:t>
            </a:r>
            <a:r>
              <a:rPr lang="en-US" altLang="zh-CN" dirty="0"/>
              <a:t>,</a:t>
            </a:r>
            <a:r>
              <a:rPr lang="zh-CN" altLang="en-US" dirty="0"/>
              <a:t>与谓语部分的中心词</a:t>
            </a:r>
            <a:r>
              <a:rPr lang="en-US" altLang="zh-CN" dirty="0"/>
              <a:t>——</a:t>
            </a:r>
            <a:r>
              <a:rPr lang="zh-CN" altLang="en-US" dirty="0"/>
              <a:t>谓语；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   我家的</a:t>
            </a:r>
            <a:r>
              <a:rPr lang="zh-CN" altLang="en-US" dirty="0">
                <a:solidFill>
                  <a:srgbClr val="FF0000"/>
                </a:solidFill>
              </a:rPr>
              <a:t>猫</a:t>
            </a:r>
            <a:r>
              <a:rPr lang="zh-CN" altLang="en-US" dirty="0"/>
              <a:t>║最</a:t>
            </a:r>
            <a:r>
              <a:rPr lang="zh-CN" altLang="en-US" dirty="0">
                <a:solidFill>
                  <a:srgbClr val="FF0000"/>
                </a:solidFill>
              </a:rPr>
              <a:t>怕</a:t>
            </a:r>
            <a:r>
              <a:rPr lang="zh-CN" altLang="en-US" dirty="0"/>
              <a:t>陌生人。</a:t>
            </a:r>
            <a:endParaRPr lang="en-US" altLang="zh-CN" dirty="0"/>
          </a:p>
          <a:p>
            <a:pPr eaLnBrk="1" hangingPunct="1"/>
            <a:r>
              <a:rPr lang="zh-CN" altLang="en-US" dirty="0"/>
              <a:t>第三步分析有没有宾语及定语、状语、补语等各种成分。</a:t>
            </a:r>
          </a:p>
          <a:p>
            <a:pPr marL="0" indent="0" eaLnBrk="1" hangingPunct="1">
              <a:buNone/>
            </a:pPr>
            <a:r>
              <a:rPr lang="zh-CN" altLang="en-US" dirty="0">
                <a:solidFill>
                  <a:srgbClr val="FF00FF"/>
                </a:solidFill>
              </a:rPr>
              <a:t>  （我家的）</a:t>
            </a:r>
            <a:r>
              <a:rPr lang="zh-CN" altLang="en-US" dirty="0">
                <a:solidFill>
                  <a:srgbClr val="FF0000"/>
                </a:solidFill>
              </a:rPr>
              <a:t>猫</a:t>
            </a:r>
            <a:r>
              <a:rPr lang="zh-CN" altLang="en-US" dirty="0"/>
              <a:t>║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</a:rPr>
              <a:t>[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最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</a:rPr>
              <a:t>]</a:t>
            </a:r>
            <a:r>
              <a:rPr lang="zh-CN" altLang="en-US" dirty="0">
                <a:solidFill>
                  <a:srgbClr val="FF0000"/>
                </a:solidFill>
              </a:rPr>
              <a:t>怕</a:t>
            </a:r>
            <a:r>
              <a:rPr lang="zh-CN" altLang="en-US" u="wavyHeavy" dirty="0">
                <a:solidFill>
                  <a:srgbClr val="00CC00"/>
                </a:solidFill>
                <a:uFill>
                  <a:solidFill>
                    <a:schemeClr val="tx1"/>
                  </a:solidFill>
                </a:uFill>
              </a:rPr>
              <a:t>陌生人</a:t>
            </a:r>
            <a:r>
              <a:rPr lang="zh-CN" altLang="en-US" dirty="0"/>
              <a:t>。</a:t>
            </a:r>
          </a:p>
          <a:p>
            <a:pPr eaLnBrk="1" hangingPunct="1"/>
            <a:endParaRPr lang="zh-CN" altLang="en-US" u="sng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句子成分标识符号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主语    “</a:t>
            </a:r>
            <a:r>
              <a:rPr lang="en-US" altLang="zh-CN" dirty="0"/>
              <a:t>==== ”     </a:t>
            </a:r>
            <a:r>
              <a:rPr lang="zh-CN" altLang="en-US" dirty="0"/>
              <a:t>划在主语下面</a:t>
            </a:r>
          </a:p>
          <a:p>
            <a:pPr eaLnBrk="1" hangingPunct="1"/>
            <a:r>
              <a:rPr lang="zh-CN" altLang="en-US" dirty="0"/>
              <a:t>谓语    “</a:t>
            </a:r>
            <a:r>
              <a:rPr lang="en-US" altLang="zh-CN" dirty="0"/>
              <a:t>—— ”      </a:t>
            </a:r>
            <a:r>
              <a:rPr lang="zh-CN" altLang="en-US" dirty="0"/>
              <a:t>划在谓语下面</a:t>
            </a:r>
          </a:p>
          <a:p>
            <a:pPr eaLnBrk="1" hangingPunct="1"/>
            <a:r>
              <a:rPr lang="zh-CN" altLang="en-US" dirty="0"/>
              <a:t>宾语    “～～”      划在宾语下面</a:t>
            </a:r>
          </a:p>
          <a:p>
            <a:pPr eaLnBrk="1" hangingPunct="1"/>
            <a:r>
              <a:rPr lang="zh-CN" altLang="en-US" dirty="0"/>
              <a:t>定语    “</a:t>
            </a:r>
            <a:r>
              <a:rPr lang="en-US" altLang="zh-CN" dirty="0"/>
              <a:t>(    )”      </a:t>
            </a:r>
            <a:r>
              <a:rPr lang="zh-CN" altLang="en-US" dirty="0"/>
              <a:t>用在定语前后</a:t>
            </a:r>
          </a:p>
          <a:p>
            <a:pPr eaLnBrk="1" hangingPunct="1"/>
            <a:r>
              <a:rPr lang="zh-CN" altLang="en-US" dirty="0"/>
              <a:t>状语    “</a:t>
            </a:r>
            <a:r>
              <a:rPr lang="en-US" altLang="zh-CN" dirty="0"/>
              <a:t>[    ]”      </a:t>
            </a:r>
            <a:r>
              <a:rPr lang="zh-CN" altLang="en-US" dirty="0"/>
              <a:t>用在状语前后</a:t>
            </a:r>
          </a:p>
          <a:p>
            <a:pPr eaLnBrk="1" hangingPunct="1"/>
            <a:r>
              <a:rPr lang="zh-CN" altLang="en-US" dirty="0"/>
              <a:t>补语    “</a:t>
            </a:r>
            <a:r>
              <a:rPr lang="en-US" altLang="zh-CN" dirty="0"/>
              <a:t>&lt;   &gt;”     </a:t>
            </a:r>
            <a:r>
              <a:rPr lang="zh-CN" altLang="en-US" dirty="0"/>
              <a:t>用在补语前后</a:t>
            </a: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sz="3400" b="1" dirty="0">
                <a:solidFill>
                  <a:srgbClr val="FF0033"/>
                </a:solidFill>
                <a:latin typeface="Times New Roman" panose="02020603050405020304"/>
                <a:ea typeface="仿宋_GB2312" pitchFamily="49" charset="-122"/>
              </a:rPr>
              <a:t>例句</a:t>
            </a:r>
            <a:r>
              <a:rPr lang="zh-CN" altLang="en-US" sz="3400" b="1" dirty="0">
                <a:solidFill>
                  <a:srgbClr val="FFFFFF"/>
                </a:solidFill>
                <a:latin typeface="Times New Roman" panose="02020603050405020304"/>
                <a:ea typeface="隶书" panose="02010509060101010101" pitchFamily="49" charset="-122"/>
              </a:rPr>
              <a:t>：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全体同学都做完了语法作业。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endParaRPr lang="zh-CN" altLang="en-US" sz="3400" b="1" dirty="0">
              <a:latin typeface="Times New Roman" panose="02020603050405020304"/>
              <a:ea typeface="隶书" panose="02010509060101010101" pitchFamily="49" charset="-122"/>
            </a:endParaRP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             全体同学都做完了语法作业。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sz="3400" b="1" baseline="30000" dirty="0">
                <a:latin typeface="Times New Roman" panose="02020603050405020304"/>
                <a:ea typeface="隶书" panose="02010509060101010101" pitchFamily="49" charset="-122"/>
              </a:rPr>
              <a:t>                               </a:t>
            </a:r>
            <a:r>
              <a:rPr lang="en-US" altLang="zh-CN" sz="3400" b="1" baseline="30000" dirty="0">
                <a:latin typeface="Times New Roman" panose="02020603050405020304"/>
                <a:ea typeface="隶书" panose="02010509060101010101" pitchFamily="49" charset="-122"/>
              </a:rPr>
              <a:t>=====        </a:t>
            </a:r>
            <a:r>
              <a:rPr lang="en-US" altLang="zh-CN" sz="3400" b="1" baseline="30000" dirty="0">
                <a:ea typeface="隶书" panose="02010509060101010101" pitchFamily="49" charset="-122"/>
              </a:rPr>
              <a:t>—</a:t>
            </a:r>
            <a:r>
              <a:rPr lang="en-US" altLang="zh-CN" sz="3400" b="1" baseline="30000" dirty="0">
                <a:latin typeface="Times New Roman" panose="02020603050405020304"/>
                <a:ea typeface="隶书" panose="02010509060101010101" pitchFamily="49" charset="-122"/>
              </a:rPr>
              <a:t>                         </a:t>
            </a:r>
            <a:r>
              <a:rPr lang="en-US" altLang="zh-CN" sz="3400" b="1" baseline="30000" dirty="0">
                <a:latin typeface="Times New Roman" panose="02020603050405020304"/>
                <a:cs typeface="Times New Roman" panose="02020603050405020304" pitchFamily="18" charset="0"/>
              </a:rPr>
              <a:t>~~~~~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(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全体</a:t>
            </a: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) 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同学</a:t>
            </a: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[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都</a:t>
            </a: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]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做</a:t>
            </a: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〈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完了</a:t>
            </a: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〉(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语法</a:t>
            </a:r>
            <a:r>
              <a:rPr lang="en-US" altLang="zh-CN" sz="3400" b="1" dirty="0">
                <a:latin typeface="Times New Roman" panose="02020603050405020304"/>
                <a:ea typeface="隶书" panose="02010509060101010101" pitchFamily="49" charset="-122"/>
              </a:rPr>
              <a:t>)</a:t>
            </a:r>
            <a:r>
              <a:rPr lang="zh-CN" altLang="en-US" sz="3400" b="1" dirty="0">
                <a:latin typeface="Times New Roman" panose="02020603050405020304"/>
                <a:ea typeface="隶书" panose="02010509060101010101" pitchFamily="49" charset="-122"/>
              </a:rPr>
              <a:t>作业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sz="3400" b="1" baseline="30000" dirty="0">
                <a:latin typeface="Times New Roman" panose="02020603050405020304"/>
                <a:ea typeface="隶书" panose="02010509060101010101" pitchFamily="49" charset="-122"/>
              </a:rPr>
              <a:t>                 </a:t>
            </a:r>
            <a:r>
              <a:rPr lang="en-US" altLang="zh-CN" sz="3400" b="1" baseline="30000" dirty="0">
                <a:latin typeface="Times New Roman" panose="02020603050405020304"/>
                <a:ea typeface="隶书" panose="02010509060101010101" pitchFamily="49" charset="-122"/>
              </a:rPr>
              <a:t>=====           </a:t>
            </a:r>
            <a:r>
              <a:rPr lang="en-US" altLang="zh-CN" sz="3400" b="1" baseline="30000" dirty="0">
                <a:ea typeface="隶书" panose="02010509060101010101" pitchFamily="49" charset="-122"/>
              </a:rPr>
              <a:t>——</a:t>
            </a:r>
            <a:r>
              <a:rPr lang="en-US" altLang="zh-CN" sz="3400" b="1" baseline="30000" dirty="0">
                <a:latin typeface="Times New Roman" panose="02020603050405020304"/>
                <a:ea typeface="隶书" panose="02010509060101010101" pitchFamily="49" charset="-122"/>
              </a:rPr>
              <a:t>                                      </a:t>
            </a:r>
            <a:r>
              <a:rPr lang="en-US" altLang="zh-CN" sz="3400" b="1" baseline="30000" dirty="0">
                <a:latin typeface="Times New Roman" panose="02020603050405020304"/>
                <a:cs typeface="Times New Roman" panose="02020603050405020304" pitchFamily="18" charset="0"/>
              </a:rPr>
              <a:t>~~~~~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en-US" altLang="zh-CN" sz="3400" b="1" dirty="0">
                <a:latin typeface="Times New Roman" panose="02020603050405020304"/>
                <a:ea typeface="仿宋_GB2312" pitchFamily="49" charset="-122"/>
              </a:rPr>
              <a:t>      </a:t>
            </a:r>
            <a:r>
              <a:rPr lang="zh-CN" altLang="en-US" sz="3600" b="1" dirty="0">
                <a:latin typeface="Times New Roman" panose="02020603050405020304"/>
                <a:ea typeface="仿宋_GB2312" pitchFamily="49" charset="-122"/>
              </a:rPr>
              <a:t>划分句子成分一般</a:t>
            </a:r>
            <a:r>
              <a:rPr lang="zh-CN" altLang="en-US" sz="3600" b="1" u="sng" dirty="0">
                <a:solidFill>
                  <a:srgbClr val="FF0000"/>
                </a:solidFill>
                <a:latin typeface="Times New Roman" panose="02020603050405020304"/>
                <a:ea typeface="华文行楷" panose="02010800040101010101" pitchFamily="2" charset="-122"/>
              </a:rPr>
              <a:t>先划出主、谓、宾</a:t>
            </a:r>
            <a:r>
              <a:rPr lang="zh-CN" altLang="en-US" sz="3600" b="1" dirty="0">
                <a:latin typeface="Times New Roman" panose="02020603050405020304"/>
                <a:ea typeface="仿宋_GB2312" pitchFamily="49" charset="-122"/>
              </a:rPr>
              <a:t>；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sz="3600" b="1" dirty="0">
                <a:latin typeface="Times New Roman" panose="02020603050405020304"/>
                <a:ea typeface="仿宋_GB2312" pitchFamily="49" charset="-122"/>
              </a:rPr>
              <a:t>                              然后</a:t>
            </a:r>
            <a:r>
              <a:rPr lang="zh-CN" altLang="en-US" sz="3600" b="1" u="sng" dirty="0">
                <a:solidFill>
                  <a:srgbClr val="FF0000"/>
                </a:solidFill>
                <a:latin typeface="Times New Roman" panose="02020603050405020304"/>
                <a:ea typeface="华文行楷" panose="02010800040101010101" pitchFamily="2" charset="-122"/>
              </a:rPr>
              <a:t>再找出定、状、补</a:t>
            </a:r>
            <a:r>
              <a:rPr lang="zh-CN" altLang="en-US" sz="3600" b="1" dirty="0">
                <a:latin typeface="Times New Roman" panose="02020603050405020304"/>
                <a:ea typeface="仿宋_GB2312" pitchFamily="49" charset="-122"/>
              </a:rPr>
              <a:t>。</a:t>
            </a:r>
            <a:r>
              <a:rPr lang="zh-CN" altLang="en-US" sz="3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/>
                <a:ea typeface="华文新魏" panose="02010800040101010101" pitchFamily="2" charset="-122"/>
              </a:rPr>
              <a:t>  </a:t>
            </a:r>
            <a:endParaRPr lang="zh-CN" altLang="en-US" sz="3400" b="1" dirty="0">
              <a:latin typeface="Times New Roman" panose="02020603050405020304"/>
              <a:ea typeface="仿宋_GB2312" pitchFamily="49" charset="-122"/>
            </a:endParaRP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8229600" cy="4525963"/>
          </a:xfrm>
        </p:spPr>
        <p:txBody>
          <a:bodyPr/>
          <a:lstStyle/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b="1" dirty="0">
                <a:latin typeface="Times New Roman" panose="02020603050405020304"/>
              </a:rPr>
              <a:t>例句：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en-US" altLang="zh-CN" b="1" dirty="0">
                <a:latin typeface="Times New Roman" panose="02020603050405020304"/>
              </a:rPr>
              <a:t>1</a:t>
            </a:r>
            <a:r>
              <a:rPr lang="zh-CN" altLang="en-US" b="1" dirty="0">
                <a:latin typeface="Times New Roman" panose="02020603050405020304"/>
              </a:rPr>
              <a:t>、今天星期六。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b="1" baseline="36000" dirty="0">
                <a:latin typeface="Times New Roman" panose="02020603050405020304"/>
                <a:ea typeface="隶书" panose="02010509060101010101" pitchFamily="49" charset="-122"/>
              </a:rPr>
              <a:t>         </a:t>
            </a:r>
            <a:r>
              <a:rPr lang="en-US" altLang="zh-CN" b="1" u="sng" baseline="36000" dirty="0">
                <a:ea typeface="隶书" panose="02010509060101010101" pitchFamily="49" charset="-122"/>
              </a:rPr>
              <a:t>———</a:t>
            </a:r>
            <a:r>
              <a:rPr lang="en-US" altLang="zh-CN" b="1" baseline="36000" dirty="0">
                <a:latin typeface="Times New Roman" panose="02020603050405020304"/>
                <a:ea typeface="隶书" panose="02010509060101010101" pitchFamily="49" charset="-122"/>
              </a:rPr>
              <a:t>  </a:t>
            </a:r>
            <a:r>
              <a:rPr lang="en-US" altLang="zh-CN" b="1" baseline="36000" dirty="0">
                <a:ea typeface="隶书" panose="02010509060101010101" pitchFamily="49" charset="-122"/>
              </a:rPr>
              <a:t>————</a:t>
            </a:r>
            <a:r>
              <a:rPr lang="en-US" altLang="zh-CN" b="1" baseline="36000" dirty="0">
                <a:latin typeface="Times New Roman" panose="02020603050405020304"/>
                <a:ea typeface="隶书" panose="02010509060101010101" pitchFamily="49" charset="-122"/>
              </a:rPr>
              <a:t>  </a:t>
            </a:r>
            <a:endParaRPr lang="en-US" altLang="zh-CN" b="1" baseline="36000" dirty="0">
              <a:latin typeface="Times New Roman" panose="02020603050405020304"/>
            </a:endParaRP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en-US" altLang="zh-CN" b="1" dirty="0">
                <a:latin typeface="Times New Roman" panose="02020603050405020304"/>
              </a:rPr>
              <a:t>2</a:t>
            </a:r>
            <a:r>
              <a:rPr lang="zh-CN" altLang="en-US" b="1" dirty="0">
                <a:latin typeface="Times New Roman" panose="02020603050405020304"/>
              </a:rPr>
              <a:t>、今天是星期六。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b="1" baseline="30000" dirty="0">
                <a:latin typeface="Times New Roman" panose="02020603050405020304"/>
              </a:rPr>
              <a:t>         </a:t>
            </a:r>
            <a:r>
              <a:rPr lang="en-US" altLang="zh-CN" b="1" u="sng" baseline="30000" dirty="0">
                <a:ea typeface="隶书" panose="02010509060101010101" pitchFamily="49" charset="-122"/>
              </a:rPr>
              <a:t>———</a:t>
            </a:r>
            <a:r>
              <a:rPr lang="en-US" altLang="zh-CN" b="1" baseline="30000" dirty="0">
                <a:latin typeface="Times New Roman" panose="02020603050405020304"/>
                <a:ea typeface="隶书" panose="02010509060101010101" pitchFamily="49" charset="-122"/>
              </a:rPr>
              <a:t> </a:t>
            </a:r>
            <a:r>
              <a:rPr lang="en-US" altLang="zh-CN" b="1" baseline="30000" dirty="0">
                <a:ea typeface="隶书" panose="02010509060101010101" pitchFamily="49" charset="-122"/>
              </a:rPr>
              <a:t>—</a:t>
            </a:r>
            <a:r>
              <a:rPr lang="en-US" altLang="zh-CN" b="1" baseline="30000" dirty="0">
                <a:latin typeface="Times New Roman" panose="02020603050405020304"/>
                <a:ea typeface="隶书" panose="02010509060101010101" pitchFamily="49" charset="-122"/>
              </a:rPr>
              <a:t> </a:t>
            </a:r>
            <a:r>
              <a:rPr lang="en-US" altLang="zh-CN" b="1" baseline="30000" dirty="0">
                <a:latin typeface="Times New Roman" panose="02020603050405020304"/>
                <a:cs typeface="Times New Roman" panose="02020603050405020304" pitchFamily="18" charset="0"/>
              </a:rPr>
              <a:t>~~~~~~~~~</a:t>
            </a:r>
            <a:endParaRPr lang="en-US" altLang="zh-CN" b="1" baseline="30000" dirty="0">
              <a:latin typeface="Times New Roman" panose="02020603050405020304"/>
            </a:endParaRP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en-US" altLang="zh-CN" b="1" dirty="0">
                <a:latin typeface="Times New Roman" panose="02020603050405020304"/>
              </a:rPr>
              <a:t>3</a:t>
            </a:r>
            <a:r>
              <a:rPr lang="zh-CN" altLang="en-US" b="1" dirty="0">
                <a:latin typeface="Times New Roman" panose="02020603050405020304"/>
              </a:rPr>
              <a:t>、说话</a:t>
            </a:r>
            <a:r>
              <a:rPr lang="en-US" altLang="zh-CN" b="1" dirty="0">
                <a:latin typeface="Times New Roman" panose="02020603050405020304"/>
              </a:rPr>
              <a:t>[</a:t>
            </a:r>
            <a:r>
              <a:rPr lang="zh-CN" altLang="en-US" b="1" dirty="0">
                <a:latin typeface="Times New Roman" panose="02020603050405020304"/>
              </a:rPr>
              <a:t>要</a:t>
            </a:r>
            <a:r>
              <a:rPr lang="en-US" altLang="zh-CN" b="1" dirty="0">
                <a:latin typeface="Times New Roman" panose="02020603050405020304"/>
              </a:rPr>
              <a:t>]</a:t>
            </a:r>
            <a:r>
              <a:rPr lang="zh-CN" altLang="en-US" b="1" dirty="0">
                <a:latin typeface="Times New Roman" panose="02020603050405020304"/>
              </a:rPr>
              <a:t>简洁</a:t>
            </a:r>
            <a:r>
              <a:rPr lang="en-US" altLang="zh-CN" b="1" dirty="0">
                <a:latin typeface="Times New Roman" panose="02020603050405020304"/>
              </a:rPr>
              <a:t>〈</a:t>
            </a:r>
            <a:r>
              <a:rPr lang="zh-CN" altLang="en-US" b="1" dirty="0">
                <a:latin typeface="Times New Roman" panose="02020603050405020304"/>
              </a:rPr>
              <a:t>一些</a:t>
            </a:r>
            <a:r>
              <a:rPr lang="en-US" altLang="zh-CN" b="1" dirty="0">
                <a:latin typeface="Times New Roman" panose="02020603050405020304"/>
              </a:rPr>
              <a:t>〉</a:t>
            </a:r>
            <a:r>
              <a:rPr lang="zh-CN" altLang="en-US" b="1" dirty="0">
                <a:latin typeface="Times New Roman" panose="02020603050405020304"/>
              </a:rPr>
              <a:t>。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b="1" baseline="30000" dirty="0">
                <a:latin typeface="Times New Roman" panose="02020603050405020304"/>
              </a:rPr>
              <a:t>          </a:t>
            </a:r>
            <a:r>
              <a:rPr lang="en-US" altLang="zh-CN" b="1" u="sng" baseline="30000" dirty="0">
                <a:ea typeface="隶书" panose="02010509060101010101" pitchFamily="49" charset="-122"/>
              </a:rPr>
              <a:t>———</a:t>
            </a:r>
            <a:r>
              <a:rPr lang="en-US" altLang="zh-CN" b="1" baseline="30000" dirty="0">
                <a:latin typeface="Times New Roman" panose="02020603050405020304"/>
                <a:ea typeface="隶书" panose="02010509060101010101" pitchFamily="49" charset="-122"/>
              </a:rPr>
              <a:t>           </a:t>
            </a:r>
            <a:r>
              <a:rPr lang="en-US" altLang="zh-CN" b="1" baseline="30000" dirty="0">
                <a:ea typeface="隶书" panose="02010509060101010101" pitchFamily="49" charset="-122"/>
              </a:rPr>
              <a:t>———</a:t>
            </a:r>
            <a:endParaRPr lang="en-US" altLang="zh-CN" b="1" baseline="30000" dirty="0">
              <a:latin typeface="Times New Roman" panose="02020603050405020304"/>
            </a:endParaRP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en-US" altLang="zh-CN" b="1" dirty="0">
                <a:latin typeface="Times New Roman" panose="02020603050405020304"/>
              </a:rPr>
              <a:t>4</a:t>
            </a:r>
            <a:r>
              <a:rPr lang="zh-CN" altLang="en-US" b="1" dirty="0">
                <a:latin typeface="Times New Roman" panose="02020603050405020304"/>
              </a:rPr>
              <a:t>、长江三峡</a:t>
            </a:r>
            <a:r>
              <a:rPr lang="en-US" altLang="zh-CN" b="1" dirty="0">
                <a:latin typeface="Times New Roman" panose="02020603050405020304"/>
              </a:rPr>
              <a:t>[</a:t>
            </a:r>
            <a:r>
              <a:rPr lang="zh-CN" altLang="en-US" b="1" dirty="0">
                <a:latin typeface="Times New Roman" panose="02020603050405020304"/>
              </a:rPr>
              <a:t>曾经</a:t>
            </a:r>
            <a:r>
              <a:rPr lang="en-US" altLang="zh-CN" b="1" dirty="0">
                <a:latin typeface="Times New Roman" panose="02020603050405020304"/>
              </a:rPr>
              <a:t>]</a:t>
            </a:r>
            <a:r>
              <a:rPr lang="zh-CN" altLang="en-US" b="1" dirty="0">
                <a:latin typeface="Times New Roman" panose="02020603050405020304"/>
              </a:rPr>
              <a:t>留下</a:t>
            </a:r>
            <a:r>
              <a:rPr lang="en-US" altLang="zh-CN" b="1" dirty="0">
                <a:latin typeface="Times New Roman" panose="02020603050405020304"/>
              </a:rPr>
              <a:t>〈</a:t>
            </a:r>
            <a:r>
              <a:rPr lang="zh-CN" altLang="en-US" b="1" dirty="0">
                <a:latin typeface="Times New Roman" panose="02020603050405020304"/>
              </a:rPr>
              <a:t>过</a:t>
            </a:r>
            <a:r>
              <a:rPr lang="en-US" altLang="zh-CN" b="1" dirty="0">
                <a:latin typeface="Times New Roman" panose="02020603050405020304"/>
              </a:rPr>
              <a:t>〉(</a:t>
            </a:r>
            <a:r>
              <a:rPr lang="zh-CN" altLang="en-US" b="1" dirty="0">
                <a:latin typeface="Times New Roman" panose="02020603050405020304"/>
              </a:rPr>
              <a:t>许多人的</a:t>
            </a:r>
            <a:r>
              <a:rPr lang="en-US" altLang="zh-CN" b="1" dirty="0">
                <a:latin typeface="Times New Roman" panose="02020603050405020304"/>
              </a:rPr>
              <a:t>)</a:t>
            </a:r>
            <a:r>
              <a:rPr lang="zh-CN" altLang="en-US" b="1" dirty="0">
                <a:latin typeface="Times New Roman" panose="02020603050405020304"/>
              </a:rPr>
              <a:t>梦。</a:t>
            </a:r>
          </a:p>
          <a:p>
            <a:pPr lvl="0" eaLnBrk="1" hangingPunct="1">
              <a:buClr>
                <a:srgbClr val="3366FF"/>
              </a:buClr>
              <a:buSzPct val="80000"/>
              <a:buNone/>
            </a:pPr>
            <a:r>
              <a:rPr lang="zh-CN" altLang="en-US" b="1" baseline="30000" dirty="0">
                <a:latin typeface="Times New Roman" panose="02020603050405020304"/>
              </a:rPr>
              <a:t>         </a:t>
            </a:r>
            <a:r>
              <a:rPr lang="en-US" altLang="zh-CN" b="1" u="sng" baseline="30000" dirty="0">
                <a:ea typeface="隶书" panose="02010509060101010101" pitchFamily="49" charset="-122"/>
              </a:rPr>
              <a:t>——————</a:t>
            </a:r>
            <a:r>
              <a:rPr lang="en-US" altLang="zh-CN" b="1" baseline="30000" dirty="0">
                <a:latin typeface="Times New Roman" panose="02020603050405020304"/>
                <a:ea typeface="隶书" panose="02010509060101010101" pitchFamily="49" charset="-122"/>
              </a:rPr>
              <a:t>                 </a:t>
            </a:r>
            <a:r>
              <a:rPr lang="en-US" altLang="zh-CN" b="1" baseline="30000" dirty="0">
                <a:ea typeface="隶书" panose="02010509060101010101" pitchFamily="49" charset="-122"/>
              </a:rPr>
              <a:t>———</a:t>
            </a:r>
            <a:r>
              <a:rPr lang="en-US" altLang="zh-CN" b="1" baseline="30000" dirty="0">
                <a:latin typeface="Times New Roman" panose="02020603050405020304"/>
                <a:ea typeface="隶书" panose="02010509060101010101" pitchFamily="49" charset="-122"/>
              </a:rPr>
              <a:t>       </a:t>
            </a:r>
            <a:r>
              <a:rPr lang="en-US" altLang="zh-CN" sz="3400" b="1" baseline="30000" dirty="0">
                <a:solidFill>
                  <a:srgbClr val="FFFFFF"/>
                </a:solidFill>
                <a:latin typeface="Times New Roman" panose="02020603050405020304"/>
                <a:ea typeface="隶书" panose="02010509060101010101" pitchFamily="49" charset="-122"/>
              </a:rPr>
              <a:t>                                      </a:t>
            </a:r>
            <a:r>
              <a:rPr lang="en-US" altLang="zh-CN" sz="3400" b="1" baseline="30000" dirty="0">
                <a:latin typeface="Times New Roman" panose="02020603050405020304"/>
                <a:cs typeface="Times New Roman" panose="02020603050405020304" pitchFamily="18" charset="0"/>
              </a:rPr>
              <a:t>~~~</a:t>
            </a: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dirty="0"/>
              <a:t>1949</a:t>
            </a:r>
            <a:r>
              <a:rPr lang="zh-CN" altLang="en-US" dirty="0"/>
              <a:t>年</a:t>
            </a:r>
            <a:r>
              <a:rPr lang="en-US" altLang="zh-CN" dirty="0"/>
              <a:t>10</a:t>
            </a:r>
            <a:r>
              <a:rPr lang="zh-CN" altLang="en-US" dirty="0"/>
              <a:t>月</a:t>
            </a:r>
            <a:r>
              <a:rPr lang="en-US" altLang="zh-CN" dirty="0"/>
              <a:t>1</a:t>
            </a:r>
            <a:r>
              <a:rPr lang="zh-CN" altLang="en-US" dirty="0"/>
              <a:t>日，毛主席在天安门城楼上向全世界人民庄严宣告：“中华人民共和国成立了！” </a:t>
            </a:r>
          </a:p>
          <a:p>
            <a:pPr eaLnBrk="1" hangingPunct="1"/>
            <a:r>
              <a:rPr lang="en-US" altLang="zh-CN" dirty="0"/>
              <a:t>〔1949</a:t>
            </a:r>
            <a:r>
              <a:rPr lang="zh-CN" altLang="en-US" dirty="0"/>
              <a:t>年</a:t>
            </a:r>
            <a:r>
              <a:rPr lang="en-US" altLang="zh-CN" dirty="0"/>
              <a:t>10</a:t>
            </a:r>
            <a:r>
              <a:rPr lang="zh-CN" altLang="en-US" dirty="0"/>
              <a:t>月</a:t>
            </a:r>
            <a:r>
              <a:rPr lang="en-US" altLang="zh-CN" dirty="0"/>
              <a:t>1</a:t>
            </a:r>
            <a:r>
              <a:rPr lang="zh-CN" altLang="en-US" dirty="0"/>
              <a:t>日</a:t>
            </a:r>
            <a:r>
              <a:rPr lang="en-US" altLang="zh-CN" dirty="0"/>
              <a:t>〕</a:t>
            </a:r>
            <a:r>
              <a:rPr lang="zh-CN" altLang="en-US" dirty="0"/>
              <a:t>，</a:t>
            </a:r>
            <a:r>
              <a:rPr lang="zh-CN" altLang="en-US" u="dbl" dirty="0"/>
              <a:t>毛主席</a:t>
            </a:r>
            <a:r>
              <a:rPr lang="en-US" altLang="zh-CN" dirty="0"/>
              <a:t>〔</a:t>
            </a:r>
            <a:r>
              <a:rPr lang="zh-CN" altLang="en-US" dirty="0"/>
              <a:t>在天安门城楼上</a:t>
            </a:r>
            <a:r>
              <a:rPr lang="en-US" altLang="zh-CN" dirty="0"/>
              <a:t>〕〔</a:t>
            </a:r>
            <a:r>
              <a:rPr lang="zh-CN" altLang="en-US" dirty="0"/>
              <a:t>向全世界人民</a:t>
            </a:r>
            <a:r>
              <a:rPr lang="en-US" altLang="zh-CN" dirty="0"/>
              <a:t>〕〔</a:t>
            </a:r>
            <a:r>
              <a:rPr lang="zh-CN" altLang="en-US" dirty="0"/>
              <a:t>庄严</a:t>
            </a:r>
            <a:r>
              <a:rPr lang="en-US" altLang="zh-CN" dirty="0"/>
              <a:t>〕</a:t>
            </a:r>
            <a:r>
              <a:rPr lang="zh-CN" altLang="en-US" u="sng" dirty="0"/>
              <a:t>宣告</a:t>
            </a:r>
            <a:r>
              <a:rPr lang="zh-CN" altLang="en-US" dirty="0"/>
              <a:t>：“</a:t>
            </a:r>
            <a:r>
              <a:rPr lang="zh-CN" altLang="en-US" u="wavyHeavy" dirty="0"/>
              <a:t>中华人民共和国成立了！</a:t>
            </a:r>
            <a:r>
              <a:rPr lang="zh-CN" altLang="en-US" dirty="0"/>
              <a:t>”（状语由多个短语充当）</a:t>
            </a:r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4400" u="dbl" dirty="0">
                <a:uFill>
                  <a:solidFill>
                    <a:srgbClr val="FF0000"/>
                  </a:solidFill>
                </a:uFill>
              </a:rPr>
              <a:t>车间</a:t>
            </a:r>
            <a:r>
              <a:rPr lang="en-US" altLang="zh-CN" sz="4400" dirty="0"/>
              <a:t>[</a:t>
            </a:r>
            <a:r>
              <a:rPr lang="zh-CN" altLang="en-US" sz="4400" dirty="0"/>
              <a:t>已经</a:t>
            </a:r>
            <a:r>
              <a:rPr lang="en-US" altLang="zh-CN" sz="4400" dirty="0"/>
              <a:t>]</a:t>
            </a:r>
            <a:r>
              <a:rPr lang="zh-CN" altLang="en-US" sz="4400" u="sng" dirty="0">
                <a:uFill>
                  <a:solidFill>
                    <a:srgbClr val="FFFF00"/>
                  </a:solidFill>
                </a:uFill>
              </a:rPr>
              <a:t>完成</a:t>
            </a:r>
            <a:r>
              <a:rPr lang="zh-CN" altLang="en-US" sz="4400" dirty="0"/>
              <a:t>了</a:t>
            </a:r>
            <a:r>
              <a:rPr lang="en-US" altLang="zh-CN" sz="4400" dirty="0"/>
              <a:t>(</a:t>
            </a:r>
            <a:r>
              <a:rPr lang="zh-CN" altLang="en-US" sz="4400" dirty="0"/>
              <a:t>全年</a:t>
            </a:r>
            <a:r>
              <a:rPr lang="en-US" altLang="zh-CN" sz="4400" dirty="0"/>
              <a:t>)</a:t>
            </a:r>
            <a:r>
              <a:rPr lang="zh-CN" altLang="en-US" sz="4400" dirty="0"/>
              <a:t>的</a:t>
            </a:r>
            <a:r>
              <a:rPr lang="zh-CN" altLang="en-US" sz="4400" u="wavy" dirty="0">
                <a:uFill>
                  <a:solidFill>
                    <a:srgbClr val="FF00FF"/>
                  </a:solidFill>
                </a:uFill>
              </a:rPr>
              <a:t>任务</a:t>
            </a:r>
            <a:r>
              <a:rPr lang="zh-CN" altLang="en-US" sz="4400" dirty="0"/>
              <a:t>。</a:t>
            </a:r>
          </a:p>
          <a:p>
            <a:pPr eaLnBrk="1" hangingPunct="1"/>
            <a:endParaRPr lang="en-US" altLang="zh-CN" dirty="0"/>
          </a:p>
          <a:p>
            <a:pPr eaLnBrk="1" hangingPunct="1"/>
            <a:r>
              <a:rPr lang="zh-CN" altLang="en-US" sz="4400" u="dbl" dirty="0">
                <a:uFill>
                  <a:solidFill>
                    <a:srgbClr val="FF0000"/>
                  </a:solidFill>
                </a:uFill>
              </a:rPr>
              <a:t>我</a:t>
            </a:r>
            <a:r>
              <a:rPr lang="en-US" altLang="zh-CN" sz="4400" dirty="0"/>
              <a:t>[</a:t>
            </a:r>
            <a:r>
              <a:rPr lang="zh-CN" altLang="en-US" sz="4400" dirty="0"/>
              <a:t>已经</a:t>
            </a:r>
            <a:r>
              <a:rPr lang="en-US" altLang="zh-CN" sz="4400" dirty="0"/>
              <a:t>]</a:t>
            </a:r>
            <a:r>
              <a:rPr lang="zh-CN" altLang="en-US" sz="4400" u="sng" dirty="0">
                <a:uFill>
                  <a:solidFill>
                    <a:srgbClr val="FFFF00"/>
                  </a:solidFill>
                </a:uFill>
              </a:rPr>
              <a:t>读过</a:t>
            </a:r>
            <a:r>
              <a:rPr lang="en-US" altLang="zh-CN" sz="4400" dirty="0"/>
              <a:t>&lt;</a:t>
            </a:r>
            <a:r>
              <a:rPr lang="zh-CN" altLang="en-US" sz="4400" dirty="0"/>
              <a:t>两遍</a:t>
            </a:r>
            <a:r>
              <a:rPr lang="en-US" altLang="zh-CN" sz="4400" dirty="0"/>
              <a:t>&gt;</a:t>
            </a:r>
            <a:r>
              <a:rPr lang="zh-CN" altLang="en-US" sz="4400" dirty="0"/>
              <a:t>了。</a:t>
            </a:r>
            <a:endParaRPr lang="en-US" altLang="zh-CN" sz="4400" dirty="0"/>
          </a:p>
          <a:p>
            <a:pPr eaLnBrk="1" hangingPunct="1"/>
            <a:endParaRPr lang="en-US" altLang="zh-CN" dirty="0"/>
          </a:p>
          <a:p>
            <a:pPr eaLnBrk="1" hangingPunct="1"/>
            <a:r>
              <a:rPr lang="zh-CN" altLang="en-US" sz="4400" u="dbl" dirty="0">
                <a:uFill>
                  <a:solidFill>
                    <a:srgbClr val="FF0000"/>
                  </a:solidFill>
                </a:uFill>
              </a:rPr>
              <a:t>天气</a:t>
            </a:r>
            <a:r>
              <a:rPr lang="en-US" altLang="zh-CN" sz="4400" dirty="0"/>
              <a:t>[</a:t>
            </a:r>
            <a:r>
              <a:rPr lang="zh-CN" altLang="en-US" sz="4400" dirty="0"/>
              <a:t>比屋子里</a:t>
            </a:r>
            <a:r>
              <a:rPr lang="en-US" altLang="zh-CN" sz="4400" dirty="0"/>
              <a:t>]</a:t>
            </a:r>
            <a:r>
              <a:rPr lang="zh-CN" altLang="en-US" sz="4400" u="sng" dirty="0">
                <a:uFill>
                  <a:solidFill>
                    <a:srgbClr val="FFFF00"/>
                  </a:solidFill>
                </a:uFill>
              </a:rPr>
              <a:t>冷</a:t>
            </a:r>
            <a:r>
              <a:rPr lang="zh-CN" altLang="en-US" sz="4400" dirty="0"/>
              <a:t>得</a:t>
            </a:r>
            <a:r>
              <a:rPr lang="en-US" altLang="zh-CN" sz="4400" dirty="0"/>
              <a:t>&lt;</a:t>
            </a:r>
            <a:r>
              <a:rPr lang="zh-CN" altLang="en-US" sz="4400" dirty="0"/>
              <a:t>多</a:t>
            </a:r>
            <a:r>
              <a:rPr lang="en-US" altLang="zh-CN" sz="4400" dirty="0"/>
              <a:t>&gt;</a:t>
            </a:r>
            <a:r>
              <a:rPr lang="zh-CN" altLang="en-US" sz="4400" dirty="0"/>
              <a:t>了。</a:t>
            </a:r>
            <a:endParaRPr lang="en-US" altLang="zh-CN" sz="4400" dirty="0"/>
          </a:p>
          <a:p>
            <a:pPr eaLnBrk="1" hangingPunct="1"/>
            <a:endParaRPr lang="en-US" altLang="zh-CN" dirty="0"/>
          </a:p>
          <a:p>
            <a:pPr eaLnBrk="1" hangingPunct="1"/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成分口诀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主谓宾定状补</a:t>
            </a:r>
            <a:endParaRPr lang="en-US" altLang="zh-CN" sz="4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主干枝叶分清楚</a:t>
            </a:r>
            <a:endParaRPr lang="en-US" altLang="zh-CN" sz="4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定语常在主宾前</a:t>
            </a:r>
            <a:endParaRPr lang="en-US" altLang="zh-CN" sz="4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r>
              <a:rPr lang="zh-CN" altLang="en-US" sz="4800" dirty="0">
                <a:latin typeface="华文行楷" panose="02010800040101010101" pitchFamily="2" charset="-122"/>
                <a:ea typeface="华文行楷" panose="02010800040101010101" pitchFamily="2" charset="-122"/>
              </a:rPr>
              <a:t>谓前状语谓后补</a:t>
            </a:r>
            <a:endParaRPr lang="en-US" altLang="zh-CN" sz="48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eaLnBrk="1" hangingPunct="1"/>
            <a:r>
              <a:rPr lang="zh-CN" altLang="en-US" sz="4400" dirty="0">
                <a:solidFill>
                  <a:srgbClr val="FF0000"/>
                </a:solidFill>
              </a:rPr>
              <a:t>“的”定“地”状“得”后补</a:t>
            </a:r>
            <a:endParaRPr lang="zh-CN" altLang="zh-CN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古文常见句式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从句子结构分：判断句、被动句、倒装句、省略句、固定句式。</a:t>
            </a:r>
            <a:endParaRPr lang="en-US" altLang="zh-CN" dirty="0"/>
          </a:p>
          <a:p>
            <a:pPr eaLnBrk="1" hangingPunct="1"/>
            <a:r>
              <a:rPr lang="zh-CN" altLang="en-US" dirty="0"/>
              <a:t>从语气上分：疑问句、反问句、感叹句、祈使句。</a:t>
            </a:r>
            <a:endParaRPr lang="en-US" altLang="zh-CN" dirty="0"/>
          </a:p>
          <a:p>
            <a:pPr eaLnBrk="1" hangingPunct="1"/>
            <a:r>
              <a:rPr lang="zh-CN" altLang="en-US" dirty="0"/>
              <a:t>倒装句的常见形式为：</a:t>
            </a:r>
            <a:r>
              <a:rPr lang="zh-CN" altLang="en-US" dirty="0">
                <a:solidFill>
                  <a:srgbClr val="FF0000"/>
                </a:solidFill>
              </a:rPr>
              <a:t>宾语前置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定语后置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状语后置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主谓倒装</a:t>
            </a:r>
            <a:r>
              <a:rPr lang="zh-CN" altLang="en-US" dirty="0"/>
              <a:t>等。</a:t>
            </a: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判断句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对主语的性质、情况等作判断的句子。</a:t>
            </a:r>
            <a:endParaRPr lang="en-US" altLang="zh-CN" dirty="0"/>
          </a:p>
          <a:p>
            <a:pPr eaLnBrk="1" hangingPunct="1"/>
            <a:r>
              <a:rPr lang="zh-CN" altLang="en-US" dirty="0"/>
              <a:t>常见形式：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1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……</a:t>
            </a:r>
            <a:r>
              <a:rPr lang="zh-CN" altLang="en-US" dirty="0">
                <a:solidFill>
                  <a:srgbClr val="FF0000"/>
                </a:solidFill>
              </a:rPr>
              <a:t>也</a:t>
            </a:r>
            <a:r>
              <a:rPr lang="zh-CN" altLang="en-US" dirty="0"/>
              <a:t>（梁，吾仇也）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2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者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也</a:t>
            </a:r>
            <a:r>
              <a:rPr lang="zh-CN" altLang="en-US" dirty="0"/>
              <a:t>（廉颇者，赵之良将也）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3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……</a:t>
            </a:r>
            <a:r>
              <a:rPr lang="zh-CN" altLang="en-US" dirty="0">
                <a:solidFill>
                  <a:srgbClr val="FF0000"/>
                </a:solidFill>
              </a:rPr>
              <a:t>者也</a:t>
            </a:r>
            <a:r>
              <a:rPr lang="zh-CN" altLang="en-US" dirty="0"/>
              <a:t>（莲，花之君子者也）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4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者，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/>
              <a:t>（粟者，民之所种）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5</a:t>
            </a:r>
            <a:r>
              <a:rPr lang="zh-CN" altLang="en-US" dirty="0"/>
              <a:t>、无判断标志，主谓直接表判断（秦，虎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</a:t>
            </a:r>
            <a:r>
              <a:rPr lang="zh-CN" altLang="en-US" dirty="0"/>
              <a:t>狼之国）</a:t>
            </a:r>
          </a:p>
          <a:p>
            <a:pPr eaLnBrk="1" hangingPunct="1"/>
            <a:endParaRPr lang="zh-CN" altLang="zh-CN" dirty="0"/>
          </a:p>
        </p:txBody>
      </p:sp>
      <p:sp>
        <p:nvSpPr>
          <p:cNvPr id="2" name="TextBox 1"/>
          <p:cNvSpPr txBox="1"/>
          <p:nvPr/>
        </p:nvSpPr>
        <p:spPr>
          <a:xfrm>
            <a:off x="8892480" y="1628800"/>
            <a:ext cx="461665" cy="9239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zh-CN" dirty="0"/>
              <a:t>6</a:t>
            </a:r>
            <a:r>
              <a:rPr lang="zh-CN" altLang="en-US" dirty="0"/>
              <a:t>、副词</a:t>
            </a:r>
            <a:r>
              <a:rPr lang="zh-CN" altLang="en-US" dirty="0">
                <a:solidFill>
                  <a:srgbClr val="FF0000"/>
                </a:solidFill>
              </a:rPr>
              <a:t>乃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则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即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皆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耳</a:t>
            </a:r>
            <a:r>
              <a:rPr lang="zh-CN" altLang="en-US" dirty="0"/>
              <a:t>表判断。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         当立者</a:t>
            </a:r>
            <a:r>
              <a:rPr lang="zh-CN" altLang="en-US" dirty="0">
                <a:solidFill>
                  <a:srgbClr val="FF0000"/>
                </a:solidFill>
              </a:rPr>
              <a:t>乃</a:t>
            </a:r>
            <a:r>
              <a:rPr lang="zh-CN" altLang="en-US" dirty="0"/>
              <a:t>公子扶苏。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</a:t>
            </a:r>
            <a:r>
              <a:rPr lang="zh-CN" altLang="en-US" dirty="0"/>
              <a:t>此</a:t>
            </a:r>
            <a:r>
              <a:rPr lang="zh-CN" altLang="en-US" dirty="0">
                <a:solidFill>
                  <a:srgbClr val="FF0000"/>
                </a:solidFill>
              </a:rPr>
              <a:t>则</a:t>
            </a:r>
            <a:r>
              <a:rPr lang="zh-CN" altLang="en-US" dirty="0"/>
              <a:t>岳阳楼之大观也。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</a:t>
            </a:r>
            <a:r>
              <a:rPr lang="zh-CN" altLang="en-US" dirty="0"/>
              <a:t>梁父</a:t>
            </a:r>
            <a:r>
              <a:rPr lang="zh-CN" altLang="en-US" dirty="0">
                <a:solidFill>
                  <a:srgbClr val="FF0000"/>
                </a:solidFill>
              </a:rPr>
              <a:t>即</a:t>
            </a:r>
            <a:r>
              <a:rPr lang="zh-CN" altLang="en-US" dirty="0"/>
              <a:t>楚将项燕。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</a:t>
            </a:r>
            <a:r>
              <a:rPr lang="zh-CN" altLang="en-US" dirty="0"/>
              <a:t>环滁</a:t>
            </a:r>
            <a:r>
              <a:rPr lang="zh-CN" altLang="en-US" dirty="0">
                <a:solidFill>
                  <a:srgbClr val="FF0000"/>
                </a:solidFill>
              </a:rPr>
              <a:t>皆</a:t>
            </a:r>
            <a:r>
              <a:rPr lang="zh-CN" altLang="en-US" dirty="0"/>
              <a:t>山也。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</a:t>
            </a:r>
            <a:r>
              <a:rPr lang="zh-CN" altLang="en-US" dirty="0"/>
              <a:t>此亡秦之续</a:t>
            </a:r>
            <a:r>
              <a:rPr lang="zh-CN" altLang="en-US" dirty="0">
                <a:solidFill>
                  <a:srgbClr val="FF0000"/>
                </a:solidFill>
              </a:rPr>
              <a:t>耳</a:t>
            </a:r>
            <a:r>
              <a:rPr lang="zh-CN" altLang="en-US" dirty="0"/>
              <a:t>。 </a:t>
            </a:r>
            <a:endParaRPr lang="en-US" altLang="zh-CN" dirty="0"/>
          </a:p>
          <a:p>
            <a:pPr marL="0" indent="0" eaLnBrk="1" hangingPunct="1">
              <a:buNone/>
            </a:pP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被动句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表示被动意义的句子。多借助介词、助词表示。</a:t>
            </a:r>
          </a:p>
          <a:p>
            <a:pPr eaLnBrk="1" hangingPunct="1"/>
            <a:r>
              <a:rPr lang="zh-CN" altLang="en-US" dirty="0"/>
              <a:t>常见形式：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1</a:t>
            </a:r>
            <a:r>
              <a:rPr lang="zh-CN" altLang="en-US" dirty="0"/>
              <a:t>、介词</a:t>
            </a:r>
            <a:r>
              <a:rPr lang="zh-CN" altLang="en-US" dirty="0">
                <a:solidFill>
                  <a:srgbClr val="FF0000"/>
                </a:solidFill>
              </a:rPr>
              <a:t>于</a:t>
            </a:r>
            <a:r>
              <a:rPr lang="zh-CN" altLang="en-US" dirty="0"/>
              <a:t>或</a:t>
            </a:r>
            <a:r>
              <a:rPr lang="zh-CN" altLang="en-US" dirty="0">
                <a:solidFill>
                  <a:srgbClr val="FF0000"/>
                </a:solidFill>
              </a:rPr>
              <a:t>受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于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/>
              <a:t>表示被动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①使不辱于诸侯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②吾不能举全吴之地，十万之众，受制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   </a:t>
            </a:r>
            <a:r>
              <a:rPr lang="zh-CN" altLang="en-US" dirty="0"/>
              <a:t>于人</a:t>
            </a:r>
          </a:p>
          <a:p>
            <a:pPr marL="0" indent="0" eaLnBrk="1" hangingPunct="1">
              <a:buNone/>
            </a:pPr>
            <a:r>
              <a:rPr lang="en-US" altLang="zh-CN" dirty="0">
                <a:solidFill>
                  <a:srgbClr val="FF0000"/>
                </a:solidFill>
              </a:rPr>
              <a:t>     </a:t>
            </a:r>
            <a:r>
              <a:rPr lang="en-US" altLang="zh-CN" dirty="0"/>
              <a:t>2</a:t>
            </a:r>
            <a:r>
              <a:rPr lang="zh-CN" altLang="en-US" dirty="0"/>
              <a:t>、介词</a:t>
            </a:r>
            <a:r>
              <a:rPr lang="zh-CN" altLang="en-US" dirty="0">
                <a:solidFill>
                  <a:srgbClr val="FF0000"/>
                </a:solidFill>
              </a:rPr>
              <a:t>被</a:t>
            </a:r>
            <a:r>
              <a:rPr lang="zh-CN" altLang="en-US" dirty="0"/>
              <a:t>表被动（风流总被雨打风吹去）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764704"/>
            <a:ext cx="8229600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dirty="0"/>
              <a:t>3</a:t>
            </a:r>
            <a:r>
              <a:rPr lang="zh-CN" altLang="en-US" dirty="0"/>
              <a:t>、介词</a:t>
            </a:r>
            <a:r>
              <a:rPr lang="zh-CN" altLang="en-US" dirty="0">
                <a:solidFill>
                  <a:srgbClr val="FF0000"/>
                </a:solidFill>
              </a:rPr>
              <a:t>为</a:t>
            </a:r>
            <a:r>
              <a:rPr lang="zh-CN" altLang="en-US" dirty="0"/>
              <a:t>或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为所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/>
              <a:t>或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为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所</a:t>
            </a:r>
            <a:r>
              <a:rPr lang="zh-CN" altLang="en-US" dirty="0"/>
              <a:t>表示被动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</a:t>
            </a:r>
            <a:r>
              <a:rPr lang="zh-CN" altLang="en-US" dirty="0"/>
              <a:t>①身死人手，为天下笑。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②</a:t>
            </a:r>
            <a:r>
              <a:rPr lang="zh-CN" altLang="en-US" dirty="0"/>
              <a:t>不者，若属皆且为所虏。     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③</a:t>
            </a:r>
            <a:r>
              <a:rPr lang="zh-CN" altLang="en-US" dirty="0"/>
              <a:t>茅屋为秋风所破。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4</a:t>
            </a:r>
            <a:r>
              <a:rPr lang="zh-CN" altLang="en-US" dirty="0"/>
              <a:t>、助词</a:t>
            </a:r>
            <a:r>
              <a:rPr lang="zh-CN" altLang="en-US" dirty="0">
                <a:solidFill>
                  <a:srgbClr val="FF0000"/>
                </a:solidFill>
              </a:rPr>
              <a:t>见</a:t>
            </a:r>
            <a:r>
              <a:rPr lang="zh-CN" altLang="en-US" dirty="0"/>
              <a:t>或者</a:t>
            </a:r>
            <a:r>
              <a:rPr lang="zh-CN" altLang="en-US" dirty="0">
                <a:solidFill>
                  <a:srgbClr val="FF0000"/>
                </a:solidFill>
              </a:rPr>
              <a:t>见</a:t>
            </a:r>
            <a:r>
              <a:rPr lang="en-US" altLang="zh-CN" dirty="0">
                <a:solidFill>
                  <a:srgbClr val="FF0000"/>
                </a:solidFill>
              </a:rPr>
              <a:t>……</a:t>
            </a:r>
            <a:r>
              <a:rPr lang="zh-CN" altLang="en-US" dirty="0">
                <a:solidFill>
                  <a:srgbClr val="FF0000"/>
                </a:solidFill>
              </a:rPr>
              <a:t>于</a:t>
            </a:r>
            <a:r>
              <a:rPr lang="en-US" altLang="zh-CN" dirty="0">
                <a:solidFill>
                  <a:srgbClr val="FF0000"/>
                </a:solidFill>
              </a:rPr>
              <a:t>……</a:t>
            </a:r>
            <a:r>
              <a:rPr lang="zh-CN" altLang="en-US" dirty="0"/>
              <a:t>表示被动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    ①秦城恐不可得，徒见欺。  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②</a:t>
            </a:r>
            <a:r>
              <a:rPr lang="zh-CN" altLang="en-US" dirty="0"/>
              <a:t>臣诚恐见欺于王而负赵。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注：见有时放在</a:t>
            </a:r>
            <a:r>
              <a:rPr lang="zh-CN" altLang="en-US" dirty="0">
                <a:solidFill>
                  <a:srgbClr val="FF0000"/>
                </a:solidFill>
              </a:rPr>
              <a:t>动词前</a:t>
            </a:r>
            <a:r>
              <a:rPr lang="zh-CN" altLang="en-US" dirty="0"/>
              <a:t>表示</a:t>
            </a:r>
            <a:r>
              <a:rPr lang="zh-CN" altLang="en-US" dirty="0">
                <a:solidFill>
                  <a:srgbClr val="FF0000"/>
                </a:solidFill>
              </a:rPr>
              <a:t>对自己怎么样</a:t>
            </a:r>
            <a:r>
              <a:rPr lang="zh-CN" altLang="en-US" dirty="0"/>
              <a:t>，可译为</a:t>
            </a:r>
            <a:r>
              <a:rPr lang="zh-CN" altLang="en-US" dirty="0">
                <a:solidFill>
                  <a:srgbClr val="FF0000"/>
                </a:solidFill>
              </a:rPr>
              <a:t>我</a:t>
            </a:r>
            <a:r>
              <a:rPr lang="zh-CN" altLang="en-US" dirty="0"/>
              <a:t>，如诚请见教（诚挚地请求教导我）</a:t>
            </a:r>
            <a:endParaRPr lang="en-US" altLang="zh-CN" dirty="0"/>
          </a:p>
          <a:p>
            <a:pPr marL="0" indent="0" eaLnBrk="1" hangingPunct="1">
              <a:buNone/>
            </a:pP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24744"/>
            <a:ext cx="8229600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dirty="0"/>
              <a:t>5</a:t>
            </a:r>
            <a:r>
              <a:rPr lang="zh-CN" altLang="en-US" dirty="0"/>
              <a:t>、主动词表示被动（据句义判断，无标志）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①洎牧以谗</a:t>
            </a:r>
            <a:r>
              <a:rPr lang="zh-CN" altLang="en-US" dirty="0">
                <a:solidFill>
                  <a:srgbClr val="FF0000"/>
                </a:solidFill>
              </a:rPr>
              <a:t>诛 </a:t>
            </a:r>
            <a:r>
              <a:rPr lang="zh-CN" altLang="en-US" dirty="0"/>
              <a:t> （等到李牧因受诬陷而被杀死。诛，被杀）</a:t>
            </a:r>
          </a:p>
          <a:p>
            <a:pPr marL="0" indent="0" eaLnBrk="1" hangingPunct="1">
              <a:buNone/>
            </a:pPr>
            <a:r>
              <a:rPr lang="zh-CN" altLang="en-US" dirty="0"/>
              <a:t>②戍卒叫，函谷</a:t>
            </a:r>
            <a:r>
              <a:rPr lang="zh-CN" altLang="en-US" dirty="0">
                <a:solidFill>
                  <a:srgbClr val="FF0000"/>
                </a:solidFill>
              </a:rPr>
              <a:t>举</a:t>
            </a:r>
            <a:r>
              <a:rPr lang="zh-CN" altLang="en-US" dirty="0"/>
              <a:t> （驻守边关的士兵起义，函谷关被刘邦攻占。举，被攻占）</a:t>
            </a:r>
          </a:p>
          <a:p>
            <a:pPr marL="0" indent="0" eaLnBrk="1" hangingPunct="1">
              <a:buNone/>
            </a:pPr>
            <a:r>
              <a:rPr lang="zh-CN" altLang="en-US" dirty="0"/>
              <a:t>③屈原</a:t>
            </a:r>
            <a:r>
              <a:rPr lang="zh-CN" altLang="en-US" dirty="0">
                <a:solidFill>
                  <a:srgbClr val="FF0000"/>
                </a:solidFill>
              </a:rPr>
              <a:t>放逐</a:t>
            </a:r>
            <a:r>
              <a:rPr lang="zh-CN" altLang="en-US" dirty="0"/>
              <a:t>，乃赋</a:t>
            </a:r>
            <a:r>
              <a:rPr lang="en-US" altLang="zh-CN" dirty="0"/>
              <a:t>《</a:t>
            </a:r>
            <a:r>
              <a:rPr lang="zh-CN" altLang="en-US" dirty="0"/>
              <a:t>离骚</a:t>
            </a:r>
            <a:r>
              <a:rPr lang="en-US" altLang="zh-CN" dirty="0"/>
              <a:t>》</a:t>
            </a:r>
            <a:r>
              <a:rPr lang="zh-CN" altLang="en-US" dirty="0"/>
              <a:t>（屈原被放逐，于是写了</a:t>
            </a:r>
            <a:r>
              <a:rPr lang="en-US" altLang="zh-CN" dirty="0"/>
              <a:t>《</a:t>
            </a:r>
            <a:r>
              <a:rPr lang="zh-CN" altLang="en-US" dirty="0"/>
              <a:t>离骚</a:t>
            </a:r>
            <a:r>
              <a:rPr lang="en-US" altLang="zh-CN" dirty="0"/>
              <a:t>》</a:t>
            </a:r>
            <a:r>
              <a:rPr lang="zh-CN" altLang="en-US" dirty="0"/>
              <a:t>。逐，被放逐）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zh-CN" altLang="en-US" dirty="0"/>
              <a:t>④荆州之民附操者，</a:t>
            </a:r>
            <a:r>
              <a:rPr lang="zh-CN" altLang="en-US" dirty="0">
                <a:solidFill>
                  <a:srgbClr val="FF0000"/>
                </a:solidFill>
              </a:rPr>
              <a:t>逼</a:t>
            </a:r>
            <a:r>
              <a:rPr lang="zh-CN" altLang="en-US" dirty="0"/>
              <a:t>兵势耳。（荆州依附曹操的老百姓，是被兵势所逼。逼，被</a:t>
            </a:r>
            <a:r>
              <a:rPr lang="en-US" altLang="zh-CN" dirty="0"/>
              <a:t>…</a:t>
            </a:r>
            <a:r>
              <a:rPr lang="zh-CN" altLang="en-US" dirty="0"/>
              <a:t>逼）</a:t>
            </a: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主谓倒装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605" y="1340485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/>
              <a:t>有时为了加强语气，</a:t>
            </a:r>
            <a:r>
              <a:rPr lang="zh-CN" altLang="en-US" dirty="0">
                <a:solidFill>
                  <a:srgbClr val="FF0000"/>
                </a:solidFill>
              </a:rPr>
              <a:t>强调谓语</a:t>
            </a:r>
            <a:r>
              <a:rPr lang="zh-CN" altLang="en-US" dirty="0"/>
              <a:t>，常常把谓语提到主语的前面，这种改变语序的做法叫做</a:t>
            </a:r>
            <a:r>
              <a:rPr lang="zh-CN" altLang="en-US" dirty="0">
                <a:solidFill>
                  <a:srgbClr val="FF0000"/>
                </a:solidFill>
              </a:rPr>
              <a:t>主谓倒装</a:t>
            </a:r>
            <a:r>
              <a:rPr lang="zh-CN" altLang="en-US" dirty="0"/>
              <a:t>。 </a:t>
            </a:r>
            <a:endParaRPr lang="en-US" altLang="zh-CN" dirty="0"/>
          </a:p>
          <a:p>
            <a:pPr eaLnBrk="1" hangingPunct="1"/>
            <a:r>
              <a:rPr lang="zh-CN" altLang="en-US" dirty="0"/>
              <a:t>这种情况很少，主要是为了表示</a:t>
            </a:r>
            <a:r>
              <a:rPr lang="zh-CN" altLang="en-US" dirty="0">
                <a:solidFill>
                  <a:srgbClr val="FF0000"/>
                </a:solidFill>
              </a:rPr>
              <a:t>强烈感叹</a:t>
            </a:r>
            <a:r>
              <a:rPr lang="zh-CN" altLang="en-US" dirty="0"/>
              <a:t>。</a:t>
            </a:r>
            <a:endParaRPr lang="en-US" altLang="zh-CN" dirty="0"/>
          </a:p>
          <a:p>
            <a:pPr eaLnBrk="1" hangingPunct="1"/>
            <a:r>
              <a:rPr lang="zh-CN" altLang="en-US" dirty="0"/>
              <a:t>如：①甚矣，汝之不惠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</a:t>
            </a:r>
            <a:r>
              <a:rPr lang="zh-CN" altLang="en-US" dirty="0"/>
              <a:t>（你真是太不聪明了，应为</a:t>
            </a:r>
            <a:r>
              <a:rPr lang="en-US" altLang="zh-CN" dirty="0"/>
              <a:t>“</a:t>
            </a:r>
            <a:r>
              <a:rPr lang="zh-CN" altLang="en-US" dirty="0"/>
              <a:t>汝之不惠甚矣</a:t>
            </a:r>
            <a:r>
              <a:rPr lang="en-US" altLang="zh-CN" dirty="0"/>
              <a:t>”</a:t>
            </a:r>
            <a:r>
              <a:rPr lang="zh-CN" altLang="en-US" dirty="0"/>
              <a:t>）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    ②快哉此风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</a:t>
            </a:r>
            <a:r>
              <a:rPr lang="zh-CN" altLang="en-US" dirty="0"/>
              <a:t>（这风真是爽快啊，应为</a:t>
            </a:r>
            <a:r>
              <a:rPr lang="en-US" altLang="zh-CN" dirty="0"/>
              <a:t>“</a:t>
            </a:r>
            <a:r>
              <a:rPr lang="zh-CN" altLang="en-US" dirty="0"/>
              <a:t>此风快哉</a:t>
            </a:r>
            <a:r>
              <a:rPr lang="en-US" altLang="zh-CN" dirty="0"/>
              <a:t>”</a:t>
            </a:r>
            <a:r>
              <a:rPr lang="zh-CN" altLang="en-US" dirty="0"/>
              <a:t>）</a:t>
            </a:r>
          </a:p>
          <a:p>
            <a:pPr eaLnBrk="1" hangingPunct="1"/>
            <a:endParaRPr lang="zh-CN" alt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状语后置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也叫</a:t>
            </a:r>
            <a:r>
              <a:rPr lang="zh-CN" altLang="en-US" dirty="0">
                <a:solidFill>
                  <a:srgbClr val="FF0000"/>
                </a:solidFill>
              </a:rPr>
              <a:t>介宾结构后置</a:t>
            </a:r>
            <a:r>
              <a:rPr lang="zh-CN" altLang="en-US" dirty="0"/>
              <a:t>，或</a:t>
            </a:r>
            <a:r>
              <a:rPr lang="zh-CN" altLang="en-US" dirty="0">
                <a:solidFill>
                  <a:srgbClr val="FF0000"/>
                </a:solidFill>
              </a:rPr>
              <a:t>介词短语后置</a:t>
            </a:r>
            <a:r>
              <a:rPr lang="zh-CN" altLang="en-US" dirty="0"/>
              <a:t>。指介宾结构作状语往往都会置于谓语部分后的现象。</a:t>
            </a:r>
            <a:endParaRPr lang="en-US" altLang="zh-CN" dirty="0"/>
          </a:p>
          <a:p>
            <a:pPr eaLnBrk="1" hangingPunct="1"/>
            <a:r>
              <a:rPr lang="zh-CN" altLang="en-US" dirty="0"/>
              <a:t>常见形式：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1</a:t>
            </a:r>
            <a:r>
              <a:rPr lang="zh-CN" altLang="en-US" dirty="0"/>
              <a:t>、介词</a:t>
            </a:r>
            <a:r>
              <a:rPr lang="zh-CN" altLang="en-US" dirty="0">
                <a:solidFill>
                  <a:srgbClr val="FF0000"/>
                </a:solidFill>
              </a:rPr>
              <a:t>于</a:t>
            </a:r>
            <a:r>
              <a:rPr lang="zh-CN" altLang="en-US" dirty="0"/>
              <a:t>为标志（青，取之于蓝）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2</a:t>
            </a:r>
            <a:r>
              <a:rPr lang="zh-CN" altLang="en-US" dirty="0"/>
              <a:t>、介词</a:t>
            </a:r>
            <a:r>
              <a:rPr lang="zh-CN" altLang="en-US" dirty="0">
                <a:solidFill>
                  <a:srgbClr val="FF0000"/>
                </a:solidFill>
              </a:rPr>
              <a:t>以</a:t>
            </a:r>
            <a:r>
              <a:rPr lang="zh-CN" altLang="en-US" dirty="0"/>
              <a:t>为标志（树之以桑）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3</a:t>
            </a:r>
            <a:r>
              <a:rPr lang="zh-CN" altLang="en-US" dirty="0"/>
              <a:t>、介词</a:t>
            </a:r>
            <a:r>
              <a:rPr lang="zh-CN" altLang="en-US" dirty="0">
                <a:solidFill>
                  <a:srgbClr val="FF0000"/>
                </a:solidFill>
              </a:rPr>
              <a:t>乎</a:t>
            </a:r>
            <a:r>
              <a:rPr lang="zh-CN" altLang="en-US" dirty="0"/>
              <a:t>为标志（生乎吾前）</a:t>
            </a: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定语后置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556792"/>
            <a:ext cx="8640960" cy="4525963"/>
          </a:xfrm>
        </p:spPr>
        <p:txBody>
          <a:bodyPr/>
          <a:lstStyle/>
          <a:p>
            <a:pPr eaLnBrk="1" hangingPunct="1"/>
            <a:r>
              <a:rPr lang="zh-CN" altLang="en-US" dirty="0"/>
              <a:t>通常定语应放置于中心词的前面，但文言文中却有很多句子将定语放在中心词之后。</a:t>
            </a:r>
            <a:endParaRPr lang="en-US" altLang="zh-CN" dirty="0"/>
          </a:p>
          <a:p>
            <a:pPr eaLnBrk="1" hangingPunct="1"/>
            <a:r>
              <a:rPr lang="zh-CN" altLang="en-US" dirty="0"/>
              <a:t>常见形式：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1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……</a:t>
            </a:r>
            <a:r>
              <a:rPr lang="zh-CN" altLang="en-US" dirty="0">
                <a:solidFill>
                  <a:srgbClr val="FF0000"/>
                </a:solidFill>
              </a:rPr>
              <a:t>者</a:t>
            </a:r>
            <a:r>
              <a:rPr lang="zh-CN" altLang="en-US" dirty="0"/>
              <a:t>（求人可使报秦者）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2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之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/>
              <a:t>（居庙堂之高则忧其民；筋骨之强）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3</a:t>
            </a:r>
            <a:r>
              <a:rPr lang="zh-CN" altLang="en-US" dirty="0"/>
              <a:t>、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之</a:t>
            </a:r>
            <a:r>
              <a:rPr lang="en-US" altLang="zh-CN" dirty="0">
                <a:solidFill>
                  <a:srgbClr val="FF0000"/>
                </a:solidFill>
              </a:rPr>
              <a:t>…</a:t>
            </a:r>
            <a:r>
              <a:rPr lang="zh-CN" altLang="en-US" dirty="0">
                <a:solidFill>
                  <a:srgbClr val="FF0000"/>
                </a:solidFill>
              </a:rPr>
              <a:t>者</a:t>
            </a:r>
            <a:r>
              <a:rPr lang="zh-CN" altLang="en-US" dirty="0"/>
              <a:t>（马之千里者）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4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数量词做定语</a:t>
            </a:r>
            <a:r>
              <a:rPr lang="zh-CN" altLang="en-US" dirty="0"/>
              <a:t>（军书十二卷）</a:t>
            </a:r>
            <a:endParaRPr lang="en-US" altLang="zh-CN" dirty="0"/>
          </a:p>
          <a:p>
            <a:pPr marL="0" indent="0" eaLnBrk="1" hangingPunct="1">
              <a:buNone/>
            </a:pP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宾语前置</a:t>
            </a:r>
            <a:endParaRPr lang="zh-CN" altLang="zh-CN" dirty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动词可以带宾语，介词也可以带宾语。古代汉语中往往把宾语放在动词或介词的前面，这种现象就是宾语前置。</a:t>
            </a:r>
            <a:endParaRPr lang="en-US" altLang="zh-CN" dirty="0"/>
          </a:p>
          <a:p>
            <a:pPr eaLnBrk="1" hangingPunct="1"/>
            <a:r>
              <a:rPr lang="zh-CN" altLang="en-US" dirty="0"/>
              <a:t>常见形式：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1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疑问代词何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谁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孰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胡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曷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恶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安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焉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奚</a:t>
            </a:r>
            <a:r>
              <a:rPr lang="zh-CN" altLang="en-US" dirty="0"/>
              <a:t>做宾语，宾语前置。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①固一世之雄也，而今</a:t>
            </a:r>
            <a:r>
              <a:rPr lang="zh-CN" altLang="en-US" dirty="0">
                <a:solidFill>
                  <a:srgbClr val="FF0000"/>
                </a:solidFill>
              </a:rPr>
              <a:t>安在</a:t>
            </a:r>
            <a:r>
              <a:rPr lang="zh-CN" altLang="en-US" dirty="0"/>
              <a:t>哉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   </a:t>
            </a:r>
            <a:r>
              <a:rPr lang="zh-CN" altLang="en-US" dirty="0"/>
              <a:t>②古之人不</a:t>
            </a:r>
            <a:r>
              <a:rPr lang="zh-CN" altLang="en-US" dirty="0">
                <a:solidFill>
                  <a:srgbClr val="FF0000"/>
                </a:solidFill>
              </a:rPr>
              <a:t>余欺</a:t>
            </a:r>
            <a:r>
              <a:rPr lang="zh-CN" altLang="en-US" dirty="0"/>
              <a:t>也！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412776"/>
            <a:ext cx="8229600" cy="5256584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dirty="0"/>
              <a:t>2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否定词不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弗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未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非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否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毋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无</a:t>
            </a:r>
            <a:r>
              <a:rPr lang="zh-CN" altLang="en-US" dirty="0"/>
              <a:t>、</a:t>
            </a:r>
            <a:r>
              <a:rPr lang="zh-CN" altLang="en-US" dirty="0">
                <a:solidFill>
                  <a:srgbClr val="FF0000"/>
                </a:solidFill>
              </a:rPr>
              <a:t>莫</a:t>
            </a:r>
            <a:r>
              <a:rPr lang="zh-CN" altLang="en-US" dirty="0"/>
              <a:t>等做宾语，宾语前置。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①然而不王者，未</a:t>
            </a:r>
            <a:r>
              <a:rPr lang="zh-CN" altLang="en-US" dirty="0">
                <a:solidFill>
                  <a:srgbClr val="FF0000"/>
                </a:solidFill>
              </a:rPr>
              <a:t>之有</a:t>
            </a:r>
            <a:r>
              <a:rPr lang="zh-CN" altLang="en-US" dirty="0"/>
              <a:t>也。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②</a:t>
            </a:r>
            <a:r>
              <a:rPr lang="zh-CN" altLang="en-US" dirty="0">
                <a:solidFill>
                  <a:srgbClr val="FF0000"/>
                </a:solidFill>
              </a:rPr>
              <a:t>不吾知</a:t>
            </a:r>
            <a:r>
              <a:rPr lang="zh-CN" altLang="en-US" dirty="0"/>
              <a:t>其亦已兮，苟余情其信芳。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  （世人不了解我也就算了吧</a:t>
            </a:r>
            <a:r>
              <a:rPr lang="en-US" altLang="zh-CN" dirty="0"/>
              <a:t>,</a:t>
            </a:r>
            <a:r>
              <a:rPr lang="zh-CN" altLang="en-US" dirty="0"/>
              <a:t>只要我的内心确是芳洁纯真。）</a:t>
            </a:r>
          </a:p>
          <a:p>
            <a:pPr marL="0" indent="0" eaLnBrk="1" hangingPunct="1">
              <a:buNone/>
            </a:pP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484784"/>
            <a:ext cx="8229600" cy="4464496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dirty="0"/>
              <a:t>3</a:t>
            </a:r>
            <a:r>
              <a:rPr lang="zh-CN" altLang="en-US" dirty="0"/>
              <a:t>、代词</a:t>
            </a:r>
            <a:r>
              <a:rPr lang="zh-CN" altLang="en-US" dirty="0">
                <a:solidFill>
                  <a:srgbClr val="FF0000"/>
                </a:solidFill>
              </a:rPr>
              <a:t>之</a:t>
            </a:r>
            <a:r>
              <a:rPr lang="zh-CN" altLang="en-US" dirty="0"/>
              <a:t>或</a:t>
            </a:r>
            <a:r>
              <a:rPr lang="zh-CN" altLang="en-US" dirty="0">
                <a:solidFill>
                  <a:srgbClr val="FF0000"/>
                </a:solidFill>
              </a:rPr>
              <a:t>是</a:t>
            </a:r>
            <a:r>
              <a:rPr lang="zh-CN" altLang="en-US" dirty="0"/>
              <a:t>把宾语提到动词前，以突出强调宾语。这时的</a:t>
            </a:r>
            <a:r>
              <a:rPr lang="en-US" altLang="zh-CN" dirty="0"/>
              <a:t>“</a:t>
            </a:r>
            <a:r>
              <a:rPr lang="zh-CN" altLang="en-US" dirty="0"/>
              <a:t>之</a:t>
            </a:r>
            <a:r>
              <a:rPr lang="en-US" altLang="zh-CN" dirty="0"/>
              <a:t>”</a:t>
            </a:r>
            <a:r>
              <a:rPr lang="zh-CN" altLang="en-US" dirty="0"/>
              <a:t>或</a:t>
            </a:r>
            <a:r>
              <a:rPr lang="en-US" altLang="zh-CN" dirty="0"/>
              <a:t>“</a:t>
            </a:r>
            <a:r>
              <a:rPr lang="zh-CN" altLang="en-US" dirty="0"/>
              <a:t>是</a:t>
            </a:r>
            <a:r>
              <a:rPr lang="en-US" altLang="zh-CN" dirty="0"/>
              <a:t>”</a:t>
            </a:r>
            <a:r>
              <a:rPr lang="zh-CN" altLang="en-US" dirty="0"/>
              <a:t>只是标志，没有意义。</a:t>
            </a:r>
          </a:p>
          <a:p>
            <a:pPr marL="0" indent="0" eaLnBrk="1" hangingPunct="1">
              <a:buNone/>
            </a:pPr>
            <a:r>
              <a:rPr lang="zh-CN" altLang="en-US" dirty="0"/>
              <a:t>    ①夫晋，何厌</a:t>
            </a:r>
            <a:r>
              <a:rPr lang="zh-CN" altLang="en-US" dirty="0">
                <a:solidFill>
                  <a:srgbClr val="FF0000"/>
                </a:solidFill>
              </a:rPr>
              <a:t>之</a:t>
            </a:r>
            <a:r>
              <a:rPr lang="zh-CN" altLang="en-US" dirty="0"/>
              <a:t>有？</a:t>
            </a:r>
          </a:p>
          <a:p>
            <a:pPr marL="0" indent="0" eaLnBrk="1" hangingPunct="1">
              <a:buNone/>
            </a:pPr>
            <a:r>
              <a:rPr lang="zh-CN" altLang="en-US" dirty="0"/>
              <a:t>    ②唯利</a:t>
            </a:r>
            <a:r>
              <a:rPr lang="zh-CN" altLang="en-US" dirty="0">
                <a:solidFill>
                  <a:srgbClr val="FF0000"/>
                </a:solidFill>
              </a:rPr>
              <a:t>是</a:t>
            </a:r>
            <a:r>
              <a:rPr lang="zh-CN" altLang="en-US" dirty="0"/>
              <a:t>图</a:t>
            </a:r>
            <a:r>
              <a:rPr lang="en-US" altLang="zh-CN" dirty="0"/>
              <a:t>/</a:t>
            </a:r>
            <a:r>
              <a:rPr lang="zh-CN" altLang="en-US" dirty="0"/>
              <a:t>唯命</a:t>
            </a:r>
            <a:r>
              <a:rPr lang="zh-CN" altLang="en-US" dirty="0">
                <a:solidFill>
                  <a:srgbClr val="FF0000"/>
                </a:solidFill>
              </a:rPr>
              <a:t>是</a:t>
            </a:r>
            <a:r>
              <a:rPr lang="zh-CN" altLang="en-US" dirty="0"/>
              <a:t>从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4</a:t>
            </a:r>
            <a:r>
              <a:rPr lang="zh-CN" altLang="en-US" dirty="0"/>
              <a:t>、介词</a:t>
            </a:r>
            <a:r>
              <a:rPr lang="en-US" altLang="zh-CN" dirty="0">
                <a:solidFill>
                  <a:srgbClr val="FF0000"/>
                </a:solidFill>
              </a:rPr>
              <a:t>“</a:t>
            </a:r>
            <a:r>
              <a:rPr lang="zh-CN" altLang="en-US" dirty="0">
                <a:solidFill>
                  <a:srgbClr val="FF0000"/>
                </a:solidFill>
              </a:rPr>
              <a:t>以</a:t>
            </a:r>
            <a:r>
              <a:rPr lang="en-US" altLang="zh-CN" dirty="0">
                <a:solidFill>
                  <a:srgbClr val="FF0000"/>
                </a:solidFill>
              </a:rPr>
              <a:t>”</a:t>
            </a:r>
            <a:r>
              <a:rPr lang="zh-CN" altLang="en-US" dirty="0"/>
              <a:t>为标志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</a:t>
            </a:r>
            <a:r>
              <a:rPr lang="zh-CN" altLang="en-US" dirty="0"/>
              <a:t>①</a:t>
            </a:r>
            <a:r>
              <a:rPr lang="zh-CN" altLang="en-US" dirty="0">
                <a:solidFill>
                  <a:srgbClr val="FF0000"/>
                </a:solidFill>
              </a:rPr>
              <a:t>何以</a:t>
            </a:r>
            <a:r>
              <a:rPr lang="zh-CN" altLang="en-US" dirty="0"/>
              <a:t>知之？</a:t>
            </a:r>
            <a:endParaRPr lang="en-US" altLang="zh-CN" dirty="0"/>
          </a:p>
          <a:p>
            <a:pPr marL="0" indent="0" eaLnBrk="1" hangingPunct="1">
              <a:buNone/>
            </a:pPr>
            <a:r>
              <a:rPr lang="en-US" altLang="zh-CN" dirty="0"/>
              <a:t>    </a:t>
            </a:r>
            <a:r>
              <a:rPr lang="zh-CN" altLang="en-US" dirty="0"/>
              <a:t>②君</a:t>
            </a:r>
            <a:r>
              <a:rPr lang="zh-CN" altLang="en-US" dirty="0">
                <a:solidFill>
                  <a:srgbClr val="FF0000"/>
                </a:solidFill>
              </a:rPr>
              <a:t>何以</a:t>
            </a:r>
            <a:r>
              <a:rPr lang="zh-CN" altLang="en-US" dirty="0"/>
              <a:t>知燕王？</a:t>
            </a:r>
          </a:p>
          <a:p>
            <a:pPr marL="0" indent="0" eaLnBrk="1" hangingPunct="1">
              <a:buNone/>
            </a:pPr>
            <a:endParaRPr lang="zh-CN" altLang="zh-CN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7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8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9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1938</Words>
  <Application>Microsoft Office PowerPoint</Application>
  <PresentationFormat>全屏显示(4:3)</PresentationFormat>
  <Paragraphs>180</Paragraphs>
  <Slides>28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28</vt:i4>
      </vt:variant>
    </vt:vector>
  </HeadingPairs>
  <TitlesOfParts>
    <vt:vector size="36" baseType="lpstr">
      <vt:lpstr>华文行楷</vt:lpstr>
      <vt:lpstr>Arial</vt:lpstr>
      <vt:lpstr>Calibri</vt:lpstr>
      <vt:lpstr>Times New Roman</vt:lpstr>
      <vt:lpstr>默认设计模板</vt:lpstr>
      <vt:lpstr>17_默认设计模板</vt:lpstr>
      <vt:lpstr>18_默认设计模板</vt:lpstr>
      <vt:lpstr>19_默认设计模板</vt:lpstr>
      <vt:lpstr>句子成分分析</vt:lpstr>
      <vt:lpstr>句子成分</vt:lpstr>
      <vt:lpstr>主语</vt:lpstr>
      <vt:lpstr>谓语</vt:lpstr>
      <vt:lpstr>宾语</vt:lpstr>
      <vt:lpstr>定语</vt:lpstr>
      <vt:lpstr>状语</vt:lpstr>
      <vt:lpstr>补语</vt:lpstr>
      <vt:lpstr>如何划分句子成分？</vt:lpstr>
      <vt:lpstr>示例</vt:lpstr>
      <vt:lpstr>句子成分标识符号</vt:lpstr>
      <vt:lpstr>PowerPoint 演示文稿</vt:lpstr>
      <vt:lpstr>PowerPoint 演示文稿</vt:lpstr>
      <vt:lpstr>PowerPoint 演示文稿</vt:lpstr>
      <vt:lpstr>PowerPoint 演示文稿</vt:lpstr>
      <vt:lpstr>成分口诀</vt:lpstr>
      <vt:lpstr>古文常见句式</vt:lpstr>
      <vt:lpstr>判断句</vt:lpstr>
      <vt:lpstr>PowerPoint 演示文稿</vt:lpstr>
      <vt:lpstr>被动句</vt:lpstr>
      <vt:lpstr>PowerPoint 演示文稿</vt:lpstr>
      <vt:lpstr>PowerPoint 演示文稿</vt:lpstr>
      <vt:lpstr>主谓倒装</vt:lpstr>
      <vt:lpstr>状语后置</vt:lpstr>
      <vt:lpstr>定语后置</vt:lpstr>
      <vt:lpstr>宾语前置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牛顿上大学的第一天</dc:title>
  <dc:creator>xbany</dc:creator>
  <cp:lastModifiedBy>梁 浩蕾</cp:lastModifiedBy>
  <cp:revision>73</cp:revision>
  <dcterms:created xsi:type="dcterms:W3CDTF">2016-10-08T07:52:00Z</dcterms:created>
  <dcterms:modified xsi:type="dcterms:W3CDTF">2021-08-07T00:45:08Z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E76264A96D3D440489A2CFC7271FF04D</vt:lpwstr>
  </property>
  <property fmtid="{D5CDD505-2E9C-101B-9397-08002B2CF9AE}" pid="3" name="KSOProductBuildVer">
    <vt:lpwstr>2052-11.1.0.10700</vt:lpwstr>
  </property>
</Properties>
</file>