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301" r:id="rId3"/>
    <p:sldId id="302" r:id="rId4"/>
    <p:sldId id="303" r:id="rId5"/>
    <p:sldId id="304" r:id="rId6"/>
    <p:sldId id="305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68" r:id="rId15"/>
    <p:sldId id="269" r:id="rId16"/>
    <p:sldId id="290" r:id="rId17"/>
    <p:sldId id="281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7" r:id="rId29"/>
    <p:sldId id="308" r:id="rId30"/>
    <p:sldId id="309" r:id="rId31"/>
    <p:sldId id="306" r:id="rId32"/>
    <p:sldId id="311" r:id="rId33"/>
    <p:sldId id="310" r:id="rId34"/>
    <p:sldId id="314" r:id="rId35"/>
    <p:sldId id="313" r:id="rId36"/>
    <p:sldId id="315" r:id="rId37"/>
  </p:sldIdLst>
  <p:sldSz cx="12192000" cy="6858000"/>
  <p:notesSz cx="6858000" cy="9144000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261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标题 1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>
              <a:buClrTx/>
              <a:buSzTx/>
              <a:buFontTx/>
            </a:pPr>
            <a:endParaRPr lang="zh-CN" altLang="en-US"/>
          </a:p>
        </p:txBody>
      </p:sp>
      <p:sp>
        <p:nvSpPr>
          <p:cNvPr id="3074" name="副标题 2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>
              <a:buClrTx/>
              <a:buSzTx/>
              <a:buFontTx/>
            </a:pPr>
            <a:endParaRPr lang="zh-CN" altLang="en-US">
              <a:latin typeface="+mn-lt"/>
              <a:ea typeface="+mn-ea"/>
              <a:cs typeface="+mn-cs"/>
            </a:endParaRPr>
          </a:p>
        </p:txBody>
      </p:sp>
      <p:pic>
        <p:nvPicPr>
          <p:cNvPr id="3075" name="图片 3" descr="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8787" y="-603250"/>
            <a:ext cx="7537450" cy="5761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4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8100" y="0"/>
            <a:ext cx="8361363" cy="4383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图片 5" descr="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63562" y="4476750"/>
            <a:ext cx="5795962" cy="2614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8" name="图片 6" descr="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3475" y="4202113"/>
            <a:ext cx="7265988" cy="26558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43B7485-5F5C-4832-91DF-70233287C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600" dirty="0"/>
              <a:t>(1)</a:t>
            </a:r>
            <a:r>
              <a:rPr lang="zh-CN" altLang="en-US" sz="3600" dirty="0"/>
              <a:t>紧扣活动主题，</a:t>
            </a:r>
            <a:r>
              <a:rPr lang="zh-CN" altLang="en-US" sz="3600" dirty="0">
                <a:solidFill>
                  <a:srgbClr val="FF0000"/>
                </a:solidFill>
              </a:rPr>
              <a:t>有针对性</a:t>
            </a:r>
            <a:r>
              <a:rPr lang="zh-CN" altLang="en-US" sz="3600" dirty="0"/>
              <a:t>，让人一眼就看到为何事、何物而写。</a:t>
            </a:r>
          </a:p>
          <a:p>
            <a:r>
              <a:rPr lang="en-US" altLang="zh-CN" sz="3600" dirty="0"/>
              <a:t>(2)</a:t>
            </a:r>
            <a:r>
              <a:rPr lang="zh-CN" altLang="en-US" sz="3600" dirty="0"/>
              <a:t>语言要质朴亲切，</a:t>
            </a:r>
            <a:r>
              <a:rPr lang="zh-CN" altLang="en-US" sz="3600" dirty="0">
                <a:solidFill>
                  <a:srgbClr val="FF0000"/>
                </a:solidFill>
              </a:rPr>
              <a:t>简洁明确</a:t>
            </a:r>
            <a:r>
              <a:rPr lang="zh-CN" altLang="en-US" sz="3600" dirty="0"/>
              <a:t>，思想要健康向上，同时又具有警示或启发的宣传效果。</a:t>
            </a:r>
          </a:p>
          <a:p>
            <a:r>
              <a:rPr lang="en-US" altLang="zh-CN" sz="3600" dirty="0"/>
              <a:t>(3)</a:t>
            </a:r>
            <a:r>
              <a:rPr lang="zh-CN" altLang="en-US" sz="3600" dirty="0"/>
              <a:t>要讲究技巧，有创意性。</a:t>
            </a:r>
            <a:r>
              <a:rPr lang="zh-CN" altLang="en-US" sz="3600" dirty="0">
                <a:solidFill>
                  <a:srgbClr val="FF0000"/>
                </a:solidFill>
              </a:rPr>
              <a:t>可巧用修辞</a:t>
            </a:r>
            <a:r>
              <a:rPr lang="zh-CN" altLang="en-US" sz="3600" dirty="0"/>
              <a:t>，增强感染力；</a:t>
            </a:r>
            <a:r>
              <a:rPr lang="zh-CN" altLang="en-US" sz="3600" dirty="0">
                <a:solidFill>
                  <a:srgbClr val="FF0000"/>
                </a:solidFill>
              </a:rPr>
              <a:t>尽可能押韵</a:t>
            </a:r>
            <a:r>
              <a:rPr lang="zh-CN" altLang="en-US" sz="3600" dirty="0"/>
              <a:t>，使其朗朗上口，便于识记。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402085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DFB62B-12C1-4B24-8F31-4640CECB1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43B7485-5F5C-4832-91DF-70233287C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dirty="0"/>
              <a:t>美国海军陆战队</a:t>
            </a:r>
            <a:r>
              <a:rPr lang="en-US" altLang="zh-CN" sz="3600" dirty="0"/>
              <a:t>US Marines</a:t>
            </a:r>
          </a:p>
          <a:p>
            <a:r>
              <a:rPr lang="zh-CN" altLang="en-US" sz="3600" dirty="0"/>
              <a:t>广告词：少数的人。自豪的人。海军陆战队。</a:t>
            </a:r>
          </a:p>
          <a:p>
            <a:r>
              <a:rPr lang="en-US" altLang="zh-CN" sz="3600" dirty="0"/>
              <a:t>(The </a:t>
            </a:r>
            <a:r>
              <a:rPr lang="en-US" altLang="zh-CN" sz="3600" dirty="0" err="1"/>
              <a:t>Few.The</a:t>
            </a:r>
            <a:r>
              <a:rPr lang="en-US" altLang="zh-CN" sz="3600" dirty="0"/>
              <a:t> Proud. The Marines.)</a:t>
            </a:r>
          </a:p>
          <a:p>
            <a:endParaRPr lang="en-US" altLang="zh-CN" dirty="0"/>
          </a:p>
          <a:p>
            <a:r>
              <a:rPr lang="en-US" altLang="zh-CN" dirty="0"/>
              <a:t>M</a:t>
            </a:r>
            <a:r>
              <a:rPr lang="zh-CN" altLang="en-US" dirty="0"/>
              <a:t>＆</a:t>
            </a:r>
            <a:r>
              <a:rPr lang="en-US" altLang="zh-CN" dirty="0"/>
              <a:t>M</a:t>
            </a:r>
            <a:r>
              <a:rPr lang="zh-CN" altLang="en-US" dirty="0"/>
              <a:t>巧克力：只溶在口，不溶在手</a:t>
            </a:r>
          </a:p>
          <a:p>
            <a:r>
              <a:rPr lang="zh-CN" altLang="en-US" dirty="0"/>
              <a:t>　这是著名广告大师伯恩巴克的灵感之作，堪称经典，流传至今。它既反映了</a:t>
            </a:r>
            <a:r>
              <a:rPr lang="en-US" altLang="zh-CN" dirty="0"/>
              <a:t>M&amp;M</a:t>
            </a:r>
            <a:r>
              <a:rPr lang="zh-CN" altLang="en-US" dirty="0"/>
              <a:t>巧克力糖衣包装的独特</a:t>
            </a:r>
            <a:r>
              <a:rPr lang="en-US" altLang="zh-CN" dirty="0"/>
              <a:t>USP</a:t>
            </a:r>
            <a:r>
              <a:rPr lang="zh-CN" altLang="en-US" dirty="0"/>
              <a:t>，又暗示</a:t>
            </a:r>
            <a:r>
              <a:rPr lang="en-US" altLang="zh-CN" dirty="0"/>
              <a:t>M&amp;M</a:t>
            </a:r>
            <a:r>
              <a:rPr lang="zh-CN" altLang="en-US" dirty="0"/>
              <a:t>巧克力口味好，以至于我们不愿意使巧克力在手上停留片刻。</a:t>
            </a:r>
          </a:p>
        </p:txBody>
      </p:sp>
    </p:spTree>
    <p:extLst>
      <p:ext uri="{BB962C8B-B14F-4D97-AF65-F5344CB8AC3E}">
        <p14:creationId xmlns:p14="http://schemas.microsoft.com/office/powerpoint/2010/main" val="209098323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DFB62B-12C1-4B24-8F31-4640CECB1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43B7485-5F5C-4832-91DF-70233287C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altLang="zh-CN" dirty="0"/>
          </a:p>
          <a:p>
            <a:r>
              <a:rPr lang="zh-CN" altLang="en-US" dirty="0"/>
              <a:t>德芙巧克力：牛奶香浓，丝般感受</a:t>
            </a:r>
          </a:p>
          <a:p>
            <a:r>
              <a:rPr lang="zh-CN" altLang="en-US" dirty="0"/>
              <a:t>　之所以够得上经典，在于那个“丝般感受”的心理体验。用丝绸来形容巧克力细腻滑润的感觉意境够高远，想象够丰富。充分利用联想感受，把语言的力量发挥到极致。</a:t>
            </a:r>
            <a:endParaRPr lang="en-US" altLang="zh-CN" dirty="0"/>
          </a:p>
          <a:p>
            <a:r>
              <a:rPr lang="zh-CN" altLang="en-US" dirty="0"/>
              <a:t>大众甲克虫汽车：想想还是小的好</a:t>
            </a:r>
          </a:p>
          <a:p>
            <a:r>
              <a:rPr lang="zh-CN" altLang="en-US" dirty="0"/>
              <a:t>　六十年代的美国汽车市场是大型车的天下，大众的甲克虫刚进入美国时根本就没有市场，伯恩巴克再次拯救了大众的甲克虫，提出“</a:t>
            </a:r>
            <a:r>
              <a:rPr lang="en-US" altLang="zh-CN" dirty="0"/>
              <a:t>think small”</a:t>
            </a:r>
            <a:r>
              <a:rPr lang="zh-CN" altLang="en-US" dirty="0"/>
              <a:t>的主张，运用广告的力量，改变了美国人的观念，使美国人认识到小型车的优点。从此，大众的小型汽车就稳执美国汽车市场之牛耳，直到日本汽车进入美国市场。</a:t>
            </a:r>
          </a:p>
        </p:txBody>
      </p:sp>
    </p:spTree>
    <p:extLst>
      <p:ext uri="{BB962C8B-B14F-4D97-AF65-F5344CB8AC3E}">
        <p14:creationId xmlns:p14="http://schemas.microsoft.com/office/powerpoint/2010/main" val="373983323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DFB62B-12C1-4B24-8F31-4640CECB1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43B7485-5F5C-4832-91DF-70233287C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dirty="0"/>
              <a:t>可以从广告对象</a:t>
            </a:r>
            <a:r>
              <a:rPr lang="zh-CN" altLang="en-US" sz="4400" dirty="0">
                <a:solidFill>
                  <a:srgbClr val="FF0000"/>
                </a:solidFill>
              </a:rPr>
              <a:t>名称</a:t>
            </a:r>
            <a:r>
              <a:rPr lang="zh-CN" altLang="en-US" sz="4400" dirty="0"/>
              <a:t>、</a:t>
            </a:r>
            <a:r>
              <a:rPr lang="zh-CN" altLang="en-US" sz="4400" dirty="0">
                <a:solidFill>
                  <a:srgbClr val="FF0000"/>
                </a:solidFill>
              </a:rPr>
              <a:t>特征</a:t>
            </a:r>
            <a:r>
              <a:rPr lang="zh-CN" altLang="en-US" sz="4400" dirty="0"/>
              <a:t>、</a:t>
            </a:r>
            <a:r>
              <a:rPr lang="zh-CN" altLang="en-US" sz="4400" dirty="0">
                <a:solidFill>
                  <a:srgbClr val="FF0000"/>
                </a:solidFill>
              </a:rPr>
              <a:t>功能</a:t>
            </a:r>
            <a:r>
              <a:rPr lang="zh-CN" altLang="en-US" sz="4400" dirty="0"/>
              <a:t>、</a:t>
            </a:r>
            <a:r>
              <a:rPr lang="zh-CN" altLang="en-US" sz="4400" dirty="0">
                <a:solidFill>
                  <a:srgbClr val="FF0000"/>
                </a:solidFill>
              </a:rPr>
              <a:t>精神</a:t>
            </a:r>
            <a:r>
              <a:rPr lang="zh-CN" altLang="en-US" sz="4400" dirty="0"/>
              <a:t>等方面入手进行拟写。</a:t>
            </a:r>
          </a:p>
        </p:txBody>
      </p:sp>
    </p:spTree>
    <p:extLst>
      <p:ext uri="{BB962C8B-B14F-4D97-AF65-F5344CB8AC3E}">
        <p14:creationId xmlns:p14="http://schemas.microsoft.com/office/powerpoint/2010/main" val="382546239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43B7485-5F5C-4832-91DF-70233287CA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0" y="55377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2019</a:t>
            </a:r>
            <a:r>
              <a:rPr lang="zh-CN" altLang="en-US" dirty="0"/>
              <a:t>湖南娄底）请按要求回答问题。</a:t>
            </a:r>
            <a:r>
              <a:rPr lang="en-US" altLang="zh-CN" dirty="0"/>
              <a:t>(3</a:t>
            </a:r>
            <a:r>
              <a:rPr lang="zh-CN" altLang="en-US" dirty="0"/>
              <a:t>分</a:t>
            </a:r>
            <a:r>
              <a:rPr lang="en-US" altLang="zh-CN" dirty="0"/>
              <a:t>)</a:t>
            </a:r>
          </a:p>
          <a:p>
            <a:pPr marL="0" indent="0">
              <a:buNone/>
            </a:pPr>
            <a:r>
              <a:rPr lang="zh-CN" altLang="en-US" dirty="0"/>
              <a:t>晚报，不晚报。                     </a:t>
            </a:r>
            <a:r>
              <a:rPr lang="en-US" altLang="zh-CN" dirty="0"/>
              <a:t>——《</a:t>
            </a:r>
            <a:r>
              <a:rPr lang="zh-CN" altLang="en-US" dirty="0"/>
              <a:t>北京晚祗</a:t>
            </a:r>
            <a:r>
              <a:rPr lang="en-US" altLang="zh-CN" dirty="0"/>
              <a:t>》</a:t>
            </a:r>
          </a:p>
          <a:p>
            <a:pPr marL="0" indent="0">
              <a:buNone/>
            </a:pPr>
            <a:r>
              <a:rPr lang="zh-CN" altLang="en-US" dirty="0"/>
              <a:t>早也报，晚也报，又新又全看午报。   </a:t>
            </a:r>
            <a:r>
              <a:rPr lang="en-US" altLang="zh-CN" dirty="0"/>
              <a:t>——《</a:t>
            </a:r>
            <a:r>
              <a:rPr lang="zh-CN" altLang="en-US" dirty="0"/>
              <a:t>劳动午报</a:t>
            </a:r>
            <a:r>
              <a:rPr lang="en-US" altLang="zh-CN" dirty="0"/>
              <a:t>》</a:t>
            </a:r>
          </a:p>
          <a:p>
            <a:pPr marL="0" indent="0">
              <a:buNone/>
            </a:pPr>
            <a:r>
              <a:rPr lang="zh-CN" altLang="en-US" dirty="0"/>
              <a:t>指点“钱”途                       </a:t>
            </a:r>
            <a:r>
              <a:rPr lang="en-US" altLang="zh-CN" dirty="0"/>
              <a:t>——《</a:t>
            </a:r>
            <a:r>
              <a:rPr lang="zh-CN" altLang="en-US" dirty="0"/>
              <a:t>财经时报</a:t>
            </a:r>
            <a:r>
              <a:rPr lang="en-US" altLang="zh-CN" dirty="0"/>
              <a:t>》</a:t>
            </a:r>
          </a:p>
          <a:p>
            <a:pPr marL="0" indent="0">
              <a:buNone/>
            </a:pPr>
            <a:r>
              <a:rPr lang="zh-CN" altLang="en-US" dirty="0"/>
              <a:t>以上广告词简洁凝练、新颖独特，请为</a:t>
            </a:r>
            <a:r>
              <a:rPr lang="en-US" altLang="zh-CN" dirty="0"/>
              <a:t>《</a:t>
            </a:r>
            <a:r>
              <a:rPr lang="zh-CN" altLang="en-US" dirty="0"/>
              <a:t>湖南日报</a:t>
            </a:r>
            <a:r>
              <a:rPr lang="en-US" altLang="zh-CN" dirty="0"/>
              <a:t>》</a:t>
            </a:r>
            <a:r>
              <a:rPr lang="zh-CN" altLang="en-US" dirty="0"/>
              <a:t>拟写一则广告词。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0814331-FFAD-46AE-A173-6BD6DD604D6F}"/>
              </a:ext>
            </a:extLst>
          </p:cNvPr>
          <p:cNvSpPr txBox="1"/>
          <p:nvPr/>
        </p:nvSpPr>
        <p:spPr>
          <a:xfrm>
            <a:off x="1679171" y="4264429"/>
            <a:ext cx="81963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今日报，明日亦报，每日一报，了解新闻要点看日报。</a:t>
            </a:r>
          </a:p>
        </p:txBody>
      </p:sp>
    </p:spTree>
    <p:extLst>
      <p:ext uri="{BB962C8B-B14F-4D97-AF65-F5344CB8AC3E}">
        <p14:creationId xmlns:p14="http://schemas.microsoft.com/office/powerpoint/2010/main" val="22864727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/>
              <a:t>学习目标</a:t>
            </a:r>
          </a:p>
        </p:txBody>
      </p:sp>
      <p:sp>
        <p:nvSpPr>
          <p:cNvPr id="5122" name="Rectangle 3"/>
          <p:cNvSpPr>
            <a:spLocks noGrp="1"/>
          </p:cNvSpPr>
          <p:nvPr>
            <p:ph idx="1"/>
          </p:nvPr>
        </p:nvSpPr>
        <p:spPr>
          <a:xfrm>
            <a:off x="1524000" y="1600200"/>
            <a:ext cx="8686800" cy="4525963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50000"/>
              </a:lnSpc>
              <a:buNone/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了解有关对联的知识，掌握对联特点。</a:t>
            </a:r>
            <a:b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080" y="-137853"/>
            <a:ext cx="2987039" cy="675132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1" name="Text Box 5"/>
          <p:cNvSpPr txBox="1"/>
          <p:nvPr/>
        </p:nvSpPr>
        <p:spPr>
          <a:xfrm>
            <a:off x="1873134" y="1001723"/>
            <a:ext cx="9144000" cy="397031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SzTx/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对联，也叫楹联、楹帖、对子等。楹，就是建筑物的柱子。题在两根对称的柱子上的文字就叫楹联。对联由骈文和律诗的形式演变而成，形成于唐宋，盛行于明清，可谓源远流长。对联大体可分为名胜类、喜庆类、哀挽类、行业类等。</a:t>
            </a:r>
            <a:endParaRPr lang="en-US" altLang="zh-CN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buSzTx/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上联居右，下联居左。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8179724" y="3295015"/>
            <a:ext cx="3777615" cy="3705860"/>
            <a:chOff x="-2471" y="705633"/>
            <a:chExt cx="6007545" cy="5282037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71" y="1685923"/>
              <a:ext cx="5448300" cy="43017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7083" y="705633"/>
              <a:ext cx="2357991" cy="3042453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/>
          </p:cNvSpPr>
          <p:nvPr>
            <p:ph type="ctrTitle"/>
          </p:nvPr>
        </p:nvSpPr>
        <p:spPr>
          <a:xfrm>
            <a:off x="1524000" y="1268413"/>
            <a:ext cx="8964613" cy="5589587"/>
          </a:xfrm>
        </p:spPr>
        <p:txBody>
          <a:bodyPr vert="horz" wrap="square" lIns="91440" tIns="45720" rIns="91440" bIns="45720" anchor="ctr"/>
          <a:lstStyle/>
          <a:p>
            <a:pPr algn="l">
              <a:lnSpc>
                <a:spcPct val="150000"/>
              </a:lnSpc>
              <a:buClrTx/>
              <a:buSzTx/>
              <a:buFontTx/>
            </a:pPr>
            <a:br>
              <a:rPr lang="zh-CN" altLang="zh-CN" sz="4000" dirty="0"/>
            </a:br>
            <a:r>
              <a:rPr lang="zh-CN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福如东海；寿比南山</a:t>
            </a:r>
            <a:br>
              <a:rPr lang="zh-CN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春风春雨春色；新年新岁新景</a:t>
            </a:r>
            <a:br>
              <a:rPr lang="zh-CN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金鸡未唱汤先热；旭日初临客早来</a:t>
            </a:r>
            <a:br>
              <a:rPr lang="zh-CN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和风吹柳绿，细雨润花红。</a:t>
            </a:r>
            <a:br>
              <a:rPr lang="zh-CN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海为龙世界，云是鹤家乡。</a:t>
            </a:r>
            <a:endParaRPr lang="zh-CN" altLang="zh-CN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170" name="Text Box 4"/>
          <p:cNvSpPr txBox="1"/>
          <p:nvPr/>
        </p:nvSpPr>
        <p:spPr>
          <a:xfrm>
            <a:off x="1524000" y="333375"/>
            <a:ext cx="8964613" cy="13223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自学指导一：请同学们朗读以下对联，写出你找到的规律。</a:t>
            </a:r>
            <a:endParaRPr lang="zh-CN" altLang="en-US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160" y="1268730"/>
            <a:ext cx="3368675" cy="59899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/>
              <a:t>对联要求一：</a:t>
            </a:r>
            <a:r>
              <a:rPr lang="zh-CN" altLang="en-US" b="1" dirty="0">
                <a:solidFill>
                  <a:srgbClr val="FF3300"/>
                </a:solidFill>
                <a:ea typeface="黑体" panose="02010609060101010101" pitchFamily="49" charset="-122"/>
              </a:rPr>
              <a:t>字数相等</a:t>
            </a:r>
          </a:p>
        </p:txBody>
      </p:sp>
      <p:sp>
        <p:nvSpPr>
          <p:cNvPr id="3075" name="Rectangle 3"/>
          <p:cNvSpPr>
            <a:spLocks noGrp="1"/>
          </p:cNvSpPr>
          <p:nvPr>
            <p:ph idx="1"/>
          </p:nvPr>
        </p:nvSpPr>
        <p:spPr>
          <a:xfrm>
            <a:off x="1847850" y="1916113"/>
            <a:ext cx="8281988" cy="863600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zh-CN" altLang="zh-CN" sz="4400" b="1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福如东海；寿比南山</a:t>
            </a:r>
            <a:endParaRPr lang="zh-CN" altLang="en-US" sz="4400" b="1">
              <a:ea typeface="黑体" panose="02010609060101010101" pitchFamily="49" charset="-122"/>
            </a:endParaRPr>
          </a:p>
          <a:p>
            <a:pPr eaLnBrk="1" hangingPunct="1"/>
            <a:endParaRPr lang="zh-CN" altLang="en-US" sz="2800"/>
          </a:p>
          <a:p>
            <a:pPr eaLnBrk="1" hangingPunct="1"/>
            <a:endParaRPr lang="en-US" altLang="zh-CN" sz="2800"/>
          </a:p>
        </p:txBody>
      </p:sp>
      <p:sp>
        <p:nvSpPr>
          <p:cNvPr id="3076" name="Text Box 4"/>
          <p:cNvSpPr txBox="1"/>
          <p:nvPr/>
        </p:nvSpPr>
        <p:spPr>
          <a:xfrm>
            <a:off x="2279650" y="3573463"/>
            <a:ext cx="7667625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>
                <a:latin typeface="华文行楷" panose="02010800040101010101" pitchFamily="2" charset="-122"/>
                <a:ea typeface="华文行楷" panose="02010800040101010101" pitchFamily="2" charset="-122"/>
              </a:rPr>
              <a:t>上下联字数相等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960" y="1306195"/>
            <a:ext cx="4206240" cy="5486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  <p:bldP spid="30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/>
              <a:t>对联要求二：</a:t>
            </a:r>
            <a:r>
              <a:rPr lang="zh-CN" altLang="en-US" b="1" dirty="0">
                <a:solidFill>
                  <a:srgbClr val="FF0000"/>
                </a:solidFill>
              </a:rPr>
              <a:t>用字不重复</a:t>
            </a:r>
          </a:p>
        </p:txBody>
      </p:sp>
      <p:sp>
        <p:nvSpPr>
          <p:cNvPr id="4099" name="Rectangle 3"/>
          <p:cNvSpPr>
            <a:spLocks noGrp="1"/>
          </p:cNvSpPr>
          <p:nvPr>
            <p:ph idx="1"/>
          </p:nvPr>
        </p:nvSpPr>
        <p:spPr>
          <a:xfrm>
            <a:off x="838200" y="1811654"/>
            <a:ext cx="8229600" cy="1108075"/>
          </a:xfrm>
        </p:spPr>
        <p:txBody>
          <a:bodyPr vert="horz" wrap="square" lIns="91440" tIns="45720" rIns="91440" bIns="45720" anchor="t">
            <a:normAutofit fontScale="77500" lnSpcReduction="20000"/>
          </a:bodyPr>
          <a:lstStyle/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海纳百川，有容乃大    </a:t>
            </a: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壁立千仞，无欲则刚  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林则徐自勉联</a:t>
            </a:r>
          </a:p>
        </p:txBody>
      </p:sp>
      <p:sp>
        <p:nvSpPr>
          <p:cNvPr id="4102" name="Text Box 6"/>
          <p:cNvSpPr txBox="1"/>
          <p:nvPr/>
        </p:nvSpPr>
        <p:spPr>
          <a:xfrm>
            <a:off x="2262563" y="4492308"/>
            <a:ext cx="6192838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上下联相同位置用字不重复。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825" y="1139940"/>
            <a:ext cx="4206240" cy="5486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/>
              <a:t>对联要求三：</a:t>
            </a:r>
            <a:r>
              <a:rPr lang="zh-CN" altLang="en-US" b="1" dirty="0">
                <a:solidFill>
                  <a:srgbClr val="FF0000"/>
                </a:solidFill>
              </a:rPr>
              <a:t>相同位置词性要相同</a:t>
            </a:r>
          </a:p>
        </p:txBody>
      </p:sp>
      <p:sp>
        <p:nvSpPr>
          <p:cNvPr id="5123" name="Rectangle 3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820738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拳打南山猛虎；脚踢北海蛟龙 。</a:t>
            </a:r>
          </a:p>
        </p:txBody>
      </p:sp>
      <p:sp>
        <p:nvSpPr>
          <p:cNvPr id="5124" name="Text Box 4"/>
          <p:cNvSpPr txBox="1"/>
          <p:nvPr/>
        </p:nvSpPr>
        <p:spPr>
          <a:xfrm>
            <a:off x="2495550" y="2565400"/>
            <a:ext cx="7272338" cy="3476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拳”对“脚”，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拳</a:t>
            </a:r>
            <a:r>
              <a:rPr lang="en-US" altLang="zh-CN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名词；脚</a:t>
            </a:r>
            <a:r>
              <a:rPr lang="en-US" altLang="zh-CN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名词。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“打”对“踢”，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打</a:t>
            </a:r>
            <a:r>
              <a:rPr lang="en-US" altLang="zh-CN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动词；踢</a:t>
            </a:r>
            <a:r>
              <a:rPr lang="en-US" altLang="zh-CN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solidFill>
                  <a:srgbClr val="123CE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动词。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575" y="1445127"/>
            <a:ext cx="4108568" cy="501693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  <p:bldP spid="51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algn="l">
              <a:buNone/>
            </a:pPr>
            <a:r>
              <a:rPr lang="zh-CN" altLang="en-US" sz="6000" b="1">
                <a:latin typeface="楷体" panose="02010609060101010101" pitchFamily="49" charset="-122"/>
                <a:ea typeface="楷体" panose="02010609060101010101" pitchFamily="49" charset="-122"/>
              </a:rPr>
              <a:t>对联要求四</a:t>
            </a:r>
          </a:p>
        </p:txBody>
      </p:sp>
      <p:sp>
        <p:nvSpPr>
          <p:cNvPr id="13314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lstStyle/>
          <a:p>
            <a:pPr algn="ctr">
              <a:buNone/>
            </a:pPr>
            <a:r>
              <a:rPr lang="zh-CN" altLang="en-US" sz="6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内容要相关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545" y="3623392"/>
            <a:ext cx="4124526" cy="344741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205" y="3867849"/>
            <a:ext cx="1081748" cy="147577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Rectangle 3"/>
          <p:cNvSpPr>
            <a:spLocks noGrp="1"/>
          </p:cNvSpPr>
          <p:nvPr>
            <p:ph idx="1"/>
          </p:nvPr>
        </p:nvSpPr>
        <p:spPr>
          <a:xfrm>
            <a:off x="2438400" y="1628775"/>
            <a:ext cx="8229600" cy="604838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eaLnBrk="1" hangingPunct="1">
              <a:buNone/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大漠孤烟直 </a:t>
            </a:r>
          </a:p>
          <a:p>
            <a:pPr eaLnBrk="1" hangingPunct="1"/>
            <a:endParaRPr lang="en-US" altLang="zh-CN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0" name="Text Box 4"/>
          <p:cNvSpPr txBox="1"/>
          <p:nvPr/>
        </p:nvSpPr>
        <p:spPr>
          <a:xfrm>
            <a:off x="2495550" y="2420938"/>
            <a:ext cx="2736850" cy="13223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长河落日圆</a:t>
            </a:r>
            <a:b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1" name="Text Box 5"/>
          <p:cNvSpPr txBox="1"/>
          <p:nvPr/>
        </p:nvSpPr>
        <p:spPr>
          <a:xfrm>
            <a:off x="2279650" y="3573463"/>
            <a:ext cx="4103688" cy="16303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大漠孤烟直，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小狗尾巴弯 。</a:t>
            </a:r>
          </a:p>
        </p:txBody>
      </p:sp>
      <p:sp>
        <p:nvSpPr>
          <p:cNvPr id="9222" name="Text Box 6"/>
          <p:cNvSpPr txBox="1"/>
          <p:nvPr/>
        </p:nvSpPr>
        <p:spPr>
          <a:xfrm>
            <a:off x="5375275" y="2060575"/>
            <a:ext cx="5545138" cy="706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都是边关的景物描写 。</a:t>
            </a:r>
          </a:p>
        </p:txBody>
      </p:sp>
      <p:sp>
        <p:nvSpPr>
          <p:cNvPr id="12295" name="Text Box 7"/>
          <p:cNvSpPr txBox="1"/>
          <p:nvPr/>
        </p:nvSpPr>
        <p:spPr>
          <a:xfrm>
            <a:off x="6600825" y="3933825"/>
            <a:ext cx="2663825" cy="706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意境不同。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0" grpId="0"/>
      <p:bldP spid="9221" grpId="0"/>
      <p:bldP spid="92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1523999" y="366626"/>
            <a:ext cx="10260646" cy="2218632"/>
          </a:xfrm>
        </p:spPr>
        <p:txBody>
          <a:bodyPr vert="horz" wrap="square" lIns="91440" tIns="45720" rIns="91440" bIns="45720" anchor="ctr">
            <a:noAutofit/>
          </a:bodyPr>
          <a:lstStyle/>
          <a:p>
            <a:r>
              <a:rPr lang="zh-CN" altLang="en-US" sz="7200" b="1" dirty="0">
                <a:latin typeface="等线" panose="02010600030101010101" pitchFamily="2" charset="-122"/>
                <a:ea typeface="等线" panose="02010600030101010101" pitchFamily="2" charset="-122"/>
              </a:rPr>
              <a:t>对联要求五：上下联句的</a:t>
            </a:r>
            <a:r>
              <a:rPr lang="zh-CN" altLang="en-US" sz="7200" b="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语句节奏保持一致。</a:t>
            </a:r>
          </a:p>
        </p:txBody>
      </p:sp>
      <p:sp>
        <p:nvSpPr>
          <p:cNvPr id="14339" name="Rectangle 3"/>
          <p:cNvSpPr>
            <a:spLocks noGrp="1"/>
          </p:cNvSpPr>
          <p:nvPr>
            <p:ph idx="1"/>
          </p:nvPr>
        </p:nvSpPr>
        <p:spPr>
          <a:xfrm>
            <a:off x="989216" y="3042458"/>
            <a:ext cx="11406330" cy="4980537"/>
          </a:xfrm>
        </p:spPr>
        <p:txBody>
          <a:bodyPr vert="horz" wrap="square" lIns="91440" tIns="45720" rIns="91440" bIns="45720" anchor="t"/>
          <a:lstStyle/>
          <a:p>
            <a:r>
              <a:rPr lang="zh-CN" altLang="zh-CN" sz="3600" b="1" dirty="0"/>
              <a:t>海为龙世界，云是鹤家乡。</a:t>
            </a:r>
            <a:endParaRPr lang="en-US" altLang="zh-CN" sz="3600" b="1" dirty="0"/>
          </a:p>
          <a:p>
            <a:r>
              <a:rPr lang="zh-CN" altLang="en-US" sz="3600" dirty="0"/>
              <a:t>四面湖山归眼底，万家忧乐到心头。</a:t>
            </a:r>
            <a:r>
              <a:rPr lang="en-US" altLang="zh-CN" sz="3600" dirty="0"/>
              <a:t>——</a:t>
            </a:r>
            <a:r>
              <a:rPr lang="zh-CN" altLang="en-US" sz="3600" dirty="0"/>
              <a:t>岳阳楼楹联</a:t>
            </a:r>
            <a:endParaRPr lang="zh-CN" altLang="zh-CN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1523999" y="366626"/>
            <a:ext cx="10260646" cy="2218632"/>
          </a:xfrm>
        </p:spPr>
        <p:txBody>
          <a:bodyPr vert="horz" wrap="square" lIns="91440" tIns="45720" rIns="91440" bIns="45720" anchor="ctr">
            <a:noAutofit/>
          </a:bodyPr>
          <a:lstStyle/>
          <a:p>
            <a:pPr eaLnBrk="1" hangingPunct="1"/>
            <a:r>
              <a:rPr lang="zh-CN" altLang="en-US" sz="7200" b="1" dirty="0">
                <a:latin typeface="等线" panose="02010600030101010101" pitchFamily="2" charset="-122"/>
                <a:ea typeface="等线" panose="02010600030101010101" pitchFamily="2" charset="-122"/>
              </a:rPr>
              <a:t>对联要求六：</a:t>
            </a:r>
            <a:r>
              <a:rPr lang="zh-CN" altLang="en-US" sz="7200" b="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仄起平收</a:t>
            </a:r>
          </a:p>
        </p:txBody>
      </p:sp>
      <p:sp>
        <p:nvSpPr>
          <p:cNvPr id="14339" name="Rectangle 3"/>
          <p:cNvSpPr>
            <a:spLocks noGrp="1"/>
          </p:cNvSpPr>
          <p:nvPr>
            <p:ph idx="1"/>
          </p:nvPr>
        </p:nvSpPr>
        <p:spPr>
          <a:xfrm>
            <a:off x="1702809" y="2662931"/>
            <a:ext cx="9371013" cy="4852987"/>
          </a:xfrm>
        </p:spPr>
        <p:txBody>
          <a:bodyPr vert="horz" wrap="square" lIns="91440" tIns="45720" rIns="91440" bIns="45720" anchor="t"/>
          <a:lstStyle/>
          <a:p>
            <a:r>
              <a:rPr lang="zh-CN" altLang="zh-CN" sz="3600" b="1" dirty="0"/>
              <a:t>海为龙世界，云是鹤家乡。</a:t>
            </a:r>
            <a:endParaRPr lang="en-US" altLang="zh-CN" sz="3600" b="1" dirty="0"/>
          </a:p>
          <a:p>
            <a:r>
              <a:rPr lang="zh-CN" altLang="en-US" sz="3600" dirty="0"/>
              <a:t>风声雨声读书声声声入耳    家事国事天下事事事关心</a:t>
            </a:r>
            <a:r>
              <a:rPr lang="en-US" altLang="zh-CN" sz="3600" dirty="0"/>
              <a:t>——</a:t>
            </a:r>
            <a:r>
              <a:rPr lang="zh-CN" altLang="en-US" sz="3600" dirty="0"/>
              <a:t>东林书院</a:t>
            </a:r>
            <a:endParaRPr lang="zh-CN" altLang="zh-CN" sz="3600" dirty="0"/>
          </a:p>
        </p:txBody>
      </p:sp>
    </p:spTree>
    <p:extLst>
      <p:ext uri="{BB962C8B-B14F-4D97-AF65-F5344CB8AC3E}">
        <p14:creationId xmlns:p14="http://schemas.microsoft.com/office/powerpoint/2010/main" val="5017900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1803400" y="0"/>
            <a:ext cx="8677275" cy="46466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en-US" altLang="zh-CN" sz="4400" b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b="1">
                <a:latin typeface="隶书" panose="02010509060101010101" pitchFamily="49" charset="-122"/>
                <a:ea typeface="隶书" panose="02010509060101010101" pitchFamily="49" charset="-122"/>
              </a:rPr>
              <a:t>删改下面一副对联的上联，使之对仗工整。</a:t>
            </a:r>
          </a:p>
          <a:p>
            <a:r>
              <a:rPr lang="zh-CN" altLang="en-US" sz="4400" b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  <a:p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上联：苟有恒，何必要三更才入眠五</a:t>
            </a:r>
          </a:p>
          <a:p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      更就忙着起床</a:t>
            </a:r>
          </a:p>
          <a:p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下联：最无益，莫过一日曝十日寒  </a:t>
            </a:r>
          </a:p>
        </p:txBody>
      </p:sp>
      <p:sp>
        <p:nvSpPr>
          <p:cNvPr id="126979" name="文本框 126978"/>
          <p:cNvSpPr txBox="1"/>
          <p:nvPr/>
        </p:nvSpPr>
        <p:spPr>
          <a:xfrm>
            <a:off x="2566988" y="4941888"/>
            <a:ext cx="8101012" cy="830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800" b="1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 </a:t>
            </a:r>
            <a:r>
              <a:rPr lang="zh-CN" altLang="en-US" sz="4800" b="1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苟有恒，何必三更眠五更起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57695" y="207818"/>
            <a:ext cx="10681853" cy="5509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en-US" altLang="zh-CN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春天是一年中最惹人情思的季节。请你完成“寻觅春天的踪迹”的综合性学习任务。</a:t>
            </a:r>
          </a:p>
          <a:p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【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对联中的春天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】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请为下面的上联找出最恰当的下联抄在横线上。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旭日一轮处处红    时雨催红万树花    百花争艳满人间    南燕双归万户春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上联：东风一拂千山绿    下联：　 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053578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57695" y="207818"/>
            <a:ext cx="10681853" cy="3477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en-US" altLang="zh-CN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下面是一副赞美老师的对联。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上联：三尺讲台迎冬夏。横批为“润物无声”，请拟出下联。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下联：　          　。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CA40C89-959F-4910-AD0E-412AC525E258}"/>
              </a:ext>
            </a:extLst>
          </p:cNvPr>
          <p:cNvSpPr txBox="1"/>
          <p:nvPr/>
        </p:nvSpPr>
        <p:spPr>
          <a:xfrm>
            <a:off x="3599066" y="4633155"/>
            <a:ext cx="609738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400" dirty="0"/>
              <a:t>一支粉笔写春秋</a:t>
            </a:r>
          </a:p>
        </p:txBody>
      </p:sp>
    </p:spTree>
    <p:extLst>
      <p:ext uri="{BB962C8B-B14F-4D97-AF65-F5344CB8AC3E}">
        <p14:creationId xmlns:p14="http://schemas.microsoft.com/office/powerpoint/2010/main" val="12948264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57695" y="207818"/>
            <a:ext cx="10681853" cy="3477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en-US" altLang="zh-CN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下面是一副赞美老师的对联。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上联：三尺讲台迎冬夏。横批为“润物无声”，请拟出下联。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下联：　          　。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CA40C89-959F-4910-AD0E-412AC525E258}"/>
              </a:ext>
            </a:extLst>
          </p:cNvPr>
          <p:cNvSpPr txBox="1"/>
          <p:nvPr/>
        </p:nvSpPr>
        <p:spPr>
          <a:xfrm>
            <a:off x="3599066" y="4633155"/>
            <a:ext cx="609738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400" dirty="0"/>
              <a:t>一支粉笔写春秋</a:t>
            </a:r>
          </a:p>
        </p:txBody>
      </p:sp>
    </p:spTree>
    <p:extLst>
      <p:ext uri="{BB962C8B-B14F-4D97-AF65-F5344CB8AC3E}">
        <p14:creationId xmlns:p14="http://schemas.microsoft.com/office/powerpoint/2010/main" val="18217361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57695" y="-340822"/>
            <a:ext cx="11770821" cy="102489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en-US" altLang="zh-CN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临近春节，佳慧同学书写了四副对联：</a:t>
            </a:r>
          </a:p>
          <a:p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A. 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户纳春风人气高，门迎红日财源广。</a:t>
            </a:r>
          </a:p>
          <a:p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B. 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比肩齐迈求知路，同窗共研修身经。</a:t>
            </a:r>
          </a:p>
          <a:p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C. 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国泰民安人增寿，风调雨顺福临门。</a:t>
            </a:r>
          </a:p>
          <a:p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D. 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教学相长育新秀，德才兼备泽后昆。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）所列四副对联中，适合送给老师和同学的对联依次是        、        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(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写序号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)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）没有送出的两副对联中，需要调整上下联位置的一副对联是       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(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写序号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)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。理由是                                                        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3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）下面是一副对联的上联，请根据对联的基本要素对出下联。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书页里，同大师对话；　　　　　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墨香中，                。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1768455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99258" y="798022"/>
            <a:ext cx="11770821" cy="280076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3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）下面是一副对联的上联，请根据对联的基本要素对出下联。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书页里，同大师对话；　　　　　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墨香中，                。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33A3BFF-D4B8-4251-8E85-96A148F3CA78}"/>
              </a:ext>
            </a:extLst>
          </p:cNvPr>
          <p:cNvSpPr txBox="1"/>
          <p:nvPr/>
        </p:nvSpPr>
        <p:spPr>
          <a:xfrm>
            <a:off x="4603173" y="4665810"/>
            <a:ext cx="60973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800" dirty="0"/>
              <a:t>与名家交谈</a:t>
            </a:r>
          </a:p>
        </p:txBody>
      </p:sp>
    </p:spTree>
    <p:extLst>
      <p:ext uri="{BB962C8B-B14F-4D97-AF65-F5344CB8AC3E}">
        <p14:creationId xmlns:p14="http://schemas.microsoft.com/office/powerpoint/2010/main" val="13496603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99258" y="798022"/>
            <a:ext cx="11770821" cy="212365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改对联。修改此下联，使与上联相对。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上联：世事如棋，让一着不会亏我；</a:t>
            </a: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下联：心田好似大海，能够纳百川可容忍他人。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33A3BFF-D4B8-4251-8E85-96A148F3CA78}"/>
              </a:ext>
            </a:extLst>
          </p:cNvPr>
          <p:cNvSpPr txBox="1"/>
          <p:nvPr/>
        </p:nvSpPr>
        <p:spPr>
          <a:xfrm>
            <a:off x="2554084" y="4020316"/>
            <a:ext cx="803632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800" dirty="0"/>
              <a:t>心田似海，纳百川可以容人。</a:t>
            </a:r>
          </a:p>
        </p:txBody>
      </p:sp>
    </p:spTree>
    <p:extLst>
      <p:ext uri="{BB962C8B-B14F-4D97-AF65-F5344CB8AC3E}">
        <p14:creationId xmlns:p14="http://schemas.microsoft.com/office/powerpoint/2010/main" val="22030935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490451" y="199506"/>
            <a:ext cx="11770821" cy="415498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2019·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江苏初三期中）下面这副对联的下联与别的对联弄混了，请你运用对偶知识判断下列诗句哪一句是这副对联的下联？（   ）（</a:t>
            </a:r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分）</a:t>
            </a:r>
          </a:p>
          <a:p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对联：凌云劲竹真君子，                  。</a:t>
            </a:r>
          </a:p>
          <a:p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A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．野泉声入砚池中	</a:t>
            </a:r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B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．清香移在菊花枝	</a:t>
            </a:r>
          </a:p>
          <a:p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C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．梅梢月斜人影孤	</a:t>
            </a:r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D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．空谷幽兰绝美人</a:t>
            </a:r>
            <a:endParaRPr lang="zh-CN" altLang="en-US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5641375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10589" y="307572"/>
            <a:ext cx="11770821" cy="50783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2018·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江苏初三期末）某班开展“寻找最美对联”活动。下面是两位同学的部分聊天记录。请你根据提示，补全聊天信息。（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分）</a:t>
            </a:r>
          </a:p>
          <a:p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小明：对联是我国传统文化的瑰宝。无论是名胜古迹还是市井闾巷，我们常常会发现对联的踪迹。对联分春联、寿联、名胜古迹联和店铺联等。有一副对联的上联为：虽是毫末技艺；下联为：却是顶上功夫。这副对联用了双关的手法，精妙地点出了店铺的主业。你知道这是一家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(     )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。</a:t>
            </a:r>
          </a:p>
          <a:p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A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．毛笔店    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B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．裁缝店    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C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．理发店      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D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．手工创作店</a:t>
            </a:r>
            <a:endParaRPr lang="zh-CN" altLang="en-US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957942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0" y="0"/>
            <a:ext cx="11770821" cy="686341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【2019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平谷一模</a:t>
            </a:r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】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文学社成员准备了一副对联，在交流过程中，他们出示了上联，下面是同学们补写的下联。你认为最合适的一项是（    ）（</a:t>
            </a:r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分）</a:t>
            </a:r>
          </a:p>
          <a:p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上联：桃红杏白织锦绣徜徉花海</a:t>
            </a:r>
          </a:p>
          <a:p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下联：          </a:t>
            </a:r>
          </a:p>
          <a:p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A.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乐美石奇凝瑞气感悟书法</a:t>
            </a:r>
          </a:p>
          <a:p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B.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音乐奇石凝瑞气感悟书法</a:t>
            </a:r>
          </a:p>
          <a:p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C.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乐美石奇凝瑞气沐浴书乡</a:t>
            </a:r>
          </a:p>
          <a:p>
            <a:r>
              <a:rPr lang="en-US" altLang="zh-CN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D.</a:t>
            </a:r>
            <a:r>
              <a:rPr lang="zh-CN" altLang="en-US" sz="4400" b="1">
                <a:latin typeface="华文仿宋" panose="02010600040101010101" pitchFamily="2" charset="-122"/>
                <a:ea typeface="华文仿宋" panose="02010600040101010101" pitchFamily="2" charset="-122"/>
              </a:rPr>
              <a:t>音乐奇石凝瑞气沐浴书乡</a:t>
            </a:r>
            <a:endParaRPr lang="zh-CN" altLang="en-US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7045238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0" y="0"/>
            <a:ext cx="11895513" cy="67403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【2019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怀柔二模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】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同学们研究老舍先生及其作品，发现其为了描绘城市贫民生活可谓煞费苦心，正如其对联所说“         ，不做七拼八凑文”，请根据以下链接材料内容补全对联。（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分）</a:t>
            </a:r>
          </a:p>
          <a:p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链接材料：文人老舍是如何捕捉人力车夫特点的呢？青岛文史学者刘增平介绍说，为了仔细描写人力车夫的衣着、动作、形态以及车子的结构、车把的样式，老舍先生常从黄县路走下坡，向右一拐，到青岛当时的“东方菜市”附近洋车夫扎堆的地方，仔细观察人力车的结构和车夫们的形象，跟他们聊天。</a:t>
            </a:r>
          </a:p>
          <a:p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A. 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宁当三山五岳人	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B. 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踏遍九州四海路</a:t>
            </a:r>
          </a:p>
          <a:p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C. 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付出九牛二虎力	</a:t>
            </a:r>
            <a:r>
              <a:rPr lang="en-US" altLang="zh-CN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D. </a:t>
            </a:r>
            <a:r>
              <a:rPr lang="zh-CN" altLang="en-US" sz="36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四世同堂居老舍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2797469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1127760" y="959603"/>
            <a:ext cx="10158153" cy="415498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What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：声音：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具象：一句话 一个人的声音一首歌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抽象：一个念头 一个观点 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要在文中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明确写出声音的具体内容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，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并指明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，不可模糊带过。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0291391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E1A8696-8260-4E90-ABEB-271B37034440}"/>
              </a:ext>
            </a:extLst>
          </p:cNvPr>
          <p:cNvSpPr txBox="1"/>
          <p:nvPr/>
        </p:nvSpPr>
        <p:spPr>
          <a:xfrm>
            <a:off x="745375" y="1126895"/>
            <a:ext cx="1112243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/>
              <a:t>How</a:t>
            </a:r>
            <a:r>
              <a:rPr lang="zh-CN" altLang="en-US" sz="4000" dirty="0"/>
              <a:t>：如何才能体现“</a:t>
            </a:r>
            <a:r>
              <a:rPr lang="zh-CN" altLang="en-US" sz="4000" dirty="0">
                <a:solidFill>
                  <a:srgbClr val="FF0000"/>
                </a:solidFill>
              </a:rPr>
              <a:t>常在我耳畔</a:t>
            </a:r>
            <a:r>
              <a:rPr lang="zh-CN" altLang="en-US" sz="4000" dirty="0"/>
              <a:t>”</a:t>
            </a:r>
            <a:r>
              <a:rPr lang="zh-CN" altLang="en-US" sz="3200" dirty="0"/>
              <a:t>？</a:t>
            </a:r>
            <a:endParaRPr lang="en-US" altLang="zh-CN" sz="3200" dirty="0"/>
          </a:p>
          <a:p>
            <a:endParaRPr lang="zh-CN" altLang="en-US" sz="3200" dirty="0"/>
          </a:p>
          <a:p>
            <a:r>
              <a:rPr lang="zh-CN" altLang="en-US" sz="3600" dirty="0"/>
              <a:t>人、事经常出现在你的生活中；</a:t>
            </a:r>
            <a:endParaRPr lang="en-US" altLang="zh-CN" sz="3600" dirty="0"/>
          </a:p>
          <a:p>
            <a:r>
              <a:rPr lang="zh-CN" altLang="en-US" sz="3600" dirty="0"/>
              <a:t>过去的回忆陪伴着你，你现在时常想起，也影响着现在的你。</a:t>
            </a:r>
            <a:endParaRPr lang="en-US" altLang="zh-CN" sz="3600" dirty="0"/>
          </a:p>
          <a:p>
            <a:r>
              <a:rPr lang="zh-CN" altLang="en-US" sz="3600" dirty="0"/>
              <a:t>一个启示警示着你，让你在生活中怎样约束、规范自己的行为。</a:t>
            </a:r>
            <a:endParaRPr lang="en-US" altLang="zh-CN" sz="3600" dirty="0"/>
          </a:p>
          <a:p>
            <a:r>
              <a:rPr lang="zh-CN" altLang="en-US" sz="3600" dirty="0"/>
              <a:t>一种情绪治愈着你，让你在从中获得力量，抚慰心绪。</a:t>
            </a:r>
          </a:p>
          <a:p>
            <a:endParaRPr lang="en-US" altLang="zh-CN" sz="3200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0739164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E1A8696-8260-4E90-ABEB-271B37034440}"/>
              </a:ext>
            </a:extLst>
          </p:cNvPr>
          <p:cNvSpPr txBox="1"/>
          <p:nvPr/>
        </p:nvSpPr>
        <p:spPr>
          <a:xfrm>
            <a:off x="415636" y="1080655"/>
            <a:ext cx="1145216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/>
              <a:t>Why</a:t>
            </a:r>
            <a:r>
              <a:rPr lang="zh-CN" altLang="en-US" sz="4000" dirty="0"/>
              <a:t>：为什么这个声音对你如此重要，对你的意义</a:t>
            </a:r>
            <a:r>
              <a:rPr lang="zh-CN" altLang="en-US" sz="3600" dirty="0"/>
              <a:t>。</a:t>
            </a:r>
            <a:endParaRPr lang="en-US" altLang="zh-CN" sz="3600" dirty="0"/>
          </a:p>
          <a:p>
            <a:endParaRPr lang="en-US" altLang="zh-CN" sz="3600" dirty="0"/>
          </a:p>
          <a:p>
            <a:r>
              <a:rPr lang="zh-CN" altLang="en-US" sz="3600" dirty="0"/>
              <a:t>怀念往事</a:t>
            </a:r>
            <a:endParaRPr lang="en-US" altLang="zh-CN" sz="3600" dirty="0"/>
          </a:p>
          <a:p>
            <a:r>
              <a:rPr lang="zh-CN" altLang="en-US" sz="3600" dirty="0"/>
              <a:t>感谢陪伴</a:t>
            </a:r>
            <a:endParaRPr lang="en-US" altLang="zh-CN" sz="3600" dirty="0"/>
          </a:p>
          <a:p>
            <a:r>
              <a:rPr lang="zh-CN" altLang="en-US" sz="3600" dirty="0"/>
              <a:t>激励自我</a:t>
            </a:r>
            <a:endParaRPr lang="en-US" altLang="zh-CN" sz="3600" dirty="0"/>
          </a:p>
          <a:p>
            <a:r>
              <a:rPr lang="zh-CN" altLang="en-US" sz="3600" dirty="0"/>
              <a:t>警示自我</a:t>
            </a:r>
            <a:endParaRPr lang="en-US" altLang="zh-CN" sz="3600" dirty="0"/>
          </a:p>
          <a:p>
            <a:r>
              <a:rPr lang="zh-CN" altLang="en-US" sz="3600" dirty="0"/>
              <a:t>塑造人格</a:t>
            </a:r>
            <a:endParaRPr lang="en-US" altLang="zh-CN" sz="3600" dirty="0"/>
          </a:p>
          <a:p>
            <a:r>
              <a:rPr lang="zh-CN" altLang="en-US" sz="3600" dirty="0"/>
              <a:t>影响选择</a:t>
            </a:r>
          </a:p>
          <a:p>
            <a:endParaRPr lang="en-US" altLang="zh-CN" sz="3200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0381638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515388" y="814648"/>
            <a:ext cx="11895513" cy="483209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铺垫太长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没有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具体叙事 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全都是像聊八卦一样泛泛而谈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描写方法单一，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叙事由对话支撑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主次详略严重不分明（没有体现常在我耳畔）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没有点题意识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不明白命题作文是在写什么、考察目的是什么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461925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515388" y="814648"/>
            <a:ext cx="11895513" cy="483209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请根据要求修改最近两次作文：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描写方法：人物描写包括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外貌描写、语言描写、动作描写、心理描写、神态描写（五选三）。环境描写（必选）。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点题三次。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两百字要出现主线剧情，停止铺垫。</a:t>
            </a: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1454611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14744" y="299259"/>
            <a:ext cx="11895513" cy="2379112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但当涉猎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见往事耳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即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更刮目相待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孰若孤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及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鲁肃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过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咸阳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大兄何见事之晚乎</a:t>
            </a:r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孤岂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欲卿治经为博士邪？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蒙辞以军中多务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蒙乃始就学 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zh-CN" altLang="en-US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864CF74-3E7D-40B1-823F-0F175926CB63}"/>
              </a:ext>
            </a:extLst>
          </p:cNvPr>
          <p:cNvSpPr txBox="1"/>
          <p:nvPr/>
        </p:nvSpPr>
        <p:spPr>
          <a:xfrm>
            <a:off x="4613563" y="0"/>
            <a:ext cx="7363693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只是应当粗略地阅读</a:t>
            </a:r>
            <a:endParaRPr lang="en-US" altLang="zh-CN" sz="4000" dirty="0"/>
          </a:p>
          <a:p>
            <a:r>
              <a:rPr lang="zh-CN" altLang="en-US" sz="4000" dirty="0"/>
              <a:t>了解历史罢了</a:t>
            </a:r>
            <a:endParaRPr lang="en-US" altLang="zh-CN" sz="4000" dirty="0"/>
          </a:p>
          <a:p>
            <a:r>
              <a:rPr lang="zh-CN" altLang="en-US" sz="4000" dirty="0"/>
              <a:t>就要另外用新的眼光看待他</a:t>
            </a:r>
            <a:endParaRPr lang="en-US" altLang="zh-CN" sz="4000" dirty="0"/>
          </a:p>
          <a:p>
            <a:r>
              <a:rPr lang="zh-CN" altLang="en-US" sz="4000" dirty="0"/>
              <a:t>有谁像我一样呢？</a:t>
            </a:r>
            <a:endParaRPr lang="en-US" altLang="zh-CN" sz="4000" dirty="0"/>
          </a:p>
          <a:p>
            <a:r>
              <a:rPr lang="zh-CN" altLang="en-US" sz="4000" dirty="0"/>
              <a:t>等到；经过</a:t>
            </a:r>
            <a:endParaRPr lang="en-US" altLang="zh-CN" sz="4000" dirty="0"/>
          </a:p>
          <a:p>
            <a:r>
              <a:rPr lang="zh-CN" altLang="en-US" sz="4000" dirty="0"/>
              <a:t>长兄知晓事情怎么这么晚呢？</a:t>
            </a:r>
            <a:endParaRPr lang="en-US" altLang="zh-CN" sz="4000" dirty="0"/>
          </a:p>
          <a:p>
            <a:r>
              <a:rPr lang="en-US" altLang="zh-CN" sz="4000" dirty="0"/>
              <a:t>  </a:t>
            </a:r>
            <a:r>
              <a:rPr lang="zh-CN" altLang="en-US" sz="4000" dirty="0"/>
              <a:t>我难道想让你研究经典成为学                </a:t>
            </a:r>
            <a:endParaRPr lang="en-US" altLang="zh-CN" sz="4000" dirty="0"/>
          </a:p>
          <a:p>
            <a:endParaRPr lang="en-US" altLang="zh-CN" sz="4000" dirty="0"/>
          </a:p>
          <a:p>
            <a:r>
              <a:rPr lang="zh-CN" altLang="en-US" sz="3600" dirty="0"/>
              <a:t>官  吗？</a:t>
            </a:r>
            <a:endParaRPr lang="en-US" altLang="zh-CN" sz="4000" dirty="0"/>
          </a:p>
          <a:p>
            <a:r>
              <a:rPr lang="zh-CN" altLang="en-US" sz="4000" dirty="0"/>
              <a:t>吕蒙</a:t>
            </a:r>
            <a:r>
              <a:rPr lang="zh-CN" altLang="en-US" sz="4000" dirty="0">
                <a:solidFill>
                  <a:srgbClr val="FF0000"/>
                </a:solidFill>
              </a:rPr>
              <a:t>用</a:t>
            </a:r>
            <a:r>
              <a:rPr lang="zh-CN" altLang="en-US" sz="4000" dirty="0"/>
              <a:t>军中事务多来推脱</a:t>
            </a:r>
            <a:endParaRPr lang="en-US" altLang="zh-CN" sz="4000" dirty="0"/>
          </a:p>
          <a:p>
            <a:r>
              <a:rPr lang="zh-CN" altLang="en-US" sz="4000" dirty="0"/>
              <a:t>吕蒙</a:t>
            </a:r>
            <a:r>
              <a:rPr lang="zh-CN" altLang="en-US" sz="4000" dirty="0">
                <a:solidFill>
                  <a:srgbClr val="FF0000"/>
                </a:solidFill>
              </a:rPr>
              <a:t>于是</a:t>
            </a:r>
            <a:r>
              <a:rPr lang="zh-CN" altLang="en-US" sz="4000" dirty="0"/>
              <a:t>开始学习</a:t>
            </a:r>
            <a:endParaRPr lang="en-US" altLang="zh-CN" sz="4000" dirty="0"/>
          </a:p>
          <a:p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7509582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214744" y="299259"/>
            <a:ext cx="11895513" cy="231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以我酌油知之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徐以杓酌油沥之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以钱覆其口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无他，但手熟尔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尔安敢轻吾射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自矜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我亦无他，惟手熟尔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乃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取一葫芦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尝</a:t>
            </a:r>
            <a:r>
              <a:rPr lang="zh-CN" altLang="en-US" sz="4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射于家圃</a:t>
            </a:r>
            <a:endParaRPr lang="en-US" altLang="zh-CN" sz="4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zh-CN" altLang="en-US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864CF74-3E7D-40B1-823F-0F175926CB63}"/>
              </a:ext>
            </a:extLst>
          </p:cNvPr>
          <p:cNvSpPr txBox="1"/>
          <p:nvPr/>
        </p:nvSpPr>
        <p:spPr>
          <a:xfrm>
            <a:off x="4411262" y="122827"/>
            <a:ext cx="8045336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凭</a:t>
            </a:r>
            <a:r>
              <a:rPr lang="zh-CN" altLang="en-US" sz="4000" dirty="0"/>
              <a:t>我倒油的经验知道这个。</a:t>
            </a:r>
            <a:endParaRPr lang="en-US" altLang="zh-CN" sz="4000" dirty="0"/>
          </a:p>
          <a:p>
            <a:r>
              <a:rPr lang="zh-CN" altLang="en-US" sz="4000" dirty="0"/>
              <a:t>慢慢地</a:t>
            </a:r>
            <a:r>
              <a:rPr lang="zh-CN" altLang="en-US" sz="4000" dirty="0">
                <a:solidFill>
                  <a:srgbClr val="FF0000"/>
                </a:solidFill>
              </a:rPr>
              <a:t>用</a:t>
            </a:r>
            <a:r>
              <a:rPr lang="zh-CN" altLang="en-US" sz="4000" dirty="0"/>
              <a:t>勺舀起油</a:t>
            </a:r>
            <a:r>
              <a:rPr lang="zh-CN" altLang="en-US" sz="4000" dirty="0">
                <a:solidFill>
                  <a:srgbClr val="FF0000"/>
                </a:solidFill>
              </a:rPr>
              <a:t>滴入</a:t>
            </a:r>
            <a:r>
              <a:rPr lang="zh-CN" altLang="en-US" sz="4000" dirty="0"/>
              <a:t>葫芦</a:t>
            </a:r>
            <a:endParaRPr lang="en-US" altLang="zh-CN" sz="4000" dirty="0"/>
          </a:p>
          <a:p>
            <a:r>
              <a:rPr lang="zh-CN" altLang="en-US" sz="4000" dirty="0">
                <a:solidFill>
                  <a:srgbClr val="FF0000"/>
                </a:solidFill>
              </a:rPr>
              <a:t>用</a:t>
            </a:r>
            <a:r>
              <a:rPr lang="zh-CN" altLang="en-US" sz="4000" dirty="0"/>
              <a:t>钱覆盖在葫芦口</a:t>
            </a:r>
            <a:endParaRPr lang="en-US" altLang="zh-CN" sz="4000" dirty="0"/>
          </a:p>
          <a:p>
            <a:r>
              <a:rPr lang="zh-CN" altLang="en-US" sz="4000" dirty="0"/>
              <a:t>没有别的奥妙，只是手法技艺熟练罢了</a:t>
            </a:r>
            <a:endParaRPr lang="en-US" altLang="zh-CN" sz="4000" dirty="0"/>
          </a:p>
          <a:p>
            <a:r>
              <a:rPr lang="zh-CN" altLang="en-US" sz="4000" dirty="0"/>
              <a:t>你怎么敢轻视我射箭的本领！</a:t>
            </a:r>
            <a:endParaRPr lang="en-US" altLang="zh-CN" sz="4000" dirty="0"/>
          </a:p>
          <a:p>
            <a:r>
              <a:rPr lang="zh-CN" altLang="en-US" sz="4000" dirty="0"/>
              <a:t>自夸</a:t>
            </a:r>
            <a:endParaRPr lang="en-US" altLang="zh-CN" sz="4000" dirty="0"/>
          </a:p>
          <a:p>
            <a:endParaRPr lang="en-US" altLang="zh-CN" sz="4000" dirty="0"/>
          </a:p>
          <a:p>
            <a:r>
              <a:rPr lang="zh-CN" altLang="en-US" sz="4000" dirty="0"/>
              <a:t>我也没有别的奥妙，只是手法技艺熟练罢了。</a:t>
            </a:r>
            <a:endParaRPr lang="en-US" altLang="zh-CN" sz="4000" dirty="0"/>
          </a:p>
          <a:p>
            <a:r>
              <a:rPr lang="zh-CN" altLang="en-US" sz="4000" dirty="0"/>
              <a:t>于是，就；曾经</a:t>
            </a:r>
            <a:endParaRPr lang="en-US" altLang="zh-CN" sz="4000" dirty="0"/>
          </a:p>
          <a:p>
            <a:endParaRPr lang="en-US" altLang="zh-CN" sz="4400" dirty="0"/>
          </a:p>
          <a:p>
            <a:endParaRPr lang="zh-CN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7814945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148243" y="300355"/>
            <a:ext cx="11895513" cy="963340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自主复习</a:t>
            </a:r>
            <a:endParaRPr lang="en-US" altLang="zh-CN" sz="4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看考试总结、看错题，提醒自己犯过的错误不要再犯。</a:t>
            </a:r>
            <a:endParaRPr lang="en-US" altLang="zh-CN" sz="4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夯实基础，写一遍自己书上圈画的古诗文默写、字词错误。</a:t>
            </a:r>
            <a:endParaRPr lang="en-US" altLang="zh-CN" sz="4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看阅读方法、答题技巧的总结，看自己考试总结中的阅读题如何提升、答题思路。</a:t>
            </a:r>
            <a:endParaRPr lang="en-US" altLang="zh-CN" sz="4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修改自己的作文，积累一些素材，思考如何进阶一个档次。</a:t>
            </a:r>
            <a:endParaRPr lang="en-US" altLang="zh-CN" sz="4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提示：注意时间分配！一定要写完作文！不可一昧在阅读上花大量时间！附加题一定要写！</a:t>
            </a:r>
            <a:endParaRPr lang="en-US" altLang="zh-CN" sz="40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zh-CN" altLang="en-US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0279985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26977"/>
          <p:cNvSpPr txBox="1"/>
          <p:nvPr/>
        </p:nvSpPr>
        <p:spPr>
          <a:xfrm>
            <a:off x="914400" y="737016"/>
            <a:ext cx="10690789" cy="6494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100</a:t>
            </a:r>
            <a:r>
              <a:rPr lang="zh-CN" altLang="en-US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分及以上减作业，和期中相比班级进步</a:t>
            </a:r>
            <a:r>
              <a:rPr lang="en-US" altLang="zh-CN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10</a:t>
            </a:r>
            <a:r>
              <a:rPr lang="zh-CN" altLang="en-US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名以上减作业。</a:t>
            </a:r>
            <a:endParaRPr lang="en-US" altLang="zh-CN" sz="6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105</a:t>
            </a:r>
            <a:r>
              <a:rPr lang="zh-CN" altLang="en-US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及以上减作业＋礼物</a:t>
            </a:r>
            <a:endParaRPr lang="en-US" altLang="zh-CN" sz="6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110</a:t>
            </a:r>
            <a:r>
              <a:rPr lang="zh-CN" altLang="en-US" sz="6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及以上免书写作业</a:t>
            </a:r>
            <a:endParaRPr lang="en-US" altLang="zh-CN" sz="66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zh-CN" altLang="en-US" sz="4400" b="1" dirty="0">
              <a:solidFill>
                <a:srgbClr val="FF0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7651" name="动作按钮: 上一张 126979">
            <a:hlinkClick r:id="rId2" action="ppaction://hlinksldjump"/>
          </p:cNvPr>
          <p:cNvSpPr/>
          <p:nvPr/>
        </p:nvSpPr>
        <p:spPr>
          <a:xfrm>
            <a:off x="9696450" y="5949950"/>
            <a:ext cx="323850" cy="333375"/>
          </a:xfrm>
          <a:prstGeom prst="actionButtonReturn">
            <a:avLst/>
          </a:prstGeom>
          <a:solidFill>
            <a:schemeClr val="accent1"/>
          </a:solidFill>
          <a:ln w="9525">
            <a:noFill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1402865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2670</TotalTime>
  <Words>2284</Words>
  <Application>Microsoft Office PowerPoint</Application>
  <PresentationFormat>宽屏</PresentationFormat>
  <Paragraphs>242</Paragraphs>
  <Slides>36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8" baseType="lpstr">
      <vt:lpstr>等线</vt:lpstr>
      <vt:lpstr>黑体</vt:lpstr>
      <vt:lpstr>华文仿宋</vt:lpstr>
      <vt:lpstr>华文行楷</vt:lpstr>
      <vt:lpstr>华文楷体</vt:lpstr>
      <vt:lpstr>楷体</vt:lpstr>
      <vt:lpstr>隶书</vt:lpstr>
      <vt:lpstr>宋体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学习目标</vt:lpstr>
      <vt:lpstr>PowerPoint 演示文稿</vt:lpstr>
      <vt:lpstr> 福如东海；寿比南山 春风春雨春色；新年新岁新景 金鸡未唱汤先热；旭日初临客早来 和风吹柳绿，细雨润花红。 海为龙世界，云是鹤家乡。</vt:lpstr>
      <vt:lpstr>对联要求一：字数相等</vt:lpstr>
      <vt:lpstr>对联要求二：用字不重复</vt:lpstr>
      <vt:lpstr>对联要求三：相同位置词性要相同</vt:lpstr>
      <vt:lpstr>对联要求四</vt:lpstr>
      <vt:lpstr>PowerPoint 演示文稿</vt:lpstr>
      <vt:lpstr>对联要求五：上下联句的语句节奏保持一致。</vt:lpstr>
      <vt:lpstr>对联要求六：仄起平收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MENGRAN CUI</cp:lastModifiedBy>
  <cp:revision>35</cp:revision>
  <cp:lastPrinted>2021-04-28T11:00:42Z</cp:lastPrinted>
  <dcterms:created xsi:type="dcterms:W3CDTF">2021-04-28T11:00:42Z</dcterms:created>
  <dcterms:modified xsi:type="dcterms:W3CDTF">2021-06-28T08:58:57Z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