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0" r:id="rId3"/>
    <p:sldId id="291" r:id="rId4"/>
    <p:sldId id="257" r:id="rId5"/>
    <p:sldId id="258" r:id="rId6"/>
    <p:sldId id="262" r:id="rId7"/>
    <p:sldId id="263" r:id="rId8"/>
    <p:sldId id="264" r:id="rId9"/>
    <p:sldId id="266" r:id="rId10"/>
    <p:sldId id="267" r:id="rId11"/>
    <p:sldId id="282" r:id="rId12"/>
    <p:sldId id="283" r:id="rId13"/>
    <p:sldId id="268" r:id="rId14"/>
    <p:sldId id="285" r:id="rId15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FFC528"/>
    <a:srgbClr val="0000FF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84" y="3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E7881-E5B6-4C63-AE2A-608E60CC8DD8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759C7-B666-46D6-B472-0EE41BAE4E4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084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6220D-37BE-43F9-91EB-55F1B0D6F99C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C55EB-EE09-458E-A2B4-7B8AB8627E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69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6774D-9701-4671-857D-4300D9FF4B2A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015B9-416C-41C1-AE85-0969086F2FE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3703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C84-3CD2-4BFB-806D-E4D18CC5D18C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D9755-78E0-4B4E-A22D-3EFF68EFCA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834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08F73-D61C-4213-A95E-2C5A9B824384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4B42C-80F1-43C5-89C5-2C0798196D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552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00C8C-0354-469E-9F45-0F084A2CAA2F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F9E7F-E9F5-4D80-931A-46572D7940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268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58F44-EDD2-47D6-BDE2-605DF7188EE3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F014A-EE6D-4D51-9D31-5075EE052B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190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D8375-1F6E-4BB8-B0FC-69141032D0A8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BE7A6-7D3B-445C-B32B-71B2BC7C4B6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7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A7222-6EAB-41E0-BCFC-7C0D4F08CDFF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BA790-C435-4428-8BC3-AE7889E1C7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0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5DD52-0C23-44D2-B920-BD969A556AFC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A3494-D9AE-4811-8970-61FAB4FE75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006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90D3C-CAE2-476A-BACE-4B84CB3E0380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E0F80-6380-440A-803A-9623935EA7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440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E40-D495-4884-A56B-916FACC5B6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874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8D80-3317-490F-A86F-6DEB0404B1E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2476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69917-19CF-4696-9D70-5D37686E983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703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A52C-7AD0-42C0-942A-3782198E800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889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63A6-3D78-4EED-82FA-7A1A3B60BB3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585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2BE9B-6578-47AB-9DA2-76C91723558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5841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A13DC-827D-4663-B687-F886D8AD06C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679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FAD2C-83A7-40C6-9157-43ECB6127F8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6064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C8A6F-CF53-458D-B3DA-5CDDB5BFD1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7749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BAC1F-C666-4F64-8CDF-A0C70AD6AC52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6662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7480-8338-45B6-B519-60EE54FC883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400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83C6B14-3866-40B8-925B-7CB0E7063C0A}" type="datetimeFigureOut">
              <a:rPr lang="zh-CN" altLang="en-US"/>
              <a:pPr>
                <a:defRPr/>
              </a:pPr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A4CBFA9-EE60-4289-9831-F7E818EC18A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/>
            <a:fld id="{37B555B4-8FA5-4485-9FB4-A1725B63A42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hangingPunct="1"/>
              <a:t>2021/12/23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/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/>
            <a:fld id="{93937480-8338-45B6-B519-60EE54FC883F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hangingPunct="1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7405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879976" y="2780928"/>
            <a:ext cx="20120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en-US" altLang="zh-CN" sz="5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3</a:t>
            </a:r>
            <a:endParaRPr lang="zh-CN" altLang="en-US" sz="5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23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567608" y="3861048"/>
            <a:ext cx="6984776" cy="1944216"/>
          </a:xfrm>
          <a:prstGeom prst="rect">
            <a:avLst/>
          </a:prstGeom>
          <a:noFill/>
        </p:spPr>
        <p:txBody>
          <a:bodyPr wrap="none">
            <a:prstTxWarp prst="textPlain">
              <a:avLst/>
            </a:prstTxWarp>
            <a:spAutoFit/>
          </a:bodyPr>
          <a:lstStyle/>
          <a:p>
            <a:pPr algn="ctr" eaLnBrk="1" fontAlgn="auto" hangingPunct="1"/>
            <a:r>
              <a:rPr lang="en-US" altLang="zh-CN" sz="5400" b="1" noProof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3</a:t>
            </a:r>
          </a:p>
          <a:p>
            <a:pPr algn="ctr" eaLnBrk="1" fontAlgn="auto" hangingPunct="1"/>
            <a:r>
              <a:rPr lang="en-US" altLang="zh-CN" sz="5400" b="1" noProof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DIVERSE CULTURES</a:t>
            </a:r>
            <a:endParaRPr lang="zh-CN" altLang="en-US" sz="5400" b="1" noProof="1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14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内容占位符 3"/>
          <p:cNvSpPr>
            <a:spLocks noGrp="1"/>
          </p:cNvSpPr>
          <p:nvPr>
            <p:ph idx="4294967295"/>
          </p:nvPr>
        </p:nvSpPr>
        <p:spPr>
          <a:xfrm>
            <a:off x="1343472" y="2186731"/>
            <a:ext cx="9961784" cy="2495166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  <a:buBlip>
                <a:blip r:embed="rId3"/>
              </a:buBlip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consolidate and check what you have learnt in this unit when it comes to vocabulary</a:t>
            </a:r>
          </a:p>
          <a:p>
            <a:pPr>
              <a:lnSpc>
                <a:spcPct val="120000"/>
              </a:lnSpc>
              <a:spcBef>
                <a:spcPct val="0"/>
              </a:spcBef>
              <a:buBlip>
                <a:blip r:embed="rId3"/>
              </a:buBlip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consolidate and check what you have learnt in this unit when it comes to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grammar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Blip>
                <a:blip r:embed="rId3"/>
              </a:buBlip>
            </a:pPr>
            <a:endParaRPr lang="zh-CN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836712"/>
            <a:ext cx="4844615" cy="1321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695400" y="476672"/>
            <a:ext cx="10801200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the following sentences using the correct forms of the words in the box.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39616" y="1844824"/>
            <a:ext cx="7776864" cy="1274195"/>
          </a:xfrm>
          <a:prstGeom prst="rect">
            <a:avLst/>
          </a:prstGeom>
          <a:solidFill>
            <a:srgbClr val="FFC000"/>
          </a:solidFill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admit, claim, diverse, downtown, fold, mild, </a:t>
            </a:r>
          </a:p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mission, occur, select, settle, suit, super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2048" y="3349207"/>
            <a:ext cx="11496600" cy="2456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850" indent="-45085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latin typeface="Times New Roman" pitchFamily="18" charset="0"/>
                <a:ea typeface="+mn-ea"/>
                <a:cs typeface="Times New Roman" pitchFamily="18" charset="0"/>
              </a:rPr>
              <a:t>1. The population of this district is quite </a:t>
            </a:r>
            <a:r>
              <a:rPr lang="en-US" altLang="zh-CN" sz="32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________,with </a:t>
            </a:r>
            <a:r>
              <a:rPr lang="en-US" altLang="zh-CN" sz="3200" b="1" dirty="0">
                <a:latin typeface="Times New Roman" pitchFamily="18" charset="0"/>
                <a:ea typeface="+mn-ea"/>
                <a:cs typeface="Times New Roman" pitchFamily="18" charset="0"/>
              </a:rPr>
              <a:t>immigrants </a:t>
            </a:r>
            <a:r>
              <a:rPr lang="en-US" altLang="zh-CN" sz="32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 from </a:t>
            </a:r>
            <a:r>
              <a:rPr lang="en-US" altLang="zh-CN" sz="3200" b="1" dirty="0">
                <a:latin typeface="Times New Roman" pitchFamily="18" charset="0"/>
                <a:ea typeface="+mn-ea"/>
                <a:cs typeface="Times New Roman" pitchFamily="18" charset="0"/>
              </a:rPr>
              <a:t>many countries </a:t>
            </a:r>
            <a:r>
              <a:rPr lang="en-US" altLang="zh-CN" sz="32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________ here</a:t>
            </a:r>
            <a:r>
              <a:rPr lang="en-US" altLang="zh-CN" sz="3200" b="1" dirty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marL="450850" indent="-45085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latin typeface="Times New Roman" pitchFamily="18" charset="0"/>
                <a:ea typeface="+mn-ea"/>
                <a:cs typeface="Times New Roman" pitchFamily="18" charset="0"/>
              </a:rPr>
              <a:t>2. When Columbus landed in the New World, he </a:t>
            </a:r>
            <a:r>
              <a:rPr lang="en-US" altLang="zh-CN" sz="32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________ </a:t>
            </a:r>
            <a:r>
              <a:rPr lang="en-US" altLang="zh-CN" sz="3200" b="1" dirty="0">
                <a:latin typeface="Times New Roman" pitchFamily="18" charset="0"/>
                <a:ea typeface="+mn-ea"/>
                <a:cs typeface="Times New Roman" pitchFamily="18" charset="0"/>
              </a:rPr>
              <a:t>the land for Spain.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681044" y="3421215"/>
            <a:ext cx="1511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diverse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922667" y="3945091"/>
            <a:ext cx="151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settling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102402" y="4581128"/>
            <a:ext cx="1962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claimed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623392" y="1705563"/>
            <a:ext cx="11161240" cy="4819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23850" indent="-3238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The famous bar street is located in the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of the city. A large number of restaurants and cafés have opened along the street since 2000.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I don’t think a man’s main _______ in life is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much money as possible. My dream is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live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more meaningful life.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It was confirmed that a ______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earthquake 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0" eaLnBrk="1" hangingPunct="1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6:37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p.m. on Saturday evening in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Hebei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Province, causing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damage.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896200" y="1787475"/>
            <a:ext cx="2051050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downtown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807968" y="3505763"/>
            <a:ext cx="1512887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75920" y="4653136"/>
            <a:ext cx="1223963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725470" y="4653136"/>
            <a:ext cx="205105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occurred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2351584" y="476672"/>
            <a:ext cx="7848872" cy="1136465"/>
          </a:xfrm>
          <a:prstGeom prst="rect">
            <a:avLst/>
          </a:prstGeom>
          <a:solidFill>
            <a:srgbClr val="FFC000"/>
          </a:solidFill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admit, claim, diverse, downtown, fold, mild, </a:t>
            </a:r>
          </a:p>
          <a:p>
            <a:pPr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mission, occur, select, settle, suit, super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623392" y="1916832"/>
            <a:ext cx="11305256" cy="4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23850" indent="-3238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She really did a ______ job. I must ______ that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best designer that I have ever met.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We have a range of gifts to ______ all tastes, and we also have a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can make it quicker and easier for you to ______ from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products.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He arranged all the books in a </a:t>
            </a:r>
            <a:r>
              <a:rPr lang="en-US" altLang="zh-CN" sz="3200" b="1" dirty="0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row and then put 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clothes away.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935760" y="1916832"/>
            <a:ext cx="14398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248128" y="1988840"/>
            <a:ext cx="15113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951984" y="3140968"/>
            <a:ext cx="9366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55440" y="4293096"/>
            <a:ext cx="1150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056308" y="5507508"/>
            <a:ext cx="1511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folded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2"/>
          <p:cNvSpPr txBox="1"/>
          <p:nvPr/>
        </p:nvSpPr>
        <p:spPr>
          <a:xfrm>
            <a:off x="2460028" y="476672"/>
            <a:ext cx="7812435" cy="1274195"/>
          </a:xfrm>
          <a:prstGeom prst="rect">
            <a:avLst/>
          </a:prstGeom>
          <a:solidFill>
            <a:srgbClr val="FFC000"/>
          </a:solidFill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admit, claim, diverse, downtown, fold, mild, </a:t>
            </a:r>
          </a:p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mission, occur, select, settle, suit, super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5951984" y="5589240"/>
            <a:ext cx="2304256" cy="628450"/>
          </a:xfrm>
          <a:prstGeom prst="wedgeRoundRectCallout">
            <a:avLst>
              <a:gd name="adj1" fmla="val -9722"/>
              <a:gd name="adj2" fmla="val -84764"/>
              <a:gd name="adj3" fmla="val 16667"/>
            </a:avLst>
          </a:prstGeom>
          <a:solidFill>
            <a:srgbClr val="99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adj.</a:t>
            </a:r>
            <a:r>
              <a:rPr lang="en-US" altLang="zh-CN" sz="3200" b="1" dirty="0" smtClean="0"/>
              <a:t> </a:t>
            </a:r>
            <a:r>
              <a:rPr lang="zh-CN" altLang="en-US" sz="3200" b="1" dirty="0" smtClean="0"/>
              <a:t>整齐的</a:t>
            </a:r>
            <a:r>
              <a:rPr lang="en-US" altLang="zh-CN" sz="3200" b="1" dirty="0" smtClean="0"/>
              <a:t> </a:t>
            </a:r>
            <a:endParaRPr lang="zh-CN" altLang="en-US" sz="3200" b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695400" y="908720"/>
            <a:ext cx="98657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Simplify the underlined sentences using ellipsis.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767408" y="1672000"/>
            <a:ext cx="10992544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03238" indent="-539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We’ve got to write a paper on music in US. </a:t>
            </a:r>
            <a:r>
              <a:rPr lang="en-US" altLang="zh-CN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you have ideas about what kinds of music are popular there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I only know hip-hop seems popular.</a:t>
            </a:r>
          </a:p>
          <a:p>
            <a:pPr eaLnBrk="1" hangingPunct="1">
              <a:lnSpc>
                <a:spcPct val="120000"/>
              </a:lnSpc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you give an example of this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43472" y="3501008"/>
            <a:ext cx="58532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Any ideas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popular there?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91256" y="4696336"/>
            <a:ext cx="4872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 example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/ Like what?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551384" y="692696"/>
            <a:ext cx="11161240" cy="4967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03238" indent="-539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</a:t>
            </a:r>
            <a:r>
              <a:rPr lang="en-US" altLang="zh-CN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do you mean they have something like a subculture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eaLnBrk="1" hangingPunct="1">
              <a:lnSpc>
                <a:spcPct val="110000"/>
              </a:lnSpc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Well. </a:t>
            </a:r>
            <a:r>
              <a:rPr lang="en-US" altLang="zh-CN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only is country music popular in the south, but blues, rock and roll, </a:t>
            </a:r>
            <a:r>
              <a:rPr lang="en-US" altLang="zh-CN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bluegrass, </a:t>
            </a:r>
            <a:r>
              <a:rPr lang="en-US" altLang="zh-CN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jazz are popular in the south as well</a:t>
            </a:r>
            <a:r>
              <a:rPr lang="en-US" altLang="zh-CN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10000"/>
              </a:lnSpc>
            </a:pPr>
            <a:endParaRPr lang="en-US" altLang="zh-CN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endParaRPr lang="en-US" altLang="zh-CN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</a:t>
            </a:r>
            <a:r>
              <a:rPr lang="en-US" altLang="zh-CN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Ah, of course they are popular!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forgot about New Orleans jazz!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74807" y="1268760"/>
            <a:ext cx="84775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 mean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subculture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/ So, like a subculture?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55440" y="3429000"/>
            <a:ext cx="10441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only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country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music,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but blues, rock and roll,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bluegrass,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jazz as well.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55440" y="5589240"/>
            <a:ext cx="26356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Ah, of course!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"/>
          <p:cNvSpPr txBox="1">
            <a:spLocks noChangeArrowheads="1"/>
          </p:cNvSpPr>
          <p:nvPr/>
        </p:nvSpPr>
        <p:spPr bwMode="auto">
          <a:xfrm>
            <a:off x="767408" y="1076608"/>
            <a:ext cx="10801200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role-play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conversation</a:t>
            </a: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Pay attention to how ellipsis is used.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551384" y="2296494"/>
            <a:ext cx="11305256" cy="4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03238" indent="-539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We’ve got to write a paper on music in US.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Any ideas what’s popular there?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know hip-hop seems popular.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Yeah. Hip-hop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 popular in the US, but different parts of the country listen to different types of music.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example?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Well, for example, in southern US, they have their own culture.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315065"/>
            <a:ext cx="3352523" cy="91432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695400" y="1196752"/>
            <a:ext cx="10945216" cy="4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03238" indent="-539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mean a subculture?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Right. The history in that region has given them a different identity.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Country music is popular there, right?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Well.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only country music, but blues, rock and roll, bluegrass, and jazz as well.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Ah, of course!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forgot about New Orleans jazz!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767408" y="1556792"/>
            <a:ext cx="10668000" cy="4819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23850" indent="-3238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Blip>
                <a:blip r:embed="rId3"/>
              </a:buBlip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did you learn about cultural diversity in this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unit?</a:t>
            </a:r>
          </a:p>
          <a:p>
            <a:pPr marL="457200" indent="-457200" eaLnBrk="1" hangingPunct="1">
              <a:lnSpc>
                <a:spcPct val="120000"/>
              </a:lnSpc>
              <a:buBlip>
                <a:blip r:embed="rId3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else would you like to know about different cultures around the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world?</a:t>
            </a:r>
          </a:p>
          <a:p>
            <a:pPr marL="457200" indent="-457200" eaLnBrk="1" hangingPunct="1">
              <a:lnSpc>
                <a:spcPct val="120000"/>
              </a:lnSpc>
              <a:buBlip>
                <a:blip r:embed="rId3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the most interesting thing that you learnt in this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unit?</a:t>
            </a:r>
          </a:p>
          <a:p>
            <a:pPr marL="457200" indent="-457200" eaLnBrk="1" hangingPunct="1">
              <a:lnSpc>
                <a:spcPct val="120000"/>
              </a:lnSpc>
              <a:buBlip>
                <a:blip r:embed="rId3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problems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 you have in learning this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unit?</a:t>
            </a:r>
          </a:p>
          <a:p>
            <a:pPr marL="457200" indent="-457200" eaLnBrk="1" hangingPunct="1">
              <a:lnSpc>
                <a:spcPct val="120000"/>
              </a:lnSpc>
              <a:buBlip>
                <a:blip r:embed="rId3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Overall, I thought this unit was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interesting    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useful        so-so        difficult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343149" y="5805264"/>
            <a:ext cx="360363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4" name="椭圆 3"/>
          <p:cNvSpPr/>
          <p:nvPr/>
        </p:nvSpPr>
        <p:spPr>
          <a:xfrm>
            <a:off x="4007445" y="5805264"/>
            <a:ext cx="360362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5" name="椭圆 4"/>
          <p:cNvSpPr/>
          <p:nvPr/>
        </p:nvSpPr>
        <p:spPr>
          <a:xfrm>
            <a:off x="5879653" y="5805264"/>
            <a:ext cx="360363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6" name="椭圆 5"/>
          <p:cNvSpPr/>
          <p:nvPr/>
        </p:nvSpPr>
        <p:spPr>
          <a:xfrm>
            <a:off x="7535837" y="5805264"/>
            <a:ext cx="360363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012" y="294450"/>
            <a:ext cx="4628590" cy="12623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3200" dirty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</TotalTime>
  <Words>715</Words>
  <Application>Microsoft Office PowerPoint</Application>
  <PresentationFormat>宽屏</PresentationFormat>
  <Paragraphs>65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宋体</vt:lpstr>
      <vt:lpstr>Arial</vt:lpstr>
      <vt:lpstr>Calibri</vt:lpstr>
      <vt:lpstr>Calibri Light</vt:lpstr>
      <vt:lpstr>Times New Roman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/>
  <cp:lastModifiedBy>Sky123.Org</cp:lastModifiedBy>
  <cp:revision>87</cp:revision>
  <dcterms:created xsi:type="dcterms:W3CDTF">2020-01-11T00:12:22Z</dcterms:created>
  <dcterms:modified xsi:type="dcterms:W3CDTF">2021-12-23T07:54:01Z</dcterms:modified>
</cp:coreProperties>
</file>