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85" r:id="rId2"/>
    <p:sldId id="284" r:id="rId3"/>
    <p:sldId id="288" r:id="rId4"/>
    <p:sldId id="290" r:id="rId5"/>
    <p:sldId id="300" r:id="rId6"/>
    <p:sldId id="293" r:id="rId7"/>
    <p:sldId id="296" r:id="rId8"/>
    <p:sldId id="297" r:id="rId9"/>
    <p:sldId id="289" r:id="rId10"/>
    <p:sldId id="279" r:id="rId1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333300"/>
    <a:srgbClr val="FF0000"/>
    <a:srgbClr val="0000CC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126" autoAdjust="0"/>
    <p:restoredTop sz="94660"/>
  </p:normalViewPr>
  <p:slideViewPr>
    <p:cSldViewPr>
      <p:cViewPr varScale="1">
        <p:scale>
          <a:sx n="65" d="100"/>
          <a:sy n="65" d="100"/>
        </p:scale>
        <p:origin x="-67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85800"/>
            <a:ext cx="7772400" cy="2127250"/>
          </a:xfrm>
        </p:spPr>
        <p:txBody>
          <a:bodyPr/>
          <a:lstStyle>
            <a:lvl1pPr algn="ctr">
              <a:defRPr sz="5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7A7AFBD-1456-4383-8F9D-CC2B8075ECD9}" type="slidenum">
              <a:rPr lang="en-US" altLang="zh-CN"/>
              <a:pPr/>
              <a:t>‹#›</a:t>
            </a:fld>
            <a:endParaRPr lang="en-US" altLang="zh-CN"/>
          </a:p>
        </p:txBody>
      </p:sp>
      <p:grpSp>
        <p:nvGrpSpPr>
          <p:cNvPr id="19463" name="Group 7"/>
          <p:cNvGrpSpPr>
            <a:grpSpLocks/>
          </p:cNvGrpSpPr>
          <p:nvPr/>
        </p:nvGrpSpPr>
        <p:grpSpPr bwMode="auto">
          <a:xfrm>
            <a:off x="228600" y="2889250"/>
            <a:ext cx="8610600" cy="201613"/>
            <a:chOff x="144" y="1680"/>
            <a:chExt cx="5424" cy="144"/>
          </a:xfrm>
        </p:grpSpPr>
        <p:sp>
          <p:nvSpPr>
            <p:cNvPr id="19464" name="Rectangle 8"/>
            <p:cNvSpPr>
              <a:spLocks noChangeArrowheads="1"/>
            </p:cNvSpPr>
            <p:nvPr userDrawn="1"/>
          </p:nvSpPr>
          <p:spPr bwMode="auto">
            <a:xfrm>
              <a:off x="144" y="1680"/>
              <a:ext cx="1808" cy="144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5" name="Rectangle 9"/>
            <p:cNvSpPr>
              <a:spLocks noChangeArrowheads="1"/>
            </p:cNvSpPr>
            <p:nvPr userDrawn="1"/>
          </p:nvSpPr>
          <p:spPr bwMode="auto">
            <a:xfrm>
              <a:off x="1952" y="1680"/>
              <a:ext cx="1808" cy="14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6" name="Rectangle 10"/>
            <p:cNvSpPr>
              <a:spLocks noChangeArrowheads="1"/>
            </p:cNvSpPr>
            <p:nvPr userDrawn="1"/>
          </p:nvSpPr>
          <p:spPr bwMode="auto">
            <a:xfrm>
              <a:off x="3760" y="1680"/>
              <a:ext cx="1808" cy="144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05692C-E69F-434E-9247-CF56D4166E1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BA5358-51D6-42EF-A00C-E9E31917648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55526A-5306-4022-BE76-66D6AB4522F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FA7C6C-994F-46FB-92D6-DAC2F7D0053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FA8BCC-18EB-4866-B2DD-964F660AF3B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FD4187-A1C3-4DFD-B2A7-60451CCEDB0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3BDDB5-A119-453D-B4D3-31BABED8354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E001E7-C9D9-4C1A-96D2-8EF0E5509BA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4AB156-34D5-4B05-8CCE-CFD28EB1C75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1B9659-23C3-4FF9-A801-1E9EC08455D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0">
                <a:latin typeface="+mn-lt"/>
              </a:defRPr>
            </a:lvl1pPr>
          </a:lstStyle>
          <a:p>
            <a:fld id="{F610F8F2-607E-4107-8DD8-356741FDB584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0" y="0"/>
            <a:ext cx="228600" cy="22860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>
              <a:latin typeface="Times New Roman" pitchFamily="18" charset="0"/>
            </a:endParaRPr>
          </a:p>
        </p:txBody>
      </p:sp>
      <p:sp>
        <p:nvSpPr>
          <p:cNvPr id="18440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0" y="2286000"/>
            <a:ext cx="228600" cy="22860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>
              <a:latin typeface="Times New Roman" pitchFamily="18" charset="0"/>
            </a:endParaRPr>
          </a:p>
        </p:txBody>
      </p: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0" y="4572000"/>
            <a:ext cx="228600" cy="22860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p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8" name="WordArt 8"/>
          <p:cNvSpPr>
            <a:spLocks noChangeArrowheads="1" noChangeShapeType="1" noTextEdit="1"/>
          </p:cNvSpPr>
          <p:nvPr/>
        </p:nvSpPr>
        <p:spPr bwMode="auto">
          <a:xfrm>
            <a:off x="1331913" y="1341438"/>
            <a:ext cx="6170612" cy="3887787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2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金属的化学性质</a:t>
            </a:r>
          </a:p>
        </p:txBody>
      </p:sp>
      <p:pic>
        <p:nvPicPr>
          <p:cNvPr id="51209" name="Picture 9" descr="花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7675" y="2816225"/>
            <a:ext cx="3024188" cy="2268538"/>
          </a:xfrm>
          <a:prstGeom prst="rect">
            <a:avLst/>
          </a:prstGeom>
          <a:noFill/>
        </p:spPr>
      </p:pic>
      <p:sp>
        <p:nvSpPr>
          <p:cNvPr id="51210" name="Text Box 10"/>
          <p:cNvSpPr txBox="1">
            <a:spLocks noChangeArrowheads="1"/>
          </p:cNvSpPr>
          <p:nvPr/>
        </p:nvSpPr>
        <p:spPr bwMode="auto">
          <a:xfrm>
            <a:off x="3492500" y="5626100"/>
            <a:ext cx="2022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课后练习讲评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661988" y="1700213"/>
            <a:ext cx="7346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Times New Roman" pitchFamily="18" charset="0"/>
              </a:rPr>
              <a:t>1</a:t>
            </a:r>
            <a:r>
              <a:rPr lang="zh-CN" altLang="en-US">
                <a:latin typeface="Times New Roman" pitchFamily="18" charset="0"/>
              </a:rPr>
              <a:t>：铝的化学性质较活泼，为什么铝制品却很耐腐蚀？</a:t>
            </a: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682625" y="2667000"/>
            <a:ext cx="806608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答：常温下，铝在空气中能与</a:t>
            </a: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O</a:t>
            </a:r>
            <a:r>
              <a:rPr lang="en-US" altLang="zh-CN" baseline="-2500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反应，生成一层致密的</a:t>
            </a:r>
          </a:p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        氧化铝薄膜覆盖在铝表面，从而阻止铝进一步被</a:t>
            </a: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O</a:t>
            </a:r>
            <a:r>
              <a:rPr lang="en-US" altLang="zh-CN" baseline="-25000">
                <a:solidFill>
                  <a:srgbClr val="FF0000"/>
                </a:solidFill>
                <a:latin typeface="Times New Roman" pitchFamily="18" charset="0"/>
              </a:rPr>
              <a:t>2</a:t>
            </a:r>
          </a:p>
          <a:p>
            <a:pPr>
              <a:spcBef>
                <a:spcPct val="50000"/>
              </a:spcBef>
            </a:pPr>
            <a:r>
              <a:rPr lang="en-US" altLang="zh-CN" baseline="-25000">
                <a:solidFill>
                  <a:srgbClr val="FF0000"/>
                </a:solidFill>
                <a:latin typeface="Times New Roman" pitchFamily="18" charset="0"/>
              </a:rPr>
              <a:t>            </a:t>
            </a: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氧化，</a:t>
            </a:r>
          </a:p>
        </p:txBody>
      </p:sp>
      <p:sp>
        <p:nvSpPr>
          <p:cNvPr id="50184" name="Text Box 8"/>
          <p:cNvSpPr txBox="1">
            <a:spLocks noChangeArrowheads="1"/>
          </p:cNvSpPr>
          <p:nvPr/>
        </p:nvSpPr>
        <p:spPr bwMode="auto">
          <a:xfrm>
            <a:off x="879475" y="884238"/>
            <a:ext cx="2632075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【</a:t>
            </a:r>
            <a:r>
              <a:rPr lang="zh-CN" altLang="en-US">
                <a:solidFill>
                  <a:schemeClr val="bg1"/>
                </a:solidFill>
              </a:rPr>
              <a:t>课后练习讲评</a:t>
            </a:r>
            <a:r>
              <a:rPr lang="en-US" altLang="zh-CN">
                <a:solidFill>
                  <a:schemeClr val="bg1"/>
                </a:solidFill>
              </a:rPr>
              <a:t>】</a:t>
            </a:r>
          </a:p>
        </p:txBody>
      </p:sp>
      <p:sp>
        <p:nvSpPr>
          <p:cNvPr id="50186" name="Text Box 10"/>
          <p:cNvSpPr txBox="1">
            <a:spLocks noChangeArrowheads="1"/>
          </p:cNvSpPr>
          <p:nvPr/>
        </p:nvSpPr>
        <p:spPr bwMode="auto">
          <a:xfrm>
            <a:off x="1116013" y="2179638"/>
            <a:ext cx="6889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为什么不宜用钢刷、沙等来擦洗铝制品</a:t>
            </a:r>
            <a:r>
              <a:rPr kumimoji="1" lang="zh-CN" altLang="en-US">
                <a:latin typeface="宋体" pitchFamily="2" charset="-122"/>
              </a:rPr>
              <a:t>？</a:t>
            </a:r>
            <a:r>
              <a:rPr lang="zh-CN" altLang="en-US">
                <a:latin typeface="宋体" pitchFamily="2" charset="-122"/>
              </a:rPr>
              <a:t>（</a:t>
            </a:r>
            <a:r>
              <a:rPr lang="en-US" altLang="zh-CN">
                <a:latin typeface="宋体" pitchFamily="2" charset="-122"/>
              </a:rPr>
              <a:t>P</a:t>
            </a:r>
            <a:r>
              <a:rPr lang="en-US" altLang="zh-CN" baseline="-25000">
                <a:latin typeface="宋体" pitchFamily="2" charset="-122"/>
              </a:rPr>
              <a:t>13 </a:t>
            </a:r>
            <a:r>
              <a:rPr lang="en-US" altLang="zh-CN">
                <a:latin typeface="宋体" pitchFamily="2" charset="-122"/>
              </a:rPr>
              <a:t>1</a:t>
            </a:r>
            <a:r>
              <a:rPr lang="zh-CN" altLang="en-US">
                <a:latin typeface="宋体" pitchFamily="2" charset="-122"/>
              </a:rPr>
              <a:t>）</a:t>
            </a:r>
          </a:p>
        </p:txBody>
      </p:sp>
      <p:sp>
        <p:nvSpPr>
          <p:cNvPr id="50187" name="Rectangle 11"/>
          <p:cNvSpPr>
            <a:spLocks noChangeArrowheads="1"/>
          </p:cNvSpPr>
          <p:nvPr/>
        </p:nvSpPr>
        <p:spPr bwMode="auto">
          <a:xfrm>
            <a:off x="1331913" y="4221163"/>
            <a:ext cx="71945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用钢刷、沙等来擦洗铝制品会破坏铝制品表面的氧化</a:t>
            </a:r>
          </a:p>
          <a:p>
            <a:r>
              <a:rPr lang="zh-CN" altLang="en-US">
                <a:solidFill>
                  <a:srgbClr val="0000CC"/>
                </a:solidFill>
              </a:rPr>
              <a:t>铝薄膜，缩短其使用寿命。  </a:t>
            </a:r>
          </a:p>
        </p:txBody>
      </p:sp>
      <p:sp>
        <p:nvSpPr>
          <p:cNvPr id="50188" name="Text Box 12"/>
          <p:cNvSpPr txBox="1">
            <a:spLocks noChangeArrowheads="1"/>
          </p:cNvSpPr>
          <p:nvPr/>
        </p:nvSpPr>
        <p:spPr bwMode="auto">
          <a:xfrm>
            <a:off x="468313" y="5084763"/>
            <a:ext cx="82804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Arial Narrow" pitchFamily="34" charset="0"/>
              </a:rPr>
              <a:t>2</a:t>
            </a:r>
            <a:r>
              <a:rPr kumimoji="1" lang="zh-CN" altLang="en-US">
                <a:latin typeface="Arial Narrow" pitchFamily="34" charset="0"/>
              </a:rPr>
              <a:t>、波尔多液是一种农业上常用的杀菌剂，它是由硫酸铜、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latin typeface="Arial Narrow" pitchFamily="34" charset="0"/>
              </a:rPr>
              <a:t>       石灰加水配置而成，为什么不能用铁制容器来配置波尔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latin typeface="Arial Narrow" pitchFamily="34" charset="0"/>
              </a:rPr>
              <a:t>       多液</a:t>
            </a:r>
            <a:r>
              <a:rPr kumimoji="1" lang="zh-CN" altLang="en-US">
                <a:latin typeface="宋体" pitchFamily="2" charset="-122"/>
              </a:rPr>
              <a:t>？</a:t>
            </a:r>
            <a:r>
              <a:rPr lang="zh-CN" altLang="en-US">
                <a:latin typeface="宋体" pitchFamily="2" charset="-122"/>
              </a:rPr>
              <a:t>（</a:t>
            </a:r>
            <a:r>
              <a:rPr lang="en-US" altLang="zh-CN">
                <a:latin typeface="宋体" pitchFamily="2" charset="-122"/>
              </a:rPr>
              <a:t>P</a:t>
            </a:r>
            <a:r>
              <a:rPr lang="en-US" altLang="zh-CN" baseline="-25000">
                <a:latin typeface="宋体" pitchFamily="2" charset="-122"/>
              </a:rPr>
              <a:t>13 </a:t>
            </a:r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）</a:t>
            </a:r>
            <a:endParaRPr kumimoji="1" lang="zh-CN" altLang="en-US">
              <a:latin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0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0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  <p:bldP spid="50187" grpId="0"/>
      <p:bldP spid="5018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611188" y="2278063"/>
            <a:ext cx="78486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altLang="zh-CN" dirty="0">
                <a:latin typeface="Times New Roman" pitchFamily="18" charset="0"/>
              </a:rPr>
              <a:t>3</a:t>
            </a:r>
            <a:r>
              <a:rPr lang="zh-CN" altLang="en-US" dirty="0">
                <a:latin typeface="Times New Roman" pitchFamily="18" charset="0"/>
              </a:rPr>
              <a:t>．判断下列各组物质能否发生反应？如果能反应，</a:t>
            </a:r>
          </a:p>
          <a:p>
            <a:r>
              <a:rPr lang="zh-CN" altLang="en-US" dirty="0">
                <a:latin typeface="Times New Roman" pitchFamily="18" charset="0"/>
              </a:rPr>
              <a:t>       请写出反应方程式。（</a:t>
            </a:r>
            <a:r>
              <a:rPr lang="en-US" altLang="zh-CN" dirty="0">
                <a:latin typeface="Times New Roman" pitchFamily="18" charset="0"/>
              </a:rPr>
              <a:t>P</a:t>
            </a:r>
            <a:r>
              <a:rPr lang="en-US" altLang="zh-CN" baseline="-25000" dirty="0">
                <a:latin typeface="Times New Roman" pitchFamily="18" charset="0"/>
              </a:rPr>
              <a:t>13</a:t>
            </a:r>
            <a:r>
              <a:rPr lang="en-US" altLang="zh-CN" dirty="0">
                <a:latin typeface="Times New Roman" pitchFamily="18" charset="0"/>
              </a:rPr>
              <a:t>   5</a:t>
            </a:r>
            <a:r>
              <a:rPr lang="zh-CN" altLang="en-US" dirty="0">
                <a:latin typeface="Times New Roman" pitchFamily="18" charset="0"/>
              </a:rPr>
              <a:t>）</a:t>
            </a:r>
          </a:p>
          <a:p>
            <a:endParaRPr lang="zh-CN" altLang="en-US" dirty="0">
              <a:latin typeface="Times New Roman" pitchFamily="18" charset="0"/>
            </a:endParaRPr>
          </a:p>
          <a:p>
            <a:r>
              <a:rPr lang="zh-CN" altLang="en-US" dirty="0">
                <a:latin typeface="Times New Roman" pitchFamily="18" charset="0"/>
              </a:rPr>
              <a:t>    （</a:t>
            </a:r>
            <a:r>
              <a:rPr lang="en-US" altLang="zh-CN" dirty="0">
                <a:latin typeface="Times New Roman" pitchFamily="18" charset="0"/>
              </a:rPr>
              <a:t>1</a:t>
            </a:r>
            <a:r>
              <a:rPr lang="zh-CN" altLang="en-US" dirty="0">
                <a:latin typeface="Times New Roman" pitchFamily="18" charset="0"/>
              </a:rPr>
              <a:t>）银和稀盐酸                （</a:t>
            </a:r>
            <a:r>
              <a:rPr lang="en-US" altLang="zh-CN" dirty="0">
                <a:latin typeface="Times New Roman" pitchFamily="18" charset="0"/>
              </a:rPr>
              <a:t>2</a:t>
            </a:r>
            <a:r>
              <a:rPr lang="zh-CN" altLang="en-US" dirty="0">
                <a:latin typeface="Times New Roman" pitchFamily="18" charset="0"/>
              </a:rPr>
              <a:t>）锌和硫酸铜溶液</a:t>
            </a:r>
          </a:p>
          <a:p>
            <a:endParaRPr lang="zh-CN" altLang="en-US" dirty="0">
              <a:latin typeface="Times New Roman" pitchFamily="18" charset="0"/>
            </a:endParaRPr>
          </a:p>
          <a:p>
            <a:endParaRPr lang="zh-CN" altLang="en-US" dirty="0">
              <a:latin typeface="Times New Roman" pitchFamily="18" charset="0"/>
            </a:endParaRPr>
          </a:p>
          <a:p>
            <a:r>
              <a:rPr lang="zh-CN" altLang="en-US" dirty="0">
                <a:latin typeface="Times New Roman" pitchFamily="18" charset="0"/>
              </a:rPr>
              <a:t>    （</a:t>
            </a:r>
            <a:r>
              <a:rPr lang="en-US" altLang="zh-CN" dirty="0">
                <a:latin typeface="Times New Roman" pitchFamily="18" charset="0"/>
              </a:rPr>
              <a:t>3</a:t>
            </a:r>
            <a:r>
              <a:rPr lang="zh-CN" altLang="en-US" dirty="0">
                <a:latin typeface="Times New Roman" pitchFamily="18" charset="0"/>
              </a:rPr>
              <a:t>）铜和硫酸锌溶液        （</a:t>
            </a:r>
            <a:r>
              <a:rPr lang="en-US" altLang="zh-CN" dirty="0">
                <a:latin typeface="Times New Roman" pitchFamily="18" charset="0"/>
              </a:rPr>
              <a:t>4</a:t>
            </a:r>
            <a:r>
              <a:rPr lang="zh-CN" altLang="en-US" dirty="0">
                <a:latin typeface="Times New Roman" pitchFamily="18" charset="0"/>
              </a:rPr>
              <a:t>）铝和硝酸银溶液</a:t>
            </a:r>
          </a:p>
          <a:p>
            <a:endParaRPr lang="zh-CN" altLang="en-US" dirty="0">
              <a:latin typeface="Times New Roman" pitchFamily="18" charset="0"/>
            </a:endParaRPr>
          </a:p>
          <a:p>
            <a:endParaRPr lang="zh-CN" altLang="en-US" dirty="0">
              <a:latin typeface="Times New Roman" pitchFamily="18" charset="0"/>
            </a:endParaRPr>
          </a:p>
          <a:p>
            <a:r>
              <a:rPr lang="zh-CN" altLang="en-US" dirty="0">
                <a:latin typeface="Times New Roman" pitchFamily="18" charset="0"/>
              </a:rPr>
              <a:t>    （</a:t>
            </a:r>
            <a:r>
              <a:rPr lang="en-US" altLang="zh-CN" dirty="0">
                <a:latin typeface="Times New Roman" pitchFamily="18" charset="0"/>
              </a:rPr>
              <a:t>5</a:t>
            </a:r>
            <a:r>
              <a:rPr lang="zh-CN" altLang="en-US" dirty="0">
                <a:latin typeface="Times New Roman" pitchFamily="18" charset="0"/>
              </a:rPr>
              <a:t>）镁和硝酸银溶液        （</a:t>
            </a:r>
            <a:r>
              <a:rPr lang="en-US" altLang="zh-CN" dirty="0">
                <a:latin typeface="Times New Roman" pitchFamily="18" charset="0"/>
              </a:rPr>
              <a:t>6</a:t>
            </a:r>
            <a:r>
              <a:rPr lang="zh-CN" altLang="en-US" dirty="0">
                <a:latin typeface="Times New Roman" pitchFamily="18" charset="0"/>
              </a:rPr>
              <a:t>）铜和氯化银固体</a:t>
            </a:r>
          </a:p>
        </p:txBody>
      </p:sp>
      <p:sp>
        <p:nvSpPr>
          <p:cNvPr id="55302" name="Text Box 6"/>
          <p:cNvSpPr txBox="1">
            <a:spLocks noChangeArrowheads="1"/>
          </p:cNvSpPr>
          <p:nvPr/>
        </p:nvSpPr>
        <p:spPr bwMode="auto">
          <a:xfrm>
            <a:off x="881063" y="884238"/>
            <a:ext cx="7651750" cy="457200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chemeClr val="bg1"/>
                </a:solidFill>
                <a:latin typeface="Arial Narrow" pitchFamily="34" charset="0"/>
              </a:rPr>
              <a:t>K  Ca  Na  Mg  Al   Zn   Fe   Sn   Pb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（</a:t>
            </a:r>
            <a:r>
              <a:rPr kumimoji="1" lang="en-US" altLang="zh-CN">
                <a:solidFill>
                  <a:srgbClr val="FF0000"/>
                </a:solidFill>
                <a:latin typeface="Arial Narrow" pitchFamily="34" charset="0"/>
              </a:rPr>
              <a:t>H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）</a:t>
            </a:r>
            <a:r>
              <a:rPr kumimoji="1" lang="en-US" altLang="zh-CN">
                <a:solidFill>
                  <a:schemeClr val="bg1"/>
                </a:solidFill>
                <a:latin typeface="Arial Narrow" pitchFamily="34" charset="0"/>
              </a:rPr>
              <a:t>Cu   Hg   Ag   Pt     Au</a:t>
            </a:r>
          </a:p>
        </p:txBody>
      </p:sp>
      <p:sp>
        <p:nvSpPr>
          <p:cNvPr id="55303" name="Line 7"/>
          <p:cNvSpPr>
            <a:spLocks noChangeShapeType="1"/>
          </p:cNvSpPr>
          <p:nvPr/>
        </p:nvSpPr>
        <p:spPr bwMode="auto">
          <a:xfrm>
            <a:off x="963613" y="1555750"/>
            <a:ext cx="7640637" cy="1588"/>
          </a:xfrm>
          <a:prstGeom prst="line">
            <a:avLst/>
          </a:prstGeom>
          <a:noFill/>
          <a:ln w="5715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55304" name="Text Box 8"/>
          <p:cNvSpPr txBox="1">
            <a:spLocks noChangeArrowheads="1"/>
          </p:cNvSpPr>
          <p:nvPr/>
        </p:nvSpPr>
        <p:spPr bwMode="auto">
          <a:xfrm>
            <a:off x="2771775" y="1628775"/>
            <a:ext cx="42179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Arial Narrow" pitchFamily="34" charset="0"/>
              </a:rPr>
              <a:t>金属活动性由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强</a:t>
            </a:r>
            <a:r>
              <a:rPr kumimoji="1" lang="zh-CN" altLang="en-US">
                <a:latin typeface="Arial Narrow" pitchFamily="34" charset="0"/>
              </a:rPr>
              <a:t>至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弱</a:t>
            </a:r>
            <a:r>
              <a:rPr kumimoji="1" lang="zh-CN" altLang="en-US">
                <a:latin typeface="Arial Narrow" pitchFamily="34" charset="0"/>
              </a:rPr>
              <a:t>排列</a:t>
            </a:r>
          </a:p>
        </p:txBody>
      </p:sp>
      <p:sp>
        <p:nvSpPr>
          <p:cNvPr id="55305" name="Text Box 9"/>
          <p:cNvSpPr txBox="1">
            <a:spLocks noChangeArrowheads="1"/>
          </p:cNvSpPr>
          <p:nvPr/>
        </p:nvSpPr>
        <p:spPr bwMode="auto">
          <a:xfrm>
            <a:off x="1692275" y="3908425"/>
            <a:ext cx="11033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不反应</a:t>
            </a:r>
          </a:p>
        </p:txBody>
      </p:sp>
      <p:sp>
        <p:nvSpPr>
          <p:cNvPr id="55306" name="Text Box 10"/>
          <p:cNvSpPr txBox="1">
            <a:spLocks noChangeArrowheads="1"/>
          </p:cNvSpPr>
          <p:nvPr/>
        </p:nvSpPr>
        <p:spPr bwMode="auto">
          <a:xfrm>
            <a:off x="1692275" y="4987925"/>
            <a:ext cx="11033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不反应</a:t>
            </a:r>
          </a:p>
        </p:txBody>
      </p:sp>
      <p:sp>
        <p:nvSpPr>
          <p:cNvPr id="55307" name="Text Box 11"/>
          <p:cNvSpPr txBox="1">
            <a:spLocks noChangeArrowheads="1"/>
          </p:cNvSpPr>
          <p:nvPr/>
        </p:nvSpPr>
        <p:spPr bwMode="auto">
          <a:xfrm>
            <a:off x="5183188" y="3925888"/>
            <a:ext cx="34210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00CC"/>
                </a:solidFill>
                <a:latin typeface="宋体" pitchFamily="2" charset="-122"/>
              </a:rPr>
              <a:t>Zn+CuSO</a:t>
            </a:r>
            <a:r>
              <a:rPr lang="en-US" altLang="zh-CN" baseline="-25000">
                <a:solidFill>
                  <a:srgbClr val="0000CC"/>
                </a:solidFill>
                <a:latin typeface="宋体" pitchFamily="2" charset="-122"/>
              </a:rPr>
              <a:t>4 </a:t>
            </a:r>
            <a:r>
              <a:rPr lang="en-US" altLang="zh-CN">
                <a:solidFill>
                  <a:srgbClr val="0000CC"/>
                </a:solidFill>
                <a:latin typeface="宋体" pitchFamily="2" charset="-122"/>
              </a:rPr>
              <a:t>= ZnSO</a:t>
            </a:r>
            <a:r>
              <a:rPr lang="en-US" altLang="zh-CN" baseline="-25000">
                <a:solidFill>
                  <a:srgbClr val="0000CC"/>
                </a:solidFill>
                <a:latin typeface="宋体" pitchFamily="2" charset="-122"/>
              </a:rPr>
              <a:t>4 </a:t>
            </a:r>
            <a:r>
              <a:rPr lang="en-US" altLang="zh-CN">
                <a:solidFill>
                  <a:srgbClr val="0000CC"/>
                </a:solidFill>
                <a:latin typeface="宋体" pitchFamily="2" charset="-122"/>
              </a:rPr>
              <a:t>+ Cu</a:t>
            </a:r>
          </a:p>
        </p:txBody>
      </p:sp>
      <p:sp>
        <p:nvSpPr>
          <p:cNvPr id="55308" name="Text Box 12"/>
          <p:cNvSpPr txBox="1">
            <a:spLocks noChangeArrowheads="1"/>
          </p:cNvSpPr>
          <p:nvPr/>
        </p:nvSpPr>
        <p:spPr bwMode="auto">
          <a:xfrm>
            <a:off x="5221288" y="5032375"/>
            <a:ext cx="38877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00CC"/>
                </a:solidFill>
                <a:latin typeface="宋体" pitchFamily="2" charset="-122"/>
              </a:rPr>
              <a:t>Al+3AgNO</a:t>
            </a:r>
            <a:r>
              <a:rPr lang="en-US" altLang="zh-CN" baseline="-25000">
                <a:solidFill>
                  <a:srgbClr val="0000CC"/>
                </a:solidFill>
                <a:latin typeface="宋体" pitchFamily="2" charset="-122"/>
              </a:rPr>
              <a:t>3</a:t>
            </a:r>
            <a:r>
              <a:rPr lang="en-US" altLang="zh-CN">
                <a:solidFill>
                  <a:srgbClr val="0000CC"/>
                </a:solidFill>
                <a:latin typeface="宋体" pitchFamily="2" charset="-122"/>
              </a:rPr>
              <a:t>=Al(NO</a:t>
            </a:r>
            <a:r>
              <a:rPr lang="en-US" altLang="zh-CN" baseline="-25000">
                <a:solidFill>
                  <a:srgbClr val="0000CC"/>
                </a:solidFill>
                <a:latin typeface="宋体" pitchFamily="2" charset="-122"/>
              </a:rPr>
              <a:t>3</a:t>
            </a:r>
            <a:r>
              <a:rPr lang="en-US" altLang="zh-CN">
                <a:solidFill>
                  <a:srgbClr val="0000CC"/>
                </a:solidFill>
                <a:latin typeface="宋体" pitchFamily="2" charset="-122"/>
              </a:rPr>
              <a:t>)</a:t>
            </a:r>
            <a:r>
              <a:rPr lang="en-US" altLang="zh-CN" baseline="-25000">
                <a:solidFill>
                  <a:srgbClr val="0000CC"/>
                </a:solidFill>
                <a:latin typeface="宋体" pitchFamily="2" charset="-122"/>
              </a:rPr>
              <a:t>3</a:t>
            </a:r>
            <a:r>
              <a:rPr lang="en-US" altLang="zh-CN">
                <a:solidFill>
                  <a:srgbClr val="0000CC"/>
                </a:solidFill>
                <a:latin typeface="宋体" pitchFamily="2" charset="-122"/>
              </a:rPr>
              <a:t>+3Ag</a:t>
            </a:r>
          </a:p>
        </p:txBody>
      </p:sp>
      <p:sp>
        <p:nvSpPr>
          <p:cNvPr id="55309" name="Text Box 13"/>
          <p:cNvSpPr txBox="1">
            <a:spLocks noChangeArrowheads="1"/>
          </p:cNvSpPr>
          <p:nvPr/>
        </p:nvSpPr>
        <p:spPr bwMode="auto">
          <a:xfrm>
            <a:off x="1547813" y="5995988"/>
            <a:ext cx="38877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00CC"/>
                </a:solidFill>
                <a:latin typeface="宋体" pitchFamily="2" charset="-122"/>
              </a:rPr>
              <a:t>Mg+2AgNO</a:t>
            </a:r>
            <a:r>
              <a:rPr lang="en-US" altLang="zh-CN" baseline="-25000">
                <a:solidFill>
                  <a:srgbClr val="0000CC"/>
                </a:solidFill>
                <a:latin typeface="宋体" pitchFamily="2" charset="-122"/>
              </a:rPr>
              <a:t>3</a:t>
            </a:r>
            <a:r>
              <a:rPr lang="en-US" altLang="zh-CN">
                <a:solidFill>
                  <a:srgbClr val="0000CC"/>
                </a:solidFill>
                <a:latin typeface="宋体" pitchFamily="2" charset="-122"/>
              </a:rPr>
              <a:t>=Mg(NO</a:t>
            </a:r>
            <a:r>
              <a:rPr lang="en-US" altLang="zh-CN" baseline="-25000">
                <a:solidFill>
                  <a:srgbClr val="0000CC"/>
                </a:solidFill>
                <a:latin typeface="宋体" pitchFamily="2" charset="-122"/>
              </a:rPr>
              <a:t>3</a:t>
            </a:r>
            <a:r>
              <a:rPr lang="en-US" altLang="zh-CN">
                <a:solidFill>
                  <a:srgbClr val="0000CC"/>
                </a:solidFill>
                <a:latin typeface="宋体" pitchFamily="2" charset="-122"/>
              </a:rPr>
              <a:t>)</a:t>
            </a:r>
            <a:r>
              <a:rPr lang="en-US" altLang="zh-CN" baseline="-25000">
                <a:solidFill>
                  <a:srgbClr val="0000CC"/>
                </a:solidFill>
                <a:latin typeface="宋体" pitchFamily="2" charset="-122"/>
              </a:rPr>
              <a:t>2</a:t>
            </a:r>
            <a:r>
              <a:rPr lang="en-US" altLang="zh-CN">
                <a:solidFill>
                  <a:srgbClr val="0000CC"/>
                </a:solidFill>
                <a:latin typeface="宋体" pitchFamily="2" charset="-122"/>
              </a:rPr>
              <a:t>+2Ag</a:t>
            </a:r>
          </a:p>
        </p:txBody>
      </p:sp>
      <p:sp>
        <p:nvSpPr>
          <p:cNvPr id="55310" name="Text Box 14"/>
          <p:cNvSpPr txBox="1">
            <a:spLocks noChangeArrowheads="1"/>
          </p:cNvSpPr>
          <p:nvPr/>
        </p:nvSpPr>
        <p:spPr bwMode="auto">
          <a:xfrm>
            <a:off x="5197475" y="5995988"/>
            <a:ext cx="11033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不反应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5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5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55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5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55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55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5" grpId="0"/>
      <p:bldP spid="55306" grpId="0"/>
      <p:bldP spid="55307" grpId="0"/>
      <p:bldP spid="55308" grpId="0"/>
      <p:bldP spid="55309" grpId="0"/>
      <p:bldP spid="553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396" name="Group 52"/>
          <p:cNvGraphicFramePr>
            <a:graphicFrameLocks noGrp="1"/>
          </p:cNvGraphicFramePr>
          <p:nvPr/>
        </p:nvGraphicFramePr>
        <p:xfrm>
          <a:off x="611188" y="2060575"/>
          <a:ext cx="8353425" cy="4297383"/>
        </p:xfrm>
        <a:graphic>
          <a:graphicData uri="http://schemas.openxmlformats.org/drawingml/2006/table">
            <a:tbl>
              <a:tblPr/>
              <a:tblGrid>
                <a:gridCol w="1296987"/>
                <a:gridCol w="2879725"/>
                <a:gridCol w="4176713"/>
              </a:tblGrid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混合物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除杂化学方程式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主要操作步骤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76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637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7364" name="Text Box 20"/>
          <p:cNvSpPr txBox="1">
            <a:spLocks noChangeArrowheads="1"/>
          </p:cNvSpPr>
          <p:nvPr/>
        </p:nvSpPr>
        <p:spPr bwMode="auto">
          <a:xfrm>
            <a:off x="684213" y="1484313"/>
            <a:ext cx="82089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latin typeface="Times New Roman" pitchFamily="18" charset="0"/>
              </a:rPr>
              <a:t>4</a:t>
            </a:r>
            <a:r>
              <a:rPr lang="zh-CN" altLang="en-US">
                <a:latin typeface="Times New Roman" pitchFamily="18" charset="0"/>
              </a:rPr>
              <a:t>、填写下列表格（“混合物”栏中括号内为杂质）</a:t>
            </a:r>
            <a:r>
              <a:rPr kumimoji="1" lang="zh-CN" altLang="en-US">
                <a:latin typeface="宋体" pitchFamily="2" charset="-122"/>
              </a:rPr>
              <a:t>（</a:t>
            </a:r>
            <a:r>
              <a:rPr kumimoji="1" lang="en-US" altLang="zh-CN">
                <a:latin typeface="宋体" pitchFamily="2" charset="-122"/>
              </a:rPr>
              <a:t>P</a:t>
            </a:r>
            <a:r>
              <a:rPr kumimoji="1" lang="en-US" altLang="zh-CN" baseline="-25000">
                <a:latin typeface="宋体" pitchFamily="2" charset="-122"/>
              </a:rPr>
              <a:t>13</a:t>
            </a:r>
            <a:r>
              <a:rPr kumimoji="1" lang="en-US" altLang="zh-CN">
                <a:latin typeface="宋体" pitchFamily="2" charset="-122"/>
              </a:rPr>
              <a:t> 6</a:t>
            </a:r>
            <a:r>
              <a:rPr kumimoji="1" lang="zh-CN" altLang="en-US">
                <a:latin typeface="宋体" pitchFamily="2" charset="-122"/>
              </a:rPr>
              <a:t>）</a:t>
            </a:r>
          </a:p>
        </p:txBody>
      </p:sp>
      <p:sp>
        <p:nvSpPr>
          <p:cNvPr id="57366" name="Text Box 22"/>
          <p:cNvSpPr txBox="1">
            <a:spLocks noChangeArrowheads="1"/>
          </p:cNvSpPr>
          <p:nvPr/>
        </p:nvSpPr>
        <p:spPr bwMode="auto">
          <a:xfrm>
            <a:off x="881063" y="476250"/>
            <a:ext cx="7651750" cy="457200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chemeClr val="bg1"/>
                </a:solidFill>
                <a:latin typeface="Arial Narrow" pitchFamily="34" charset="0"/>
              </a:rPr>
              <a:t>K  Ca  Na  Mg  Al   Zn   Fe   Sn   Pb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（</a:t>
            </a:r>
            <a:r>
              <a:rPr kumimoji="1" lang="en-US" altLang="zh-CN">
                <a:solidFill>
                  <a:srgbClr val="FF0000"/>
                </a:solidFill>
                <a:latin typeface="Arial Narrow" pitchFamily="34" charset="0"/>
              </a:rPr>
              <a:t>H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）</a:t>
            </a:r>
            <a:r>
              <a:rPr kumimoji="1" lang="en-US" altLang="zh-CN">
                <a:solidFill>
                  <a:schemeClr val="bg1"/>
                </a:solidFill>
                <a:latin typeface="Arial Narrow" pitchFamily="34" charset="0"/>
              </a:rPr>
              <a:t>Cu   Hg   Ag   Pt     Au</a:t>
            </a:r>
          </a:p>
        </p:txBody>
      </p:sp>
      <p:sp>
        <p:nvSpPr>
          <p:cNvPr id="57368" name="Line 24"/>
          <p:cNvSpPr>
            <a:spLocks noChangeShapeType="1"/>
          </p:cNvSpPr>
          <p:nvPr/>
        </p:nvSpPr>
        <p:spPr bwMode="auto">
          <a:xfrm>
            <a:off x="963613" y="1147763"/>
            <a:ext cx="7640637" cy="1587"/>
          </a:xfrm>
          <a:prstGeom prst="line">
            <a:avLst/>
          </a:prstGeom>
          <a:noFill/>
          <a:ln w="5715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57378" name="Text Box 34"/>
          <p:cNvSpPr txBox="1">
            <a:spLocks noChangeArrowheads="1"/>
          </p:cNvSpPr>
          <p:nvPr/>
        </p:nvSpPr>
        <p:spPr bwMode="auto">
          <a:xfrm>
            <a:off x="1928794" y="3217863"/>
            <a:ext cx="3455987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200" dirty="0">
                <a:solidFill>
                  <a:srgbClr val="FF0000"/>
                </a:solidFill>
                <a:latin typeface="宋体" pitchFamily="2" charset="-122"/>
              </a:rPr>
              <a:t>Fe +2HCl</a:t>
            </a:r>
            <a:r>
              <a:rPr lang="en-US" altLang="zh-CN" sz="2200" baseline="-25000" dirty="0">
                <a:solidFill>
                  <a:srgbClr val="FF0000"/>
                </a:solidFill>
                <a:latin typeface="宋体" pitchFamily="2" charset="-122"/>
              </a:rPr>
              <a:t> </a:t>
            </a:r>
            <a:r>
              <a:rPr lang="en-US" altLang="zh-CN" sz="2200" dirty="0">
                <a:solidFill>
                  <a:srgbClr val="FF0000"/>
                </a:solidFill>
                <a:latin typeface="宋体" pitchFamily="2" charset="-122"/>
              </a:rPr>
              <a:t>=FeCl</a:t>
            </a:r>
            <a:r>
              <a:rPr lang="en-US" altLang="zh-CN" sz="2200" baseline="-25000" dirty="0">
                <a:solidFill>
                  <a:srgbClr val="FF0000"/>
                </a:solidFill>
                <a:latin typeface="宋体" pitchFamily="2" charset="-122"/>
              </a:rPr>
              <a:t>2 </a:t>
            </a:r>
            <a:r>
              <a:rPr lang="en-US" altLang="zh-CN" sz="2200" dirty="0">
                <a:solidFill>
                  <a:srgbClr val="FF0000"/>
                </a:solidFill>
                <a:latin typeface="宋体" pitchFamily="2" charset="-122"/>
              </a:rPr>
              <a:t>+H</a:t>
            </a:r>
            <a:r>
              <a:rPr lang="en-US" altLang="zh-CN" sz="2200" baseline="-25000" dirty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en-US" altLang="zh-CN" sz="2200" dirty="0">
                <a:solidFill>
                  <a:srgbClr val="FF0000"/>
                </a:solidFill>
                <a:latin typeface="宋体" pitchFamily="2" charset="-122"/>
              </a:rPr>
              <a:t>↑</a:t>
            </a:r>
          </a:p>
        </p:txBody>
      </p:sp>
      <p:sp>
        <p:nvSpPr>
          <p:cNvPr id="57381" name="Text Box 37"/>
          <p:cNvSpPr txBox="1">
            <a:spLocks noChangeArrowheads="1"/>
          </p:cNvSpPr>
          <p:nvPr/>
        </p:nvSpPr>
        <p:spPr bwMode="auto">
          <a:xfrm>
            <a:off x="4787900" y="2500306"/>
            <a:ext cx="397827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solidFill>
                  <a:srgbClr val="0000CC"/>
                </a:solidFill>
                <a:latin typeface="宋体" pitchFamily="2" charset="-122"/>
              </a:rPr>
              <a:t>1</a:t>
            </a:r>
            <a:r>
              <a:rPr lang="zh-CN" altLang="en-US" sz="2200">
                <a:solidFill>
                  <a:srgbClr val="0000CC"/>
                </a:solidFill>
                <a:latin typeface="宋体" pitchFamily="2" charset="-122"/>
              </a:rPr>
              <a:t>、将混合物</a:t>
            </a:r>
            <a:r>
              <a:rPr lang="zh-CN" altLang="en-US" sz="2200">
                <a:solidFill>
                  <a:srgbClr val="FF0000"/>
                </a:solidFill>
                <a:latin typeface="宋体" pitchFamily="2" charset="-122"/>
              </a:rPr>
              <a:t>全部</a:t>
            </a:r>
            <a:r>
              <a:rPr lang="zh-CN" altLang="en-US" sz="2200">
                <a:solidFill>
                  <a:srgbClr val="0000CC"/>
                </a:solidFill>
                <a:latin typeface="宋体" pitchFamily="2" charset="-122"/>
              </a:rPr>
              <a:t>转移至烧杯中</a:t>
            </a:r>
          </a:p>
        </p:txBody>
      </p:sp>
      <p:sp>
        <p:nvSpPr>
          <p:cNvPr id="57382" name="Text Box 38"/>
          <p:cNvSpPr txBox="1">
            <a:spLocks noChangeArrowheads="1"/>
          </p:cNvSpPr>
          <p:nvPr/>
        </p:nvSpPr>
        <p:spPr bwMode="auto">
          <a:xfrm>
            <a:off x="4787900" y="2900855"/>
            <a:ext cx="401584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 dirty="0">
                <a:solidFill>
                  <a:srgbClr val="0000CC"/>
                </a:solidFill>
                <a:latin typeface="宋体" pitchFamily="2" charset="-122"/>
              </a:rPr>
              <a:t>2</a:t>
            </a:r>
            <a:r>
              <a:rPr lang="zh-CN" altLang="en-US" sz="2200" dirty="0">
                <a:solidFill>
                  <a:srgbClr val="0000CC"/>
                </a:solidFill>
                <a:latin typeface="宋体" pitchFamily="2" charset="-122"/>
              </a:rPr>
              <a:t>、向烧杯</a:t>
            </a:r>
            <a:r>
              <a:rPr lang="zh-CN" altLang="en-US" sz="2200" dirty="0" smtClean="0">
                <a:solidFill>
                  <a:srgbClr val="0000CC"/>
                </a:solidFill>
                <a:latin typeface="宋体" pitchFamily="2" charset="-122"/>
              </a:rPr>
              <a:t>中加入</a:t>
            </a:r>
            <a:r>
              <a:rPr lang="zh-CN" altLang="en-US" sz="2200" dirty="0" smtClean="0">
                <a:solidFill>
                  <a:srgbClr val="FF0000"/>
                </a:solidFill>
                <a:latin typeface="宋体" pitchFamily="2" charset="-122"/>
              </a:rPr>
              <a:t>过量或足量</a:t>
            </a:r>
            <a:r>
              <a:rPr lang="zh-CN" altLang="en-US" sz="2200" dirty="0" smtClean="0">
                <a:solidFill>
                  <a:srgbClr val="0000CC"/>
                </a:solidFill>
                <a:latin typeface="宋体" pitchFamily="2" charset="-122"/>
              </a:rPr>
              <a:t>的</a:t>
            </a:r>
            <a:endParaRPr lang="en-US" altLang="zh-CN" sz="2200" dirty="0" smtClean="0">
              <a:solidFill>
                <a:srgbClr val="0000CC"/>
              </a:solidFill>
              <a:latin typeface="宋体" pitchFamily="2" charset="-122"/>
            </a:endParaRPr>
          </a:p>
          <a:p>
            <a:r>
              <a:rPr lang="en-US" altLang="zh-CN" sz="2200" dirty="0">
                <a:solidFill>
                  <a:srgbClr val="0000CC"/>
                </a:solidFill>
                <a:latin typeface="宋体" pitchFamily="2" charset="-122"/>
              </a:rPr>
              <a:t> </a:t>
            </a:r>
            <a:r>
              <a:rPr lang="en-US" altLang="zh-CN" sz="2200" dirty="0" smtClean="0">
                <a:solidFill>
                  <a:srgbClr val="0000CC"/>
                </a:solidFill>
                <a:latin typeface="宋体" pitchFamily="2" charset="-122"/>
              </a:rPr>
              <a:t>  </a:t>
            </a:r>
            <a:r>
              <a:rPr lang="zh-CN" altLang="en-US" sz="2200" dirty="0" smtClean="0">
                <a:solidFill>
                  <a:srgbClr val="0000CC"/>
                </a:solidFill>
                <a:latin typeface="宋体" pitchFamily="2" charset="-122"/>
              </a:rPr>
              <a:t>稀盐酸，</a:t>
            </a:r>
            <a:r>
              <a:rPr lang="zh-CN" altLang="en-US" sz="2200" dirty="0" smtClean="0">
                <a:solidFill>
                  <a:srgbClr val="FF0000"/>
                </a:solidFill>
                <a:latin typeface="宋体" pitchFamily="2" charset="-122"/>
              </a:rPr>
              <a:t>搅拌，</a:t>
            </a:r>
            <a:endParaRPr lang="zh-CN" altLang="en-US" sz="2200" dirty="0">
              <a:solidFill>
                <a:srgbClr val="0000CC"/>
              </a:solidFill>
              <a:latin typeface="宋体" pitchFamily="2" charset="-122"/>
            </a:endParaRPr>
          </a:p>
        </p:txBody>
      </p:sp>
      <p:sp>
        <p:nvSpPr>
          <p:cNvPr id="57394" name="Rectangle 50"/>
          <p:cNvSpPr>
            <a:spLocks noChangeArrowheads="1"/>
          </p:cNvSpPr>
          <p:nvPr/>
        </p:nvSpPr>
        <p:spPr bwMode="auto">
          <a:xfrm>
            <a:off x="539750" y="3194050"/>
            <a:ext cx="1412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latin typeface="宋体" pitchFamily="2" charset="-122"/>
              </a:rPr>
              <a:t>铜粉</a:t>
            </a:r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(Fe)</a:t>
            </a:r>
          </a:p>
        </p:txBody>
      </p:sp>
      <p:sp>
        <p:nvSpPr>
          <p:cNvPr id="37" name="Text Box 40"/>
          <p:cNvSpPr txBox="1">
            <a:spLocks noChangeArrowheads="1"/>
          </p:cNvSpPr>
          <p:nvPr/>
        </p:nvSpPr>
        <p:spPr bwMode="auto">
          <a:xfrm>
            <a:off x="4840288" y="3625843"/>
            <a:ext cx="530387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1800" dirty="0">
                <a:solidFill>
                  <a:srgbClr val="0000CC"/>
                </a:solidFill>
                <a:latin typeface="+mj-ea"/>
                <a:ea typeface="+mj-ea"/>
              </a:rPr>
              <a:t>3</a:t>
            </a:r>
            <a:r>
              <a:rPr lang="zh-CN" altLang="en-US" sz="1800" dirty="0" smtClean="0">
                <a:solidFill>
                  <a:srgbClr val="0000CC"/>
                </a:solidFill>
                <a:latin typeface="+mj-ea"/>
                <a:ea typeface="+mj-ea"/>
              </a:rPr>
              <a:t>、</a:t>
            </a:r>
            <a:r>
              <a:rPr lang="zh-CN" altLang="en-US" sz="1800" dirty="0" smtClean="0">
                <a:solidFill>
                  <a:srgbClr val="FF0000"/>
                </a:solidFill>
                <a:latin typeface="+mj-ea"/>
                <a:ea typeface="+mj-ea"/>
              </a:rPr>
              <a:t>将步骤</a:t>
            </a:r>
            <a:r>
              <a:rPr lang="en-US" altLang="zh-CN" sz="1800" dirty="0" smtClean="0">
                <a:solidFill>
                  <a:srgbClr val="FF0000"/>
                </a:solidFill>
                <a:latin typeface="+mj-ea"/>
                <a:ea typeface="+mj-ea"/>
              </a:rPr>
              <a:t>2</a:t>
            </a:r>
            <a:r>
              <a:rPr lang="zh-CN" altLang="en-US" sz="1800" dirty="0" smtClean="0">
                <a:solidFill>
                  <a:srgbClr val="FF0000"/>
                </a:solidFill>
                <a:latin typeface="+mj-ea"/>
                <a:ea typeface="+mj-ea"/>
              </a:rPr>
              <a:t>反应所得混合物</a:t>
            </a:r>
            <a:r>
              <a:rPr lang="zh-CN" altLang="en-US" sz="1800" dirty="0" smtClean="0">
                <a:solidFill>
                  <a:srgbClr val="0000CC"/>
                </a:solidFill>
                <a:latin typeface="+mj-ea"/>
                <a:ea typeface="+mj-ea"/>
              </a:rPr>
              <a:t>过滤</a:t>
            </a:r>
            <a:r>
              <a:rPr lang="zh-CN" altLang="en-US" sz="1800" dirty="0">
                <a:solidFill>
                  <a:srgbClr val="0000CC"/>
                </a:solidFill>
                <a:latin typeface="+mj-ea"/>
                <a:ea typeface="+mj-ea"/>
              </a:rPr>
              <a:t>、</a:t>
            </a:r>
            <a:r>
              <a:rPr lang="zh-CN" altLang="en-US" sz="1800" dirty="0">
                <a:latin typeface="+mj-ea"/>
                <a:ea typeface="+mj-ea"/>
              </a:rPr>
              <a:t>洗涤</a:t>
            </a:r>
            <a:r>
              <a:rPr lang="zh-CN" altLang="en-US" sz="1800" dirty="0" smtClean="0">
                <a:latin typeface="+mj-ea"/>
                <a:ea typeface="+mj-ea"/>
              </a:rPr>
              <a:t>、</a:t>
            </a:r>
            <a:endParaRPr lang="en-US" altLang="zh-CN" sz="1800" dirty="0" smtClean="0">
              <a:latin typeface="+mj-ea"/>
              <a:ea typeface="+mj-ea"/>
            </a:endParaRPr>
          </a:p>
          <a:p>
            <a:r>
              <a:rPr lang="en-US" altLang="zh-CN" sz="1800" dirty="0" smtClean="0">
                <a:solidFill>
                  <a:srgbClr val="0000CC"/>
                </a:solidFill>
                <a:latin typeface="+mj-ea"/>
                <a:ea typeface="+mj-ea"/>
              </a:rPr>
              <a:t>    </a:t>
            </a:r>
            <a:r>
              <a:rPr lang="zh-CN" altLang="en-US" sz="1800" dirty="0" smtClean="0">
                <a:solidFill>
                  <a:srgbClr val="0000CC"/>
                </a:solidFill>
                <a:latin typeface="+mj-ea"/>
                <a:ea typeface="+mj-ea"/>
              </a:rPr>
              <a:t>干燥</a:t>
            </a:r>
            <a:endParaRPr lang="zh-CN" altLang="en-US" sz="1800" dirty="0">
              <a:solidFill>
                <a:srgbClr val="0000CC"/>
              </a:solidFill>
              <a:latin typeface="+mj-ea"/>
              <a:ea typeface="+mj-ea"/>
            </a:endParaRPr>
          </a:p>
        </p:txBody>
      </p:sp>
      <p:sp>
        <p:nvSpPr>
          <p:cNvPr id="39" name="Rectangle 45"/>
          <p:cNvSpPr>
            <a:spLocks noChangeArrowheads="1"/>
          </p:cNvSpPr>
          <p:nvPr/>
        </p:nvSpPr>
        <p:spPr bwMode="auto">
          <a:xfrm>
            <a:off x="539750" y="4968875"/>
            <a:ext cx="1412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latin typeface="宋体" pitchFamily="2" charset="-122"/>
              </a:rPr>
              <a:t>铜粉</a:t>
            </a:r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(Fe)</a:t>
            </a:r>
          </a:p>
        </p:txBody>
      </p:sp>
      <p:sp>
        <p:nvSpPr>
          <p:cNvPr id="40" name="Text Box 34"/>
          <p:cNvSpPr txBox="1">
            <a:spLocks noChangeArrowheads="1"/>
          </p:cNvSpPr>
          <p:nvPr/>
        </p:nvSpPr>
        <p:spPr bwMode="auto">
          <a:xfrm>
            <a:off x="1928794" y="5002227"/>
            <a:ext cx="3455987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200" dirty="0">
                <a:solidFill>
                  <a:srgbClr val="FF0000"/>
                </a:solidFill>
                <a:latin typeface="宋体" pitchFamily="2" charset="-122"/>
              </a:rPr>
              <a:t>Fe +2HCl</a:t>
            </a:r>
            <a:r>
              <a:rPr lang="en-US" altLang="zh-CN" sz="2200" baseline="-25000" dirty="0">
                <a:solidFill>
                  <a:srgbClr val="FF0000"/>
                </a:solidFill>
                <a:latin typeface="宋体" pitchFamily="2" charset="-122"/>
              </a:rPr>
              <a:t> </a:t>
            </a:r>
            <a:r>
              <a:rPr lang="en-US" altLang="zh-CN" sz="2200" dirty="0">
                <a:solidFill>
                  <a:srgbClr val="FF0000"/>
                </a:solidFill>
                <a:latin typeface="宋体" pitchFamily="2" charset="-122"/>
              </a:rPr>
              <a:t>=FeCl</a:t>
            </a:r>
            <a:r>
              <a:rPr lang="en-US" altLang="zh-CN" sz="2200" baseline="-25000" dirty="0">
                <a:solidFill>
                  <a:srgbClr val="FF0000"/>
                </a:solidFill>
                <a:latin typeface="宋体" pitchFamily="2" charset="-122"/>
              </a:rPr>
              <a:t>2 </a:t>
            </a:r>
            <a:r>
              <a:rPr lang="en-US" altLang="zh-CN" sz="2200" dirty="0">
                <a:solidFill>
                  <a:srgbClr val="FF0000"/>
                </a:solidFill>
                <a:latin typeface="宋体" pitchFamily="2" charset="-122"/>
              </a:rPr>
              <a:t>+H</a:t>
            </a:r>
            <a:r>
              <a:rPr lang="en-US" altLang="zh-CN" sz="2200" baseline="-25000" dirty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en-US" altLang="zh-CN" sz="2200" dirty="0">
                <a:solidFill>
                  <a:srgbClr val="FF0000"/>
                </a:solidFill>
                <a:latin typeface="宋体" pitchFamily="2" charset="-122"/>
              </a:rPr>
              <a:t>↑</a:t>
            </a:r>
          </a:p>
        </p:txBody>
      </p:sp>
      <p:sp>
        <p:nvSpPr>
          <p:cNvPr id="41" name="Text Box 37"/>
          <p:cNvSpPr txBox="1">
            <a:spLocks noChangeArrowheads="1"/>
          </p:cNvSpPr>
          <p:nvPr/>
        </p:nvSpPr>
        <p:spPr bwMode="auto">
          <a:xfrm>
            <a:off x="4857752" y="4260861"/>
            <a:ext cx="397827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 dirty="0">
                <a:solidFill>
                  <a:srgbClr val="0000CC"/>
                </a:solidFill>
                <a:latin typeface="宋体" pitchFamily="2" charset="-122"/>
              </a:rPr>
              <a:t>1</a:t>
            </a:r>
            <a:r>
              <a:rPr lang="zh-CN" altLang="en-US" sz="2200" dirty="0">
                <a:solidFill>
                  <a:srgbClr val="0000CC"/>
                </a:solidFill>
                <a:latin typeface="宋体" pitchFamily="2" charset="-122"/>
              </a:rPr>
              <a:t>、将混合物</a:t>
            </a:r>
            <a:r>
              <a:rPr lang="zh-CN" altLang="en-US" sz="2200" dirty="0">
                <a:solidFill>
                  <a:srgbClr val="FF0000"/>
                </a:solidFill>
                <a:latin typeface="宋体" pitchFamily="2" charset="-122"/>
              </a:rPr>
              <a:t>全部</a:t>
            </a:r>
            <a:r>
              <a:rPr lang="zh-CN" altLang="en-US" sz="2200" dirty="0">
                <a:solidFill>
                  <a:srgbClr val="0000CC"/>
                </a:solidFill>
                <a:latin typeface="宋体" pitchFamily="2" charset="-122"/>
              </a:rPr>
              <a:t>转移至烧杯中</a:t>
            </a:r>
          </a:p>
        </p:txBody>
      </p:sp>
      <p:sp>
        <p:nvSpPr>
          <p:cNvPr id="42" name="Text Box 38"/>
          <p:cNvSpPr txBox="1">
            <a:spLocks noChangeArrowheads="1"/>
          </p:cNvSpPr>
          <p:nvPr/>
        </p:nvSpPr>
        <p:spPr bwMode="auto">
          <a:xfrm>
            <a:off x="4857752" y="4598998"/>
            <a:ext cx="39560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 dirty="0">
                <a:solidFill>
                  <a:srgbClr val="0000CC"/>
                </a:solidFill>
                <a:latin typeface="宋体" pitchFamily="2" charset="-122"/>
              </a:rPr>
              <a:t>2</a:t>
            </a:r>
            <a:r>
              <a:rPr lang="zh-CN" altLang="en-US" sz="2200" dirty="0">
                <a:solidFill>
                  <a:srgbClr val="0000CC"/>
                </a:solidFill>
                <a:latin typeface="宋体" pitchFamily="2" charset="-122"/>
              </a:rPr>
              <a:t>、向烧杯中</a:t>
            </a:r>
            <a:r>
              <a:rPr lang="zh-CN" altLang="en-US" sz="2200" dirty="0">
                <a:solidFill>
                  <a:srgbClr val="FF0000"/>
                </a:solidFill>
                <a:latin typeface="宋体" pitchFamily="2" charset="-122"/>
              </a:rPr>
              <a:t>逐滴滴加</a:t>
            </a:r>
            <a:r>
              <a:rPr lang="zh-CN" altLang="en-US" sz="2200" dirty="0">
                <a:solidFill>
                  <a:srgbClr val="0000CC"/>
                </a:solidFill>
                <a:latin typeface="宋体" pitchFamily="2" charset="-122"/>
              </a:rPr>
              <a:t>稀盐酸，</a:t>
            </a:r>
          </a:p>
        </p:txBody>
      </p:sp>
      <p:sp>
        <p:nvSpPr>
          <p:cNvPr id="43" name="Text Box 39"/>
          <p:cNvSpPr txBox="1">
            <a:spLocks noChangeArrowheads="1"/>
          </p:cNvSpPr>
          <p:nvPr/>
        </p:nvSpPr>
        <p:spPr bwMode="auto">
          <a:xfrm>
            <a:off x="5289552" y="4929198"/>
            <a:ext cx="3589444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 dirty="0" smtClean="0">
                <a:solidFill>
                  <a:srgbClr val="FF0000"/>
                </a:solidFill>
                <a:latin typeface="+mj-ea"/>
                <a:ea typeface="+mj-ea"/>
              </a:rPr>
              <a:t>用玻璃棒不断搅拌</a:t>
            </a:r>
            <a:r>
              <a:rPr lang="zh-CN" altLang="en-US" sz="2200" dirty="0">
                <a:solidFill>
                  <a:srgbClr val="FF0000"/>
                </a:solidFill>
                <a:latin typeface="+mj-ea"/>
                <a:ea typeface="+mj-ea"/>
              </a:rPr>
              <a:t>，</a:t>
            </a:r>
            <a:r>
              <a:rPr lang="zh-CN" altLang="en-US" sz="2200" dirty="0" smtClean="0">
                <a:solidFill>
                  <a:srgbClr val="FF0000"/>
                </a:solidFill>
                <a:latin typeface="+mj-ea"/>
                <a:ea typeface="+mj-ea"/>
              </a:rPr>
              <a:t>至溶液</a:t>
            </a:r>
            <a:endParaRPr lang="en-US" altLang="zh-CN" sz="2200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r>
              <a:rPr lang="zh-CN" altLang="en-US" sz="2200" smtClean="0">
                <a:solidFill>
                  <a:srgbClr val="FF0000"/>
                </a:solidFill>
                <a:latin typeface="+mj-ea"/>
                <a:ea typeface="+mj-ea"/>
              </a:rPr>
              <a:t>中</a:t>
            </a:r>
            <a:r>
              <a:rPr lang="zh-CN" altLang="en-US" sz="2200" dirty="0" smtClean="0">
                <a:solidFill>
                  <a:srgbClr val="0000FF"/>
                </a:solidFill>
                <a:latin typeface="+mj-ea"/>
                <a:ea typeface="+mj-ea"/>
              </a:rPr>
              <a:t>恰好</a:t>
            </a:r>
            <a:r>
              <a:rPr lang="zh-CN" altLang="en-US" sz="2200">
                <a:solidFill>
                  <a:srgbClr val="FF0000"/>
                </a:solidFill>
                <a:latin typeface="+mj-ea"/>
                <a:ea typeface="+mj-ea"/>
              </a:rPr>
              <a:t>没有</a:t>
            </a:r>
            <a:r>
              <a:rPr lang="zh-CN" altLang="en-US" sz="2200" smtClean="0">
                <a:solidFill>
                  <a:srgbClr val="FF0000"/>
                </a:solidFill>
                <a:latin typeface="+mj-ea"/>
                <a:ea typeface="+mj-ea"/>
              </a:rPr>
              <a:t>气泡</a:t>
            </a:r>
            <a:r>
              <a:rPr lang="zh-CN" altLang="en-US" sz="2200" dirty="0" smtClean="0">
                <a:solidFill>
                  <a:srgbClr val="FF0000"/>
                </a:solidFill>
                <a:latin typeface="+mj-ea"/>
                <a:ea typeface="+mj-ea"/>
              </a:rPr>
              <a:t>冒</a:t>
            </a:r>
            <a:r>
              <a:rPr lang="zh-CN" altLang="en-US" sz="2200" dirty="0">
                <a:solidFill>
                  <a:srgbClr val="FF0000"/>
                </a:solidFill>
                <a:latin typeface="+mj-ea"/>
                <a:ea typeface="+mj-ea"/>
              </a:rPr>
              <a:t>出</a:t>
            </a:r>
            <a:r>
              <a:rPr lang="zh-CN" altLang="en-US" sz="2200" dirty="0" smtClean="0">
                <a:solidFill>
                  <a:srgbClr val="FF0000"/>
                </a:solidFill>
                <a:latin typeface="+mj-ea"/>
                <a:ea typeface="+mj-ea"/>
              </a:rPr>
              <a:t>为止，</a:t>
            </a:r>
            <a:endParaRPr lang="zh-CN" altLang="en-US" sz="22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44" name="Text Box 40"/>
          <p:cNvSpPr txBox="1">
            <a:spLocks noChangeArrowheads="1"/>
          </p:cNvSpPr>
          <p:nvPr/>
        </p:nvSpPr>
        <p:spPr bwMode="auto">
          <a:xfrm>
            <a:off x="4857752" y="5640189"/>
            <a:ext cx="428624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1800" dirty="0">
                <a:solidFill>
                  <a:srgbClr val="0000CC"/>
                </a:solidFill>
                <a:latin typeface="+mn-ea"/>
                <a:ea typeface="+mn-ea"/>
              </a:rPr>
              <a:t>3</a:t>
            </a:r>
            <a:r>
              <a:rPr lang="zh-CN" altLang="en-US" sz="1800" dirty="0" smtClean="0">
                <a:solidFill>
                  <a:srgbClr val="0000CC"/>
                </a:solidFill>
                <a:latin typeface="+mn-ea"/>
                <a:ea typeface="+mn-ea"/>
              </a:rPr>
              <a:t>、</a:t>
            </a:r>
            <a:r>
              <a:rPr lang="zh-CN" altLang="en-US" sz="1800" dirty="0" smtClean="0">
                <a:solidFill>
                  <a:srgbClr val="FF0000"/>
                </a:solidFill>
                <a:latin typeface="+mj-ea"/>
              </a:rPr>
              <a:t>将步骤</a:t>
            </a:r>
            <a:r>
              <a:rPr lang="en-US" altLang="zh-CN" sz="1800" dirty="0" smtClean="0">
                <a:solidFill>
                  <a:srgbClr val="FF0000"/>
                </a:solidFill>
                <a:latin typeface="+mj-ea"/>
              </a:rPr>
              <a:t>2</a:t>
            </a:r>
            <a:r>
              <a:rPr lang="zh-CN" altLang="en-US" sz="1800" dirty="0" smtClean="0">
                <a:solidFill>
                  <a:srgbClr val="FF0000"/>
                </a:solidFill>
                <a:latin typeface="+mj-ea"/>
              </a:rPr>
              <a:t>反应所得混合物</a:t>
            </a:r>
            <a:r>
              <a:rPr lang="zh-CN" altLang="en-US" sz="1800" dirty="0" smtClean="0">
                <a:solidFill>
                  <a:srgbClr val="0000CC"/>
                </a:solidFill>
                <a:latin typeface="+mn-ea"/>
                <a:ea typeface="+mn-ea"/>
              </a:rPr>
              <a:t>过滤</a:t>
            </a:r>
            <a:r>
              <a:rPr lang="zh-CN" altLang="en-US" sz="1800" dirty="0">
                <a:solidFill>
                  <a:srgbClr val="0000CC"/>
                </a:solidFill>
                <a:latin typeface="+mn-ea"/>
                <a:ea typeface="+mn-ea"/>
              </a:rPr>
              <a:t>、</a:t>
            </a:r>
            <a:r>
              <a:rPr lang="zh-CN" altLang="en-US" sz="1800" dirty="0">
                <a:latin typeface="+mn-ea"/>
                <a:ea typeface="+mn-ea"/>
              </a:rPr>
              <a:t>洗涤</a:t>
            </a:r>
            <a:r>
              <a:rPr lang="zh-CN" altLang="en-US" sz="1800" dirty="0" smtClean="0">
                <a:latin typeface="+mn-ea"/>
                <a:ea typeface="+mn-ea"/>
              </a:rPr>
              <a:t>、</a:t>
            </a:r>
            <a:endParaRPr lang="en-US" altLang="zh-CN" sz="1800" dirty="0" smtClean="0">
              <a:latin typeface="+mn-ea"/>
              <a:ea typeface="+mn-ea"/>
            </a:endParaRPr>
          </a:p>
          <a:p>
            <a:r>
              <a:rPr lang="en-US" altLang="zh-CN" sz="1800" dirty="0" smtClean="0">
                <a:solidFill>
                  <a:srgbClr val="0000CC"/>
                </a:solidFill>
                <a:latin typeface="+mn-ea"/>
                <a:ea typeface="+mn-ea"/>
              </a:rPr>
              <a:t>   </a:t>
            </a:r>
            <a:r>
              <a:rPr lang="zh-CN" altLang="en-US" sz="1800" dirty="0" smtClean="0">
                <a:solidFill>
                  <a:srgbClr val="0000CC"/>
                </a:solidFill>
                <a:latin typeface="+mn-ea"/>
                <a:ea typeface="+mn-ea"/>
              </a:rPr>
              <a:t>干燥</a:t>
            </a:r>
            <a:endParaRPr lang="zh-CN" altLang="en-US" sz="1800" dirty="0">
              <a:solidFill>
                <a:srgbClr val="0000CC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7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7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7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78" grpId="0"/>
      <p:bldP spid="57381" grpId="0"/>
      <p:bldP spid="57382" grpId="0"/>
      <p:bldP spid="37" grpId="0"/>
      <p:bldP spid="39" grpId="0"/>
      <p:bldP spid="40" grpId="0"/>
      <p:bldP spid="41" grpId="0"/>
      <p:bldP spid="42" grpId="0"/>
      <p:bldP spid="43" grpId="0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396" name="Group 52"/>
          <p:cNvGraphicFramePr>
            <a:graphicFrameLocks noGrp="1"/>
          </p:cNvGraphicFramePr>
          <p:nvPr/>
        </p:nvGraphicFramePr>
        <p:xfrm>
          <a:off x="611188" y="2060575"/>
          <a:ext cx="8353425" cy="4083069"/>
        </p:xfrm>
        <a:graphic>
          <a:graphicData uri="http://schemas.openxmlformats.org/drawingml/2006/table">
            <a:tbl>
              <a:tblPr/>
              <a:tblGrid>
                <a:gridCol w="1296987"/>
                <a:gridCol w="2879725"/>
                <a:gridCol w="4176713"/>
              </a:tblGrid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混合物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除杂化学方程式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主要操作步骤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76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494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7364" name="Text Box 20"/>
          <p:cNvSpPr txBox="1">
            <a:spLocks noChangeArrowheads="1"/>
          </p:cNvSpPr>
          <p:nvPr/>
        </p:nvSpPr>
        <p:spPr bwMode="auto">
          <a:xfrm>
            <a:off x="684213" y="1484313"/>
            <a:ext cx="82089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latin typeface="Times New Roman" pitchFamily="18" charset="0"/>
              </a:rPr>
              <a:t>4</a:t>
            </a:r>
            <a:r>
              <a:rPr lang="zh-CN" altLang="en-US">
                <a:latin typeface="Times New Roman" pitchFamily="18" charset="0"/>
              </a:rPr>
              <a:t>、填写下列表格（“混合物”栏中括号内为杂质）</a:t>
            </a:r>
            <a:r>
              <a:rPr kumimoji="1" lang="zh-CN" altLang="en-US">
                <a:latin typeface="宋体" pitchFamily="2" charset="-122"/>
              </a:rPr>
              <a:t>（</a:t>
            </a:r>
            <a:r>
              <a:rPr kumimoji="1" lang="en-US" altLang="zh-CN">
                <a:latin typeface="宋体" pitchFamily="2" charset="-122"/>
              </a:rPr>
              <a:t>P</a:t>
            </a:r>
            <a:r>
              <a:rPr kumimoji="1" lang="en-US" altLang="zh-CN" baseline="-25000">
                <a:latin typeface="宋体" pitchFamily="2" charset="-122"/>
              </a:rPr>
              <a:t>13</a:t>
            </a:r>
            <a:r>
              <a:rPr kumimoji="1" lang="en-US" altLang="zh-CN">
                <a:latin typeface="宋体" pitchFamily="2" charset="-122"/>
              </a:rPr>
              <a:t> 6</a:t>
            </a:r>
            <a:r>
              <a:rPr kumimoji="1" lang="zh-CN" altLang="en-US">
                <a:latin typeface="宋体" pitchFamily="2" charset="-122"/>
              </a:rPr>
              <a:t>）</a:t>
            </a:r>
          </a:p>
        </p:txBody>
      </p:sp>
      <p:sp>
        <p:nvSpPr>
          <p:cNvPr id="57366" name="Text Box 22"/>
          <p:cNvSpPr txBox="1">
            <a:spLocks noChangeArrowheads="1"/>
          </p:cNvSpPr>
          <p:nvPr/>
        </p:nvSpPr>
        <p:spPr bwMode="auto">
          <a:xfrm>
            <a:off x="881063" y="476250"/>
            <a:ext cx="7651750" cy="457200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chemeClr val="bg1"/>
                </a:solidFill>
                <a:latin typeface="Arial Narrow" pitchFamily="34" charset="0"/>
              </a:rPr>
              <a:t>K  Ca  Na  Mg  Al   Zn   Fe   Sn   Pb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（</a:t>
            </a:r>
            <a:r>
              <a:rPr kumimoji="1" lang="en-US" altLang="zh-CN">
                <a:solidFill>
                  <a:srgbClr val="FF0000"/>
                </a:solidFill>
                <a:latin typeface="Arial Narrow" pitchFamily="34" charset="0"/>
              </a:rPr>
              <a:t>H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）</a:t>
            </a:r>
            <a:r>
              <a:rPr kumimoji="1" lang="en-US" altLang="zh-CN">
                <a:solidFill>
                  <a:schemeClr val="bg1"/>
                </a:solidFill>
                <a:latin typeface="Arial Narrow" pitchFamily="34" charset="0"/>
              </a:rPr>
              <a:t>Cu   Hg   Ag   Pt     Au</a:t>
            </a:r>
          </a:p>
        </p:txBody>
      </p:sp>
      <p:sp>
        <p:nvSpPr>
          <p:cNvPr id="57368" name="Line 24"/>
          <p:cNvSpPr>
            <a:spLocks noChangeShapeType="1"/>
          </p:cNvSpPr>
          <p:nvPr/>
        </p:nvSpPr>
        <p:spPr bwMode="auto">
          <a:xfrm>
            <a:off x="963613" y="1147763"/>
            <a:ext cx="7640637" cy="1587"/>
          </a:xfrm>
          <a:prstGeom prst="line">
            <a:avLst/>
          </a:prstGeom>
          <a:noFill/>
          <a:ln w="5715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17" name="Text Box 33"/>
          <p:cNvSpPr txBox="1">
            <a:spLocks noChangeArrowheads="1"/>
          </p:cNvSpPr>
          <p:nvPr/>
        </p:nvSpPr>
        <p:spPr bwMode="auto">
          <a:xfrm>
            <a:off x="1908175" y="3363907"/>
            <a:ext cx="320357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200">
                <a:solidFill>
                  <a:srgbClr val="FF0000"/>
                </a:solidFill>
                <a:latin typeface="宋体" pitchFamily="2" charset="-122"/>
              </a:rPr>
              <a:t>Fe+CuSO</a:t>
            </a:r>
            <a:r>
              <a:rPr lang="en-US" altLang="zh-CN" sz="2200" baseline="-25000">
                <a:solidFill>
                  <a:srgbClr val="FF0000"/>
                </a:solidFill>
                <a:latin typeface="宋体" pitchFamily="2" charset="-122"/>
              </a:rPr>
              <a:t>4 </a:t>
            </a:r>
            <a:r>
              <a:rPr lang="en-US" altLang="zh-CN" sz="2200">
                <a:solidFill>
                  <a:srgbClr val="FF0000"/>
                </a:solidFill>
                <a:latin typeface="宋体" pitchFamily="2" charset="-122"/>
              </a:rPr>
              <a:t>= FeSO</a:t>
            </a:r>
            <a:r>
              <a:rPr lang="en-US" altLang="zh-CN" sz="2200" baseline="-25000">
                <a:solidFill>
                  <a:srgbClr val="FF0000"/>
                </a:solidFill>
                <a:latin typeface="宋体" pitchFamily="2" charset="-122"/>
              </a:rPr>
              <a:t>4 </a:t>
            </a:r>
            <a:r>
              <a:rPr lang="en-US" altLang="zh-CN" sz="2200">
                <a:solidFill>
                  <a:srgbClr val="FF0000"/>
                </a:solidFill>
                <a:latin typeface="宋体" pitchFamily="2" charset="-122"/>
              </a:rPr>
              <a:t>+ Cu</a:t>
            </a:r>
          </a:p>
        </p:txBody>
      </p:sp>
      <p:sp>
        <p:nvSpPr>
          <p:cNvPr id="18" name="Rectangle 45"/>
          <p:cNvSpPr>
            <a:spLocks noChangeArrowheads="1"/>
          </p:cNvSpPr>
          <p:nvPr/>
        </p:nvSpPr>
        <p:spPr bwMode="auto">
          <a:xfrm>
            <a:off x="539750" y="3319457"/>
            <a:ext cx="1412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宋体" pitchFamily="2" charset="-122"/>
              </a:rPr>
              <a:t>铜粉</a:t>
            </a: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(Fe)</a:t>
            </a:r>
          </a:p>
        </p:txBody>
      </p:sp>
      <p:sp>
        <p:nvSpPr>
          <p:cNvPr id="19" name="Text Box 46"/>
          <p:cNvSpPr txBox="1">
            <a:spLocks noChangeArrowheads="1"/>
          </p:cNvSpPr>
          <p:nvPr/>
        </p:nvSpPr>
        <p:spPr bwMode="auto">
          <a:xfrm>
            <a:off x="4860925" y="2500306"/>
            <a:ext cx="397827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 dirty="0">
                <a:solidFill>
                  <a:srgbClr val="0000CC"/>
                </a:solidFill>
                <a:latin typeface="+mj-ea"/>
                <a:ea typeface="+mj-ea"/>
              </a:rPr>
              <a:t>1</a:t>
            </a:r>
            <a:r>
              <a:rPr lang="zh-CN" altLang="en-US" sz="2200" dirty="0">
                <a:solidFill>
                  <a:srgbClr val="0000CC"/>
                </a:solidFill>
                <a:latin typeface="+mj-ea"/>
                <a:ea typeface="+mj-ea"/>
              </a:rPr>
              <a:t>、将混合物</a:t>
            </a:r>
            <a:r>
              <a:rPr lang="zh-CN" altLang="en-US" sz="2200" dirty="0">
                <a:solidFill>
                  <a:srgbClr val="FF0000"/>
                </a:solidFill>
                <a:latin typeface="+mj-ea"/>
                <a:ea typeface="+mj-ea"/>
              </a:rPr>
              <a:t>全部</a:t>
            </a:r>
            <a:r>
              <a:rPr lang="zh-CN" altLang="en-US" sz="2200" dirty="0">
                <a:solidFill>
                  <a:srgbClr val="0000CC"/>
                </a:solidFill>
                <a:latin typeface="+mj-ea"/>
                <a:ea typeface="+mj-ea"/>
              </a:rPr>
              <a:t>转移至烧杯中</a:t>
            </a:r>
          </a:p>
        </p:txBody>
      </p:sp>
      <p:sp>
        <p:nvSpPr>
          <p:cNvPr id="20" name="Text Box 47"/>
          <p:cNvSpPr txBox="1">
            <a:spLocks noChangeArrowheads="1"/>
          </p:cNvSpPr>
          <p:nvPr/>
        </p:nvSpPr>
        <p:spPr bwMode="auto">
          <a:xfrm>
            <a:off x="4842437" y="2873873"/>
            <a:ext cx="401584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 dirty="0">
                <a:solidFill>
                  <a:srgbClr val="0000CC"/>
                </a:solidFill>
                <a:latin typeface="+mj-ea"/>
                <a:ea typeface="+mj-ea"/>
              </a:rPr>
              <a:t>2</a:t>
            </a:r>
            <a:r>
              <a:rPr lang="zh-CN" altLang="en-US" sz="2200" dirty="0">
                <a:solidFill>
                  <a:srgbClr val="0000CC"/>
                </a:solidFill>
                <a:latin typeface="+mj-ea"/>
                <a:ea typeface="+mj-ea"/>
              </a:rPr>
              <a:t>、向烧杯中</a:t>
            </a:r>
            <a:r>
              <a:rPr lang="zh-CN" altLang="en-US" sz="2200" dirty="0" smtClean="0">
                <a:solidFill>
                  <a:srgbClr val="0000CC"/>
                </a:solidFill>
                <a:latin typeface="+mj-ea"/>
                <a:ea typeface="+mj-ea"/>
              </a:rPr>
              <a:t>加入</a:t>
            </a:r>
            <a:r>
              <a:rPr lang="zh-CN" altLang="en-US" sz="2200" dirty="0" smtClean="0">
                <a:solidFill>
                  <a:srgbClr val="FF0000"/>
                </a:solidFill>
                <a:latin typeface="+mj-ea"/>
                <a:ea typeface="+mj-ea"/>
              </a:rPr>
              <a:t>过量</a:t>
            </a:r>
            <a:r>
              <a:rPr lang="zh-CN" altLang="en-US" sz="2200" dirty="0">
                <a:solidFill>
                  <a:srgbClr val="0000CC"/>
                </a:solidFill>
                <a:latin typeface="+mj-ea"/>
                <a:ea typeface="+mj-ea"/>
              </a:rPr>
              <a:t>的硫酸铜</a:t>
            </a:r>
          </a:p>
          <a:p>
            <a:r>
              <a:rPr lang="zh-CN" altLang="en-US" sz="2200" dirty="0">
                <a:solidFill>
                  <a:srgbClr val="0000CC"/>
                </a:solidFill>
                <a:latin typeface="+mj-ea"/>
                <a:ea typeface="+mj-ea"/>
              </a:rPr>
              <a:t>   溶液，</a:t>
            </a:r>
            <a:r>
              <a:rPr lang="zh-CN" altLang="en-US" sz="2200" dirty="0">
                <a:solidFill>
                  <a:srgbClr val="FF0000"/>
                </a:solidFill>
                <a:latin typeface="+mj-ea"/>
                <a:ea typeface="+mj-ea"/>
              </a:rPr>
              <a:t>搅拌，</a:t>
            </a:r>
          </a:p>
        </p:txBody>
      </p:sp>
      <p:sp>
        <p:nvSpPr>
          <p:cNvPr id="21" name="Text Box 48"/>
          <p:cNvSpPr txBox="1">
            <a:spLocks noChangeArrowheads="1"/>
          </p:cNvSpPr>
          <p:nvPr/>
        </p:nvSpPr>
        <p:spPr bwMode="auto">
          <a:xfrm>
            <a:off x="4857752" y="3625844"/>
            <a:ext cx="423068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1800" dirty="0">
                <a:solidFill>
                  <a:srgbClr val="0000CC"/>
                </a:solidFill>
                <a:latin typeface="+mj-ea"/>
                <a:ea typeface="+mj-ea"/>
              </a:rPr>
              <a:t>3</a:t>
            </a:r>
            <a:r>
              <a:rPr lang="zh-CN" altLang="en-US" sz="1800" dirty="0" smtClean="0">
                <a:solidFill>
                  <a:srgbClr val="0000CC"/>
                </a:solidFill>
                <a:latin typeface="+mj-ea"/>
                <a:ea typeface="+mj-ea"/>
              </a:rPr>
              <a:t>、</a:t>
            </a:r>
            <a:r>
              <a:rPr lang="zh-CN" altLang="en-US" sz="1800" dirty="0" smtClean="0">
                <a:solidFill>
                  <a:srgbClr val="FF0000"/>
                </a:solidFill>
                <a:latin typeface="+mj-ea"/>
                <a:ea typeface="+mj-ea"/>
              </a:rPr>
              <a:t>将步骤</a:t>
            </a:r>
            <a:r>
              <a:rPr lang="en-US" altLang="zh-CN" sz="1800" dirty="0" smtClean="0">
                <a:solidFill>
                  <a:srgbClr val="FF0000"/>
                </a:solidFill>
                <a:latin typeface="+mj-ea"/>
                <a:ea typeface="+mj-ea"/>
              </a:rPr>
              <a:t>2</a:t>
            </a:r>
            <a:r>
              <a:rPr lang="zh-CN" altLang="en-US" sz="1800" dirty="0" smtClean="0">
                <a:solidFill>
                  <a:srgbClr val="FF0000"/>
                </a:solidFill>
                <a:latin typeface="+mj-ea"/>
                <a:ea typeface="+mj-ea"/>
              </a:rPr>
              <a:t>反应所得混合物</a:t>
            </a:r>
            <a:r>
              <a:rPr lang="zh-CN" altLang="en-US" sz="1800" dirty="0" smtClean="0">
                <a:solidFill>
                  <a:srgbClr val="0000CC"/>
                </a:solidFill>
                <a:latin typeface="+mj-ea"/>
                <a:ea typeface="+mj-ea"/>
              </a:rPr>
              <a:t>过滤</a:t>
            </a:r>
            <a:r>
              <a:rPr lang="zh-CN" altLang="en-US" sz="1800" dirty="0">
                <a:solidFill>
                  <a:srgbClr val="0000CC"/>
                </a:solidFill>
                <a:latin typeface="+mj-ea"/>
                <a:ea typeface="+mj-ea"/>
              </a:rPr>
              <a:t>、</a:t>
            </a:r>
            <a:r>
              <a:rPr lang="zh-CN" altLang="en-US" sz="1800" dirty="0">
                <a:latin typeface="+mj-ea"/>
                <a:ea typeface="+mj-ea"/>
              </a:rPr>
              <a:t>洗涤</a:t>
            </a:r>
            <a:r>
              <a:rPr lang="zh-CN" altLang="en-US" sz="1800" dirty="0" smtClean="0">
                <a:latin typeface="+mj-ea"/>
                <a:ea typeface="+mj-ea"/>
              </a:rPr>
              <a:t>、</a:t>
            </a:r>
            <a:endParaRPr lang="en-US" altLang="zh-CN" sz="1800" dirty="0" smtClean="0">
              <a:latin typeface="+mj-ea"/>
              <a:ea typeface="+mj-ea"/>
            </a:endParaRPr>
          </a:p>
          <a:p>
            <a:r>
              <a:rPr lang="en-US" altLang="zh-CN" sz="1800" dirty="0" smtClean="0">
                <a:solidFill>
                  <a:srgbClr val="0000CC"/>
                </a:solidFill>
                <a:latin typeface="+mj-ea"/>
                <a:ea typeface="+mj-ea"/>
              </a:rPr>
              <a:t>   </a:t>
            </a:r>
            <a:r>
              <a:rPr lang="zh-CN" altLang="en-US" sz="1800" dirty="0" smtClean="0">
                <a:solidFill>
                  <a:srgbClr val="0000CC"/>
                </a:solidFill>
                <a:latin typeface="+mj-ea"/>
                <a:ea typeface="+mj-ea"/>
              </a:rPr>
              <a:t>干燥</a:t>
            </a:r>
            <a:endParaRPr lang="zh-CN" altLang="en-US" sz="1800" dirty="0">
              <a:solidFill>
                <a:srgbClr val="0000CC"/>
              </a:solidFill>
              <a:latin typeface="+mj-ea"/>
              <a:ea typeface="+mj-ea"/>
            </a:endParaRPr>
          </a:p>
        </p:txBody>
      </p:sp>
      <p:sp>
        <p:nvSpPr>
          <p:cNvPr id="26" name="Text Box 24"/>
          <p:cNvSpPr txBox="1">
            <a:spLocks noChangeArrowheads="1"/>
          </p:cNvSpPr>
          <p:nvPr/>
        </p:nvSpPr>
        <p:spPr bwMode="auto">
          <a:xfrm>
            <a:off x="1857356" y="4978418"/>
            <a:ext cx="309562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200" dirty="0">
                <a:solidFill>
                  <a:srgbClr val="FF0000"/>
                </a:solidFill>
                <a:latin typeface="宋体" pitchFamily="2" charset="-122"/>
              </a:rPr>
              <a:t>Fe +CuCl</a:t>
            </a:r>
            <a:r>
              <a:rPr lang="en-US" altLang="zh-CN" sz="2200" baseline="-25000" dirty="0">
                <a:solidFill>
                  <a:srgbClr val="FF0000"/>
                </a:solidFill>
                <a:latin typeface="宋体" pitchFamily="2" charset="-122"/>
              </a:rPr>
              <a:t>2 </a:t>
            </a:r>
            <a:r>
              <a:rPr lang="en-US" altLang="zh-CN" sz="2200" dirty="0">
                <a:solidFill>
                  <a:srgbClr val="FF0000"/>
                </a:solidFill>
                <a:latin typeface="宋体" pitchFamily="2" charset="-122"/>
              </a:rPr>
              <a:t>=FeCl</a:t>
            </a:r>
            <a:r>
              <a:rPr lang="en-US" altLang="zh-CN" sz="2200" baseline="-25000" dirty="0">
                <a:solidFill>
                  <a:srgbClr val="FF0000"/>
                </a:solidFill>
                <a:latin typeface="宋体" pitchFamily="2" charset="-122"/>
              </a:rPr>
              <a:t>2 </a:t>
            </a:r>
            <a:r>
              <a:rPr lang="en-US" altLang="zh-CN" sz="2200" dirty="0">
                <a:solidFill>
                  <a:srgbClr val="FF0000"/>
                </a:solidFill>
                <a:latin typeface="宋体" pitchFamily="2" charset="-122"/>
              </a:rPr>
              <a:t>+ Cu</a:t>
            </a:r>
          </a:p>
        </p:txBody>
      </p:sp>
      <p:sp>
        <p:nvSpPr>
          <p:cNvPr id="27" name="Text Box 25"/>
          <p:cNvSpPr txBox="1">
            <a:spLocks noChangeArrowheads="1"/>
          </p:cNvSpPr>
          <p:nvPr/>
        </p:nvSpPr>
        <p:spPr bwMode="auto">
          <a:xfrm>
            <a:off x="4865257" y="4325955"/>
            <a:ext cx="4278743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200" dirty="0">
                <a:solidFill>
                  <a:srgbClr val="0000CC"/>
                </a:solidFill>
                <a:latin typeface="+mj-ea"/>
                <a:ea typeface="+mj-ea"/>
              </a:rPr>
              <a:t>1</a:t>
            </a:r>
            <a:r>
              <a:rPr lang="zh-CN" altLang="en-US" sz="2200" dirty="0">
                <a:solidFill>
                  <a:srgbClr val="0000CC"/>
                </a:solidFill>
                <a:latin typeface="+mj-ea"/>
                <a:ea typeface="+mj-ea"/>
              </a:rPr>
              <a:t>、将混合物全部转移至烧杯中</a:t>
            </a:r>
          </a:p>
        </p:txBody>
      </p:sp>
      <p:sp>
        <p:nvSpPr>
          <p:cNvPr id="28" name="Text Box 26"/>
          <p:cNvSpPr txBox="1">
            <a:spLocks noChangeArrowheads="1"/>
          </p:cNvSpPr>
          <p:nvPr/>
        </p:nvSpPr>
        <p:spPr bwMode="auto">
          <a:xfrm>
            <a:off x="4865257" y="4786330"/>
            <a:ext cx="4064461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200" dirty="0">
                <a:solidFill>
                  <a:srgbClr val="0000CC"/>
                </a:solidFill>
                <a:latin typeface="+mj-ea"/>
                <a:ea typeface="+mj-ea"/>
              </a:rPr>
              <a:t>2</a:t>
            </a:r>
            <a:r>
              <a:rPr lang="zh-CN" altLang="en-US" sz="2200" dirty="0">
                <a:solidFill>
                  <a:srgbClr val="0000CC"/>
                </a:solidFill>
                <a:latin typeface="+mj-ea"/>
                <a:ea typeface="+mj-ea"/>
              </a:rPr>
              <a:t>、向烧杯中加入</a:t>
            </a:r>
            <a:r>
              <a:rPr lang="zh-CN" altLang="en-US" sz="2200" dirty="0">
                <a:solidFill>
                  <a:srgbClr val="FF0000"/>
                </a:solidFill>
                <a:latin typeface="+mj-ea"/>
                <a:ea typeface="+mj-ea"/>
              </a:rPr>
              <a:t>足量</a:t>
            </a:r>
            <a:r>
              <a:rPr lang="zh-CN" altLang="en-US" sz="2200" dirty="0">
                <a:solidFill>
                  <a:srgbClr val="0000CC"/>
                </a:solidFill>
                <a:latin typeface="+mj-ea"/>
                <a:ea typeface="+mj-ea"/>
              </a:rPr>
              <a:t>的铁粉，</a:t>
            </a:r>
          </a:p>
          <a:p>
            <a:r>
              <a:rPr lang="zh-CN" altLang="en-US" sz="2200" dirty="0">
                <a:solidFill>
                  <a:srgbClr val="0000CC"/>
                </a:solidFill>
                <a:latin typeface="+mj-ea"/>
                <a:ea typeface="+mj-ea"/>
              </a:rPr>
              <a:t>   搅拌，</a:t>
            </a:r>
          </a:p>
        </p:txBody>
      </p:sp>
      <p:sp>
        <p:nvSpPr>
          <p:cNvPr id="29" name="Text Box 28"/>
          <p:cNvSpPr txBox="1">
            <a:spLocks noChangeArrowheads="1"/>
          </p:cNvSpPr>
          <p:nvPr/>
        </p:nvSpPr>
        <p:spPr bwMode="auto">
          <a:xfrm>
            <a:off x="4917645" y="5573730"/>
            <a:ext cx="414889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1800" dirty="0">
                <a:solidFill>
                  <a:srgbClr val="FF0000"/>
                </a:solidFill>
                <a:latin typeface="+mj-ea"/>
                <a:ea typeface="+mj-ea"/>
              </a:rPr>
              <a:t>3</a:t>
            </a:r>
            <a:r>
              <a:rPr lang="zh-CN" altLang="en-US" sz="1800" dirty="0" smtClean="0">
                <a:solidFill>
                  <a:srgbClr val="FF0000"/>
                </a:solidFill>
                <a:latin typeface="+mj-ea"/>
                <a:ea typeface="+mj-ea"/>
              </a:rPr>
              <a:t>、将步骤</a:t>
            </a:r>
            <a:r>
              <a:rPr lang="en-US" altLang="zh-CN" sz="1800" dirty="0" smtClean="0">
                <a:solidFill>
                  <a:srgbClr val="FF0000"/>
                </a:solidFill>
                <a:latin typeface="+mj-ea"/>
                <a:ea typeface="+mj-ea"/>
              </a:rPr>
              <a:t>2</a:t>
            </a:r>
            <a:r>
              <a:rPr lang="zh-CN" altLang="en-US" sz="1800" dirty="0" smtClean="0">
                <a:solidFill>
                  <a:srgbClr val="FF0000"/>
                </a:solidFill>
                <a:latin typeface="+mj-ea"/>
                <a:ea typeface="+mj-ea"/>
              </a:rPr>
              <a:t>反应所得混合物</a:t>
            </a:r>
            <a:r>
              <a:rPr lang="zh-CN" altLang="en-US" sz="1800" dirty="0" smtClean="0">
                <a:solidFill>
                  <a:srgbClr val="0000FF"/>
                </a:solidFill>
                <a:latin typeface="+mj-ea"/>
                <a:ea typeface="+mj-ea"/>
              </a:rPr>
              <a:t>过滤</a:t>
            </a:r>
            <a:r>
              <a:rPr lang="zh-CN" altLang="en-US" sz="1800" dirty="0">
                <a:latin typeface="+mj-ea"/>
                <a:ea typeface="+mj-ea"/>
              </a:rPr>
              <a:t>、洗涤</a:t>
            </a:r>
          </a:p>
        </p:txBody>
      </p:sp>
      <p:sp>
        <p:nvSpPr>
          <p:cNvPr id="30" name="矩形 29"/>
          <p:cNvSpPr/>
          <p:nvPr/>
        </p:nvSpPr>
        <p:spPr>
          <a:xfrm>
            <a:off x="581254" y="4572008"/>
            <a:ext cx="1418978" cy="8371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20000"/>
              </a:spcBef>
              <a:buClr>
                <a:schemeClr val="bg2"/>
              </a:buClr>
              <a:buSzPct val="75000"/>
            </a:pPr>
            <a:r>
              <a:rPr lang="en-US" altLang="zh-CN" sz="2200" dirty="0">
                <a:latin typeface="宋体" pitchFamily="2" charset="-122"/>
              </a:rPr>
              <a:t>FeCl</a:t>
            </a:r>
            <a:r>
              <a:rPr lang="en-US" altLang="zh-CN" sz="2200" baseline="-25000" dirty="0">
                <a:latin typeface="宋体" pitchFamily="2" charset="-122"/>
              </a:rPr>
              <a:t>2</a:t>
            </a:r>
            <a:r>
              <a:rPr lang="zh-CN" altLang="en-US" sz="2200" dirty="0" smtClean="0">
                <a:latin typeface="宋体" pitchFamily="2" charset="-122"/>
              </a:rPr>
              <a:t>溶</a:t>
            </a:r>
            <a:endParaRPr lang="en-US" altLang="zh-CN" sz="2200" dirty="0" smtClean="0">
              <a:latin typeface="宋体" pitchFamily="2" charset="-122"/>
            </a:endParaRPr>
          </a:p>
          <a:p>
            <a:pPr lvl="0" algn="ctr">
              <a:spcBef>
                <a:spcPct val="20000"/>
              </a:spcBef>
              <a:buClr>
                <a:schemeClr val="bg2"/>
              </a:buClr>
              <a:buSzPct val="75000"/>
            </a:pPr>
            <a:r>
              <a:rPr lang="zh-CN" altLang="en-US" sz="2200" dirty="0" smtClean="0">
                <a:latin typeface="宋体" pitchFamily="2" charset="-122"/>
              </a:rPr>
              <a:t>液</a:t>
            </a:r>
            <a:r>
              <a:rPr lang="en-US" altLang="zh-CN" sz="2200" dirty="0">
                <a:solidFill>
                  <a:srgbClr val="FF0000"/>
                </a:solidFill>
                <a:latin typeface="宋体" pitchFamily="2" charset="-122"/>
              </a:rPr>
              <a:t>(CuCl</a:t>
            </a:r>
            <a:r>
              <a:rPr lang="en-US" altLang="zh-CN" sz="2200" baseline="-25000" dirty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en-US" altLang="zh-CN" sz="2200" dirty="0">
                <a:solidFill>
                  <a:srgbClr val="FF0000"/>
                </a:solidFill>
                <a:latin typeface="宋体" pitchFamily="2" charset="-122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6" grpId="0"/>
      <p:bldP spid="27" grpId="0"/>
      <p:bldP spid="28" grpId="0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663575" y="784225"/>
            <a:ext cx="805220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/>
              <a:t>5</a:t>
            </a:r>
            <a:r>
              <a:rPr lang="zh-CN" altLang="en-US" dirty="0" smtClean="0"/>
              <a:t>、</a:t>
            </a:r>
            <a:r>
              <a:rPr lang="zh-CN" altLang="en-US" dirty="0"/>
              <a:t>写出下列变化的化学方程式，并注明反应类型</a:t>
            </a:r>
            <a:r>
              <a:rPr kumimoji="1" lang="zh-CN" altLang="en-US" dirty="0" smtClean="0"/>
              <a:t>。</a:t>
            </a:r>
            <a:r>
              <a:rPr kumimoji="1" lang="en-US" altLang="zh-CN" dirty="0" smtClean="0">
                <a:solidFill>
                  <a:srgbClr val="FF0000"/>
                </a:solidFill>
              </a:rPr>
              <a:t>P</a:t>
            </a:r>
            <a:r>
              <a:rPr kumimoji="1" lang="en-US" altLang="zh-CN" baseline="-25000" dirty="0" smtClean="0">
                <a:solidFill>
                  <a:srgbClr val="FF0000"/>
                </a:solidFill>
              </a:rPr>
              <a:t>13</a:t>
            </a:r>
            <a:r>
              <a:rPr kumimoji="1" lang="en-US" altLang="zh-CN" dirty="0" smtClean="0">
                <a:solidFill>
                  <a:srgbClr val="FF0000"/>
                </a:solidFill>
              </a:rPr>
              <a:t>  3</a:t>
            </a:r>
            <a:endParaRPr kumimoji="1" lang="zh-CN" altLang="en-US" dirty="0">
              <a:solidFill>
                <a:srgbClr val="FF0000"/>
              </a:solidFill>
            </a:endParaRPr>
          </a:p>
        </p:txBody>
      </p:sp>
      <p:grpSp>
        <p:nvGrpSpPr>
          <p:cNvPr id="61454" name="Group 14"/>
          <p:cNvGrpSpPr>
            <a:grpSpLocks/>
          </p:cNvGrpSpPr>
          <p:nvPr/>
        </p:nvGrpSpPr>
        <p:grpSpPr bwMode="auto">
          <a:xfrm>
            <a:off x="1355725" y="2097088"/>
            <a:ext cx="5664200" cy="1676400"/>
            <a:chOff x="854" y="1117"/>
            <a:chExt cx="3568" cy="1056"/>
          </a:xfrm>
        </p:grpSpPr>
        <p:sp>
          <p:nvSpPr>
            <p:cNvPr id="61445" name="Text Box 5"/>
            <p:cNvSpPr txBox="1">
              <a:spLocks noChangeArrowheads="1"/>
            </p:cNvSpPr>
            <p:nvPr/>
          </p:nvSpPr>
          <p:spPr bwMode="auto">
            <a:xfrm>
              <a:off x="854" y="1117"/>
              <a:ext cx="3568" cy="10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C          CO</a:t>
              </a:r>
              <a:r>
                <a:rPr lang="en-US" altLang="zh-CN" baseline="-25000"/>
                <a:t>2              </a:t>
              </a:r>
              <a:r>
                <a:rPr lang="en-US" altLang="zh-CN"/>
                <a:t>CO                    FeSO</a:t>
              </a:r>
              <a:r>
                <a:rPr lang="en-US" altLang="zh-CN" baseline="-25000"/>
                <a:t>4</a:t>
              </a:r>
            </a:p>
            <a:p>
              <a:endParaRPr lang="en-US" altLang="zh-CN" baseline="-25000"/>
            </a:p>
            <a:p>
              <a:r>
                <a:rPr lang="en-US" altLang="zh-CN" baseline="-25000"/>
                <a:t>                                                                </a:t>
              </a:r>
              <a:r>
                <a:rPr lang="en-US" altLang="zh-CN"/>
                <a:t>Fe</a:t>
              </a:r>
            </a:p>
            <a:p>
              <a:endParaRPr lang="en-US" altLang="zh-CN" baseline="-25000"/>
            </a:p>
            <a:p>
              <a:r>
                <a:rPr lang="en-US" altLang="zh-CN"/>
                <a:t>Fe                     Fe</a:t>
              </a:r>
              <a:r>
                <a:rPr lang="en-US" altLang="zh-CN" baseline="-25000"/>
                <a:t>3</a:t>
              </a:r>
              <a:r>
                <a:rPr lang="en-US" altLang="zh-CN"/>
                <a:t>O</a:t>
              </a:r>
              <a:r>
                <a:rPr lang="en-US" altLang="zh-CN" baseline="-25000"/>
                <a:t>4                             </a:t>
              </a:r>
              <a:r>
                <a:rPr lang="en-US" altLang="zh-CN"/>
                <a:t>FeCl</a:t>
              </a:r>
              <a:r>
                <a:rPr lang="en-US" altLang="zh-CN" baseline="-25000"/>
                <a:t>2</a:t>
              </a:r>
              <a:endParaRPr lang="en-US" altLang="zh-CN"/>
            </a:p>
          </p:txBody>
        </p:sp>
        <p:sp>
          <p:nvSpPr>
            <p:cNvPr id="61446" name="Line 6"/>
            <p:cNvSpPr>
              <a:spLocks noChangeShapeType="1"/>
            </p:cNvSpPr>
            <p:nvPr/>
          </p:nvSpPr>
          <p:spPr bwMode="auto">
            <a:xfrm>
              <a:off x="1111" y="1253"/>
              <a:ext cx="408" cy="0"/>
            </a:xfrm>
            <a:prstGeom prst="line">
              <a:avLst/>
            </a:prstGeom>
            <a:noFill/>
            <a:ln w="9525">
              <a:solidFill>
                <a:srgbClr val="0000CC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447" name="Line 7"/>
            <p:cNvSpPr>
              <a:spLocks noChangeShapeType="1"/>
            </p:cNvSpPr>
            <p:nvPr/>
          </p:nvSpPr>
          <p:spPr bwMode="auto">
            <a:xfrm>
              <a:off x="1928" y="1253"/>
              <a:ext cx="408" cy="0"/>
            </a:xfrm>
            <a:prstGeom prst="line">
              <a:avLst/>
            </a:prstGeom>
            <a:noFill/>
            <a:ln w="9525">
              <a:solidFill>
                <a:srgbClr val="0000CC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448" name="Line 8"/>
            <p:cNvSpPr>
              <a:spLocks noChangeShapeType="1"/>
            </p:cNvSpPr>
            <p:nvPr/>
          </p:nvSpPr>
          <p:spPr bwMode="auto">
            <a:xfrm>
              <a:off x="1202" y="2024"/>
              <a:ext cx="998" cy="0"/>
            </a:xfrm>
            <a:prstGeom prst="line">
              <a:avLst/>
            </a:prstGeom>
            <a:noFill/>
            <a:ln w="9525">
              <a:solidFill>
                <a:srgbClr val="0000CC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450" name="AutoShape 10"/>
            <p:cNvSpPr>
              <a:spLocks/>
            </p:cNvSpPr>
            <p:nvPr/>
          </p:nvSpPr>
          <p:spPr bwMode="auto">
            <a:xfrm flipH="1">
              <a:off x="2880" y="1344"/>
              <a:ext cx="46" cy="635"/>
            </a:xfrm>
            <a:prstGeom prst="leftBrace">
              <a:avLst>
                <a:gd name="adj1" fmla="val 115036"/>
                <a:gd name="adj2" fmla="val 50000"/>
              </a:avLst>
            </a:prstGeom>
            <a:noFill/>
            <a:ln w="952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1451" name="Line 11"/>
            <p:cNvSpPr>
              <a:spLocks noChangeShapeType="1"/>
            </p:cNvSpPr>
            <p:nvPr/>
          </p:nvSpPr>
          <p:spPr bwMode="auto">
            <a:xfrm>
              <a:off x="2925" y="1661"/>
              <a:ext cx="227" cy="0"/>
            </a:xfrm>
            <a:prstGeom prst="line">
              <a:avLst/>
            </a:prstGeom>
            <a:noFill/>
            <a:ln w="9525">
              <a:solidFill>
                <a:srgbClr val="0000CC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452" name="Line 12"/>
            <p:cNvSpPr>
              <a:spLocks noChangeShapeType="1"/>
            </p:cNvSpPr>
            <p:nvPr/>
          </p:nvSpPr>
          <p:spPr bwMode="auto">
            <a:xfrm flipV="1">
              <a:off x="3469" y="1389"/>
              <a:ext cx="318" cy="22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453" name="Line 13"/>
            <p:cNvSpPr>
              <a:spLocks noChangeShapeType="1"/>
            </p:cNvSpPr>
            <p:nvPr/>
          </p:nvSpPr>
          <p:spPr bwMode="auto">
            <a:xfrm>
              <a:off x="3470" y="1706"/>
              <a:ext cx="272" cy="22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1455" name="Rectangle 15"/>
          <p:cNvSpPr>
            <a:spLocks noChangeArrowheads="1"/>
          </p:cNvSpPr>
          <p:nvPr/>
        </p:nvSpPr>
        <p:spPr bwMode="auto">
          <a:xfrm>
            <a:off x="1835150" y="1881188"/>
            <a:ext cx="4905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①</a:t>
            </a:r>
          </a:p>
        </p:txBody>
      </p:sp>
      <p:sp>
        <p:nvSpPr>
          <p:cNvPr id="61456" name="Rectangle 16"/>
          <p:cNvSpPr>
            <a:spLocks noChangeArrowheads="1"/>
          </p:cNvSpPr>
          <p:nvPr/>
        </p:nvSpPr>
        <p:spPr bwMode="auto">
          <a:xfrm>
            <a:off x="3132138" y="1881188"/>
            <a:ext cx="490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②</a:t>
            </a:r>
          </a:p>
        </p:txBody>
      </p:sp>
      <p:sp>
        <p:nvSpPr>
          <p:cNvPr id="61457" name="Rectangle 17"/>
          <p:cNvSpPr>
            <a:spLocks noChangeArrowheads="1"/>
          </p:cNvSpPr>
          <p:nvPr/>
        </p:nvSpPr>
        <p:spPr bwMode="auto">
          <a:xfrm>
            <a:off x="2411413" y="3079750"/>
            <a:ext cx="490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③</a:t>
            </a:r>
          </a:p>
        </p:txBody>
      </p:sp>
      <p:sp>
        <p:nvSpPr>
          <p:cNvPr id="61458" name="Rectangle 18"/>
          <p:cNvSpPr>
            <a:spLocks noChangeArrowheads="1"/>
          </p:cNvSpPr>
          <p:nvPr/>
        </p:nvSpPr>
        <p:spPr bwMode="auto">
          <a:xfrm>
            <a:off x="4643438" y="2528888"/>
            <a:ext cx="490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④</a:t>
            </a:r>
          </a:p>
        </p:txBody>
      </p:sp>
      <p:sp>
        <p:nvSpPr>
          <p:cNvPr id="61459" name="Rectangle 19"/>
          <p:cNvSpPr>
            <a:spLocks noChangeArrowheads="1"/>
          </p:cNvSpPr>
          <p:nvPr/>
        </p:nvSpPr>
        <p:spPr bwMode="auto">
          <a:xfrm>
            <a:off x="5364163" y="2360613"/>
            <a:ext cx="490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⑤</a:t>
            </a:r>
          </a:p>
        </p:txBody>
      </p:sp>
      <p:sp>
        <p:nvSpPr>
          <p:cNvPr id="61460" name="Rectangle 20"/>
          <p:cNvSpPr>
            <a:spLocks noChangeArrowheads="1"/>
          </p:cNvSpPr>
          <p:nvPr/>
        </p:nvSpPr>
        <p:spPr bwMode="auto">
          <a:xfrm>
            <a:off x="5376863" y="3105150"/>
            <a:ext cx="490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⑥</a:t>
            </a:r>
          </a:p>
        </p:txBody>
      </p:sp>
      <p:sp>
        <p:nvSpPr>
          <p:cNvPr id="61461" name="Text Box 21"/>
          <p:cNvSpPr txBox="1">
            <a:spLocks noChangeArrowheads="1"/>
          </p:cNvSpPr>
          <p:nvPr/>
        </p:nvSpPr>
        <p:spPr bwMode="auto">
          <a:xfrm>
            <a:off x="631825" y="4257675"/>
            <a:ext cx="834074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/>
              <a:t>6</a:t>
            </a:r>
            <a:r>
              <a:rPr lang="zh-CN" altLang="en-US" dirty="0" smtClean="0"/>
              <a:t>、</a:t>
            </a:r>
            <a:r>
              <a:rPr lang="zh-CN" altLang="en-US" dirty="0"/>
              <a:t>镁、锌、铁三种金属各</a:t>
            </a:r>
            <a:r>
              <a:rPr lang="en-US" altLang="zh-CN" dirty="0"/>
              <a:t>30g</a:t>
            </a:r>
            <a:r>
              <a:rPr lang="zh-CN" altLang="en-US" dirty="0"/>
              <a:t>，分别于足量的稀盐酸反应，</a:t>
            </a:r>
          </a:p>
          <a:p>
            <a:r>
              <a:rPr lang="zh-CN" altLang="en-US" dirty="0"/>
              <a:t>      各生成氢气的质量是多少？如果反应中各生成氢气</a:t>
            </a:r>
            <a:r>
              <a:rPr lang="en-US" altLang="zh-CN" dirty="0"/>
              <a:t>30g</a:t>
            </a:r>
            <a:r>
              <a:rPr lang="zh-CN" altLang="en-US" dirty="0"/>
              <a:t>，</a:t>
            </a:r>
          </a:p>
          <a:p>
            <a:r>
              <a:rPr lang="zh-CN" altLang="en-US" dirty="0"/>
              <a:t>      则需要这三种金属的质量各是多少</a:t>
            </a:r>
            <a:r>
              <a:rPr lang="zh-CN" altLang="en-US" dirty="0" smtClean="0"/>
              <a:t>？</a:t>
            </a:r>
            <a:r>
              <a:rPr kumimoji="1" lang="en-US" altLang="zh-CN" dirty="0" smtClean="0">
                <a:solidFill>
                  <a:srgbClr val="FF0000"/>
                </a:solidFill>
              </a:rPr>
              <a:t>P</a:t>
            </a:r>
            <a:r>
              <a:rPr kumimoji="1" lang="en-US" altLang="zh-CN" baseline="-25000" dirty="0" smtClean="0">
                <a:solidFill>
                  <a:srgbClr val="FF0000"/>
                </a:solidFill>
              </a:rPr>
              <a:t>13</a:t>
            </a:r>
            <a:r>
              <a:rPr kumimoji="1" lang="en-US" altLang="zh-CN" dirty="0" smtClean="0">
                <a:solidFill>
                  <a:srgbClr val="FF0000"/>
                </a:solidFill>
              </a:rPr>
              <a:t>  8</a:t>
            </a:r>
            <a:endParaRPr kumimoji="1" lang="zh-CN" altLang="en-US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1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30" name="Text Box 18"/>
          <p:cNvSpPr txBox="1">
            <a:spLocks noChangeArrowheads="1"/>
          </p:cNvSpPr>
          <p:nvPr/>
        </p:nvSpPr>
        <p:spPr bwMode="auto">
          <a:xfrm>
            <a:off x="539750" y="260350"/>
            <a:ext cx="831189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7</a:t>
            </a:r>
            <a:r>
              <a:rPr lang="zh-CN" altLang="en-US" dirty="0"/>
              <a:t>、镁、锌、铁三种金属各</a:t>
            </a:r>
            <a:r>
              <a:rPr lang="en-US" altLang="zh-CN" dirty="0"/>
              <a:t>30g</a:t>
            </a:r>
            <a:r>
              <a:rPr lang="zh-CN" altLang="en-US" dirty="0"/>
              <a:t>，分别于足量的稀盐酸反应，</a:t>
            </a:r>
          </a:p>
          <a:p>
            <a:r>
              <a:rPr lang="zh-CN" altLang="en-US" dirty="0"/>
              <a:t>      各生成氢气的质量是多少</a:t>
            </a:r>
            <a:r>
              <a:rPr lang="zh-CN" altLang="en-US" dirty="0" smtClean="0"/>
              <a:t>？</a:t>
            </a:r>
            <a:r>
              <a:rPr kumimoji="1" lang="en-US" altLang="zh-CN" dirty="0" smtClean="0">
                <a:solidFill>
                  <a:srgbClr val="FF0000"/>
                </a:solidFill>
              </a:rPr>
              <a:t> P</a:t>
            </a:r>
            <a:r>
              <a:rPr kumimoji="1" lang="en-US" altLang="zh-CN" baseline="-25000" dirty="0" smtClean="0">
                <a:solidFill>
                  <a:srgbClr val="FF0000"/>
                </a:solidFill>
              </a:rPr>
              <a:t>13</a:t>
            </a:r>
            <a:r>
              <a:rPr kumimoji="1" lang="en-US" altLang="zh-CN" dirty="0" smtClean="0">
                <a:solidFill>
                  <a:srgbClr val="FF0000"/>
                </a:solidFill>
              </a:rPr>
              <a:t>  8</a:t>
            </a:r>
            <a:endParaRPr lang="zh-CN" altLang="en-US" dirty="0"/>
          </a:p>
        </p:txBody>
      </p:sp>
      <p:sp>
        <p:nvSpPr>
          <p:cNvPr id="64533" name="Text Box 21"/>
          <p:cNvSpPr txBox="1">
            <a:spLocks noChangeArrowheads="1"/>
          </p:cNvSpPr>
          <p:nvPr/>
        </p:nvSpPr>
        <p:spPr bwMode="auto">
          <a:xfrm>
            <a:off x="539750" y="1484313"/>
            <a:ext cx="510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>
                <a:solidFill>
                  <a:srgbClr val="0000FF"/>
                </a:solidFill>
                <a:latin typeface="宋体" pitchFamily="2" charset="-122"/>
              </a:rPr>
              <a:t>解</a:t>
            </a:r>
            <a:r>
              <a:rPr kumimoji="1" lang="en-US" altLang="zh-CN">
                <a:solidFill>
                  <a:srgbClr val="0000FF"/>
                </a:solidFill>
                <a:latin typeface="宋体" pitchFamily="2" charset="-122"/>
              </a:rPr>
              <a:t>:</a:t>
            </a:r>
            <a:r>
              <a:rPr kumimoji="1" lang="zh-CN" altLang="en-US">
                <a:solidFill>
                  <a:srgbClr val="0000FF"/>
                </a:solidFill>
                <a:latin typeface="宋体" pitchFamily="2" charset="-122"/>
              </a:rPr>
              <a:t>设生成</a:t>
            </a:r>
            <a:r>
              <a:rPr kumimoji="1" lang="en-US" altLang="zh-CN">
                <a:solidFill>
                  <a:srgbClr val="0000FF"/>
                </a:solidFill>
                <a:latin typeface="宋体" pitchFamily="2" charset="-122"/>
              </a:rPr>
              <a:t>H</a:t>
            </a:r>
            <a:r>
              <a:rPr kumimoji="1" lang="en-US" altLang="zh-CN" baseline="-25000">
                <a:solidFill>
                  <a:srgbClr val="0000FF"/>
                </a:solidFill>
                <a:latin typeface="宋体" pitchFamily="2" charset="-122"/>
              </a:rPr>
              <a:t>2</a:t>
            </a:r>
            <a:r>
              <a:rPr kumimoji="1" lang="zh-CN" altLang="en-US">
                <a:solidFill>
                  <a:srgbClr val="0000FF"/>
                </a:solidFill>
                <a:latin typeface="宋体" pitchFamily="2" charset="-122"/>
              </a:rPr>
              <a:t>的质量分别为</a:t>
            </a:r>
            <a:r>
              <a:rPr kumimoji="1" lang="en-US" altLang="zh-CN">
                <a:solidFill>
                  <a:srgbClr val="0000FF"/>
                </a:solidFill>
                <a:latin typeface="宋体" pitchFamily="2" charset="-122"/>
              </a:rPr>
              <a:t>X</a:t>
            </a:r>
            <a:r>
              <a:rPr kumimoji="1" lang="zh-CN" altLang="en-US">
                <a:solidFill>
                  <a:srgbClr val="0000FF"/>
                </a:solidFill>
                <a:latin typeface="宋体" pitchFamily="2" charset="-122"/>
              </a:rPr>
              <a:t>、</a:t>
            </a:r>
            <a:r>
              <a:rPr kumimoji="1" lang="en-US" altLang="zh-CN">
                <a:solidFill>
                  <a:srgbClr val="0000FF"/>
                </a:solidFill>
                <a:latin typeface="宋体" pitchFamily="2" charset="-122"/>
              </a:rPr>
              <a:t>Y</a:t>
            </a:r>
            <a:r>
              <a:rPr kumimoji="1" lang="zh-CN" altLang="en-US">
                <a:solidFill>
                  <a:srgbClr val="0000FF"/>
                </a:solidFill>
                <a:latin typeface="宋体" pitchFamily="2" charset="-122"/>
              </a:rPr>
              <a:t>、</a:t>
            </a:r>
            <a:r>
              <a:rPr kumimoji="1" lang="en-US" altLang="zh-CN">
                <a:solidFill>
                  <a:srgbClr val="0000FF"/>
                </a:solidFill>
                <a:latin typeface="宋体" pitchFamily="2" charset="-122"/>
              </a:rPr>
              <a:t>Z</a:t>
            </a:r>
          </a:p>
        </p:txBody>
      </p:sp>
      <p:grpSp>
        <p:nvGrpSpPr>
          <p:cNvPr id="64534" name="Group 22"/>
          <p:cNvGrpSpPr>
            <a:grpSpLocks/>
          </p:cNvGrpSpPr>
          <p:nvPr/>
        </p:nvGrpSpPr>
        <p:grpSpPr bwMode="auto">
          <a:xfrm>
            <a:off x="611188" y="2362200"/>
            <a:ext cx="2716212" cy="1355725"/>
            <a:chOff x="385" y="2016"/>
            <a:chExt cx="1711" cy="854"/>
          </a:xfrm>
        </p:grpSpPr>
        <p:sp>
          <p:nvSpPr>
            <p:cNvPr id="64535" name="Text Box 23"/>
            <p:cNvSpPr txBox="1">
              <a:spLocks noChangeArrowheads="1"/>
            </p:cNvSpPr>
            <p:nvPr/>
          </p:nvSpPr>
          <p:spPr bwMode="auto">
            <a:xfrm>
              <a:off x="385" y="2016"/>
              <a:ext cx="171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>
                  <a:solidFill>
                    <a:srgbClr val="FF0315"/>
                  </a:solidFill>
                  <a:latin typeface="Arial Narrow" pitchFamily="34" charset="0"/>
                </a:rPr>
                <a:t>Mg +2HCl= MgCl</a:t>
              </a:r>
              <a:r>
                <a:rPr kumimoji="1" lang="en-US" altLang="zh-CN" baseline="-12000">
                  <a:solidFill>
                    <a:srgbClr val="FF0315"/>
                  </a:solidFill>
                  <a:latin typeface="Arial Narrow" pitchFamily="34" charset="0"/>
                </a:rPr>
                <a:t>2</a:t>
              </a:r>
              <a:r>
                <a:rPr kumimoji="1" lang="en-US" altLang="zh-CN">
                  <a:solidFill>
                    <a:srgbClr val="FF0315"/>
                  </a:solidFill>
                  <a:latin typeface="Arial Narrow" pitchFamily="34" charset="0"/>
                </a:rPr>
                <a:t>+H</a:t>
              </a:r>
              <a:r>
                <a:rPr kumimoji="1" lang="en-US" altLang="zh-CN" baseline="-12000">
                  <a:solidFill>
                    <a:srgbClr val="FF0315"/>
                  </a:solidFill>
                  <a:latin typeface="Arial Narrow" pitchFamily="34" charset="0"/>
                </a:rPr>
                <a:t>2</a:t>
              </a:r>
              <a:r>
                <a:rPr kumimoji="1" lang="en-US" altLang="zh-CN" baseline="-12000">
                  <a:solidFill>
                    <a:schemeClr val="accent2"/>
                  </a:solidFill>
                  <a:latin typeface="Arial Narrow" pitchFamily="34" charset="0"/>
                </a:rPr>
                <a:t> </a:t>
              </a:r>
              <a:endParaRPr kumimoji="1" lang="en-US" altLang="zh-CN">
                <a:solidFill>
                  <a:schemeClr val="accent2"/>
                </a:solidFill>
                <a:latin typeface="Arial Narrow" pitchFamily="34" charset="0"/>
              </a:endParaRPr>
            </a:p>
          </p:txBody>
        </p:sp>
        <p:sp>
          <p:nvSpPr>
            <p:cNvPr id="64536" name="Line 24"/>
            <p:cNvSpPr>
              <a:spLocks noChangeShapeType="1"/>
            </p:cNvSpPr>
            <p:nvPr/>
          </p:nvSpPr>
          <p:spPr bwMode="auto">
            <a:xfrm flipV="1">
              <a:off x="2065" y="2064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4537" name="Text Box 25"/>
            <p:cNvSpPr txBox="1">
              <a:spLocks noChangeArrowheads="1"/>
            </p:cNvSpPr>
            <p:nvPr/>
          </p:nvSpPr>
          <p:spPr bwMode="auto">
            <a:xfrm>
              <a:off x="433" y="2352"/>
              <a:ext cx="1524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>
                  <a:solidFill>
                    <a:srgbClr val="0000FF"/>
                  </a:solidFill>
                  <a:latin typeface="Arial Narrow" pitchFamily="34" charset="0"/>
                </a:rPr>
                <a:t>24                          2</a:t>
              </a:r>
            </a:p>
            <a:p>
              <a:r>
                <a:rPr kumimoji="1" lang="en-US" altLang="zh-CN">
                  <a:solidFill>
                    <a:srgbClr val="0000FF"/>
                  </a:solidFill>
                  <a:latin typeface="Arial Narrow" pitchFamily="34" charset="0"/>
                </a:rPr>
                <a:t>30g                       X</a:t>
              </a:r>
            </a:p>
          </p:txBody>
        </p:sp>
      </p:grpSp>
      <p:sp>
        <p:nvSpPr>
          <p:cNvPr id="64538" name="Line 26"/>
          <p:cNvSpPr>
            <a:spLocks noChangeShapeType="1"/>
          </p:cNvSpPr>
          <p:nvPr/>
        </p:nvSpPr>
        <p:spPr bwMode="auto">
          <a:xfrm>
            <a:off x="3492500" y="2276475"/>
            <a:ext cx="0" cy="1528763"/>
          </a:xfrm>
          <a:prstGeom prst="line">
            <a:avLst/>
          </a:prstGeom>
          <a:noFill/>
          <a:ln w="349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4547" name="Line 35"/>
          <p:cNvSpPr>
            <a:spLocks noChangeShapeType="1"/>
          </p:cNvSpPr>
          <p:nvPr/>
        </p:nvSpPr>
        <p:spPr bwMode="auto">
          <a:xfrm>
            <a:off x="6227763" y="2133600"/>
            <a:ext cx="0" cy="1655763"/>
          </a:xfrm>
          <a:prstGeom prst="line">
            <a:avLst/>
          </a:prstGeom>
          <a:noFill/>
          <a:ln w="349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4549" name="Group 37"/>
          <p:cNvGrpSpPr>
            <a:grpSpLocks/>
          </p:cNvGrpSpPr>
          <p:nvPr/>
        </p:nvGrpSpPr>
        <p:grpSpPr bwMode="auto">
          <a:xfrm>
            <a:off x="6310313" y="2362200"/>
            <a:ext cx="2438400" cy="1381125"/>
            <a:chOff x="3936" y="2016"/>
            <a:chExt cx="1536" cy="870"/>
          </a:xfrm>
        </p:grpSpPr>
        <p:sp>
          <p:nvSpPr>
            <p:cNvPr id="64550" name="Line 38"/>
            <p:cNvSpPr>
              <a:spLocks noChangeShapeType="1"/>
            </p:cNvSpPr>
            <p:nvPr/>
          </p:nvSpPr>
          <p:spPr bwMode="auto">
            <a:xfrm flipV="1">
              <a:off x="5472" y="2064"/>
              <a:ext cx="0" cy="192"/>
            </a:xfrm>
            <a:prstGeom prst="line">
              <a:avLst/>
            </a:prstGeom>
            <a:noFill/>
            <a:ln w="28575">
              <a:solidFill>
                <a:srgbClr val="FE0422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4551" name="Text Box 39"/>
            <p:cNvSpPr txBox="1">
              <a:spLocks noChangeArrowheads="1"/>
            </p:cNvSpPr>
            <p:nvPr/>
          </p:nvSpPr>
          <p:spPr bwMode="auto">
            <a:xfrm>
              <a:off x="3936" y="2016"/>
              <a:ext cx="150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>
                  <a:solidFill>
                    <a:srgbClr val="FF0315"/>
                  </a:solidFill>
                  <a:latin typeface="Arial Narrow" pitchFamily="34" charset="0"/>
                </a:rPr>
                <a:t>Fe+2HCl=FeCl</a:t>
              </a:r>
              <a:r>
                <a:rPr kumimoji="1" lang="en-US" altLang="zh-CN" baseline="-12000">
                  <a:solidFill>
                    <a:srgbClr val="FF0315"/>
                  </a:solidFill>
                  <a:latin typeface="Arial Narrow" pitchFamily="34" charset="0"/>
                </a:rPr>
                <a:t>2</a:t>
              </a:r>
              <a:r>
                <a:rPr kumimoji="1" lang="en-US" altLang="zh-CN">
                  <a:solidFill>
                    <a:srgbClr val="FF0315"/>
                  </a:solidFill>
                  <a:latin typeface="Arial Narrow" pitchFamily="34" charset="0"/>
                </a:rPr>
                <a:t>+H</a:t>
              </a:r>
              <a:r>
                <a:rPr kumimoji="1" lang="en-US" altLang="zh-CN" baseline="-12000">
                  <a:solidFill>
                    <a:srgbClr val="FF0315"/>
                  </a:solidFill>
                  <a:latin typeface="Arial Narrow" pitchFamily="34" charset="0"/>
                </a:rPr>
                <a:t>2</a:t>
              </a:r>
              <a:endParaRPr kumimoji="1" lang="en-US" altLang="zh-CN">
                <a:solidFill>
                  <a:schemeClr val="accent2"/>
                </a:solidFill>
                <a:latin typeface="Arial Narrow" pitchFamily="34" charset="0"/>
              </a:endParaRPr>
            </a:p>
          </p:txBody>
        </p:sp>
        <p:sp>
          <p:nvSpPr>
            <p:cNvPr id="64552" name="Text Box 40"/>
            <p:cNvSpPr txBox="1">
              <a:spLocks noChangeArrowheads="1"/>
            </p:cNvSpPr>
            <p:nvPr/>
          </p:nvSpPr>
          <p:spPr bwMode="auto">
            <a:xfrm>
              <a:off x="3969" y="2368"/>
              <a:ext cx="1392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>
                  <a:solidFill>
                    <a:srgbClr val="0000FF"/>
                  </a:solidFill>
                  <a:latin typeface="Arial Narrow" pitchFamily="34" charset="0"/>
                </a:rPr>
                <a:t>56                       2</a:t>
              </a:r>
            </a:p>
            <a:p>
              <a:r>
                <a:rPr kumimoji="1" lang="en-US" altLang="zh-CN">
                  <a:solidFill>
                    <a:srgbClr val="0000FF"/>
                  </a:solidFill>
                </a:rPr>
                <a:t>30g</a:t>
              </a:r>
              <a:r>
                <a:rPr kumimoji="1" lang="en-US" altLang="zh-CN"/>
                <a:t>                </a:t>
              </a:r>
              <a:r>
                <a:rPr kumimoji="1" lang="en-US" altLang="zh-CN">
                  <a:solidFill>
                    <a:srgbClr val="0000FF"/>
                  </a:solidFill>
                  <a:latin typeface="Arial Narrow" pitchFamily="34" charset="0"/>
                </a:rPr>
                <a:t>Z</a:t>
              </a:r>
            </a:p>
          </p:txBody>
        </p:sp>
      </p:grpSp>
      <p:grpSp>
        <p:nvGrpSpPr>
          <p:cNvPr id="64553" name="Group 41"/>
          <p:cNvGrpSpPr>
            <a:grpSpLocks/>
          </p:cNvGrpSpPr>
          <p:nvPr/>
        </p:nvGrpSpPr>
        <p:grpSpPr bwMode="auto">
          <a:xfrm>
            <a:off x="3581400" y="2362200"/>
            <a:ext cx="2646363" cy="1381125"/>
            <a:chOff x="2256" y="2016"/>
            <a:chExt cx="1667" cy="870"/>
          </a:xfrm>
        </p:grpSpPr>
        <p:sp>
          <p:nvSpPr>
            <p:cNvPr id="64554" name="Text Box 42"/>
            <p:cNvSpPr txBox="1">
              <a:spLocks noChangeArrowheads="1"/>
            </p:cNvSpPr>
            <p:nvPr/>
          </p:nvSpPr>
          <p:spPr bwMode="auto">
            <a:xfrm>
              <a:off x="2256" y="2016"/>
              <a:ext cx="152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>
                  <a:solidFill>
                    <a:srgbClr val="FF0315"/>
                  </a:solidFill>
                  <a:latin typeface="Arial Narrow" pitchFamily="34" charset="0"/>
                </a:rPr>
                <a:t>Zn+2HCl=ZnCl</a:t>
              </a:r>
              <a:r>
                <a:rPr kumimoji="1" lang="en-US" altLang="zh-CN" baseline="-12000">
                  <a:solidFill>
                    <a:srgbClr val="FF0315"/>
                  </a:solidFill>
                  <a:latin typeface="Arial Narrow" pitchFamily="34" charset="0"/>
                </a:rPr>
                <a:t>2</a:t>
              </a:r>
              <a:r>
                <a:rPr kumimoji="1" lang="en-US" altLang="zh-CN">
                  <a:solidFill>
                    <a:srgbClr val="FF0315"/>
                  </a:solidFill>
                  <a:latin typeface="Arial Narrow" pitchFamily="34" charset="0"/>
                </a:rPr>
                <a:t>+H</a:t>
              </a:r>
              <a:r>
                <a:rPr kumimoji="1" lang="en-US" altLang="zh-CN" baseline="-12000">
                  <a:solidFill>
                    <a:srgbClr val="FF0315"/>
                  </a:solidFill>
                  <a:latin typeface="Arial Narrow" pitchFamily="34" charset="0"/>
                </a:rPr>
                <a:t>2</a:t>
              </a:r>
              <a:endParaRPr kumimoji="1" lang="en-US" altLang="zh-CN">
                <a:solidFill>
                  <a:schemeClr val="accent2"/>
                </a:solidFill>
                <a:latin typeface="Arial Narrow" pitchFamily="34" charset="0"/>
              </a:endParaRPr>
            </a:p>
          </p:txBody>
        </p:sp>
        <p:sp>
          <p:nvSpPr>
            <p:cNvPr id="64555" name="Line 43"/>
            <p:cNvSpPr>
              <a:spLocks noChangeShapeType="1"/>
            </p:cNvSpPr>
            <p:nvPr/>
          </p:nvSpPr>
          <p:spPr bwMode="auto">
            <a:xfrm flipV="1">
              <a:off x="3792" y="2064"/>
              <a:ext cx="0" cy="192"/>
            </a:xfrm>
            <a:prstGeom prst="line">
              <a:avLst/>
            </a:prstGeom>
            <a:noFill/>
            <a:ln w="28575">
              <a:solidFill>
                <a:srgbClr val="FE0422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4556" name="Text Box 44"/>
            <p:cNvSpPr txBox="1">
              <a:spLocks noChangeArrowheads="1"/>
            </p:cNvSpPr>
            <p:nvPr/>
          </p:nvSpPr>
          <p:spPr bwMode="auto">
            <a:xfrm>
              <a:off x="2336" y="2368"/>
              <a:ext cx="1587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1" lang="en-US" altLang="zh-CN">
                  <a:solidFill>
                    <a:srgbClr val="0000FF"/>
                  </a:solidFill>
                  <a:latin typeface="Arial Narrow" pitchFamily="34" charset="0"/>
                </a:rPr>
                <a:t>65                       2        </a:t>
              </a:r>
            </a:p>
            <a:p>
              <a:r>
                <a:rPr kumimoji="1" lang="en-US" altLang="zh-CN">
                  <a:solidFill>
                    <a:srgbClr val="0000FF"/>
                  </a:solidFill>
                </a:rPr>
                <a:t>30g</a:t>
              </a:r>
              <a:r>
                <a:rPr kumimoji="1" lang="en-US" altLang="zh-CN"/>
                <a:t>                </a:t>
              </a:r>
              <a:r>
                <a:rPr kumimoji="1" lang="en-US" altLang="zh-CN">
                  <a:solidFill>
                    <a:srgbClr val="0000FF"/>
                  </a:solidFill>
                  <a:latin typeface="Arial Narrow" pitchFamily="34" charset="0"/>
                </a:rPr>
                <a:t>Y</a:t>
              </a:r>
            </a:p>
          </p:txBody>
        </p:sp>
      </p:grpSp>
      <p:sp>
        <p:nvSpPr>
          <p:cNvPr id="64559" name="Text Box 47"/>
          <p:cNvSpPr txBox="1">
            <a:spLocks noChangeArrowheads="1"/>
          </p:cNvSpPr>
          <p:nvPr/>
        </p:nvSpPr>
        <p:spPr bwMode="auto">
          <a:xfrm>
            <a:off x="323850" y="3759200"/>
            <a:ext cx="1409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归纳</a:t>
            </a:r>
            <a:r>
              <a:rPr lang="en-US" altLang="zh-CN"/>
              <a:t>】</a:t>
            </a:r>
            <a:endParaRPr kumimoji="1" lang="en-US" altLang="zh-CN"/>
          </a:p>
        </p:txBody>
      </p:sp>
      <p:sp>
        <p:nvSpPr>
          <p:cNvPr id="64560" name="Rectangle 48"/>
          <p:cNvSpPr>
            <a:spLocks noChangeArrowheads="1"/>
          </p:cNvSpPr>
          <p:nvPr/>
        </p:nvSpPr>
        <p:spPr bwMode="auto">
          <a:xfrm>
            <a:off x="611188" y="4221163"/>
            <a:ext cx="83534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相同价态</a:t>
            </a:r>
            <a:r>
              <a:rPr lang="zh-CN" altLang="en-US"/>
              <a:t>、</a:t>
            </a:r>
            <a:r>
              <a:rPr lang="zh-CN" altLang="en-US">
                <a:solidFill>
                  <a:srgbClr val="FF0000"/>
                </a:solidFill>
              </a:rPr>
              <a:t>相同质量</a:t>
            </a:r>
            <a:r>
              <a:rPr lang="zh-CN" altLang="en-US"/>
              <a:t>的金属与</a:t>
            </a:r>
            <a:r>
              <a:rPr lang="zh-CN" altLang="en-US">
                <a:solidFill>
                  <a:srgbClr val="0000FF"/>
                </a:solidFill>
              </a:rPr>
              <a:t>足量</a:t>
            </a:r>
            <a:r>
              <a:rPr lang="zh-CN" altLang="en-US"/>
              <a:t>的酸反应，其</a:t>
            </a:r>
            <a:r>
              <a:rPr lang="zh-CN" altLang="en-US">
                <a:solidFill>
                  <a:srgbClr val="FF0000"/>
                </a:solidFill>
              </a:rPr>
              <a:t>相对原子质量越小</a:t>
            </a:r>
            <a:r>
              <a:rPr lang="zh-CN" altLang="en-US"/>
              <a:t>，反应生成的</a:t>
            </a:r>
            <a:r>
              <a:rPr lang="en-US" altLang="zh-CN"/>
              <a:t>H</a:t>
            </a:r>
            <a:r>
              <a:rPr lang="en-US" altLang="zh-CN" baseline="-25000"/>
              <a:t>2</a:t>
            </a:r>
            <a:r>
              <a:rPr lang="zh-CN" altLang="en-US"/>
              <a:t>越多，反之亦然</a:t>
            </a:r>
            <a:r>
              <a:rPr kumimoji="1" lang="zh-CN" altLang="en-US"/>
              <a:t>。</a:t>
            </a:r>
          </a:p>
        </p:txBody>
      </p:sp>
      <p:grpSp>
        <p:nvGrpSpPr>
          <p:cNvPr id="64561" name="Group 49"/>
          <p:cNvGrpSpPr>
            <a:grpSpLocks/>
          </p:cNvGrpSpPr>
          <p:nvPr/>
        </p:nvGrpSpPr>
        <p:grpSpPr bwMode="auto">
          <a:xfrm>
            <a:off x="684213" y="5084763"/>
            <a:ext cx="4175125" cy="534987"/>
            <a:chOff x="930" y="3103"/>
            <a:chExt cx="2630" cy="337"/>
          </a:xfrm>
        </p:grpSpPr>
        <p:sp>
          <p:nvSpPr>
            <p:cNvPr id="64562" name="Rectangle 50"/>
            <p:cNvSpPr>
              <a:spLocks noChangeArrowheads="1"/>
            </p:cNvSpPr>
            <p:nvPr/>
          </p:nvSpPr>
          <p:spPr bwMode="auto">
            <a:xfrm>
              <a:off x="930" y="3103"/>
              <a:ext cx="499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1" lang="en-US" altLang="zh-CN" sz="2800">
                  <a:solidFill>
                    <a:srgbClr val="0000FF"/>
                  </a:solidFill>
                  <a:latin typeface="宋体" pitchFamily="2" charset="-122"/>
                </a:rPr>
                <a:t>Mg</a:t>
              </a:r>
            </a:p>
          </p:txBody>
        </p:sp>
        <p:sp>
          <p:nvSpPr>
            <p:cNvPr id="64563" name="Rectangle 51"/>
            <p:cNvSpPr>
              <a:spLocks noChangeArrowheads="1"/>
            </p:cNvSpPr>
            <p:nvPr/>
          </p:nvSpPr>
          <p:spPr bwMode="auto">
            <a:xfrm>
              <a:off x="1746" y="3113"/>
              <a:ext cx="342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sz="2800">
                  <a:solidFill>
                    <a:srgbClr val="0000FF"/>
                  </a:solidFill>
                  <a:latin typeface="宋体" pitchFamily="2" charset="-122"/>
                </a:rPr>
                <a:t>Zn</a:t>
              </a:r>
            </a:p>
          </p:txBody>
        </p:sp>
        <p:sp>
          <p:nvSpPr>
            <p:cNvPr id="64564" name="Rectangle 52"/>
            <p:cNvSpPr>
              <a:spLocks noChangeArrowheads="1"/>
            </p:cNvSpPr>
            <p:nvPr/>
          </p:nvSpPr>
          <p:spPr bwMode="auto">
            <a:xfrm>
              <a:off x="2529" y="3113"/>
              <a:ext cx="342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sz="2800">
                  <a:solidFill>
                    <a:srgbClr val="0000FF"/>
                  </a:solidFill>
                  <a:latin typeface="宋体" pitchFamily="2" charset="-122"/>
                </a:rPr>
                <a:t>Fe</a:t>
              </a:r>
            </a:p>
          </p:txBody>
        </p:sp>
        <p:sp>
          <p:nvSpPr>
            <p:cNvPr id="64565" name="Rectangle 53"/>
            <p:cNvSpPr>
              <a:spLocks noChangeArrowheads="1"/>
            </p:cNvSpPr>
            <p:nvPr/>
          </p:nvSpPr>
          <p:spPr bwMode="auto">
            <a:xfrm>
              <a:off x="3254" y="3113"/>
              <a:ext cx="306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sz="2800">
                  <a:solidFill>
                    <a:srgbClr val="0000FF"/>
                  </a:solidFill>
                  <a:latin typeface="宋体" pitchFamily="2" charset="-122"/>
                </a:rPr>
                <a:t>H</a:t>
              </a:r>
              <a:r>
                <a:rPr kumimoji="1" lang="en-US" altLang="zh-CN" sz="2800" baseline="-25000">
                  <a:solidFill>
                    <a:srgbClr val="0000FF"/>
                  </a:solidFill>
                  <a:latin typeface="宋体" pitchFamily="2" charset="-122"/>
                </a:rPr>
                <a:t>2</a:t>
              </a:r>
            </a:p>
          </p:txBody>
        </p:sp>
        <p:sp>
          <p:nvSpPr>
            <p:cNvPr id="64566" name="Line 54"/>
            <p:cNvSpPr>
              <a:spLocks noChangeShapeType="1"/>
            </p:cNvSpPr>
            <p:nvPr/>
          </p:nvSpPr>
          <p:spPr bwMode="auto">
            <a:xfrm>
              <a:off x="2063" y="3304"/>
              <a:ext cx="363" cy="0"/>
            </a:xfrm>
            <a:prstGeom prst="line">
              <a:avLst/>
            </a:prstGeom>
            <a:noFill/>
            <a:ln w="222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567" name="Line 55"/>
            <p:cNvSpPr>
              <a:spLocks noChangeShapeType="1"/>
            </p:cNvSpPr>
            <p:nvPr/>
          </p:nvSpPr>
          <p:spPr bwMode="auto">
            <a:xfrm>
              <a:off x="1337" y="3304"/>
              <a:ext cx="363" cy="0"/>
            </a:xfrm>
            <a:prstGeom prst="line">
              <a:avLst/>
            </a:prstGeom>
            <a:noFill/>
            <a:ln w="222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568" name="Line 56"/>
            <p:cNvSpPr>
              <a:spLocks noChangeShapeType="1"/>
            </p:cNvSpPr>
            <p:nvPr/>
          </p:nvSpPr>
          <p:spPr bwMode="auto">
            <a:xfrm>
              <a:off x="2880" y="3304"/>
              <a:ext cx="363" cy="0"/>
            </a:xfrm>
            <a:prstGeom prst="line">
              <a:avLst/>
            </a:prstGeom>
            <a:noFill/>
            <a:ln w="222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4569" name="Text Box 57"/>
          <p:cNvSpPr txBox="1">
            <a:spLocks noChangeArrowheads="1"/>
          </p:cNvSpPr>
          <p:nvPr/>
        </p:nvSpPr>
        <p:spPr bwMode="auto">
          <a:xfrm>
            <a:off x="722313" y="5635625"/>
            <a:ext cx="40338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24       65      56     2</a:t>
            </a:r>
          </a:p>
        </p:txBody>
      </p:sp>
      <p:sp>
        <p:nvSpPr>
          <p:cNvPr id="64570" name="Text Box 58"/>
          <p:cNvSpPr txBox="1">
            <a:spLocks noChangeArrowheads="1"/>
          </p:cNvSpPr>
          <p:nvPr/>
        </p:nvSpPr>
        <p:spPr bwMode="auto">
          <a:xfrm>
            <a:off x="684213" y="6165850"/>
            <a:ext cx="3248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（相同化合价的金属）</a:t>
            </a:r>
          </a:p>
        </p:txBody>
      </p:sp>
      <p:sp>
        <p:nvSpPr>
          <p:cNvPr id="64571" name="Line 59"/>
          <p:cNvSpPr>
            <a:spLocks noChangeShapeType="1"/>
          </p:cNvSpPr>
          <p:nvPr/>
        </p:nvSpPr>
        <p:spPr bwMode="auto">
          <a:xfrm>
            <a:off x="4932363" y="5402263"/>
            <a:ext cx="576262" cy="0"/>
          </a:xfrm>
          <a:prstGeom prst="line">
            <a:avLst/>
          </a:prstGeom>
          <a:noFill/>
          <a:ln w="222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64572" name="Text Box 60"/>
          <p:cNvSpPr txBox="1">
            <a:spLocks noChangeArrowheads="1"/>
          </p:cNvSpPr>
          <p:nvPr/>
        </p:nvSpPr>
        <p:spPr bwMode="auto">
          <a:xfrm>
            <a:off x="6207125" y="5132388"/>
            <a:ext cx="812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Al</a:t>
            </a:r>
          </a:p>
        </p:txBody>
      </p:sp>
      <p:grpSp>
        <p:nvGrpSpPr>
          <p:cNvPr id="64576" name="Group 64"/>
          <p:cNvGrpSpPr>
            <a:grpSpLocks/>
          </p:cNvGrpSpPr>
          <p:nvPr/>
        </p:nvGrpSpPr>
        <p:grpSpPr bwMode="auto">
          <a:xfrm>
            <a:off x="5724525" y="4976813"/>
            <a:ext cx="720725" cy="828675"/>
            <a:chOff x="3696" y="3612"/>
            <a:chExt cx="454" cy="522"/>
          </a:xfrm>
        </p:grpSpPr>
        <p:sp>
          <p:nvSpPr>
            <p:cNvPr id="64573" name="Text Box 61"/>
            <p:cNvSpPr txBox="1">
              <a:spLocks noChangeArrowheads="1"/>
            </p:cNvSpPr>
            <p:nvPr/>
          </p:nvSpPr>
          <p:spPr bwMode="auto">
            <a:xfrm>
              <a:off x="3752" y="3612"/>
              <a:ext cx="39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>
                  <a:solidFill>
                    <a:srgbClr val="0000FF"/>
                  </a:solidFill>
                  <a:latin typeface="宋体" pitchFamily="2" charset="-122"/>
                </a:rPr>
                <a:t>2</a:t>
              </a:r>
            </a:p>
          </p:txBody>
        </p:sp>
        <p:sp>
          <p:nvSpPr>
            <p:cNvPr id="64574" name="Line 62"/>
            <p:cNvSpPr>
              <a:spLocks noChangeShapeType="1"/>
            </p:cNvSpPr>
            <p:nvPr/>
          </p:nvSpPr>
          <p:spPr bwMode="auto">
            <a:xfrm>
              <a:off x="3696" y="3891"/>
              <a:ext cx="318" cy="0"/>
            </a:xfrm>
            <a:prstGeom prst="line">
              <a:avLst/>
            </a:prstGeom>
            <a:noFill/>
            <a:ln w="952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575" name="Text Box 63"/>
            <p:cNvSpPr txBox="1">
              <a:spLocks noChangeArrowheads="1"/>
            </p:cNvSpPr>
            <p:nvPr/>
          </p:nvSpPr>
          <p:spPr bwMode="auto">
            <a:xfrm>
              <a:off x="3742" y="3846"/>
              <a:ext cx="21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0000FF"/>
                  </a:solidFill>
                  <a:latin typeface="宋体" pitchFamily="2" charset="-122"/>
                </a:rPr>
                <a:t>3</a:t>
              </a:r>
            </a:p>
          </p:txBody>
        </p:sp>
      </p:grpSp>
      <p:sp>
        <p:nvSpPr>
          <p:cNvPr id="64577" name="Line 65"/>
          <p:cNvSpPr>
            <a:spLocks noChangeShapeType="1"/>
          </p:cNvSpPr>
          <p:nvPr/>
        </p:nvSpPr>
        <p:spPr bwMode="auto">
          <a:xfrm>
            <a:off x="6732588" y="5410200"/>
            <a:ext cx="576262" cy="0"/>
          </a:xfrm>
          <a:prstGeom prst="line">
            <a:avLst/>
          </a:prstGeom>
          <a:noFill/>
          <a:ln w="222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64578" name="Text Box 66"/>
          <p:cNvSpPr txBox="1">
            <a:spLocks noChangeArrowheads="1"/>
          </p:cNvSpPr>
          <p:nvPr/>
        </p:nvSpPr>
        <p:spPr bwMode="auto">
          <a:xfrm>
            <a:off x="7667625" y="5140325"/>
            <a:ext cx="812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Na</a:t>
            </a:r>
          </a:p>
        </p:txBody>
      </p:sp>
      <p:sp>
        <p:nvSpPr>
          <p:cNvPr id="64583" name="Text Box 71"/>
          <p:cNvSpPr txBox="1">
            <a:spLocks noChangeArrowheads="1"/>
          </p:cNvSpPr>
          <p:nvPr/>
        </p:nvSpPr>
        <p:spPr bwMode="auto">
          <a:xfrm>
            <a:off x="7359650" y="5138738"/>
            <a:ext cx="3381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  <a:latin typeface="宋体" pitchFamily="2" charset="-122"/>
              </a:rPr>
              <a:t>2</a:t>
            </a:r>
          </a:p>
        </p:txBody>
      </p:sp>
      <p:sp>
        <p:nvSpPr>
          <p:cNvPr id="64584" name="Text Box 72"/>
          <p:cNvSpPr txBox="1">
            <a:spLocks noChangeArrowheads="1"/>
          </p:cNvSpPr>
          <p:nvPr/>
        </p:nvSpPr>
        <p:spPr bwMode="auto">
          <a:xfrm>
            <a:off x="4140200" y="6140450"/>
            <a:ext cx="3654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如果是</a:t>
            </a:r>
            <a:r>
              <a:rPr lang="en-US" altLang="zh-CN"/>
              <a:t>Cu</a:t>
            </a:r>
            <a:r>
              <a:rPr lang="zh-CN" altLang="en-US"/>
              <a:t>，又怎么思考？</a:t>
            </a:r>
          </a:p>
        </p:txBody>
      </p:sp>
      <p:sp>
        <p:nvSpPr>
          <p:cNvPr id="64585" name="Text Box 73"/>
          <p:cNvSpPr txBox="1">
            <a:spLocks noChangeArrowheads="1"/>
          </p:cNvSpPr>
          <p:nvPr/>
        </p:nvSpPr>
        <p:spPr bwMode="auto">
          <a:xfrm>
            <a:off x="7667625" y="6021388"/>
            <a:ext cx="13509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4000">
                <a:solidFill>
                  <a:srgbClr val="0000CC"/>
                </a:solidFill>
              </a:rPr>
              <a:t>“∝”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4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4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64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64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45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4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4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1000"/>
                                        <p:tgtEl>
                                          <p:spTgt spid="645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1000"/>
                                        <p:tgtEl>
                                          <p:spTgt spid="645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000"/>
                                        <p:tgtEl>
                                          <p:spTgt spid="645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64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64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2000"/>
                                        <p:tgtEl>
                                          <p:spTgt spid="64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64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64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2000"/>
                                        <p:tgtEl>
                                          <p:spTgt spid="64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3" dur="2000"/>
                                        <p:tgtEl>
                                          <p:spTgt spid="6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6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2000"/>
                                        <p:tgtEl>
                                          <p:spTgt spid="6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2000"/>
                                        <p:tgtEl>
                                          <p:spTgt spid="6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33" grpId="0"/>
      <p:bldP spid="64559" grpId="0"/>
      <p:bldP spid="64560" grpId="0"/>
      <p:bldP spid="64569" grpId="0"/>
      <p:bldP spid="64570" grpId="0"/>
      <p:bldP spid="64571" grpId="0" animBg="1"/>
      <p:bldP spid="64572" grpId="0"/>
      <p:bldP spid="64577" grpId="0" animBg="1"/>
      <p:bldP spid="64578" grpId="0"/>
      <p:bldP spid="64583" grpId="0"/>
      <p:bldP spid="64584" grpId="0"/>
      <p:bldP spid="6458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539750" y="260350"/>
            <a:ext cx="831189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/>
              <a:t>6</a:t>
            </a:r>
            <a:r>
              <a:rPr lang="zh-CN" altLang="en-US" dirty="0" smtClean="0"/>
              <a:t>、</a:t>
            </a:r>
            <a:r>
              <a:rPr lang="zh-CN" altLang="en-US" dirty="0"/>
              <a:t>镁、锌、铁三种金属各</a:t>
            </a:r>
            <a:r>
              <a:rPr lang="en-US" altLang="zh-CN" dirty="0"/>
              <a:t>30g</a:t>
            </a:r>
            <a:r>
              <a:rPr lang="zh-CN" altLang="en-US" dirty="0"/>
              <a:t>，分别于足量的稀盐酸反应，</a:t>
            </a:r>
          </a:p>
          <a:p>
            <a:r>
              <a:rPr lang="zh-CN" altLang="en-US" dirty="0"/>
              <a:t>      各生成氢气的质量是多少？</a:t>
            </a:r>
          </a:p>
        </p:txBody>
      </p:sp>
      <p:sp>
        <p:nvSpPr>
          <p:cNvPr id="65564" name="Rectangle 28"/>
          <p:cNvSpPr>
            <a:spLocks noChangeArrowheads="1"/>
          </p:cNvSpPr>
          <p:nvPr/>
        </p:nvSpPr>
        <p:spPr bwMode="auto">
          <a:xfrm>
            <a:off x="1042988" y="620713"/>
            <a:ext cx="785018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/>
              <a:t>                                            </a:t>
            </a:r>
            <a:r>
              <a:rPr lang="zh-CN" altLang="en-US" dirty="0"/>
              <a:t>如果反应中各生成氢气</a:t>
            </a:r>
            <a:r>
              <a:rPr lang="en-US" altLang="zh-CN" dirty="0"/>
              <a:t>30g</a:t>
            </a:r>
            <a:r>
              <a:rPr lang="zh-CN" altLang="en-US" dirty="0"/>
              <a:t>，则需要这三种金属的质量各是多少</a:t>
            </a:r>
            <a:r>
              <a:rPr lang="zh-CN" altLang="en-US" dirty="0" smtClean="0"/>
              <a:t>？</a:t>
            </a:r>
            <a:r>
              <a:rPr kumimoji="1" lang="en-US" altLang="zh-CN" dirty="0" smtClean="0">
                <a:solidFill>
                  <a:srgbClr val="FF0000"/>
                </a:solidFill>
              </a:rPr>
              <a:t> P</a:t>
            </a:r>
            <a:r>
              <a:rPr kumimoji="1" lang="en-US" altLang="zh-CN" baseline="-25000" dirty="0" smtClean="0">
                <a:solidFill>
                  <a:srgbClr val="FF0000"/>
                </a:solidFill>
              </a:rPr>
              <a:t>13</a:t>
            </a:r>
            <a:r>
              <a:rPr kumimoji="1" lang="en-US" altLang="zh-CN" dirty="0" smtClean="0">
                <a:solidFill>
                  <a:srgbClr val="FF0000"/>
                </a:solidFill>
              </a:rPr>
              <a:t>  8</a:t>
            </a:r>
            <a:endParaRPr lang="zh-CN" altLang="en-US" dirty="0"/>
          </a:p>
        </p:txBody>
      </p:sp>
      <p:sp>
        <p:nvSpPr>
          <p:cNvPr id="65565" name="Text Box 29"/>
          <p:cNvSpPr txBox="1">
            <a:spLocks noChangeArrowheads="1"/>
          </p:cNvSpPr>
          <p:nvPr/>
        </p:nvSpPr>
        <p:spPr bwMode="auto">
          <a:xfrm>
            <a:off x="546100" y="1628775"/>
            <a:ext cx="79867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000">
                <a:solidFill>
                  <a:srgbClr val="0000FF"/>
                </a:solidFill>
                <a:latin typeface="宋体" pitchFamily="2" charset="-122"/>
              </a:rPr>
              <a:t>解</a:t>
            </a:r>
            <a:r>
              <a:rPr kumimoji="1" lang="en-US" altLang="zh-CN" sz="2000">
                <a:solidFill>
                  <a:srgbClr val="0000FF"/>
                </a:solidFill>
                <a:latin typeface="宋体" pitchFamily="2" charset="-122"/>
              </a:rPr>
              <a:t>:</a:t>
            </a:r>
            <a:r>
              <a:rPr kumimoji="1" lang="zh-CN" altLang="en-US" sz="2000">
                <a:solidFill>
                  <a:srgbClr val="0000FF"/>
                </a:solidFill>
                <a:latin typeface="宋体" pitchFamily="2" charset="-122"/>
              </a:rPr>
              <a:t>设消耗镁的质量为</a:t>
            </a:r>
            <a:r>
              <a:rPr kumimoji="1" lang="en-US" altLang="zh-CN" sz="2000">
                <a:solidFill>
                  <a:srgbClr val="0000FF"/>
                </a:solidFill>
                <a:latin typeface="宋体" pitchFamily="2" charset="-122"/>
              </a:rPr>
              <a:t>X</a:t>
            </a:r>
            <a:r>
              <a:rPr kumimoji="1" lang="zh-CN" altLang="en-US" sz="2000">
                <a:solidFill>
                  <a:srgbClr val="0000FF"/>
                </a:solidFill>
                <a:latin typeface="宋体" pitchFamily="2" charset="-122"/>
              </a:rPr>
              <a:t>，   消耗锌的质量为</a:t>
            </a:r>
            <a:r>
              <a:rPr kumimoji="1" lang="en-US" altLang="zh-CN" sz="2000">
                <a:solidFill>
                  <a:srgbClr val="0000FF"/>
                </a:solidFill>
                <a:latin typeface="宋体" pitchFamily="2" charset="-122"/>
              </a:rPr>
              <a:t>Y</a:t>
            </a:r>
            <a:r>
              <a:rPr kumimoji="1" lang="zh-CN" altLang="en-US" sz="2000">
                <a:solidFill>
                  <a:srgbClr val="0000FF"/>
                </a:solidFill>
                <a:latin typeface="宋体" pitchFamily="2" charset="-122"/>
              </a:rPr>
              <a:t>，   消耗铁的质量为</a:t>
            </a:r>
            <a:r>
              <a:rPr kumimoji="1" lang="en-US" altLang="zh-CN" sz="2000">
                <a:solidFill>
                  <a:srgbClr val="0000FF"/>
                </a:solidFill>
                <a:latin typeface="宋体" pitchFamily="2" charset="-122"/>
              </a:rPr>
              <a:t>Z</a:t>
            </a:r>
          </a:p>
        </p:txBody>
      </p:sp>
      <p:grpSp>
        <p:nvGrpSpPr>
          <p:cNvPr id="65566" name="Group 30"/>
          <p:cNvGrpSpPr>
            <a:grpSpLocks/>
          </p:cNvGrpSpPr>
          <p:nvPr/>
        </p:nvGrpSpPr>
        <p:grpSpPr bwMode="auto">
          <a:xfrm>
            <a:off x="611188" y="2263775"/>
            <a:ext cx="2716212" cy="1355725"/>
            <a:chOff x="385" y="2016"/>
            <a:chExt cx="1711" cy="854"/>
          </a:xfrm>
        </p:grpSpPr>
        <p:sp>
          <p:nvSpPr>
            <p:cNvPr id="65567" name="Text Box 31"/>
            <p:cNvSpPr txBox="1">
              <a:spLocks noChangeArrowheads="1"/>
            </p:cNvSpPr>
            <p:nvPr/>
          </p:nvSpPr>
          <p:spPr bwMode="auto">
            <a:xfrm>
              <a:off x="385" y="2016"/>
              <a:ext cx="171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>
                  <a:solidFill>
                    <a:srgbClr val="FF0315"/>
                  </a:solidFill>
                  <a:latin typeface="Arial Narrow" pitchFamily="34" charset="0"/>
                </a:rPr>
                <a:t>Mg +2HCl= MgCl</a:t>
              </a:r>
              <a:r>
                <a:rPr kumimoji="1" lang="en-US" altLang="zh-CN" baseline="-12000">
                  <a:solidFill>
                    <a:srgbClr val="FF0315"/>
                  </a:solidFill>
                  <a:latin typeface="Arial Narrow" pitchFamily="34" charset="0"/>
                </a:rPr>
                <a:t>2</a:t>
              </a:r>
              <a:r>
                <a:rPr kumimoji="1" lang="en-US" altLang="zh-CN">
                  <a:solidFill>
                    <a:srgbClr val="FF0315"/>
                  </a:solidFill>
                  <a:latin typeface="Arial Narrow" pitchFamily="34" charset="0"/>
                </a:rPr>
                <a:t>+H</a:t>
              </a:r>
              <a:r>
                <a:rPr kumimoji="1" lang="en-US" altLang="zh-CN" baseline="-12000">
                  <a:solidFill>
                    <a:srgbClr val="FF0315"/>
                  </a:solidFill>
                  <a:latin typeface="Arial Narrow" pitchFamily="34" charset="0"/>
                </a:rPr>
                <a:t>2</a:t>
              </a:r>
              <a:r>
                <a:rPr kumimoji="1" lang="en-US" altLang="zh-CN" baseline="-12000">
                  <a:solidFill>
                    <a:schemeClr val="accent2"/>
                  </a:solidFill>
                  <a:latin typeface="Arial Narrow" pitchFamily="34" charset="0"/>
                </a:rPr>
                <a:t> </a:t>
              </a:r>
              <a:endParaRPr kumimoji="1" lang="en-US" altLang="zh-CN">
                <a:solidFill>
                  <a:schemeClr val="accent2"/>
                </a:solidFill>
                <a:latin typeface="Arial Narrow" pitchFamily="34" charset="0"/>
              </a:endParaRPr>
            </a:p>
          </p:txBody>
        </p:sp>
        <p:sp>
          <p:nvSpPr>
            <p:cNvPr id="65568" name="Line 32"/>
            <p:cNvSpPr>
              <a:spLocks noChangeShapeType="1"/>
            </p:cNvSpPr>
            <p:nvPr/>
          </p:nvSpPr>
          <p:spPr bwMode="auto">
            <a:xfrm flipV="1">
              <a:off x="2065" y="2064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5569" name="Text Box 33"/>
            <p:cNvSpPr txBox="1">
              <a:spLocks noChangeArrowheads="1"/>
            </p:cNvSpPr>
            <p:nvPr/>
          </p:nvSpPr>
          <p:spPr bwMode="auto">
            <a:xfrm>
              <a:off x="433" y="2352"/>
              <a:ext cx="1637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>
                  <a:solidFill>
                    <a:srgbClr val="0000FF"/>
                  </a:solidFill>
                  <a:latin typeface="Arial Narrow" pitchFamily="34" charset="0"/>
                </a:rPr>
                <a:t>24                          2</a:t>
              </a:r>
            </a:p>
            <a:p>
              <a:r>
                <a:rPr kumimoji="1" lang="en-US" altLang="zh-CN">
                  <a:solidFill>
                    <a:srgbClr val="0000FF"/>
                  </a:solidFill>
                  <a:latin typeface="Arial Narrow" pitchFamily="34" charset="0"/>
                </a:rPr>
                <a:t>X                          30g</a:t>
              </a:r>
            </a:p>
          </p:txBody>
        </p:sp>
      </p:grpSp>
      <p:sp>
        <p:nvSpPr>
          <p:cNvPr id="65570" name="Line 34"/>
          <p:cNvSpPr>
            <a:spLocks noChangeShapeType="1"/>
          </p:cNvSpPr>
          <p:nvPr/>
        </p:nvSpPr>
        <p:spPr bwMode="auto">
          <a:xfrm>
            <a:off x="3581400" y="1946275"/>
            <a:ext cx="0" cy="2274888"/>
          </a:xfrm>
          <a:prstGeom prst="line">
            <a:avLst/>
          </a:prstGeom>
          <a:noFill/>
          <a:ln w="349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5579" name="Line 43"/>
          <p:cNvSpPr>
            <a:spLocks noChangeShapeType="1"/>
          </p:cNvSpPr>
          <p:nvPr/>
        </p:nvSpPr>
        <p:spPr bwMode="auto">
          <a:xfrm>
            <a:off x="6227763" y="1916113"/>
            <a:ext cx="0" cy="2274887"/>
          </a:xfrm>
          <a:prstGeom prst="line">
            <a:avLst/>
          </a:prstGeom>
          <a:noFill/>
          <a:ln w="349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5581" name="Group 45"/>
          <p:cNvGrpSpPr>
            <a:grpSpLocks/>
          </p:cNvGrpSpPr>
          <p:nvPr/>
        </p:nvGrpSpPr>
        <p:grpSpPr bwMode="auto">
          <a:xfrm>
            <a:off x="6310313" y="2263775"/>
            <a:ext cx="2497137" cy="1381125"/>
            <a:chOff x="3936" y="2016"/>
            <a:chExt cx="1573" cy="870"/>
          </a:xfrm>
        </p:grpSpPr>
        <p:sp>
          <p:nvSpPr>
            <p:cNvPr id="65582" name="Line 46"/>
            <p:cNvSpPr>
              <a:spLocks noChangeShapeType="1"/>
            </p:cNvSpPr>
            <p:nvPr/>
          </p:nvSpPr>
          <p:spPr bwMode="auto">
            <a:xfrm flipV="1">
              <a:off x="5472" y="2064"/>
              <a:ext cx="0" cy="192"/>
            </a:xfrm>
            <a:prstGeom prst="line">
              <a:avLst/>
            </a:prstGeom>
            <a:noFill/>
            <a:ln w="28575">
              <a:solidFill>
                <a:srgbClr val="FE0422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5583" name="Text Box 47"/>
            <p:cNvSpPr txBox="1">
              <a:spLocks noChangeArrowheads="1"/>
            </p:cNvSpPr>
            <p:nvPr/>
          </p:nvSpPr>
          <p:spPr bwMode="auto">
            <a:xfrm>
              <a:off x="3936" y="2016"/>
              <a:ext cx="150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>
                  <a:solidFill>
                    <a:srgbClr val="FF0315"/>
                  </a:solidFill>
                  <a:latin typeface="Arial Narrow" pitchFamily="34" charset="0"/>
                </a:rPr>
                <a:t>Fe+2HCl=FeCl</a:t>
              </a:r>
              <a:r>
                <a:rPr kumimoji="1" lang="en-US" altLang="zh-CN" baseline="-12000">
                  <a:solidFill>
                    <a:srgbClr val="FF0315"/>
                  </a:solidFill>
                  <a:latin typeface="Arial Narrow" pitchFamily="34" charset="0"/>
                </a:rPr>
                <a:t>2</a:t>
              </a:r>
              <a:r>
                <a:rPr kumimoji="1" lang="en-US" altLang="zh-CN">
                  <a:solidFill>
                    <a:srgbClr val="FF0315"/>
                  </a:solidFill>
                  <a:latin typeface="Arial Narrow" pitchFamily="34" charset="0"/>
                </a:rPr>
                <a:t>+H</a:t>
              </a:r>
              <a:r>
                <a:rPr kumimoji="1" lang="en-US" altLang="zh-CN" baseline="-12000">
                  <a:solidFill>
                    <a:srgbClr val="FF0315"/>
                  </a:solidFill>
                  <a:latin typeface="Arial Narrow" pitchFamily="34" charset="0"/>
                </a:rPr>
                <a:t>2</a:t>
              </a:r>
              <a:endParaRPr kumimoji="1" lang="en-US" altLang="zh-CN">
                <a:solidFill>
                  <a:schemeClr val="accent2"/>
                </a:solidFill>
                <a:latin typeface="Arial Narrow" pitchFamily="34" charset="0"/>
              </a:endParaRPr>
            </a:p>
          </p:txBody>
        </p:sp>
        <p:sp>
          <p:nvSpPr>
            <p:cNvPr id="65584" name="Text Box 48"/>
            <p:cNvSpPr txBox="1">
              <a:spLocks noChangeArrowheads="1"/>
            </p:cNvSpPr>
            <p:nvPr/>
          </p:nvSpPr>
          <p:spPr bwMode="auto">
            <a:xfrm>
              <a:off x="3969" y="2368"/>
              <a:ext cx="1540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>
                  <a:solidFill>
                    <a:srgbClr val="0000FF"/>
                  </a:solidFill>
                  <a:latin typeface="Arial Narrow" pitchFamily="34" charset="0"/>
                </a:rPr>
                <a:t>56                       2</a:t>
              </a:r>
            </a:p>
            <a:p>
              <a:r>
                <a:rPr kumimoji="1" lang="en-US" altLang="zh-CN">
                  <a:solidFill>
                    <a:srgbClr val="0000FF"/>
                  </a:solidFill>
                  <a:latin typeface="Arial Narrow" pitchFamily="34" charset="0"/>
                </a:rPr>
                <a:t>Z                       30g </a:t>
              </a:r>
            </a:p>
          </p:txBody>
        </p:sp>
      </p:grpSp>
      <p:grpSp>
        <p:nvGrpSpPr>
          <p:cNvPr id="65585" name="Group 49"/>
          <p:cNvGrpSpPr>
            <a:grpSpLocks/>
          </p:cNvGrpSpPr>
          <p:nvPr/>
        </p:nvGrpSpPr>
        <p:grpSpPr bwMode="auto">
          <a:xfrm>
            <a:off x="3581400" y="2263775"/>
            <a:ext cx="2646363" cy="1381125"/>
            <a:chOff x="2256" y="2016"/>
            <a:chExt cx="1667" cy="870"/>
          </a:xfrm>
        </p:grpSpPr>
        <p:sp>
          <p:nvSpPr>
            <p:cNvPr id="65586" name="Text Box 50"/>
            <p:cNvSpPr txBox="1">
              <a:spLocks noChangeArrowheads="1"/>
            </p:cNvSpPr>
            <p:nvPr/>
          </p:nvSpPr>
          <p:spPr bwMode="auto">
            <a:xfrm>
              <a:off x="2256" y="2016"/>
              <a:ext cx="152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>
                  <a:solidFill>
                    <a:srgbClr val="FF0315"/>
                  </a:solidFill>
                  <a:latin typeface="Arial Narrow" pitchFamily="34" charset="0"/>
                </a:rPr>
                <a:t>Zn+2HCl=ZnCl</a:t>
              </a:r>
              <a:r>
                <a:rPr kumimoji="1" lang="en-US" altLang="zh-CN" baseline="-12000">
                  <a:solidFill>
                    <a:srgbClr val="FF0315"/>
                  </a:solidFill>
                  <a:latin typeface="Arial Narrow" pitchFamily="34" charset="0"/>
                </a:rPr>
                <a:t>2</a:t>
              </a:r>
              <a:r>
                <a:rPr kumimoji="1" lang="en-US" altLang="zh-CN">
                  <a:solidFill>
                    <a:srgbClr val="FF0315"/>
                  </a:solidFill>
                  <a:latin typeface="Arial Narrow" pitchFamily="34" charset="0"/>
                </a:rPr>
                <a:t>+H</a:t>
              </a:r>
              <a:r>
                <a:rPr kumimoji="1" lang="en-US" altLang="zh-CN" baseline="-12000">
                  <a:solidFill>
                    <a:srgbClr val="FF0315"/>
                  </a:solidFill>
                  <a:latin typeface="Arial Narrow" pitchFamily="34" charset="0"/>
                </a:rPr>
                <a:t>2</a:t>
              </a:r>
              <a:endParaRPr kumimoji="1" lang="en-US" altLang="zh-CN">
                <a:solidFill>
                  <a:schemeClr val="accent2"/>
                </a:solidFill>
                <a:latin typeface="Arial Narrow" pitchFamily="34" charset="0"/>
              </a:endParaRPr>
            </a:p>
          </p:txBody>
        </p:sp>
        <p:sp>
          <p:nvSpPr>
            <p:cNvPr id="65587" name="Line 51"/>
            <p:cNvSpPr>
              <a:spLocks noChangeShapeType="1"/>
            </p:cNvSpPr>
            <p:nvPr/>
          </p:nvSpPr>
          <p:spPr bwMode="auto">
            <a:xfrm flipV="1">
              <a:off x="3792" y="2064"/>
              <a:ext cx="0" cy="192"/>
            </a:xfrm>
            <a:prstGeom prst="line">
              <a:avLst/>
            </a:prstGeom>
            <a:noFill/>
            <a:ln w="28575">
              <a:solidFill>
                <a:srgbClr val="FE0422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5588" name="Text Box 52"/>
            <p:cNvSpPr txBox="1">
              <a:spLocks noChangeArrowheads="1"/>
            </p:cNvSpPr>
            <p:nvPr/>
          </p:nvSpPr>
          <p:spPr bwMode="auto">
            <a:xfrm>
              <a:off x="2336" y="2368"/>
              <a:ext cx="1587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1" lang="en-US" altLang="zh-CN">
                  <a:solidFill>
                    <a:srgbClr val="0000FF"/>
                  </a:solidFill>
                  <a:latin typeface="Arial Narrow" pitchFamily="34" charset="0"/>
                </a:rPr>
                <a:t>65                       2        </a:t>
              </a:r>
            </a:p>
            <a:p>
              <a:r>
                <a:rPr kumimoji="1" lang="en-US" altLang="zh-CN">
                  <a:solidFill>
                    <a:srgbClr val="0000FF"/>
                  </a:solidFill>
                  <a:latin typeface="Arial Narrow" pitchFamily="34" charset="0"/>
                </a:rPr>
                <a:t>Y                        30g</a:t>
              </a:r>
            </a:p>
          </p:txBody>
        </p:sp>
      </p:grpSp>
      <p:grpSp>
        <p:nvGrpSpPr>
          <p:cNvPr id="65590" name="Group 54"/>
          <p:cNvGrpSpPr>
            <a:grpSpLocks/>
          </p:cNvGrpSpPr>
          <p:nvPr/>
        </p:nvGrpSpPr>
        <p:grpSpPr bwMode="auto">
          <a:xfrm>
            <a:off x="1403350" y="4437063"/>
            <a:ext cx="4175125" cy="534987"/>
            <a:chOff x="930" y="3103"/>
            <a:chExt cx="2630" cy="337"/>
          </a:xfrm>
        </p:grpSpPr>
        <p:sp>
          <p:nvSpPr>
            <p:cNvPr id="65591" name="Rectangle 55"/>
            <p:cNvSpPr>
              <a:spLocks noChangeArrowheads="1"/>
            </p:cNvSpPr>
            <p:nvPr/>
          </p:nvSpPr>
          <p:spPr bwMode="auto">
            <a:xfrm>
              <a:off x="930" y="3103"/>
              <a:ext cx="499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1" lang="en-US" altLang="zh-CN" sz="2800">
                  <a:solidFill>
                    <a:srgbClr val="0000FF"/>
                  </a:solidFill>
                  <a:latin typeface="宋体" pitchFamily="2" charset="-122"/>
                </a:rPr>
                <a:t>Mg</a:t>
              </a:r>
            </a:p>
          </p:txBody>
        </p:sp>
        <p:sp>
          <p:nvSpPr>
            <p:cNvPr id="65592" name="Rectangle 56"/>
            <p:cNvSpPr>
              <a:spLocks noChangeArrowheads="1"/>
            </p:cNvSpPr>
            <p:nvPr/>
          </p:nvSpPr>
          <p:spPr bwMode="auto">
            <a:xfrm>
              <a:off x="1746" y="3113"/>
              <a:ext cx="342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sz="2800">
                  <a:solidFill>
                    <a:srgbClr val="0000FF"/>
                  </a:solidFill>
                  <a:latin typeface="宋体" pitchFamily="2" charset="-122"/>
                </a:rPr>
                <a:t>Zn</a:t>
              </a:r>
            </a:p>
          </p:txBody>
        </p:sp>
        <p:sp>
          <p:nvSpPr>
            <p:cNvPr id="65593" name="Rectangle 57"/>
            <p:cNvSpPr>
              <a:spLocks noChangeArrowheads="1"/>
            </p:cNvSpPr>
            <p:nvPr/>
          </p:nvSpPr>
          <p:spPr bwMode="auto">
            <a:xfrm>
              <a:off x="2529" y="3113"/>
              <a:ext cx="342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sz="2800">
                  <a:solidFill>
                    <a:srgbClr val="0000FF"/>
                  </a:solidFill>
                  <a:latin typeface="宋体" pitchFamily="2" charset="-122"/>
                </a:rPr>
                <a:t>Fe</a:t>
              </a:r>
            </a:p>
          </p:txBody>
        </p:sp>
        <p:sp>
          <p:nvSpPr>
            <p:cNvPr id="65594" name="Rectangle 58"/>
            <p:cNvSpPr>
              <a:spLocks noChangeArrowheads="1"/>
            </p:cNvSpPr>
            <p:nvPr/>
          </p:nvSpPr>
          <p:spPr bwMode="auto">
            <a:xfrm>
              <a:off x="3254" y="3113"/>
              <a:ext cx="306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sz="2800">
                  <a:solidFill>
                    <a:srgbClr val="0000FF"/>
                  </a:solidFill>
                  <a:latin typeface="宋体" pitchFamily="2" charset="-122"/>
                </a:rPr>
                <a:t>H</a:t>
              </a:r>
              <a:r>
                <a:rPr kumimoji="1" lang="en-US" altLang="zh-CN" sz="2800" baseline="-25000">
                  <a:solidFill>
                    <a:srgbClr val="0000FF"/>
                  </a:solidFill>
                  <a:latin typeface="宋体" pitchFamily="2" charset="-122"/>
                </a:rPr>
                <a:t>2</a:t>
              </a:r>
            </a:p>
          </p:txBody>
        </p:sp>
        <p:sp>
          <p:nvSpPr>
            <p:cNvPr id="65595" name="Line 59"/>
            <p:cNvSpPr>
              <a:spLocks noChangeShapeType="1"/>
            </p:cNvSpPr>
            <p:nvPr/>
          </p:nvSpPr>
          <p:spPr bwMode="auto">
            <a:xfrm>
              <a:off x="2063" y="3304"/>
              <a:ext cx="363" cy="0"/>
            </a:xfrm>
            <a:prstGeom prst="line">
              <a:avLst/>
            </a:prstGeom>
            <a:noFill/>
            <a:ln w="222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596" name="Line 60"/>
            <p:cNvSpPr>
              <a:spLocks noChangeShapeType="1"/>
            </p:cNvSpPr>
            <p:nvPr/>
          </p:nvSpPr>
          <p:spPr bwMode="auto">
            <a:xfrm>
              <a:off x="1337" y="3304"/>
              <a:ext cx="363" cy="0"/>
            </a:xfrm>
            <a:prstGeom prst="line">
              <a:avLst/>
            </a:prstGeom>
            <a:noFill/>
            <a:ln w="222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597" name="Line 61"/>
            <p:cNvSpPr>
              <a:spLocks noChangeShapeType="1"/>
            </p:cNvSpPr>
            <p:nvPr/>
          </p:nvSpPr>
          <p:spPr bwMode="auto">
            <a:xfrm>
              <a:off x="2880" y="3304"/>
              <a:ext cx="363" cy="0"/>
            </a:xfrm>
            <a:prstGeom prst="line">
              <a:avLst/>
            </a:prstGeom>
            <a:noFill/>
            <a:ln w="222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5598" name="Text Box 62"/>
          <p:cNvSpPr txBox="1">
            <a:spLocks noChangeArrowheads="1"/>
          </p:cNvSpPr>
          <p:nvPr/>
        </p:nvSpPr>
        <p:spPr bwMode="auto">
          <a:xfrm>
            <a:off x="1441450" y="5003800"/>
            <a:ext cx="40338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24       65      56     2</a:t>
            </a:r>
          </a:p>
        </p:txBody>
      </p:sp>
      <p:sp>
        <p:nvSpPr>
          <p:cNvPr id="65599" name="Text Box 63"/>
          <p:cNvSpPr txBox="1">
            <a:spLocks noChangeArrowheads="1"/>
          </p:cNvSpPr>
          <p:nvPr/>
        </p:nvSpPr>
        <p:spPr bwMode="auto">
          <a:xfrm>
            <a:off x="5578475" y="4508500"/>
            <a:ext cx="3248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（相同化合价的金属）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5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5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5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65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65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65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65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65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64" grpId="0"/>
      <p:bldP spid="65565" grpId="0"/>
      <p:bldP spid="65598" grpId="0"/>
      <p:bldP spid="6559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6" name="Rectangle 6"/>
          <p:cNvSpPr>
            <a:spLocks noChangeArrowheads="1"/>
          </p:cNvSpPr>
          <p:nvPr/>
        </p:nvSpPr>
        <p:spPr bwMode="auto">
          <a:xfrm>
            <a:off x="395288" y="928670"/>
            <a:ext cx="7996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altLang="zh-CN" dirty="0" smtClean="0">
                <a:latin typeface="Times New Roman" pitchFamily="18" charset="0"/>
              </a:rPr>
              <a:t>7</a:t>
            </a:r>
            <a:r>
              <a:rPr lang="zh-CN" altLang="en-US" dirty="0" smtClean="0">
                <a:latin typeface="Times New Roman" pitchFamily="18" charset="0"/>
              </a:rPr>
              <a:t>、</a:t>
            </a:r>
            <a:r>
              <a:rPr lang="zh-CN" altLang="en-US" dirty="0">
                <a:latin typeface="Times New Roman" pitchFamily="18" charset="0"/>
              </a:rPr>
              <a:t>家用铝锅、铁锅为什么不能用来长时间盛放酸性食品？</a:t>
            </a: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395288" y="1785926"/>
            <a:ext cx="842486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altLang="zh-CN" dirty="0" smtClean="0">
                <a:latin typeface="宋体" pitchFamily="2" charset="-122"/>
              </a:rPr>
              <a:t>8</a:t>
            </a:r>
            <a:r>
              <a:rPr lang="zh-CN" altLang="en-US" dirty="0" smtClean="0">
                <a:latin typeface="宋体" pitchFamily="2" charset="-122"/>
              </a:rPr>
              <a:t>、</a:t>
            </a:r>
            <a:r>
              <a:rPr lang="zh-CN" altLang="en-US" dirty="0">
                <a:latin typeface="宋体" pitchFamily="2" charset="-122"/>
              </a:rPr>
              <a:t>黄金饰品中的假货常常鱼目混珠，社会上有些不法分子时常以黄铜冒充黄金进行诈骗活动。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因为黄铜（即铜、锌合金）从颜色、外型上看，与黄金极为相似，所以很难区分。</a:t>
            </a:r>
            <a:r>
              <a:rPr lang="zh-CN" altLang="en-US" dirty="0">
                <a:latin typeface="宋体" pitchFamily="2" charset="-122"/>
              </a:rPr>
              <a:t>如果你遇到这种事情，你会分辨这些真假“黄金”吗？</a:t>
            </a:r>
          </a:p>
        </p:txBody>
      </p:sp>
      <p:pic>
        <p:nvPicPr>
          <p:cNvPr id="56331" name="Picture 11" descr="黄铜管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4162414"/>
            <a:ext cx="1655762" cy="1084262"/>
          </a:xfrm>
          <a:prstGeom prst="rect">
            <a:avLst/>
          </a:prstGeom>
          <a:noFill/>
        </p:spPr>
      </p:pic>
      <p:pic>
        <p:nvPicPr>
          <p:cNvPr id="56332" name="Picture 12" descr="2008北京奥运会徽"/>
          <p:cNvPicPr>
            <a:picLocks noChangeAspect="1" noChangeArrowheads="1"/>
          </p:cNvPicPr>
          <p:nvPr/>
        </p:nvPicPr>
        <p:blipFill>
          <a:blip r:embed="rId3"/>
          <a:srcRect l="16542" t="15895" r="16864" b="15353"/>
          <a:stretch>
            <a:fillRect/>
          </a:stretch>
        </p:blipFill>
        <p:spPr bwMode="auto">
          <a:xfrm>
            <a:off x="5435600" y="3559164"/>
            <a:ext cx="1603375" cy="2114550"/>
          </a:xfrm>
          <a:prstGeom prst="rect">
            <a:avLst/>
          </a:prstGeom>
          <a:noFill/>
        </p:spPr>
      </p:pic>
      <p:sp>
        <p:nvSpPr>
          <p:cNvPr id="56333" name="Text Box 13"/>
          <p:cNvSpPr txBox="1">
            <a:spLocks noChangeArrowheads="1"/>
          </p:cNvSpPr>
          <p:nvPr/>
        </p:nvSpPr>
        <p:spPr bwMode="auto">
          <a:xfrm>
            <a:off x="1133475" y="3441689"/>
            <a:ext cx="558800" cy="250190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lang="zh-CN" altLang="en-US">
                <a:latin typeface="Times New Roman" pitchFamily="18" charset="0"/>
              </a:rPr>
              <a:t>黄铜：铜、锌合金</a:t>
            </a:r>
          </a:p>
        </p:txBody>
      </p:sp>
      <p:sp>
        <p:nvSpPr>
          <p:cNvPr id="56334" name="Text Box 14"/>
          <p:cNvSpPr txBox="1">
            <a:spLocks noChangeArrowheads="1"/>
          </p:cNvSpPr>
          <p:nvPr/>
        </p:nvSpPr>
        <p:spPr bwMode="auto">
          <a:xfrm>
            <a:off x="7758113" y="4294176"/>
            <a:ext cx="558800" cy="701675"/>
          </a:xfrm>
          <a:prstGeom prst="rect">
            <a:avLst/>
          </a:prstGeom>
          <a:solidFill>
            <a:schemeClr val="hlink"/>
          </a:solid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黄金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6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6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56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6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6" grpId="0"/>
      <p:bldP spid="56330" grpId="0"/>
      <p:bldP spid="56333" grpId="0" animBg="1"/>
      <p:bldP spid="5633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黄铜管1"/>
          <p:cNvPicPr>
            <a:picLocks noChangeAspect="1" noChangeArrowheads="1"/>
          </p:cNvPicPr>
          <p:nvPr/>
        </p:nvPicPr>
        <p:blipFill>
          <a:blip r:embed="rId2"/>
          <a:srcRect l="47688" t="56688" r="36803" b="14999"/>
          <a:stretch>
            <a:fillRect/>
          </a:stretch>
        </p:blipFill>
        <p:spPr bwMode="auto">
          <a:xfrm>
            <a:off x="1619250" y="260350"/>
            <a:ext cx="962025" cy="1152525"/>
          </a:xfrm>
          <a:prstGeom prst="rect">
            <a:avLst/>
          </a:prstGeom>
          <a:noFill/>
        </p:spPr>
      </p:pic>
      <p:pic>
        <p:nvPicPr>
          <p:cNvPr id="44035" name="Picture 3" descr="2008北京奥运会徽"/>
          <p:cNvPicPr>
            <a:picLocks noChangeAspect="1" noChangeArrowheads="1"/>
          </p:cNvPicPr>
          <p:nvPr/>
        </p:nvPicPr>
        <p:blipFill>
          <a:blip r:embed="rId3" cstate="print"/>
          <a:srcRect l="16542" t="15895" r="16864" b="15353"/>
          <a:stretch>
            <a:fillRect/>
          </a:stretch>
        </p:blipFill>
        <p:spPr bwMode="auto">
          <a:xfrm>
            <a:off x="6732588" y="333375"/>
            <a:ext cx="765175" cy="1008063"/>
          </a:xfrm>
          <a:prstGeom prst="rect">
            <a:avLst/>
          </a:prstGeom>
          <a:noFill/>
        </p:spPr>
      </p:pic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7812088" y="549275"/>
            <a:ext cx="558800" cy="698500"/>
          </a:xfrm>
          <a:prstGeom prst="rect">
            <a:avLst/>
          </a:prstGeom>
          <a:solidFill>
            <a:schemeClr val="hlink"/>
          </a:solid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黄金</a:t>
            </a: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2843213" y="765175"/>
            <a:ext cx="2632075" cy="46672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黄铜：铜、锌合金</a:t>
            </a:r>
          </a:p>
        </p:txBody>
      </p:sp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395288" y="1484313"/>
            <a:ext cx="499688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/>
              <a:t>8</a:t>
            </a:r>
            <a:r>
              <a:rPr lang="zh-CN" altLang="en-US" dirty="0" smtClean="0"/>
              <a:t>、</a:t>
            </a:r>
            <a:r>
              <a:rPr lang="zh-CN" altLang="en-US" dirty="0"/>
              <a:t>你会分辨这些真假“黄金”吗？</a:t>
            </a:r>
          </a:p>
        </p:txBody>
      </p:sp>
      <p:sp>
        <p:nvSpPr>
          <p:cNvPr id="44039" name="Text Box 7"/>
          <p:cNvSpPr txBox="1">
            <a:spLocks noChangeArrowheads="1"/>
          </p:cNvSpPr>
          <p:nvPr/>
        </p:nvSpPr>
        <p:spPr bwMode="auto">
          <a:xfrm>
            <a:off x="684213" y="1803400"/>
            <a:ext cx="340518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/>
              <a:t>分辨方法：</a:t>
            </a:r>
          </a:p>
          <a:p>
            <a:r>
              <a:rPr lang="en-US" altLang="zh-CN" sz="2200"/>
              <a:t>1</a:t>
            </a:r>
            <a:r>
              <a:rPr lang="zh-CN" altLang="en-US" sz="2200"/>
              <a:t>、测密度法：                   </a:t>
            </a:r>
          </a:p>
        </p:txBody>
      </p:sp>
      <p:sp>
        <p:nvSpPr>
          <p:cNvPr id="44040" name="Rectangle 8"/>
          <p:cNvSpPr>
            <a:spLocks noChangeArrowheads="1"/>
          </p:cNvSpPr>
          <p:nvPr/>
        </p:nvSpPr>
        <p:spPr bwMode="auto">
          <a:xfrm>
            <a:off x="755650" y="3213100"/>
            <a:ext cx="2087563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200">
                <a:solidFill>
                  <a:srgbClr val="0000FF"/>
                </a:solidFill>
              </a:rPr>
              <a:t>2</a:t>
            </a:r>
            <a:r>
              <a:rPr lang="zh-CN" altLang="en-US" sz="2200">
                <a:solidFill>
                  <a:srgbClr val="0000FF"/>
                </a:solidFill>
              </a:rPr>
              <a:t>、加热法：</a:t>
            </a:r>
          </a:p>
        </p:txBody>
      </p:sp>
      <p:sp>
        <p:nvSpPr>
          <p:cNvPr id="44041" name="Text Box 9"/>
          <p:cNvSpPr txBox="1">
            <a:spLocks noChangeArrowheads="1"/>
          </p:cNvSpPr>
          <p:nvPr/>
        </p:nvSpPr>
        <p:spPr bwMode="auto">
          <a:xfrm>
            <a:off x="1116013" y="2492375"/>
            <a:ext cx="72072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/>
              <a:t>取一定体积的该“黄色固体”称量其质量，计算密度，查表</a:t>
            </a:r>
          </a:p>
          <a:p>
            <a:r>
              <a:rPr lang="zh-CN" altLang="en-US" sz="2200"/>
              <a:t>与黄金的密度对比。</a:t>
            </a:r>
          </a:p>
        </p:txBody>
      </p:sp>
      <p:sp>
        <p:nvSpPr>
          <p:cNvPr id="44042" name="Text Box 10"/>
          <p:cNvSpPr txBox="1">
            <a:spLocks noChangeArrowheads="1"/>
          </p:cNvSpPr>
          <p:nvPr/>
        </p:nvSpPr>
        <p:spPr bwMode="auto">
          <a:xfrm>
            <a:off x="1187450" y="3573463"/>
            <a:ext cx="756168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 dirty="0"/>
              <a:t>取少量该“黄色固体”在酒精灯外焰上加热，如果固体颜色</a:t>
            </a:r>
          </a:p>
          <a:p>
            <a:r>
              <a:rPr lang="zh-CN" altLang="en-US" sz="2200" dirty="0"/>
              <a:t>变黑，则它是黄铜</a:t>
            </a:r>
            <a:r>
              <a:rPr lang="zh-CN" altLang="en-US" sz="2200" dirty="0" smtClean="0"/>
              <a:t>，如果固体</a:t>
            </a:r>
            <a:r>
              <a:rPr lang="zh-CN" altLang="en-US" sz="2200" dirty="0" smtClean="0"/>
              <a:t>颜色没有变</a:t>
            </a:r>
            <a:r>
              <a:rPr lang="zh-CN" altLang="en-US" sz="2200" dirty="0" smtClean="0"/>
              <a:t>黑，则</a:t>
            </a:r>
            <a:r>
              <a:rPr lang="zh-CN" altLang="en-US" sz="2200" dirty="0"/>
              <a:t>它是黄金。</a:t>
            </a:r>
          </a:p>
        </p:txBody>
      </p:sp>
      <p:sp>
        <p:nvSpPr>
          <p:cNvPr id="44043" name="Text Box 11"/>
          <p:cNvSpPr txBox="1">
            <a:spLocks noChangeArrowheads="1"/>
          </p:cNvSpPr>
          <p:nvPr/>
        </p:nvSpPr>
        <p:spPr bwMode="auto">
          <a:xfrm>
            <a:off x="755650" y="4365625"/>
            <a:ext cx="1963738" cy="46672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3</a:t>
            </a:r>
            <a:r>
              <a:rPr lang="zh-CN" altLang="en-US">
                <a:solidFill>
                  <a:srgbClr val="FF0000"/>
                </a:solidFill>
              </a:rPr>
              <a:t>、置换法：</a:t>
            </a:r>
          </a:p>
        </p:txBody>
      </p:sp>
      <p:sp>
        <p:nvSpPr>
          <p:cNvPr id="44044" name="Text Box 12"/>
          <p:cNvSpPr txBox="1">
            <a:spLocks noChangeArrowheads="1"/>
          </p:cNvSpPr>
          <p:nvPr/>
        </p:nvSpPr>
        <p:spPr bwMode="auto">
          <a:xfrm>
            <a:off x="1258888" y="4868863"/>
            <a:ext cx="7832725" cy="707886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000" dirty="0">
                <a:solidFill>
                  <a:srgbClr val="FF0000"/>
                </a:solidFill>
              </a:rPr>
              <a:t>取少量该“黄色固体”于试管中，加入少量的稀盐酸，如果固体表面有气泡冒出 ，则它是黄铜</a:t>
            </a:r>
            <a:r>
              <a:rPr lang="zh-CN" altLang="en-US" sz="2000" dirty="0" smtClean="0">
                <a:solidFill>
                  <a:srgbClr val="FF0000"/>
                </a:solidFill>
              </a:rPr>
              <a:t>，如果没有气泡冒出，则它</a:t>
            </a:r>
            <a:r>
              <a:rPr lang="zh-CN" altLang="en-US" sz="2000" dirty="0">
                <a:solidFill>
                  <a:srgbClr val="FF0000"/>
                </a:solidFill>
              </a:rPr>
              <a:t>是黄金。</a:t>
            </a:r>
          </a:p>
        </p:txBody>
      </p:sp>
      <p:sp>
        <p:nvSpPr>
          <p:cNvPr id="44045" name="Text Box 13"/>
          <p:cNvSpPr txBox="1">
            <a:spLocks noChangeArrowheads="1"/>
          </p:cNvSpPr>
          <p:nvPr/>
        </p:nvSpPr>
        <p:spPr bwMode="auto">
          <a:xfrm>
            <a:off x="1258888" y="5753100"/>
            <a:ext cx="7832725" cy="1015663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000" dirty="0">
                <a:solidFill>
                  <a:srgbClr val="FF0000"/>
                </a:solidFill>
              </a:rPr>
              <a:t>取少量该“黄色固体”于试管中，加入少量的</a:t>
            </a:r>
            <a:r>
              <a:rPr lang="en-US" altLang="zh-CN" sz="2000" dirty="0">
                <a:solidFill>
                  <a:srgbClr val="FF0000"/>
                </a:solidFill>
              </a:rPr>
              <a:t>CuSO</a:t>
            </a:r>
            <a:r>
              <a:rPr lang="en-US" altLang="zh-CN" sz="2000" baseline="-25000" dirty="0">
                <a:solidFill>
                  <a:srgbClr val="FF0000"/>
                </a:solidFill>
              </a:rPr>
              <a:t>4</a:t>
            </a:r>
            <a:r>
              <a:rPr lang="zh-CN" altLang="en-US" sz="2000" dirty="0">
                <a:solidFill>
                  <a:srgbClr val="FF0000"/>
                </a:solidFill>
              </a:rPr>
              <a:t>溶液，如果固体表面</a:t>
            </a:r>
            <a:r>
              <a:rPr lang="zh-CN" altLang="en-US" sz="2000" dirty="0" smtClean="0">
                <a:solidFill>
                  <a:srgbClr val="FF0000"/>
                </a:solidFill>
              </a:rPr>
              <a:t>有红色</a:t>
            </a:r>
            <a:r>
              <a:rPr lang="zh-CN" altLang="en-US" sz="2000" dirty="0">
                <a:solidFill>
                  <a:srgbClr val="FF0000"/>
                </a:solidFill>
              </a:rPr>
              <a:t>固体析出 ，则它是黄铜</a:t>
            </a:r>
            <a:r>
              <a:rPr lang="zh-CN" altLang="en-US" sz="2000" dirty="0" smtClean="0">
                <a:solidFill>
                  <a:srgbClr val="FF0000"/>
                </a:solidFill>
              </a:rPr>
              <a:t>，如果固体</a:t>
            </a:r>
            <a:r>
              <a:rPr lang="zh-CN" altLang="en-US" sz="2000" dirty="0" smtClean="0">
                <a:solidFill>
                  <a:srgbClr val="FF0000"/>
                </a:solidFill>
              </a:rPr>
              <a:t>表面没有</a:t>
            </a:r>
            <a:r>
              <a:rPr lang="zh-CN" altLang="en-US" sz="2000" dirty="0" smtClean="0">
                <a:solidFill>
                  <a:srgbClr val="FF0000"/>
                </a:solidFill>
              </a:rPr>
              <a:t>红色固体析出 </a:t>
            </a:r>
            <a:r>
              <a:rPr lang="zh-CN" altLang="en-US" sz="2000" dirty="0" smtClean="0">
                <a:solidFill>
                  <a:srgbClr val="FF0000"/>
                </a:solidFill>
              </a:rPr>
              <a:t>，则它</a:t>
            </a:r>
            <a:r>
              <a:rPr lang="zh-CN" altLang="en-US" sz="2000" dirty="0">
                <a:solidFill>
                  <a:srgbClr val="FF0000"/>
                </a:solidFill>
              </a:rPr>
              <a:t>是黄金。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4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4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44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44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9" grpId="0"/>
      <p:bldP spid="44040" grpId="0"/>
      <p:bldP spid="44041" grpId="0"/>
      <p:bldP spid="44042" grpId="0"/>
      <p:bldP spid="44043" grpId="0" animBg="1"/>
      <p:bldP spid="44044" grpId="0" animBg="1"/>
      <p:bldP spid="44045" grpId="0" animBg="1"/>
    </p:bldLst>
  </p:timing>
</p:sld>
</file>

<file path=ppt/theme/theme1.xml><?xml version="1.0" encoding="utf-8"?>
<a:theme xmlns:a="http://schemas.openxmlformats.org/drawingml/2006/main" name="Level">
  <a:themeElements>
    <a:clrScheme name="Level 8">
      <a:dk1>
        <a:srgbClr val="000000"/>
      </a:dk1>
      <a:lt1>
        <a:srgbClr val="FFFFFF"/>
      </a:lt1>
      <a:dk2>
        <a:srgbClr val="999900"/>
      </a:dk2>
      <a:lt2>
        <a:srgbClr val="666600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Level">
      <a:majorFont>
        <a:latin typeface="Garamond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Level</Template>
  <TotalTime>2395</TotalTime>
  <Words>1104</Words>
  <Application>Microsoft Office PowerPoint</Application>
  <PresentationFormat>全屏显示(4:3)</PresentationFormat>
  <Paragraphs>152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Level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</vt:vector>
  </TitlesOfParts>
  <Company>中大附中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deng</cp:lastModifiedBy>
  <cp:revision>165</cp:revision>
  <dcterms:created xsi:type="dcterms:W3CDTF">2004-12-14T11:17:38Z</dcterms:created>
  <dcterms:modified xsi:type="dcterms:W3CDTF">2017-02-24T03:20:58Z</dcterms:modified>
</cp:coreProperties>
</file>