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0"/>
  </p:notesMasterIdLst>
  <p:sldIdLst>
    <p:sldId id="321" r:id="rId2"/>
    <p:sldId id="302" r:id="rId3"/>
    <p:sldId id="303" r:id="rId4"/>
    <p:sldId id="256" r:id="rId5"/>
    <p:sldId id="305" r:id="rId6"/>
    <p:sldId id="306" r:id="rId7"/>
    <p:sldId id="313" r:id="rId8"/>
    <p:sldId id="307" r:id="rId9"/>
    <p:sldId id="308" r:id="rId10"/>
    <p:sldId id="309" r:id="rId11"/>
    <p:sldId id="310" r:id="rId12"/>
    <p:sldId id="312" r:id="rId13"/>
    <p:sldId id="257" r:id="rId14"/>
    <p:sldId id="266" r:id="rId15"/>
    <p:sldId id="282" r:id="rId16"/>
    <p:sldId id="283" r:id="rId17"/>
    <p:sldId id="284" r:id="rId18"/>
    <p:sldId id="285" r:id="rId19"/>
    <p:sldId id="286" r:id="rId20"/>
    <p:sldId id="287" r:id="rId21"/>
    <p:sldId id="320" r:id="rId22"/>
    <p:sldId id="288" r:id="rId23"/>
    <p:sldId id="289" r:id="rId24"/>
    <p:sldId id="290" r:id="rId25"/>
    <p:sldId id="292" r:id="rId26"/>
    <p:sldId id="293" r:id="rId27"/>
    <p:sldId id="294" r:id="rId28"/>
    <p:sldId id="295" r:id="rId29"/>
    <p:sldId id="296" r:id="rId30"/>
    <p:sldId id="330" r:id="rId31"/>
    <p:sldId id="331" r:id="rId32"/>
    <p:sldId id="332" r:id="rId33"/>
    <p:sldId id="333" r:id="rId34"/>
    <p:sldId id="336" r:id="rId35"/>
    <p:sldId id="334" r:id="rId36"/>
    <p:sldId id="335" r:id="rId37"/>
    <p:sldId id="314" r:id="rId38"/>
    <p:sldId id="315" r:id="rId39"/>
    <p:sldId id="324" r:id="rId40"/>
    <p:sldId id="322" r:id="rId41"/>
    <p:sldId id="323" r:id="rId42"/>
    <p:sldId id="300" r:id="rId43"/>
    <p:sldId id="325" r:id="rId44"/>
    <p:sldId id="279" r:id="rId45"/>
    <p:sldId id="329" r:id="rId46"/>
    <p:sldId id="326" r:id="rId47"/>
    <p:sldId id="327" r:id="rId48"/>
    <p:sldId id="328" r:id="rId49"/>
    <p:sldId id="280" r:id="rId50"/>
    <p:sldId id="337" r:id="rId51"/>
    <p:sldId id="338" r:id="rId52"/>
    <p:sldId id="339" r:id="rId53"/>
    <p:sldId id="340" r:id="rId54"/>
    <p:sldId id="341" r:id="rId55"/>
    <p:sldId id="342" r:id="rId56"/>
    <p:sldId id="343" r:id="rId57"/>
    <p:sldId id="344" r:id="rId58"/>
    <p:sldId id="345" r:id="rId59"/>
    <p:sldId id="346" r:id="rId60"/>
    <p:sldId id="347" r:id="rId61"/>
    <p:sldId id="348" r:id="rId62"/>
    <p:sldId id="349" r:id="rId63"/>
    <p:sldId id="350" r:id="rId64"/>
    <p:sldId id="351" r:id="rId65"/>
    <p:sldId id="352" r:id="rId66"/>
    <p:sldId id="353" r:id="rId67"/>
    <p:sldId id="354" r:id="rId68"/>
    <p:sldId id="355" r:id="rId69"/>
    <p:sldId id="356" r:id="rId70"/>
    <p:sldId id="357" r:id="rId71"/>
    <p:sldId id="358" r:id="rId72"/>
    <p:sldId id="359" r:id="rId73"/>
    <p:sldId id="360" r:id="rId74"/>
    <p:sldId id="361" r:id="rId75"/>
    <p:sldId id="362" r:id="rId76"/>
    <p:sldId id="363" r:id="rId77"/>
    <p:sldId id="364" r:id="rId78"/>
    <p:sldId id="365" r:id="rId7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3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4B003-08CC-42DD-B5E4-8B2C677DB43F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297F5-2965-4FF9-B650-30BE1130D9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09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/>
              <a:t>特殊字体：李旭科毛笔行书</a:t>
            </a:r>
          </a:p>
        </p:txBody>
      </p:sp>
      <p:sp>
        <p:nvSpPr>
          <p:cNvPr id="41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9C8B985-EA39-45D3-AEB9-9F06D9FE7159}" type="slidenum">
              <a:rPr lang="zh-CN" altLang="en-US" sz="1200"/>
              <a:t>7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/>
              <a:t>特殊字体：李旭科毛笔行书</a:t>
            </a:r>
          </a:p>
        </p:txBody>
      </p:sp>
      <p:sp>
        <p:nvSpPr>
          <p:cNvPr id="41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9C8B985-EA39-45D3-AEB9-9F06D9FE7159}" type="slidenum">
              <a:rPr lang="zh-CN" altLang="en-US" sz="1200"/>
              <a:t>34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/>
              <a:t>特殊字体：李旭科毛笔行书</a:t>
            </a:r>
          </a:p>
        </p:txBody>
      </p:sp>
      <p:sp>
        <p:nvSpPr>
          <p:cNvPr id="41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9C8B985-EA39-45D3-AEB9-9F06D9FE7159}" type="slidenum">
              <a:rPr lang="zh-CN" altLang="en-US" sz="1200"/>
              <a:t>45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073"/>
          <p:cNvSpPr txBox="1"/>
          <p:nvPr/>
        </p:nvSpPr>
        <p:spPr>
          <a:xfrm>
            <a:off x="971550" y="692150"/>
            <a:ext cx="5562600" cy="1433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8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彩云" pitchFamily="2" charset="-122"/>
              </a:rPr>
              <a:t>语法知识</a:t>
            </a:r>
          </a:p>
        </p:txBody>
      </p:sp>
      <p:sp>
        <p:nvSpPr>
          <p:cNvPr id="4099" name="文本框 3074"/>
          <p:cNvSpPr txBox="1">
            <a:spLocks noChangeArrowheads="1"/>
          </p:cNvSpPr>
          <p:nvPr/>
        </p:nvSpPr>
        <p:spPr bwMode="auto">
          <a:xfrm>
            <a:off x="1476375" y="2492375"/>
            <a:ext cx="5181600" cy="100647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6000">
                <a:ea typeface="华文新魏" pitchFamily="2" charset="-122"/>
              </a:rPr>
              <a:t>——</a:t>
            </a:r>
            <a:r>
              <a:rPr lang="zh-CN" altLang="en-US" sz="6000">
                <a:ea typeface="华文新魏" pitchFamily="2" charset="-122"/>
              </a:rPr>
              <a:t>句子成分</a:t>
            </a:r>
          </a:p>
        </p:txBody>
      </p:sp>
    </p:spTree>
    <p:extLst>
      <p:ext uri="{BB962C8B-B14F-4D97-AF65-F5344CB8AC3E}">
        <p14:creationId xmlns:p14="http://schemas.microsoft.com/office/powerpoint/2010/main" val="154786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 descr="胡桃">
            <a:extLst>
              <a:ext uri="{FF2B5EF4-FFF2-40B4-BE49-F238E27FC236}">
                <a16:creationId xmlns:a16="http://schemas.microsoft.com/office/drawing/2014/main" xmlns="" id="{0F96C39F-96E3-4975-AF3F-512C514A5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600074"/>
            <a:ext cx="8886825" cy="4708981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如何更快更准地辨析病句？</a:t>
            </a:r>
            <a:endParaRPr kumimoji="1" lang="en-US" altLang="zh-CN" sz="6000" dirty="0">
              <a:solidFill>
                <a:srgbClr val="00339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如何快速判断文言词类活用现象？</a:t>
            </a:r>
            <a:endParaRPr kumimoji="1" lang="en-US" altLang="zh-CN" sz="6000" dirty="0">
              <a:solidFill>
                <a:srgbClr val="00339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如何准确识别文言句式？</a:t>
            </a:r>
            <a:endParaRPr kumimoji="1" lang="zh-CN" altLang="en-US" sz="72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21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 descr="胡桃">
            <a:extLst>
              <a:ext uri="{FF2B5EF4-FFF2-40B4-BE49-F238E27FC236}">
                <a16:creationId xmlns:a16="http://schemas.microsoft.com/office/drawing/2014/main" xmlns="" id="{0F96C39F-96E3-4975-AF3F-512C514A5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7" y="441326"/>
            <a:ext cx="7750968" cy="6093976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从句子成分角度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     </a:t>
            </a: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学会改病句</a:t>
            </a:r>
            <a:endParaRPr kumimoji="1" lang="en-US" altLang="zh-CN" sz="6000" dirty="0">
              <a:solidFill>
                <a:srgbClr val="00339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学会辨析文言词类活用现象</a:t>
            </a:r>
            <a:endParaRPr kumimoji="1" lang="en-US" altLang="zh-CN" sz="6000" dirty="0">
              <a:solidFill>
                <a:srgbClr val="003399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003399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学会文言句式</a:t>
            </a:r>
            <a:endParaRPr kumimoji="1" lang="zh-CN" altLang="en-US" sz="72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823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073"/>
          <p:cNvSpPr txBox="1"/>
          <p:nvPr/>
        </p:nvSpPr>
        <p:spPr>
          <a:xfrm>
            <a:off x="971550" y="692150"/>
            <a:ext cx="5562600" cy="1433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8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彩云" pitchFamily="2" charset="-122"/>
              </a:rPr>
              <a:t>语法知识</a:t>
            </a:r>
          </a:p>
        </p:txBody>
      </p:sp>
      <p:sp>
        <p:nvSpPr>
          <p:cNvPr id="4099" name="文本框 3074"/>
          <p:cNvSpPr txBox="1">
            <a:spLocks noChangeArrowheads="1"/>
          </p:cNvSpPr>
          <p:nvPr/>
        </p:nvSpPr>
        <p:spPr bwMode="auto">
          <a:xfrm>
            <a:off x="1476375" y="2492375"/>
            <a:ext cx="5181600" cy="100647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6000">
                <a:ea typeface="华文新魏" pitchFamily="2" charset="-122"/>
              </a:rPr>
              <a:t>——</a:t>
            </a:r>
            <a:r>
              <a:rPr lang="zh-CN" altLang="en-US" sz="6000">
                <a:ea typeface="华文新魏" pitchFamily="2" charset="-122"/>
              </a:rPr>
              <a:t>句子成分</a:t>
            </a:r>
          </a:p>
        </p:txBody>
      </p:sp>
    </p:spTree>
    <p:extLst>
      <p:ext uri="{BB962C8B-B14F-4D97-AF65-F5344CB8AC3E}">
        <p14:creationId xmlns:p14="http://schemas.microsoft.com/office/powerpoint/2010/main" val="411628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圆角矩形 3073">
            <a:hlinkClick r:id="" action="ppaction://noaction"/>
            <a:extLst>
              <a:ext uri="{FF2B5EF4-FFF2-40B4-BE49-F238E27FC236}">
                <a16:creationId xmlns:a16="http://schemas.microsoft.com/office/drawing/2014/main" xmlns="" id="{5CF9E42C-7EC6-4AEC-8EA8-21276F2BE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4" y="2205038"/>
            <a:ext cx="1889522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主语</a:t>
            </a:r>
          </a:p>
        </p:txBody>
      </p:sp>
      <p:sp>
        <p:nvSpPr>
          <p:cNvPr id="3075" name="圆角矩形 3074">
            <a:hlinkClick r:id="rId2" action="ppaction://hlinksldjump"/>
            <a:extLst>
              <a:ext uri="{FF2B5EF4-FFF2-40B4-BE49-F238E27FC236}">
                <a16:creationId xmlns:a16="http://schemas.microsoft.com/office/drawing/2014/main" xmlns="" id="{ED4BAC80-FAFC-4BFA-B79E-BE6D5A954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2" y="3573464"/>
            <a:ext cx="1890713" cy="6492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谓语</a:t>
            </a:r>
          </a:p>
        </p:txBody>
      </p:sp>
      <p:sp>
        <p:nvSpPr>
          <p:cNvPr id="3076" name="圆角矩形 3075">
            <a:hlinkClick r:id="rId3" action="ppaction://hlinksldjump"/>
            <a:extLst>
              <a:ext uri="{FF2B5EF4-FFF2-40B4-BE49-F238E27FC236}">
                <a16:creationId xmlns:a16="http://schemas.microsoft.com/office/drawing/2014/main" xmlns="" id="{90B2E894-EE83-4DFC-9DBE-319D72254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2" y="4868863"/>
            <a:ext cx="1890713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宾语</a:t>
            </a:r>
          </a:p>
        </p:txBody>
      </p:sp>
      <p:sp>
        <p:nvSpPr>
          <p:cNvPr id="3077" name="圆角矩形 3076">
            <a:hlinkClick r:id="rId3" action="ppaction://hlinksldjump"/>
            <a:extLst>
              <a:ext uri="{FF2B5EF4-FFF2-40B4-BE49-F238E27FC236}">
                <a16:creationId xmlns:a16="http://schemas.microsoft.com/office/drawing/2014/main" xmlns="" id="{BEDB9975-2EF8-47DF-A646-F6CBC3FE5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975" y="4725988"/>
            <a:ext cx="1782366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补语</a:t>
            </a:r>
          </a:p>
        </p:txBody>
      </p:sp>
      <p:sp>
        <p:nvSpPr>
          <p:cNvPr id="3078" name="圆角矩形 3077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625FFB-BA1A-4FE6-BEFF-7DDBC0187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975" y="3517900"/>
            <a:ext cx="1782366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状语</a:t>
            </a:r>
          </a:p>
        </p:txBody>
      </p:sp>
      <p:sp>
        <p:nvSpPr>
          <p:cNvPr id="3079" name="圆角矩形 3078">
            <a:hlinkClick r:id="rId2" action="ppaction://hlinksldjump"/>
            <a:extLst>
              <a:ext uri="{FF2B5EF4-FFF2-40B4-BE49-F238E27FC236}">
                <a16:creationId xmlns:a16="http://schemas.microsoft.com/office/drawing/2014/main" xmlns="" id="{EC1758E1-8BFC-4B7E-A539-D58435D3F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2544" y="2198688"/>
            <a:ext cx="1782366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47"/>
              </a:gs>
              <a:gs pos="50000">
                <a:srgbClr val="FFFF99"/>
              </a:gs>
              <a:gs pos="100000">
                <a:srgbClr val="767647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定语</a:t>
            </a:r>
          </a:p>
        </p:txBody>
      </p:sp>
      <p:sp>
        <p:nvSpPr>
          <p:cNvPr id="39944" name="标题 3081">
            <a:extLst>
              <a:ext uri="{FF2B5EF4-FFF2-40B4-BE49-F238E27FC236}">
                <a16:creationId xmlns:a16="http://schemas.microsoft.com/office/drawing/2014/main" xmlns="" id="{5CD3ABD8-9A1D-4B37-AA6A-A9396E3930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0" y="692150"/>
            <a:ext cx="68580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b="1"/>
              <a:t>你知道句子有哪些构成成分？</a:t>
            </a: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xmlns="" id="{A34735E6-3FBA-4F49-BC81-03E55629DD89}"/>
              </a:ext>
            </a:extLst>
          </p:cNvPr>
          <p:cNvSpPr/>
          <p:nvPr/>
        </p:nvSpPr>
        <p:spPr>
          <a:xfrm>
            <a:off x="1806180" y="2314576"/>
            <a:ext cx="344090" cy="3167063"/>
          </a:xfrm>
          <a:prstGeom prst="leftBrac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9946" name="TextBox 2">
            <a:extLst>
              <a:ext uri="{FF2B5EF4-FFF2-40B4-BE49-F238E27FC236}">
                <a16:creationId xmlns:a16="http://schemas.microsoft.com/office/drawing/2014/main" xmlns="" id="{3E2B57B1-8992-40B7-9D0A-C0CF62FD6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167" y="2384427"/>
            <a:ext cx="1292662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4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主干成分</a:t>
            </a:r>
          </a:p>
        </p:txBody>
      </p:sp>
      <p:sp>
        <p:nvSpPr>
          <p:cNvPr id="4" name="右大括号 3">
            <a:extLst>
              <a:ext uri="{FF2B5EF4-FFF2-40B4-BE49-F238E27FC236}">
                <a16:creationId xmlns:a16="http://schemas.microsoft.com/office/drawing/2014/main" xmlns="" id="{659E2949-622C-47FD-BCE0-BDD25B08B08C}"/>
              </a:ext>
            </a:extLst>
          </p:cNvPr>
          <p:cNvSpPr/>
          <p:nvPr/>
        </p:nvSpPr>
        <p:spPr>
          <a:xfrm>
            <a:off x="7029450" y="2205038"/>
            <a:ext cx="296466" cy="3168650"/>
          </a:xfrm>
          <a:prstGeom prst="rightBrac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9948" name="TextBox 4">
            <a:extLst>
              <a:ext uri="{FF2B5EF4-FFF2-40B4-BE49-F238E27FC236}">
                <a16:creationId xmlns:a16="http://schemas.microsoft.com/office/drawing/2014/main" xmlns="" id="{ACB5760C-784D-427F-BD9E-29F2041C8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5916" y="2314576"/>
            <a:ext cx="1292662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4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枝叶成分</a:t>
            </a:r>
          </a:p>
        </p:txBody>
      </p:sp>
    </p:spTree>
    <p:extLst>
      <p:ext uri="{BB962C8B-B14F-4D97-AF65-F5344CB8AC3E}">
        <p14:creationId xmlns:p14="http://schemas.microsoft.com/office/powerpoint/2010/main" val="4383171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7" grpId="0" animBg="1"/>
      <p:bldP spid="3078" grpId="0" animBg="1"/>
      <p:bldP spid="307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4D879A81-C2CD-4915-9DE9-0BC2082836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9275" y="152400"/>
            <a:ext cx="5153025" cy="838200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zh-CN" b="1">
                <a:solidFill>
                  <a:schemeClr val="tx1"/>
                </a:solidFill>
                <a:ea typeface="黑体" panose="02010609060101010101" pitchFamily="49" charset="-122"/>
              </a:rPr>
              <a:t>句子成分及其划分符号：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xmlns="" id="{8D3437E1-BC6F-49B2-950A-5792C81272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5950" y="1295400"/>
            <a:ext cx="1714500" cy="38862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主语</a:t>
            </a:r>
          </a:p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谓语</a:t>
            </a:r>
          </a:p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宾语</a:t>
            </a:r>
          </a:p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定语</a:t>
            </a:r>
          </a:p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状语</a:t>
            </a:r>
          </a:p>
          <a:p>
            <a:pPr marL="609600" indent="-609600">
              <a:buFontTx/>
              <a:buAutoNum type="arabicPeriod"/>
            </a:pPr>
            <a:r>
              <a:rPr lang="zh-CN" altLang="zh-CN" sz="2800" b="1" dirty="0">
                <a:ea typeface="黑体" panose="02010609060101010101" pitchFamily="49" charset="-122"/>
              </a:rPr>
              <a:t>补语</a:t>
            </a:r>
          </a:p>
          <a:p>
            <a:pPr marL="609600" indent="-609600">
              <a:buFontTx/>
              <a:buAutoNum type="arabicPeriod"/>
            </a:pPr>
            <a:endParaRPr lang="zh-CN" altLang="zh-CN" sz="2800" b="1" dirty="0">
              <a:ea typeface="黑体" panose="02010609060101010101" pitchFamily="49" charset="-122"/>
            </a:endParaRPr>
          </a:p>
        </p:txBody>
      </p:sp>
      <p:grpSp>
        <p:nvGrpSpPr>
          <p:cNvPr id="4100" name="Group 4">
            <a:extLst>
              <a:ext uri="{FF2B5EF4-FFF2-40B4-BE49-F238E27FC236}">
                <a16:creationId xmlns:a16="http://schemas.microsoft.com/office/drawing/2014/main" xmlns="" id="{0FA6634B-5985-4E50-A96E-929BE3EE985C}"/>
              </a:ext>
            </a:extLst>
          </p:cNvPr>
          <p:cNvGrpSpPr>
            <a:grpSpLocks/>
          </p:cNvGrpSpPr>
          <p:nvPr/>
        </p:nvGrpSpPr>
        <p:grpSpPr bwMode="auto">
          <a:xfrm>
            <a:off x="3543300" y="1585915"/>
            <a:ext cx="800100" cy="90487"/>
            <a:chOff x="0" y="0"/>
            <a:chExt cx="576" cy="38"/>
          </a:xfrm>
        </p:grpSpPr>
        <p:sp>
          <p:nvSpPr>
            <p:cNvPr id="4101" name="Line 5">
              <a:extLst>
                <a:ext uri="{FF2B5EF4-FFF2-40B4-BE49-F238E27FC236}">
                  <a16:creationId xmlns:a16="http://schemas.microsoft.com/office/drawing/2014/main" xmlns="" id="{8E936272-4F65-4600-8DAB-713A24B398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576" cy="0"/>
            </a:xfrm>
            <a:prstGeom prst="line">
              <a:avLst/>
            </a:prstGeom>
            <a:noFill/>
            <a:ln w="9525" cap="flat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02" name="Line 6">
              <a:extLst>
                <a:ext uri="{FF2B5EF4-FFF2-40B4-BE49-F238E27FC236}">
                  <a16:creationId xmlns:a16="http://schemas.microsoft.com/office/drawing/2014/main" xmlns="" id="{507E3A32-F104-4588-A34F-266E700D4D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38"/>
              <a:ext cx="576" cy="0"/>
            </a:xfrm>
            <a:prstGeom prst="line">
              <a:avLst/>
            </a:prstGeom>
            <a:noFill/>
            <a:ln w="9525" cap="flat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03" name="Line 7">
            <a:extLst>
              <a:ext uri="{FF2B5EF4-FFF2-40B4-BE49-F238E27FC236}">
                <a16:creationId xmlns:a16="http://schemas.microsoft.com/office/drawing/2014/main" xmlns="" id="{D7EB9892-5660-42A5-8F48-C0870AACB1FD}"/>
              </a:ext>
            </a:extLst>
          </p:cNvPr>
          <p:cNvSpPr>
            <a:spLocks noChangeShapeType="1"/>
          </p:cNvSpPr>
          <p:nvPr/>
        </p:nvSpPr>
        <p:spPr bwMode="auto">
          <a:xfrm>
            <a:off x="3543300" y="2133600"/>
            <a:ext cx="800100" cy="0"/>
          </a:xfrm>
          <a:prstGeom prst="line">
            <a:avLst/>
          </a:prstGeom>
          <a:noFill/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4" name="Rectangle 8">
            <a:extLst>
              <a:ext uri="{FF2B5EF4-FFF2-40B4-BE49-F238E27FC236}">
                <a16:creationId xmlns:a16="http://schemas.microsoft.com/office/drawing/2014/main" xmlns="" id="{55775B28-4229-44E1-B136-7A2303546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6150" y="2528888"/>
            <a:ext cx="12618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﹋﹋﹋</a:t>
            </a:r>
          </a:p>
        </p:txBody>
      </p:sp>
      <p:sp>
        <p:nvSpPr>
          <p:cNvPr id="4105" name="Rectangle 9">
            <a:extLst>
              <a:ext uri="{FF2B5EF4-FFF2-40B4-BE49-F238E27FC236}">
                <a16:creationId xmlns:a16="http://schemas.microsoft.com/office/drawing/2014/main" xmlns="" id="{A66AE89F-16A1-4DD2-A111-B40E4EF9F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352802"/>
            <a:ext cx="14414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[     ]</a:t>
            </a:r>
          </a:p>
        </p:txBody>
      </p:sp>
      <p:sp>
        <p:nvSpPr>
          <p:cNvPr id="4106" name="Rectangle 10">
            <a:extLst>
              <a:ext uri="{FF2B5EF4-FFF2-40B4-BE49-F238E27FC236}">
                <a16:creationId xmlns:a16="http://schemas.microsoft.com/office/drawing/2014/main" xmlns="" id="{F87A8B48-0063-4CCC-868F-BEB153D38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4701" y="3810000"/>
            <a:ext cx="16770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</a:t>
            </a:r>
            <a:r>
              <a:rPr lang="zh-CN" altLang="zh-CN" sz="3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﹤  ﹥</a:t>
            </a:r>
          </a:p>
        </p:txBody>
      </p:sp>
      <p:sp>
        <p:nvSpPr>
          <p:cNvPr id="4107" name="Rectangle 11">
            <a:extLst>
              <a:ext uri="{FF2B5EF4-FFF2-40B4-BE49-F238E27FC236}">
                <a16:creationId xmlns:a16="http://schemas.microsoft.com/office/drawing/2014/main" xmlns="" id="{EDB41875-3A6D-4483-85FF-895651245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4700" y="2895602"/>
            <a:ext cx="1762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（        ）</a:t>
            </a:r>
          </a:p>
        </p:txBody>
      </p:sp>
    </p:spTree>
    <p:extLst>
      <p:ext uri="{BB962C8B-B14F-4D97-AF65-F5344CB8AC3E}">
        <p14:creationId xmlns:p14="http://schemas.microsoft.com/office/powerpoint/2010/main" val="5764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utoUpdateAnimBg="0"/>
      <p:bldP spid="4105" grpId="0" autoUpdateAnimBg="0"/>
      <p:bldP spid="4106" grpId="0" autoUpdateAnimBg="0"/>
      <p:bldP spid="410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7"/>
          <a:stretch>
            <a:fillRect/>
          </a:stretch>
        </p:blipFill>
        <p:spPr bwMode="auto">
          <a:xfrm>
            <a:off x="-2858" y="-14605"/>
            <a:ext cx="9149954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992" y="-190500"/>
            <a:ext cx="3582590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/>
          <p:cNvSpPr txBox="1"/>
          <p:nvPr/>
        </p:nvSpPr>
        <p:spPr>
          <a:xfrm>
            <a:off x="-108520" y="2705407"/>
            <a:ext cx="89958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8800" b="1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语言变变变</a:t>
            </a:r>
            <a:endParaRPr lang="en-US" altLang="zh-CN" sz="880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5046822" y="5820411"/>
            <a:ext cx="4022884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zh-CN" sz="32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765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72" y="2334260"/>
            <a:ext cx="3080861" cy="44767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072289" y="800101"/>
            <a:ext cx="3988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华文新魏" panose="02010800040101010101" charset="-122"/>
                <a:ea typeface="华文新魏" panose="02010800040101010101" charset="-122"/>
              </a:rPr>
              <a:t>王一博喜欢我</a:t>
            </a:r>
          </a:p>
        </p:txBody>
      </p:sp>
      <p:grpSp>
        <p:nvGrpSpPr>
          <p:cNvPr id="13315" name="组合 13314"/>
          <p:cNvGrpSpPr/>
          <p:nvPr/>
        </p:nvGrpSpPr>
        <p:grpSpPr>
          <a:xfrm>
            <a:off x="3237310" y="1629729"/>
            <a:ext cx="1241822" cy="73025"/>
            <a:chOff x="0" y="0"/>
            <a:chExt cx="2042" cy="63"/>
          </a:xfrm>
        </p:grpSpPr>
        <p:sp>
          <p:nvSpPr>
            <p:cNvPr id="7171" name="直接连接符 13315"/>
            <p:cNvSpPr/>
            <p:nvPr/>
          </p:nvSpPr>
          <p:spPr>
            <a:xfrm>
              <a:off x="0" y="0"/>
              <a:ext cx="204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172" name="直接连接符 13316"/>
            <p:cNvSpPr/>
            <p:nvPr/>
          </p:nvSpPr>
          <p:spPr>
            <a:xfrm>
              <a:off x="0" y="63"/>
              <a:ext cx="204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cxnSp>
        <p:nvCxnSpPr>
          <p:cNvPr id="7" name="直接箭头连接符 6"/>
          <p:cNvCxnSpPr/>
          <p:nvPr/>
        </p:nvCxnSpPr>
        <p:spPr>
          <a:xfrm flipH="1">
            <a:off x="3065554" y="1783353"/>
            <a:ext cx="479108" cy="466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73" name="组合 20"/>
          <p:cNvGrpSpPr/>
          <p:nvPr/>
        </p:nvGrpSpPr>
        <p:grpSpPr bwMode="auto">
          <a:xfrm>
            <a:off x="1944529" y="2176145"/>
            <a:ext cx="1539716" cy="1057910"/>
            <a:chOff x="0" y="0"/>
            <a:chExt cx="3877973" cy="1065858"/>
          </a:xfrm>
        </p:grpSpPr>
        <p:pic>
          <p:nvPicPr>
            <p:cNvPr id="11274" name="图片 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文本框 22"/>
            <p:cNvSpPr txBox="1">
              <a:spLocks noChangeArrowheads="1"/>
            </p:cNvSpPr>
            <p:nvPr/>
          </p:nvSpPr>
          <p:spPr bwMode="auto">
            <a:xfrm>
              <a:off x="297187" y="219580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主语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直接连接符 8"/>
          <p:cNvSpPr/>
          <p:nvPr/>
        </p:nvSpPr>
        <p:spPr>
          <a:xfrm>
            <a:off x="4598909" y="1630045"/>
            <a:ext cx="759619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10" name="组合 20"/>
          <p:cNvGrpSpPr/>
          <p:nvPr/>
        </p:nvGrpSpPr>
        <p:grpSpPr bwMode="auto">
          <a:xfrm>
            <a:off x="4209098" y="2156460"/>
            <a:ext cx="1539716" cy="1057910"/>
            <a:chOff x="0" y="0"/>
            <a:chExt cx="3877973" cy="1065858"/>
          </a:xfrm>
        </p:grpSpPr>
        <p:pic>
          <p:nvPicPr>
            <p:cNvPr id="11" name="图片 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22"/>
            <p:cNvSpPr txBox="1">
              <a:spLocks noChangeArrowheads="1"/>
            </p:cNvSpPr>
            <p:nvPr/>
          </p:nvSpPr>
          <p:spPr bwMode="auto">
            <a:xfrm>
              <a:off x="297187" y="219580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谓语</a:t>
              </a:r>
            </a:p>
          </p:txBody>
        </p:sp>
      </p:grpSp>
      <p:sp>
        <p:nvSpPr>
          <p:cNvPr id="9221" name="文本框 15365"/>
          <p:cNvSpPr txBox="1"/>
          <p:nvPr/>
        </p:nvSpPr>
        <p:spPr>
          <a:xfrm>
            <a:off x="5358766" y="1445261"/>
            <a:ext cx="701516" cy="368935"/>
          </a:xfrm>
          <a:prstGeom prst="rect">
            <a:avLst/>
          </a:prstGeom>
          <a:noFill/>
          <a:ln w="9525">
            <a:noFill/>
          </a:ln>
        </p:spPr>
        <p:txBody>
          <a:bodyPr wrap="square" tIns="0" bIns="0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~~~</a:t>
            </a: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6575863" y="1596391"/>
            <a:ext cx="484823" cy="435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20"/>
          <p:cNvGrpSpPr/>
          <p:nvPr/>
        </p:nvGrpSpPr>
        <p:grpSpPr bwMode="auto">
          <a:xfrm>
            <a:off x="6435091" y="2136775"/>
            <a:ext cx="1539716" cy="1057910"/>
            <a:chOff x="0" y="0"/>
            <a:chExt cx="3877973" cy="1065858"/>
          </a:xfrm>
        </p:grpSpPr>
        <p:pic>
          <p:nvPicPr>
            <p:cNvPr id="16" name="图片 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文本框 22"/>
            <p:cNvSpPr txBox="1">
              <a:spLocks noChangeArrowheads="1"/>
            </p:cNvSpPr>
            <p:nvPr/>
          </p:nvSpPr>
          <p:spPr bwMode="auto">
            <a:xfrm>
              <a:off x="297187" y="219580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宾语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338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72" y="2334260"/>
            <a:ext cx="3080861" cy="44767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794617" y="557169"/>
            <a:ext cx="4827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华文新魏" panose="02010800040101010101" charset="-122"/>
                <a:ea typeface="华文新魏" panose="02010800040101010101" charset="-122"/>
              </a:rPr>
              <a:t>王一博喜欢我。</a:t>
            </a:r>
          </a:p>
        </p:txBody>
      </p:sp>
      <p:grpSp>
        <p:nvGrpSpPr>
          <p:cNvPr id="11273" name="组合 20"/>
          <p:cNvGrpSpPr/>
          <p:nvPr/>
        </p:nvGrpSpPr>
        <p:grpSpPr bwMode="auto">
          <a:xfrm>
            <a:off x="2164557" y="3575050"/>
            <a:ext cx="1539716" cy="1057910"/>
            <a:chOff x="0" y="0"/>
            <a:chExt cx="3877973" cy="1065858"/>
          </a:xfrm>
        </p:grpSpPr>
        <p:pic>
          <p:nvPicPr>
            <p:cNvPr id="11274" name="图片 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文本框 22"/>
            <p:cNvSpPr txBox="1">
              <a:spLocks noChangeArrowheads="1"/>
            </p:cNvSpPr>
            <p:nvPr/>
          </p:nvSpPr>
          <p:spPr bwMode="auto">
            <a:xfrm>
              <a:off x="297187" y="219580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定语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" name="云形标注 9"/>
          <p:cNvSpPr/>
          <p:nvPr/>
        </p:nvSpPr>
        <p:spPr>
          <a:xfrm>
            <a:off x="611505" y="1740852"/>
            <a:ext cx="1840706" cy="1186815"/>
          </a:xfrm>
          <a:prstGeom prst="cloudCallout">
            <a:avLst>
              <a:gd name="adj1" fmla="val 27253"/>
              <a:gd name="adj2" fmla="val -101959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6718" y="1980316"/>
            <a:ext cx="2118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(</a:t>
            </a:r>
            <a:r>
              <a:rPr lang="zh-CN" altLang="en-US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帅气的</a:t>
            </a:r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)                              </a:t>
            </a:r>
          </a:p>
        </p:txBody>
      </p:sp>
      <p:sp>
        <p:nvSpPr>
          <p:cNvPr id="14" name="云形标注 13"/>
          <p:cNvSpPr/>
          <p:nvPr/>
        </p:nvSpPr>
        <p:spPr>
          <a:xfrm>
            <a:off x="4037172" y="1572896"/>
            <a:ext cx="1840706" cy="1186815"/>
          </a:xfrm>
          <a:prstGeom prst="cloudCallout">
            <a:avLst>
              <a:gd name="adj1" fmla="val -1922"/>
              <a:gd name="adj2" fmla="val -83615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923928" y="1812926"/>
            <a:ext cx="2448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(</a:t>
            </a:r>
            <a:r>
              <a:rPr lang="zh-CN" altLang="en-US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可爱的</a:t>
            </a:r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)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32041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-129839" y="1298976"/>
            <a:ext cx="89360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华文新魏" panose="02010800040101010101" charset="-122"/>
                <a:ea typeface="华文新魏" panose="02010800040101010101" charset="-122"/>
              </a:rPr>
              <a:t>帅气的王一博喜欢可爱的我。</a:t>
            </a:r>
          </a:p>
        </p:txBody>
      </p:sp>
      <p:grpSp>
        <p:nvGrpSpPr>
          <p:cNvPr id="11273" name="组合 20"/>
          <p:cNvGrpSpPr/>
          <p:nvPr/>
        </p:nvGrpSpPr>
        <p:grpSpPr bwMode="auto">
          <a:xfrm>
            <a:off x="4338162" y="2277110"/>
            <a:ext cx="1539716" cy="1057910"/>
            <a:chOff x="5837951" y="-1816949"/>
            <a:chExt cx="3877973" cy="1065858"/>
          </a:xfrm>
        </p:grpSpPr>
        <p:pic>
          <p:nvPicPr>
            <p:cNvPr id="11274" name="图片 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7951" y="-1816949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文本框 22"/>
            <p:cNvSpPr txBox="1">
              <a:spLocks noChangeArrowheads="1"/>
            </p:cNvSpPr>
            <p:nvPr/>
          </p:nvSpPr>
          <p:spPr bwMode="auto">
            <a:xfrm>
              <a:off x="6321059" y="-1630637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状语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" name="云形标注 9"/>
          <p:cNvSpPr/>
          <p:nvPr/>
        </p:nvSpPr>
        <p:spPr>
          <a:xfrm>
            <a:off x="1870234" y="2388236"/>
            <a:ext cx="1840706" cy="1186815"/>
          </a:xfrm>
          <a:prstGeom prst="cloudCallout">
            <a:avLst>
              <a:gd name="adj1" fmla="val 48543"/>
              <a:gd name="adj2" fmla="val -99513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691680" y="2628266"/>
            <a:ext cx="1919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[</a:t>
            </a:r>
            <a:r>
              <a:rPr lang="zh-CN" altLang="en-US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偷偷地</a:t>
            </a:r>
            <a:r>
              <a:rPr lang="en-US" altLang="zh-CN" sz="40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]                              </a:t>
            </a:r>
          </a:p>
        </p:txBody>
      </p:sp>
      <p:pic>
        <p:nvPicPr>
          <p:cNvPr id="17418" name="图片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40" y="2970848"/>
            <a:ext cx="1406129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图片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877" y="3811"/>
            <a:ext cx="3327083" cy="2138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28195" y="4142106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新魏" panose="02010800040101010101" charset="-122"/>
                <a:ea typeface="华文新魏" panose="02010800040101010101" charset="-122"/>
                <a:sym typeface="+mn-ea"/>
              </a:rPr>
              <a:t>有那么一段时间，帅气的王一博喜欢可爱的我。</a:t>
            </a:r>
            <a:endParaRPr lang="zh-CN" altLang="en-US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28195" y="4142106"/>
            <a:ext cx="4309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[                                  ]    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7008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/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2408" y="369571"/>
            <a:ext cx="8680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华文新魏" panose="02010800040101010101" charset="-122"/>
                <a:ea typeface="华文新魏" panose="02010800040101010101" charset="-122"/>
              </a:rPr>
              <a:t>帅气的王一博偷偷地喜欢可爱的我。</a:t>
            </a:r>
          </a:p>
        </p:txBody>
      </p:sp>
      <p:sp>
        <p:nvSpPr>
          <p:cNvPr id="10" name="云形标注 9"/>
          <p:cNvSpPr/>
          <p:nvPr/>
        </p:nvSpPr>
        <p:spPr>
          <a:xfrm>
            <a:off x="6524147" y="1326197"/>
            <a:ext cx="1859756" cy="1186815"/>
          </a:xfrm>
          <a:prstGeom prst="cloudCallout">
            <a:avLst>
              <a:gd name="adj1" fmla="val -34199"/>
              <a:gd name="adj2" fmla="val -89539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495097" y="1615894"/>
            <a:ext cx="2590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&lt; 过 &gt;</a:t>
            </a:r>
            <a:r>
              <a:rPr lang="zh-CN" altLang="en-US" sz="44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 </a:t>
            </a:r>
            <a:r>
              <a:rPr lang="en-US" altLang="zh-CN" sz="4400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</a:rPr>
              <a:t>                            </a:t>
            </a:r>
          </a:p>
        </p:txBody>
      </p:sp>
      <p:pic>
        <p:nvPicPr>
          <p:cNvPr id="1639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097" y="1632585"/>
            <a:ext cx="2648903" cy="5139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组合 20"/>
          <p:cNvGrpSpPr/>
          <p:nvPr/>
        </p:nvGrpSpPr>
        <p:grpSpPr bwMode="auto">
          <a:xfrm>
            <a:off x="116206" y="1919605"/>
            <a:ext cx="1539716" cy="1057910"/>
            <a:chOff x="0" y="0"/>
            <a:chExt cx="3877973" cy="1065858"/>
          </a:xfrm>
        </p:grpSpPr>
        <p:pic>
          <p:nvPicPr>
            <p:cNvPr id="5" name="图片 2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7973" cy="1065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22"/>
            <p:cNvSpPr txBox="1">
              <a:spLocks noChangeArrowheads="1"/>
            </p:cNvSpPr>
            <p:nvPr/>
          </p:nvSpPr>
          <p:spPr bwMode="auto">
            <a:xfrm>
              <a:off x="297187" y="219580"/>
              <a:ext cx="2556910" cy="587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补语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680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7D093617-B494-469C-A4A0-D3F9B494A3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52536" y="38101"/>
            <a:ext cx="8229600" cy="1143000"/>
          </a:xfrm>
        </p:spPr>
        <p:txBody>
          <a:bodyPr/>
          <a:lstStyle/>
          <a:p>
            <a:r>
              <a:rPr lang="zh-CN" altLang="en-US" sz="3600" dirty="0">
                <a:solidFill>
                  <a:srgbClr val="FF0000"/>
                </a:solidFill>
              </a:rPr>
              <a:t>完整句子成分顺序</a:t>
            </a:r>
          </a:p>
        </p:txBody>
      </p:sp>
      <p:sp>
        <p:nvSpPr>
          <p:cNvPr id="11267" name="Text Box 3">
            <a:extLst>
              <a:ext uri="{FF2B5EF4-FFF2-40B4-BE49-F238E27FC236}">
                <a16:creationId xmlns:a16="http://schemas.microsoft.com/office/drawing/2014/main" xmlns="" id="{967B5374-AA97-4B92-97C3-489ED148E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1181101"/>
            <a:ext cx="688419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[状语]，+（定语）+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主语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‖+[状语]+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谓语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〈补语〉+（定语）+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宾语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xmlns="" id="{C9425FD2-FA07-4EE7-9FEF-B684D1CC39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7188" y="2105026"/>
            <a:ext cx="7038975" cy="5580064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例：</a:t>
            </a:r>
            <a:r>
              <a:rPr lang="en-US" altLang="zh-CN" dirty="0"/>
              <a:t>[</a:t>
            </a:r>
            <a:r>
              <a:rPr lang="zh-CN" altLang="en-US" dirty="0"/>
              <a:t>有那么一段时间</a:t>
            </a:r>
            <a:r>
              <a:rPr lang="en-US" altLang="zh-CN" dirty="0"/>
              <a:t>]</a:t>
            </a:r>
            <a:r>
              <a:rPr lang="zh-CN" altLang="en-US" dirty="0"/>
              <a:t>，</a:t>
            </a:r>
            <a:r>
              <a:rPr lang="en-US" altLang="zh-CN" dirty="0"/>
              <a:t>(</a:t>
            </a:r>
            <a:r>
              <a:rPr lang="zh-CN" altLang="en-US" dirty="0"/>
              <a:t>帅气</a:t>
            </a:r>
            <a:r>
              <a:rPr lang="en-US" altLang="zh-CN" dirty="0"/>
              <a:t>)</a:t>
            </a:r>
            <a:r>
              <a:rPr lang="zh-CN" altLang="en-US" dirty="0"/>
              <a:t>的</a:t>
            </a:r>
            <a:r>
              <a:rPr lang="zh-CN" altLang="en-US" u="dbl" dirty="0">
                <a:solidFill>
                  <a:srgbClr val="FF0000"/>
                </a:solidFill>
              </a:rPr>
              <a:t>王一博</a:t>
            </a:r>
            <a:r>
              <a:rPr lang="zh-CN" altLang="zh-CN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[</a:t>
            </a:r>
            <a:r>
              <a:rPr lang="zh-CN" altLang="en-US" dirty="0"/>
              <a:t>偷偷地</a:t>
            </a:r>
            <a:r>
              <a:rPr lang="en-US" altLang="zh-CN" dirty="0"/>
              <a:t>]</a:t>
            </a:r>
            <a:r>
              <a:rPr lang="zh-CN" altLang="en-US" b="1" u="sng" dirty="0">
                <a:solidFill>
                  <a:srgbClr val="FF0000"/>
                </a:solidFill>
              </a:rPr>
              <a:t>喜欢</a:t>
            </a:r>
            <a:r>
              <a:rPr lang="en-US" altLang="zh-CN" b="1" dirty="0">
                <a:solidFill>
                  <a:srgbClr val="FF0000"/>
                </a:solidFill>
              </a:rPr>
              <a:t>&lt;</a:t>
            </a:r>
            <a:r>
              <a:rPr lang="zh-CN" altLang="en-US" dirty="0"/>
              <a:t>过</a:t>
            </a:r>
            <a:r>
              <a:rPr lang="en-US" altLang="zh-CN" dirty="0"/>
              <a:t>&gt;(</a:t>
            </a:r>
            <a:r>
              <a:rPr lang="zh-CN" altLang="en-US" dirty="0"/>
              <a:t>可爱</a:t>
            </a:r>
            <a:r>
              <a:rPr lang="en-US" altLang="zh-CN" dirty="0"/>
              <a:t>)</a:t>
            </a:r>
            <a:r>
              <a:rPr lang="zh-CN" altLang="en-US" dirty="0"/>
              <a:t>的</a:t>
            </a:r>
            <a:r>
              <a:rPr lang="zh-CN" altLang="en-US" u="wavy" dirty="0">
                <a:solidFill>
                  <a:srgbClr val="FF0000"/>
                </a:solidFill>
              </a:rPr>
              <a:t>我</a:t>
            </a:r>
            <a:r>
              <a:rPr lang="en-US" altLang="zh-CN" u="wavy" dirty="0"/>
              <a:t>.</a:t>
            </a:r>
          </a:p>
          <a:p>
            <a:pPr marL="0" indent="0">
              <a:buNone/>
            </a:pPr>
            <a:endParaRPr lang="en-US" altLang="zh-CN" u="wavy" dirty="0"/>
          </a:p>
          <a:p>
            <a:pPr marL="0" indent="0">
              <a:buNone/>
            </a:pPr>
            <a:endParaRPr lang="zh-CN" altLang="zh-CN" u="wavy" dirty="0"/>
          </a:p>
        </p:txBody>
      </p:sp>
    </p:spTree>
    <p:extLst>
      <p:ext uri="{BB962C8B-B14F-4D97-AF65-F5344CB8AC3E}">
        <p14:creationId xmlns:p14="http://schemas.microsoft.com/office/powerpoint/2010/main" val="141277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文本框 4097"/>
          <p:cNvSpPr txBox="1">
            <a:spLocks noChangeArrowheads="1"/>
          </p:cNvSpPr>
          <p:nvPr/>
        </p:nvSpPr>
        <p:spPr bwMode="auto">
          <a:xfrm>
            <a:off x="0" y="0"/>
            <a:ext cx="7704138" cy="10763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短语与短语构成单句,单句与单句构成复句,句子是单句和复句的合称。</a:t>
            </a:r>
          </a:p>
        </p:txBody>
      </p:sp>
      <p:sp>
        <p:nvSpPr>
          <p:cNvPr id="5122" name="文本框 4098"/>
          <p:cNvSpPr txBox="1">
            <a:spLocks noChangeArrowheads="1"/>
          </p:cNvSpPr>
          <p:nvPr/>
        </p:nvSpPr>
        <p:spPr bwMode="auto">
          <a:xfrm>
            <a:off x="107950" y="3286125"/>
            <a:ext cx="6699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单   句</a:t>
            </a:r>
          </a:p>
        </p:txBody>
      </p:sp>
      <p:sp>
        <p:nvSpPr>
          <p:cNvPr id="5123" name="左大括号 4099"/>
          <p:cNvSpPr>
            <a:spLocks/>
          </p:cNvSpPr>
          <p:nvPr/>
        </p:nvSpPr>
        <p:spPr bwMode="auto">
          <a:xfrm>
            <a:off x="900113" y="1701800"/>
            <a:ext cx="368300" cy="4679950"/>
          </a:xfrm>
          <a:prstGeom prst="leftBrace">
            <a:avLst>
              <a:gd name="adj1" fmla="val 105832"/>
              <a:gd name="adj2" fmla="val 50000"/>
            </a:avLst>
          </a:prstGeom>
          <a:noFill/>
          <a:ln w="412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文本框 4100"/>
          <p:cNvSpPr txBox="1">
            <a:spLocks noChangeArrowheads="1"/>
          </p:cNvSpPr>
          <p:nvPr/>
        </p:nvSpPr>
        <p:spPr bwMode="auto">
          <a:xfrm>
            <a:off x="1223963" y="1341438"/>
            <a:ext cx="15478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</a:rPr>
              <a:t>主谓句</a:t>
            </a:r>
          </a:p>
        </p:txBody>
      </p:sp>
      <p:sp>
        <p:nvSpPr>
          <p:cNvPr id="5125" name="文本框 410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779713" y="1049338"/>
            <a:ext cx="22145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</a:rPr>
              <a:t>动词谓语句</a:t>
            </a:r>
          </a:p>
        </p:txBody>
      </p:sp>
      <p:sp>
        <p:nvSpPr>
          <p:cNvPr id="5126" name="左大括号 4102"/>
          <p:cNvSpPr>
            <a:spLocks/>
          </p:cNvSpPr>
          <p:nvPr/>
        </p:nvSpPr>
        <p:spPr bwMode="auto">
          <a:xfrm>
            <a:off x="2619375" y="12192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文本框 4103"/>
          <p:cNvSpPr txBox="1">
            <a:spLocks noChangeArrowheads="1"/>
          </p:cNvSpPr>
          <p:nvPr/>
        </p:nvSpPr>
        <p:spPr bwMode="auto">
          <a:xfrm>
            <a:off x="1187450" y="2276475"/>
            <a:ext cx="7956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非主谓句</a:t>
            </a:r>
            <a:r>
              <a:rPr lang="en-US" altLang="zh-CN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:</a:t>
            </a:r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由其他短语或单个词构成的单句</a:t>
            </a:r>
          </a:p>
        </p:txBody>
      </p:sp>
      <p:sp>
        <p:nvSpPr>
          <p:cNvPr id="5128" name="左大括号 4104"/>
          <p:cNvSpPr>
            <a:spLocks/>
          </p:cNvSpPr>
          <p:nvPr/>
        </p:nvSpPr>
        <p:spPr bwMode="auto">
          <a:xfrm>
            <a:off x="2843213" y="3068638"/>
            <a:ext cx="144462" cy="1439862"/>
          </a:xfrm>
          <a:prstGeom prst="leftBrace">
            <a:avLst>
              <a:gd name="adj1" fmla="val 83013"/>
              <a:gd name="adj2" fmla="val 50000"/>
            </a:avLst>
          </a:prstGeom>
          <a:noFill/>
          <a:ln w="254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文本框 410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31913" y="3284538"/>
            <a:ext cx="1511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句子的</a:t>
            </a:r>
          </a:p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成分</a:t>
            </a:r>
          </a:p>
        </p:txBody>
      </p:sp>
      <p:sp>
        <p:nvSpPr>
          <p:cNvPr id="5130" name="文本框 410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143250" y="2852738"/>
            <a:ext cx="12128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主语</a:t>
            </a:r>
          </a:p>
        </p:txBody>
      </p:sp>
      <p:sp>
        <p:nvSpPr>
          <p:cNvPr id="5131" name="文本框 410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32138" y="3429000"/>
            <a:ext cx="13684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谓语</a:t>
            </a:r>
          </a:p>
        </p:txBody>
      </p:sp>
      <p:sp>
        <p:nvSpPr>
          <p:cNvPr id="5132" name="文本框 410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32138" y="4005263"/>
            <a:ext cx="11525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宾语</a:t>
            </a:r>
          </a:p>
        </p:txBody>
      </p:sp>
      <p:sp>
        <p:nvSpPr>
          <p:cNvPr id="5133" name="文本框 4109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943475" y="2852738"/>
            <a:ext cx="12842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定语</a:t>
            </a:r>
          </a:p>
        </p:txBody>
      </p:sp>
      <p:sp>
        <p:nvSpPr>
          <p:cNvPr id="5134" name="文本框 411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860925" y="3429000"/>
            <a:ext cx="14398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状语</a:t>
            </a:r>
          </a:p>
        </p:txBody>
      </p:sp>
      <p:sp>
        <p:nvSpPr>
          <p:cNvPr id="5135" name="文本框 411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932363" y="4005263"/>
            <a:ext cx="12144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补语</a:t>
            </a:r>
          </a:p>
        </p:txBody>
      </p:sp>
      <p:sp>
        <p:nvSpPr>
          <p:cNvPr id="5136" name="文本框 4112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624638" y="3425825"/>
            <a:ext cx="16922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中心语</a:t>
            </a:r>
          </a:p>
        </p:txBody>
      </p:sp>
      <p:sp>
        <p:nvSpPr>
          <p:cNvPr id="5137" name="文本框 4113"/>
          <p:cNvSpPr txBox="1">
            <a:spLocks noChangeArrowheads="1"/>
          </p:cNvSpPr>
          <p:nvPr/>
        </p:nvSpPr>
        <p:spPr bwMode="auto">
          <a:xfrm>
            <a:off x="1258888" y="4797425"/>
            <a:ext cx="15319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句子的用途</a:t>
            </a:r>
          </a:p>
        </p:txBody>
      </p:sp>
      <p:sp>
        <p:nvSpPr>
          <p:cNvPr id="5138" name="左大括号 4114"/>
          <p:cNvSpPr>
            <a:spLocks/>
          </p:cNvSpPr>
          <p:nvPr/>
        </p:nvSpPr>
        <p:spPr bwMode="auto">
          <a:xfrm>
            <a:off x="2916238" y="481965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9" name="文本框 4115"/>
          <p:cNvSpPr txBox="1">
            <a:spLocks noChangeArrowheads="1"/>
          </p:cNvSpPr>
          <p:nvPr/>
        </p:nvSpPr>
        <p:spPr bwMode="auto">
          <a:xfrm>
            <a:off x="3203575" y="4578350"/>
            <a:ext cx="15843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陈述句</a:t>
            </a:r>
          </a:p>
        </p:txBody>
      </p:sp>
      <p:sp>
        <p:nvSpPr>
          <p:cNvPr id="5140" name="文本框 4116"/>
          <p:cNvSpPr txBox="1">
            <a:spLocks noChangeArrowheads="1"/>
          </p:cNvSpPr>
          <p:nvPr/>
        </p:nvSpPr>
        <p:spPr bwMode="auto">
          <a:xfrm>
            <a:off x="4716463" y="4578350"/>
            <a:ext cx="1511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疑问句</a:t>
            </a:r>
          </a:p>
        </p:txBody>
      </p:sp>
      <p:sp>
        <p:nvSpPr>
          <p:cNvPr id="5141" name="文本框 4117"/>
          <p:cNvSpPr txBox="1">
            <a:spLocks noChangeArrowheads="1"/>
          </p:cNvSpPr>
          <p:nvPr/>
        </p:nvSpPr>
        <p:spPr bwMode="auto">
          <a:xfrm>
            <a:off x="3203575" y="5226050"/>
            <a:ext cx="15843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祈使句</a:t>
            </a:r>
          </a:p>
        </p:txBody>
      </p:sp>
      <p:sp>
        <p:nvSpPr>
          <p:cNvPr id="5142" name="文本框 4118"/>
          <p:cNvSpPr txBox="1">
            <a:spLocks noChangeArrowheads="1"/>
          </p:cNvSpPr>
          <p:nvPr/>
        </p:nvSpPr>
        <p:spPr bwMode="auto">
          <a:xfrm>
            <a:off x="4787900" y="5229225"/>
            <a:ext cx="1512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感叹句</a:t>
            </a:r>
          </a:p>
        </p:txBody>
      </p:sp>
      <p:sp>
        <p:nvSpPr>
          <p:cNvPr id="5143" name="文本框 4119"/>
          <p:cNvSpPr txBox="1">
            <a:spLocks noChangeArrowheads="1"/>
          </p:cNvSpPr>
          <p:nvPr/>
        </p:nvSpPr>
        <p:spPr bwMode="auto">
          <a:xfrm>
            <a:off x="1187450" y="6021388"/>
            <a:ext cx="4411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  <a:sym typeface="Arial" pitchFamily="34" charset="0"/>
              </a:rPr>
              <a:t>不同句式的选择和运用</a:t>
            </a:r>
          </a:p>
        </p:txBody>
      </p:sp>
      <p:sp>
        <p:nvSpPr>
          <p:cNvPr id="5144" name="左大括号 4120"/>
          <p:cNvSpPr>
            <a:spLocks/>
          </p:cNvSpPr>
          <p:nvPr/>
        </p:nvSpPr>
        <p:spPr bwMode="auto">
          <a:xfrm>
            <a:off x="5508625" y="5805488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5" name="文本框 4121"/>
          <p:cNvSpPr txBox="1">
            <a:spLocks noChangeArrowheads="1"/>
          </p:cNvSpPr>
          <p:nvPr/>
        </p:nvSpPr>
        <p:spPr bwMode="auto">
          <a:xfrm>
            <a:off x="5940425" y="5586413"/>
            <a:ext cx="15113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主动句</a:t>
            </a:r>
          </a:p>
        </p:txBody>
      </p:sp>
      <p:sp>
        <p:nvSpPr>
          <p:cNvPr id="5146" name="文本框 4122"/>
          <p:cNvSpPr txBox="1">
            <a:spLocks noChangeArrowheads="1"/>
          </p:cNvSpPr>
          <p:nvPr/>
        </p:nvSpPr>
        <p:spPr bwMode="auto">
          <a:xfrm>
            <a:off x="7412038" y="5586413"/>
            <a:ext cx="15525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被动句</a:t>
            </a:r>
          </a:p>
        </p:txBody>
      </p:sp>
      <p:sp>
        <p:nvSpPr>
          <p:cNvPr id="5147" name="文本框 4123"/>
          <p:cNvSpPr txBox="1">
            <a:spLocks noChangeArrowheads="1"/>
          </p:cNvSpPr>
          <p:nvPr/>
        </p:nvSpPr>
        <p:spPr bwMode="auto">
          <a:xfrm>
            <a:off x="5972175" y="6165850"/>
            <a:ext cx="1552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肯定句</a:t>
            </a:r>
          </a:p>
        </p:txBody>
      </p:sp>
      <p:sp>
        <p:nvSpPr>
          <p:cNvPr id="5148" name="文本框 4124"/>
          <p:cNvSpPr txBox="1">
            <a:spLocks noChangeArrowheads="1"/>
          </p:cNvSpPr>
          <p:nvPr/>
        </p:nvSpPr>
        <p:spPr bwMode="auto">
          <a:xfrm>
            <a:off x="7412038" y="6165850"/>
            <a:ext cx="1552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否定句</a:t>
            </a:r>
          </a:p>
        </p:txBody>
      </p:sp>
      <p:sp>
        <p:nvSpPr>
          <p:cNvPr id="5149" name="矩形 412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611813" y="1052513"/>
            <a:ext cx="26209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形容词谓语句</a:t>
            </a:r>
          </a:p>
        </p:txBody>
      </p:sp>
      <p:sp>
        <p:nvSpPr>
          <p:cNvPr id="5150" name="矩形 412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588000" y="1700213"/>
            <a:ext cx="22145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名词谓语句</a:t>
            </a:r>
          </a:p>
        </p:txBody>
      </p:sp>
      <p:sp>
        <p:nvSpPr>
          <p:cNvPr id="5151" name="文本框 412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771775" y="1697038"/>
            <a:ext cx="22145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6600"/>
                </a:solidFill>
                <a:ea typeface="黑体" pitchFamily="49" charset="-122"/>
                <a:sym typeface="Arial" pitchFamily="34" charset="0"/>
              </a:rPr>
              <a:t>主谓谓语句</a:t>
            </a:r>
          </a:p>
        </p:txBody>
      </p:sp>
    </p:spTree>
    <p:extLst>
      <p:ext uri="{BB962C8B-B14F-4D97-AF65-F5344CB8AC3E}">
        <p14:creationId xmlns:p14="http://schemas.microsoft.com/office/powerpoint/2010/main" val="195425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/>
          </p:cNvSpPr>
          <p:nvPr>
            <p:ph type="title"/>
          </p:nvPr>
        </p:nvSpPr>
        <p:spPr>
          <a:xfrm>
            <a:off x="684213" y="260350"/>
            <a:ext cx="7772400" cy="1143000"/>
          </a:xfrm>
          <a:ln/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b="1" dirty="0"/>
              <a:t>句子成分标识符号</a:t>
            </a:r>
          </a:p>
        </p:txBody>
      </p:sp>
      <p:sp>
        <p:nvSpPr>
          <p:cNvPr id="20483" name="Rectangle 3"/>
          <p:cNvSpPr>
            <a:spLocks noGrp="1" noRot="1"/>
          </p:cNvSpPr>
          <p:nvPr>
            <p:ph idx="1"/>
          </p:nvPr>
        </p:nvSpPr>
        <p:spPr>
          <a:xfrm>
            <a:off x="0" y="1268413"/>
            <a:ext cx="9144000" cy="4800600"/>
          </a:xfrm>
          <a:ln/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主语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zh-CN" sz="3600" b="1" baseline="-25000" dirty="0"/>
              <a:t>====</a:t>
            </a:r>
            <a:r>
              <a:rPr lang="zh-CN" altLang="zh-CN" sz="3600" b="1" dirty="0"/>
              <a:t> </a:t>
            </a:r>
            <a:r>
              <a:rPr lang="zh-CN" altLang="zh-CN" sz="3600" b="1" dirty="0">
                <a:latin typeface="Times New Roman" panose="02020603050405020304" pitchFamily="18" charset="0"/>
              </a:rPr>
              <a:t>”</a:t>
            </a:r>
            <a:r>
              <a:rPr lang="zh-CN" altLang="zh-CN" sz="3600" b="1" dirty="0"/>
              <a:t>     </a:t>
            </a:r>
            <a:r>
              <a:rPr lang="zh-CN" altLang="en-US" sz="3600" b="1" dirty="0"/>
              <a:t>划在主语下面（双实线）</a:t>
            </a:r>
          </a:p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谓语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zh-CN" sz="3600" b="1" baseline="-25000" dirty="0">
                <a:latin typeface="Times New Roman" panose="02020603050405020304" pitchFamily="18" charset="0"/>
              </a:rPr>
              <a:t>——</a:t>
            </a:r>
            <a:r>
              <a:rPr lang="zh-CN" altLang="zh-CN" sz="3600" b="1" dirty="0"/>
              <a:t> </a:t>
            </a:r>
            <a:r>
              <a:rPr lang="zh-CN" altLang="zh-CN" sz="3600" b="1" dirty="0">
                <a:latin typeface="Times New Roman" panose="02020603050405020304" pitchFamily="18" charset="0"/>
              </a:rPr>
              <a:t>”</a:t>
            </a:r>
            <a:r>
              <a:rPr lang="zh-CN" altLang="zh-CN" sz="3600" b="1" dirty="0"/>
              <a:t>      </a:t>
            </a:r>
            <a:r>
              <a:rPr lang="zh-CN" altLang="en-US" sz="3600" b="1" dirty="0"/>
              <a:t>划在谓语下面</a:t>
            </a:r>
          </a:p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宾语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zh-CN" sz="3600" b="1" baseline="-25000" dirty="0">
                <a:ea typeface="Times New Roman" panose="02020603050405020304" pitchFamily="18" charset="0"/>
              </a:rPr>
              <a:t>~~~~</a:t>
            </a:r>
            <a:r>
              <a:rPr lang="zh-CN" altLang="zh-CN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zh-CN" altLang="zh-CN" sz="3600" b="1" dirty="0">
                <a:ea typeface="Times New Roman" panose="02020603050405020304" pitchFamily="18" charset="0"/>
              </a:rPr>
              <a:t>      </a:t>
            </a:r>
            <a:r>
              <a:rPr lang="zh-CN" altLang="en-US" sz="3600" b="1" dirty="0"/>
              <a:t>划在宾语下面（波浪线）</a:t>
            </a:r>
          </a:p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定语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/>
              <a:t>（）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/>
              <a:t>    用在定语前后</a:t>
            </a:r>
          </a:p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状语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zh-CN" sz="3600" b="1" dirty="0"/>
              <a:t>[    ]</a:t>
            </a:r>
            <a:r>
              <a:rPr lang="zh-CN" altLang="zh-CN" sz="3600" b="1" dirty="0">
                <a:latin typeface="Times New Roman" panose="02020603050405020304" pitchFamily="18" charset="0"/>
              </a:rPr>
              <a:t>”</a:t>
            </a:r>
            <a:r>
              <a:rPr lang="zh-CN" altLang="zh-CN" sz="3600" b="1" dirty="0"/>
              <a:t>     </a:t>
            </a:r>
            <a:r>
              <a:rPr lang="zh-CN" altLang="en-US" sz="3600" b="1" dirty="0"/>
              <a:t>用在状语前后</a:t>
            </a:r>
          </a:p>
          <a:p>
            <a:pPr eaLnBrk="1" hangingPunct="1"/>
            <a:r>
              <a:rPr lang="zh-CN" altLang="en-US" sz="3600" b="1" dirty="0">
                <a:ea typeface="华文新魏" pitchFamily="2" charset="-122"/>
              </a:rPr>
              <a:t>补语</a:t>
            </a:r>
            <a:r>
              <a:rPr lang="zh-CN" altLang="en-US" sz="3600" b="1" dirty="0"/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zh-CN" sz="3600" b="1" dirty="0"/>
              <a:t>〈〉</a:t>
            </a:r>
            <a:r>
              <a:rPr lang="zh-CN" altLang="zh-CN" sz="3600" b="1" dirty="0">
                <a:latin typeface="Times New Roman" panose="02020603050405020304" pitchFamily="18" charset="0"/>
              </a:rPr>
              <a:t>”</a:t>
            </a:r>
            <a:r>
              <a:rPr lang="zh-CN" altLang="zh-CN" sz="3600" b="1" dirty="0"/>
              <a:t>    </a:t>
            </a:r>
            <a:r>
              <a:rPr lang="zh-CN" altLang="en-US" sz="3600" b="1" dirty="0"/>
              <a:t>用在补语前后</a:t>
            </a:r>
          </a:p>
        </p:txBody>
      </p:sp>
    </p:spTree>
    <p:extLst>
      <p:ext uri="{BB962C8B-B14F-4D97-AF65-F5344CB8AC3E}">
        <p14:creationId xmlns:p14="http://schemas.microsoft.com/office/powerpoint/2010/main" val="403340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539750" y="1124744"/>
            <a:ext cx="8353425" cy="3496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sz="2800" b="1" dirty="0">
                <a:ea typeface="华文细黑" pitchFamily="2" charset="-122"/>
              </a:rPr>
              <a:t>主语：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zh-CN" sz="2800" b="1" dirty="0">
                <a:ea typeface="华文细黑" pitchFamily="2" charset="-122"/>
              </a:rPr>
              <a:t>1</a:t>
            </a:r>
            <a:r>
              <a:rPr lang="zh-CN" sz="2800" b="1" dirty="0">
                <a:ea typeface="华文细黑" pitchFamily="2" charset="-122"/>
              </a:rPr>
              <a:t>、定义：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sz="2800" b="1" dirty="0">
                <a:ea typeface="华文细黑" pitchFamily="2" charset="-122"/>
              </a:rPr>
              <a:t>主语：主语是句子中的</a:t>
            </a:r>
            <a:r>
              <a:rPr lang="zh-CN" sz="2800" b="1" dirty="0">
                <a:solidFill>
                  <a:srgbClr val="FF0000"/>
                </a:solidFill>
                <a:ea typeface="华文细黑" pitchFamily="2" charset="-122"/>
              </a:rPr>
              <a:t>陈述对象</a:t>
            </a:r>
            <a:r>
              <a:rPr lang="zh-CN" sz="2800" b="1" dirty="0">
                <a:ea typeface="华文细黑" pitchFamily="2" charset="-122"/>
              </a:rPr>
              <a:t>，说明是谁或什么。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zh-CN" sz="2800" b="1" dirty="0">
                <a:ea typeface="华文细黑" pitchFamily="2" charset="-122"/>
              </a:rPr>
              <a:t>2</a:t>
            </a:r>
            <a:r>
              <a:rPr lang="zh-CN" sz="2800" b="1" dirty="0">
                <a:ea typeface="华文细黑" pitchFamily="2" charset="-122"/>
              </a:rPr>
              <a:t>、特点：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zh-CN" sz="2800" b="1" dirty="0">
                <a:ea typeface="华文细黑" pitchFamily="2" charset="-122"/>
              </a:rPr>
              <a:t>A</a:t>
            </a:r>
            <a:r>
              <a:rPr lang="zh-CN" sz="2800" b="1" dirty="0">
                <a:ea typeface="华文细黑" pitchFamily="2" charset="-122"/>
              </a:rPr>
              <a:t>、经常由名词、代词、名词性词语或短语充当。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zh-CN" sz="2800" b="1" dirty="0">
                <a:ea typeface="华文细黑" pitchFamily="2" charset="-122"/>
              </a:rPr>
              <a:t>B</a:t>
            </a:r>
            <a:r>
              <a:rPr lang="zh-CN" sz="2800" b="1" dirty="0">
                <a:ea typeface="华文细黑" pitchFamily="2" charset="-122"/>
              </a:rPr>
              <a:t>、一般表示谓语所说的是“谁”或“什么”。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zh-CN" altLang="zh-CN" sz="2800" b="1" dirty="0">
              <a:ea typeface="华文细黑" pitchFamily="2" charset="-122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0"/>
            <a:ext cx="1800225" cy="76944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 smtClean="0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主</a:t>
            </a:r>
            <a:r>
              <a:rPr lang="zh-CN" sz="4400" b="1" dirty="0" smtClean="0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语</a:t>
            </a:r>
            <a:endParaRPr lang="zh-CN" sz="4400" b="1" dirty="0">
              <a:solidFill>
                <a:schemeClr val="hlink"/>
              </a:solidFill>
              <a:latin typeface="Times New Roman" pitchFamily="18" charset="0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57507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1416050"/>
            <a:ext cx="91440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 sz="3200" b="1">
                <a:latin typeface="Times New Roman" pitchFamily="18" charset="0"/>
                <a:ea typeface="隶书" pitchFamily="1" charset="-122"/>
              </a:rPr>
              <a:t>   ⑴</a:t>
            </a:r>
            <a:r>
              <a:rPr lang="zh-CN" sz="3200" b="1">
                <a:latin typeface="Times New Roman" pitchFamily="18" charset="0"/>
                <a:ea typeface="隶书" pitchFamily="1" charset="-122"/>
              </a:rPr>
              <a:t>五月十日是他们的结婚纪念日。</a:t>
            </a:r>
          </a:p>
          <a:p>
            <a:endParaRPr lang="zh-CN" sz="3200" b="1">
              <a:latin typeface="Times New Roman" pitchFamily="18" charset="0"/>
              <a:ea typeface="隶书" pitchFamily="1" charset="-122"/>
            </a:endParaRPr>
          </a:p>
          <a:p>
            <a:endParaRPr lang="zh-CN" sz="3200" b="1">
              <a:latin typeface="Times New Roman" pitchFamily="18" charset="0"/>
              <a:ea typeface="隶书" pitchFamily="1" charset="-122"/>
            </a:endParaRPr>
          </a:p>
          <a:p>
            <a:endParaRPr lang="zh-CN" sz="3200" b="1">
              <a:latin typeface="Times New Roman" pitchFamily="18" charset="0"/>
              <a:ea typeface="隶书" pitchFamily="1" charset="-122"/>
            </a:endParaRPr>
          </a:p>
          <a:p>
            <a:r>
              <a:rPr lang="zh-CN" sz="3200" b="1">
                <a:latin typeface="Times New Roman" pitchFamily="18" charset="0"/>
                <a:ea typeface="隶书" pitchFamily="1" charset="-122"/>
              </a:rPr>
              <a:t> </a:t>
            </a:r>
            <a:r>
              <a:rPr lang="zh-CN" altLang="zh-CN" sz="3200" b="1">
                <a:latin typeface="Times New Roman" pitchFamily="18" charset="0"/>
                <a:ea typeface="隶书" pitchFamily="1" charset="-122"/>
              </a:rPr>
              <a:t>(2)</a:t>
            </a:r>
            <a:r>
              <a:rPr lang="zh-CN" sz="3200" b="1">
                <a:latin typeface="Times New Roman" pitchFamily="18" charset="0"/>
                <a:ea typeface="隶书" pitchFamily="1" charset="-122"/>
              </a:rPr>
              <a:t>我昨天迟到了。</a:t>
            </a:r>
          </a:p>
          <a:p>
            <a:endParaRPr lang="zh-CN" sz="3200" b="1">
              <a:latin typeface="Times New Roman" pitchFamily="18" charset="0"/>
              <a:ea typeface="隶书" pitchFamily="1" charset="-122"/>
            </a:endParaRPr>
          </a:p>
          <a:p>
            <a:r>
              <a:rPr lang="zh-CN" sz="3200" b="1">
                <a:latin typeface="Times New Roman" pitchFamily="18" charset="0"/>
                <a:ea typeface="隶书" pitchFamily="1" charset="-122"/>
              </a:rPr>
              <a:t>（</a:t>
            </a:r>
            <a:r>
              <a:rPr lang="zh-CN" altLang="zh-CN" sz="3200" b="1">
                <a:latin typeface="Times New Roman" pitchFamily="18" charset="0"/>
                <a:ea typeface="隶书" pitchFamily="1" charset="-122"/>
              </a:rPr>
              <a:t>3</a:t>
            </a:r>
            <a:r>
              <a:rPr lang="zh-CN" sz="3200" b="1">
                <a:latin typeface="Times New Roman" pitchFamily="18" charset="0"/>
                <a:ea typeface="隶书" pitchFamily="1" charset="-122"/>
              </a:rPr>
              <a:t>）回家的感觉 又不知不觉涌上心头。</a:t>
            </a:r>
          </a:p>
          <a:p>
            <a:endParaRPr lang="zh-CN" sz="3200" b="1">
              <a:latin typeface="Times New Roman" pitchFamily="18" charset="0"/>
              <a:ea typeface="隶书" pitchFamily="1" charset="-122"/>
            </a:endParaRPr>
          </a:p>
          <a:p>
            <a:r>
              <a:rPr lang="zh-CN" sz="3200" b="1">
                <a:latin typeface="Times New Roman" pitchFamily="18" charset="0"/>
                <a:ea typeface="隶书" pitchFamily="1" charset="-122"/>
              </a:rPr>
              <a:t>（</a:t>
            </a:r>
            <a:r>
              <a:rPr lang="zh-CN" altLang="zh-CN" sz="3200" b="1">
                <a:latin typeface="Times New Roman" pitchFamily="18" charset="0"/>
                <a:ea typeface="隶书" pitchFamily="1" charset="-122"/>
              </a:rPr>
              <a:t>4</a:t>
            </a:r>
            <a:r>
              <a:rPr lang="zh-CN" sz="3200" b="1">
                <a:latin typeface="Times New Roman" pitchFamily="18" charset="0"/>
                <a:ea typeface="隶书" pitchFamily="1" charset="-122"/>
              </a:rPr>
              <a:t>）提高整个中华民族的科学文化水平是亿万人民群众的切身事业。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84213" y="1916113"/>
            <a:ext cx="1655762" cy="73025"/>
            <a:chOff x="0" y="0"/>
            <a:chExt cx="2042" cy="63"/>
          </a:xfrm>
        </p:grpSpPr>
        <p:sp>
          <p:nvSpPr>
            <p:cNvPr id="13316" name="Line 4"/>
            <p:cNvSpPr>
              <a:spLocks noChangeShapeType="1"/>
            </p:cNvSpPr>
            <p:nvPr/>
          </p:nvSpPr>
          <p:spPr bwMode="auto">
            <a:xfrm>
              <a:off x="0" y="0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0" y="63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684213" y="3860800"/>
            <a:ext cx="431800" cy="71438"/>
            <a:chOff x="0" y="0"/>
            <a:chExt cx="2042" cy="63"/>
          </a:xfrm>
        </p:grpSpPr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0" y="0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0" y="63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116013" y="4868863"/>
            <a:ext cx="2016125" cy="71437"/>
            <a:chOff x="0" y="0"/>
            <a:chExt cx="2042" cy="63"/>
          </a:xfrm>
        </p:grpSpPr>
        <p:sp>
          <p:nvSpPr>
            <p:cNvPr id="13322" name="Line 10"/>
            <p:cNvSpPr>
              <a:spLocks noChangeShapeType="1"/>
            </p:cNvSpPr>
            <p:nvPr/>
          </p:nvSpPr>
          <p:spPr bwMode="auto">
            <a:xfrm>
              <a:off x="0" y="0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3" name="Line 11"/>
            <p:cNvSpPr>
              <a:spLocks noChangeShapeType="1"/>
            </p:cNvSpPr>
            <p:nvPr/>
          </p:nvSpPr>
          <p:spPr bwMode="auto">
            <a:xfrm>
              <a:off x="0" y="63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87450" y="5805488"/>
            <a:ext cx="5905500" cy="71437"/>
            <a:chOff x="0" y="0"/>
            <a:chExt cx="2042" cy="63"/>
          </a:xfrm>
        </p:grpSpPr>
        <p:sp>
          <p:nvSpPr>
            <p:cNvPr id="13325" name="Line 13"/>
            <p:cNvSpPr>
              <a:spLocks noChangeShapeType="1"/>
            </p:cNvSpPr>
            <p:nvPr/>
          </p:nvSpPr>
          <p:spPr bwMode="auto">
            <a:xfrm>
              <a:off x="0" y="0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6" name="Line 14"/>
            <p:cNvSpPr>
              <a:spLocks noChangeShapeType="1"/>
            </p:cNvSpPr>
            <p:nvPr/>
          </p:nvSpPr>
          <p:spPr bwMode="auto">
            <a:xfrm>
              <a:off x="0" y="63"/>
              <a:ext cx="2042" cy="0"/>
            </a:xfrm>
            <a:prstGeom prst="line">
              <a:avLst/>
            </a:prstGeom>
            <a:noFill/>
            <a:ln w="9525" cmpd="sng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395288" y="333375"/>
            <a:ext cx="6840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00"/>
                </a:solidFill>
                <a:ea typeface="华文新魏" pitchFamily="2" charset="-122"/>
              </a:rPr>
              <a:t>请指出下面句子的主语</a:t>
            </a:r>
          </a:p>
        </p:txBody>
      </p:sp>
    </p:spTree>
    <p:extLst>
      <p:ext uri="{BB962C8B-B14F-4D97-AF65-F5344CB8AC3E}">
        <p14:creationId xmlns:p14="http://schemas.microsoft.com/office/powerpoint/2010/main" val="1267290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95288" y="790575"/>
            <a:ext cx="8424862" cy="1563688"/>
          </a:xfrm>
          <a:prstGeom prst="rect">
            <a:avLst/>
          </a:prstGeom>
          <a:noFill/>
          <a:ln w="9525" cmpd="sng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sz="3200" b="1">
                <a:solidFill>
                  <a:srgbClr val="000066"/>
                </a:solidFill>
                <a:ea typeface="华文新魏" pitchFamily="2" charset="-122"/>
              </a:rPr>
              <a:t>谓语是陈述主语、说明主语的。说明主语“是什么”或“怎么样”。一般由</a:t>
            </a:r>
            <a:r>
              <a:rPr lang="zh-CN" sz="3200" b="1">
                <a:solidFill>
                  <a:srgbClr val="FF0000"/>
                </a:solidFill>
                <a:ea typeface="华文新魏" pitchFamily="2" charset="-122"/>
              </a:rPr>
              <a:t>动词和形容词</a:t>
            </a:r>
            <a:r>
              <a:rPr lang="zh-CN" sz="3200" b="1">
                <a:solidFill>
                  <a:srgbClr val="000066"/>
                </a:solidFill>
                <a:ea typeface="华文新魏" pitchFamily="2" charset="-122"/>
              </a:rPr>
              <a:t>充当，其他实词和短语也可以充当谓语。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2463800"/>
            <a:ext cx="8785225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⑴</a:t>
            </a:r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鲁迅</a:t>
            </a:r>
            <a:r>
              <a:rPr lang="zh-CN" sz="32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是</a:t>
            </a:r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中国现代文学的奠基人。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⑵明天</a:t>
            </a:r>
            <a:r>
              <a:rPr lang="zh-CN" sz="32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星期日</a:t>
            </a:r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⑶满天乌云顿时消散了。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⑷战士们英勇顽强。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⑸小王今年十六岁。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⑹什么书他都看。</a:t>
            </a:r>
          </a:p>
          <a:p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zh-CN" alt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7</a:t>
            </a:r>
            <a:r>
              <a:rPr lang="zh-CN" sz="32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）我们的友谊比山高比海深。</a:t>
            </a:r>
          </a:p>
          <a:p>
            <a:endParaRPr lang="zh-CN" altLang="zh-CN" sz="3600" b="1" dirty="0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1800225" cy="762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 dirty="0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谓语</a:t>
            </a:r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3487738" y="3933825"/>
            <a:ext cx="1012825" cy="0"/>
          </a:xfrm>
          <a:prstGeom prst="line">
            <a:avLst/>
          </a:pr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4342" name="Line 6"/>
          <p:cNvSpPr>
            <a:spLocks noChangeShapeType="1"/>
          </p:cNvSpPr>
          <p:nvPr/>
        </p:nvSpPr>
        <p:spPr bwMode="auto">
          <a:xfrm>
            <a:off x="2124075" y="4437063"/>
            <a:ext cx="1584325" cy="0"/>
          </a:xfrm>
          <a:prstGeom prst="line">
            <a:avLst/>
          </a:pr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1763713" y="4941888"/>
            <a:ext cx="1871662" cy="0"/>
          </a:xfrm>
          <a:prstGeom prst="line">
            <a:avLst/>
          </a:pr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2195513" y="5445125"/>
            <a:ext cx="1081087" cy="0"/>
          </a:xfrm>
          <a:prstGeom prst="line">
            <a:avLst/>
          </a:pr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3492500" y="6021388"/>
            <a:ext cx="2519363" cy="0"/>
          </a:xfrm>
          <a:prstGeom prst="line">
            <a:avLst/>
          </a:pr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862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1" grpId="0" animBg="1"/>
      <p:bldP spid="14342" grpId="0" animBg="1"/>
      <p:bldP spid="14343" grpId="0" animBg="1"/>
      <p:bldP spid="14344" grpId="0" animBg="1"/>
      <p:bldP spid="1434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0825" y="777875"/>
            <a:ext cx="8642350" cy="1076325"/>
          </a:xfrm>
          <a:prstGeom prst="rect">
            <a:avLst/>
          </a:prstGeom>
          <a:noFill/>
          <a:ln w="9525" cmpd="sng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00"/>
                </a:solidFill>
                <a:ea typeface="华文中宋" pitchFamily="2" charset="-122"/>
              </a:rPr>
              <a:t>是动词中心词支配的对象，一般由</a:t>
            </a:r>
            <a:r>
              <a:rPr lang="zh-CN" sz="3200" b="1">
                <a:solidFill>
                  <a:srgbClr val="FF0000"/>
                </a:solidFill>
                <a:ea typeface="华文中宋" pitchFamily="2" charset="-122"/>
              </a:rPr>
              <a:t>名词和代词</a:t>
            </a:r>
            <a:r>
              <a:rPr lang="zh-CN" sz="3200" b="1">
                <a:solidFill>
                  <a:srgbClr val="000000"/>
                </a:solidFill>
                <a:ea typeface="华文中宋" pitchFamily="2" charset="-122"/>
              </a:rPr>
              <a:t>充当，其他实词和短语也可以充当宾语。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0"/>
            <a:ext cx="1800225" cy="762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宾语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23850" y="1916113"/>
            <a:ext cx="856932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台上坐着贵宾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走了个张飞，来了个李逵。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我准备去一趟广州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他每天读英语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大家喜欢游泳。</a:t>
            </a:r>
            <a:endParaRPr lang="zh-CN" sz="40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门口有一群看热闹的。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马克思认为知识是进行斗争和为无产阶级</a:t>
            </a:r>
          </a:p>
          <a:p>
            <a:pPr marL="457200" indent="-457200"/>
            <a:r>
              <a:rPr lang="zh-CN" sz="3600">
                <a:latin typeface="隶书" pitchFamily="1" charset="-122"/>
                <a:ea typeface="隶书" pitchFamily="1" charset="-122"/>
              </a:rPr>
              <a:t>解放事业服务的手段。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720850" y="2276475"/>
            <a:ext cx="2016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995738" y="2852738"/>
            <a:ext cx="20891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339975" y="3429000"/>
            <a:ext cx="25209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476375" y="4000500"/>
            <a:ext cx="25209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692275" y="5084763"/>
            <a:ext cx="28797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~~~~~~~~~~~~~~~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773363" y="5589588"/>
            <a:ext cx="61198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~~~~~~~~~~~~~~~~~~~~~~~~~~~~~~~~~~~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1260475" y="2847975"/>
            <a:ext cx="2016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468313" y="6092825"/>
            <a:ext cx="431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~~~~~~~~~~~~~~~~~~~~~~~~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2195513" y="4508500"/>
            <a:ext cx="13684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itchFamily="18" charset="0"/>
              </a:rPr>
              <a:t>~~~~~~</a:t>
            </a:r>
          </a:p>
        </p:txBody>
      </p:sp>
    </p:spTree>
    <p:extLst>
      <p:ext uri="{BB962C8B-B14F-4D97-AF65-F5344CB8AC3E}">
        <p14:creationId xmlns:p14="http://schemas.microsoft.com/office/powerpoint/2010/main" val="18856434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utoUpdateAnimBg="0"/>
      <p:bldP spid="15368" grpId="0" autoUpdateAnimBg="0"/>
      <p:bldP spid="15369" grpId="0" autoUpdateAnimBg="0"/>
      <p:bldP spid="15370" grpId="0" autoUpdateAnimBg="0"/>
      <p:bldP spid="15372" grpId="0" autoUpdateAnimBg="0"/>
      <p:bldP spid="1537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55638" y="533400"/>
            <a:ext cx="182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/>
            <a:endParaRPr lang="zh-CN" altLang="zh-CN" sz="10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55650" y="260350"/>
            <a:ext cx="5976938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sz="3200" b="1" u="sng">
                <a:ea typeface="华文新魏" pitchFamily="2" charset="-122"/>
              </a:rPr>
              <a:t>有的动词常带两个宾语叫</a:t>
            </a:r>
            <a:r>
              <a:rPr lang="zh-CN" sz="3200" b="1" u="sng">
                <a:solidFill>
                  <a:srgbClr val="CC0000"/>
                </a:solidFill>
                <a:ea typeface="华文新魏" pitchFamily="2" charset="-122"/>
              </a:rPr>
              <a:t>双宾语</a:t>
            </a:r>
            <a:endParaRPr lang="zh-CN" sz="3200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755650" y="981075"/>
            <a:ext cx="626745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sz="3100" b="1" u="sng">
                <a:ea typeface="华文新魏" pitchFamily="2" charset="-122"/>
              </a:rPr>
              <a:t>一个指人，靠近动词，称</a:t>
            </a:r>
            <a:r>
              <a:rPr lang="zh-CN" sz="3100" b="1" u="sng">
                <a:solidFill>
                  <a:srgbClr val="CC0000"/>
                </a:solidFill>
                <a:ea typeface="华文新魏" pitchFamily="2" charset="-122"/>
              </a:rPr>
              <a:t>近宾语</a:t>
            </a:r>
            <a:r>
              <a:rPr lang="zh-CN" sz="3100" b="1" u="sng">
                <a:ea typeface="华文新魏" pitchFamily="2" charset="-122"/>
              </a:rPr>
              <a:t>。</a:t>
            </a:r>
            <a:endParaRPr lang="zh-CN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755650" y="1628775"/>
            <a:ext cx="70945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sz="3200" b="1" u="sng">
                <a:ea typeface="华文新魏" pitchFamily="2" charset="-122"/>
              </a:rPr>
              <a:t>一个指物，在近宾语之后，称</a:t>
            </a:r>
            <a:r>
              <a:rPr lang="zh-CN" sz="3200" b="1" u="sng">
                <a:solidFill>
                  <a:srgbClr val="CC0000"/>
                </a:solidFill>
                <a:ea typeface="华文新魏" pitchFamily="2" charset="-122"/>
              </a:rPr>
              <a:t>远宾语。</a:t>
            </a:r>
            <a:endParaRPr lang="zh-CN" sz="3200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23850" y="2708275"/>
            <a:ext cx="100806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sz="4300">
                <a:ea typeface="隶书" pitchFamily="1" charset="-122"/>
              </a:rPr>
              <a:t>如</a:t>
            </a:r>
            <a:r>
              <a:rPr lang="zh-CN" altLang="zh-CN" sz="4300">
                <a:ea typeface="隶书" pitchFamily="1" charset="-122"/>
              </a:rPr>
              <a:t>:</a:t>
            </a:r>
            <a:endParaRPr lang="zh-CN" altLang="zh-CN" sz="100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835150" y="2997200"/>
            <a:ext cx="46085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altLang="zh-CN" sz="3200">
                <a:ea typeface="隶书" pitchFamily="1" charset="-122"/>
              </a:rPr>
              <a:t>①</a:t>
            </a:r>
            <a:r>
              <a:rPr lang="zh-CN" sz="3200">
                <a:ea typeface="隶书" pitchFamily="1" charset="-122"/>
              </a:rPr>
              <a:t>他曾经赠给我一个核舟</a:t>
            </a:r>
            <a:endParaRPr lang="zh-CN" sz="3200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763713" y="3789363"/>
            <a:ext cx="50911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altLang="zh-CN" sz="3200">
                <a:ea typeface="隶书" pitchFamily="1" charset="-122"/>
              </a:rPr>
              <a:t>②</a:t>
            </a:r>
            <a:r>
              <a:rPr lang="zh-CN" sz="3200">
                <a:ea typeface="隶书" pitchFamily="1" charset="-122"/>
              </a:rPr>
              <a:t>他给了我战胜困难的勇气</a:t>
            </a:r>
            <a:endParaRPr lang="zh-CN" sz="3200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692275" y="4581525"/>
            <a:ext cx="6408738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</a:pPr>
            <a:r>
              <a:rPr lang="zh-CN" altLang="zh-CN" sz="3200">
                <a:ea typeface="隶书" pitchFamily="1" charset="-122"/>
              </a:rPr>
              <a:t>③</a:t>
            </a:r>
            <a:r>
              <a:rPr lang="zh-CN" sz="3200">
                <a:ea typeface="隶书" pitchFamily="1" charset="-122"/>
              </a:rPr>
              <a:t>他想起了妈妈的嘱托：坚持下去</a:t>
            </a:r>
            <a:endParaRPr lang="zh-CN" sz="3200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 flipH="1">
            <a:off x="4932363" y="3644900"/>
            <a:ext cx="1295400" cy="3175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V="1">
            <a:off x="4140200" y="4437063"/>
            <a:ext cx="2592388" cy="0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eaLnBrk="0" hangingPunct="0"/>
            <a:endParaRPr lang="zh-CN" altLang="zh-CN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6372225" y="5229225"/>
            <a:ext cx="1511300" cy="0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 flipH="1">
            <a:off x="4356100" y="3644900"/>
            <a:ext cx="433388" cy="3175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H="1">
            <a:off x="3635375" y="4437063"/>
            <a:ext cx="358775" cy="3175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 flipH="1" flipV="1">
            <a:off x="5292725" y="5229225"/>
            <a:ext cx="574675" cy="0"/>
          </a:xfrm>
          <a:prstGeom prst="line">
            <a:avLst/>
          </a:prstGeom>
          <a:noFill/>
          <a:ln w="7200" cmpd="sng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eaLnBrk="0" hangingPunct="0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874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utoUpdateAnimBg="0"/>
      <p:bldP spid="16392" grpId="0" autoUpdateAnimBg="0"/>
      <p:bldP spid="16393" grpId="0" autoUpdateAnimBg="0"/>
      <p:bldP spid="16394" grpId="0" animBg="1" autoUpdateAnimBg="0"/>
      <p:bldP spid="16395" grpId="0" animBg="1" autoUpdateAnimBg="0"/>
      <p:bldP spid="16396" grpId="0" animBg="1" autoUpdateAnimBg="0"/>
      <p:bldP spid="16397" grpId="0" animBg="1" autoUpdateAnimBg="0"/>
      <p:bldP spid="16398" grpId="0" animBg="1" autoUpdateAnimBg="0"/>
      <p:bldP spid="1639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0"/>
            <a:ext cx="1800225" cy="762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定语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79388" y="836613"/>
            <a:ext cx="8640762" cy="1625600"/>
          </a:xfrm>
          <a:prstGeom prst="rect">
            <a:avLst/>
          </a:prstGeom>
          <a:noFill/>
          <a:ln w="9525" cmpd="sng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00"/>
                </a:solidFill>
                <a:ea typeface="华文中宋" pitchFamily="2" charset="-122"/>
              </a:rPr>
              <a:t>附加在主语和宾语前面，用来修饰或限制主语、宾语的词组。各种词组和结构都可以充当定语。</a:t>
            </a:r>
            <a:r>
              <a:rPr lang="zh-CN" sz="3200" b="1">
                <a:solidFill>
                  <a:srgbClr val="FFFFFF"/>
                </a:solidFill>
                <a:ea typeface="华文中宋" pitchFamily="2" charset="-122"/>
              </a:rPr>
              <a:t> </a:t>
            </a:r>
            <a:r>
              <a:rPr lang="zh-CN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“的”是定语的标志</a:t>
            </a:r>
            <a:r>
              <a:rPr lang="zh-CN" sz="3600" b="1">
                <a:solidFill>
                  <a:srgbClr val="FF0000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79388" y="2767013"/>
            <a:ext cx="8964612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zh-CN" sz="4000" b="1">
                <a:latin typeface="黑体" pitchFamily="49" charset="-122"/>
                <a:ea typeface="黑体" pitchFamily="49" charset="-122"/>
              </a:rPr>
              <a:t>⑴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那（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沉甸甸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）的稻谷，象一垄垄（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金黄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）的珍珠。 </a:t>
            </a:r>
          </a:p>
          <a:p>
            <a:pPr>
              <a:lnSpc>
                <a:spcPct val="90000"/>
              </a:lnSpc>
            </a:pPr>
            <a:r>
              <a:rPr lang="zh-CN" sz="4000" b="1">
                <a:latin typeface="黑体" pitchFamily="49" charset="-122"/>
                <a:ea typeface="黑体" pitchFamily="49" charset="-122"/>
              </a:rPr>
              <a:t>⑵（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三杯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）美洒敬亲人。</a:t>
            </a:r>
          </a:p>
          <a:p>
            <a:pPr>
              <a:lnSpc>
                <a:spcPct val="90000"/>
              </a:lnSpc>
            </a:pPr>
            <a:r>
              <a:rPr lang="zh-CN" sz="4000" b="1">
                <a:latin typeface="黑体" pitchFamily="49" charset="-122"/>
                <a:ea typeface="黑体" pitchFamily="49" charset="-122"/>
              </a:rPr>
              <a:t>⑶雪野中有（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血红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）的宝珠山茶，（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白</a:t>
            </a:r>
          </a:p>
          <a:p>
            <a:pPr>
              <a:lnSpc>
                <a:spcPct val="90000"/>
              </a:lnSpc>
            </a:pP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中隐青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单瓣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）梅花。</a:t>
            </a:r>
          </a:p>
          <a:p>
            <a:pPr>
              <a:lnSpc>
                <a:spcPct val="90000"/>
              </a:lnSpc>
            </a:pPr>
            <a:r>
              <a:rPr lang="zh-CN" sz="4000" b="1">
                <a:latin typeface="黑体" pitchFamily="49" charset="-122"/>
                <a:ea typeface="黑体" pitchFamily="49" charset="-122"/>
              </a:rPr>
              <a:t>⑷（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中国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）的历史有（</a:t>
            </a:r>
            <a:r>
              <a:rPr 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自己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）的特点。</a:t>
            </a:r>
          </a:p>
        </p:txBody>
      </p:sp>
    </p:spTree>
    <p:extLst>
      <p:ext uri="{BB962C8B-B14F-4D97-AF65-F5344CB8AC3E}">
        <p14:creationId xmlns:p14="http://schemas.microsoft.com/office/powerpoint/2010/main" val="30408291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14337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295400"/>
          </a:xfrm>
        </p:spPr>
        <p:txBody>
          <a:bodyPr/>
          <a:lstStyle/>
          <a:p>
            <a:r>
              <a:rPr lang="zh-CN" altLang="en-US" sz="6000" b="1" smtClean="0">
                <a:solidFill>
                  <a:srgbClr val="FF0000"/>
                </a:solidFill>
              </a:rPr>
              <a:t>多层定语的排列顺序</a:t>
            </a:r>
          </a:p>
        </p:txBody>
      </p:sp>
      <p:sp>
        <p:nvSpPr>
          <p:cNvPr id="24578" name="文本占位符 14338"/>
          <p:cNvSpPr>
            <a:spLocks noGrp="1" noChangeArrowheads="1"/>
          </p:cNvSpPr>
          <p:nvPr>
            <p:ph type="body" idx="1"/>
          </p:nvPr>
        </p:nvSpPr>
        <p:spPr>
          <a:xfrm>
            <a:off x="36513" y="1628775"/>
            <a:ext cx="8928100" cy="4895850"/>
          </a:xfrm>
          <a:solidFill>
            <a:schemeClr val="bg1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4000" b="1" u="sng" smtClean="0">
                <a:ea typeface="华文行楷" pitchFamily="2" charset="-122"/>
              </a:rPr>
              <a:t>多层定语的一般次序</a:t>
            </a:r>
            <a:r>
              <a:rPr lang="zh-CN" altLang="en-US" sz="4000" b="1" smtClean="0">
                <a:ea typeface="华文行楷" pitchFamily="2" charset="-122"/>
              </a:rPr>
              <a:t>：</a:t>
            </a:r>
          </a:p>
          <a:p>
            <a:pPr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4000" b="1" smtClean="0"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领属</a:t>
            </a:r>
            <a:r>
              <a:rPr lang="en-US" altLang="zh-CN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数量</a:t>
            </a:r>
            <a:r>
              <a:rPr lang="en-US" altLang="zh-CN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各种短语</a:t>
            </a:r>
            <a:r>
              <a:rPr lang="en-US" altLang="zh-CN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形容词</a:t>
            </a:r>
            <a:r>
              <a:rPr lang="en-US" altLang="zh-CN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40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名词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4000" b="1" smtClean="0">
                <a:solidFill>
                  <a:srgbClr val="FF0000"/>
                </a:solidFill>
                <a:ea typeface="华文行楷" pitchFamily="2" charset="-122"/>
              </a:rPr>
              <a:t>例句</a:t>
            </a:r>
            <a:r>
              <a:rPr lang="zh-CN" altLang="en-US" sz="4000" b="1" smtClean="0"/>
              <a:t>：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4000" b="1" smtClean="0">
                <a:solidFill>
                  <a:srgbClr val="FFFF00"/>
                </a:solidFill>
              </a:rPr>
              <a:t>     </a:t>
            </a:r>
            <a:r>
              <a:rPr lang="zh-CN" altLang="en-US" sz="4000" b="1" smtClean="0"/>
              <a:t>（</a:t>
            </a:r>
            <a:r>
              <a:rPr lang="zh-CN" altLang="en-US" sz="4000" b="1" smtClean="0">
                <a:ea typeface="隶书" pitchFamily="49" charset="-122"/>
              </a:rPr>
              <a:t>国家队里）的（一位）（有二十多年教学经验）的（优秀）的（篮球）（女）教练。</a:t>
            </a:r>
          </a:p>
        </p:txBody>
      </p:sp>
    </p:spTree>
    <p:extLst>
      <p:ext uri="{BB962C8B-B14F-4D97-AF65-F5344CB8AC3E}">
        <p14:creationId xmlns:p14="http://schemas.microsoft.com/office/powerpoint/2010/main" val="69744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1800225" cy="762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状语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496300" cy="1382713"/>
          </a:xfrm>
          <a:prstGeom prst="rect">
            <a:avLst/>
          </a:prstGeom>
          <a:noFill/>
          <a:ln w="9525" cmpd="sng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ea typeface="华文新魏" pitchFamily="2" charset="-122"/>
              </a:rPr>
              <a:t>是动词、形容词中心语的修饰成份。副词、形容词、表时间（处所）的名词和短语充当状语。</a:t>
            </a:r>
            <a:r>
              <a:rPr lang="zh-CN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“地”是状语的标志，介词短语常作状语</a:t>
            </a:r>
            <a:r>
              <a:rPr lang="zh-CN" sz="2800" b="1">
                <a:ea typeface="华文新魏" pitchFamily="2" charset="-122"/>
              </a:rPr>
              <a:t>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79388" y="2195513"/>
            <a:ext cx="8713787" cy="448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ea typeface="华文新魏" pitchFamily="2" charset="-122"/>
              </a:rPr>
              <a:t>状语的语义类型可以分为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限定性</a:t>
            </a:r>
            <a:r>
              <a:rPr lang="zh-CN" sz="2400" b="1">
                <a:ea typeface="华文新魏" pitchFamily="2" charset="-122"/>
              </a:rPr>
              <a:t>状语和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描写性</a:t>
            </a:r>
            <a:r>
              <a:rPr lang="zh-CN" sz="2400" b="1">
                <a:ea typeface="华文新魏" pitchFamily="2" charset="-122"/>
              </a:rPr>
              <a:t>状语两类。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/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①限定性状语主要用来表示时间、处所、程度、否定、方式、手段、范围、对象、数量等意义。例如：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昨天下午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我专门来过一趟。（时间）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他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在阅览室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查阅资料。（处所）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我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十分郑重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地点点头。（程度）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老师昨天因故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没有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来上课。（否定）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按照市场行情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及时进行价格调整。（方式）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通过投票选举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，他担任了公司总经理。（手段）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我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替他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还清了所有的债务。（对象）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　　大家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一个接一个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地给他提问题。（数量）</a:t>
            </a:r>
            <a:br>
              <a:rPr lang="zh-CN" sz="24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       我们</a:t>
            </a:r>
            <a:r>
              <a:rPr lang="zh-CN" sz="2400" b="1">
                <a:solidFill>
                  <a:srgbClr val="FF0000"/>
                </a:solidFill>
                <a:ea typeface="华文新魏" pitchFamily="2" charset="-122"/>
              </a:rPr>
              <a:t>都</a:t>
            </a:r>
            <a:r>
              <a:rPr lang="zh-CN" sz="2400" b="1">
                <a:solidFill>
                  <a:srgbClr val="000000"/>
                </a:solidFill>
                <a:ea typeface="华文新魏" pitchFamily="2" charset="-122"/>
              </a:rPr>
              <a:t>来了（范围）。</a:t>
            </a:r>
          </a:p>
        </p:txBody>
      </p:sp>
    </p:spTree>
    <p:extLst>
      <p:ext uri="{BB962C8B-B14F-4D97-AF65-F5344CB8AC3E}">
        <p14:creationId xmlns:p14="http://schemas.microsoft.com/office/powerpoint/2010/main" val="36867059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4963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　　②描写性状语</a:t>
            </a:r>
            <a:r>
              <a:rPr lang="zh-CN" altLang="zh-CN" sz="2800" b="1">
                <a:solidFill>
                  <a:srgbClr val="000000"/>
                </a:solidFill>
                <a:ea typeface="华文新魏" pitchFamily="2" charset="-122"/>
              </a:rPr>
              <a:t>:</a:t>
            </a: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描写动作状态或人物情态，主要由形容性词语来充当。也可叫情态状语。例如：</a:t>
            </a:r>
            <a:br>
              <a:rPr lang="zh-CN" sz="28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　　他</a:t>
            </a:r>
            <a:r>
              <a:rPr lang="zh-CN" sz="2800" b="1">
                <a:solidFill>
                  <a:srgbClr val="FF0000"/>
                </a:solidFill>
                <a:ea typeface="华文新魏" pitchFamily="2" charset="-122"/>
              </a:rPr>
              <a:t>脸色阴沉</a:t>
            </a: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地走出考场。</a:t>
            </a:r>
            <a:br>
              <a:rPr lang="zh-CN" sz="28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　　她两条胳膊</a:t>
            </a:r>
            <a:r>
              <a:rPr lang="zh-CN" sz="2800" b="1">
                <a:solidFill>
                  <a:srgbClr val="FF0000"/>
                </a:solidFill>
                <a:ea typeface="华文新魏" pitchFamily="2" charset="-122"/>
              </a:rPr>
              <a:t>静静</a:t>
            </a: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地垂着，</a:t>
            </a:r>
            <a:r>
              <a:rPr lang="zh-CN" sz="2800" b="1">
                <a:solidFill>
                  <a:srgbClr val="FF0000"/>
                </a:solidFill>
                <a:ea typeface="华文新魏" pitchFamily="2" charset="-122"/>
              </a:rPr>
              <a:t>又高兴又紧张</a:t>
            </a: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地望着他。</a:t>
            </a:r>
            <a:br>
              <a:rPr lang="zh-CN" sz="2800" b="1">
                <a:solidFill>
                  <a:srgbClr val="000000"/>
                </a:solidFill>
                <a:ea typeface="华文新魏" pitchFamily="2" charset="-122"/>
              </a:rPr>
            </a:b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　　那位男子</a:t>
            </a:r>
            <a:r>
              <a:rPr lang="zh-CN" sz="2800" b="1">
                <a:solidFill>
                  <a:srgbClr val="FF0000"/>
                </a:solidFill>
                <a:ea typeface="华文新魏" pitchFamily="2" charset="-122"/>
              </a:rPr>
              <a:t>非常热情</a:t>
            </a:r>
            <a:r>
              <a:rPr lang="zh-CN" sz="2800" b="1">
                <a:solidFill>
                  <a:srgbClr val="000000"/>
                </a:solidFill>
                <a:ea typeface="华文新魏" pitchFamily="2" charset="-122"/>
              </a:rPr>
              <a:t>地领我们进了他家的里屋。</a:t>
            </a:r>
          </a:p>
        </p:txBody>
      </p:sp>
      <p:sp>
        <p:nvSpPr>
          <p:cNvPr id="19459" name="Rectangle 3"/>
          <p:cNvSpPr>
            <a:spLocks noRot="1" noChangeArrowheads="1"/>
          </p:cNvSpPr>
          <p:nvPr/>
        </p:nvSpPr>
        <p:spPr bwMode="auto">
          <a:xfrm>
            <a:off x="611188" y="3500438"/>
            <a:ext cx="8281987" cy="2773362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v"/>
            </a:pPr>
            <a:r>
              <a:rPr lang="zh-CN" sz="3200" u="sng">
                <a:ea typeface="华文行楷" pitchFamily="2" charset="-122"/>
              </a:rPr>
              <a:t>多层状语的一般次序：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v"/>
            </a:pP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何时</a:t>
            </a:r>
            <a:r>
              <a:rPr lang="zh-CN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何地</a:t>
            </a:r>
            <a:r>
              <a:rPr lang="zh-CN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副词</a:t>
            </a:r>
            <a:r>
              <a:rPr lang="zh-CN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形容词</a:t>
            </a:r>
            <a:r>
              <a:rPr lang="zh-CN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介宾短语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v"/>
            </a:pPr>
            <a:r>
              <a:rPr lang="zh-CN" sz="3200" b="1">
                <a:latin typeface="隶书" pitchFamily="1" charset="-122"/>
                <a:ea typeface="隶书" pitchFamily="1" charset="-122"/>
              </a:rPr>
              <a:t>同学们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[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昨天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][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在休息室里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][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都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][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热情地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][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同他</a:t>
            </a:r>
            <a:r>
              <a:rPr lang="zh-CN" altLang="zh-CN" sz="3200" b="1">
                <a:latin typeface="隶书" pitchFamily="1" charset="-122"/>
                <a:ea typeface="隶书" pitchFamily="1" charset="-122"/>
              </a:rPr>
              <a:t>]</a:t>
            </a:r>
            <a:r>
              <a:rPr lang="zh-CN" sz="3200" b="1">
                <a:latin typeface="隶书" pitchFamily="1" charset="-122"/>
                <a:ea typeface="隶书" pitchFamily="1" charset="-122"/>
              </a:rPr>
              <a:t>交谈。</a:t>
            </a:r>
            <a:endParaRPr lang="zh-CN" sz="3200" b="1">
              <a:solidFill>
                <a:srgbClr val="000000"/>
              </a:solidFill>
              <a:latin typeface="隶书" pitchFamily="1" charset="-122"/>
              <a:ea typeface="隶书" pitchFamily="1" charset="-122"/>
            </a:endParaRPr>
          </a:p>
          <a:p>
            <a:pPr marL="342900" indent="-342900">
              <a:buClr>
                <a:schemeClr val="hlink"/>
              </a:buClr>
              <a:buSzPct val="75000"/>
              <a:buFont typeface="Wingdings" pitchFamily="2" charset="2"/>
              <a:buNone/>
            </a:pPr>
            <a:endParaRPr lang="zh-CN" altLang="zh-CN" sz="28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73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0"/>
            <a:ext cx="1800225" cy="762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>
                <a:solidFill>
                  <a:schemeClr val="hlink"/>
                </a:solidFill>
                <a:latin typeface="Times New Roman" pitchFamily="18" charset="0"/>
                <a:ea typeface="华文新魏" pitchFamily="2" charset="-122"/>
              </a:rPr>
              <a:t>补语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58775" y="3284538"/>
            <a:ext cx="87852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3200">
                <a:ea typeface="华文新魏" pitchFamily="2" charset="-122"/>
              </a:rPr>
              <a:t>我的心事，绷得</a:t>
            </a:r>
            <a:r>
              <a:rPr lang="zh-CN" altLang="zh-CN" sz="3200">
                <a:ea typeface="华文新魏" pitchFamily="2" charset="-122"/>
              </a:rPr>
              <a:t>&lt;</a:t>
            </a:r>
            <a:r>
              <a:rPr lang="zh-CN" sz="3200">
                <a:solidFill>
                  <a:srgbClr val="FF0000"/>
                </a:solidFill>
                <a:ea typeface="华文新魏" pitchFamily="2" charset="-122"/>
              </a:rPr>
              <a:t>像调紧的弦</a:t>
            </a:r>
            <a:r>
              <a:rPr lang="zh-CN" altLang="zh-CN" sz="3200">
                <a:ea typeface="华文新魏" pitchFamily="2" charset="-122"/>
              </a:rPr>
              <a:t>&gt;</a:t>
            </a:r>
            <a:r>
              <a:rPr lang="zh-CN" sz="3200">
                <a:ea typeface="华文新魏" pitchFamily="2" charset="-122"/>
              </a:rPr>
              <a:t>。</a:t>
            </a:r>
          </a:p>
          <a:p>
            <a:r>
              <a:rPr lang="zh-CN" sz="3200">
                <a:ea typeface="华文新魏" pitchFamily="2" charset="-122"/>
              </a:rPr>
              <a:t>这个活累得</a:t>
            </a:r>
            <a:r>
              <a:rPr lang="zh-CN" altLang="zh-CN" sz="3200">
                <a:ea typeface="华文新魏" pitchFamily="2" charset="-122"/>
              </a:rPr>
              <a:t>&lt;</a:t>
            </a:r>
            <a:r>
              <a:rPr lang="zh-CN" sz="3200">
                <a:solidFill>
                  <a:srgbClr val="FF0000"/>
                </a:solidFill>
                <a:ea typeface="华文新魏" pitchFamily="2" charset="-122"/>
              </a:rPr>
              <a:t>他汗流浃背</a:t>
            </a:r>
            <a:r>
              <a:rPr lang="zh-CN" altLang="zh-CN" sz="3200">
                <a:ea typeface="华文新魏" pitchFamily="2" charset="-122"/>
              </a:rPr>
              <a:t>&gt;</a:t>
            </a:r>
            <a:r>
              <a:rPr lang="zh-CN" sz="3200">
                <a:ea typeface="华文新魏" pitchFamily="2" charset="-122"/>
              </a:rPr>
              <a:t>。 </a:t>
            </a:r>
          </a:p>
          <a:p>
            <a:r>
              <a:rPr lang="zh-CN" sz="3200">
                <a:ea typeface="华文新魏" pitchFamily="2" charset="-122"/>
              </a:rPr>
              <a:t>这个同学跑得</a:t>
            </a:r>
            <a:r>
              <a:rPr lang="zh-CN" altLang="zh-CN" sz="3200">
                <a:ea typeface="华文新魏" pitchFamily="2" charset="-122"/>
              </a:rPr>
              <a:t>&lt;</a:t>
            </a:r>
            <a:r>
              <a:rPr lang="zh-CN" sz="3200">
                <a:solidFill>
                  <a:srgbClr val="FF0000"/>
                </a:solidFill>
                <a:ea typeface="华文新魏" pitchFamily="2" charset="-122"/>
              </a:rPr>
              <a:t>相当快</a:t>
            </a:r>
            <a:r>
              <a:rPr lang="zh-CN" altLang="zh-CN" sz="3200">
                <a:ea typeface="华文新魏" pitchFamily="2" charset="-122"/>
              </a:rPr>
              <a:t>&gt;</a:t>
            </a:r>
            <a:r>
              <a:rPr lang="zh-CN" sz="3200">
                <a:ea typeface="华文新魏" pitchFamily="2" charset="-122"/>
              </a:rPr>
              <a:t>。</a:t>
            </a:r>
          </a:p>
          <a:p>
            <a:r>
              <a:rPr lang="zh-CN" sz="3200">
                <a:ea typeface="华文新魏" pitchFamily="2" charset="-122"/>
              </a:rPr>
              <a:t>她的衣服染</a:t>
            </a:r>
            <a:r>
              <a:rPr lang="zh-CN" altLang="zh-CN" sz="3200">
                <a:ea typeface="华文新魏" pitchFamily="2" charset="-122"/>
              </a:rPr>
              <a:t>&lt;</a:t>
            </a:r>
            <a:r>
              <a:rPr lang="zh-CN" sz="3200">
                <a:solidFill>
                  <a:srgbClr val="FF0000"/>
                </a:solidFill>
                <a:ea typeface="华文新魏" pitchFamily="2" charset="-122"/>
              </a:rPr>
              <a:t>红</a:t>
            </a:r>
            <a:r>
              <a:rPr lang="zh-CN" altLang="zh-CN" sz="3200">
                <a:ea typeface="华文新魏" pitchFamily="2" charset="-122"/>
              </a:rPr>
              <a:t>&gt;</a:t>
            </a:r>
            <a:r>
              <a:rPr lang="zh-CN" sz="3200">
                <a:ea typeface="华文新魏" pitchFamily="2" charset="-122"/>
              </a:rPr>
              <a:t>了。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23850" y="1125538"/>
            <a:ext cx="8424863" cy="1563687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3399"/>
                </a:solidFill>
                <a:ea typeface="华文新魏" pitchFamily="2" charset="-122"/>
              </a:rPr>
              <a:t>补语</a:t>
            </a:r>
            <a:r>
              <a:rPr lang="zh-CN" sz="3200">
                <a:solidFill>
                  <a:srgbClr val="003399"/>
                </a:solidFill>
                <a:ea typeface="华文新魏" pitchFamily="2" charset="-122"/>
              </a:rPr>
              <a:t>：是对动词、形容词中心语起补充说明作用的成份。即在后面修饰中心词。</a:t>
            </a:r>
            <a:r>
              <a:rPr lang="zh-CN" sz="32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“得”是补语的标志</a:t>
            </a:r>
            <a:r>
              <a:rPr lang="zh-CN" sz="3200">
                <a:solidFill>
                  <a:srgbClr val="003399"/>
                </a:solidFill>
                <a:ea typeface="华文新魏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124895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zh-CN"/>
              <a:t>口诀：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6553200"/>
          </a:xfrm>
        </p:spPr>
        <p:txBody>
          <a:bodyPr/>
          <a:lstStyle/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r>
              <a:rPr lang="zh-CN" altLang="en-US" b="1"/>
              <a:t>主、谓、宾，定、状、补，</a:t>
            </a:r>
          </a:p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r>
              <a:rPr lang="zh-CN" altLang="en-US" b="1"/>
              <a:t>主干、枝叶分清楚。</a:t>
            </a:r>
          </a:p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r>
              <a:rPr lang="zh-CN" altLang="en-US" b="1"/>
              <a:t>主干成分主谓宾，枝叶成分定状补。</a:t>
            </a:r>
          </a:p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r>
              <a:rPr lang="zh-CN" altLang="en-US" b="1"/>
              <a:t>定语必在主宾前，谓前为状谓后补。</a:t>
            </a:r>
          </a:p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r>
              <a:rPr lang="zh-CN" altLang="en-US" b="1"/>
              <a:t>（“的”定、“地”状、“得”后补）</a:t>
            </a:r>
          </a:p>
          <a:p>
            <a:pPr algn="ctr" eaLnBrk="0" hangingPunct="0">
              <a:lnSpc>
                <a:spcPts val="8000"/>
              </a:lnSpc>
              <a:buFont typeface="Wingdings" pitchFamily="2" charset="2"/>
              <a:buNone/>
            </a:pPr>
            <a:endParaRPr lang="zh-CN" altLang="en-US" b="1"/>
          </a:p>
          <a:p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303672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/>
          </p:cNvSpPr>
          <p:nvPr/>
        </p:nvSpPr>
        <p:spPr bwMode="auto">
          <a:xfrm>
            <a:off x="2411413" y="188913"/>
            <a:ext cx="4465637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 cmpd="sng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如何划分句子成分？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6875" y="1700213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2800" b="1">
                <a:ea typeface="楷体_GB2312" pitchFamily="1" charset="-122"/>
              </a:rPr>
              <a:t>第一步</a:t>
            </a:r>
            <a:r>
              <a:rPr lang="zh-CN" altLang="en-US" sz="2800" b="1">
                <a:ea typeface="楷体_GB2312" pitchFamily="1" charset="-122"/>
              </a:rPr>
              <a:t>：</a:t>
            </a:r>
            <a:r>
              <a:rPr lang="zh-TW" altLang="en-US" sz="2800" b="1">
                <a:ea typeface="楷体_GB2312" pitchFamily="1" charset="-122"/>
              </a:rPr>
              <a:t>先</a:t>
            </a:r>
            <a:r>
              <a:rPr lang="zh-CN" altLang="en-US" sz="2800" b="1">
                <a:ea typeface="楷体_GB2312" pitchFamily="1" charset="-122"/>
              </a:rPr>
              <a:t>从</a:t>
            </a:r>
            <a:r>
              <a:rPr lang="zh-TW" altLang="en-US" sz="2800" b="1">
                <a:ea typeface="楷体_GB2312" pitchFamily="1" charset="-122"/>
              </a:rPr>
              <a:t>中分出主</a:t>
            </a:r>
            <a:r>
              <a:rPr lang="zh-CN" altLang="en-US" sz="2800" b="1">
                <a:ea typeface="楷体_GB2312" pitchFamily="1" charset="-122"/>
              </a:rPr>
              <a:t>语</a:t>
            </a:r>
            <a:r>
              <a:rPr lang="zh-TW" altLang="en-US" sz="2800" b="1">
                <a:ea typeface="楷体_GB2312" pitchFamily="1" charset="-122"/>
              </a:rPr>
              <a:t>部分</a:t>
            </a:r>
            <a:r>
              <a:rPr lang="zh-CN" altLang="en-US" sz="2800" b="1">
                <a:ea typeface="楷体_GB2312" pitchFamily="1" charset="-122"/>
              </a:rPr>
              <a:t>与谓语</a:t>
            </a:r>
            <a:r>
              <a:rPr lang="zh-TW" altLang="en-US" sz="2800" b="1">
                <a:ea typeface="楷体_GB2312" pitchFamily="1" charset="-122"/>
              </a:rPr>
              <a:t>部分；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95288" y="4797425"/>
            <a:ext cx="84978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ea typeface="楷体_GB2312" pitchFamily="1" charset="-122"/>
              </a:rPr>
              <a:t>第三步：</a:t>
            </a:r>
            <a:r>
              <a:rPr lang="zh-TW" altLang="en-US" sz="2800" b="1">
                <a:ea typeface="楷体_GB2312" pitchFamily="1" charset="-122"/>
              </a:rPr>
              <a:t>分析有沒有</a:t>
            </a:r>
            <a:r>
              <a:rPr lang="zh-CN" altLang="en-US" sz="2800" b="1">
                <a:ea typeface="楷体_GB2312" pitchFamily="1" charset="-122"/>
              </a:rPr>
              <a:t>宾语</a:t>
            </a:r>
            <a:r>
              <a:rPr lang="zh-TW" altLang="en-US" sz="2800" b="1">
                <a:ea typeface="楷体_GB2312" pitchFamily="1" charset="-122"/>
              </a:rPr>
              <a:t>及定</a:t>
            </a:r>
            <a:r>
              <a:rPr lang="zh-CN" altLang="en-US" sz="2800" b="1">
                <a:ea typeface="楷体_GB2312" pitchFamily="1" charset="-122"/>
              </a:rPr>
              <a:t>语</a:t>
            </a:r>
            <a:r>
              <a:rPr lang="zh-TW" altLang="en-US" sz="2800" b="1">
                <a:ea typeface="楷体_GB2312" pitchFamily="1" charset="-122"/>
              </a:rPr>
              <a:t>、</a:t>
            </a:r>
            <a:r>
              <a:rPr lang="zh-CN" altLang="en-US" sz="2800" b="1">
                <a:ea typeface="楷体_GB2312" pitchFamily="1" charset="-122"/>
              </a:rPr>
              <a:t>状语</a:t>
            </a:r>
            <a:r>
              <a:rPr lang="zh-TW" altLang="en-US" sz="2800" b="1">
                <a:ea typeface="楷体_GB2312" pitchFamily="1" charset="-122"/>
              </a:rPr>
              <a:t>、</a:t>
            </a:r>
            <a:r>
              <a:rPr lang="zh-CN" altLang="en-US" sz="2800" b="1">
                <a:ea typeface="楷体_GB2312" pitchFamily="1" charset="-122"/>
              </a:rPr>
              <a:t>补语</a:t>
            </a:r>
            <a:r>
              <a:rPr lang="zh-TW" altLang="en-US" sz="2800" b="1">
                <a:ea typeface="楷体_GB2312" pitchFamily="1" charset="-122"/>
              </a:rPr>
              <a:t>等各</a:t>
            </a:r>
            <a:r>
              <a:rPr lang="zh-CN" altLang="en-US" sz="2800" b="1">
                <a:ea typeface="楷体_GB2312" pitchFamily="1" charset="-122"/>
              </a:rPr>
              <a:t>种</a:t>
            </a:r>
            <a:r>
              <a:rPr lang="zh-TW" altLang="en-US" sz="2800" b="1">
                <a:ea typeface="楷体_GB2312" pitchFamily="1" charset="-122"/>
              </a:rPr>
              <a:t>成分。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2997200"/>
            <a:ext cx="86407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2800" b="1">
                <a:ea typeface="楷体_GB2312" pitchFamily="1" charset="-122"/>
              </a:rPr>
              <a:t>第二步</a:t>
            </a:r>
            <a:r>
              <a:rPr lang="zh-CN" altLang="en-US" sz="2800" b="1">
                <a:ea typeface="楷体_GB2312" pitchFamily="1" charset="-122"/>
              </a:rPr>
              <a:t>：</a:t>
            </a:r>
            <a:r>
              <a:rPr lang="zh-TW" altLang="en-US" sz="2800" b="1">
                <a:ea typeface="楷体_GB2312" pitchFamily="1" charset="-122"/>
              </a:rPr>
              <a:t>再找出主</a:t>
            </a:r>
            <a:r>
              <a:rPr lang="zh-CN" altLang="en-US" sz="2800" b="1">
                <a:ea typeface="楷体_GB2312" pitchFamily="1" charset="-122"/>
              </a:rPr>
              <a:t>语</a:t>
            </a:r>
            <a:r>
              <a:rPr lang="zh-TW" altLang="en-US" sz="2800" b="1">
                <a:ea typeface="楷体_GB2312" pitchFamily="1" charset="-122"/>
              </a:rPr>
              <a:t>部分的中心</a:t>
            </a:r>
            <a:r>
              <a:rPr lang="zh-CN" altLang="en-US" sz="2800" b="1">
                <a:ea typeface="楷体_GB2312" pitchFamily="1" charset="-122"/>
              </a:rPr>
              <a:t>词</a:t>
            </a:r>
            <a:r>
              <a:rPr lang="en-US" sz="2800" b="1">
                <a:latin typeface="华文中宋"/>
                <a:ea typeface="楷体_GB2312" pitchFamily="1" charset="-122"/>
              </a:rPr>
              <a:t>——</a:t>
            </a:r>
            <a:r>
              <a:rPr lang="zh-TW" altLang="en-US" sz="2800" b="1">
                <a:ea typeface="楷体_GB2312" pitchFamily="1" charset="-122"/>
              </a:rPr>
              <a:t>主</a:t>
            </a:r>
            <a:r>
              <a:rPr lang="zh-CN" altLang="en-US" sz="2800" b="1">
                <a:ea typeface="楷体_GB2312" pitchFamily="1" charset="-122"/>
              </a:rPr>
              <a:t>语           与谓语</a:t>
            </a:r>
            <a:r>
              <a:rPr lang="zh-TW" altLang="en-US" sz="2800" b="1">
                <a:ea typeface="楷体_GB2312" pitchFamily="1" charset="-122"/>
              </a:rPr>
              <a:t>部分的中心</a:t>
            </a:r>
            <a:r>
              <a:rPr lang="zh-CN" altLang="en-US" sz="2800" b="1">
                <a:ea typeface="楷体_GB2312" pitchFamily="1" charset="-122"/>
              </a:rPr>
              <a:t>词</a:t>
            </a:r>
            <a:r>
              <a:rPr lang="en-US" sz="2800" b="1">
                <a:latin typeface="华文中宋"/>
                <a:ea typeface="楷体_GB2312" pitchFamily="1" charset="-122"/>
              </a:rPr>
              <a:t>——</a:t>
            </a:r>
            <a:r>
              <a:rPr lang="zh-CN" altLang="en-US" sz="2800" b="1">
                <a:ea typeface="楷体_GB2312" pitchFamily="1" charset="-122"/>
              </a:rPr>
              <a:t>谓语</a:t>
            </a:r>
            <a:r>
              <a:rPr lang="zh-TW" altLang="en-US" sz="2800" b="1">
                <a:ea typeface="楷体_GB2312" pitchFamily="1" charset="-122"/>
              </a:rPr>
              <a:t>；</a:t>
            </a:r>
            <a:endParaRPr lang="zh-CN" altLang="en-US" sz="2800" b="1">
              <a:ea typeface="楷体_GB2312" pitchFamily="1" charset="-122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5734050"/>
            <a:ext cx="9359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石拱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桥</a:t>
            </a:r>
            <a:r>
              <a:rPr lang="zh-CN" altLang="en-US" sz="3600" b="1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〔在世界桥梁史上〕</a:t>
            </a:r>
            <a:r>
              <a:rPr lang="zh-TW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出現</a:t>
            </a:r>
            <a:r>
              <a:rPr lang="zh-TW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得</a:t>
            </a:r>
            <a:r>
              <a:rPr lang="zh-CN" altLang="en-US" sz="3600" b="1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〈比较早〉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692150" y="2276475"/>
            <a:ext cx="841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石拱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桥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 在世界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桥梁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史上出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现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得比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较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早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2051050" y="2284413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684213" y="4149725"/>
            <a:ext cx="841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石拱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桥</a:t>
            </a:r>
            <a:r>
              <a:rPr lang="zh-TW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在世界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桥梁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史上</a:t>
            </a:r>
            <a:r>
              <a:rPr lang="zh-TW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出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现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得比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较</a:t>
            </a:r>
            <a:r>
              <a:rPr lang="zh-TW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早</a:t>
            </a:r>
            <a:r>
              <a:rPr lang="zh-CN" altLang="en-US" sz="36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2051050" y="414972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  <a:endParaRPr lang="zh-CN" altLang="zh-CN" sz="3600" b="1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1258888" y="5734050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</p:spTree>
    <p:extLst>
      <p:ext uri="{BB962C8B-B14F-4D97-AF65-F5344CB8AC3E}">
        <p14:creationId xmlns:p14="http://schemas.microsoft.com/office/powerpoint/2010/main" val="239572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  <p:bldP spid="23556" grpId="0" autoUpdateAnimBg="0"/>
      <p:bldP spid="23557" grpId="0" autoUpdateAnimBg="0"/>
      <p:bldP spid="23558" grpId="0" autoUpdateAnimBg="0"/>
      <p:bldP spid="23559" grpId="0" autoUpdateAnimBg="0"/>
      <p:bldP spid="23560" grpId="0" autoUpdateAnimBg="0"/>
      <p:bldP spid="23561" grpId="0" autoUpdateAnimBg="0"/>
      <p:bldP spid="23562" grpId="0" autoUpdateAnimBg="0"/>
      <p:bldP spid="23563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11188" y="1196975"/>
            <a:ext cx="7561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我    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把一盘热腾腾的菜</a:t>
            </a:r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捧上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饭</a:t>
            </a:r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桌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68313" y="3213100"/>
            <a:ext cx="74882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3600" b="1">
                <a:solidFill>
                  <a:srgbClr val="FF0000"/>
                </a:solidFill>
                <a:ea typeface="华文中宋" pitchFamily="2" charset="-122"/>
              </a:rPr>
              <a:t>我</a:t>
            </a:r>
            <a:r>
              <a:rPr lang="zh-TW" altLang="en-US" sz="3600" b="1">
                <a:solidFill>
                  <a:schemeClr val="bg1"/>
                </a:solidFill>
                <a:ea typeface="华文中宋" pitchFamily="2" charset="-122"/>
              </a:rPr>
              <a:t>    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把一盘热腾腾的菜</a:t>
            </a:r>
            <a:r>
              <a:rPr lang="zh-TW" altLang="en-US" sz="3600" b="1">
                <a:solidFill>
                  <a:srgbClr val="FF0000"/>
                </a:solidFill>
                <a:ea typeface="华文中宋" pitchFamily="2" charset="-122"/>
              </a:rPr>
              <a:t>捧上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饭</a:t>
            </a:r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桌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3850" y="5373688"/>
            <a:ext cx="892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3600" b="1">
                <a:solidFill>
                  <a:srgbClr val="FF0000"/>
                </a:solidFill>
                <a:ea typeface="华文中宋" pitchFamily="2" charset="-122"/>
              </a:rPr>
              <a:t>我</a:t>
            </a:r>
            <a:r>
              <a:rPr lang="zh-TW" altLang="en-US" sz="3600" b="1">
                <a:solidFill>
                  <a:schemeClr val="bg1"/>
                </a:solidFill>
                <a:ea typeface="华文中宋" pitchFamily="2" charset="-122"/>
              </a:rPr>
              <a:t>  </a:t>
            </a:r>
            <a:r>
              <a:rPr lang="zh-CN" altLang="en-US" sz="3600" b="1">
                <a:solidFill>
                  <a:srgbClr val="FF00FF"/>
                </a:solidFill>
                <a:ea typeface="华文中宋" pitchFamily="2" charset="-122"/>
              </a:rPr>
              <a:t>〔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把一盘热腾腾的菜</a:t>
            </a:r>
            <a:r>
              <a:rPr lang="zh-CN" altLang="en-US" sz="3600" b="1">
                <a:solidFill>
                  <a:srgbClr val="FF00FF"/>
                </a:solidFill>
                <a:ea typeface="华文中宋" pitchFamily="2" charset="-122"/>
              </a:rPr>
              <a:t>〕</a:t>
            </a:r>
            <a:r>
              <a:rPr lang="zh-TW" altLang="en-US" sz="3600" b="1">
                <a:solidFill>
                  <a:srgbClr val="FF0000"/>
                </a:solidFill>
                <a:ea typeface="华文中宋" pitchFamily="2" charset="-122"/>
              </a:rPr>
              <a:t>捧上</a:t>
            </a:r>
            <a:r>
              <a:rPr lang="en-US" sz="3600" b="1">
                <a:solidFill>
                  <a:srgbClr val="FF00FF"/>
                </a:solidFill>
                <a:ea typeface="华文中宋" pitchFamily="2" charset="-122"/>
              </a:rPr>
              <a:t> 〈</a:t>
            </a:r>
            <a:r>
              <a:rPr lang="zh-CN" altLang="en-US" sz="3600" b="1">
                <a:solidFill>
                  <a:schemeClr val="accent2"/>
                </a:solidFill>
                <a:ea typeface="华文中宋" pitchFamily="2" charset="-122"/>
              </a:rPr>
              <a:t>饭</a:t>
            </a:r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桌</a:t>
            </a:r>
            <a:r>
              <a:rPr lang="en-US" sz="3600" b="1">
                <a:solidFill>
                  <a:srgbClr val="FF00FF"/>
                </a:solidFill>
                <a:ea typeface="华文中宋" pitchFamily="2" charset="-122"/>
              </a:rPr>
              <a:t>〉</a:t>
            </a:r>
            <a:r>
              <a:rPr lang="zh-TW" altLang="en-US" sz="3600" b="1">
                <a:solidFill>
                  <a:schemeClr val="accent2"/>
                </a:solidFill>
                <a:ea typeface="华文中宋" pitchFamily="2" charset="-122"/>
              </a:rPr>
              <a:t> </a:t>
            </a:r>
            <a:r>
              <a:rPr lang="zh-CN" altLang="en-US" sz="3600" b="1">
                <a:solidFill>
                  <a:schemeClr val="bg1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23850" y="47625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3600" b="1">
                <a:ea typeface="楷体_GB2312" pitchFamily="1" charset="-122"/>
              </a:rPr>
              <a:t>第一步可先</a:t>
            </a:r>
            <a:r>
              <a:rPr lang="zh-CN" altLang="en-US" sz="3600" b="1">
                <a:ea typeface="楷体_GB2312" pitchFamily="1" charset="-122"/>
              </a:rPr>
              <a:t>从</a:t>
            </a:r>
            <a:r>
              <a:rPr lang="zh-TW" altLang="en-US" sz="3600" b="1">
                <a:ea typeface="楷体_GB2312" pitchFamily="1" charset="-122"/>
              </a:rPr>
              <a:t>中分出主</a:t>
            </a:r>
            <a:r>
              <a:rPr lang="zh-CN" altLang="en-US" sz="3600" b="1">
                <a:ea typeface="楷体_GB2312" pitchFamily="1" charset="-122"/>
              </a:rPr>
              <a:t>语</a:t>
            </a:r>
            <a:r>
              <a:rPr lang="zh-TW" altLang="en-US" sz="3600" b="1">
                <a:ea typeface="楷体_GB2312" pitchFamily="1" charset="-122"/>
              </a:rPr>
              <a:t>部分</a:t>
            </a:r>
            <a:r>
              <a:rPr lang="zh-CN" altLang="en-US" sz="3600" b="1">
                <a:ea typeface="楷体_GB2312" pitchFamily="1" charset="-122"/>
              </a:rPr>
              <a:t>与谓语</a:t>
            </a:r>
            <a:r>
              <a:rPr lang="zh-TW" altLang="en-US" sz="3600" b="1">
                <a:ea typeface="楷体_GB2312" pitchFamily="1" charset="-122"/>
              </a:rPr>
              <a:t>部分；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250825" y="1916113"/>
            <a:ext cx="86407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3600" b="1">
                <a:ea typeface="楷体_GB2312" pitchFamily="1" charset="-122"/>
              </a:rPr>
              <a:t>第二步再找出主</a:t>
            </a:r>
            <a:r>
              <a:rPr lang="zh-CN" altLang="en-US" sz="3600" b="1">
                <a:ea typeface="楷体_GB2312" pitchFamily="1" charset="-122"/>
              </a:rPr>
              <a:t>语</a:t>
            </a:r>
            <a:r>
              <a:rPr lang="zh-TW" altLang="en-US" sz="3600" b="1">
                <a:ea typeface="楷体_GB2312" pitchFamily="1" charset="-122"/>
              </a:rPr>
              <a:t>部分的中心</a:t>
            </a:r>
            <a:r>
              <a:rPr lang="zh-CN" altLang="en-US" sz="3600" b="1">
                <a:ea typeface="楷体_GB2312" pitchFamily="1" charset="-122"/>
              </a:rPr>
              <a:t>词</a:t>
            </a:r>
            <a:r>
              <a:rPr lang="en-US" sz="3600" b="1">
                <a:latin typeface="华文中宋"/>
                <a:ea typeface="楷体_GB2312" pitchFamily="1" charset="-122"/>
              </a:rPr>
              <a:t>——</a:t>
            </a:r>
            <a:r>
              <a:rPr lang="zh-TW" altLang="en-US" sz="3600" b="1">
                <a:ea typeface="楷体_GB2312" pitchFamily="1" charset="-122"/>
              </a:rPr>
              <a:t>主</a:t>
            </a:r>
            <a:r>
              <a:rPr lang="zh-CN" altLang="en-US" sz="3600" b="1">
                <a:ea typeface="楷体_GB2312" pitchFamily="1" charset="-122"/>
              </a:rPr>
              <a:t>语与谓语</a:t>
            </a:r>
            <a:r>
              <a:rPr lang="zh-TW" altLang="en-US" sz="3600" b="1">
                <a:ea typeface="楷体_GB2312" pitchFamily="1" charset="-122"/>
              </a:rPr>
              <a:t>部分的中心</a:t>
            </a:r>
            <a:r>
              <a:rPr lang="zh-CN" altLang="en-US" sz="3600" b="1">
                <a:ea typeface="楷体_GB2312" pitchFamily="1" charset="-122"/>
              </a:rPr>
              <a:t>词</a:t>
            </a:r>
            <a:r>
              <a:rPr lang="en-US" sz="3600" b="1">
                <a:latin typeface="华文中宋"/>
                <a:ea typeface="楷体_GB2312" pitchFamily="1" charset="-122"/>
              </a:rPr>
              <a:t>——</a:t>
            </a:r>
            <a:r>
              <a:rPr lang="zh-CN" altLang="en-US" sz="3600" b="1">
                <a:ea typeface="楷体_GB2312" pitchFamily="1" charset="-122"/>
              </a:rPr>
              <a:t>谓语</a:t>
            </a:r>
            <a:r>
              <a:rPr lang="zh-TW" altLang="en-US" sz="3600" b="1">
                <a:ea typeface="楷体_GB2312" pitchFamily="1" charset="-122"/>
              </a:rPr>
              <a:t>；</a:t>
            </a:r>
            <a:endParaRPr lang="zh-CN" altLang="en-US" sz="3600" b="1">
              <a:ea typeface="楷体_GB2312" pitchFamily="1" charset="-122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395288" y="4076700"/>
            <a:ext cx="84978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a typeface="楷体_GB2312" pitchFamily="1" charset="-122"/>
              </a:rPr>
              <a:t>第三步</a:t>
            </a:r>
            <a:r>
              <a:rPr lang="zh-TW" altLang="en-US" sz="3600" b="1">
                <a:ea typeface="楷体_GB2312" pitchFamily="1" charset="-122"/>
              </a:rPr>
              <a:t>分析有沒有</a:t>
            </a:r>
            <a:r>
              <a:rPr lang="zh-CN" altLang="en-US" sz="3600" b="1">
                <a:ea typeface="楷体_GB2312" pitchFamily="1" charset="-122"/>
              </a:rPr>
              <a:t>宾语</a:t>
            </a:r>
            <a:r>
              <a:rPr lang="zh-TW" altLang="en-US" sz="3600" b="1">
                <a:ea typeface="楷体_GB2312" pitchFamily="1" charset="-122"/>
              </a:rPr>
              <a:t>及定</a:t>
            </a:r>
            <a:r>
              <a:rPr lang="zh-CN" altLang="en-US" sz="3600" b="1">
                <a:ea typeface="楷体_GB2312" pitchFamily="1" charset="-122"/>
              </a:rPr>
              <a:t>语</a:t>
            </a:r>
            <a:r>
              <a:rPr lang="zh-TW" altLang="en-US" sz="3600" b="1">
                <a:ea typeface="楷体_GB2312" pitchFamily="1" charset="-122"/>
              </a:rPr>
              <a:t>、</a:t>
            </a:r>
            <a:r>
              <a:rPr lang="zh-CN" altLang="en-US" sz="3600" b="1">
                <a:ea typeface="楷体_GB2312" pitchFamily="1" charset="-122"/>
              </a:rPr>
              <a:t>状语</a:t>
            </a:r>
            <a:r>
              <a:rPr lang="zh-TW" altLang="en-US" sz="3600" b="1">
                <a:ea typeface="楷体_GB2312" pitchFamily="1" charset="-122"/>
              </a:rPr>
              <a:t>、</a:t>
            </a:r>
            <a:r>
              <a:rPr lang="zh-CN" altLang="en-US" sz="3600" b="1">
                <a:ea typeface="楷体_GB2312" pitchFamily="1" charset="-122"/>
              </a:rPr>
              <a:t>补语</a:t>
            </a:r>
            <a:r>
              <a:rPr lang="zh-TW" altLang="en-US" sz="3600" b="1">
                <a:ea typeface="楷体_GB2312" pitchFamily="1" charset="-122"/>
              </a:rPr>
              <a:t>等各</a:t>
            </a:r>
            <a:r>
              <a:rPr lang="zh-CN" altLang="en-US" sz="3600" b="1">
                <a:ea typeface="楷体_GB2312" pitchFamily="1" charset="-122"/>
              </a:rPr>
              <a:t>种</a:t>
            </a:r>
            <a:r>
              <a:rPr lang="zh-TW" altLang="en-US" sz="3600" b="1">
                <a:ea typeface="楷体_GB2312" pitchFamily="1" charset="-122"/>
              </a:rPr>
              <a:t>成分。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042988" y="119697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971550" y="3213100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827088" y="5373688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250825" y="41275"/>
            <a:ext cx="24495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189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00"/>
                </a:solidFill>
                <a:ea typeface="华文新魏" pitchFamily="2" charset="-122"/>
              </a:rPr>
              <a:t>复习一遍</a:t>
            </a:r>
          </a:p>
        </p:txBody>
      </p:sp>
    </p:spTree>
    <p:extLst>
      <p:ext uri="{BB962C8B-B14F-4D97-AF65-F5344CB8AC3E}">
        <p14:creationId xmlns:p14="http://schemas.microsoft.com/office/powerpoint/2010/main" val="76496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79" grpId="0" autoUpdateAnimBg="0"/>
      <p:bldP spid="24580" grpId="0" autoUpdateAnimBg="0"/>
      <p:bldP spid="24581" grpId="0" autoUpdateAnimBg="0"/>
      <p:bldP spid="24582" grpId="0" autoUpdateAnimBg="0"/>
      <p:bldP spid="24583" grpId="0" autoUpdateAnimBg="0"/>
      <p:bldP spid="24584" grpId="0" autoUpdateAnimBg="0"/>
      <p:bldP spid="24585" grpId="0" autoUpdateAnimBg="0"/>
      <p:bldP spid="24586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976438" y="787400"/>
            <a:ext cx="526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我家的</a:t>
            </a:r>
            <a:r>
              <a:rPr lang="zh-CN" altLang="en-US" sz="4000" b="1">
                <a:solidFill>
                  <a:srgbClr val="0000FF"/>
                </a:solidFill>
                <a:ea typeface="华文中宋" pitchFamily="2" charset="-122"/>
              </a:rPr>
              <a:t>猫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最怕陌生人</a:t>
            </a:r>
            <a:r>
              <a:rPr lang="zh-CN" altLang="en-US" sz="4000" b="1">
                <a:solidFill>
                  <a:srgbClr val="0000FF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835150" y="1795463"/>
            <a:ext cx="5688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我家的</a:t>
            </a:r>
            <a:r>
              <a:rPr lang="zh-CN" altLang="en-US" sz="4000" b="1">
                <a:solidFill>
                  <a:srgbClr val="0000FF"/>
                </a:solidFill>
                <a:ea typeface="华文中宋" pitchFamily="2" charset="-122"/>
              </a:rPr>
              <a:t>猫   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最怕陌生人</a:t>
            </a:r>
            <a:r>
              <a:rPr lang="zh-CN" altLang="en-US" sz="4000" b="1">
                <a:solidFill>
                  <a:srgbClr val="0000FF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835150" y="2874963"/>
            <a:ext cx="5688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我家的</a:t>
            </a:r>
            <a:r>
              <a:rPr lang="zh-CN" altLang="en-US" sz="4000" b="1">
                <a:solidFill>
                  <a:srgbClr val="FF0000"/>
                </a:solidFill>
                <a:ea typeface="华文中宋" pitchFamily="2" charset="-122"/>
              </a:rPr>
              <a:t>猫</a:t>
            </a:r>
            <a:r>
              <a:rPr lang="zh-CN" altLang="en-US" sz="4000" b="1">
                <a:solidFill>
                  <a:schemeClr val="bg1"/>
                </a:solidFill>
                <a:ea typeface="华文中宋" pitchFamily="2" charset="-122"/>
              </a:rPr>
              <a:t>   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最</a:t>
            </a:r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怕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陌生人</a:t>
            </a:r>
            <a:r>
              <a:rPr lang="zh-CN" altLang="en-US" sz="4000" b="1">
                <a:solidFill>
                  <a:srgbClr val="0000FF"/>
                </a:solidFill>
                <a:ea typeface="华文中宋" pitchFamily="2" charset="-122"/>
              </a:rPr>
              <a:t>。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859213" y="184467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3859213" y="2932113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3635375" y="436562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611188" y="4311650"/>
            <a:ext cx="73644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zh-CN" altLang="en-US" sz="4000" b="1">
                <a:ea typeface="华文中宋" pitchFamily="2" charset="-122"/>
              </a:rPr>
              <a:t>（</a:t>
            </a:r>
            <a:r>
              <a:rPr lang="zh-TW" altLang="en-US" sz="4000" b="1">
                <a:ea typeface="华文中宋" pitchFamily="2" charset="-122"/>
              </a:rPr>
              <a:t>我家</a:t>
            </a:r>
            <a:r>
              <a:rPr lang="zh-CN" altLang="en-US" sz="4000" b="1">
                <a:ea typeface="华文中宋" pitchFamily="2" charset="-122"/>
              </a:rPr>
              <a:t>）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的</a:t>
            </a:r>
            <a:r>
              <a:rPr lang="zh-CN" altLang="en-US" sz="4000" b="1">
                <a:solidFill>
                  <a:srgbClr val="FF0000"/>
                </a:solidFill>
                <a:ea typeface="华文中宋" pitchFamily="2" charset="-122"/>
              </a:rPr>
              <a:t>猫</a:t>
            </a:r>
            <a:r>
              <a:rPr lang="zh-CN" altLang="en-US" sz="4000" b="1">
                <a:solidFill>
                  <a:schemeClr val="bg1"/>
                </a:solidFill>
                <a:ea typeface="华文中宋" pitchFamily="2" charset="-122"/>
              </a:rPr>
              <a:t>   </a:t>
            </a:r>
            <a:r>
              <a:rPr lang="zh-CN" altLang="en-US" sz="4000" b="1">
                <a:ea typeface="华文中宋" pitchFamily="2" charset="-122"/>
              </a:rPr>
              <a:t>[</a:t>
            </a:r>
            <a:r>
              <a:rPr lang="zh-TW" altLang="en-US" sz="4000" b="1">
                <a:ea typeface="华文中宋" pitchFamily="2" charset="-122"/>
              </a:rPr>
              <a:t>最</a:t>
            </a:r>
            <a:r>
              <a:rPr lang="zh-CN" altLang="en-US" sz="4000" b="1">
                <a:ea typeface="华文中宋" pitchFamily="2" charset="-122"/>
              </a:rPr>
              <a:t>]</a:t>
            </a:r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怕</a:t>
            </a:r>
            <a:r>
              <a:rPr lang="zh-TW" altLang="en-US" sz="4000" b="1">
                <a:ea typeface="华文中宋" pitchFamily="2" charset="-122"/>
              </a:rPr>
              <a:t>陌生人</a:t>
            </a:r>
            <a:r>
              <a:rPr lang="zh-CN" altLang="en-US" sz="4000" b="1">
                <a:solidFill>
                  <a:schemeClr val="bg1"/>
                </a:solidFill>
                <a:ea typeface="华文中宋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0868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  <p:bldP spid="25604" grpId="0" autoUpdateAnimBg="0"/>
      <p:bldP spid="25605" grpId="0" autoUpdateAnimBg="0"/>
      <p:bldP spid="25606" grpId="0" autoUpdateAnimBg="0"/>
      <p:bldP spid="25607" grpId="0" autoUpdateAnimBg="0"/>
      <p:bldP spid="2560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116013" y="908050"/>
            <a:ext cx="6788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祖父正在找五十年前的照片。</a:t>
            </a:r>
            <a:endParaRPr lang="zh-CN" altLang="en-US" sz="4000" b="1">
              <a:solidFill>
                <a:srgbClr val="0000FF"/>
              </a:solidFill>
              <a:ea typeface="华文中宋" pitchFamily="2" charset="-122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042988" y="1989138"/>
            <a:ext cx="72120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祖父   正在找五十年前的照片。</a:t>
            </a:r>
            <a:endParaRPr lang="zh-CN" altLang="en-US" sz="4000" b="1">
              <a:solidFill>
                <a:srgbClr val="0000FF"/>
              </a:solidFill>
              <a:ea typeface="华文中宋" pitchFamily="2" charset="-122"/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042988" y="3068638"/>
            <a:ext cx="72120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祖父</a:t>
            </a:r>
            <a:r>
              <a:rPr lang="zh-TW" altLang="en-US" sz="4000" b="1">
                <a:solidFill>
                  <a:schemeClr val="bg1"/>
                </a:solidFill>
                <a:ea typeface="华文中宋" pitchFamily="2" charset="-122"/>
              </a:rPr>
              <a:t>   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正在</a:t>
            </a:r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找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五十年前的照片。</a:t>
            </a:r>
            <a:endParaRPr lang="zh-CN" altLang="en-US" sz="4000" b="1">
              <a:solidFill>
                <a:srgbClr val="0000FF"/>
              </a:solidFill>
              <a:ea typeface="华文中宋" pitchFamily="2" charset="-122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611188" y="4581525"/>
            <a:ext cx="85677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祖父</a:t>
            </a:r>
            <a:r>
              <a:rPr lang="zh-TW" altLang="en-US" sz="4000" b="1">
                <a:solidFill>
                  <a:schemeClr val="bg1"/>
                </a:solidFill>
                <a:ea typeface="华文中宋" pitchFamily="2" charset="-122"/>
              </a:rPr>
              <a:t>   </a:t>
            </a:r>
            <a:r>
              <a:rPr lang="zh-CN" altLang="en-US" sz="4000" b="1">
                <a:ea typeface="华文中宋" pitchFamily="2" charset="-122"/>
              </a:rPr>
              <a:t>[</a:t>
            </a:r>
            <a:r>
              <a:rPr lang="zh-TW" altLang="en-US" sz="4000" b="1">
                <a:ea typeface="华文中宋" pitchFamily="2" charset="-122"/>
              </a:rPr>
              <a:t>正在</a:t>
            </a:r>
            <a:r>
              <a:rPr lang="zh-CN" altLang="en-US" sz="4000" b="1">
                <a:ea typeface="华文中宋" pitchFamily="2" charset="-122"/>
              </a:rPr>
              <a:t>]</a:t>
            </a:r>
            <a:r>
              <a:rPr lang="zh-TW" altLang="en-US" sz="4000" b="1">
                <a:solidFill>
                  <a:srgbClr val="FF0000"/>
                </a:solidFill>
                <a:ea typeface="华文中宋" pitchFamily="2" charset="-122"/>
              </a:rPr>
              <a:t>找</a:t>
            </a:r>
            <a:r>
              <a:rPr lang="zh-CN" altLang="en-US" sz="4000" b="1">
                <a:ea typeface="华文中宋" pitchFamily="2" charset="-122"/>
              </a:rPr>
              <a:t>（</a:t>
            </a:r>
            <a:r>
              <a:rPr lang="zh-TW" altLang="en-US" sz="4000" b="1">
                <a:ea typeface="华文中宋" pitchFamily="2" charset="-122"/>
              </a:rPr>
              <a:t>五十年前</a:t>
            </a:r>
            <a:r>
              <a:rPr lang="zh-CN" altLang="en-US" sz="4000" b="1">
                <a:ea typeface="华文中宋" pitchFamily="2" charset="-122"/>
              </a:rPr>
              <a:t>）</a:t>
            </a:r>
            <a:r>
              <a:rPr lang="zh-TW" altLang="en-US" sz="4000" b="1">
                <a:solidFill>
                  <a:srgbClr val="0000FF"/>
                </a:solidFill>
                <a:ea typeface="华文中宋" pitchFamily="2" charset="-122"/>
              </a:rPr>
              <a:t>的</a:t>
            </a:r>
            <a:r>
              <a:rPr lang="zh-TW" altLang="en-US" sz="4000" b="1">
                <a:ea typeface="华文中宋" pitchFamily="2" charset="-122"/>
              </a:rPr>
              <a:t>照片。</a:t>
            </a:r>
            <a:endParaRPr lang="zh-CN" altLang="en-US" sz="4000" b="1">
              <a:ea typeface="华文中宋" pitchFamily="2" charset="-122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2051050" y="206057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2051050" y="3141663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1619250" y="4652963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zh-CN" sz="3600" b="1">
                <a:solidFill>
                  <a:srgbClr val="00FFFF"/>
                </a:solidFill>
              </a:rPr>
              <a:t>‖</a:t>
            </a:r>
          </a:p>
        </p:txBody>
      </p:sp>
    </p:spTree>
    <p:extLst>
      <p:ext uri="{BB962C8B-B14F-4D97-AF65-F5344CB8AC3E}">
        <p14:creationId xmlns:p14="http://schemas.microsoft.com/office/powerpoint/2010/main" val="401409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  <p:bldP spid="26628" grpId="0" autoUpdateAnimBg="0"/>
      <p:bldP spid="26629" grpId="0" autoUpdateAnimBg="0"/>
      <p:bldP spid="26630" grpId="0" autoUpdateAnimBg="0"/>
      <p:bldP spid="26631" grpId="0" autoUpdateAnimBg="0"/>
      <p:bldP spid="2663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12289"/>
          <p:cNvSpPr>
            <a:spLocks noGrp="1" noChangeArrowheads="1"/>
          </p:cNvSpPr>
          <p:nvPr>
            <p:ph type="title"/>
          </p:nvPr>
        </p:nvSpPr>
        <p:spPr>
          <a:xfrm>
            <a:off x="179388" y="190500"/>
            <a:ext cx="7772400" cy="790575"/>
          </a:xfrm>
        </p:spPr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  <a:ea typeface="黑体" pitchFamily="49" charset="-122"/>
              </a:rPr>
              <a:t>句子成分</a:t>
            </a:r>
            <a:r>
              <a:rPr lang="zh-CN" altLang="en-US" b="1" smtClean="0">
                <a:solidFill>
                  <a:srgbClr val="0000CC"/>
                </a:solidFill>
                <a:ea typeface="方正舒体" pitchFamily="2" charset="-122"/>
              </a:rPr>
              <a:t>分析实例</a:t>
            </a:r>
            <a:r>
              <a:rPr lang="en-US" altLang="zh-CN" b="1" smtClean="0">
                <a:solidFill>
                  <a:srgbClr val="0000CC"/>
                </a:solidFill>
                <a:ea typeface="方正舒体" pitchFamily="2" charset="-122"/>
              </a:rPr>
              <a:t>1</a:t>
            </a:r>
          </a:p>
        </p:txBody>
      </p:sp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>
          <a:xfrm>
            <a:off x="34925" y="1270000"/>
            <a:ext cx="8964613" cy="45783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noProof="1">
                <a:solidFill>
                  <a:srgbClr val="FF0000"/>
                </a:solidFill>
                <a:ea typeface="黑体" panose="02010609060101010101" pitchFamily="2" charset="-122"/>
              </a:rPr>
              <a:t>例句</a:t>
            </a:r>
            <a:r>
              <a:rPr lang="zh-CN" altLang="en-US" sz="3400" b="1" noProof="1">
                <a:ea typeface="隶书" pitchFamily="1" charset="-122"/>
              </a:rPr>
              <a:t>：</a:t>
            </a:r>
            <a:r>
              <a:rPr lang="zh-CN" altLang="en-US" sz="3800" b="1" noProof="1">
                <a:ea typeface="隶书" pitchFamily="1" charset="-122"/>
              </a:rPr>
              <a:t>全体同学都做完了语法作业。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 sz="3800" b="1" noProof="1">
                <a:ea typeface="隶书" pitchFamily="1" charset="-122"/>
              </a:rPr>
              <a:t>      全体同学都做完了语法作业。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CN" altLang="en-US" sz="3400" b="1" baseline="30000" noProof="1">
                <a:ea typeface="隶书" pitchFamily="1" charset="-122"/>
              </a:rPr>
              <a:t>          </a:t>
            </a:r>
            <a:r>
              <a:rPr lang="zh-CN" altLang="en-US" sz="3400" b="1" noProof="1">
                <a:ea typeface="隶书" pitchFamily="1" charset="-122"/>
              </a:rPr>
              <a:t>    </a:t>
            </a:r>
            <a:r>
              <a:rPr lang="zh-CN" altLang="en-US" sz="3400" b="1" noProof="1" smtClean="0">
                <a:ea typeface="隶书" pitchFamily="1" charset="-122"/>
              </a:rPr>
              <a:t>       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====   </a:t>
            </a:r>
            <a:r>
              <a:rPr lang="zh-CN" altLang="en-US" sz="3400" b="1" noProof="1" smtClean="0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   —                     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~~~~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(</a:t>
            </a:r>
            <a:r>
              <a:rPr lang="zh-CN" altLang="en-US" sz="3800" b="1" noProof="1">
                <a:ea typeface="隶书" pitchFamily="1" charset="-122"/>
              </a:rPr>
              <a:t>全体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</a:rPr>
              <a:t>) </a:t>
            </a:r>
            <a:r>
              <a:rPr lang="zh-CN" altLang="en-US" sz="3800" b="1" noProof="1">
                <a:ea typeface="隶书" pitchFamily="1" charset="-122"/>
              </a:rPr>
              <a:t>同学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[</a:t>
            </a:r>
            <a:r>
              <a:rPr lang="zh-CN" altLang="en-US" sz="3800" b="1" noProof="1">
                <a:ea typeface="隶书" pitchFamily="1" charset="-122"/>
              </a:rPr>
              <a:t>都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]</a:t>
            </a:r>
            <a:r>
              <a:rPr lang="zh-CN" altLang="en-US" sz="3800" b="1" noProof="1">
                <a:ea typeface="隶书" pitchFamily="1" charset="-122"/>
              </a:rPr>
              <a:t>做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〈</a:t>
            </a:r>
            <a:r>
              <a:rPr lang="zh-CN" altLang="en-US" sz="3800" b="1" noProof="1">
                <a:ea typeface="隶书" pitchFamily="1" charset="-122"/>
              </a:rPr>
              <a:t>完了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〉(</a:t>
            </a:r>
            <a:r>
              <a:rPr lang="zh-CN" altLang="en-US" sz="3800" b="1" noProof="1">
                <a:ea typeface="隶书" pitchFamily="1" charset="-122"/>
              </a:rPr>
              <a:t>语法</a:t>
            </a:r>
            <a:r>
              <a:rPr lang="zh-CN" altLang="en-US" sz="3400" b="1" noProof="1">
                <a:solidFill>
                  <a:srgbClr val="FF0000"/>
                </a:solidFill>
                <a:ea typeface="隶书" pitchFamily="1" charset="-122"/>
                <a:sym typeface="Arial" panose="020B0604020202020204" pitchFamily="34" charset="0"/>
              </a:rPr>
              <a:t>)</a:t>
            </a:r>
            <a:r>
              <a:rPr lang="zh-CN" altLang="en-US" sz="3800" b="1" noProof="1">
                <a:ea typeface="隶书" pitchFamily="1" charset="-122"/>
              </a:rPr>
              <a:t>作业</a:t>
            </a:r>
            <a:r>
              <a:rPr lang="zh-CN" altLang="en-US" sz="3400" b="1" noProof="1">
                <a:ea typeface="隶书" pitchFamily="1" charset="-122"/>
              </a:rPr>
              <a:t>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baseline="30000" noProof="1">
                <a:ea typeface="隶书" pitchFamily="1" charset="-122"/>
              </a:rPr>
              <a:t>            </a:t>
            </a:r>
            <a:r>
              <a:rPr lang="zh-CN" altLang="en-US" sz="3400" b="1" baseline="30000" noProof="1" smtClean="0">
                <a:ea typeface="隶书" pitchFamily="1" charset="-122"/>
              </a:rPr>
              <a:t>            =====             </a:t>
            </a:r>
            <a:r>
              <a:rPr lang="zh-CN" altLang="en-US" sz="3400" b="1" baseline="30000" noProof="1">
                <a:ea typeface="隶书" pitchFamily="1" charset="-122"/>
              </a:rPr>
              <a:t>——                         </a:t>
            </a:r>
            <a:r>
              <a:rPr lang="zh-CN" altLang="en-US" sz="3400" b="1" baseline="30000" noProof="1" smtClean="0">
                <a:ea typeface="隶书" pitchFamily="1" charset="-122"/>
              </a:rPr>
              <a:t>                       </a:t>
            </a:r>
            <a:r>
              <a:rPr lang="zh-CN" altLang="en-US" sz="3400" b="1" baseline="30000" noProof="1">
                <a:cs typeface="Times New Roman" panose="02020603050405020304" pitchFamily="2" charset="0"/>
              </a:rPr>
              <a:t>~~~~~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noProof="1">
                <a:ea typeface="仿宋_GB2312" pitchFamily="1" charset="-122"/>
              </a:rPr>
              <a:t>   </a:t>
            </a:r>
            <a:r>
              <a:rPr lang="zh-CN" altLang="en-US" sz="3600" b="1" noProof="1">
                <a:solidFill>
                  <a:srgbClr val="FF0000"/>
                </a:solidFill>
                <a:ea typeface="黑体" panose="02010609060101010101" pitchFamily="2" charset="-122"/>
              </a:rPr>
              <a:t>划分句子成分一般</a:t>
            </a:r>
            <a:r>
              <a:rPr lang="zh-CN" altLang="en-US" sz="3600" b="1" u="sng" noProof="1">
                <a:solidFill>
                  <a:srgbClr val="0000CC"/>
                </a:solidFill>
                <a:ea typeface="华文行楷" pitchFamily="2" charset="-122"/>
              </a:rPr>
              <a:t>先划出主、谓、宾</a:t>
            </a:r>
            <a:r>
              <a:rPr lang="zh-CN" altLang="en-US" sz="3600" b="1" noProof="1">
                <a:ea typeface="仿宋_GB2312" pitchFamily="1" charset="-122"/>
              </a:rPr>
              <a:t>；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600" b="1" noProof="1">
                <a:ea typeface="仿宋_GB2312" pitchFamily="1" charset="-122"/>
              </a:rPr>
              <a:t>   </a:t>
            </a:r>
            <a:r>
              <a:rPr lang="zh-CN" altLang="en-US" sz="3600" b="1" noProof="1">
                <a:solidFill>
                  <a:srgbClr val="FF0000"/>
                </a:solidFill>
                <a:ea typeface="黑体" panose="02010609060101010101" pitchFamily="2" charset="-122"/>
              </a:rPr>
              <a:t>然后</a:t>
            </a:r>
            <a:r>
              <a:rPr lang="zh-CN" altLang="en-US" sz="3600" b="1" u="sng" noProof="1">
                <a:solidFill>
                  <a:srgbClr val="0000CC"/>
                </a:solidFill>
                <a:ea typeface="华文行楷" pitchFamily="2" charset="-122"/>
              </a:rPr>
              <a:t>再找出定、状、补</a:t>
            </a:r>
            <a:r>
              <a:rPr lang="zh-CN" altLang="en-US" sz="3600" b="1" noProof="1">
                <a:ea typeface="仿宋_GB2312" pitchFamily="1" charset="-122"/>
              </a:rPr>
              <a:t>。</a:t>
            </a:r>
            <a:r>
              <a:rPr lang="zh-CN" altLang="en-US" sz="34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新魏" pitchFamily="2" charset="-122"/>
              </a:rPr>
              <a:t>  </a:t>
            </a:r>
            <a:endParaRPr lang="zh-CN" altLang="en-US" sz="3400" b="1" noProof="1">
              <a:ea typeface="仿宋_GB2312" pitchFamily="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207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3313"/>
          <p:cNvSpPr>
            <a:spLocks noGrp="1" noChangeArrowheads="1"/>
          </p:cNvSpPr>
          <p:nvPr>
            <p:ph type="title"/>
          </p:nvPr>
        </p:nvSpPr>
        <p:spPr>
          <a:xfrm>
            <a:off x="900113" y="44450"/>
            <a:ext cx="6489700" cy="968375"/>
          </a:xfrm>
        </p:spPr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句子成分</a:t>
            </a:r>
            <a:r>
              <a:rPr lang="zh-CN" altLang="en-US" b="1" smtClean="0">
                <a:solidFill>
                  <a:schemeClr val="folHlink"/>
                </a:solidFill>
                <a:latin typeface="黑体" pitchFamily="49" charset="-122"/>
                <a:ea typeface="黑体" pitchFamily="49" charset="-122"/>
              </a:rPr>
              <a:t>分析实例</a:t>
            </a:r>
            <a:r>
              <a:rPr lang="en-US" altLang="zh-CN" b="1" smtClean="0">
                <a:solidFill>
                  <a:schemeClr val="folHlink"/>
                </a:solidFill>
                <a:latin typeface="黑体" pitchFamily="49" charset="-122"/>
                <a:ea typeface="黑体" pitchFamily="49" charset="-122"/>
              </a:rPr>
              <a:t>2</a:t>
            </a:r>
          </a:p>
        </p:txBody>
      </p:sp>
      <p:sp>
        <p:nvSpPr>
          <p:cNvPr id="13315" name="文本占位符 13314"/>
          <p:cNvSpPr>
            <a:spLocks noGrp="1" noChangeArrowheads="1"/>
          </p:cNvSpPr>
          <p:nvPr>
            <p:ph type="body" idx="1"/>
          </p:nvPr>
        </p:nvSpPr>
        <p:spPr>
          <a:xfrm>
            <a:off x="-23813" y="1485900"/>
            <a:ext cx="9131301" cy="48958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dirty="0" smtClean="0">
                <a:solidFill>
                  <a:srgbClr val="FF0000"/>
                </a:solidFill>
                <a:ea typeface="黑体" pitchFamily="49" charset="-122"/>
              </a:rPr>
              <a:t>句例：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dirty="0" smtClean="0"/>
              <a:t>1、</a:t>
            </a:r>
            <a:r>
              <a:rPr lang="zh-CN" altLang="en-US" sz="3400" b="1" dirty="0" smtClean="0">
                <a:ea typeface="黑体" pitchFamily="49" charset="-122"/>
              </a:rPr>
              <a:t>今天星期六</a:t>
            </a:r>
            <a:r>
              <a:rPr lang="zh-CN" altLang="en-US" sz="3400" b="1" dirty="0" smtClean="0"/>
              <a:t>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baseline="36000" dirty="0" smtClean="0">
                <a:ea typeface="隶书" pitchFamily="49" charset="-122"/>
              </a:rPr>
              <a:t>             </a:t>
            </a:r>
            <a:r>
              <a:rPr lang="zh-CN" altLang="en-US" sz="3400" b="1" u="sng" baseline="36000" dirty="0" smtClean="0">
                <a:ea typeface="隶书" pitchFamily="49" charset="-122"/>
              </a:rPr>
              <a:t>———</a:t>
            </a:r>
            <a:r>
              <a:rPr lang="zh-CN" altLang="en-US" sz="3400" b="1" baseline="36000" dirty="0" smtClean="0">
                <a:ea typeface="隶书" pitchFamily="49" charset="-122"/>
              </a:rPr>
              <a:t> ————  </a:t>
            </a:r>
            <a:endParaRPr lang="zh-CN" altLang="en-US" sz="3400" b="1" baseline="360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dirty="0" smtClean="0"/>
              <a:t>2、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今天是星期六</a:t>
            </a:r>
            <a:r>
              <a:rPr lang="zh-CN" altLang="en-US" sz="3400" b="1" dirty="0" smtClean="0"/>
              <a:t>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baseline="30000" dirty="0" smtClean="0"/>
              <a:t>           </a:t>
            </a:r>
            <a:r>
              <a:rPr lang="zh-CN" altLang="en-US" sz="3400" b="1" u="sng" baseline="30000" dirty="0" smtClean="0">
                <a:ea typeface="隶书" pitchFamily="49" charset="-122"/>
              </a:rPr>
              <a:t>———</a:t>
            </a:r>
            <a:r>
              <a:rPr lang="zh-CN" altLang="en-US" sz="3400" b="1" baseline="30000" dirty="0" smtClean="0">
                <a:ea typeface="隶书" pitchFamily="49" charset="-122"/>
              </a:rPr>
              <a:t> — </a:t>
            </a:r>
            <a:r>
              <a:rPr lang="zh-CN" altLang="en-US" sz="3400" b="1" baseline="30000" dirty="0" smtClean="0"/>
              <a:t>~~~~~~~~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dirty="0" smtClean="0"/>
              <a:t>3、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说话简洁</a:t>
            </a:r>
            <a:r>
              <a:rPr lang="zh-CN" altLang="en-US" sz="3400" b="1" dirty="0" smtClean="0"/>
              <a:t>〈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一些</a:t>
            </a:r>
            <a:r>
              <a:rPr lang="zh-CN" altLang="en-US" sz="3400" b="1" dirty="0" smtClean="0"/>
              <a:t>〉。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baseline="30000" dirty="0" smtClean="0"/>
              <a:t>            </a:t>
            </a:r>
            <a:r>
              <a:rPr lang="zh-CN" altLang="en-US" sz="3400" b="1" u="sng" baseline="30000" dirty="0" smtClean="0">
                <a:ea typeface="隶书" pitchFamily="49" charset="-122"/>
              </a:rPr>
              <a:t>———</a:t>
            </a:r>
            <a:r>
              <a:rPr lang="zh-CN" altLang="en-US" sz="3400" b="1" dirty="0" smtClean="0">
                <a:ea typeface="隶书" pitchFamily="49" charset="-122"/>
              </a:rPr>
              <a:t> </a:t>
            </a:r>
            <a:r>
              <a:rPr lang="zh-CN" altLang="en-US" sz="3400" b="1" baseline="30000" dirty="0" smtClean="0">
                <a:ea typeface="隶书" pitchFamily="49" charset="-122"/>
              </a:rPr>
              <a:t>———</a:t>
            </a:r>
            <a:endParaRPr lang="zh-CN" altLang="en-US" sz="3400" b="1" baseline="300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dirty="0" smtClean="0"/>
              <a:t>4、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长江三峡</a:t>
            </a:r>
            <a:r>
              <a:rPr lang="zh-CN" altLang="en-US" sz="3400" b="1" dirty="0" smtClean="0"/>
              <a:t>[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曾经</a:t>
            </a:r>
            <a:r>
              <a:rPr lang="zh-CN" altLang="en-US" sz="3400" b="1" dirty="0" smtClean="0"/>
              <a:t>]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留下</a:t>
            </a:r>
            <a:r>
              <a:rPr lang="zh-CN" altLang="en-US" sz="3400" b="1" dirty="0" smtClean="0"/>
              <a:t>〈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过</a:t>
            </a:r>
            <a:r>
              <a:rPr lang="zh-CN" altLang="en-US" sz="3400" b="1" dirty="0" smtClean="0"/>
              <a:t>〉(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许多人的</a:t>
            </a:r>
            <a:r>
              <a:rPr lang="zh-CN" altLang="en-US" sz="3400" b="1" dirty="0" smtClean="0"/>
              <a:t>)</a:t>
            </a:r>
            <a:r>
              <a:rPr lang="zh-CN" altLang="en-US" sz="3400" b="1" dirty="0" smtClean="0">
                <a:ea typeface="黑体" pitchFamily="49" charset="-122"/>
                <a:sym typeface="Arial" pitchFamily="34" charset="0"/>
              </a:rPr>
              <a:t>梦</a:t>
            </a:r>
            <a:r>
              <a:rPr lang="zh-CN" altLang="en-US" sz="3400" b="1" dirty="0" smtClean="0"/>
              <a:t>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400" b="1" baseline="30000" dirty="0" smtClean="0"/>
              <a:t>              </a:t>
            </a:r>
            <a:r>
              <a:rPr lang="zh-CN" altLang="en-US" sz="3400" b="1" u="sng" baseline="30000" dirty="0" smtClean="0">
                <a:ea typeface="隶书" pitchFamily="49" charset="-122"/>
              </a:rPr>
              <a:t>——————</a:t>
            </a:r>
            <a:r>
              <a:rPr lang="zh-CN" altLang="en-US" sz="3400" b="1" baseline="30000" dirty="0" smtClean="0">
                <a:ea typeface="隶书" pitchFamily="49" charset="-122"/>
              </a:rPr>
              <a:t>                  ———                                                   </a:t>
            </a:r>
            <a:r>
              <a:rPr lang="zh-CN" altLang="en-US" sz="3400" b="1" baseline="30000" dirty="0" smtClean="0"/>
              <a:t>~~~</a:t>
            </a:r>
            <a:endParaRPr lang="zh-CN" altLang="en-US" sz="3400" b="1" baseline="300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82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6385"/>
          <p:cNvSpPr>
            <a:spLocks noGrp="1" noChangeArrowheads="1"/>
          </p:cNvSpPr>
          <p:nvPr>
            <p:ph type="title"/>
          </p:nvPr>
        </p:nvSpPr>
        <p:spPr>
          <a:xfrm>
            <a:off x="0" y="117475"/>
            <a:ext cx="8162925" cy="698500"/>
          </a:xfrm>
        </p:spPr>
        <p:txBody>
          <a:bodyPr/>
          <a:lstStyle/>
          <a:p>
            <a:r>
              <a:rPr lang="zh-CN" altLang="en-US" sz="3600" b="1" u="sng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特殊的主谓句</a:t>
            </a:r>
            <a:r>
              <a:rPr lang="zh-CN" altLang="en-US" sz="3600" b="1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成分的划分</a:t>
            </a:r>
          </a:p>
        </p:txBody>
      </p:sp>
      <p:sp>
        <p:nvSpPr>
          <p:cNvPr id="16387" name="矩形 16386"/>
          <p:cNvSpPr/>
          <p:nvPr/>
        </p:nvSpPr>
        <p:spPr>
          <a:xfrm>
            <a:off x="0" y="909638"/>
            <a:ext cx="8677275" cy="58539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3600" b="1" noProof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1、主谓谓语句：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latin typeface="黑体" panose="02010609060101010101" pitchFamily="2" charset="-122"/>
                <a:ea typeface="黑体" panose="02010609060101010101" pitchFamily="2" charset="-122"/>
              </a:rPr>
              <a:t>这个电影  </a:t>
            </a:r>
            <a:r>
              <a:rPr lang="zh-CN" altLang="en-US" sz="3600" b="1" noProof="1">
                <a:solidFill>
                  <a:srgbClr val="99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我看过</a:t>
            </a:r>
            <a:r>
              <a:rPr lang="zh-CN" altLang="en-US" sz="3600" b="1" noProof="1"/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3600" b="1" u="sng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————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  <a:r>
              <a:rPr lang="zh-CN" altLang="en-US" sz="3600" b="1" noProof="1"/>
              <a:t>   </a:t>
            </a:r>
            <a:r>
              <a:rPr lang="zh-CN" altLang="en-US" sz="3600" b="1" noProof="1">
                <a:solidFill>
                  <a:srgbClr val="FF0000"/>
                </a:solidFill>
              </a:rPr>
              <a:t>———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2、复杂宾语句链：（类似于英语里的宾语从句“I don't know who you are。”）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ea typeface="黑体" panose="02010609060101010101" pitchFamily="2" charset="-122"/>
              </a:rPr>
              <a:t>我看见</a:t>
            </a:r>
            <a:r>
              <a:rPr lang="zh-CN" altLang="en-US" sz="3600" b="1" noProof="1">
                <a:solidFill>
                  <a:srgbClr val="9900FF"/>
                </a:solidFill>
                <a:ea typeface="黑体" panose="02010609060101010101" pitchFamily="2" charset="-122"/>
              </a:rPr>
              <a:t>小王在大街上边走边读书</a:t>
            </a:r>
            <a:r>
              <a:rPr lang="zh-CN" altLang="en-US" sz="3600" b="1" noProof="1">
                <a:solidFill>
                  <a:srgbClr val="9900FF"/>
                </a:solidFill>
              </a:rPr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3600" b="1" u="sng" noProof="1">
                <a:solidFill>
                  <a:srgbClr val="FF0000"/>
                </a:solidFill>
              </a:rPr>
              <a:t>—</a:t>
            </a:r>
            <a:r>
              <a:rPr lang="zh-CN" altLang="en-US" sz="3600" b="1" noProof="1">
                <a:solidFill>
                  <a:srgbClr val="FF0000"/>
                </a:solidFill>
              </a:rPr>
              <a:t> —— ~~~~~~~~~~~~~~~~~~~~~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3、兼语句链：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latin typeface="黑体" panose="02010609060101010101" pitchFamily="2" charset="-122"/>
                <a:ea typeface="黑体" panose="02010609060101010101" pitchFamily="2" charset="-122"/>
              </a:rPr>
              <a:t>大家 选 </a:t>
            </a:r>
            <a:r>
              <a:rPr lang="zh-CN" altLang="en-US" sz="3600" b="1" noProof="1">
                <a:solidFill>
                  <a:srgbClr val="99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他</a:t>
            </a:r>
            <a:r>
              <a:rPr lang="zh-CN" altLang="en-US" sz="3600" b="1" noProof="1">
                <a:latin typeface="黑体" panose="02010609060101010101" pitchFamily="2" charset="-122"/>
                <a:ea typeface="黑体" panose="02010609060101010101" pitchFamily="2" charset="-122"/>
              </a:rPr>
              <a:t> 当　班长</a:t>
            </a:r>
            <a:r>
              <a:rPr lang="zh-CN" altLang="en-US" sz="3600" b="1" noProof="1"/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3600" b="1" u="sng" noProof="1">
                <a:solidFill>
                  <a:srgbClr val="FF0000"/>
                </a:solidFill>
              </a:rPr>
              <a:t>——</a:t>
            </a:r>
            <a:r>
              <a:rPr lang="zh-CN" altLang="en-US" sz="3600" b="1" noProof="1">
                <a:solidFill>
                  <a:srgbClr val="FF0000"/>
                </a:solidFill>
              </a:rPr>
              <a:t>  </a:t>
            </a:r>
            <a:r>
              <a:rPr lang="zh-CN" altLang="en-US" sz="3600" b="1" noProof="1" smtClean="0">
                <a:solidFill>
                  <a:srgbClr val="FF0000"/>
                </a:solidFill>
              </a:rPr>
              <a:t>    —  </a:t>
            </a:r>
            <a:r>
              <a:rPr lang="zh-CN" altLang="en-US" sz="3600" b="1" u="sng" noProof="1">
                <a:solidFill>
                  <a:srgbClr val="FF0000"/>
                </a:solidFill>
              </a:rPr>
              <a:t>~~</a:t>
            </a:r>
            <a:r>
              <a:rPr lang="zh-CN" altLang="en-US" sz="3600" b="1" noProof="1">
                <a:solidFill>
                  <a:srgbClr val="FF0000"/>
                </a:solidFill>
              </a:rPr>
              <a:t>  —　~~~~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4、双宾语句：</a:t>
            </a:r>
          </a:p>
          <a:p>
            <a:pPr>
              <a:lnSpc>
                <a:spcPct val="80000"/>
              </a:lnSpc>
            </a:pPr>
            <a:r>
              <a:rPr lang="zh-CN" altLang="en-US" sz="3600" b="1" noProof="1">
                <a:latin typeface="黑体" panose="02010609060101010101" pitchFamily="2" charset="-122"/>
                <a:ea typeface="黑体" panose="02010609060101010101" pitchFamily="2" charset="-122"/>
              </a:rPr>
              <a:t>李老师  教 </a:t>
            </a:r>
            <a:r>
              <a:rPr lang="zh-CN" altLang="en-US" sz="3600" b="1" noProof="1">
                <a:solidFill>
                  <a:srgbClr val="99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我们 语文</a:t>
            </a:r>
            <a:r>
              <a:rPr lang="zh-CN" altLang="en-US" sz="3600" b="1" noProof="1"/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3600" b="1" u="sng" noProof="1"/>
              <a:t>———</a:t>
            </a:r>
            <a:r>
              <a:rPr lang="zh-CN" altLang="en-US" sz="3600" b="1" noProof="1"/>
              <a:t>   </a:t>
            </a:r>
            <a:r>
              <a:rPr lang="zh-CN" altLang="en-US" sz="3600" b="1" noProof="1" smtClean="0"/>
              <a:t>   </a:t>
            </a:r>
            <a:r>
              <a:rPr lang="zh-CN" altLang="en-US" sz="3600" b="1" noProof="1"/>
              <a:t>—   ~~~  ~~~~</a:t>
            </a:r>
          </a:p>
        </p:txBody>
      </p:sp>
      <p:sp>
        <p:nvSpPr>
          <p:cNvPr id="18435" name="椭圆 16387"/>
          <p:cNvSpPr>
            <a:spLocks noChangeArrowheads="1"/>
          </p:cNvSpPr>
          <p:nvPr/>
        </p:nvSpPr>
        <p:spPr bwMode="auto">
          <a:xfrm>
            <a:off x="7956550" y="33337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200" b="1">
                <a:solidFill>
                  <a:srgbClr val="FF0000"/>
                </a:solidFill>
              </a:rPr>
              <a:t>Ⅰ</a:t>
            </a:r>
          </a:p>
        </p:txBody>
      </p:sp>
    </p:spTree>
    <p:extLst>
      <p:ext uri="{BB962C8B-B14F-4D97-AF65-F5344CB8AC3E}">
        <p14:creationId xmlns:p14="http://schemas.microsoft.com/office/powerpoint/2010/main" val="68341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7409"/>
          <p:cNvSpPr>
            <a:spLocks noChangeArrowheads="1"/>
          </p:cNvSpPr>
          <p:nvPr/>
        </p:nvSpPr>
        <p:spPr bwMode="auto">
          <a:xfrm>
            <a:off x="34925" y="620713"/>
            <a:ext cx="932497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5、连动句：</a:t>
            </a:r>
          </a:p>
          <a:p>
            <a:pPr>
              <a:lnSpc>
                <a:spcPct val="80000"/>
              </a:lnSpc>
            </a:pPr>
            <a:endParaRPr lang="zh-CN" altLang="en-US" sz="4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他们 </a:t>
            </a:r>
            <a:r>
              <a:rPr lang="zh-CN" altLang="en-US" sz="4000" b="1" dirty="0">
                <a:solidFill>
                  <a:srgbClr val="9900FF"/>
                </a:solidFill>
                <a:latin typeface="黑体" pitchFamily="49" charset="-122"/>
                <a:ea typeface="黑体" pitchFamily="49" charset="-122"/>
              </a:rPr>
              <a:t>听了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 这个消息[很]</a:t>
            </a:r>
            <a:r>
              <a:rPr lang="zh-CN" altLang="en-US" sz="4000" b="1" dirty="0">
                <a:solidFill>
                  <a:srgbClr val="9900FF"/>
                </a:solidFill>
                <a:latin typeface="黑体" pitchFamily="49" charset="-122"/>
                <a:ea typeface="黑体" pitchFamily="49" charset="-122"/>
              </a:rPr>
              <a:t>高兴</a:t>
            </a:r>
            <a:r>
              <a:rPr lang="zh-CN" altLang="en-US" sz="4000" b="1" dirty="0"/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4000" b="1" u="sng" dirty="0"/>
              <a:t>——</a:t>
            </a:r>
            <a:r>
              <a:rPr lang="zh-CN" altLang="en-US" sz="4000" b="1" dirty="0"/>
              <a:t>  </a:t>
            </a:r>
            <a:r>
              <a:rPr lang="zh-CN" altLang="en-US" sz="4000" b="1" dirty="0" smtClean="0"/>
              <a:t>  ——   </a:t>
            </a:r>
            <a:r>
              <a:rPr lang="zh-CN" altLang="en-US" sz="4000" b="1" dirty="0"/>
              <a:t>~~~~~~~         ——              </a:t>
            </a:r>
          </a:p>
          <a:p>
            <a:pPr>
              <a:lnSpc>
                <a:spcPct val="8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6、把 字 句：</a:t>
            </a:r>
          </a:p>
          <a:p>
            <a:pPr>
              <a:lnSpc>
                <a:spcPct val="80000"/>
              </a:lnSpc>
            </a:pPr>
            <a:endParaRPr lang="zh-CN" altLang="en-US" sz="4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4000" b="1" dirty="0">
                <a:ea typeface="黑体" pitchFamily="49" charset="-122"/>
              </a:rPr>
              <a:t>老师</a:t>
            </a:r>
            <a:r>
              <a:rPr lang="zh-CN" altLang="en-US" sz="4000" b="1" dirty="0"/>
              <a:t>[</a:t>
            </a: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亲切地</a:t>
            </a:r>
            <a:r>
              <a:rPr lang="zh-CN" altLang="en-US" sz="4000" b="1" dirty="0"/>
              <a:t>][</a:t>
            </a:r>
            <a:r>
              <a:rPr lang="zh-CN" altLang="en-US" sz="4000" b="1" dirty="0">
                <a:solidFill>
                  <a:srgbClr val="660066"/>
                </a:solidFill>
                <a:ea typeface="黑体" pitchFamily="49" charset="-122"/>
              </a:rPr>
              <a:t>把书</a:t>
            </a:r>
            <a:r>
              <a:rPr lang="zh-CN" altLang="en-US" sz="4000" b="1" dirty="0"/>
              <a:t>]</a:t>
            </a: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放</a:t>
            </a:r>
            <a:r>
              <a:rPr lang="zh-CN" altLang="en-US" sz="4000" b="1" dirty="0"/>
              <a:t>〈</a:t>
            </a: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到他的手中</a:t>
            </a:r>
            <a:r>
              <a:rPr lang="zh-CN" altLang="en-US" sz="4000" b="1" dirty="0"/>
              <a:t>〉。</a:t>
            </a:r>
          </a:p>
          <a:p>
            <a:pPr>
              <a:lnSpc>
                <a:spcPct val="80000"/>
              </a:lnSpc>
            </a:pPr>
            <a:r>
              <a:rPr lang="zh-CN" altLang="en-US" sz="4000" b="1" u="sng" dirty="0"/>
              <a:t>——</a:t>
            </a:r>
            <a:r>
              <a:rPr lang="zh-CN" altLang="en-US" sz="4000" b="1" dirty="0"/>
              <a:t>                          </a:t>
            </a:r>
            <a:r>
              <a:rPr lang="zh-CN" altLang="en-US" sz="4000" b="1" dirty="0" smtClean="0"/>
              <a:t>    —          </a:t>
            </a:r>
            <a:endParaRPr lang="zh-CN" altLang="en-US" sz="4000" b="1" dirty="0"/>
          </a:p>
          <a:p>
            <a:pPr>
              <a:lnSpc>
                <a:spcPct val="8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7、被 字 句：</a:t>
            </a:r>
          </a:p>
          <a:p>
            <a:pPr>
              <a:lnSpc>
                <a:spcPct val="80000"/>
              </a:lnSpc>
            </a:pPr>
            <a:endParaRPr lang="zh-CN" altLang="en-US" sz="4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她</a:t>
            </a:r>
            <a:r>
              <a:rPr lang="zh-CN" altLang="en-US" sz="4000" b="1" dirty="0"/>
              <a:t>[</a:t>
            </a: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已</a:t>
            </a:r>
            <a:r>
              <a:rPr lang="zh-CN" altLang="en-US" sz="4000" b="1" dirty="0"/>
              <a:t>][</a:t>
            </a:r>
            <a:r>
              <a:rPr lang="zh-CN" altLang="en-US" sz="4000" b="1" dirty="0">
                <a:solidFill>
                  <a:srgbClr val="9900FF"/>
                </a:solidFill>
                <a:ea typeface="黑体" pitchFamily="49" charset="-122"/>
              </a:rPr>
              <a:t>被北京大学</a:t>
            </a:r>
            <a:r>
              <a:rPr lang="zh-CN" altLang="en-US" sz="4000" b="1" dirty="0"/>
              <a:t>]</a:t>
            </a:r>
            <a:r>
              <a:rPr lang="zh-CN" altLang="en-US" sz="4000" b="1" dirty="0">
                <a:ea typeface="黑体" pitchFamily="49" charset="-122"/>
                <a:sym typeface="Arial" pitchFamily="34" charset="0"/>
              </a:rPr>
              <a:t>录取了</a:t>
            </a:r>
            <a:r>
              <a:rPr lang="zh-CN" altLang="en-US" sz="4000" b="1" dirty="0"/>
              <a:t>。</a:t>
            </a:r>
          </a:p>
          <a:p>
            <a:pPr>
              <a:lnSpc>
                <a:spcPct val="80000"/>
              </a:lnSpc>
            </a:pPr>
            <a:r>
              <a:rPr lang="zh-CN" altLang="en-US" sz="4000" b="1" u="sng" dirty="0"/>
              <a:t>—</a:t>
            </a:r>
            <a:r>
              <a:rPr lang="zh-CN" altLang="en-US" sz="4000" b="1" dirty="0"/>
              <a:t>                            </a:t>
            </a:r>
            <a:r>
              <a:rPr lang="zh-CN" altLang="en-US" sz="4000" b="1" dirty="0" smtClean="0"/>
              <a:t>     </a:t>
            </a:r>
            <a:r>
              <a:rPr lang="zh-CN" altLang="en-US" sz="4000" b="1" dirty="0"/>
              <a:t>———       </a:t>
            </a:r>
          </a:p>
        </p:txBody>
      </p:sp>
      <p:sp>
        <p:nvSpPr>
          <p:cNvPr id="19458" name="椭圆 17410"/>
          <p:cNvSpPr>
            <a:spLocks noChangeArrowheads="1"/>
          </p:cNvSpPr>
          <p:nvPr/>
        </p:nvSpPr>
        <p:spPr bwMode="auto">
          <a:xfrm>
            <a:off x="7812088" y="33337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200" b="1">
                <a:solidFill>
                  <a:srgbClr val="FF0000"/>
                </a:solidFill>
              </a:rPr>
              <a:t>Ⅱ</a:t>
            </a:r>
          </a:p>
        </p:txBody>
      </p:sp>
    </p:spTree>
    <p:extLst>
      <p:ext uri="{BB962C8B-B14F-4D97-AF65-F5344CB8AC3E}">
        <p14:creationId xmlns:p14="http://schemas.microsoft.com/office/powerpoint/2010/main" val="35522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7"/>
          <a:stretch>
            <a:fillRect/>
          </a:stretch>
        </p:blipFill>
        <p:spPr bwMode="auto">
          <a:xfrm>
            <a:off x="-2858" y="-14605"/>
            <a:ext cx="9149954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992" y="-190500"/>
            <a:ext cx="3582590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/>
          <p:cNvSpPr txBox="1"/>
          <p:nvPr/>
        </p:nvSpPr>
        <p:spPr>
          <a:xfrm>
            <a:off x="-108520" y="2705407"/>
            <a:ext cx="89958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8800" b="1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线下练习</a:t>
            </a:r>
            <a:endParaRPr lang="en-US" altLang="zh-CN" sz="880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5046822" y="5820411"/>
            <a:ext cx="4022884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zh-CN" sz="32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103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>
            <a:spLocks noChangeArrowheads="1"/>
          </p:cNvSpPr>
          <p:nvPr/>
        </p:nvSpPr>
        <p:spPr bwMode="auto">
          <a:xfrm>
            <a:off x="-285750" y="76200"/>
            <a:ext cx="45513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  <a:spcBef>
                <a:spcPts val="2350"/>
              </a:spcBef>
            </a:pPr>
            <a:r>
              <a:rPr lang="zh-CN" altLang="en-US" sz="4300" b="1">
                <a:solidFill>
                  <a:srgbClr val="FF0000"/>
                </a:solidFill>
                <a:ea typeface="华文行楷" pitchFamily="2" charset="-122"/>
              </a:rPr>
              <a:t>分析下列句子：</a:t>
            </a:r>
          </a:p>
        </p:txBody>
      </p:sp>
      <p:sp>
        <p:nvSpPr>
          <p:cNvPr id="18435" name="文本框 18434"/>
          <p:cNvSpPr txBox="1">
            <a:spLocks noChangeArrowheads="1"/>
          </p:cNvSpPr>
          <p:nvPr/>
        </p:nvSpPr>
        <p:spPr bwMode="auto">
          <a:xfrm>
            <a:off x="323850" y="939800"/>
            <a:ext cx="8288338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 dirty="0">
                <a:ea typeface="隶书" pitchFamily="49" charset="-122"/>
              </a:rPr>
              <a:t>1</a:t>
            </a:r>
            <a:r>
              <a:rPr lang="zh-CN" altLang="en-US" sz="4300" b="1" dirty="0">
                <a:ea typeface="隶书" pitchFamily="49" charset="-122"/>
              </a:rPr>
              <a:t>、车间已经完成了全年的任务。</a:t>
            </a:r>
            <a:endParaRPr lang="zh-CN" altLang="en-US" sz="100" b="1" dirty="0"/>
          </a:p>
        </p:txBody>
      </p:sp>
      <p:sp>
        <p:nvSpPr>
          <p:cNvPr id="18436" name="文本框 18435"/>
          <p:cNvSpPr txBox="1">
            <a:spLocks noChangeArrowheads="1"/>
          </p:cNvSpPr>
          <p:nvPr/>
        </p:nvSpPr>
        <p:spPr bwMode="auto">
          <a:xfrm>
            <a:off x="323850" y="1701800"/>
            <a:ext cx="7866063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2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、薄薄的轻雾浮起在池塘里 。</a:t>
            </a:r>
          </a:p>
        </p:txBody>
      </p:sp>
      <p:sp>
        <p:nvSpPr>
          <p:cNvPr id="18437" name="文本框 18436"/>
          <p:cNvSpPr txBox="1">
            <a:spLocks noChangeArrowheads="1"/>
          </p:cNvSpPr>
          <p:nvPr/>
        </p:nvSpPr>
        <p:spPr bwMode="auto">
          <a:xfrm>
            <a:off x="323850" y="2492375"/>
            <a:ext cx="884555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 dirty="0">
                <a:ea typeface="隶书" pitchFamily="49" charset="-122"/>
                <a:sym typeface="Arial" pitchFamily="34" charset="0"/>
              </a:rPr>
              <a:t>3</a:t>
            </a:r>
            <a:r>
              <a:rPr lang="zh-CN" altLang="en-US" sz="4300" b="1" dirty="0">
                <a:ea typeface="隶书" pitchFamily="49" charset="-122"/>
                <a:sym typeface="Arial" pitchFamily="34" charset="0"/>
              </a:rPr>
              <a:t>、我家忽而遭了一场很大的变故。</a:t>
            </a:r>
          </a:p>
        </p:txBody>
      </p:sp>
      <p:sp>
        <p:nvSpPr>
          <p:cNvPr id="18438" name="文本框 18437"/>
          <p:cNvSpPr txBox="1">
            <a:spLocks noChangeArrowheads="1"/>
          </p:cNvSpPr>
          <p:nvPr/>
        </p:nvSpPr>
        <p:spPr bwMode="auto">
          <a:xfrm>
            <a:off x="323850" y="3286125"/>
            <a:ext cx="605155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4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、我已经读过两遍了。</a:t>
            </a:r>
          </a:p>
        </p:txBody>
      </p:sp>
      <p:sp>
        <p:nvSpPr>
          <p:cNvPr id="18439" name="文本框 18438"/>
          <p:cNvSpPr txBox="1">
            <a:spLocks noChangeArrowheads="1"/>
          </p:cNvSpPr>
          <p:nvPr/>
        </p:nvSpPr>
        <p:spPr bwMode="auto">
          <a:xfrm>
            <a:off x="323850" y="4076700"/>
            <a:ext cx="7167563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5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、天气比屋子里冷得多了。</a:t>
            </a:r>
          </a:p>
        </p:txBody>
      </p:sp>
      <p:sp>
        <p:nvSpPr>
          <p:cNvPr id="18440" name="文本框 18439"/>
          <p:cNvSpPr txBox="1">
            <a:spLocks noChangeArrowheads="1"/>
          </p:cNvSpPr>
          <p:nvPr/>
        </p:nvSpPr>
        <p:spPr bwMode="auto">
          <a:xfrm>
            <a:off x="323850" y="4797425"/>
            <a:ext cx="8845550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6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、绿色开花的植物有庞大的根系。</a:t>
            </a:r>
          </a:p>
        </p:txBody>
      </p:sp>
    </p:spTree>
    <p:extLst>
      <p:ext uri="{BB962C8B-B14F-4D97-AF65-F5344CB8AC3E}">
        <p14:creationId xmlns:p14="http://schemas.microsoft.com/office/powerpoint/2010/main" val="146354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/>
      <p:bldP spid="18438" grpId="0"/>
      <p:bldP spid="18439" grpId="0"/>
      <p:bldP spid="1844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19457"/>
          <p:cNvSpPr txBox="1">
            <a:spLocks noChangeArrowheads="1"/>
          </p:cNvSpPr>
          <p:nvPr/>
        </p:nvSpPr>
        <p:spPr bwMode="auto">
          <a:xfrm>
            <a:off x="-285750" y="76200"/>
            <a:ext cx="45513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  <a:spcBef>
                <a:spcPts val="2350"/>
              </a:spcBef>
            </a:pPr>
            <a:r>
              <a:rPr lang="zh-CN" altLang="en-US" sz="4300">
                <a:solidFill>
                  <a:srgbClr val="FF0000"/>
                </a:solidFill>
                <a:ea typeface="华文行楷" pitchFamily="2" charset="-122"/>
              </a:rPr>
              <a:t>请看下列句子：</a:t>
            </a:r>
          </a:p>
        </p:txBody>
      </p:sp>
      <p:sp>
        <p:nvSpPr>
          <p:cNvPr id="21506" name="文本框 19458"/>
          <p:cNvSpPr txBox="1">
            <a:spLocks noChangeArrowheads="1"/>
          </p:cNvSpPr>
          <p:nvPr/>
        </p:nvSpPr>
        <p:spPr bwMode="auto">
          <a:xfrm>
            <a:off x="152400" y="939800"/>
            <a:ext cx="9028113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</a:rPr>
              <a:t>1</a:t>
            </a:r>
            <a:r>
              <a:rPr lang="zh-CN" altLang="en-US" sz="4300" b="1">
                <a:ea typeface="隶书" pitchFamily="49" charset="-122"/>
              </a:rPr>
              <a:t>、车间</a:t>
            </a:r>
            <a:r>
              <a:rPr lang="en-US" altLang="zh-CN" sz="4300" b="1"/>
              <a:t>[</a:t>
            </a:r>
            <a:r>
              <a:rPr lang="zh-CN" altLang="en-US" sz="4300" b="1">
                <a:ea typeface="隶书" pitchFamily="49" charset="-122"/>
              </a:rPr>
              <a:t>已经</a:t>
            </a:r>
            <a:r>
              <a:rPr lang="en-US" altLang="zh-CN" sz="4300" b="1"/>
              <a:t>]</a:t>
            </a:r>
            <a:r>
              <a:rPr lang="zh-CN" altLang="en-US" sz="4300" b="1">
                <a:ea typeface="隶书" pitchFamily="49" charset="-122"/>
              </a:rPr>
              <a:t>完成了</a:t>
            </a:r>
            <a:r>
              <a:rPr lang="en-US" altLang="zh-CN" sz="4300" b="1"/>
              <a:t>(</a:t>
            </a:r>
            <a:r>
              <a:rPr lang="zh-CN" altLang="en-US" sz="4300" b="1">
                <a:ea typeface="隶书" pitchFamily="49" charset="-122"/>
              </a:rPr>
              <a:t>全年</a:t>
            </a:r>
            <a:r>
              <a:rPr lang="en-US" altLang="zh-CN" sz="4300" b="1"/>
              <a:t>)</a:t>
            </a:r>
            <a:r>
              <a:rPr lang="zh-CN" altLang="en-US" sz="4300" b="1">
                <a:ea typeface="隶书" pitchFamily="49" charset="-122"/>
              </a:rPr>
              <a:t>的任务。</a:t>
            </a:r>
            <a:endParaRPr lang="zh-CN" altLang="en-US" sz="100" b="1"/>
          </a:p>
        </p:txBody>
      </p:sp>
      <p:sp>
        <p:nvSpPr>
          <p:cNvPr id="21507" name="文本框 19459"/>
          <p:cNvSpPr txBox="1">
            <a:spLocks noChangeArrowheads="1"/>
          </p:cNvSpPr>
          <p:nvPr/>
        </p:nvSpPr>
        <p:spPr bwMode="auto">
          <a:xfrm>
            <a:off x="104775" y="1828800"/>
            <a:ext cx="9004300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2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 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(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薄薄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)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的轻雾浮起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&lt;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在池塘里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&gt; 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。</a:t>
            </a:r>
          </a:p>
        </p:txBody>
      </p:sp>
      <p:sp>
        <p:nvSpPr>
          <p:cNvPr id="21508" name="文本框 19460"/>
          <p:cNvSpPr txBox="1">
            <a:spLocks noChangeArrowheads="1"/>
          </p:cNvSpPr>
          <p:nvPr/>
        </p:nvSpPr>
        <p:spPr bwMode="auto">
          <a:xfrm>
            <a:off x="98425" y="2592388"/>
            <a:ext cx="9586913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3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、我家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[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忽而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]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遭了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(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一场很大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)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的变故。</a:t>
            </a:r>
          </a:p>
        </p:txBody>
      </p:sp>
      <p:sp>
        <p:nvSpPr>
          <p:cNvPr id="21509" name="文本框 19461"/>
          <p:cNvSpPr txBox="1">
            <a:spLocks noChangeArrowheads="1"/>
          </p:cNvSpPr>
          <p:nvPr/>
        </p:nvSpPr>
        <p:spPr bwMode="auto">
          <a:xfrm>
            <a:off x="107950" y="3430588"/>
            <a:ext cx="705485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4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、我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[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已经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]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读过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&lt;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两遍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&gt;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了。</a:t>
            </a:r>
          </a:p>
        </p:txBody>
      </p:sp>
      <p:sp>
        <p:nvSpPr>
          <p:cNvPr id="21510" name="文本框 19462"/>
          <p:cNvSpPr txBox="1">
            <a:spLocks noChangeArrowheads="1"/>
          </p:cNvSpPr>
          <p:nvPr/>
        </p:nvSpPr>
        <p:spPr bwMode="auto">
          <a:xfrm>
            <a:off x="144463" y="4265613"/>
            <a:ext cx="817245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5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、天气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[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比屋子里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]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冷得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&lt;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多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&gt;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了。</a:t>
            </a:r>
          </a:p>
        </p:txBody>
      </p:sp>
      <p:sp>
        <p:nvSpPr>
          <p:cNvPr id="21511" name="文本框 19463"/>
          <p:cNvSpPr txBox="1">
            <a:spLocks noChangeArrowheads="1"/>
          </p:cNvSpPr>
          <p:nvPr/>
        </p:nvSpPr>
        <p:spPr bwMode="auto">
          <a:xfrm>
            <a:off x="34925" y="5230813"/>
            <a:ext cx="9512300" cy="7016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  <a:sym typeface="Arial" pitchFamily="34" charset="0"/>
              </a:rPr>
              <a:t>6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、 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(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绿色开花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)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的植物有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(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庞大</a:t>
            </a:r>
            <a:r>
              <a:rPr lang="en-US" altLang="zh-CN" sz="4300" b="1">
                <a:ea typeface="隶书" pitchFamily="49" charset="-122"/>
                <a:sym typeface="Arial" pitchFamily="34" charset="0"/>
              </a:rPr>
              <a:t>)</a:t>
            </a:r>
            <a:r>
              <a:rPr lang="zh-CN" altLang="en-US" sz="4300" b="1">
                <a:ea typeface="隶书" pitchFamily="49" charset="-122"/>
                <a:sym typeface="Arial" pitchFamily="34" charset="0"/>
              </a:rPr>
              <a:t>的根系。</a:t>
            </a:r>
          </a:p>
        </p:txBody>
      </p:sp>
      <p:sp>
        <p:nvSpPr>
          <p:cNvPr id="19465" name="矩形 19464"/>
          <p:cNvSpPr>
            <a:spLocks noChangeArrowheads="1"/>
          </p:cNvSpPr>
          <p:nvPr/>
        </p:nvSpPr>
        <p:spPr bwMode="auto">
          <a:xfrm>
            <a:off x="1054100" y="1196975"/>
            <a:ext cx="996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——</a:t>
            </a:r>
          </a:p>
        </p:txBody>
      </p:sp>
      <p:sp>
        <p:nvSpPr>
          <p:cNvPr id="19466" name="矩形 19465"/>
          <p:cNvSpPr>
            <a:spLocks noChangeArrowheads="1"/>
          </p:cNvSpPr>
          <p:nvPr/>
        </p:nvSpPr>
        <p:spPr bwMode="auto">
          <a:xfrm>
            <a:off x="3132138" y="2133600"/>
            <a:ext cx="996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——</a:t>
            </a:r>
          </a:p>
        </p:txBody>
      </p:sp>
      <p:sp>
        <p:nvSpPr>
          <p:cNvPr id="19467" name="矩形 19466"/>
          <p:cNvSpPr>
            <a:spLocks noChangeArrowheads="1"/>
          </p:cNvSpPr>
          <p:nvPr/>
        </p:nvSpPr>
        <p:spPr bwMode="auto">
          <a:xfrm>
            <a:off x="1054100" y="2852738"/>
            <a:ext cx="996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——</a:t>
            </a:r>
          </a:p>
        </p:txBody>
      </p:sp>
      <p:sp>
        <p:nvSpPr>
          <p:cNvPr id="19468" name="矩形 19467"/>
          <p:cNvSpPr>
            <a:spLocks noChangeArrowheads="1"/>
          </p:cNvSpPr>
          <p:nvPr/>
        </p:nvSpPr>
        <p:spPr bwMode="auto">
          <a:xfrm>
            <a:off x="1028700" y="3716338"/>
            <a:ext cx="590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</a:t>
            </a:r>
          </a:p>
        </p:txBody>
      </p:sp>
      <p:sp>
        <p:nvSpPr>
          <p:cNvPr id="19469" name="矩形 19468"/>
          <p:cNvSpPr>
            <a:spLocks noChangeArrowheads="1"/>
          </p:cNvSpPr>
          <p:nvPr/>
        </p:nvSpPr>
        <p:spPr bwMode="auto">
          <a:xfrm>
            <a:off x="1042988" y="4581525"/>
            <a:ext cx="996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——</a:t>
            </a:r>
          </a:p>
        </p:txBody>
      </p:sp>
      <p:sp>
        <p:nvSpPr>
          <p:cNvPr id="19470" name="矩形 19469"/>
          <p:cNvSpPr>
            <a:spLocks noChangeArrowheads="1"/>
          </p:cNvSpPr>
          <p:nvPr/>
        </p:nvSpPr>
        <p:spPr bwMode="auto">
          <a:xfrm>
            <a:off x="4140200" y="5445125"/>
            <a:ext cx="9969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u="sng">
                <a:solidFill>
                  <a:srgbClr val="FF0000"/>
                </a:solidFill>
              </a:rPr>
              <a:t>——</a:t>
            </a:r>
          </a:p>
        </p:txBody>
      </p:sp>
      <p:sp>
        <p:nvSpPr>
          <p:cNvPr id="19471" name="矩形 19470"/>
          <p:cNvSpPr>
            <a:spLocks noChangeArrowheads="1"/>
          </p:cNvSpPr>
          <p:nvPr/>
        </p:nvSpPr>
        <p:spPr bwMode="auto">
          <a:xfrm>
            <a:off x="3492500" y="1268413"/>
            <a:ext cx="18097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folHlink"/>
                </a:solidFill>
              </a:rPr>
              <a:t>————</a:t>
            </a:r>
          </a:p>
        </p:txBody>
      </p:sp>
      <p:sp>
        <p:nvSpPr>
          <p:cNvPr id="19472" name="矩形 19471"/>
          <p:cNvSpPr>
            <a:spLocks noChangeArrowheads="1"/>
          </p:cNvSpPr>
          <p:nvPr/>
        </p:nvSpPr>
        <p:spPr bwMode="auto">
          <a:xfrm>
            <a:off x="4176713" y="2128838"/>
            <a:ext cx="1403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folHlink"/>
                </a:solidFill>
              </a:rPr>
              <a:t>———</a:t>
            </a:r>
          </a:p>
        </p:txBody>
      </p:sp>
      <p:sp>
        <p:nvSpPr>
          <p:cNvPr id="19473" name="矩形 19472"/>
          <p:cNvSpPr>
            <a:spLocks noChangeArrowheads="1"/>
          </p:cNvSpPr>
          <p:nvPr/>
        </p:nvSpPr>
        <p:spPr bwMode="auto">
          <a:xfrm>
            <a:off x="3503613" y="2921000"/>
            <a:ext cx="996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folHlink"/>
                </a:solidFill>
              </a:rPr>
              <a:t>——</a:t>
            </a:r>
          </a:p>
        </p:txBody>
      </p:sp>
      <p:sp>
        <p:nvSpPr>
          <p:cNvPr id="19474" name="矩形 19473"/>
          <p:cNvSpPr>
            <a:spLocks noChangeArrowheads="1"/>
          </p:cNvSpPr>
          <p:nvPr/>
        </p:nvSpPr>
        <p:spPr bwMode="auto">
          <a:xfrm>
            <a:off x="2843213" y="3716338"/>
            <a:ext cx="1403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folHlink"/>
                </a:solidFill>
              </a:rPr>
              <a:t>———</a:t>
            </a:r>
          </a:p>
        </p:txBody>
      </p:sp>
      <p:sp>
        <p:nvSpPr>
          <p:cNvPr id="19475" name="矩形 19474"/>
          <p:cNvSpPr>
            <a:spLocks noChangeArrowheads="1"/>
          </p:cNvSpPr>
          <p:nvPr/>
        </p:nvSpPr>
        <p:spPr bwMode="auto">
          <a:xfrm>
            <a:off x="4500563" y="4578350"/>
            <a:ext cx="1403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folHlink"/>
                </a:solidFill>
              </a:rPr>
              <a:t>———</a:t>
            </a:r>
          </a:p>
        </p:txBody>
      </p:sp>
      <p:sp>
        <p:nvSpPr>
          <p:cNvPr id="19476" name="矩形 19475"/>
          <p:cNvSpPr>
            <a:spLocks noChangeArrowheads="1"/>
          </p:cNvSpPr>
          <p:nvPr/>
        </p:nvSpPr>
        <p:spPr bwMode="auto">
          <a:xfrm>
            <a:off x="5219700" y="5518150"/>
            <a:ext cx="649288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chemeClr val="folHlink"/>
                </a:solidFill>
              </a:rPr>
              <a:t>—</a:t>
            </a:r>
          </a:p>
        </p:txBody>
      </p:sp>
      <p:sp>
        <p:nvSpPr>
          <p:cNvPr id="19477" name="矩形 19476"/>
          <p:cNvSpPr>
            <a:spLocks noChangeArrowheads="1"/>
          </p:cNvSpPr>
          <p:nvPr/>
        </p:nvSpPr>
        <p:spPr bwMode="auto">
          <a:xfrm>
            <a:off x="7008813" y="1336675"/>
            <a:ext cx="14509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~~~~~~</a:t>
            </a:r>
          </a:p>
        </p:txBody>
      </p:sp>
      <p:sp>
        <p:nvSpPr>
          <p:cNvPr id="19478" name="矩形 19477"/>
          <p:cNvSpPr>
            <a:spLocks noChangeArrowheads="1"/>
          </p:cNvSpPr>
          <p:nvPr/>
        </p:nvSpPr>
        <p:spPr bwMode="auto">
          <a:xfrm>
            <a:off x="7451725" y="2852738"/>
            <a:ext cx="14509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~~~~~~</a:t>
            </a:r>
          </a:p>
        </p:txBody>
      </p:sp>
      <p:sp>
        <p:nvSpPr>
          <p:cNvPr id="19479" name="矩形 19478"/>
          <p:cNvSpPr>
            <a:spLocks noChangeArrowheads="1"/>
          </p:cNvSpPr>
          <p:nvPr/>
        </p:nvSpPr>
        <p:spPr bwMode="auto">
          <a:xfrm>
            <a:off x="7812088" y="5518150"/>
            <a:ext cx="10287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~~~~</a:t>
            </a:r>
          </a:p>
        </p:txBody>
      </p:sp>
    </p:spTree>
    <p:extLst>
      <p:ext uri="{BB962C8B-B14F-4D97-AF65-F5344CB8AC3E}">
        <p14:creationId xmlns:p14="http://schemas.microsoft.com/office/powerpoint/2010/main" val="387405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  <p:bldP spid="19467" grpId="0"/>
      <p:bldP spid="19468" grpId="0"/>
      <p:bldP spid="19469" grpId="0"/>
      <p:bldP spid="19470" grpId="0"/>
      <p:bldP spid="19471" grpId="0"/>
      <p:bldP spid="19472" grpId="0"/>
      <p:bldP spid="19473" grpId="0"/>
      <p:bldP spid="19475" grpId="0"/>
      <p:bldP spid="19476" grpId="0"/>
      <p:bldP spid="19477" grpId="0"/>
      <p:bldP spid="19478" grpId="0"/>
      <p:bldP spid="1947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28673"/>
          <p:cNvSpPr txBox="1">
            <a:spLocks noChangeArrowheads="1"/>
          </p:cNvSpPr>
          <p:nvPr/>
        </p:nvSpPr>
        <p:spPr bwMode="auto">
          <a:xfrm>
            <a:off x="1908175" y="404813"/>
            <a:ext cx="40306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algn="r" eaLnBrk="0" hangingPunct="0">
              <a:lnSpc>
                <a:spcPts val="5975"/>
              </a:lnSpc>
            </a:pPr>
            <a:r>
              <a:rPr lang="zh-CN" altLang="en-US" sz="5200" b="1">
                <a:solidFill>
                  <a:srgbClr val="FF0000"/>
                </a:solidFill>
                <a:ea typeface="隶书" pitchFamily="49" charset="-122"/>
              </a:rPr>
              <a:t>句子的主干</a:t>
            </a:r>
            <a:endParaRPr lang="zh-CN" altLang="en-US" sz="100">
              <a:solidFill>
                <a:srgbClr val="FF0000"/>
              </a:solidFill>
            </a:endParaRPr>
          </a:p>
        </p:txBody>
      </p:sp>
      <p:sp>
        <p:nvSpPr>
          <p:cNvPr id="14338" name="文本框 28674"/>
          <p:cNvSpPr txBox="1">
            <a:spLocks noChangeArrowheads="1"/>
          </p:cNvSpPr>
          <p:nvPr/>
        </p:nvSpPr>
        <p:spPr bwMode="auto">
          <a:xfrm>
            <a:off x="107950" y="1196975"/>
            <a:ext cx="8856663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en-US" altLang="zh-CN" sz="4300" b="1">
                <a:ea typeface="隶书" pitchFamily="49" charset="-122"/>
              </a:rPr>
              <a:t>    </a:t>
            </a:r>
            <a:r>
              <a:rPr lang="zh-CN" altLang="en-US" sz="4300" b="1">
                <a:ea typeface="隶书" pitchFamily="49" charset="-122"/>
              </a:rPr>
              <a:t>所有单句，不论多么复杂，如果把它逐层压缩，就越来越简单，最后剩下的是这个句子的主干。</a:t>
            </a:r>
            <a:endParaRPr lang="zh-CN" altLang="en-US" b="1"/>
          </a:p>
          <a:p>
            <a:pPr eaLnBrk="0" hangingPunct="0">
              <a:lnSpc>
                <a:spcPts val="4850"/>
              </a:lnSpc>
            </a:pPr>
            <a:r>
              <a:rPr lang="zh-CN" altLang="en-US" sz="4300" b="1">
                <a:ea typeface="隶书" pitchFamily="49" charset="-122"/>
              </a:rPr>
              <a:t>    一般说，主干就是把所有的定语</a:t>
            </a:r>
            <a:endParaRPr lang="zh-CN" altLang="en-US" b="1"/>
          </a:p>
          <a:p>
            <a:pPr eaLnBrk="0" hangingPunct="0">
              <a:lnSpc>
                <a:spcPts val="4850"/>
              </a:lnSpc>
            </a:pPr>
            <a:r>
              <a:rPr lang="zh-CN" altLang="en-US" sz="4300" b="1">
                <a:ea typeface="隶书" pitchFamily="49" charset="-122"/>
              </a:rPr>
              <a:t>状语、补语都压缩下来余下的部分。</a:t>
            </a:r>
            <a:r>
              <a:rPr lang="zh-CN" altLang="en-US" sz="4300" b="1">
                <a:solidFill>
                  <a:srgbClr val="0000CC"/>
                </a:solidFill>
                <a:ea typeface="隶书" pitchFamily="49" charset="-122"/>
              </a:rPr>
              <a:t>这种压缩句子的方法叫紧缩法。</a:t>
            </a:r>
            <a:r>
              <a:rPr lang="zh-CN" altLang="en-US" sz="4300" b="1">
                <a:ea typeface="隶书" pitchFamily="49" charset="-122"/>
              </a:rPr>
              <a:t>有助于我们找出句子的毛病。</a:t>
            </a:r>
            <a:endParaRPr lang="zh-CN" altLang="en-US" sz="100" b="1"/>
          </a:p>
        </p:txBody>
      </p:sp>
    </p:spTree>
    <p:extLst>
      <p:ext uri="{BB962C8B-B14F-4D97-AF65-F5344CB8AC3E}">
        <p14:creationId xmlns:p14="http://schemas.microsoft.com/office/powerpoint/2010/main" val="69245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9697"/>
          <p:cNvSpPr txBox="1">
            <a:spLocks noChangeArrowheads="1"/>
          </p:cNvSpPr>
          <p:nvPr/>
        </p:nvSpPr>
        <p:spPr bwMode="auto">
          <a:xfrm>
            <a:off x="323850" y="260350"/>
            <a:ext cx="52562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en-US" sz="4800" b="1">
                <a:solidFill>
                  <a:srgbClr val="FF0000"/>
                </a:solidFill>
                <a:ea typeface="华文新魏" pitchFamily="2" charset="-122"/>
              </a:rPr>
              <a:t>找句子主干应注意:</a:t>
            </a:r>
          </a:p>
        </p:txBody>
      </p:sp>
      <p:sp>
        <p:nvSpPr>
          <p:cNvPr id="15362" name="文本框 29698"/>
          <p:cNvSpPr txBox="1">
            <a:spLocks noChangeArrowheads="1"/>
          </p:cNvSpPr>
          <p:nvPr/>
        </p:nvSpPr>
        <p:spPr bwMode="auto">
          <a:xfrm>
            <a:off x="0" y="1125538"/>
            <a:ext cx="9112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第一</a:t>
            </a:r>
            <a:r>
              <a:rPr lang="en-US" altLang="zh-CN" sz="40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找主干的方法</a:t>
            </a:r>
            <a:r>
              <a:rPr lang="zh-CN" altLang="en-US" sz="4000" b="1" u="sng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Arial" pitchFamily="34" charset="0"/>
              </a:rPr>
              <a:t>主要</a:t>
            </a:r>
            <a:r>
              <a:rPr lang="zh-CN" altLang="en-US" sz="4000" b="1" u="sng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适用于长句</a:t>
            </a:r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。</a:t>
            </a:r>
          </a:p>
        </p:txBody>
      </p:sp>
      <p:sp>
        <p:nvSpPr>
          <p:cNvPr id="15363" name="文本框 29699"/>
          <p:cNvSpPr txBox="1">
            <a:spLocks noChangeArrowheads="1"/>
          </p:cNvSpPr>
          <p:nvPr/>
        </p:nvSpPr>
        <p:spPr bwMode="auto">
          <a:xfrm>
            <a:off x="-23813" y="2060575"/>
            <a:ext cx="9131301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en-US" sz="4400" b="1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第二,找主干也要考虑语意上的合情合理,可留下一些</a:t>
            </a:r>
            <a:r>
              <a:rPr lang="zh-CN" altLang="en-US" sz="4400" b="1" u="sng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必不可少</a:t>
            </a:r>
            <a:r>
              <a:rPr lang="zh-CN" altLang="en-US" sz="4400" b="1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的词语。</a:t>
            </a:r>
          </a:p>
        </p:txBody>
      </p:sp>
      <p:sp>
        <p:nvSpPr>
          <p:cNvPr id="15364" name="文本框 29700"/>
          <p:cNvSpPr txBox="1">
            <a:spLocks noChangeArrowheads="1"/>
          </p:cNvSpPr>
          <p:nvPr/>
        </p:nvSpPr>
        <p:spPr bwMode="auto">
          <a:xfrm>
            <a:off x="34925" y="3644900"/>
            <a:ext cx="882015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en-US" sz="4400" b="1">
                <a:latin typeface="楷体" pitchFamily="49" charset="-122"/>
                <a:ea typeface="楷体" pitchFamily="49" charset="-122"/>
              </a:rPr>
              <a:t>第三</a:t>
            </a:r>
            <a:r>
              <a:rPr lang="en-US" altLang="zh-CN" sz="44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4400" b="1">
                <a:latin typeface="楷体" pitchFamily="49" charset="-122"/>
                <a:ea typeface="楷体" pitchFamily="49" charset="-122"/>
              </a:rPr>
              <a:t>找主干时遇到</a:t>
            </a:r>
            <a:r>
              <a:rPr lang="zh-CN" altLang="en-US" sz="4400" b="1" u="sng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否定词</a:t>
            </a:r>
            <a:r>
              <a:rPr lang="zh-CN" altLang="en-US" sz="4400" b="1">
                <a:latin typeface="楷体" pitchFamily="49" charset="-122"/>
                <a:ea typeface="楷体" pitchFamily="49" charset="-122"/>
              </a:rPr>
              <a:t>要把否定词一起摘出来。</a:t>
            </a:r>
          </a:p>
        </p:txBody>
      </p:sp>
    </p:spTree>
    <p:extLst>
      <p:ext uri="{BB962C8B-B14F-4D97-AF65-F5344CB8AC3E}">
        <p14:creationId xmlns:p14="http://schemas.microsoft.com/office/powerpoint/2010/main" val="347407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23850" y="2781300"/>
            <a:ext cx="7920038" cy="1443038"/>
          </a:xfrm>
          <a:prstGeom prst="rect">
            <a:avLst/>
          </a:prstGeom>
          <a:noFill/>
          <a:ln w="9525" cmpd="sng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 sz="2800" b="1"/>
              <a:t>   1. </a:t>
            </a:r>
            <a:r>
              <a:rPr lang="zh-CN" sz="2800" b="1"/>
              <a:t>［近十几年来］</a:t>
            </a:r>
            <a:r>
              <a:rPr lang="zh-CN" altLang="zh-CN" sz="2800" b="1"/>
              <a:t>(</a:t>
            </a:r>
            <a:r>
              <a:rPr lang="zh-CN" sz="2800" b="1"/>
              <a:t>新中国</a:t>
            </a:r>
            <a:r>
              <a:rPr lang="zh-CN" altLang="zh-CN" sz="2800" b="1"/>
              <a:t>)(</a:t>
            </a:r>
            <a:r>
              <a:rPr lang="zh-CN" sz="2800" b="1"/>
              <a:t>发行</a:t>
            </a:r>
            <a:r>
              <a:rPr lang="zh-CN" altLang="zh-CN" sz="2800" b="1"/>
              <a:t>)</a:t>
            </a:r>
            <a:r>
              <a:rPr lang="zh-CN" sz="2800" b="1"/>
              <a:t>的</a:t>
            </a:r>
            <a:r>
              <a:rPr lang="zh-CN" altLang="zh-CN" sz="2800" b="1"/>
              <a:t>(</a:t>
            </a:r>
            <a:r>
              <a:rPr lang="zh-CN" sz="2800" b="1"/>
              <a:t>各种各样</a:t>
            </a:r>
            <a:r>
              <a:rPr lang="zh-CN" altLang="zh-CN" sz="2800" b="1"/>
              <a:t>)</a:t>
            </a:r>
            <a:r>
              <a:rPr lang="zh-CN" sz="2800" b="1"/>
              <a:t>的邮票</a:t>
            </a:r>
            <a:r>
              <a:rPr lang="zh-CN" altLang="zh-CN" sz="3200" b="1"/>
              <a:t>//</a:t>
            </a:r>
            <a:r>
              <a:rPr lang="zh-CN" sz="3200" b="1"/>
              <a:t>［</a:t>
            </a:r>
            <a:r>
              <a:rPr lang="zh-CN" sz="2800" b="1"/>
              <a:t>又］［大大］地</a:t>
            </a:r>
            <a:r>
              <a:rPr lang="zh-CN" sz="2800" b="1" u="sng"/>
              <a:t>丰富</a:t>
            </a:r>
            <a:r>
              <a:rPr lang="zh-CN" sz="2800" b="1"/>
              <a:t>了</a:t>
            </a:r>
            <a:r>
              <a:rPr lang="zh-CN" altLang="zh-CN" sz="2800" b="1"/>
              <a:t>(</a:t>
            </a:r>
            <a:r>
              <a:rPr lang="zh-CN" sz="2800" b="1"/>
              <a:t>这个</a:t>
            </a:r>
            <a:r>
              <a:rPr lang="zh-CN" altLang="zh-CN" sz="2800" b="1"/>
              <a:t>)(</a:t>
            </a:r>
            <a:r>
              <a:rPr lang="zh-CN" sz="2800" b="1"/>
              <a:t>艺术</a:t>
            </a:r>
            <a:r>
              <a:rPr lang="zh-CN" altLang="zh-CN" sz="2800" b="1"/>
              <a:t>)</a:t>
            </a:r>
            <a:r>
              <a:rPr lang="zh-CN" sz="2800" b="1"/>
              <a:t>宝库。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5157788"/>
            <a:ext cx="6311900" cy="711200"/>
          </a:xfrm>
          <a:prstGeom prst="rect">
            <a:avLst/>
          </a:prstGeom>
          <a:noFill/>
          <a:ln w="9525" cmpd="sng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2800" b="1"/>
              <a:t>主干：邮票</a:t>
            </a:r>
            <a:r>
              <a:rPr lang="zh-CN" altLang="zh-CN" sz="4000" b="1"/>
              <a:t>//</a:t>
            </a:r>
            <a:r>
              <a:rPr lang="zh-CN" altLang="zh-CN" sz="4000"/>
              <a:t> </a:t>
            </a:r>
            <a:r>
              <a:rPr lang="zh-CN" altLang="zh-CN" sz="2800" b="1"/>
              <a:t>----</a:t>
            </a:r>
            <a:r>
              <a:rPr lang="zh-CN" sz="2800" b="1" u="sng"/>
              <a:t>丰富</a:t>
            </a:r>
            <a:r>
              <a:rPr lang="zh-CN" sz="2800" b="1"/>
              <a:t>了</a:t>
            </a:r>
            <a:r>
              <a:rPr lang="zh-CN" altLang="zh-CN" sz="2800" b="1"/>
              <a:t>-----</a:t>
            </a:r>
            <a:r>
              <a:rPr lang="zh-CN" sz="2800" b="1"/>
              <a:t>艺术宝库。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549275"/>
            <a:ext cx="2016125" cy="769938"/>
          </a:xfrm>
          <a:prstGeom prst="rect">
            <a:avLst/>
          </a:prstGeom>
          <a:solidFill>
            <a:schemeClr val="accent1">
              <a:alpha val="0"/>
            </a:schemeClr>
          </a:solidFill>
          <a:ln w="7200" cmpd="sng">
            <a:solidFill>
              <a:srgbClr val="990000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zh-CN" sz="2800">
                <a:solidFill>
                  <a:srgbClr val="FF0000"/>
                </a:solidFill>
                <a:ea typeface="隶书" pitchFamily="1" charset="-122"/>
              </a:rPr>
              <a:t>请找出主干</a:t>
            </a:r>
            <a:r>
              <a:rPr lang="zh-CN" altLang="zh-CN" sz="2800">
                <a:solidFill>
                  <a:srgbClr val="FF0000"/>
                </a:solidFill>
                <a:ea typeface="隶书" pitchFamily="1" charset="-122"/>
              </a:rPr>
              <a:t>:</a:t>
            </a:r>
            <a:endParaRPr lang="zh-CN" altLang="zh-CN" sz="2800">
              <a:solidFill>
                <a:srgbClr val="FF0000"/>
              </a:solidFill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23850" y="1412875"/>
            <a:ext cx="7920038" cy="955675"/>
          </a:xfrm>
          <a:prstGeom prst="rect">
            <a:avLst/>
          </a:prstGeom>
          <a:noFill/>
          <a:ln w="9525" cmpd="sng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 sz="2800" b="1"/>
              <a:t>   1.  </a:t>
            </a:r>
            <a:r>
              <a:rPr lang="zh-CN" sz="2800" b="1"/>
              <a:t>近十几年来新中国发行的各种各样的邮票又 大大地丰富了这个艺术宝库。</a:t>
            </a:r>
          </a:p>
        </p:txBody>
      </p:sp>
      <p:sp>
        <p:nvSpPr>
          <p:cNvPr id="28678" name="WordArt 6"/>
          <p:cNvSpPr>
            <a:spLocks noChangeArrowheads="1" noChangeShapeType="1"/>
          </p:cNvSpPr>
          <p:nvPr/>
        </p:nvSpPr>
        <p:spPr bwMode="auto">
          <a:xfrm>
            <a:off x="4932363" y="4221163"/>
            <a:ext cx="1511300" cy="271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ea typeface="华文行楷"/>
              </a:rPr>
              <a:t>长句变短句</a:t>
            </a:r>
          </a:p>
        </p:txBody>
      </p:sp>
      <p:sp>
        <p:nvSpPr>
          <p:cNvPr id="28679" name="WordArt 7"/>
          <p:cNvSpPr>
            <a:spLocks noChangeArrowheads="1" noChangeShapeType="1"/>
          </p:cNvSpPr>
          <p:nvPr/>
        </p:nvSpPr>
        <p:spPr bwMode="auto">
          <a:xfrm>
            <a:off x="2051050" y="4868863"/>
            <a:ext cx="1584325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ea typeface="华文行楷"/>
              </a:rPr>
              <a:t>短句变长句</a:t>
            </a:r>
          </a:p>
        </p:txBody>
      </p:sp>
      <p:sp>
        <p:nvSpPr>
          <p:cNvPr id="28680" name="AutoShape 8"/>
          <p:cNvSpPr>
            <a:spLocks noChangeArrowheads="1"/>
          </p:cNvSpPr>
          <p:nvPr/>
        </p:nvSpPr>
        <p:spPr bwMode="auto">
          <a:xfrm>
            <a:off x="2555875" y="4076700"/>
            <a:ext cx="431800" cy="692150"/>
          </a:xfrm>
          <a:prstGeom prst="upArrow">
            <a:avLst>
              <a:gd name="adj1" fmla="val 50000"/>
              <a:gd name="adj2" fmla="val 40074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5508625" y="4508500"/>
            <a:ext cx="358775" cy="719138"/>
          </a:xfrm>
          <a:prstGeom prst="downArrow">
            <a:avLst>
              <a:gd name="adj1" fmla="val 50000"/>
              <a:gd name="adj2" fmla="val 50111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5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868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867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2868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 autoUpdateAnimBg="0"/>
      <p:bldP spid="28675" grpId="0" animBg="1" autoUpdateAnimBg="0"/>
      <p:bldP spid="28677" grpId="0" animBg="1" autoUpdateAnimBg="0"/>
      <p:bldP spid="28678" grpId="0" animBg="1"/>
      <p:bldP spid="28679" grpId="0" animBg="1"/>
      <p:bldP spid="28680" grpId="0" animBg="1"/>
      <p:bldP spid="2868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占位符 20482"/>
          <p:cNvSpPr>
            <a:spLocks noGrp="1" noChangeArrowheads="1"/>
          </p:cNvSpPr>
          <p:nvPr>
            <p:ph type="body" idx="1"/>
          </p:nvPr>
        </p:nvSpPr>
        <p:spPr>
          <a:xfrm>
            <a:off x="1588" y="839788"/>
            <a:ext cx="9467850" cy="5688012"/>
          </a:xfrm>
        </p:spPr>
        <p:txBody>
          <a:bodyPr lIns="36000" tIns="21600" rIns="36000" bIns="36000">
            <a:normAutofit/>
          </a:bodyPr>
          <a:lstStyle/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1.沙锅可以炖豆腐。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沙锅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[可以]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炖豆腐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。</a:t>
            </a: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2.明天这个时候，我们就可以走出戈壁滩了。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[明天这个时候,]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我们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[就可以]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走出戈壁滩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&lt;了&gt;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3.那是一个夏天的中午，院子里静悄悄的。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那是一个夏天的中午,)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院子里静悄悄的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。</a:t>
            </a: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　　　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标题 20481"/>
          <p:cNvSpPr txBox="1">
            <a:spLocks noChangeArrowheads="1"/>
          </p:cNvSpPr>
          <p:nvPr/>
        </p:nvSpPr>
        <p:spPr>
          <a:xfrm>
            <a:off x="395288" y="44450"/>
            <a:ext cx="7772400" cy="581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 dirty="0" smtClean="0">
                <a:solidFill>
                  <a:srgbClr val="FF0000"/>
                </a:solidFill>
                <a:ea typeface="黑体" pitchFamily="49" charset="-122"/>
              </a:rPr>
              <a:t>练习一：找出下面句子的主干</a:t>
            </a:r>
          </a:p>
        </p:txBody>
      </p:sp>
    </p:spTree>
    <p:extLst>
      <p:ext uri="{BB962C8B-B14F-4D97-AF65-F5344CB8AC3E}">
        <p14:creationId xmlns:p14="http://schemas.microsoft.com/office/powerpoint/2010/main" val="277231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占位符 20482"/>
          <p:cNvSpPr>
            <a:spLocks noGrp="1" noChangeArrowheads="1"/>
          </p:cNvSpPr>
          <p:nvPr>
            <p:ph type="body" idx="1"/>
          </p:nvPr>
        </p:nvSpPr>
        <p:spPr>
          <a:xfrm>
            <a:off x="1588" y="839788"/>
            <a:ext cx="9467850" cy="5688012"/>
          </a:xfrm>
        </p:spPr>
        <p:txBody>
          <a:bodyPr lIns="36000" tIns="21600" rIns="36000" bIns="36000"/>
          <a:lstStyle/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4.顽强的毅力可以征服世界上任何一座高峰。</a:t>
            </a: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(顽强的)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毅力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[可以]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征服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(世界上任何一座)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高峰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5.观众们在两旁，一个个看得眼花缭乱。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观众们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[在两旁，一个个]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看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得&lt;眼花缭乱&gt;。</a:t>
            </a: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endParaRPr lang="zh-CN" altLang="en-US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6.他们几个一阵风似的跑过来。</a:t>
            </a:r>
            <a:endParaRPr lang="en-US" altLang="zh-CN" sz="3600" b="1" dirty="0" smtClean="0">
              <a:latin typeface="黑体" pitchFamily="49" charset="-122"/>
              <a:ea typeface="黑体" pitchFamily="49" charset="-122"/>
              <a:sym typeface="Arial" pitchFamily="34" charset="0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[几个一阵风似的]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跑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&lt;过来&gt;。　　　　　</a:t>
            </a:r>
            <a:endParaRPr lang="zh-CN" altLang="en-US" sz="1400" b="1" dirty="0">
              <a:latin typeface="黑体" pitchFamily="49" charset="-122"/>
              <a:ea typeface="黑体" pitchFamily="49" charset="-122"/>
            </a:endParaRPr>
          </a:p>
          <a:p>
            <a:pPr marL="0" indent="0" eaLnBrk="0" hangingPunct="0">
              <a:lnSpc>
                <a:spcPts val="485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Arial" pitchFamily="34" charset="0"/>
              </a:rPr>
              <a:t>　　　　　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269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2447925" cy="769938"/>
          </a:xfrm>
          <a:prstGeom prst="rect">
            <a:avLst/>
          </a:prstGeom>
          <a:noFill/>
          <a:ln w="7200" cmpd="sng">
            <a:solidFill>
              <a:srgbClr val="990000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zh-CN" sz="3200">
                <a:solidFill>
                  <a:srgbClr val="FF0000"/>
                </a:solidFill>
                <a:ea typeface="隶书" pitchFamily="1" charset="-122"/>
              </a:rPr>
              <a:t>请找出主干</a:t>
            </a:r>
            <a:r>
              <a:rPr lang="zh-CN" altLang="zh-CN" sz="3200">
                <a:solidFill>
                  <a:srgbClr val="FF0000"/>
                </a:solidFill>
                <a:ea typeface="隶书" pitchFamily="1" charset="-122"/>
              </a:rPr>
              <a:t>:</a:t>
            </a:r>
            <a:endParaRPr lang="zh-CN" altLang="zh-CN" sz="3200">
              <a:solidFill>
                <a:srgbClr val="FF0000"/>
              </a:solidFill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79388" y="1268413"/>
            <a:ext cx="89646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zh-CN" sz="3200" b="1" dirty="0">
                <a:latin typeface="宋体" pitchFamily="2" charset="-122"/>
              </a:rPr>
              <a:t>1</a:t>
            </a:r>
            <a:r>
              <a:rPr lang="zh-CN" sz="3200" b="1" dirty="0">
                <a:latin typeface="宋体" pitchFamily="2" charset="-122"/>
              </a:rPr>
              <a:t>、我应该感谢这些我不知道姓名的人家的灯光。</a:t>
            </a:r>
            <a:endParaRPr lang="zh-CN" sz="3200" dirty="0">
              <a:latin typeface="宋体" pitchFamily="2" charset="-122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94726" y="3140968"/>
            <a:ext cx="86439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5200" rIns="36000" bIns="36000"/>
          <a:lstStyle/>
          <a:p>
            <a:pPr eaLnBrk="0" hangingPunct="0">
              <a:lnSpc>
                <a:spcPts val="4000"/>
              </a:lnSpc>
            </a:pPr>
            <a:r>
              <a:rPr lang="zh-CN" altLang="zh-CN" sz="3200" b="1" dirty="0">
                <a:latin typeface="宋体" pitchFamily="2" charset="-122"/>
              </a:rPr>
              <a:t>2</a:t>
            </a:r>
            <a:r>
              <a:rPr lang="zh-CN" sz="3200" b="1" dirty="0">
                <a:latin typeface="宋体" pitchFamily="2" charset="-122"/>
              </a:rPr>
              <a:t>、日华和月华大多出现在高积云的边缘。</a:t>
            </a:r>
            <a:endParaRPr lang="zh-CN" sz="3200" dirty="0">
              <a:latin typeface="宋体" pitchFamily="2" charset="-122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23850" y="4653136"/>
            <a:ext cx="8056562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zh-CN" sz="3200" b="1" dirty="0">
                <a:latin typeface="宋体" pitchFamily="2" charset="-122"/>
              </a:rPr>
              <a:t>3</a:t>
            </a:r>
            <a:r>
              <a:rPr lang="zh-CN" sz="3200" b="1" dirty="0">
                <a:latin typeface="宋体" pitchFamily="2" charset="-122"/>
              </a:rPr>
              <a:t>、天空被暗灰色的云块密密层层</a:t>
            </a:r>
            <a:r>
              <a:rPr lang="zh-CN" sz="3200" b="1" dirty="0" smtClean="0">
                <a:latin typeface="宋体" pitchFamily="2" charset="-122"/>
              </a:rPr>
              <a:t>的</a:t>
            </a:r>
            <a:r>
              <a:rPr lang="zh-CN" altLang="zh-CN" sz="3200" b="1" dirty="0">
                <a:latin typeface="宋体" pitchFamily="2" charset="-122"/>
              </a:rPr>
              <a:t>布满了。</a:t>
            </a:r>
            <a:endParaRPr lang="zh-CN" altLang="zh-CN" sz="3200" dirty="0">
              <a:latin typeface="宋体" pitchFamily="2" charset="-122"/>
            </a:endParaRPr>
          </a:p>
          <a:p>
            <a:pPr eaLnBrk="0" hangingPunct="0">
              <a:lnSpc>
                <a:spcPts val="4388"/>
              </a:lnSpc>
            </a:pPr>
            <a:endParaRPr lang="zh-CN" sz="3200" dirty="0">
              <a:latin typeface="宋体" pitchFamily="2" charset="-122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516688" y="2565400"/>
            <a:ext cx="2217737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endParaRPr lang="zh-CN" sz="3200" dirty="0">
              <a:latin typeface="宋体" pitchFamily="2" charset="-122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3912" y="1845129"/>
            <a:ext cx="7056438" cy="914400"/>
          </a:xfrm>
          <a:prstGeom prst="rect">
            <a:avLst/>
          </a:prstGeom>
          <a:noFill/>
          <a:ln w="9525" cmpd="sng">
            <a:solidFill>
              <a:schemeClr val="accent1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5975"/>
              </a:lnSpc>
            </a:pPr>
            <a:r>
              <a:rPr lang="zh-CN" sz="3600" b="1" dirty="0" smtClean="0">
                <a:solidFill>
                  <a:srgbClr val="FF0000"/>
                </a:solidFill>
                <a:latin typeface="宋体" pitchFamily="2" charset="-122"/>
              </a:rPr>
              <a:t>我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［应该］感谢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灯光。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49846" y="3624436"/>
            <a:ext cx="7056438" cy="1028700"/>
          </a:xfrm>
          <a:prstGeom prst="rect">
            <a:avLst/>
          </a:prstGeom>
          <a:noFill/>
          <a:ln w="9525" cmpd="sng">
            <a:solidFill>
              <a:schemeClr val="accent1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5975"/>
              </a:lnSpc>
            </a:pPr>
            <a:r>
              <a:rPr lang="zh-CN" sz="3600" b="1" dirty="0" smtClean="0">
                <a:solidFill>
                  <a:srgbClr val="FF0000"/>
                </a:solidFill>
                <a:latin typeface="宋体" pitchFamily="2" charset="-122"/>
              </a:rPr>
              <a:t>日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华和月华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出现。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021284" y="5517232"/>
            <a:ext cx="6985000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mpd="sng">
            <a:solidFill>
              <a:schemeClr val="accent1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5975"/>
              </a:lnSpc>
            </a:pPr>
            <a:r>
              <a:rPr lang="en-US" altLang="zh-CN" sz="3600" b="1" dirty="0">
                <a:latin typeface="宋体" pitchFamily="2" charset="-122"/>
              </a:rPr>
              <a:t> </a:t>
            </a:r>
            <a:r>
              <a:rPr lang="zh-CN" sz="3600" b="1" dirty="0" smtClean="0">
                <a:solidFill>
                  <a:srgbClr val="FF0000"/>
                </a:solidFill>
                <a:latin typeface="宋体" pitchFamily="2" charset="-122"/>
              </a:rPr>
              <a:t>天空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布满了。</a:t>
            </a:r>
          </a:p>
        </p:txBody>
      </p:sp>
    </p:spTree>
    <p:extLst>
      <p:ext uri="{BB962C8B-B14F-4D97-AF65-F5344CB8AC3E}">
        <p14:creationId xmlns:p14="http://schemas.microsoft.com/office/powerpoint/2010/main" val="243443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0" grpId="0" animBg="1" autoUpdateAnimBg="0"/>
      <p:bldP spid="11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2447925" cy="769938"/>
          </a:xfrm>
          <a:prstGeom prst="rect">
            <a:avLst/>
          </a:prstGeom>
          <a:noFill/>
          <a:ln w="7200" cmpd="sng">
            <a:solidFill>
              <a:srgbClr val="990000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lang="zh-CN" sz="3200">
                <a:solidFill>
                  <a:srgbClr val="FF0000"/>
                </a:solidFill>
                <a:ea typeface="隶书" pitchFamily="1" charset="-122"/>
              </a:rPr>
              <a:t>请找出主干</a:t>
            </a:r>
            <a:r>
              <a:rPr lang="zh-CN" altLang="zh-CN" sz="3200">
                <a:solidFill>
                  <a:srgbClr val="FF0000"/>
                </a:solidFill>
                <a:ea typeface="隶书" pitchFamily="1" charset="-122"/>
              </a:rPr>
              <a:t>:</a:t>
            </a:r>
            <a:endParaRPr lang="zh-CN" altLang="zh-CN" sz="3200">
              <a:solidFill>
                <a:srgbClr val="FF0000"/>
              </a:solidFill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69945" y="1772816"/>
            <a:ext cx="85693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zh-CN" sz="3200" b="1" dirty="0">
                <a:latin typeface="宋体" pitchFamily="2" charset="-122"/>
              </a:rPr>
              <a:t>4</a:t>
            </a:r>
            <a:r>
              <a:rPr lang="zh-CN" sz="3200" b="1" dirty="0">
                <a:latin typeface="宋体" pitchFamily="2" charset="-122"/>
              </a:rPr>
              <a:t>、那些模样最像武士脸形的蟹就得天独厚地生</a:t>
            </a:r>
          </a:p>
          <a:p>
            <a:pPr eaLnBrk="0" hangingPunct="0">
              <a:lnSpc>
                <a:spcPts val="4388"/>
              </a:lnSpc>
            </a:pPr>
            <a:r>
              <a:rPr lang="zh-CN" sz="3200" b="1" dirty="0">
                <a:latin typeface="宋体" pitchFamily="2" charset="-122"/>
              </a:rPr>
              <a:t>   存下来。</a:t>
            </a:r>
            <a:endParaRPr lang="zh-CN" sz="3200" dirty="0">
              <a:latin typeface="宋体" pitchFamily="2" charset="-122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50825" y="4581525"/>
            <a:ext cx="80660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4388"/>
              </a:lnSpc>
            </a:pPr>
            <a:r>
              <a:rPr lang="zh-CN" altLang="zh-CN" sz="3200" b="1">
                <a:latin typeface="宋体" pitchFamily="2" charset="-122"/>
              </a:rPr>
              <a:t>5</a:t>
            </a:r>
            <a:r>
              <a:rPr lang="zh-CN" sz="3200" b="1">
                <a:latin typeface="宋体" pitchFamily="2" charset="-122"/>
              </a:rPr>
              <a:t>、那时候，他们根本没有注意人与人之间的   错综复杂的阶级关系。</a:t>
            </a:r>
            <a:endParaRPr lang="zh-CN" sz="3200">
              <a:latin typeface="宋体" pitchFamily="2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971550" y="3162300"/>
            <a:ext cx="6985000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mpd="sng">
            <a:solidFill>
              <a:schemeClr val="accent1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5975"/>
              </a:lnSpc>
            </a:pPr>
            <a:r>
              <a:rPr lang="zh-CN" sz="3600" b="1" dirty="0" smtClean="0">
                <a:solidFill>
                  <a:srgbClr val="FF0000"/>
                </a:solidFill>
                <a:latin typeface="宋体" pitchFamily="2" charset="-122"/>
              </a:rPr>
              <a:t>蟹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生存。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971550" y="5876925"/>
            <a:ext cx="7561263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 cmpd="sng">
            <a:solidFill>
              <a:schemeClr val="accent1"/>
            </a:solidFill>
            <a:miter lim="800000"/>
            <a:headEnd/>
            <a:tailEnd/>
          </a:ln>
        </p:spPr>
        <p:txBody>
          <a:bodyPr lIns="36000" tIns="21600" rIns="36000" bIns="36000"/>
          <a:lstStyle/>
          <a:p>
            <a:pPr eaLnBrk="0" hangingPunct="0">
              <a:lnSpc>
                <a:spcPts val="5975"/>
              </a:lnSpc>
            </a:pPr>
            <a:r>
              <a:rPr lang="zh-CN" sz="3600" b="1" dirty="0" smtClean="0">
                <a:solidFill>
                  <a:srgbClr val="FF0000"/>
                </a:solidFill>
                <a:latin typeface="宋体" pitchFamily="2" charset="-122"/>
              </a:rPr>
              <a:t>他们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［没有］注意</a:t>
            </a:r>
            <a:r>
              <a:rPr lang="zh-CN" altLang="zh-CN" sz="3600" b="1" dirty="0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sz="3600" b="1" dirty="0">
                <a:solidFill>
                  <a:srgbClr val="FF0000"/>
                </a:solidFill>
                <a:latin typeface="宋体" pitchFamily="2" charset="-122"/>
              </a:rPr>
              <a:t>关系。</a:t>
            </a:r>
          </a:p>
        </p:txBody>
      </p:sp>
    </p:spTree>
    <p:extLst>
      <p:ext uri="{BB962C8B-B14F-4D97-AF65-F5344CB8AC3E}">
        <p14:creationId xmlns:p14="http://schemas.microsoft.com/office/powerpoint/2010/main" val="360148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0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0"/>
            <a:ext cx="8640763" cy="6742113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None/>
              <a:defRPr/>
            </a:pP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提</a:t>
            </a: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取下列句子主干。</a:t>
            </a:r>
            <a:r>
              <a:rPr kumimoji="1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1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主谓宾</a:t>
            </a:r>
            <a:r>
              <a:rPr kumimoji="1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</a:p>
          <a:p>
            <a:pPr marL="0" marR="0" lvl="0" indent="0" algn="ctr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None/>
              <a:defRPr/>
            </a:pPr>
            <a:endParaRPr kumimoji="1" lang="en-US" altLang="zh-CN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、老 人 的 身 体 很 健 康。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、天 上 的 星 星 静 静 地 诉 说 着 那  个遥 远 的 故 事。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、清 代 的 曹 雪 芹 最 憎 恨 官 场 的 勾 心 斗 角。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、我 一 下 子 跑 了 很 远。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、这 个 小 孩 长 得 逗 人 喜 爱。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、故 乡 的 山 水 都 渐 渐 远 离 了 我。</a:t>
            </a:r>
          </a:p>
          <a:p>
            <a:pPr marL="609600" marR="0" lvl="0" indent="-6096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/>
            </a:pPr>
            <a:r>
              <a:rPr kumimoji="1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、鲁 迅 认 为 在 当 时 很 难 实 现 他 的 理 想 和 抱 负。</a:t>
            </a:r>
          </a:p>
        </p:txBody>
      </p:sp>
    </p:spTree>
    <p:extLst>
      <p:ext uri="{BB962C8B-B14F-4D97-AF65-F5344CB8AC3E}">
        <p14:creationId xmlns:p14="http://schemas.microsoft.com/office/powerpoint/2010/main" val="5360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7"/>
          <a:stretch>
            <a:fillRect/>
          </a:stretch>
        </p:blipFill>
        <p:spPr bwMode="auto">
          <a:xfrm>
            <a:off x="-2858" y="-14605"/>
            <a:ext cx="9149954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992" y="-190500"/>
            <a:ext cx="3582590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/>
          <p:cNvSpPr txBox="1"/>
          <p:nvPr/>
        </p:nvSpPr>
        <p:spPr>
          <a:xfrm>
            <a:off x="-108520" y="2705407"/>
            <a:ext cx="89958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8800" b="1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利用语法知识</a:t>
            </a:r>
            <a:endParaRPr lang="en-US" altLang="zh-CN" sz="8800" b="1" dirty="0" smtClean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8800" b="1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辨析病句</a:t>
            </a:r>
            <a:endParaRPr lang="en-US" altLang="zh-CN" sz="880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5046822" y="5820411"/>
            <a:ext cx="4022884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zh-CN" sz="32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04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16220D7-689D-4668-A2D0-654768820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 smtClean="0"/>
              <a:t>1.</a:t>
            </a:r>
            <a:r>
              <a:rPr lang="zh-CN" altLang="en-US" sz="3200" dirty="0" smtClean="0"/>
              <a:t>下列</a:t>
            </a:r>
            <a:r>
              <a:rPr lang="zh-CN" altLang="en-US" sz="3200" dirty="0"/>
              <a:t>句子中</a:t>
            </a:r>
            <a:r>
              <a:rPr lang="zh-CN" altLang="en-US" sz="3200" dirty="0">
                <a:solidFill>
                  <a:srgbClr val="FF0000"/>
                </a:solidFill>
              </a:rPr>
              <a:t>没有语病</a:t>
            </a:r>
            <a:r>
              <a:rPr lang="zh-CN" altLang="en-US" sz="3200" dirty="0"/>
              <a:t>的一项是（   ）</a:t>
            </a:r>
            <a:br>
              <a:rPr lang="zh-CN" altLang="en-US" sz="3200" dirty="0"/>
            </a:br>
            <a:endParaRPr lang="zh-CN" altLang="en-US" sz="32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E170B0-37AE-46AD-8763-B804A909E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2776"/>
            <a:ext cx="8214965" cy="5241925"/>
          </a:xfrm>
        </p:spPr>
        <p:txBody>
          <a:bodyPr>
            <a:normAutofit fontScale="47500" lnSpcReduction="20000"/>
          </a:bodyPr>
          <a:lstStyle/>
          <a:p>
            <a:endParaRPr lang="zh-CN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A</a:t>
            </a:r>
            <a:r>
              <a:rPr lang="zh-CN" altLang="en-US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．一个人工作能力的高低，不在于他掌握了多少知识，关键看他做出突出的成绩。</a:t>
            </a:r>
          </a:p>
          <a:p>
            <a:pPr>
              <a:lnSpc>
                <a:spcPct val="120000"/>
              </a:lnSpc>
            </a:pPr>
            <a:endParaRPr lang="zh-CN" altLang="en-US" sz="51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B</a:t>
            </a:r>
            <a:r>
              <a:rPr lang="zh-CN" altLang="en-US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．当野生动物被杀殆尽，使得人类就像是最后一块多米诺骨牌，接着倒下的就是自己。</a:t>
            </a:r>
          </a:p>
          <a:p>
            <a:pPr>
              <a:lnSpc>
                <a:spcPct val="120000"/>
              </a:lnSpc>
            </a:pPr>
            <a:endParaRPr lang="zh-CN" altLang="en-US" sz="51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C</a:t>
            </a:r>
            <a:r>
              <a:rPr lang="zh-CN" altLang="en-US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．依法打击网络暴力，为网民理性表达树立健康有序的规则体系，积极创造向善的网络文化环境。</a:t>
            </a:r>
          </a:p>
          <a:p>
            <a:pPr>
              <a:lnSpc>
                <a:spcPct val="120000"/>
              </a:lnSpc>
            </a:pPr>
            <a:endParaRPr lang="zh-CN" altLang="en-US" sz="51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D</a:t>
            </a:r>
            <a:r>
              <a:rPr lang="zh-CN" altLang="en-US" sz="51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．国际足联确实到了需要变革的时候，无论在哪里，反腐倡廉都是必要而且急迫的。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BAB6CC7-3367-4F94-83FD-1A1D6789764B}"/>
              </a:ext>
            </a:extLst>
          </p:cNvPr>
          <p:cNvSpPr txBox="1"/>
          <p:nvPr/>
        </p:nvSpPr>
        <p:spPr>
          <a:xfrm flipH="1">
            <a:off x="6892008" y="116632"/>
            <a:ext cx="685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63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F00E271-A4EE-4A0F-BB2E-F4B85AACF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/>
              <a:t>2.</a:t>
            </a:r>
            <a:r>
              <a:rPr lang="zh-CN" altLang="en-US" sz="3200" dirty="0"/>
              <a:t>下面句子中</a:t>
            </a:r>
            <a:r>
              <a:rPr lang="zh-CN" altLang="en-US" sz="3200" dirty="0">
                <a:solidFill>
                  <a:srgbClr val="FF0000"/>
                </a:solidFill>
              </a:rPr>
              <a:t>没有语病</a:t>
            </a:r>
            <a:r>
              <a:rPr lang="zh-CN" altLang="en-US" sz="3200" dirty="0"/>
              <a:t>的一项是（   </a:t>
            </a:r>
            <a:r>
              <a:rPr lang="en-US" altLang="zh-CN" sz="3200" dirty="0"/>
              <a:t>  </a:t>
            </a:r>
            <a:r>
              <a:rPr lang="zh-CN" altLang="en-US" sz="3200" dirty="0"/>
              <a:t>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C7A13C0-EA6E-4F23-A87B-A263D86C8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CN" dirty="0"/>
              <a:t>A</a:t>
            </a:r>
            <a:r>
              <a:rPr lang="zh-CN" altLang="en-US" dirty="0"/>
              <a:t>．这种网络社交工具的广泛使用，加快了信息流通的速度和质量。</a:t>
            </a:r>
          </a:p>
          <a:p>
            <a:endParaRPr lang="zh-CN" altLang="en-US" dirty="0"/>
          </a:p>
          <a:p>
            <a:r>
              <a:rPr lang="en-US" altLang="zh-CN" dirty="0"/>
              <a:t>B</a:t>
            </a:r>
            <a:r>
              <a:rPr lang="zh-CN" altLang="en-US" dirty="0"/>
              <a:t>．为了杜绝中国式过马路的不良行为，每个人心中都必须绷紧一根安全弦。</a:t>
            </a:r>
          </a:p>
          <a:p>
            <a:endParaRPr lang="zh-CN" altLang="en-US" dirty="0"/>
          </a:p>
          <a:p>
            <a:r>
              <a:rPr lang="en-US" altLang="zh-CN" dirty="0"/>
              <a:t>C. </a:t>
            </a:r>
            <a:r>
              <a:rPr lang="zh-CN" altLang="en-US" dirty="0"/>
              <a:t>在学习过程中，我们应该注意培养自己解决、分析、观察问题的能力。</a:t>
            </a:r>
            <a:endParaRPr lang="en-US" altLang="zh-CN" dirty="0"/>
          </a:p>
          <a:p>
            <a:endParaRPr lang="zh-CN" altLang="en-US" dirty="0"/>
          </a:p>
          <a:p>
            <a:r>
              <a:rPr lang="en-US" altLang="zh-CN" dirty="0"/>
              <a:t>D</a:t>
            </a:r>
            <a:r>
              <a:rPr lang="zh-CN" altLang="en-US" dirty="0"/>
              <a:t>．由于全社会厉行节约之风，对高端餐饮企业和星级酒店带来了很大的冲击。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8649EE1E-39BF-439C-9622-F3E3216F2AA7}"/>
              </a:ext>
            </a:extLst>
          </p:cNvPr>
          <p:cNvSpPr txBox="1"/>
          <p:nvPr/>
        </p:nvSpPr>
        <p:spPr>
          <a:xfrm>
            <a:off x="7020272" y="668182"/>
            <a:ext cx="871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</a:rPr>
              <a:t>B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102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9E6F68C-2692-4FDA-B286-B7BB37FB6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/>
              <a:t>3</a:t>
            </a:r>
            <a:r>
              <a:rPr lang="zh-CN" altLang="en-US" sz="3200" dirty="0"/>
              <a:t>．下列句子表达</a:t>
            </a:r>
            <a:r>
              <a:rPr lang="zh-CN" altLang="en-US" sz="3200" dirty="0">
                <a:solidFill>
                  <a:srgbClr val="FF0000"/>
                </a:solidFill>
              </a:rPr>
              <a:t>没有语病</a:t>
            </a:r>
            <a:r>
              <a:rPr lang="zh-CN" altLang="en-US" sz="3200" dirty="0"/>
              <a:t>的一项是（   ）</a:t>
            </a:r>
            <a:br>
              <a:rPr lang="zh-CN" altLang="en-US" sz="3200" dirty="0"/>
            </a:br>
            <a:endParaRPr lang="zh-CN" altLang="en-US" sz="32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9263987-F682-4898-9C7B-A9DE06705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229" y="1253330"/>
            <a:ext cx="7886700" cy="4842669"/>
          </a:xfrm>
        </p:spPr>
        <p:txBody>
          <a:bodyPr>
            <a:normAutofit fontScale="92500" lnSpcReduction="20000"/>
          </a:bodyPr>
          <a:lstStyle/>
          <a:p>
            <a:endParaRPr lang="zh-CN" altLang="en-US" dirty="0"/>
          </a:p>
          <a:p>
            <a:r>
              <a:rPr lang="en-US" altLang="zh-CN" sz="2800" dirty="0"/>
              <a:t>A</a:t>
            </a:r>
            <a:r>
              <a:rPr lang="zh-CN" altLang="en-US" sz="2800" dirty="0"/>
              <a:t>．深圳</a:t>
            </a:r>
            <a:r>
              <a:rPr lang="en-US" altLang="zh-CN" sz="2800" dirty="0"/>
              <a:t>—</a:t>
            </a:r>
            <a:r>
              <a:rPr lang="zh-CN" altLang="en-US" sz="2800" dirty="0"/>
              <a:t>甲米航线，每周三班，</a:t>
            </a:r>
            <a:r>
              <a:rPr lang="en-US" altLang="zh-CN" sz="2800" dirty="0"/>
              <a:t>10</a:t>
            </a:r>
            <a:r>
              <a:rPr lang="zh-CN" altLang="en-US" sz="2800" dirty="0"/>
              <a:t>月</a:t>
            </a:r>
            <a:r>
              <a:rPr lang="en-US" altLang="zh-CN" sz="2800" dirty="0"/>
              <a:t>30</a:t>
            </a:r>
            <a:r>
              <a:rPr lang="zh-CN" altLang="en-US" sz="2800" dirty="0"/>
              <a:t>日以前，经济舱往返机票价格低至大约</a:t>
            </a:r>
            <a:r>
              <a:rPr lang="en-US" altLang="zh-CN" sz="2800" dirty="0"/>
              <a:t>820</a:t>
            </a:r>
            <a:r>
              <a:rPr lang="zh-CN" altLang="en-US" sz="2800" dirty="0"/>
              <a:t>元左右。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B</a:t>
            </a:r>
            <a:r>
              <a:rPr lang="zh-CN" altLang="en-US" sz="2800" dirty="0"/>
              <a:t>．通过关注文化产业的新动向，增强本地域的文化认同感使深圳的文化产业不断深入发展。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C</a:t>
            </a:r>
            <a:r>
              <a:rPr lang="zh-CN" altLang="en-US" sz="2800" dirty="0"/>
              <a:t>．创新是深圳的特色，也是多年来推动深圳经济特区发展的强大动力。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D</a:t>
            </a:r>
            <a:r>
              <a:rPr lang="zh-CN" altLang="en-US" sz="2800" dirty="0"/>
              <a:t>近年来，深圳不断加大财政投入，全力推进医疗技术合作和医疗投入质量。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3A6F46D9-8E0A-42B7-ADE7-15BB5B850580}"/>
              </a:ext>
            </a:extLst>
          </p:cNvPr>
          <p:cNvSpPr txBox="1"/>
          <p:nvPr/>
        </p:nvSpPr>
        <p:spPr>
          <a:xfrm>
            <a:off x="7380312" y="0"/>
            <a:ext cx="68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    </a:t>
            </a:r>
            <a:r>
              <a:rPr lang="en-US" altLang="zh-CN" sz="3600" dirty="0">
                <a:solidFill>
                  <a:srgbClr val="FF0000"/>
                </a:solidFill>
              </a:rPr>
              <a:t>C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66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/>
          <p:nvPr/>
        </p:nvSpPr>
        <p:spPr>
          <a:xfrm>
            <a:off x="179388" y="2563813"/>
            <a:ext cx="611187" cy="22336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句    型</a:t>
            </a:r>
          </a:p>
        </p:txBody>
      </p:sp>
      <p:sp>
        <p:nvSpPr>
          <p:cNvPr id="35843" name="AutoShape 3"/>
          <p:cNvSpPr/>
          <p:nvPr/>
        </p:nvSpPr>
        <p:spPr>
          <a:xfrm>
            <a:off x="900113" y="549275"/>
            <a:ext cx="215900" cy="5543550"/>
          </a:xfrm>
          <a:prstGeom prst="leftBracket">
            <a:avLst>
              <a:gd name="adj" fmla="val 21397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1187450" y="260350"/>
            <a:ext cx="2016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主谓句</a:t>
            </a:r>
          </a:p>
        </p:txBody>
      </p:sp>
      <p:sp>
        <p:nvSpPr>
          <p:cNvPr id="32773" name="Text Box 5"/>
          <p:cNvSpPr txBox="1"/>
          <p:nvPr/>
        </p:nvSpPr>
        <p:spPr>
          <a:xfrm>
            <a:off x="1042988" y="5734050"/>
            <a:ext cx="2016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非主谓句</a:t>
            </a:r>
          </a:p>
        </p:txBody>
      </p:sp>
      <p:sp>
        <p:nvSpPr>
          <p:cNvPr id="35846" name="AutoShape 6"/>
          <p:cNvSpPr/>
          <p:nvPr/>
        </p:nvSpPr>
        <p:spPr>
          <a:xfrm>
            <a:off x="2627313" y="476250"/>
            <a:ext cx="288925" cy="3744913"/>
          </a:xfrm>
          <a:prstGeom prst="leftBrace">
            <a:avLst>
              <a:gd name="adj1" fmla="val 10801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5" name="Text Box 7"/>
          <p:cNvSpPr txBox="1"/>
          <p:nvPr/>
        </p:nvSpPr>
        <p:spPr>
          <a:xfrm>
            <a:off x="2916238" y="260350"/>
            <a:ext cx="5940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主谓谓语句：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这部电影我看过</a:t>
            </a:r>
          </a:p>
        </p:txBody>
      </p:sp>
      <p:sp>
        <p:nvSpPr>
          <p:cNvPr id="35848" name="Line 8"/>
          <p:cNvSpPr/>
          <p:nvPr/>
        </p:nvSpPr>
        <p:spPr>
          <a:xfrm>
            <a:off x="4859338" y="692150"/>
            <a:ext cx="1081087" cy="0"/>
          </a:xfrm>
          <a:prstGeom prst="line">
            <a:avLst/>
          </a:prstGeom>
          <a:ln w="38100" cap="flat" cmpd="dbl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9" name="Line 9"/>
          <p:cNvSpPr/>
          <p:nvPr/>
        </p:nvSpPr>
        <p:spPr>
          <a:xfrm>
            <a:off x="6084888" y="692150"/>
            <a:ext cx="8636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8" name="Text Box 10"/>
          <p:cNvSpPr txBox="1"/>
          <p:nvPr/>
        </p:nvSpPr>
        <p:spPr>
          <a:xfrm>
            <a:off x="2916238" y="765175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双宾句：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王老师教我们  英语</a:t>
            </a:r>
          </a:p>
        </p:txBody>
      </p:sp>
      <p:sp>
        <p:nvSpPr>
          <p:cNvPr id="35851" name="Line 11"/>
          <p:cNvSpPr/>
          <p:nvPr/>
        </p:nvSpPr>
        <p:spPr>
          <a:xfrm>
            <a:off x="5507038" y="1268413"/>
            <a:ext cx="577850" cy="0"/>
          </a:xfrm>
          <a:prstGeom prst="line">
            <a:avLst/>
          </a:prstGeom>
          <a:ln w="47625" cap="rnd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5852" name="Line 12"/>
          <p:cNvSpPr/>
          <p:nvPr/>
        </p:nvSpPr>
        <p:spPr>
          <a:xfrm>
            <a:off x="5508625" y="1268413"/>
            <a:ext cx="577850" cy="0"/>
          </a:xfrm>
          <a:prstGeom prst="line">
            <a:avLst/>
          </a:prstGeom>
          <a:ln w="47625" cap="rnd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5853" name="Line 13"/>
          <p:cNvSpPr/>
          <p:nvPr/>
        </p:nvSpPr>
        <p:spPr>
          <a:xfrm>
            <a:off x="6299200" y="1268413"/>
            <a:ext cx="577850" cy="0"/>
          </a:xfrm>
          <a:prstGeom prst="line">
            <a:avLst/>
          </a:prstGeom>
          <a:ln w="47625" cap="rnd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5854" name="Text Box 14"/>
          <p:cNvSpPr txBox="1"/>
          <p:nvPr/>
        </p:nvSpPr>
        <p:spPr>
          <a:xfrm>
            <a:off x="2916238" y="1406525"/>
            <a:ext cx="39608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3" name="Text Box 15"/>
          <p:cNvSpPr txBox="1"/>
          <p:nvPr/>
        </p:nvSpPr>
        <p:spPr>
          <a:xfrm>
            <a:off x="2916238" y="1412875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连动句：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他拿着笔记本走了。</a:t>
            </a:r>
          </a:p>
        </p:txBody>
      </p:sp>
      <p:sp>
        <p:nvSpPr>
          <p:cNvPr id="35856" name="Line 16"/>
          <p:cNvSpPr/>
          <p:nvPr/>
        </p:nvSpPr>
        <p:spPr>
          <a:xfrm>
            <a:off x="4572000" y="1916113"/>
            <a:ext cx="215900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7" name="Line 17"/>
          <p:cNvSpPr/>
          <p:nvPr/>
        </p:nvSpPr>
        <p:spPr>
          <a:xfrm>
            <a:off x="6156325" y="1916113"/>
            <a:ext cx="215900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86" name="Text Box 18"/>
          <p:cNvSpPr txBox="1"/>
          <p:nvPr/>
        </p:nvSpPr>
        <p:spPr>
          <a:xfrm>
            <a:off x="2916238" y="2060575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兼语句：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老师叫你   交作业。</a:t>
            </a:r>
          </a:p>
        </p:txBody>
      </p:sp>
      <p:sp>
        <p:nvSpPr>
          <p:cNvPr id="35859" name="Line 19"/>
          <p:cNvSpPr/>
          <p:nvPr/>
        </p:nvSpPr>
        <p:spPr>
          <a:xfrm>
            <a:off x="6084888" y="2708275"/>
            <a:ext cx="574675" cy="0"/>
          </a:xfrm>
          <a:prstGeom prst="line">
            <a:avLst/>
          </a:prstGeom>
          <a:ln w="50800" cap="rnd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5860" name="Line 20"/>
          <p:cNvSpPr/>
          <p:nvPr/>
        </p:nvSpPr>
        <p:spPr>
          <a:xfrm>
            <a:off x="5076825" y="2708275"/>
            <a:ext cx="431800" cy="0"/>
          </a:xfrm>
          <a:prstGeom prst="line">
            <a:avLst/>
          </a:prstGeom>
          <a:ln w="50800" cap="flat" cmpd="dbl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61" name="Line 21"/>
          <p:cNvSpPr/>
          <p:nvPr/>
        </p:nvSpPr>
        <p:spPr>
          <a:xfrm>
            <a:off x="5148263" y="2565400"/>
            <a:ext cx="360362" cy="0"/>
          </a:xfrm>
          <a:prstGeom prst="line">
            <a:avLst/>
          </a:prstGeom>
          <a:ln w="50800" cap="rnd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2790" name="Text Box 22"/>
          <p:cNvSpPr txBox="1"/>
          <p:nvPr/>
        </p:nvSpPr>
        <p:spPr>
          <a:xfrm>
            <a:off x="2916238" y="2781300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存现句：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门口站着一个人。</a:t>
            </a:r>
          </a:p>
        </p:txBody>
      </p:sp>
      <p:sp>
        <p:nvSpPr>
          <p:cNvPr id="32791" name="Text Box 23"/>
          <p:cNvSpPr txBox="1"/>
          <p:nvPr/>
        </p:nvSpPr>
        <p:spPr>
          <a:xfrm>
            <a:off x="2916238" y="3357563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把”字句：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你把房间收拾一下。</a:t>
            </a:r>
          </a:p>
        </p:txBody>
      </p:sp>
      <p:sp>
        <p:nvSpPr>
          <p:cNvPr id="32792" name="Text Box 24"/>
          <p:cNvSpPr txBox="1"/>
          <p:nvPr/>
        </p:nvSpPr>
        <p:spPr>
          <a:xfrm>
            <a:off x="2987675" y="3933825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被”字句：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树叶被风吹走了。</a:t>
            </a:r>
          </a:p>
        </p:txBody>
      </p:sp>
      <p:sp>
        <p:nvSpPr>
          <p:cNvPr id="35865" name="AutoShape 25"/>
          <p:cNvSpPr/>
          <p:nvPr/>
        </p:nvSpPr>
        <p:spPr>
          <a:xfrm>
            <a:off x="2771775" y="4795838"/>
            <a:ext cx="71438" cy="1728787"/>
          </a:xfrm>
          <a:prstGeom prst="leftBrace">
            <a:avLst>
              <a:gd name="adj1" fmla="val 20166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94" name="Text Box 26"/>
          <p:cNvSpPr txBox="1"/>
          <p:nvPr/>
        </p:nvSpPr>
        <p:spPr>
          <a:xfrm>
            <a:off x="2916238" y="4627563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动词性非主谓句：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上课了。</a:t>
            </a:r>
          </a:p>
        </p:txBody>
      </p:sp>
      <p:sp>
        <p:nvSpPr>
          <p:cNvPr id="32795" name="Text Box 27"/>
          <p:cNvSpPr txBox="1"/>
          <p:nvPr/>
        </p:nvSpPr>
        <p:spPr>
          <a:xfrm>
            <a:off x="2916238" y="5132388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形容词性非主谓句：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对！</a:t>
            </a:r>
          </a:p>
        </p:txBody>
      </p:sp>
      <p:sp>
        <p:nvSpPr>
          <p:cNvPr id="32796" name="Text Box 28"/>
          <p:cNvSpPr txBox="1"/>
          <p:nvPr/>
        </p:nvSpPr>
        <p:spPr>
          <a:xfrm>
            <a:off x="2916238" y="5635625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名词性非主谓句：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上海外滩。</a:t>
            </a:r>
          </a:p>
        </p:txBody>
      </p:sp>
      <p:sp>
        <p:nvSpPr>
          <p:cNvPr id="32797" name="Text Box 29"/>
          <p:cNvSpPr txBox="1"/>
          <p:nvPr/>
        </p:nvSpPr>
        <p:spPr>
          <a:xfrm>
            <a:off x="2916238" y="6140450"/>
            <a:ext cx="4679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叹词句：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喂！</a:t>
            </a:r>
          </a:p>
        </p:txBody>
      </p:sp>
    </p:spTree>
    <p:extLst>
      <p:ext uri="{BB962C8B-B14F-4D97-AF65-F5344CB8AC3E}">
        <p14:creationId xmlns:p14="http://schemas.microsoft.com/office/powerpoint/2010/main" val="197792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5" grpId="0"/>
      <p:bldP spid="32778" grpId="0"/>
      <p:bldP spid="32783" grpId="0"/>
      <p:bldP spid="32786" grpId="0"/>
      <p:bldP spid="32790" grpId="0"/>
      <p:bldP spid="32791" grpId="0"/>
      <p:bldP spid="32792" grpId="0"/>
      <p:bldP spid="32794" grpId="0"/>
      <p:bldP spid="32795" grpId="0"/>
      <p:bldP spid="32796" grpId="0"/>
      <p:bldP spid="3279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547813" y="2420938"/>
            <a:ext cx="629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>
                <a:solidFill>
                  <a:srgbClr val="FF0000"/>
                </a:solidFill>
              </a:rPr>
              <a:t>○</a:t>
            </a:r>
            <a:r>
              <a:rPr lang="zh-CN" altLang="en-US" sz="4000" b="1" dirty="0"/>
              <a:t>文言文中的</a:t>
            </a:r>
            <a:r>
              <a:rPr lang="zh-CN" altLang="en-US" sz="4000" b="1" dirty="0">
                <a:solidFill>
                  <a:srgbClr val="FF0000"/>
                </a:solidFill>
              </a:rPr>
              <a:t>词类活用</a:t>
            </a:r>
            <a:r>
              <a:rPr lang="zh-CN" altLang="en-US" sz="4000" b="1" dirty="0"/>
              <a:t>现象</a:t>
            </a:r>
          </a:p>
        </p:txBody>
      </p:sp>
    </p:spTree>
    <p:extLst>
      <p:ext uri="{BB962C8B-B14F-4D97-AF65-F5344CB8AC3E}">
        <p14:creationId xmlns:p14="http://schemas.microsoft.com/office/powerpoint/2010/main" val="5803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755576" y="1131952"/>
            <a:ext cx="8136904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一</a:t>
            </a:r>
            <a:r>
              <a:rPr lang="zh-CN" altLang="en-US" sz="3200" b="1" dirty="0" smtClean="0"/>
              <a:t>、思考</a:t>
            </a:r>
            <a:r>
              <a:rPr lang="zh-CN" altLang="en-US" sz="3200" b="1" dirty="0"/>
              <a:t>：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在现代汉语中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　　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、名词能否做谓语？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　　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、名词能否做状语？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　　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、形容词动词能否做主语、宾语？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　　</a:t>
            </a:r>
            <a:r>
              <a:rPr lang="en-US" altLang="zh-CN" sz="3200" b="1" dirty="0"/>
              <a:t>4</a:t>
            </a:r>
            <a:r>
              <a:rPr lang="zh-CN" altLang="en-US" sz="3200" b="1" dirty="0"/>
              <a:t>、不及物动词能否带宾语？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dirty="0"/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请看例句：二月草已（ ）　</a:t>
            </a:r>
          </a:p>
        </p:txBody>
      </p:sp>
    </p:spTree>
    <p:extLst>
      <p:ext uri="{BB962C8B-B14F-4D97-AF65-F5344CB8AC3E}">
        <p14:creationId xmlns:p14="http://schemas.microsoft.com/office/powerpoint/2010/main" val="3610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539750" y="930305"/>
            <a:ext cx="8424863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二、明确几个规则：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/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/>
              <a:t>　　</a:t>
            </a:r>
            <a:r>
              <a:rPr lang="en-US" altLang="zh-CN" sz="3200" dirty="0"/>
              <a:t>1</a:t>
            </a:r>
            <a:r>
              <a:rPr lang="zh-CN" altLang="en-US" sz="3200" dirty="0"/>
              <a:t>、分析句子成分可判断词类活用。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/>
              <a:t>　　</a:t>
            </a:r>
            <a:r>
              <a:rPr lang="en-US" altLang="zh-CN" sz="3200" dirty="0"/>
              <a:t>2</a:t>
            </a:r>
            <a:r>
              <a:rPr lang="zh-CN" altLang="en-US" sz="3200" dirty="0"/>
              <a:t>、名、形、不及物动词带宾语具备了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/>
              <a:t>使动、意动的条件。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/>
              <a:t>　　</a:t>
            </a:r>
            <a:r>
              <a:rPr lang="en-US" altLang="zh-CN" sz="3200" dirty="0"/>
              <a:t>3</a:t>
            </a:r>
            <a:r>
              <a:rPr lang="zh-CN" altLang="en-US" sz="3200" dirty="0"/>
              <a:t>、名词直接作状语，翻译为介宾短语。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/>
              <a:t>　　</a:t>
            </a:r>
            <a:r>
              <a:rPr lang="en-US" altLang="zh-CN" sz="3200" dirty="0"/>
              <a:t>4</a:t>
            </a:r>
            <a:r>
              <a:rPr lang="zh-CN" altLang="en-US" sz="3200" dirty="0"/>
              <a:t>、意动用法译为“认为</a:t>
            </a:r>
            <a:r>
              <a:rPr lang="en-US" altLang="zh-CN" sz="3200" dirty="0"/>
              <a:t>······</a:t>
            </a:r>
            <a:r>
              <a:rPr lang="zh-CN" altLang="en-US" sz="3200" dirty="0"/>
              <a:t>怎么样”“以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/>
              <a:t>······</a:t>
            </a:r>
            <a:r>
              <a:rPr lang="zh-CN" altLang="en-US" sz="3200" dirty="0"/>
              <a:t>为”“把</a:t>
            </a:r>
            <a:r>
              <a:rPr lang="en-US" altLang="zh-CN" sz="3200" dirty="0"/>
              <a:t>······</a:t>
            </a:r>
            <a:r>
              <a:rPr lang="zh-CN" altLang="en-US" sz="3200" dirty="0"/>
              <a:t>当作”</a:t>
            </a:r>
          </a:p>
        </p:txBody>
      </p:sp>
    </p:spTree>
    <p:extLst>
      <p:ext uri="{BB962C8B-B14F-4D97-AF65-F5344CB8AC3E}">
        <p14:creationId xmlns:p14="http://schemas.microsoft.com/office/powerpoint/2010/main" val="237686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539750" y="1835101"/>
            <a:ext cx="872546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/>
              <a:t>三、活用原因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endParaRPr lang="zh-CN" altLang="en-US" sz="3600" b="1" dirty="0"/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/>
              <a:t>　　古代汉语实词不丰富，句法不严格，</a:t>
            </a:r>
          </a:p>
          <a:p>
            <a:pPr indent="200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/>
              <a:t>分工不细，不明。</a:t>
            </a:r>
          </a:p>
        </p:txBody>
      </p:sp>
    </p:spTree>
    <p:extLst>
      <p:ext uri="{BB962C8B-B14F-4D97-AF65-F5344CB8AC3E}">
        <p14:creationId xmlns:p14="http://schemas.microsoft.com/office/powerpoint/2010/main" val="5340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95288" y="2565400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222338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867734" y="2132856"/>
            <a:ext cx="38779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非能水也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左右欲刃相如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一狼洞其中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天雨墙坏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217555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059832" y="1628800"/>
            <a:ext cx="38779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非能</a:t>
            </a:r>
            <a:r>
              <a:rPr lang="zh-CN" altLang="en-US" sz="4000" b="1" dirty="0">
                <a:solidFill>
                  <a:srgbClr val="FF0000"/>
                </a:solidFill>
              </a:rPr>
              <a:t>水</a:t>
            </a:r>
            <a:r>
              <a:rPr lang="zh-CN" altLang="en-US" sz="4000" b="1" dirty="0"/>
              <a:t>也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左右欲</a:t>
            </a:r>
            <a:r>
              <a:rPr lang="zh-CN" altLang="en-US" sz="4000" b="1" dirty="0">
                <a:solidFill>
                  <a:srgbClr val="FF0000"/>
                </a:solidFill>
              </a:rPr>
              <a:t>刃</a:t>
            </a:r>
            <a:r>
              <a:rPr lang="zh-CN" altLang="en-US" sz="4000" b="1" dirty="0"/>
              <a:t>相如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一狼</a:t>
            </a:r>
            <a:r>
              <a:rPr lang="zh-CN" altLang="en-US" sz="4000" b="1" dirty="0">
                <a:solidFill>
                  <a:srgbClr val="FF0000"/>
                </a:solidFill>
              </a:rPr>
              <a:t>洞</a:t>
            </a:r>
            <a:r>
              <a:rPr lang="zh-CN" altLang="en-US" sz="4000" b="1" dirty="0"/>
              <a:t>其中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  </a:t>
            </a:r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天</a:t>
            </a:r>
            <a:r>
              <a:rPr lang="zh-CN" altLang="en-US" sz="4000" b="1" dirty="0">
                <a:solidFill>
                  <a:srgbClr val="FF0000"/>
                </a:solidFill>
              </a:rPr>
              <a:t>雨</a:t>
            </a:r>
            <a:r>
              <a:rPr lang="zh-CN" altLang="en-US" sz="4000" b="1" dirty="0"/>
              <a:t>墙坏</a:t>
            </a:r>
          </a:p>
        </p:txBody>
      </p:sp>
      <p:sp>
        <p:nvSpPr>
          <p:cNvPr id="4" name="椭圆 3"/>
          <p:cNvSpPr/>
          <p:nvPr/>
        </p:nvSpPr>
        <p:spPr>
          <a:xfrm>
            <a:off x="971600" y="332656"/>
            <a:ext cx="504056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/>
              <a:t>名词活用为动词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68763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187575" y="3075057"/>
            <a:ext cx="542167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先</a:t>
            </a:r>
            <a:r>
              <a:rPr lang="zh-CN" altLang="en-US" sz="4000" b="1" dirty="0"/>
              <a:t>破秦入咸阳者王之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</a:t>
            </a:r>
            <a:r>
              <a:rPr lang="zh-CN" altLang="en-US" sz="4000" b="1" dirty="0"/>
              <a:t>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11109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93225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其中什么词</a:t>
            </a:r>
            <a:endParaRPr lang="en-US" altLang="zh-CN" sz="40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03648" y="2132856"/>
            <a:ext cx="542167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先</a:t>
            </a:r>
            <a:r>
              <a:rPr lang="zh-CN" altLang="en-US" sz="4000" b="1" dirty="0"/>
              <a:t>破秦入咸阳者</a:t>
            </a:r>
            <a:r>
              <a:rPr lang="zh-CN" altLang="en-US" sz="4000" b="1" dirty="0">
                <a:solidFill>
                  <a:srgbClr val="FF0000"/>
                </a:solidFill>
              </a:rPr>
              <a:t>王</a:t>
            </a:r>
            <a:r>
              <a:rPr lang="zh-CN" altLang="en-US" sz="4000" b="1" dirty="0"/>
              <a:t>之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396552" y="3212976"/>
            <a:ext cx="882324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最先打败秦军而进入咸阳的</a:t>
            </a:r>
            <a:r>
              <a:rPr lang="en-US" altLang="zh-CN" sz="4000" b="1" dirty="0" smtClean="0"/>
              <a:t>,</a:t>
            </a:r>
            <a:r>
              <a:rPr lang="zh-CN" altLang="en-US" sz="4000" b="1" dirty="0" smtClean="0"/>
              <a:t>就</a:t>
            </a:r>
            <a:endParaRPr lang="en-US" altLang="zh-CN" sz="4000" b="1" dirty="0" smtClean="0"/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封他为王</a:t>
            </a:r>
            <a:r>
              <a:rPr lang="en-US" altLang="zh-CN" sz="4000" b="1" dirty="0"/>
              <a:t>.</a:t>
            </a:r>
            <a:endParaRPr lang="en-US" altLang="zh-CN" sz="4000" b="1" dirty="0" smtClean="0"/>
          </a:p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 </a:t>
            </a:r>
            <a:r>
              <a:rPr lang="en-US" altLang="zh-CN" sz="4000" b="1" dirty="0" smtClean="0"/>
              <a:t>(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王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: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使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为王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)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771800" y="5661248"/>
            <a:ext cx="504056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名词的使动用法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278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1907704" y="2144156"/>
            <a:ext cx="421461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操军破，必北还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　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其中什么</a:t>
            </a:r>
            <a:endParaRPr lang="en-US" altLang="zh-CN" sz="40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词</a:t>
            </a:r>
            <a:r>
              <a:rPr lang="zh-CN" altLang="en-US" sz="4000" b="1" dirty="0"/>
              <a:t>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77993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1907704" y="2144156"/>
            <a:ext cx="421461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操军破，必</a:t>
            </a:r>
            <a:r>
              <a:rPr lang="zh-CN" altLang="en-US" sz="4000" b="1" dirty="0">
                <a:solidFill>
                  <a:srgbClr val="FF0000"/>
                </a:solidFill>
              </a:rPr>
              <a:t>北</a:t>
            </a:r>
            <a:r>
              <a:rPr lang="zh-CN" altLang="en-US" sz="4000" b="1" dirty="0"/>
              <a:t>还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　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其中什么</a:t>
            </a:r>
            <a:endParaRPr lang="en-US" altLang="zh-CN" sz="40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词</a:t>
            </a:r>
            <a:r>
              <a:rPr lang="zh-CN" altLang="en-US" sz="4000" b="1" dirty="0"/>
              <a:t>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2" name="椭圆 1"/>
          <p:cNvSpPr/>
          <p:nvPr/>
        </p:nvSpPr>
        <p:spPr>
          <a:xfrm>
            <a:off x="2771800" y="5085184"/>
            <a:ext cx="504056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/>
              <a:t>名词活用为状语</a:t>
            </a:r>
            <a:endParaRPr lang="zh-CN" altLang="en-US" sz="36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3474763"/>
            <a:ext cx="887454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曹军被打败后</a:t>
            </a:r>
            <a:r>
              <a:rPr lang="en-US" altLang="zh-CN" sz="4000" b="1" dirty="0" smtClean="0"/>
              <a:t>,</a:t>
            </a:r>
            <a:r>
              <a:rPr lang="zh-CN" altLang="en-US" sz="4000" b="1" dirty="0" smtClean="0"/>
              <a:t>一定会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向北</a:t>
            </a:r>
            <a:r>
              <a:rPr lang="zh-CN" altLang="en-US" sz="4000" b="1" dirty="0" smtClean="0"/>
              <a:t>撤退</a:t>
            </a:r>
            <a:r>
              <a:rPr lang="en-US" altLang="zh-CN" sz="4000" b="1" dirty="0" smtClean="0"/>
              <a:t>.</a:t>
            </a:r>
            <a:r>
              <a:rPr lang="zh-CN" altLang="en-US" sz="4000" b="1" dirty="0"/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25710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3059113" y="2565400"/>
            <a:ext cx="2363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惧有伏焉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89993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3059113" y="2565400"/>
            <a:ext cx="2363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惧有</a:t>
            </a:r>
            <a:r>
              <a:rPr lang="zh-CN" altLang="en-US" sz="4000" b="1" dirty="0">
                <a:solidFill>
                  <a:srgbClr val="FF0000"/>
                </a:solidFill>
              </a:rPr>
              <a:t>伏</a:t>
            </a:r>
            <a:r>
              <a:rPr lang="zh-CN" altLang="en-US" sz="4000" b="1" dirty="0"/>
              <a:t>焉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67544" y="3857943"/>
            <a:ext cx="527259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担心那里有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伏兵</a:t>
            </a:r>
            <a:r>
              <a:rPr lang="en-US" altLang="zh-CN" sz="4000" b="1" dirty="0" smtClean="0"/>
              <a:t>.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 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2915815" y="5085184"/>
            <a:ext cx="550187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动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词</a:t>
            </a:r>
            <a:r>
              <a:rPr lang="zh-CN" altLang="en-US" sz="3600" b="1" dirty="0">
                <a:solidFill>
                  <a:schemeClr val="bg1"/>
                </a:solidFill>
              </a:rPr>
              <a:t>活用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为名词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81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2555875" y="2489270"/>
            <a:ext cx="37866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春风又绿江南岸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19537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2555875" y="2489270"/>
            <a:ext cx="37866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春风又</a:t>
            </a:r>
            <a:r>
              <a:rPr lang="zh-CN" altLang="en-US" sz="4000" b="1" dirty="0">
                <a:solidFill>
                  <a:srgbClr val="FF0000"/>
                </a:solidFill>
              </a:rPr>
              <a:t>绿</a:t>
            </a:r>
            <a:r>
              <a:rPr lang="zh-CN" altLang="en-US" sz="4000" b="1" dirty="0"/>
              <a:t>江南岸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4" name="椭圆 3"/>
          <p:cNvSpPr/>
          <p:nvPr/>
        </p:nvSpPr>
        <p:spPr>
          <a:xfrm>
            <a:off x="3020061" y="5157192"/>
            <a:ext cx="550187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形容词活用为动词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73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2700338" y="2924175"/>
            <a:ext cx="44021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项伯杀人，臣活之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58968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2700338" y="2924175"/>
            <a:ext cx="44021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项伯杀人，臣</a:t>
            </a:r>
            <a:r>
              <a:rPr lang="zh-CN" altLang="en-US" sz="4000" b="1" dirty="0">
                <a:solidFill>
                  <a:srgbClr val="FF0000"/>
                </a:solidFill>
              </a:rPr>
              <a:t>活</a:t>
            </a:r>
            <a:r>
              <a:rPr lang="zh-CN" altLang="en-US" sz="4000" b="1" dirty="0"/>
              <a:t>之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59" y="332656"/>
            <a:ext cx="8537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阅读下面的句子，看看其中哪些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1019" y="4434007"/>
            <a:ext cx="887454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项伯杀了人</a:t>
            </a:r>
            <a:r>
              <a:rPr lang="zh-CN" altLang="en-US" sz="4000" b="1" dirty="0"/>
              <a:t>，</a:t>
            </a:r>
            <a:r>
              <a:rPr lang="zh-CN" altLang="en-US" sz="4000" b="1" dirty="0" smtClean="0"/>
              <a:t>臣我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使他活了下来</a:t>
            </a:r>
            <a:r>
              <a:rPr lang="en-US" altLang="zh-CN" sz="4000" b="1" dirty="0"/>
              <a:t>.</a:t>
            </a:r>
            <a:r>
              <a:rPr lang="zh-CN" altLang="en-US" sz="4000" b="1" dirty="0" smtClean="0"/>
              <a:t> </a:t>
            </a:r>
            <a:endParaRPr lang="zh-CN" altLang="en-US" sz="4000" b="1" dirty="0"/>
          </a:p>
        </p:txBody>
      </p:sp>
      <p:sp>
        <p:nvSpPr>
          <p:cNvPr id="7" name="椭圆 6"/>
          <p:cNvSpPr/>
          <p:nvPr/>
        </p:nvSpPr>
        <p:spPr>
          <a:xfrm>
            <a:off x="3021886" y="5445224"/>
            <a:ext cx="550187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形容词活用为动词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06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187575" y="3075057"/>
            <a:ext cx="524855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君将哀而生之乎     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</a:t>
            </a:r>
            <a:r>
              <a:rPr lang="zh-CN" altLang="en-US" sz="4000" b="1" dirty="0"/>
              <a:t>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233896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1816378" y="1916832"/>
            <a:ext cx="524855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君将哀而</a:t>
            </a:r>
            <a:r>
              <a:rPr lang="zh-CN" altLang="en-US" sz="4000" b="1" dirty="0">
                <a:solidFill>
                  <a:srgbClr val="FF0000"/>
                </a:solidFill>
              </a:rPr>
              <a:t>生</a:t>
            </a:r>
            <a:r>
              <a:rPr lang="zh-CN" altLang="en-US" sz="4000" b="1" dirty="0"/>
              <a:t>之乎     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</a:t>
            </a:r>
            <a:r>
              <a:rPr lang="zh-CN" altLang="en-US" sz="4000" b="1" dirty="0"/>
              <a:t>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305401" y="3083303"/>
            <a:ext cx="810670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6000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您是哀怜我</a:t>
            </a:r>
            <a:r>
              <a:rPr lang="en-US" altLang="zh-CN" sz="4000" b="1" dirty="0" smtClean="0"/>
              <a:t>,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使</a:t>
            </a:r>
            <a:r>
              <a:rPr lang="zh-CN" altLang="en-US" sz="4000" b="1" dirty="0" smtClean="0"/>
              <a:t>我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活下去</a:t>
            </a:r>
            <a:r>
              <a:rPr lang="zh-CN" altLang="en-US" sz="4000" b="1" dirty="0" smtClean="0"/>
              <a:t>吗</a:t>
            </a:r>
            <a:r>
              <a:rPr lang="en-US" altLang="zh-CN" sz="4000" b="1" dirty="0" smtClean="0"/>
              <a:t>?</a:t>
            </a:r>
          </a:p>
        </p:txBody>
      </p:sp>
      <p:sp>
        <p:nvSpPr>
          <p:cNvPr id="7" name="椭圆 6"/>
          <p:cNvSpPr/>
          <p:nvPr/>
        </p:nvSpPr>
        <p:spPr>
          <a:xfrm>
            <a:off x="2915815" y="5085184"/>
            <a:ext cx="550187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形容词活用为动词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00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2771775" y="2778195"/>
            <a:ext cx="37866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六王毕，四海一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</a:t>
            </a:r>
            <a:r>
              <a:rPr lang="zh-CN" altLang="en-US" sz="4000" b="1" dirty="0"/>
              <a:t>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78204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2187983" y="2070309"/>
            <a:ext cx="37866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六王</a:t>
            </a:r>
            <a:r>
              <a:rPr lang="zh-CN" altLang="en-US" sz="4000" b="1" dirty="0">
                <a:solidFill>
                  <a:srgbClr val="FF0000"/>
                </a:solidFill>
              </a:rPr>
              <a:t>毕</a:t>
            </a:r>
            <a:r>
              <a:rPr lang="zh-CN" altLang="en-US" sz="4000" b="1" dirty="0"/>
              <a:t>，四海</a:t>
            </a:r>
            <a:r>
              <a:rPr lang="zh-CN" altLang="en-US" sz="4000" b="1" dirty="0">
                <a:solidFill>
                  <a:srgbClr val="FF0000"/>
                </a:solidFill>
              </a:rPr>
              <a:t>一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566"/>
            <a:ext cx="84176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  <a:r>
              <a:rPr lang="zh-CN" altLang="en-US" sz="4000" b="1" dirty="0"/>
              <a:t>阅读下面的句子，看看</a:t>
            </a:r>
            <a:r>
              <a:rPr lang="zh-CN" altLang="en-US" sz="4000" b="1" dirty="0" smtClean="0"/>
              <a:t>其中</a:t>
            </a:r>
            <a:r>
              <a:rPr lang="zh-CN" altLang="en-US" sz="4000" b="1" dirty="0"/>
              <a:t>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/>
              <a:t>词的</a:t>
            </a:r>
            <a:r>
              <a:rPr lang="zh-CN" altLang="en-US" sz="4000" b="1" dirty="0">
                <a:solidFill>
                  <a:srgbClr val="FF0000"/>
                </a:solidFill>
              </a:rPr>
              <a:t>词性发生了变化</a:t>
            </a:r>
            <a:r>
              <a:rPr lang="zh-CN" altLang="en-US" sz="4000" b="1" dirty="0"/>
              <a:t>？</a:t>
            </a:r>
          </a:p>
        </p:txBody>
      </p:sp>
      <p:sp>
        <p:nvSpPr>
          <p:cNvPr id="4" name="椭圆 3"/>
          <p:cNvSpPr/>
          <p:nvPr/>
        </p:nvSpPr>
        <p:spPr>
          <a:xfrm>
            <a:off x="2195736" y="4560596"/>
            <a:ext cx="7344816" cy="16767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</a:rPr>
              <a:t>毕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: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被动用法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,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被灭亡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;</a:t>
            </a:r>
          </a:p>
          <a:p>
            <a:pPr algn="ctr"/>
            <a:r>
              <a:rPr lang="zh-CN" altLang="en-US" sz="3600" b="1" dirty="0" smtClean="0">
                <a:solidFill>
                  <a:schemeClr val="bg1"/>
                </a:solidFill>
              </a:rPr>
              <a:t>一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: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数词活用</a:t>
            </a:r>
            <a:r>
              <a:rPr lang="zh-CN" altLang="en-US" sz="3600" b="1" dirty="0">
                <a:solidFill>
                  <a:schemeClr val="bg1"/>
                </a:solidFill>
              </a:rPr>
              <a:t>为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动词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,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统一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83568" y="3212976"/>
            <a:ext cx="57871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/>
              <a:t>翻译</a:t>
            </a:r>
            <a:r>
              <a:rPr lang="en-US" altLang="zh-CN" sz="4000" b="1" dirty="0" smtClean="0"/>
              <a:t>:</a:t>
            </a:r>
            <a:r>
              <a:rPr lang="zh-CN" altLang="en-US" sz="4000" b="1" dirty="0" smtClean="0"/>
              <a:t>六国覆灭</a:t>
            </a:r>
            <a:r>
              <a:rPr lang="en-US" altLang="zh-CN" sz="4000" b="1" dirty="0" smtClean="0"/>
              <a:t>,</a:t>
            </a:r>
            <a:r>
              <a:rPr lang="zh-CN" altLang="en-US" sz="4000" b="1" dirty="0" smtClean="0"/>
              <a:t>天下统一</a:t>
            </a:r>
            <a:r>
              <a:rPr lang="en-US" altLang="zh-CN" sz="4000" b="1" dirty="0" smtClean="0"/>
              <a:t>.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5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1835150" y="2708275"/>
            <a:ext cx="6264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</a:rPr>
              <a:t>○</a:t>
            </a:r>
            <a:r>
              <a:rPr lang="zh-CN" altLang="en-US" sz="4000" b="1">
                <a:solidFill>
                  <a:srgbClr val="FF0000"/>
                </a:solidFill>
              </a:rPr>
              <a:t>文言文中的特殊句式</a:t>
            </a:r>
          </a:p>
        </p:txBody>
      </p:sp>
    </p:spTree>
    <p:extLst>
      <p:ext uri="{BB962C8B-B14F-4D97-AF65-F5344CB8AC3E}">
        <p14:creationId xmlns:p14="http://schemas.microsoft.com/office/powerpoint/2010/main" val="31650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684213" y="1583085"/>
            <a:ext cx="828143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zh-CN" altLang="en-US" sz="3200" b="1" dirty="0"/>
              <a:t>一、今天的句子，一般是“主</a:t>
            </a:r>
            <a:r>
              <a:rPr lang="en-US" altLang="zh-CN" sz="3200" b="1" dirty="0"/>
              <a:t>+</a:t>
            </a:r>
            <a:r>
              <a:rPr lang="zh-CN" altLang="en-US" sz="3200" b="1" dirty="0"/>
              <a:t>状</a:t>
            </a:r>
            <a:r>
              <a:rPr lang="en-US" altLang="zh-CN" sz="3200" b="1" dirty="0"/>
              <a:t>+</a:t>
            </a:r>
            <a:r>
              <a:rPr lang="zh-CN" altLang="en-US" sz="3200" b="1" dirty="0"/>
              <a:t>谓</a:t>
            </a:r>
            <a:r>
              <a:rPr lang="en-US" altLang="zh-CN" sz="3200" b="1" dirty="0"/>
              <a:t>+</a:t>
            </a:r>
            <a:r>
              <a:rPr lang="zh-CN" altLang="en-US" sz="3200" b="1" dirty="0"/>
              <a:t>宾”</a:t>
            </a:r>
          </a:p>
          <a:p>
            <a:pPr indent="266700"/>
            <a:r>
              <a:rPr lang="zh-CN" altLang="en-US" sz="3200" b="1" dirty="0"/>
              <a:t>　　</a:t>
            </a:r>
            <a:endParaRPr lang="en-US" altLang="zh-CN" sz="3200" b="1" dirty="0" smtClean="0"/>
          </a:p>
          <a:p>
            <a:pPr indent="266700"/>
            <a:r>
              <a:rPr lang="en-US" altLang="zh-CN" sz="3200" b="1" dirty="0"/>
              <a:t>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古代</a:t>
            </a:r>
            <a:r>
              <a:rPr lang="zh-CN" altLang="en-US" sz="3200" b="1" dirty="0"/>
              <a:t>的句子，主语可在谓语后，宾语可</a:t>
            </a:r>
          </a:p>
          <a:p>
            <a:pPr indent="266700"/>
            <a:r>
              <a:rPr lang="zh-CN" altLang="en-US" sz="3200" b="1" dirty="0"/>
              <a:t>在谓语前，状语可在谓语后，定语可在主语</a:t>
            </a:r>
          </a:p>
          <a:p>
            <a:pPr indent="266700"/>
            <a:r>
              <a:rPr lang="zh-CN" altLang="en-US" sz="3200" b="1" dirty="0"/>
              <a:t>宾语后，其语序十分特殊，有的句子还缺少</a:t>
            </a:r>
          </a:p>
          <a:p>
            <a:pPr indent="266700"/>
            <a:r>
              <a:rPr lang="zh-CN" altLang="en-US" sz="3200" b="1" dirty="0"/>
              <a:t>相关成分．相对今天而言，所以称为</a:t>
            </a:r>
            <a:r>
              <a:rPr lang="zh-CN" altLang="en-US" sz="3200" b="1" dirty="0">
                <a:solidFill>
                  <a:srgbClr val="FF0000"/>
                </a:solidFill>
              </a:rPr>
              <a:t>特殊句</a:t>
            </a:r>
          </a:p>
          <a:p>
            <a:pPr indent="266700"/>
            <a:r>
              <a:rPr lang="zh-CN" altLang="en-US" sz="3200" b="1" dirty="0">
                <a:solidFill>
                  <a:srgbClr val="FF0000"/>
                </a:solidFill>
              </a:rPr>
              <a:t>式</a:t>
            </a:r>
            <a:r>
              <a:rPr lang="zh-CN" altLang="en-US" sz="32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0687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496888" y="675194"/>
            <a:ext cx="9071714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zh-CN" altLang="en-US" sz="3200" b="1" dirty="0"/>
              <a:t>二、按类型分析</a:t>
            </a:r>
          </a:p>
          <a:p>
            <a:pPr indent="266700"/>
            <a:r>
              <a:rPr lang="en-US" altLang="zh-CN" sz="3200" b="1" dirty="0">
                <a:solidFill>
                  <a:srgbClr val="FF0000"/>
                </a:solidFill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</a:rPr>
              <a:t>、判断句</a:t>
            </a:r>
          </a:p>
          <a:p>
            <a:pPr indent="266700"/>
            <a:r>
              <a:rPr lang="zh-CN" altLang="en-US" sz="3200" b="1" dirty="0"/>
              <a:t>古代汉语中，以名词或名词短语作谓语。</a:t>
            </a:r>
          </a:p>
          <a:p>
            <a:pPr indent="266700"/>
            <a:r>
              <a:rPr lang="zh-CN" altLang="en-US" sz="3200" b="1" dirty="0"/>
              <a:t>现代汉语中，以判断词“是”作谓语。</a:t>
            </a:r>
          </a:p>
          <a:p>
            <a:pPr indent="266700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者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也（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）者也</a:t>
            </a:r>
          </a:p>
          <a:p>
            <a:pPr indent="266700"/>
            <a:r>
              <a:rPr lang="zh-CN" altLang="en-US" sz="3200" b="1" dirty="0"/>
              <a:t>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）</a:t>
            </a:r>
            <a:r>
              <a:rPr lang="en-US" altLang="zh-CN" sz="3200" b="1" dirty="0"/>
              <a:t>……,……</a:t>
            </a:r>
            <a:r>
              <a:rPr lang="zh-CN" altLang="en-US" sz="3200" b="1" dirty="0"/>
              <a:t>也（</a:t>
            </a:r>
            <a:r>
              <a:rPr lang="en-US" altLang="zh-CN" sz="3200" b="1" dirty="0"/>
              <a:t>4</a:t>
            </a:r>
            <a:r>
              <a:rPr lang="zh-CN" altLang="en-US" sz="3200" b="1" dirty="0"/>
              <a:t>）乃、为、即（</a:t>
            </a:r>
            <a:r>
              <a:rPr lang="en-US" altLang="zh-CN" sz="3200" b="1" dirty="0"/>
              <a:t>5</a:t>
            </a:r>
            <a:r>
              <a:rPr lang="zh-CN" altLang="en-US" sz="3200" b="1" dirty="0"/>
              <a:t>）“是”</a:t>
            </a:r>
          </a:p>
          <a:p>
            <a:pPr indent="266700"/>
            <a:r>
              <a:rPr lang="zh-CN" altLang="en-US" sz="3200" b="1" dirty="0"/>
              <a:t>例如：师者，所以传道受业解惑也     </a:t>
            </a:r>
          </a:p>
          <a:p>
            <a:pPr indent="266700"/>
            <a:r>
              <a:rPr lang="zh-CN" altLang="en-US" sz="3200" b="1" dirty="0"/>
              <a:t>　　　陈胜者，阳城人也</a:t>
            </a:r>
          </a:p>
          <a:p>
            <a:pPr indent="266700"/>
            <a:r>
              <a:rPr lang="zh-CN" altLang="en-US" sz="3200" b="1" dirty="0"/>
              <a:t>　　　刘备天下枭雄</a:t>
            </a:r>
          </a:p>
          <a:p>
            <a:pPr indent="266700"/>
            <a:r>
              <a:rPr lang="zh-CN" altLang="en-US" sz="3200" b="1" dirty="0"/>
              <a:t>　　　当立者乃公子扶苏</a:t>
            </a:r>
          </a:p>
          <a:p>
            <a:pPr indent="266700"/>
            <a:r>
              <a:rPr lang="zh-CN" altLang="en-US" sz="3200" b="1" dirty="0"/>
              <a:t>　　　中峨冠而多髯者为东坡</a:t>
            </a:r>
          </a:p>
        </p:txBody>
      </p:sp>
    </p:spTree>
    <p:extLst>
      <p:ext uri="{BB962C8B-B14F-4D97-AF65-F5344CB8AC3E}">
        <p14:creationId xmlns:p14="http://schemas.microsoft.com/office/powerpoint/2010/main" val="239462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404813" y="922209"/>
            <a:ext cx="9201558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en-US" altLang="zh-CN" sz="4000" b="1" dirty="0">
                <a:solidFill>
                  <a:srgbClr val="FF0000"/>
                </a:solidFill>
              </a:rPr>
              <a:t>2</a:t>
            </a:r>
            <a:r>
              <a:rPr lang="zh-CN" altLang="en-US" sz="4000" b="1" dirty="0">
                <a:solidFill>
                  <a:srgbClr val="FF0000"/>
                </a:solidFill>
              </a:rPr>
              <a:t>、省略句</a:t>
            </a:r>
          </a:p>
          <a:p>
            <a:pPr indent="266700"/>
            <a:r>
              <a:rPr lang="zh-CN" altLang="en-US" sz="4000" b="1" dirty="0"/>
              <a:t>一般省略主语、宾、介宾、谓、“于”</a:t>
            </a:r>
          </a:p>
          <a:p>
            <a:pPr indent="266700"/>
            <a:r>
              <a:rPr lang="zh-CN" altLang="en-US" sz="4000" b="1" dirty="0"/>
              <a:t>例如：</a:t>
            </a:r>
          </a:p>
          <a:p>
            <a:pPr indent="266700"/>
            <a:r>
              <a:rPr lang="zh-CN" altLang="en-US" sz="4000" b="1" dirty="0"/>
              <a:t>　　盖以（之）诱敌</a:t>
            </a:r>
          </a:p>
          <a:p>
            <a:pPr indent="266700"/>
            <a:r>
              <a:rPr lang="zh-CN" altLang="en-US" sz="4000" b="1" dirty="0"/>
              <a:t>　　必以情（处理）</a:t>
            </a:r>
          </a:p>
          <a:p>
            <a:pPr indent="266700"/>
            <a:r>
              <a:rPr lang="zh-CN" altLang="en-US" sz="4000" b="1" dirty="0"/>
              <a:t>　　（触龙）入而徐趋</a:t>
            </a:r>
          </a:p>
          <a:p>
            <a:pPr indent="266700"/>
            <a:r>
              <a:rPr lang="zh-CN" altLang="en-US" sz="4000" b="1" dirty="0"/>
              <a:t>　　公弗许（之）</a:t>
            </a:r>
          </a:p>
          <a:p>
            <a:pPr indent="266700"/>
            <a:r>
              <a:rPr lang="zh-CN" altLang="en-US" sz="4000" b="1" dirty="0"/>
              <a:t>　　问之（于）客曰</a:t>
            </a:r>
          </a:p>
        </p:txBody>
      </p:sp>
    </p:spTree>
    <p:extLst>
      <p:ext uri="{BB962C8B-B14F-4D97-AF65-F5344CB8AC3E}">
        <p14:creationId xmlns:p14="http://schemas.microsoft.com/office/powerpoint/2010/main" val="23808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2124075" y="1544509"/>
            <a:ext cx="457368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en-US" altLang="zh-CN" sz="3200" b="1" dirty="0">
                <a:solidFill>
                  <a:srgbClr val="FF0000"/>
                </a:solidFill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</a:rPr>
              <a:t>、宾语前置句</a:t>
            </a:r>
          </a:p>
          <a:p>
            <a:pPr indent="266700"/>
            <a:r>
              <a:rPr lang="zh-CN" altLang="en-US" sz="3200" b="1" dirty="0"/>
              <a:t>宾语在谓语的前面。</a:t>
            </a:r>
          </a:p>
          <a:p>
            <a:pPr indent="266700"/>
            <a:r>
              <a:rPr lang="zh-CN" altLang="en-US" sz="3200" b="1" dirty="0"/>
              <a:t>例如：</a:t>
            </a:r>
          </a:p>
          <a:p>
            <a:pPr indent="266700"/>
            <a:r>
              <a:rPr lang="zh-CN" altLang="en-US" sz="3200" b="1" dirty="0"/>
              <a:t>　　古之人不余欺也！</a:t>
            </a:r>
          </a:p>
          <a:p>
            <a:pPr indent="266700"/>
            <a:r>
              <a:rPr lang="zh-CN" altLang="en-US" sz="3200" b="1" dirty="0"/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44098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1931988" y="1843951"/>
            <a:ext cx="5085046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en-US" altLang="zh-CN" sz="4000" b="1" dirty="0">
                <a:solidFill>
                  <a:srgbClr val="FF0000"/>
                </a:solidFill>
              </a:rPr>
              <a:t>4</a:t>
            </a:r>
            <a:r>
              <a:rPr lang="zh-CN" altLang="en-US" sz="4000" b="1" dirty="0">
                <a:solidFill>
                  <a:srgbClr val="FF0000"/>
                </a:solidFill>
              </a:rPr>
              <a:t>、主谓倒装</a:t>
            </a:r>
          </a:p>
          <a:p>
            <a:pPr indent="266700"/>
            <a:r>
              <a:rPr lang="zh-CN" altLang="en-US" sz="4000" b="1" dirty="0"/>
              <a:t>主语在谓语的后面。</a:t>
            </a:r>
          </a:p>
          <a:p>
            <a:pPr indent="266700"/>
            <a:r>
              <a:rPr lang="zh-CN" altLang="en-US" sz="4000" b="1" dirty="0"/>
              <a:t>例如：</a:t>
            </a:r>
          </a:p>
          <a:p>
            <a:pPr indent="266700"/>
            <a:r>
              <a:rPr lang="zh-CN" altLang="en-US" sz="4000" b="1" dirty="0"/>
              <a:t>　　甚矣，汝之不惠</a:t>
            </a:r>
          </a:p>
          <a:p>
            <a:pPr indent="266700"/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19447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467544" y="1920151"/>
            <a:ext cx="7143302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266700"/>
            <a:r>
              <a:rPr lang="en-US" altLang="zh-CN" sz="4000" b="1" dirty="0">
                <a:solidFill>
                  <a:srgbClr val="FF0000"/>
                </a:solidFill>
              </a:rPr>
              <a:t>5</a:t>
            </a:r>
            <a:r>
              <a:rPr lang="zh-CN" altLang="en-US" sz="4000" b="1" dirty="0">
                <a:solidFill>
                  <a:srgbClr val="FF0000"/>
                </a:solidFill>
              </a:rPr>
              <a:t>、定语后置</a:t>
            </a:r>
          </a:p>
          <a:p>
            <a:pPr indent="266700"/>
            <a:r>
              <a:rPr lang="zh-CN" altLang="en-US" sz="4000" b="1" dirty="0"/>
              <a:t>定语在中心词（名词）后面。</a:t>
            </a:r>
          </a:p>
          <a:p>
            <a:pPr indent="266700"/>
            <a:r>
              <a:rPr lang="zh-CN" altLang="en-US" sz="4000" b="1" dirty="0"/>
              <a:t>例如：</a:t>
            </a:r>
          </a:p>
          <a:p>
            <a:pPr indent="266700"/>
            <a:r>
              <a:rPr lang="zh-CN" altLang="en-US" sz="4000" b="1" dirty="0"/>
              <a:t>　　居庙堂之高</a:t>
            </a:r>
          </a:p>
          <a:p>
            <a:pPr indent="266700"/>
            <a:r>
              <a:rPr lang="zh-CN" altLang="en-US" sz="4000" b="1" dirty="0"/>
              <a:t>　　</a:t>
            </a:r>
            <a:r>
              <a:rPr lang="zh-CN" altLang="en-US" sz="4000" b="1" dirty="0">
                <a:solidFill>
                  <a:srgbClr val="FF0000"/>
                </a:solidFill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75050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425450" y="1598484"/>
            <a:ext cx="871855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00025"/>
            <a:r>
              <a:rPr lang="en-US" altLang="zh-CN" sz="3200" b="1" dirty="0">
                <a:solidFill>
                  <a:srgbClr val="FF0000"/>
                </a:solidFill>
              </a:rPr>
              <a:t>6</a:t>
            </a:r>
            <a:r>
              <a:rPr lang="zh-CN" altLang="en-US" sz="3200" b="1" dirty="0">
                <a:solidFill>
                  <a:srgbClr val="FF0000"/>
                </a:solidFill>
              </a:rPr>
              <a:t>、介宾短语后置</a:t>
            </a:r>
          </a:p>
          <a:p>
            <a:pPr indent="200025"/>
            <a:r>
              <a:rPr lang="zh-CN" altLang="en-US" sz="3200" b="1" dirty="0">
                <a:solidFill>
                  <a:srgbClr val="FF0000"/>
                </a:solidFill>
              </a:rPr>
              <a:t>　　</a:t>
            </a:r>
            <a:r>
              <a:rPr lang="zh-CN" altLang="en-US" sz="3200" b="1" dirty="0"/>
              <a:t>现代汉语中介宾短语是状语，在谓语之</a:t>
            </a:r>
          </a:p>
          <a:p>
            <a:pPr indent="200025"/>
            <a:r>
              <a:rPr lang="zh-CN" altLang="en-US" sz="3200" b="1" dirty="0"/>
              <a:t>前。而在古代汉语中是补语，在谓语之后。</a:t>
            </a:r>
          </a:p>
          <a:p>
            <a:pPr indent="200025"/>
            <a:endParaRPr lang="zh-CN" altLang="en-US" sz="3200" b="1" dirty="0"/>
          </a:p>
          <a:p>
            <a:pPr indent="200025"/>
            <a:r>
              <a:rPr lang="zh-CN" altLang="en-US" sz="3200" b="1" dirty="0"/>
              <a:t>例如：投之以骨　</a:t>
            </a:r>
            <a:r>
              <a:rPr lang="zh-CN" altLang="en-US" b="1" dirty="0"/>
              <a:t>→　</a:t>
            </a:r>
            <a:r>
              <a:rPr lang="zh-CN" altLang="en-US" sz="3200" b="1" dirty="0"/>
              <a:t>以骨投之</a:t>
            </a:r>
          </a:p>
        </p:txBody>
      </p:sp>
    </p:spTree>
    <p:extLst>
      <p:ext uri="{BB962C8B-B14F-4D97-AF65-F5344CB8AC3E}">
        <p14:creationId xmlns:p14="http://schemas.microsoft.com/office/powerpoint/2010/main" val="206736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3193</Words>
  <Application>Microsoft Office PowerPoint</Application>
  <PresentationFormat>全屏显示(4:3)</PresentationFormat>
  <Paragraphs>529</Paragraphs>
  <Slides>78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78</vt:i4>
      </vt:variant>
    </vt:vector>
  </HeadingPairs>
  <TitlesOfParts>
    <vt:vector size="7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你知道句子有哪些构成成分？</vt:lpstr>
      <vt:lpstr>句子成分及其划分符号：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完整句子成分顺序</vt:lpstr>
      <vt:lpstr>PowerPoint 演示文稿</vt:lpstr>
      <vt:lpstr>句子成分标识符号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多层定语的排列顺序</vt:lpstr>
      <vt:lpstr>PowerPoint 演示文稿</vt:lpstr>
      <vt:lpstr>PowerPoint 演示文稿</vt:lpstr>
      <vt:lpstr>PowerPoint 演示文稿</vt:lpstr>
      <vt:lpstr>口诀：</vt:lpstr>
      <vt:lpstr>PowerPoint 演示文稿</vt:lpstr>
      <vt:lpstr>PowerPoint 演示文稿</vt:lpstr>
      <vt:lpstr>PowerPoint 演示文稿</vt:lpstr>
      <vt:lpstr>PowerPoint 演示文稿</vt:lpstr>
      <vt:lpstr>句子成分分析实例1</vt:lpstr>
      <vt:lpstr>句子成分分析实例2</vt:lpstr>
      <vt:lpstr>特殊的主谓句成分的划分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1.下列句子中没有语病的一项是（   ） </vt:lpstr>
      <vt:lpstr>2.下面句子中没有语病的一项是（     ）</vt:lpstr>
      <vt:lpstr>3．下列句子表达没有语病的一项是（   ）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11</cp:revision>
  <dcterms:created xsi:type="dcterms:W3CDTF">2020-03-01T19:55:49Z</dcterms:created>
  <dcterms:modified xsi:type="dcterms:W3CDTF">2020-03-03T03:10:39Z</dcterms:modified>
</cp:coreProperties>
</file>