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3" r:id="rId7"/>
    <p:sldId id="262" r:id="rId8"/>
    <p:sldId id="265" r:id="rId9"/>
    <p:sldId id="264" r:id="rId10"/>
    <p:sldId id="261" r:id="rId11"/>
    <p:sldId id="266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00FF"/>
    <a:srgbClr val="FF0066"/>
    <a:srgbClr val="990099"/>
    <a:srgbClr val="D8BEFB"/>
    <a:srgbClr val="FAD0BE"/>
    <a:srgbClr val="66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-120" y="-2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2018-03-02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2018-03-02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2018-03-02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2018-03-02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2018-03-02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2018-03-02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2018-03-02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2018-03-02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2018-03-02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2018-03-02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2018-03-02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>
            <a:alphaModFix amt="5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2018-03-02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file:///D:\&#20013;&#22823;&#38468;&#20013;\&#20843;&#19979;PPT\&#22238;&#24310;&#23433;\&#38463;&#23453;%20-%20&#23665;&#20025;&#20025;&#24320;&#33457;&#32418;&#33395;&#33395;.mp3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20843;&#24180;&#32423;&#19979;&#20876;&#36164;&#26009;\2008&#35838;&#20214;&#24211;\2018&#37096;&#32534;&#25945;&#26448;&#35838;&#20214;\2&#12289;&#12298;&#22238;&#24310;&#23433;&#12299;\&#38463;&#23453;%20-%20&#23665;&#20025;&#20025;&#24320;&#33457;&#32418;&#33395;&#33395;.mp3" TargetMode="Externa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47625"/>
            <a:ext cx="9131935" cy="676275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-1607185" y="47625"/>
            <a:ext cx="4645660" cy="676275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endParaRPr lang="zh-CN" altLang="en-US" sz="6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 algn="ctr"/>
            <a:r>
              <a:rPr lang="zh-CN" altLang="en-US" sz="115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回延安</a:t>
            </a:r>
          </a:p>
          <a:p>
            <a:pPr algn="ctr"/>
            <a:endParaRPr lang="zh-CN" altLang="en-US" sz="115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932305" y="3167380"/>
            <a:ext cx="1106170" cy="23812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l"/>
            <a:r>
              <a:rPr lang="zh-CN" altLang="en-US" sz="6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贺敬之</a:t>
            </a:r>
            <a:endParaRPr lang="zh-CN" altLang="en-US" sz="6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3030" y="52070"/>
            <a:ext cx="10515600" cy="1325563"/>
          </a:xfrm>
        </p:spPr>
        <p:txBody>
          <a:bodyPr/>
          <a:lstStyle/>
          <a:p>
            <a:r>
              <a:rPr lang="zh-CN" altLang="en-US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学习目标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41145"/>
            <a:ext cx="10515600" cy="4351338"/>
          </a:xfrm>
        </p:spPr>
        <p:txBody>
          <a:bodyPr/>
          <a:lstStyle/>
          <a:p>
            <a:pPr marL="0" indent="0">
              <a:lnSpc>
                <a:spcPct val="130000"/>
              </a:lnSpc>
              <a:buNone/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、反复朗读课文，理解陕北民歌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信天游</a:t>
            </a: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的艺术特点。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、体会诗中运用比兴方法和拟人、夸张等修辞方法的表现力并学习运用。</a:t>
            </a: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、体会诗人重返延安的激动心情。</a:t>
            </a:r>
          </a:p>
          <a:p>
            <a:pPr marL="0" indent="0">
              <a:lnSpc>
                <a:spcPct val="130000"/>
              </a:lnSpc>
              <a:buNone/>
            </a:pP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69215" y="123190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>
              <a:ln w="12700">
                <a:solidFill>
                  <a:schemeClr val="accent1"/>
                </a:solidFill>
                <a:prstDash val="solid"/>
              </a:ln>
              <a:solidFill>
                <a:srgbClr val="0070C0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215" y="288290"/>
            <a:ext cx="2420620" cy="7683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altLang="en-US" sz="4400" b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作者简介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165" y="-4445"/>
            <a:ext cx="5374640" cy="688657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9215" y="1452245"/>
            <a:ext cx="6712585" cy="52927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现当代诗人、剧作家。山东峄</a:t>
            </a:r>
            <a:r>
              <a:rPr lang="zh-CN" altLang="en-US" sz="2800" b="1" dirty="0">
                <a:solidFill>
                  <a:schemeClr val="tx1"/>
                </a:solidFill>
                <a:effectLst/>
                <a:latin typeface="+mj-ea"/>
                <a:ea typeface="+mj-ea"/>
                <a:sym typeface="+mn-ea"/>
              </a:rPr>
              <a:t>yì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县（今枣庄市）人。</a:t>
            </a:r>
            <a:r>
              <a:rPr lang="en-US" altLang="zh-CN" sz="3200" b="1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1940</a:t>
            </a:r>
            <a:r>
              <a:rPr lang="zh-CN" altLang="en-US" sz="32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sym typeface="+mn-ea"/>
              </a:rPr>
              <a:t>年到延安，进入鲁迅艺术文学院学习。40年代开始诗歌创作，已出版《放歌集》、《雷锋之歌》、《贺敬之诗选》、《回答今日的世界》等诗集。 1945年在集体创作著名歌剧《白毛女》中担任执笔，此剧1951年荣获斯大林文学奖。 80年代任中华人民共和国文化部部长。 </a:t>
            </a:r>
          </a:p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7305" y="1374775"/>
            <a:ext cx="12108815" cy="45231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rtl="0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    </a:t>
            </a:r>
            <a:r>
              <a:rPr kumimoji="1" lang="zh-CN" altLang="en-US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“</a:t>
            </a:r>
            <a:r>
              <a:rPr kumimoji="1" lang="en-US" altLang="zh-CN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1956</a:t>
            </a:r>
            <a:r>
              <a:rPr kumimoji="1" lang="zh-CN" altLang="en-US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年，</a:t>
            </a:r>
            <a:r>
              <a:rPr kumimoji="1" lang="zh-CN" altLang="en-US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我跟随当时团中央的一位领导回延安，参加西北五省青年工人造林大会。这时</a:t>
            </a:r>
            <a:r>
              <a:rPr kumimoji="1" lang="zh-CN" altLang="en-US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我已经离开延安</a:t>
            </a:r>
            <a:r>
              <a:rPr kumimoji="1" lang="en-US" altLang="zh-CN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11</a:t>
            </a:r>
            <a:r>
              <a:rPr kumimoji="1" lang="zh-CN" altLang="en-US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年了</a:t>
            </a:r>
            <a:r>
              <a:rPr kumimoji="1" lang="zh-CN" altLang="en-US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，回去以后感觉很不一样。我本打算写几篇报告文学和一点新闻报道，青年大会要举行一个联欢晚会，说要我出个节目，我说我用</a:t>
            </a:r>
            <a:r>
              <a:rPr kumimoji="1" lang="zh-CN" altLang="en-US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信天游的方式</a:t>
            </a:r>
            <a:r>
              <a:rPr kumimoji="1" lang="zh-CN" altLang="en-US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写几句诗，抒发一下感情。夜里我就一边唱，一边写，写了一夜，</a:t>
            </a:r>
            <a:r>
              <a:rPr kumimoji="1" lang="en-US" altLang="zh-CN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……</a:t>
            </a:r>
            <a:r>
              <a:rPr kumimoji="1" lang="zh-CN" altLang="en-US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当时我是</a:t>
            </a:r>
            <a:r>
              <a:rPr kumimoji="1" lang="zh-CN" altLang="en-US" sz="3200" b="1" u="sng" kern="1200" cap="none" spc="0" normalizeH="0" baseline="0" noProof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在窑洞里面走着唱着，还流着眼泪。 </a:t>
            </a:r>
            <a:r>
              <a:rPr kumimoji="1" lang="zh-CN" altLang="en-US" sz="3200" b="1" kern="1200" cap="none" spc="0" normalizeH="0" baseline="0" noProof="0" smtClean="0">
                <a:latin typeface="仿宋" panose="02010609060101010101" charset="-122"/>
                <a:ea typeface="仿宋" panose="02010609060101010101" charset="-122"/>
                <a:cs typeface="+mn-cs"/>
              </a:rPr>
              <a:t>”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7305" y="330835"/>
            <a:ext cx="2420620" cy="768350"/>
          </a:xfrm>
          <a:prstGeom prst="rect">
            <a:avLst/>
          </a:prstGeom>
          <a:noFill/>
        </p:spPr>
        <p:txBody>
          <a:bodyPr wrap="non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rtl="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sz="4400" b="1" noProof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写作背景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72745" y="330835"/>
            <a:ext cx="18592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信天游</a:t>
            </a: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27305" y="1358900"/>
            <a:ext cx="12117705" cy="267525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lnSpc>
                <a:spcPct val="12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    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信天游，也叫“顺天游”，流行于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陕北的一种民歌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，两行一节，上下句押韵，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一节一韵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，诗行错落有致，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读来高亢悠远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。有的一节表达一个简单独立的意思，有的几节构成一组，表达比较复杂的意思。信天游形式自由，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常用来抒情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、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亦可叙事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。注意</a:t>
            </a:r>
            <a:r>
              <a:rPr kumimoji="0" lang="zh-CN" altLang="en-US" sz="2800" b="1" u="sng" kern="1200" cap="none" spc="0" normalizeH="0" baseline="0" noProof="0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运用比兴、夸张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等手法，贴切、自然，增强了诗的音乐性；联想丰富，感情深切</a:t>
            </a:r>
            <a:r>
              <a:rPr kumimoji="0" lang="en-US" altLang="zh-CN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 </a:t>
            </a:r>
            <a:r>
              <a:rPr kumimoji="0" lang="zh-CN" altLang="en-US" sz="2800" b="1" kern="1200" cap="none" spc="0" normalizeH="0" baseline="0" noProof="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cs typeface="+mn-cs"/>
              </a:rPr>
              <a:t>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7305" y="4295775"/>
            <a:ext cx="7606030" cy="20612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章法上：两句一节，节数不定。</a:t>
            </a:r>
          </a:p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韵律上：本节押韵，或一韵到底。</a:t>
            </a:r>
          </a:p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语言上：七言为基本句式，可长可短。</a:t>
            </a:r>
          </a:p>
          <a:p>
            <a:pPr marL="457200" indent="-457200" eaLnBrk="0" hangingPunct="0">
              <a:buClr>
                <a:schemeClr val="bg1"/>
              </a:buClr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艺术上：多用“比兴”手法。</a:t>
            </a:r>
          </a:p>
        </p:txBody>
      </p:sp>
      <p:pic>
        <p:nvPicPr>
          <p:cNvPr id="7" name="阿宝 - 山丹丹开花红艳艳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xmlns="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45435" y="467360"/>
            <a:ext cx="495300" cy="495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2035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2000">
                <p:cTn id="7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1" name="文本占位符 391170"/>
          <p:cNvSpPr>
            <a:spLocks noGrp="1"/>
          </p:cNvSpPr>
          <p:nvPr>
            <p:ph type="body" sz="half" idx="1"/>
          </p:nvPr>
        </p:nvSpPr>
        <p:spPr>
          <a:xfrm>
            <a:off x="549275" y="1539875"/>
            <a:ext cx="5470525" cy="486918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（1）         </a:t>
            </a:r>
            <a:endParaRPr lang="en-US" altLang="zh-CN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endParaRPr lang="en-US" altLang="zh-CN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（2）         </a:t>
            </a:r>
          </a:p>
          <a:p>
            <a:pPr>
              <a:lnSpc>
                <a:spcPct val="8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（3）        </a:t>
            </a:r>
          </a:p>
          <a:p>
            <a:pPr>
              <a:lnSpc>
                <a:spcPct val="8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（4）        </a:t>
            </a:r>
          </a:p>
          <a:p>
            <a:pPr>
              <a:lnSpc>
                <a:spcPct val="8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（5）       </a:t>
            </a:r>
            <a:r>
              <a:rPr lang="zh-CN" altLang="en-US" sz="2400" dirty="0">
                <a:solidFill>
                  <a:schemeClr val="accent2"/>
                </a:solidFill>
                <a:ea typeface="_x000B__x000C_"/>
              </a:rPr>
              <a:t/>
            </a:r>
            <a:br>
              <a:rPr lang="zh-CN" altLang="en-US" sz="2400" dirty="0">
                <a:solidFill>
                  <a:schemeClr val="accent2"/>
                </a:solidFill>
                <a:ea typeface="_x000B__x000C_"/>
              </a:rPr>
            </a:br>
            <a:endParaRPr lang="zh-CN" altLang="en-US" sz="2400">
              <a:solidFill>
                <a:schemeClr val="accent2"/>
              </a:solidFill>
            </a:endParaRPr>
          </a:p>
        </p:txBody>
      </p:sp>
      <p:sp>
        <p:nvSpPr>
          <p:cNvPr id="391175" name="矩形 391174"/>
          <p:cNvSpPr/>
          <p:nvPr/>
        </p:nvSpPr>
        <p:spPr>
          <a:xfrm>
            <a:off x="6019800" y="2585720"/>
            <a:ext cx="5189855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这首诗，紧扣一个“回”字，写出了回延安的过程；并以此作为线索，抒发了对延安的热爱和歌颂。 </a:t>
            </a:r>
          </a:p>
        </p:txBody>
      </p:sp>
      <p:sp>
        <p:nvSpPr>
          <p:cNvPr id="4" name="云形标注 3"/>
          <p:cNvSpPr/>
          <p:nvPr/>
        </p:nvSpPr>
        <p:spPr>
          <a:xfrm>
            <a:off x="-24130" y="1276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1910" y="292735"/>
            <a:ext cx="24180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梳理文意</a:t>
            </a:r>
          </a:p>
        </p:txBody>
      </p:sp>
      <p:sp>
        <p:nvSpPr>
          <p:cNvPr id="6" name="右大括号 5"/>
          <p:cNvSpPr/>
          <p:nvPr/>
        </p:nvSpPr>
        <p:spPr>
          <a:xfrm>
            <a:off x="5088890" y="1539240"/>
            <a:ext cx="609600" cy="4154805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476375" y="1440180"/>
            <a:ext cx="16129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回延安 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089275" y="1440180"/>
            <a:ext cx="14097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(</a:t>
            </a: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激动</a:t>
            </a:r>
            <a:r>
              <a:rPr lang="en-US" altLang="zh-CN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)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76375" y="2375535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忆延安</a:t>
            </a:r>
            <a:endParaRPr lang="zh-CN" altLang="en-US" sz="3200"/>
          </a:p>
        </p:txBody>
      </p:sp>
      <p:sp>
        <p:nvSpPr>
          <p:cNvPr id="10" name="文本框 9"/>
          <p:cNvSpPr txBox="1"/>
          <p:nvPr/>
        </p:nvSpPr>
        <p:spPr>
          <a:xfrm>
            <a:off x="3089275" y="2375535"/>
            <a:ext cx="16129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(</a:t>
            </a: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感激）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476375" y="3324225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话延安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929890" y="3324225"/>
            <a:ext cx="193167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（真挚）</a:t>
            </a:r>
            <a:r>
              <a:rPr lang="zh-CN" altLang="en-US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 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522095" y="4181475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看延安</a:t>
            </a:r>
            <a:endParaRPr lang="zh-CN" altLang="en-US" sz="3200"/>
          </a:p>
        </p:txBody>
      </p:sp>
      <p:sp>
        <p:nvSpPr>
          <p:cNvPr id="14" name="文本框 13"/>
          <p:cNvSpPr txBox="1"/>
          <p:nvPr/>
        </p:nvSpPr>
        <p:spPr>
          <a:xfrm>
            <a:off x="2929890" y="4231005"/>
            <a:ext cx="1816100" cy="4851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80000"/>
              </a:lnSpc>
              <a:buNone/>
            </a:pPr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（喜悦）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476375" y="5110480"/>
            <a:ext cx="14077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赞延安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929890" y="5110480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0066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  <a:sym typeface="+mn-ea"/>
              </a:rPr>
              <a:t>（自豪）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1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91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5" grpId="0"/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11175" y="330835"/>
            <a:ext cx="1437005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比 兴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40335" y="1508125"/>
            <a:ext cx="684212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、什么叫做比兴（表现手法）？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27635" y="2153285"/>
            <a:ext cx="12001500" cy="16414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“比”就是比喻，是对人或物加以形象的比喻，使其特征更加鲜明突出。“兴”就是起兴，即借助其他事物作为诗歌发端，以引起所要歌咏的内容。“比”与“兴”常常连用。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40335" y="3794760"/>
            <a:ext cx="730123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、找出文中运用比兴手法的句子？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61950" y="4609465"/>
            <a:ext cx="6797675" cy="521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）树梢树枝树根根，亲山亲水有亲人。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61950" y="5271135"/>
            <a:ext cx="78701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）羊羔羔吃奶眼望着妈，小米饭养活我长大。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61950" y="5960745"/>
            <a:ext cx="85852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）东山的糜子西山的谷，肩膀上的红旗手中的书。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2075" y="330835"/>
            <a:ext cx="242062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修辞手法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82905" y="1473835"/>
            <a:ext cx="733488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、杜甫川唱来柳林铺笑， 红旗飘飘把手招。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82905" y="2250440"/>
            <a:ext cx="777303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、一口口的米酒千万句话， 长江大河起浪花。</a:t>
            </a:r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82905" y="2947670"/>
            <a:ext cx="876490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、千万条腿来千万只眼， 也不够我走来也不够我看。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82270" y="3641725"/>
            <a:ext cx="81445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4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、头顶着蓝天大明镜， 延安城照在我心中：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82905" y="4371975"/>
            <a:ext cx="1163383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5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、一条条街道宽又平， 一座座楼房披彩虹； 一盏盏电灯亮又明， 一排排绿树迎春风…… 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82270" y="5462905"/>
            <a:ext cx="116344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6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、对照过去我认不出了你， 母亲延安换新衣。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9156700" y="1473835"/>
            <a:ext cx="1706245" cy="521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（拟人）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9156700" y="225044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（比喻、夸张）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9147810" y="2947670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（夸张）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156700" y="3641725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（比喻）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156700" y="487172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（排比、拟人）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156700" y="5539740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（比喻、拟人）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4455" y="1470025"/>
            <a:ext cx="11965305" cy="1790065"/>
          </a:xfrm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zh-CN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1</a:t>
            </a:r>
            <a:r>
              <a:rPr lang="zh-CN" altLang="en-US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、</a:t>
            </a:r>
            <a:r>
              <a:rPr lang="en-US" altLang="zh-CN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 </a:t>
            </a:r>
            <a:r>
              <a:rPr lang="zh-CN" altLang="en-US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诗人除了直接抒情外，还通过人物的动作、语言和场景描写来间接抒发情感。试找出相关诗句，细心揣摩其中蕴含的诗人的情感。</a:t>
            </a:r>
            <a:endParaRPr lang="zh-CN" altLang="en-US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endParaRPr lang="zh-CN" altLang="en-US" sz="3200">
              <a:latin typeface="+mn-ea"/>
            </a:endParaRPr>
          </a:p>
        </p:txBody>
      </p:sp>
      <p:sp>
        <p:nvSpPr>
          <p:cNvPr id="7" name="云形标注 6"/>
          <p:cNvSpPr/>
          <p:nvPr/>
        </p:nvSpPr>
        <p:spPr>
          <a:xfrm>
            <a:off x="84455" y="121920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50495" y="287020"/>
            <a:ext cx="241808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深度思考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4455" y="3260090"/>
            <a:ext cx="11965305" cy="565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、把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回延安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改成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去延安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到延安</a:t>
            </a:r>
            <a:r>
              <a:rPr lang="en-US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，表达效果有什么不同？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4455" y="3825240"/>
            <a:ext cx="12073255" cy="2675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用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字说明作者犹如一个远离家乡、久别母亲的孩子，回到了家乡、回到了母亲怀抱；用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字更加能表达出诗人与延安有一段特殊的经历和特殊的情感；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事全诗的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诗眼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，全诗紧扣一个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字，以回延安的过程为线索，抒发了对延安的热爱与赞颂。如果改成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去延安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或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到延安</a:t>
            </a: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，就失去了上述表达效果。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4455" y="330835"/>
            <a:ext cx="243649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朗读文章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919605" y="1834515"/>
            <a:ext cx="5980430" cy="26765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1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、听音频范读，把握节奏</a:t>
            </a:r>
          </a:p>
          <a:p>
            <a:pPr>
              <a:lnSpc>
                <a:spcPct val="140000"/>
              </a:lnSpc>
            </a:pP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  <a:p>
            <a:pPr>
              <a:lnSpc>
                <a:spcPct val="140000"/>
              </a:lnSpc>
            </a:pP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19605" y="3075940"/>
            <a:ext cx="657606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2</a:t>
            </a:r>
            <a:r>
              <a:rPr lang="zh-CN" altLang="en-US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、同学分节范读，展现自我</a:t>
            </a:r>
            <a:endParaRPr lang="zh-CN" altLang="en-US" sz="4000"/>
          </a:p>
        </p:txBody>
      </p:sp>
      <p:sp>
        <p:nvSpPr>
          <p:cNvPr id="7" name="文本框 6"/>
          <p:cNvSpPr txBox="1"/>
          <p:nvPr/>
        </p:nvSpPr>
        <p:spPr>
          <a:xfrm>
            <a:off x="1919605" y="4271010"/>
            <a:ext cx="555879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3</a:t>
            </a:r>
            <a:r>
              <a:rPr lang="zh-CN" altLang="en-US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  <a:sym typeface="+mn-ea"/>
              </a:rPr>
              <a:t>、全班齐读，读出情感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83690"/>
            <a:ext cx="10515600" cy="435133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这首诗以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“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信天游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的形式，写诗人回到阔别十年的延安，看到延安的巨大变化时无限兴奋和喜悦的心情，抒发了对革命圣地延安的深切怀念，对党和人民的无限热爱之情。</a:t>
            </a:r>
          </a:p>
        </p:txBody>
      </p:sp>
      <p:sp>
        <p:nvSpPr>
          <p:cNvPr id="4" name="云形标注 3"/>
          <p:cNvSpPr/>
          <p:nvPr/>
        </p:nvSpPr>
        <p:spPr>
          <a:xfrm>
            <a:off x="27305" y="165735"/>
            <a:ext cx="2550160" cy="1098550"/>
          </a:xfrm>
          <a:prstGeom prst="cloud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4455" y="330835"/>
            <a:ext cx="243649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文章主题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973</Words>
  <Application>WPS 演示</Application>
  <PresentationFormat>自定义</PresentationFormat>
  <Paragraphs>68</Paragraphs>
  <Slides>11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幻灯片 1</vt:lpstr>
      <vt:lpstr>学习目标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微软系统</cp:lastModifiedBy>
  <cp:revision>20</cp:revision>
  <dcterms:created xsi:type="dcterms:W3CDTF">2015-05-05T08:02:00Z</dcterms:created>
  <dcterms:modified xsi:type="dcterms:W3CDTF">2018-03-02T04:44:44Z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