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9" r:id="rId3"/>
    <p:sldId id="288" r:id="rId4"/>
    <p:sldId id="261" r:id="rId5"/>
    <p:sldId id="257" r:id="rId6"/>
    <p:sldId id="258" r:id="rId7"/>
    <p:sldId id="259" r:id="rId8"/>
    <p:sldId id="260" r:id="rId9"/>
    <p:sldId id="262" r:id="rId10"/>
    <p:sldId id="263" r:id="rId11"/>
    <p:sldId id="265" r:id="rId12"/>
    <p:sldId id="268" r:id="rId13"/>
    <p:sldId id="269" r:id="rId14"/>
    <p:sldId id="264" r:id="rId15"/>
    <p:sldId id="272" r:id="rId16"/>
    <p:sldId id="273" r:id="rId17"/>
    <p:sldId id="275" r:id="rId18"/>
    <p:sldId id="331" r:id="rId19"/>
    <p:sldId id="332" r:id="rId20"/>
    <p:sldId id="333" r:id="rId21"/>
    <p:sldId id="334" r:id="rId22"/>
    <p:sldId id="335" r:id="rId23"/>
    <p:sldId id="336" r:id="rId24"/>
    <p:sldId id="277" r:id="rId25"/>
    <p:sldId id="278" r:id="rId26"/>
    <p:sldId id="276" r:id="rId27"/>
    <p:sldId id="282" r:id="rId28"/>
    <p:sldId id="283" r:id="rId29"/>
    <p:sldId id="285" r:id="rId30"/>
    <p:sldId id="284" r:id="rId31"/>
    <p:sldId id="286" r:id="rId3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3843" y="1071546"/>
            <a:ext cx="6815667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572111" y="1071546"/>
            <a:ext cx="4011084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7" y="285728"/>
            <a:ext cx="10974657" cy="696626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eaLnBrk="1" hangingPunct="1"/>
            <a:endParaRPr lang="zh-CN" altLang="en-US" sz="1200" dirty="0">
              <a:solidFill>
                <a:srgbClr val="898989"/>
              </a:solidFill>
              <a:latin typeface="Cambria" panose="02040503050406030204" pitchFamily="18" charset="0"/>
              <a:ea typeface="华文楷体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algn="ctr" eaLnBrk="1" hangingPunct="1"/>
            <a:endParaRPr lang="zh-CN" altLang="en-US" sz="1200" dirty="0">
              <a:solidFill>
                <a:srgbClr val="898989"/>
              </a:solidFill>
              <a:latin typeface="Cambria" panose="02040503050406030204" pitchFamily="18" charset="0"/>
              <a:ea typeface="华文楷体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mbria" panose="02040503050406030204" pitchFamily="18" charset="0"/>
                <a:ea typeface="华文楷体" pitchFamily="2" charset="-122"/>
              </a:rPr>
            </a:fld>
            <a:endParaRPr lang="zh-CN" altLang="en-US" sz="1200" dirty="0">
              <a:solidFill>
                <a:srgbClr val="898989"/>
              </a:solidFill>
              <a:latin typeface="Cambria" panose="02040503050406030204" pitchFamily="18" charset="0"/>
              <a:ea typeface="华文楷体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slide" Target="slide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audio2.wav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6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71120" y="161290"/>
            <a:ext cx="12024995" cy="4663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阅读分享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第十六、七回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：</a:t>
            </a:r>
            <a:endParaRPr lang="zh-CN" altLang="en-US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这两回主要讲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袈裟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被偷、几经周折终被取回一事，联系现实生活，你从这个故事中获得</a:t>
            </a:r>
            <a:r>
              <a:rPr lang="zh-CN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何启示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？</a:t>
            </a:r>
            <a:endParaRPr lang="zh-CN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黑风山、黑风洞景色不错，能试背其景么？</a:t>
            </a:r>
            <a:endParaRPr lang="zh-CN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③结合</a:t>
            </a:r>
            <a:r>
              <a:rPr lang="en-US" alt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那妖早已迎出二门道：凌虚，有劳仙驾珍顾，</a:t>
            </a:r>
            <a:r>
              <a:rPr lang="zh-CN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蓬荜有辉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。”理解</a:t>
            </a:r>
            <a:r>
              <a:rPr lang="zh-CN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蓬荜生辉</a:t>
            </a:r>
            <a:r>
              <a:rPr lang="zh-CN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的意思，谦辞敬辞？</a:t>
            </a:r>
            <a:endParaRPr lang="zh-CN" altLang="en-US" sz="40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71120" y="161290"/>
            <a:ext cx="12024995" cy="6492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黑风山：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万壑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争流，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千崖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竞秀。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鸟啼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人不见，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花落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树犹香。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雨过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天连青壁润，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风来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松卷翠屏张。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山草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发，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野花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开，悬崖峭嶂；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薛萝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生，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佳木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丽，峻岭平岗。不遇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幽人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，那寻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樵子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？涧边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双鹤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饮，石上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野猿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狂。矗矗堆螺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排黛色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，巍巍拥翠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弄岚光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黑风洞：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烟霞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渺渺，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松柏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森森。烟霞渺渺采盈门，松柏森森青绕户。桥踏枯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槎木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，峰巅绕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薛萝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鸟衔红蕊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来云壑，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鹿践芳丛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上石台。那门前时催花发，风送花香。临堤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绿柳转黄鹂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，傍岸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夭桃翻粉蝶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。虽然旷野不堪夸，却赛蓬莱山下景。</a:t>
            </a:r>
            <a:endParaRPr lang="zh-CN" altLang="en-US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矩形 15361"/>
          <p:cNvSpPr/>
          <p:nvPr/>
        </p:nvSpPr>
        <p:spPr>
          <a:xfrm>
            <a:off x="133985" y="0"/>
            <a:ext cx="11973560" cy="6858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50000">
                <a:srgbClr val="FFFFFF"/>
              </a:gs>
              <a:gs pos="100000">
                <a:schemeClr val="hlink"/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3" name="标题 15362"/>
          <p:cNvSpPr>
            <a:spLocks noGrp="1"/>
          </p:cNvSpPr>
          <p:nvPr>
            <p:ph type="title"/>
          </p:nvPr>
        </p:nvSpPr>
        <p:spPr>
          <a:xfrm>
            <a:off x="2068830" y="0"/>
            <a:ext cx="7772400" cy="1310005"/>
          </a:xfrm>
          <a:noFill/>
          <a:ln>
            <a:noFill/>
          </a:ln>
        </p:spPr>
        <p:txBody>
          <a:bodyPr/>
          <a:p>
            <a:r>
              <a:rPr lang="zh-CN" altLang="en-US" sz="6000" b="1">
                <a:solidFill>
                  <a:schemeClr val="tx1"/>
                </a:solidFill>
                <a:ea typeface="华文行楷" panose="02010800040101010101" pitchFamily="2" charset="-122"/>
              </a:rPr>
              <a:t>皇帝的新装</a:t>
            </a:r>
            <a:r>
              <a:rPr lang="zh-CN" altLang="en-US" sz="6000">
                <a:solidFill>
                  <a:srgbClr val="D60093"/>
                </a:solidFill>
              </a:rPr>
              <a:t> </a:t>
            </a:r>
            <a:endParaRPr lang="zh-CN" altLang="en-US" sz="6000">
              <a:solidFill>
                <a:srgbClr val="D60093"/>
              </a:solidFill>
            </a:endParaRPr>
          </a:p>
        </p:txBody>
      </p:sp>
      <p:pic>
        <p:nvPicPr>
          <p:cNvPr id="15364" name="文本占位符 15363" descr="Untitled-1"/>
          <p:cNvPicPr>
            <a:picLocks noGrp="1" noChangeAspect="1"/>
          </p:cNvPicPr>
          <p:nvPr>
            <p:ph type="body" idx="1"/>
          </p:nvPr>
        </p:nvPicPr>
        <p:blipFill>
          <a:blip r:embed="rId1"/>
          <a:stretch>
            <a:fillRect/>
          </a:stretch>
        </p:blipFill>
        <p:spPr>
          <a:xfrm>
            <a:off x="651510" y="1046480"/>
            <a:ext cx="11189970" cy="5669915"/>
          </a:xfrm>
          <a:noFill/>
          <a:ln>
            <a:noFill/>
          </a:ln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11265" descr="底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</p:pic>
      <p:pic>
        <p:nvPicPr>
          <p:cNvPr id="11267" name="图片 11266" descr="丑小鸭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988" y="3500438"/>
            <a:ext cx="3313112" cy="24495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图片 11267" descr="海的女儿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463" y="1196975"/>
            <a:ext cx="3311525" cy="2232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图片 11268" descr="火柴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6988" y="1267778"/>
            <a:ext cx="3313112" cy="2089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文本框 11269"/>
          <p:cNvSpPr txBox="1"/>
          <p:nvPr/>
        </p:nvSpPr>
        <p:spPr>
          <a:xfrm>
            <a:off x="4367213" y="476250"/>
            <a:ext cx="4248150" cy="548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000">
                <a:solidFill>
                  <a:srgbClr val="FF3300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请指出下列图片的出处</a:t>
            </a:r>
            <a:endParaRPr lang="zh-CN" altLang="en-US" sz="3000">
              <a:solidFill>
                <a:srgbClr val="FF3300"/>
              </a:solidFill>
              <a:latin typeface="Times New Roman" panose="02020603050405020304" pitchFamily="2" charset="0"/>
              <a:ea typeface="黑体" panose="02010600030101010101" pitchFamily="2" charset="-122"/>
            </a:endParaRPr>
          </a:p>
        </p:txBody>
      </p:sp>
      <p:sp>
        <p:nvSpPr>
          <p:cNvPr id="11271" name="文本框 11270"/>
          <p:cNvSpPr txBox="1"/>
          <p:nvPr/>
        </p:nvSpPr>
        <p:spPr>
          <a:xfrm>
            <a:off x="3503613" y="6278563"/>
            <a:ext cx="5903912" cy="579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2400">
                <a:solidFill>
                  <a:srgbClr val="0033CC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     </a:t>
            </a:r>
            <a:r>
              <a:rPr lang="zh-CN" altLang="en-US" sz="3200" b="1">
                <a:solidFill>
                  <a:srgbClr val="0033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这些作品有何共同之处？</a:t>
            </a:r>
            <a:endParaRPr lang="zh-CN" altLang="en-US" sz="3200" b="1">
              <a:solidFill>
                <a:srgbClr val="0033CC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pic>
        <p:nvPicPr>
          <p:cNvPr id="11272" name="图片 11271" descr="U529P18T90D43050F1532DT200411301040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0463" y="3500438"/>
            <a:ext cx="3311525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3" name="矩形 11272" descr="白色大理石"/>
          <p:cNvSpPr/>
          <p:nvPr/>
        </p:nvSpPr>
        <p:spPr>
          <a:xfrm>
            <a:off x="1919288" y="333375"/>
            <a:ext cx="1695450" cy="876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6600" b="1">
                <a:blipFill rotWithShape="0">
                  <a:blip r:embed="rId6"/>
                </a:blipFill>
                <a:latin typeface="华文行楷" panose="02010800040101010101" pitchFamily="2" charset="-122"/>
                <a:ea typeface="华文行楷" panose="02010800040101010101" pitchFamily="2" charset="-122"/>
              </a:rPr>
              <a:t>导入</a:t>
            </a:r>
            <a:endParaRPr lang="zh-CN" altLang="en-US" sz="6600" b="1">
              <a:blipFill rotWithShape="0">
                <a:blip r:embed="rId6"/>
              </a:blip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274" name="椭圆形标注 11273"/>
          <p:cNvSpPr/>
          <p:nvPr/>
        </p:nvSpPr>
        <p:spPr>
          <a:xfrm>
            <a:off x="1847850" y="0"/>
            <a:ext cx="2376488" cy="1081088"/>
          </a:xfrm>
          <a:prstGeom prst="wedgeEllipseCallout">
            <a:avLst>
              <a:gd name="adj1" fmla="val 81995"/>
              <a:gd name="adj2" fmla="val 7907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卖火柴的小女孩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》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1275" name="椭圆形标注 11274"/>
          <p:cNvSpPr/>
          <p:nvPr/>
        </p:nvSpPr>
        <p:spPr>
          <a:xfrm>
            <a:off x="7967663" y="0"/>
            <a:ext cx="2376487" cy="1081088"/>
          </a:xfrm>
          <a:prstGeom prst="wedgeEllipseCallout">
            <a:avLst>
              <a:gd name="adj1" fmla="val -57014"/>
              <a:gd name="adj2" fmla="val 5954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海的女儿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》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1276" name="椭圆形标注 11275"/>
          <p:cNvSpPr/>
          <p:nvPr/>
        </p:nvSpPr>
        <p:spPr>
          <a:xfrm>
            <a:off x="1524000" y="2133600"/>
            <a:ext cx="2376488" cy="1081088"/>
          </a:xfrm>
          <a:prstGeom prst="wedgeEllipseCallout">
            <a:avLst>
              <a:gd name="adj1" fmla="val 81995"/>
              <a:gd name="adj2" fmla="val 7907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丑小鸭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》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1277" name="椭圆形标注 11276"/>
          <p:cNvSpPr/>
          <p:nvPr/>
        </p:nvSpPr>
        <p:spPr>
          <a:xfrm>
            <a:off x="7824788" y="2133600"/>
            <a:ext cx="2376487" cy="1081088"/>
          </a:xfrm>
          <a:prstGeom prst="wedgeEllipseCallout">
            <a:avLst>
              <a:gd name="adj1" fmla="val -56213"/>
              <a:gd name="adj2" fmla="val 7114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《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拇指姑娘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》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1278" name="椭圆形标注 11277"/>
          <p:cNvSpPr/>
          <p:nvPr/>
        </p:nvSpPr>
        <p:spPr>
          <a:xfrm>
            <a:off x="1196975" y="4221480"/>
            <a:ext cx="2846705" cy="1584325"/>
          </a:xfrm>
          <a:prstGeom prst="wedgeEllipseCallout">
            <a:avLst>
              <a:gd name="adj1" fmla="val 87995"/>
              <a:gd name="adj2" fmla="val 70542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algn="ctr"/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作者相同安徒生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/>
            <a:endParaRPr lang="zh-CN" altLang="en-US" sz="32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1279" name="椭圆形标注 11278"/>
          <p:cNvSpPr/>
          <p:nvPr/>
        </p:nvSpPr>
        <p:spPr>
          <a:xfrm>
            <a:off x="7859713" y="4005263"/>
            <a:ext cx="2808287" cy="1512887"/>
          </a:xfrm>
          <a:prstGeom prst="wedgeEllipseCallout">
            <a:avLst>
              <a:gd name="adj1" fmla="val -70972"/>
              <a:gd name="adj2" fmla="val 8934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algn="ctr"/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体裁相同童话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/>
            <a:endParaRPr lang="zh-CN" altLang="en-US" sz="32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1280" name="动作按钮: 后退或前一项 11279">
            <a:hlinkClick r:id="rId7" action="ppaction://hlinksldjump"/>
          </p:cNvPr>
          <p:cNvSpPr/>
          <p:nvPr/>
        </p:nvSpPr>
        <p:spPr>
          <a:xfrm>
            <a:off x="9983788" y="6453188"/>
            <a:ext cx="684212" cy="404812"/>
          </a:xfrm>
          <a:prstGeom prst="actionButtonBackPrevious">
            <a:avLst/>
          </a:prstGeom>
          <a:solidFill>
            <a:srgbClr val="FFCC00">
              <a:alpha val="56999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 bldLvl="0" animBg="1"/>
      <p:bldP spid="11275" grpId="0" bldLvl="0" animBg="1"/>
      <p:bldP spid="11276" grpId="0" bldLvl="0" animBg="1"/>
      <p:bldP spid="11277" grpId="0" bldLvl="0" animBg="1"/>
      <p:bldP spid="11278" grpId="0" bldLvl="0" animBg="1"/>
      <p:bldP spid="1127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142875" y="1849120"/>
            <a:ext cx="7508875" cy="4114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2" charset="0"/>
                <a:ea typeface="隶书" pitchFamily="1" charset="-122"/>
              </a:rPr>
              <a:t>     </a:t>
            </a:r>
            <a:r>
              <a:rPr lang="zh-CN" altLang="en-US" sz="44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童话是儿童文学的一种，它通过丰富的</a:t>
            </a:r>
            <a:r>
              <a:rPr lang="zh-CN" altLang="en-US" sz="4400" b="1" u="sng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           </a:t>
            </a:r>
            <a:r>
              <a:rPr lang="zh-CN" altLang="en-US" sz="44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等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艺术手法</a:t>
            </a:r>
            <a:r>
              <a:rPr lang="zh-CN" altLang="en-US" sz="44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来塑造形象，反映社会生活，对儿童进行思想教育。语言通俗易懂，情节曲折离奇，引人入胜。</a:t>
            </a:r>
            <a:endParaRPr lang="zh-CN" altLang="en-US" sz="4400" b="1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2291" name="图片 12290" descr="a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1750" y="773430"/>
            <a:ext cx="4516755" cy="53111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矩形 12291" descr="纸袋"/>
          <p:cNvSpPr/>
          <p:nvPr/>
        </p:nvSpPr>
        <p:spPr>
          <a:xfrm>
            <a:off x="1960245" y="386715"/>
            <a:ext cx="31242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2"/>
                </a:blipFill>
                <a:effectLst>
                  <a:outerShdw dist="563972" dir="14049740" sx="125000" sy="125000" algn="tl" rotWithShape="0">
                    <a:srgbClr val="C7DFD3"/>
                  </a:outerShdw>
                </a:effectLst>
                <a:latin typeface="华文彩云" charset="0"/>
                <a:ea typeface="华文彩云" charset="0"/>
              </a:rPr>
              <a:t>童话</a:t>
            </a:r>
            <a:endParaRPr lang="zh-CN" altLang="en-US" sz="3600" b="1"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2"/>
              </a:blipFill>
              <a:effectLst>
                <a:outerShdw dist="563972" dir="14049740" sx="125000" sy="125000" algn="tl" rotWithShape="0">
                  <a:srgbClr val="C7DFD3"/>
                </a:outerShdw>
              </a:effectLst>
              <a:latin typeface="华文彩云" charset="0"/>
              <a:ea typeface="华文彩云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0900" y="2505075"/>
            <a:ext cx="6551930" cy="7620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p>
            <a:pPr algn="l"/>
            <a:r>
              <a:rPr lang="zh-CN" altLang="en-US" sz="4400" b="1">
                <a:solidFill>
                  <a:srgbClr val="FFFF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想象、幻想、夸张、拟人</a:t>
            </a:r>
            <a:endParaRPr lang="zh-CN" altLang="en-US" sz="4400" b="1">
              <a:solidFill>
                <a:srgbClr val="FFFF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3313"/>
          <p:cNvSpPr txBox="1"/>
          <p:nvPr/>
        </p:nvSpPr>
        <p:spPr>
          <a:xfrm>
            <a:off x="92075" y="890270"/>
            <a:ext cx="11937365" cy="4968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文学体裁</a:t>
            </a:r>
            <a:r>
              <a:rPr lang="zh-CN" altLang="en-US" sz="4000" b="1" dirty="0">
                <a:solidFill>
                  <a:srgbClr val="0066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儿童文学</a:t>
            </a:r>
            <a:endParaRPr lang="zh-CN" altLang="en-US" sz="4000" b="1" dirty="0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font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常用手法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4000" b="1" dirty="0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font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语言特点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通俗、生动，离奇曲折，引人入胜</a:t>
            </a:r>
            <a:endParaRPr lang="zh-CN" altLang="en-US" sz="4000" b="1" dirty="0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font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最重要特点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：</a:t>
            </a:r>
            <a:endParaRPr lang="zh-CN" altLang="en-US" sz="4000" b="1" dirty="0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 font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举凡鸟兽虫鱼，花草树木，整个大自然以及家具、玩具都可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赋予生命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，注入思想感情，使它们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人格化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4000" b="1" dirty="0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3315" name="文本框 13314"/>
          <p:cNvSpPr txBox="1"/>
          <p:nvPr/>
        </p:nvSpPr>
        <p:spPr>
          <a:xfrm>
            <a:off x="1703388" y="188913"/>
            <a:ext cx="4003675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/>
                <a:latin typeface="黑体" panose="02010600030101010101" pitchFamily="2" charset="-122"/>
                <a:ea typeface="黑体" panose="02010600030101010101" pitchFamily="2" charset="-122"/>
              </a:rPr>
              <a:t>童话的特点</a:t>
            </a:r>
            <a:endParaRPr lang="zh-CN" altLang="en-US" sz="4000" b="1" dirty="0">
              <a:solidFill>
                <a:srgbClr val="FF0000"/>
              </a:solidFill>
              <a:effectLst/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625725" y="1734185"/>
            <a:ext cx="6551930" cy="7620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p>
            <a:pPr algn="l"/>
            <a:r>
              <a:rPr lang="zh-CN" altLang="en-US" sz="4400" b="1">
                <a:solidFill>
                  <a:srgbClr val="FFFF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想象、幻想、夸张、拟人</a:t>
            </a:r>
            <a:endParaRPr lang="zh-CN" altLang="en-US" sz="4400" b="1">
              <a:solidFill>
                <a:srgbClr val="FFFF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15005" y="3462020"/>
            <a:ext cx="1407160" cy="82296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p>
            <a:r>
              <a:rPr lang="zh-CN" altLang="en-US" sz="4800" b="1"/>
              <a:t>拟人</a:t>
            </a:r>
            <a:endParaRPr lang="zh-CN" altLang="en-US" sz="4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14337"/>
          <p:cNvSpPr txBox="1"/>
          <p:nvPr/>
        </p:nvSpPr>
        <p:spPr>
          <a:xfrm>
            <a:off x="3493770" y="30480"/>
            <a:ext cx="8526780" cy="6126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2" charset="0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</a:t>
            </a:r>
            <a:r>
              <a:rPr lang="zh-CN" altLang="en-US" sz="40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安徒生</a:t>
            </a:r>
            <a:r>
              <a:rPr lang="zh-CN" altLang="en-US" sz="4400" b="1" dirty="0">
                <a:solidFill>
                  <a:srgbClr val="FF505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（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1805~1875）,19世纪</a:t>
            </a:r>
            <a:r>
              <a:rPr lang="zh-CN" altLang="en-US" sz="4400" b="1" u="sng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丹麦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文学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巨匠，世界著名的</a:t>
            </a:r>
            <a:r>
              <a:rPr lang="zh-CN" altLang="en-US" sz="4400" b="1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童话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作家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。安徒生生于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鞋匠家庭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，童年生活穷苦，早期写有诗歌、剧本和长篇小说等，1835年开始写童话，</a:t>
            </a:r>
            <a:r>
              <a:rPr lang="zh-CN" altLang="en-US" sz="4400" b="1" u="sng" dirty="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著名的童话有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4400" b="1" u="sng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丑小鸭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》、《</a:t>
            </a:r>
            <a:r>
              <a:rPr lang="zh-CN" altLang="en-US" sz="4400" b="1" u="sng" dirty="0">
                <a:solidFill>
                  <a:schemeClr val="bg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海的女儿</a:t>
            </a:r>
            <a:r>
              <a:rPr lang="zh-CN" altLang="en-US" sz="4400" b="1" u="sng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》、《卖火柴的小女孩》、《夜莺》、《皇帝的新装》等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718185" y="323850"/>
            <a:ext cx="309753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作者简介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14340" name="图片 14339" descr="A:\tou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7940" y="1342390"/>
            <a:ext cx="3521710" cy="41732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348990" y="665480"/>
            <a:ext cx="1407160" cy="82296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p>
            <a:pPr algn="l"/>
            <a:r>
              <a:rPr lang="zh-CN" altLang="en-US" sz="4800" b="1" u="sng" dirty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丹麦</a:t>
            </a:r>
            <a:endParaRPr lang="zh-CN" altLang="en-US" sz="4800" b="1" u="sng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292080" y="665480"/>
            <a:ext cx="1407160" cy="82296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p>
            <a:pPr algn="l"/>
            <a:r>
              <a:rPr lang="zh-CN" altLang="en-US" sz="4800" b="1" u="sng" dirty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童话</a:t>
            </a:r>
            <a:endParaRPr lang="zh-CN" altLang="en-US" sz="4800" b="1" u="sng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04020" y="3354705"/>
            <a:ext cx="2019300" cy="82296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p>
            <a:pPr algn="l"/>
            <a:r>
              <a:rPr lang="zh-CN" altLang="en-US" sz="4800" b="1" u="sng" dirty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丑小鸭</a:t>
            </a:r>
            <a:endParaRPr lang="zh-CN" altLang="en-US" sz="4800" b="1" u="sng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54780" y="3967480"/>
            <a:ext cx="2771775" cy="82296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 algn="l"/>
            <a:r>
              <a:rPr lang="zh-CN" altLang="en-US" sz="4800" b="1" u="sng" dirty="0">
                <a:solidFill>
                  <a:srgbClr val="C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海的女儿</a:t>
            </a:r>
            <a:endParaRPr lang="zh-CN" altLang="en-US" sz="4800" b="1" u="sng" dirty="0">
              <a:solidFill>
                <a:srgbClr val="C0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4" grpId="0" bldLvl="0" animBg="1"/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113030" y="103505"/>
            <a:ext cx="11957050" cy="6569075"/>
          </a:xfrm>
        </p:spPr>
        <p:txBody>
          <a:bodyPr>
            <a:normAutofit lnSpcReduction="20000"/>
          </a:bodyPr>
          <a:p>
            <a:pPr>
              <a:spcBef>
                <a:spcPct val="50000"/>
              </a:spcBef>
              <a:buNone/>
            </a:pPr>
            <a:r>
              <a:rPr lang="en-US" altLang="zh-CN"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en-US" altLang="zh-CN" sz="4800" b="1">
                <a:solidFill>
                  <a:schemeClr val="tx2"/>
                </a:solidFill>
                <a:latin typeface="隶书" pitchFamily="1" charset="-122"/>
                <a:ea typeface="隶书" pitchFamily="1" charset="-122"/>
              </a:rPr>
              <a:t>        </a:t>
            </a:r>
            <a:r>
              <a:rPr lang="zh-CN" altLang="en-US" sz="4800" b="1">
                <a:solidFill>
                  <a:schemeClr val="tx2"/>
                </a:solidFill>
                <a:latin typeface="隶书" pitchFamily="1" charset="-122"/>
                <a:ea typeface="隶书" pitchFamily="1" charset="-122"/>
              </a:rPr>
              <a:t>读准字音</a:t>
            </a:r>
            <a:endParaRPr lang="zh-CN" altLang="en-US" sz="4800" b="1">
              <a:solidFill>
                <a:schemeClr val="tx2"/>
              </a:solidFill>
              <a:latin typeface="隶书" pitchFamily="1" charset="-122"/>
              <a:ea typeface="隶书" pitchFamily="1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sz="280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炫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耀    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称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职    滑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稽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陛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下      头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衔</a:t>
            </a:r>
            <a:endParaRPr lang="zh-CN" altLang="en-US" sz="40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xuàn     chèn       jī     bì         </a:t>
            </a: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xián </a:t>
            </a: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 </a:t>
            </a:r>
            <a:r>
              <a:rPr lang="en-US" altLang="zh-CN" sz="4000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en-US" altLang="zh-CN" sz="4000" b="1" u="sng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ct val="50000"/>
              </a:spcBef>
              <a:buNone/>
            </a:pPr>
            <a:endParaRPr lang="zh-CN" altLang="en-US" sz="40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骇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人听闻   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钦差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大臣     随声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附和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赐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予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40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hài         qīn chāi        fù hè      </a:t>
            </a: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cì</a:t>
            </a:r>
            <a:endParaRPr lang="en-US" altLang="zh-CN" sz="4000" b="1">
              <a:solidFill>
                <a:srgbClr val="00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en-US" altLang="zh-CN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御聘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爵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士       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更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衣       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勋</a:t>
            </a:r>
            <a:r>
              <a:rPr lang="zh-CN" altLang="en-US" sz="4000" b="1">
                <a:solidFill>
                  <a:srgbClr val="0066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章</a:t>
            </a:r>
            <a:endParaRPr lang="zh-CN" altLang="en-US" sz="4000" b="1">
              <a:solidFill>
                <a:srgbClr val="0066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Yù pìn     jué         gēng        </a:t>
            </a: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xūn</a:t>
            </a:r>
            <a:r>
              <a:rPr lang="en-US" altLang="zh-CN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</a:t>
            </a:r>
            <a:r>
              <a:rPr lang="en-US" altLang="zh-CN" sz="4000">
                <a:solidFill>
                  <a:srgbClr val="498B5A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  </a:t>
            </a:r>
            <a:r>
              <a:rPr lang="en-US" altLang="zh-CN" sz="2800">
                <a:solidFill>
                  <a:srgbClr val="498B5A"/>
                </a:solidFill>
                <a:latin typeface="华文中宋" pitchFamily="2" charset="-122"/>
                <a:ea typeface="华文中宋" pitchFamily="2" charset="-122"/>
              </a:rPr>
              <a:t>                          </a:t>
            </a:r>
            <a:endParaRPr lang="en-US" altLang="zh-CN" sz="2800">
              <a:solidFill>
                <a:srgbClr val="498B5A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29697"/>
          <p:cNvSpPr txBox="1"/>
          <p:nvPr/>
        </p:nvSpPr>
        <p:spPr>
          <a:xfrm>
            <a:off x="128905" y="0"/>
            <a:ext cx="1191577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一、抓住题目，整体感知：梳理情节，理清课文结构</a:t>
            </a:r>
            <a:endParaRPr lang="zh-CN" altLang="en-US" sz="36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9699" name="左大括号 29698"/>
          <p:cNvSpPr/>
          <p:nvPr/>
        </p:nvSpPr>
        <p:spPr>
          <a:xfrm>
            <a:off x="2010410" y="1218883"/>
            <a:ext cx="576263" cy="3816350"/>
          </a:xfrm>
          <a:prstGeom prst="leftBrace">
            <a:avLst>
              <a:gd name="adj1" fmla="val 5518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9700" name="组合 29699"/>
          <p:cNvGrpSpPr/>
          <p:nvPr/>
        </p:nvGrpSpPr>
        <p:grpSpPr>
          <a:xfrm>
            <a:off x="2586355" y="762000"/>
            <a:ext cx="1668780" cy="5446395"/>
            <a:chOff x="1111" y="709"/>
            <a:chExt cx="908" cy="2721"/>
          </a:xfrm>
        </p:grpSpPr>
        <p:sp>
          <p:nvSpPr>
            <p:cNvPr id="29701" name="下箭头 29700"/>
            <p:cNvSpPr/>
            <p:nvPr/>
          </p:nvSpPr>
          <p:spPr>
            <a:xfrm>
              <a:off x="1111" y="709"/>
              <a:ext cx="680" cy="2721"/>
            </a:xfrm>
            <a:prstGeom prst="downArrow">
              <a:avLst>
                <a:gd name="adj1" fmla="val 50000"/>
                <a:gd name="adj2" fmla="val 100036"/>
              </a:avLst>
            </a:prstGeom>
            <a:solidFill>
              <a:srgbClr val="FFFF99"/>
            </a:solidFill>
            <a:ln w="9525" cap="flat" cmpd="sng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2" name="文本框 29701"/>
            <p:cNvSpPr txBox="1"/>
            <p:nvPr/>
          </p:nvSpPr>
          <p:spPr>
            <a:xfrm>
              <a:off x="1156" y="1298"/>
              <a:ext cx="726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开端</a:t>
              </a:r>
              <a:endPara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3" name="文本框 29702"/>
            <p:cNvSpPr txBox="1"/>
            <p:nvPr/>
          </p:nvSpPr>
          <p:spPr>
            <a:xfrm>
              <a:off x="1156" y="1842"/>
              <a:ext cx="817" cy="3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36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发展</a:t>
              </a:r>
              <a:endPara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4" name="文本框 29703"/>
            <p:cNvSpPr txBox="1"/>
            <p:nvPr/>
          </p:nvSpPr>
          <p:spPr>
            <a:xfrm>
              <a:off x="1156" y="754"/>
              <a:ext cx="635" cy="3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36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引子</a:t>
              </a:r>
              <a:endPara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5" name="文本框 29704"/>
            <p:cNvSpPr txBox="1"/>
            <p:nvPr/>
          </p:nvSpPr>
          <p:spPr>
            <a:xfrm>
              <a:off x="1156" y="2387"/>
              <a:ext cx="863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高潮</a:t>
              </a:r>
              <a:endPara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6" name="文本框 29705"/>
            <p:cNvSpPr txBox="1"/>
            <p:nvPr/>
          </p:nvSpPr>
          <p:spPr>
            <a:xfrm>
              <a:off x="1156" y="3022"/>
              <a:ext cx="816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chemeClr val="tx1"/>
                  </a:solidFill>
                  <a:latin typeface="Arial" panose="020B0604020202020204" pitchFamily="34" charset="0"/>
                  <a:ea typeface="华文中宋" pitchFamily="2" charset="-122"/>
                </a:rPr>
                <a:t>结局</a:t>
              </a:r>
              <a:endPara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</p:grpSp>
      <p:grpSp>
        <p:nvGrpSpPr>
          <p:cNvPr id="29707" name="组合 29706"/>
          <p:cNvGrpSpPr/>
          <p:nvPr/>
        </p:nvGrpSpPr>
        <p:grpSpPr>
          <a:xfrm>
            <a:off x="5293998" y="704921"/>
            <a:ext cx="4953000" cy="5400222"/>
            <a:chOff x="2267" y="472"/>
            <a:chExt cx="1769" cy="3336"/>
          </a:xfrm>
        </p:grpSpPr>
        <p:sp>
          <p:nvSpPr>
            <p:cNvPr id="29708" name="文本框 29707"/>
            <p:cNvSpPr txBox="1"/>
            <p:nvPr/>
          </p:nvSpPr>
          <p:spPr>
            <a:xfrm>
              <a:off x="2403" y="472"/>
              <a:ext cx="1043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0000CC"/>
                  </a:solidFill>
                  <a:latin typeface="Arial" panose="020B0604020202020204" pitchFamily="34" charset="0"/>
                  <a:ea typeface="华文中宋" pitchFamily="2" charset="-122"/>
                </a:rPr>
                <a:t>酷爱新装</a:t>
              </a:r>
              <a:endPara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09" name="文本框 29708"/>
            <p:cNvSpPr txBox="1"/>
            <p:nvPr/>
          </p:nvSpPr>
          <p:spPr>
            <a:xfrm>
              <a:off x="2403" y="1152"/>
              <a:ext cx="1496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0000CC"/>
                  </a:solidFill>
                  <a:latin typeface="Arial" panose="020B0604020202020204" pitchFamily="34" charset="0"/>
                  <a:ea typeface="华文中宋" pitchFamily="2" charset="-122"/>
                </a:rPr>
                <a:t>定做新装</a:t>
              </a:r>
              <a:endPara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  <a:hlinkClick r:id="" action="ppaction://noaction"/>
              </a:endParaRPr>
            </a:p>
          </p:txBody>
        </p:sp>
        <p:sp>
          <p:nvSpPr>
            <p:cNvPr id="29710" name="文本框 29709"/>
            <p:cNvSpPr txBox="1"/>
            <p:nvPr/>
          </p:nvSpPr>
          <p:spPr>
            <a:xfrm>
              <a:off x="2403" y="1908"/>
              <a:ext cx="998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>
                  <a:solidFill>
                    <a:srgbClr val="0000CC"/>
                  </a:solidFill>
                  <a:latin typeface="Arial" panose="020B0604020202020204" pitchFamily="34" charset="0"/>
                  <a:ea typeface="华文中宋" pitchFamily="2" charset="-122"/>
                </a:rPr>
                <a:t>察看新装</a:t>
              </a:r>
              <a:endPara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11" name="文本框 29710"/>
            <p:cNvSpPr txBox="1"/>
            <p:nvPr/>
          </p:nvSpPr>
          <p:spPr>
            <a:xfrm>
              <a:off x="2403" y="2654"/>
              <a:ext cx="1316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4000" b="1">
                  <a:solidFill>
                    <a:srgbClr val="0000CC"/>
                  </a:solidFill>
                  <a:latin typeface="Arial" panose="020B0604020202020204" pitchFamily="34" charset="0"/>
                  <a:ea typeface="华文中宋" pitchFamily="2" charset="-122"/>
                </a:rPr>
                <a:t>穿上新装</a:t>
              </a:r>
              <a:endPara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  <p:sp>
          <p:nvSpPr>
            <p:cNvPr id="29712" name="文本框 29711"/>
            <p:cNvSpPr txBox="1"/>
            <p:nvPr/>
          </p:nvSpPr>
          <p:spPr>
            <a:xfrm>
              <a:off x="2267" y="3375"/>
              <a:ext cx="1769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hlink"/>
                  </a:solidFill>
                  <a:latin typeface="Arial" panose="020B0604020202020204" pitchFamily="34" charset="0"/>
                  <a:ea typeface="华文中宋" pitchFamily="2" charset="-122"/>
                </a:rPr>
                <a:t>   </a:t>
              </a:r>
              <a:r>
                <a:rPr lang="zh-CN" altLang="en-US" sz="4000" b="1">
                  <a:solidFill>
                    <a:srgbClr val="0000CC"/>
                  </a:solidFill>
                  <a:latin typeface="Arial" panose="020B0604020202020204" pitchFamily="34" charset="0"/>
                  <a:ea typeface="华文中宋" pitchFamily="2" charset="-122"/>
                </a:rPr>
                <a:t>揭穿新装</a:t>
              </a:r>
              <a:endPara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endParaRPr>
            </a:p>
          </p:txBody>
        </p:sp>
      </p:grpSp>
      <p:grpSp>
        <p:nvGrpSpPr>
          <p:cNvPr id="29713" name="组合 29712"/>
          <p:cNvGrpSpPr/>
          <p:nvPr/>
        </p:nvGrpSpPr>
        <p:grpSpPr>
          <a:xfrm>
            <a:off x="4255135" y="1007110"/>
            <a:ext cx="720725" cy="4822190"/>
            <a:chOff x="1837" y="935"/>
            <a:chExt cx="454" cy="2268"/>
          </a:xfrm>
        </p:grpSpPr>
        <p:sp>
          <p:nvSpPr>
            <p:cNvPr id="29714" name="右箭头 29713"/>
            <p:cNvSpPr/>
            <p:nvPr/>
          </p:nvSpPr>
          <p:spPr>
            <a:xfrm>
              <a:off x="1837" y="3158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5" name="右箭头 29714"/>
            <p:cNvSpPr/>
            <p:nvPr/>
          </p:nvSpPr>
          <p:spPr>
            <a:xfrm>
              <a:off x="1837" y="2523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6" name="右箭头 29715"/>
            <p:cNvSpPr/>
            <p:nvPr/>
          </p:nvSpPr>
          <p:spPr>
            <a:xfrm>
              <a:off x="1837" y="1979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7" name="右箭头 29716"/>
            <p:cNvSpPr/>
            <p:nvPr/>
          </p:nvSpPr>
          <p:spPr>
            <a:xfrm>
              <a:off x="1837" y="1480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8" name="右箭头 29717"/>
            <p:cNvSpPr/>
            <p:nvPr/>
          </p:nvSpPr>
          <p:spPr>
            <a:xfrm>
              <a:off x="1837" y="935"/>
              <a:ext cx="454" cy="45"/>
            </a:xfrm>
            <a:prstGeom prst="rightArrow">
              <a:avLst>
                <a:gd name="adj1" fmla="val 50000"/>
                <a:gd name="adj2" fmla="val 25222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9719" name="矩形 29718">
            <a:hlinkClick r:id="" action="ppaction://noaction"/>
          </p:cNvPr>
          <p:cNvSpPr/>
          <p:nvPr/>
        </p:nvSpPr>
        <p:spPr>
          <a:xfrm rot="5400000">
            <a:off x="-962025" y="2860040"/>
            <a:ext cx="4813300" cy="884555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0"/>
                <a:gd name="adj2" fmla="val -32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gradFill rotWithShape="0">
                  <a:gsLst>
                    <a:gs pos="0">
                      <a:srgbClr val="FF3399">
                        <a:alpha val="100000"/>
                      </a:srgbClr>
                    </a:gs>
                    <a:gs pos="25000">
                      <a:srgbClr val="FF6633">
                        <a:alpha val="100000"/>
                      </a:srgbClr>
                    </a:gs>
                    <a:gs pos="50000">
                      <a:srgbClr val="FFFF00">
                        <a:alpha val="100000"/>
                      </a:srgbClr>
                    </a:gs>
                    <a:gs pos="75000">
                      <a:srgbClr val="01A78F">
                        <a:alpha val="100000"/>
                      </a:srgbClr>
                    </a:gs>
                    <a:gs pos="100000">
                      <a:srgbClr val="3366FF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华文琥珀" charset="0"/>
                <a:ea typeface="华文琥珀" charset="0"/>
              </a:rPr>
              <a:t>皇帝的</a:t>
            </a:r>
            <a:r>
              <a:rPr lang="zh-CN" altLang="en-US" sz="3600">
                <a:solidFill>
                  <a:schemeClr val="tx1"/>
                </a:soli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华文琥珀" charset="0"/>
                <a:ea typeface="华文琥珀" charset="0"/>
              </a:rPr>
              <a:t>新装</a:t>
            </a:r>
            <a:endParaRPr lang="zh-CN" altLang="en-US" sz="3600">
              <a:solidFill>
                <a:schemeClr val="tx1"/>
              </a:solidFill>
              <a:effectLst>
                <a:outerShdw dist="99190" dir="7788334" algn="ctr" rotWithShape="0">
                  <a:srgbClr val="000080">
                    <a:alpha val="80000"/>
                  </a:srgbClr>
                </a:outerShdw>
              </a:effectLst>
              <a:latin typeface="华文琥珀" charset="0"/>
              <a:ea typeface="华文琥珀" charset="0"/>
            </a:endParaRPr>
          </a:p>
        </p:txBody>
      </p:sp>
      <p:sp>
        <p:nvSpPr>
          <p:cNvPr id="29720" name="文本框 29719"/>
          <p:cNvSpPr txBox="1"/>
          <p:nvPr/>
        </p:nvSpPr>
        <p:spPr>
          <a:xfrm>
            <a:off x="330518" y="6012180"/>
            <a:ext cx="1871662" cy="629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7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2" charset="0"/>
                <a:ea typeface="华文新魏" pitchFamily="2" charset="-122"/>
              </a:rPr>
              <a:t>（线索</a:t>
            </a:r>
            <a:r>
              <a:rPr lang="zh-CN" altLang="en-US" sz="2800" b="1" dirty="0">
                <a:solidFill>
                  <a:srgbClr val="CC3300"/>
                </a:solidFill>
                <a:latin typeface="Times New Roman" panose="02020603050405020304" pitchFamily="2" charset="0"/>
                <a:ea typeface="华文新魏" pitchFamily="2" charset="-122"/>
              </a:rPr>
              <a:t>）</a:t>
            </a:r>
            <a:endParaRPr lang="zh-CN" altLang="en-US" sz="2800" b="1" dirty="0">
              <a:solidFill>
                <a:srgbClr val="CC3300"/>
              </a:solidFill>
              <a:latin typeface="Times New Roman" panose="02020603050405020304" pitchFamily="2" charset="0"/>
              <a:ea typeface="华文新魏" pitchFamily="2" charset="-122"/>
            </a:endParaRPr>
          </a:p>
        </p:txBody>
      </p:sp>
      <p:grpSp>
        <p:nvGrpSpPr>
          <p:cNvPr id="29721" name="组合 29720"/>
          <p:cNvGrpSpPr/>
          <p:nvPr/>
        </p:nvGrpSpPr>
        <p:grpSpPr>
          <a:xfrm>
            <a:off x="6531610" y="1463040"/>
            <a:ext cx="215900" cy="3940175"/>
            <a:chOff x="3152" y="1071"/>
            <a:chExt cx="136" cy="1996"/>
          </a:xfrm>
        </p:grpSpPr>
        <p:sp>
          <p:nvSpPr>
            <p:cNvPr id="29722" name="直接连接符 29721"/>
            <p:cNvSpPr/>
            <p:nvPr/>
          </p:nvSpPr>
          <p:spPr>
            <a:xfrm>
              <a:off x="3152" y="1071"/>
              <a:ext cx="0" cy="31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9723" name="直接连接符 29722"/>
            <p:cNvSpPr/>
            <p:nvPr/>
          </p:nvSpPr>
          <p:spPr>
            <a:xfrm>
              <a:off x="3152" y="1616"/>
              <a:ext cx="0" cy="31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9724" name="直接连接符 29723"/>
            <p:cNvSpPr/>
            <p:nvPr/>
          </p:nvSpPr>
          <p:spPr>
            <a:xfrm>
              <a:off x="3152" y="2160"/>
              <a:ext cx="0" cy="31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9725" name="直接连接符 29724"/>
            <p:cNvSpPr/>
            <p:nvPr/>
          </p:nvSpPr>
          <p:spPr>
            <a:xfrm>
              <a:off x="3152" y="2704"/>
              <a:ext cx="136" cy="36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</p:grp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5" name="文本框 13314"/>
          <p:cNvSpPr txBox="1"/>
          <p:nvPr/>
        </p:nvSpPr>
        <p:spPr>
          <a:xfrm>
            <a:off x="161290" y="88265"/>
            <a:ext cx="1186878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ctr"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effectLst/>
                <a:latin typeface="黑体" panose="02010600030101010101" pitchFamily="2" charset="-122"/>
                <a:ea typeface="黑体" panose="02010600030101010101" pitchFamily="2" charset="-122"/>
              </a:rPr>
              <a:t>二、依托情节，速读并思考，把握课文内容：</a:t>
            </a:r>
            <a:endParaRPr lang="zh-CN" altLang="en-US" sz="4400" b="1" dirty="0">
              <a:solidFill>
                <a:schemeClr val="tx1"/>
              </a:solidFill>
              <a:effectLst/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9712" name="文本框 29711"/>
          <p:cNvSpPr txBox="1"/>
          <p:nvPr/>
        </p:nvSpPr>
        <p:spPr>
          <a:xfrm>
            <a:off x="161290" y="911225"/>
            <a:ext cx="11868785" cy="5516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4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1.</a:t>
            </a:r>
            <a:r>
              <a:rPr lang="zh-CN" altLang="en-US" sz="44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列出</a:t>
            </a:r>
            <a:r>
              <a:rPr lang="zh-CN" altLang="en-US" sz="4400" b="1" dirty="0">
                <a:solidFill>
                  <a:srgbClr val="0000CC"/>
                </a:solidFill>
                <a:effectLst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童话所涉及</a:t>
            </a:r>
            <a:r>
              <a:rPr lang="zh-CN" altLang="en-US" sz="4800" b="1" u="sng" dirty="0">
                <a:solidFill>
                  <a:srgbClr val="FF0000"/>
                </a:solidFill>
                <a:effectLst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主要人物</a:t>
            </a:r>
            <a:r>
              <a:rPr lang="zh-CN" altLang="en-US" sz="4400" b="1" dirty="0">
                <a:solidFill>
                  <a:srgbClr val="0000CC"/>
                </a:solidFill>
                <a:effectLst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：</a:t>
            </a:r>
            <a:endParaRPr lang="zh-CN" altLang="en-US" sz="4400" b="1" dirty="0">
              <a:solidFill>
                <a:srgbClr val="0000CC"/>
              </a:solidFill>
              <a:effectLst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44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2.</a:t>
            </a:r>
            <a:r>
              <a:rPr lang="zh-CN" altLang="en-US" sz="4400" b="1">
                <a:solidFill>
                  <a:srgbClr val="0000CC"/>
                </a:solidFill>
                <a:latin typeface="楷体_GB2312" panose="02010609030101010101" pitchFamily="1" charset="-122"/>
                <a:ea typeface="楷体_GB2312" panose="02010609030101010101" pitchFamily="1" charset="-122"/>
                <a:sym typeface="+mn-ea"/>
              </a:rPr>
              <a:t>课文情节是围绕</a:t>
            </a:r>
            <a:r>
              <a:rPr lang="zh-CN" altLang="en-US" sz="4800" b="1" u="sng">
                <a:solidFill>
                  <a:srgbClr val="FF0000"/>
                </a:solidFill>
                <a:latin typeface="楷体_GB2312" panose="02010609030101010101" pitchFamily="1" charset="-122"/>
                <a:ea typeface="楷体_GB2312" panose="02010609030101010101" pitchFamily="1" charset="-122"/>
                <a:sym typeface="+mn-ea"/>
              </a:rPr>
              <a:t>哪一个字</a:t>
            </a:r>
            <a:r>
              <a:rPr lang="zh-CN" altLang="en-US" sz="4400" b="1">
                <a:solidFill>
                  <a:srgbClr val="0000CC"/>
                </a:solidFill>
                <a:latin typeface="楷体_GB2312" panose="02010609030101010101" pitchFamily="1" charset="-122"/>
                <a:ea typeface="楷体_GB2312" panose="02010609030101010101" pitchFamily="1" charset="-122"/>
                <a:sym typeface="+mn-ea"/>
              </a:rPr>
              <a:t>展开的？</a:t>
            </a:r>
            <a:endParaRPr lang="zh-CN" altLang="en-US" sz="4400" b="1">
              <a:solidFill>
                <a:srgbClr val="0000CC"/>
              </a:solidFill>
              <a:latin typeface="楷体_GB2312" panose="02010609030101010101" pitchFamily="1" charset="-122"/>
              <a:ea typeface="楷体_GB2312" panose="02010609030101010101" pitchFamily="1" charset="-122"/>
              <a:sym typeface="+mn-ea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44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3.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文中各种人物是怎样围绕“骗”字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进行活动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的？</a:t>
            </a:r>
            <a:r>
              <a:rPr lang="zh-CN" altLang="en-US" sz="36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（用一个字加以概括）</a:t>
            </a:r>
            <a:endParaRPr lang="zh-CN" altLang="en-US" sz="36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4.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有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一句话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推动了整个故事情节的发展，是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哪一句</a:t>
            </a:r>
            <a:r>
              <a:rPr lang="zh-CN" altLang="en-US" sz="4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48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8" name="图片 34817" descr="底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04775" y="0"/>
            <a:ext cx="1210754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9" name="直接连接符 34818"/>
          <p:cNvSpPr/>
          <p:nvPr/>
        </p:nvSpPr>
        <p:spPr>
          <a:xfrm>
            <a:off x="5919788" y="2763838"/>
            <a:ext cx="0" cy="792162"/>
          </a:xfrm>
          <a:prstGeom prst="line">
            <a:avLst/>
          </a:prstGeom>
          <a:ln w="9525">
            <a:noFill/>
          </a:ln>
        </p:spPr>
      </p:sp>
      <p:grpSp>
        <p:nvGrpSpPr>
          <p:cNvPr id="34820" name="组合 34819"/>
          <p:cNvGrpSpPr/>
          <p:nvPr/>
        </p:nvGrpSpPr>
        <p:grpSpPr>
          <a:xfrm>
            <a:off x="1945957" y="197803"/>
            <a:ext cx="8204201" cy="5343524"/>
            <a:chOff x="-765" y="-296"/>
            <a:chExt cx="5168" cy="3366"/>
          </a:xfrm>
        </p:grpSpPr>
        <p:sp>
          <p:nvSpPr>
            <p:cNvPr id="34821" name="椭圆 34820"/>
            <p:cNvSpPr/>
            <p:nvPr/>
          </p:nvSpPr>
          <p:spPr>
            <a:xfrm>
              <a:off x="-765" y="784"/>
              <a:ext cx="1355" cy="810"/>
            </a:xfrm>
            <a:prstGeom prst="ellipse">
              <a:avLst/>
            </a:prstGeom>
            <a:solidFill>
              <a:srgbClr val="CCFFFF">
                <a:alpha val="50000"/>
              </a:srgbClr>
            </a:solidFill>
            <a:ln w="38100" cap="flat" cmpd="sng">
              <a:solidFill>
                <a:srgbClr val="009999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sz="1800">
                <a:solidFill>
                  <a:srgbClr val="CCFF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2" name="椭圆 34821"/>
            <p:cNvSpPr/>
            <p:nvPr/>
          </p:nvSpPr>
          <p:spPr>
            <a:xfrm>
              <a:off x="2802" y="2248"/>
              <a:ext cx="1345" cy="822"/>
            </a:xfrm>
            <a:prstGeom prst="ellipse">
              <a:avLst/>
            </a:prstGeom>
            <a:solidFill>
              <a:srgbClr val="CCFFFF">
                <a:alpha val="50000"/>
              </a:srgbClr>
            </a:solidFill>
            <a:ln w="38100" cap="flat" cmpd="sng">
              <a:solidFill>
                <a:srgbClr val="009999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sz="1800">
                <a:solidFill>
                  <a:srgbClr val="CCFF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3" name="椭圆 34822"/>
            <p:cNvSpPr/>
            <p:nvPr/>
          </p:nvSpPr>
          <p:spPr>
            <a:xfrm>
              <a:off x="-392" y="2248"/>
              <a:ext cx="1337" cy="705"/>
            </a:xfrm>
            <a:prstGeom prst="ellipse">
              <a:avLst/>
            </a:prstGeom>
            <a:solidFill>
              <a:srgbClr val="CCFFFF">
                <a:alpha val="50000"/>
              </a:srgbClr>
            </a:solidFill>
            <a:ln w="38100" cap="flat" cmpd="sng">
              <a:solidFill>
                <a:srgbClr val="009999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sz="1800">
                <a:solidFill>
                  <a:srgbClr val="CCFF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4" name="椭圆 34823"/>
            <p:cNvSpPr/>
            <p:nvPr/>
          </p:nvSpPr>
          <p:spPr>
            <a:xfrm>
              <a:off x="3069" y="854"/>
              <a:ext cx="1334" cy="741"/>
            </a:xfrm>
            <a:prstGeom prst="ellipse">
              <a:avLst/>
            </a:prstGeom>
            <a:solidFill>
              <a:srgbClr val="CCFFFF">
                <a:alpha val="50000"/>
              </a:srgbClr>
            </a:solidFill>
            <a:ln w="38100" cap="flat" cmpd="sng">
              <a:solidFill>
                <a:srgbClr val="009999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sz="1800">
                <a:solidFill>
                  <a:srgbClr val="CCFF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5" name="椭圆 34824"/>
            <p:cNvSpPr/>
            <p:nvPr/>
          </p:nvSpPr>
          <p:spPr>
            <a:xfrm>
              <a:off x="1188" y="-296"/>
              <a:ext cx="1368" cy="768"/>
            </a:xfrm>
            <a:prstGeom prst="ellipse">
              <a:avLst/>
            </a:prstGeom>
            <a:solidFill>
              <a:srgbClr val="CCFFFF">
                <a:alpha val="50000"/>
              </a:srgbClr>
            </a:solidFill>
            <a:ln w="38100" cap="flat" cmpd="sng">
              <a:solidFill>
                <a:srgbClr val="009999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sz="1800">
                <a:solidFill>
                  <a:srgbClr val="CCFFFF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26" name="文本框 34825"/>
            <p:cNvSpPr txBox="1"/>
            <p:nvPr/>
          </p:nvSpPr>
          <p:spPr>
            <a:xfrm>
              <a:off x="-210" y="2404"/>
              <a:ext cx="974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/>
              <a:r>
                <a:rPr lang="zh-CN" altLang="en-US" sz="4400" b="1">
                  <a:solidFill>
                    <a:srgbClr val="C00000"/>
                  </a:solidFill>
                  <a:latin typeface="Arial" panose="020B0604020202020204" pitchFamily="34" charset="0"/>
                  <a:ea typeface="楷体_GB2312" panose="02010609030101010101" pitchFamily="1" charset="-122"/>
                </a:rPr>
                <a:t>骗子</a:t>
              </a:r>
              <a:endParaRPr lang="zh-CN" altLang="en-US" sz="4400" b="1">
                <a:solidFill>
                  <a:srgbClr val="C00000"/>
                </a:solidFill>
                <a:latin typeface="Arial" panose="020B0604020202020204" pitchFamily="34" charset="0"/>
                <a:ea typeface="楷体_GB2312" panose="02010609030101010101" pitchFamily="1" charset="-122"/>
              </a:endParaRPr>
            </a:p>
          </p:txBody>
        </p:sp>
        <p:sp>
          <p:nvSpPr>
            <p:cNvPr id="34827" name="文本框 34826"/>
            <p:cNvSpPr txBox="1"/>
            <p:nvPr/>
          </p:nvSpPr>
          <p:spPr>
            <a:xfrm>
              <a:off x="-590" y="956"/>
              <a:ext cx="911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/>
              <a:r>
                <a:rPr lang="zh-CN" altLang="en-US" sz="4400" b="1">
                  <a:solidFill>
                    <a:srgbClr val="C00000"/>
                  </a:solidFill>
                  <a:latin typeface="Arial" panose="020B0604020202020204" pitchFamily="34" charset="0"/>
                  <a:ea typeface="楷体_GB2312" panose="02010609030101010101" pitchFamily="1" charset="-122"/>
                </a:rPr>
                <a:t>皇帝</a:t>
              </a:r>
              <a:endParaRPr lang="zh-CN" altLang="en-US" sz="4400" b="1">
                <a:solidFill>
                  <a:srgbClr val="C00000"/>
                </a:solidFill>
                <a:latin typeface="Arial" panose="020B0604020202020204" pitchFamily="34" charset="0"/>
                <a:ea typeface="楷体_GB2312" panose="02010609030101010101" pitchFamily="1" charset="-122"/>
              </a:endParaRPr>
            </a:p>
          </p:txBody>
        </p:sp>
        <p:sp>
          <p:nvSpPr>
            <p:cNvPr id="34828" name="文本框 34827"/>
            <p:cNvSpPr txBox="1"/>
            <p:nvPr/>
          </p:nvSpPr>
          <p:spPr>
            <a:xfrm>
              <a:off x="3027" y="2399"/>
              <a:ext cx="1012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/>
              <a:r>
                <a:rPr lang="zh-CN" altLang="en-US" sz="4400" b="1">
                  <a:solidFill>
                    <a:srgbClr val="C00000"/>
                  </a:solidFill>
                  <a:latin typeface="Arial" panose="020B0604020202020204" pitchFamily="34" charset="0"/>
                  <a:ea typeface="楷体_GB2312" panose="02010609030101010101" pitchFamily="1" charset="-122"/>
                </a:rPr>
                <a:t>官员</a:t>
              </a:r>
              <a:endParaRPr lang="zh-CN" altLang="en-US" sz="4400" b="1">
                <a:solidFill>
                  <a:srgbClr val="C00000"/>
                </a:solidFill>
                <a:latin typeface="Arial" panose="020B0604020202020204" pitchFamily="34" charset="0"/>
                <a:ea typeface="楷体_GB2312" panose="02010609030101010101" pitchFamily="1" charset="-122"/>
              </a:endParaRPr>
            </a:p>
          </p:txBody>
        </p:sp>
        <p:sp>
          <p:nvSpPr>
            <p:cNvPr id="34829" name="文本框 34828"/>
            <p:cNvSpPr txBox="1"/>
            <p:nvPr/>
          </p:nvSpPr>
          <p:spPr>
            <a:xfrm>
              <a:off x="3281" y="985"/>
              <a:ext cx="911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/>
              <a:r>
                <a:rPr lang="zh-CN" altLang="en-US" sz="4400" b="1">
                  <a:solidFill>
                    <a:srgbClr val="C00000"/>
                  </a:solidFill>
                  <a:latin typeface="Arial" panose="020B0604020202020204" pitchFamily="34" charset="0"/>
                  <a:ea typeface="楷体_GB2312" panose="02010609030101010101" pitchFamily="1" charset="-122"/>
                </a:rPr>
                <a:t>百姓</a:t>
              </a:r>
              <a:endParaRPr lang="zh-CN" altLang="en-US" sz="4400" b="1">
                <a:solidFill>
                  <a:srgbClr val="C00000"/>
                </a:solidFill>
                <a:latin typeface="Arial" panose="020B0604020202020204" pitchFamily="34" charset="0"/>
                <a:ea typeface="楷体_GB2312" panose="02010609030101010101" pitchFamily="1" charset="-122"/>
              </a:endParaRPr>
            </a:p>
          </p:txBody>
        </p:sp>
        <p:sp>
          <p:nvSpPr>
            <p:cNvPr id="34830" name="文本框 34829"/>
            <p:cNvSpPr txBox="1"/>
            <p:nvPr/>
          </p:nvSpPr>
          <p:spPr>
            <a:xfrm>
              <a:off x="1478" y="-152"/>
              <a:ext cx="908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/>
              <a:r>
                <a:rPr lang="zh-CN" altLang="en-US" sz="4400" b="1">
                  <a:solidFill>
                    <a:srgbClr val="C00000"/>
                  </a:solidFill>
                  <a:latin typeface="Arial" panose="020B0604020202020204" pitchFamily="34" charset="0"/>
                  <a:ea typeface="楷体_GB2312" panose="02010609030101010101" pitchFamily="1" charset="-122"/>
                </a:rPr>
                <a:t>孩子</a:t>
              </a:r>
              <a:endParaRPr lang="zh-CN" altLang="en-US" sz="4400" b="1">
                <a:solidFill>
                  <a:srgbClr val="C00000"/>
                </a:solidFill>
                <a:latin typeface="Arial" panose="020B0604020202020204" pitchFamily="34" charset="0"/>
                <a:ea typeface="楷体_GB2312" panose="02010609030101010101" pitchFamily="1" charset="-122"/>
              </a:endParaRPr>
            </a:p>
          </p:txBody>
        </p:sp>
      </p:grpSp>
      <p:grpSp>
        <p:nvGrpSpPr>
          <p:cNvPr id="34831" name="组合 34830"/>
          <p:cNvGrpSpPr/>
          <p:nvPr/>
        </p:nvGrpSpPr>
        <p:grpSpPr>
          <a:xfrm>
            <a:off x="4217988" y="1652588"/>
            <a:ext cx="3505199" cy="2744788"/>
            <a:chOff x="-230" y="-166"/>
            <a:chExt cx="2208" cy="1729"/>
          </a:xfrm>
        </p:grpSpPr>
        <p:sp>
          <p:nvSpPr>
            <p:cNvPr id="34832" name="文本框 34831"/>
            <p:cNvSpPr txBox="1"/>
            <p:nvPr/>
          </p:nvSpPr>
          <p:spPr>
            <a:xfrm rot="972975">
              <a:off x="-230" y="189"/>
              <a:ext cx="403" cy="4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/>
              <a:r>
                <a:rPr lang="zh-CN" altLang="en-US" sz="3600">
                  <a:latin typeface="Arial" panose="020B0604020202020204" pitchFamily="34" charset="0"/>
                  <a:ea typeface="黑体" panose="02010600030101010101" pitchFamily="2" charset="-122"/>
                </a:rPr>
                <a:t>受</a:t>
              </a:r>
              <a:endParaRPr lang="zh-CN" altLang="en-US" sz="3600"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  <p:sp>
          <p:nvSpPr>
            <p:cNvPr id="34833" name="文本框 34832"/>
            <p:cNvSpPr txBox="1"/>
            <p:nvPr/>
          </p:nvSpPr>
          <p:spPr>
            <a:xfrm>
              <a:off x="854" y="-166"/>
              <a:ext cx="382" cy="4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/>
              <a:r>
                <a:rPr lang="zh-CN" altLang="en-US" sz="3600">
                  <a:latin typeface="Arial" panose="020B0604020202020204" pitchFamily="34" charset="0"/>
                  <a:ea typeface="黑体" panose="02010600030101010101" pitchFamily="2" charset="-122"/>
                </a:rPr>
                <a:t>揭</a:t>
              </a:r>
              <a:endParaRPr lang="zh-CN" altLang="en-US" sz="3600"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  <p:sp>
          <p:nvSpPr>
            <p:cNvPr id="34834" name="文本框 34833"/>
            <p:cNvSpPr txBox="1"/>
            <p:nvPr/>
          </p:nvSpPr>
          <p:spPr>
            <a:xfrm rot="20409525">
              <a:off x="1511" y="170"/>
              <a:ext cx="337" cy="40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/>
              <a:r>
                <a:rPr lang="zh-CN" altLang="en-US" sz="3600">
                  <a:latin typeface="Arial" panose="020B0604020202020204" pitchFamily="34" charset="0"/>
                  <a:ea typeface="黑体" panose="02010600030101010101" pitchFamily="2" charset="-122"/>
                </a:rPr>
                <a:t>传</a:t>
              </a:r>
              <a:endParaRPr lang="zh-CN" altLang="en-US" sz="3600"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  <p:sp>
          <p:nvSpPr>
            <p:cNvPr id="34835" name="文本框 34834"/>
            <p:cNvSpPr txBox="1"/>
            <p:nvPr/>
          </p:nvSpPr>
          <p:spPr>
            <a:xfrm rot="19142322">
              <a:off x="-97" y="1160"/>
              <a:ext cx="318" cy="40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zh-CN" altLang="en-US" sz="3600">
                  <a:latin typeface="Arial" panose="020B0604020202020204" pitchFamily="34" charset="0"/>
                  <a:ea typeface="黑体" panose="02010600030101010101" pitchFamily="2" charset="-122"/>
                </a:rPr>
                <a:t>行</a:t>
              </a:r>
              <a:endParaRPr lang="zh-CN" altLang="en-US" sz="3600"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  <p:sp>
          <p:nvSpPr>
            <p:cNvPr id="34836" name="文本框 34835"/>
            <p:cNvSpPr txBox="1"/>
            <p:nvPr/>
          </p:nvSpPr>
          <p:spPr>
            <a:xfrm rot="2680347">
              <a:off x="1529" y="1110"/>
              <a:ext cx="449" cy="4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lvl="0"/>
              <a:r>
                <a:rPr lang="zh-CN" altLang="en-US" sz="3600">
                  <a:latin typeface="Arial" panose="020B0604020202020204" pitchFamily="34" charset="0"/>
                  <a:ea typeface="黑体" panose="02010600030101010101" pitchFamily="2" charset="-122"/>
                </a:rPr>
                <a:t>助</a:t>
              </a:r>
              <a:endParaRPr lang="zh-CN" altLang="en-US" sz="3600">
                <a:latin typeface="Arial" panose="020B0604020202020204" pitchFamily="34" charset="0"/>
                <a:ea typeface="黑体" panose="02010600030101010101" pitchFamily="2" charset="-122"/>
              </a:endParaRPr>
            </a:p>
          </p:txBody>
        </p:sp>
      </p:grpSp>
      <p:grpSp>
        <p:nvGrpSpPr>
          <p:cNvPr id="34837" name="组合 34836"/>
          <p:cNvGrpSpPr/>
          <p:nvPr/>
        </p:nvGrpSpPr>
        <p:grpSpPr>
          <a:xfrm>
            <a:off x="3944620" y="1380490"/>
            <a:ext cx="4022090" cy="3190240"/>
            <a:chOff x="0" y="-45"/>
            <a:chExt cx="2152" cy="1912"/>
          </a:xfrm>
        </p:grpSpPr>
        <p:grpSp>
          <p:nvGrpSpPr>
            <p:cNvPr id="34838" name="组合 34837"/>
            <p:cNvGrpSpPr/>
            <p:nvPr/>
          </p:nvGrpSpPr>
          <p:grpSpPr>
            <a:xfrm>
              <a:off x="609" y="545"/>
              <a:ext cx="998" cy="1005"/>
              <a:chOff x="0" y="0"/>
              <a:chExt cx="998" cy="1005"/>
            </a:xfrm>
          </p:grpSpPr>
          <p:sp>
            <p:nvSpPr>
              <p:cNvPr id="34839" name="椭圆 34838"/>
              <p:cNvSpPr/>
              <p:nvPr/>
            </p:nvSpPr>
            <p:spPr>
              <a:xfrm>
                <a:off x="0" y="7"/>
                <a:ext cx="998" cy="998"/>
              </a:xfrm>
              <a:prstGeom prst="ellipse">
                <a:avLst/>
              </a:prstGeom>
              <a:solidFill>
                <a:schemeClr val="accent1">
                  <a:alpha val="29999"/>
                </a:schemeClr>
              </a:solidFill>
              <a:ln w="28575" cap="flat" cmpd="sng">
                <a:solidFill>
                  <a:srgbClr val="009999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lvl="0" algn="ctr"/>
                <a:endParaRPr sz="18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840" name="文本框 34839"/>
              <p:cNvSpPr txBox="1"/>
              <p:nvPr/>
            </p:nvSpPr>
            <p:spPr>
              <a:xfrm>
                <a:off x="117" y="0"/>
                <a:ext cx="755" cy="83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p>
                <a:pPr lvl="0"/>
                <a:r>
                  <a:rPr lang="zh-CN" altLang="en-US" sz="8000" b="1">
                    <a:solidFill>
                      <a:srgbClr val="FF0000"/>
                    </a:solidFill>
                    <a:latin typeface="Arial" panose="020B0604020202020204" pitchFamily="34" charset="0"/>
                    <a:ea typeface="隶书" pitchFamily="1" charset="-122"/>
                  </a:rPr>
                  <a:t>骗</a:t>
                </a:r>
                <a:endParaRPr lang="zh-CN" altLang="en-US" sz="8000" b="1">
                  <a:solidFill>
                    <a:srgbClr val="FF0000"/>
                  </a:solidFill>
                  <a:latin typeface="Arial" panose="020B0604020202020204" pitchFamily="34" charset="0"/>
                  <a:ea typeface="隶书" pitchFamily="1" charset="-122"/>
                </a:endParaRPr>
              </a:p>
            </p:txBody>
          </p:sp>
        </p:grpSp>
        <p:sp>
          <p:nvSpPr>
            <p:cNvPr id="34841" name="直接连接符 34840"/>
            <p:cNvSpPr/>
            <p:nvPr/>
          </p:nvSpPr>
          <p:spPr>
            <a:xfrm>
              <a:off x="1067" y="-45"/>
              <a:ext cx="0" cy="590"/>
            </a:xfrm>
            <a:prstGeom prst="line">
              <a:avLst/>
            </a:prstGeom>
            <a:ln w="76200" cap="flat" cmpd="sng">
              <a:solidFill>
                <a:srgbClr val="FF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4842" name="直接连接符 34841"/>
            <p:cNvSpPr/>
            <p:nvPr/>
          </p:nvSpPr>
          <p:spPr>
            <a:xfrm flipV="1">
              <a:off x="383" y="1459"/>
              <a:ext cx="453" cy="408"/>
            </a:xfrm>
            <a:prstGeom prst="line">
              <a:avLst/>
            </a:prstGeom>
            <a:ln w="76200" cap="flat" cmpd="sng">
              <a:solidFill>
                <a:srgbClr val="FF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4843" name="直接连接符 34842"/>
            <p:cNvSpPr/>
            <p:nvPr/>
          </p:nvSpPr>
          <p:spPr>
            <a:xfrm flipH="1" flipV="1">
              <a:off x="1471" y="1414"/>
              <a:ext cx="434" cy="401"/>
            </a:xfrm>
            <a:prstGeom prst="line">
              <a:avLst/>
            </a:prstGeom>
            <a:ln w="76200" cap="flat" cmpd="sng">
              <a:solidFill>
                <a:srgbClr val="FF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4844" name="直接连接符 34843"/>
            <p:cNvSpPr/>
            <p:nvPr/>
          </p:nvSpPr>
          <p:spPr>
            <a:xfrm flipH="1">
              <a:off x="1562" y="643"/>
              <a:ext cx="590" cy="227"/>
            </a:xfrm>
            <a:prstGeom prst="line">
              <a:avLst/>
            </a:prstGeom>
            <a:ln w="76200" cap="flat" cmpd="sng">
              <a:solidFill>
                <a:srgbClr val="FF0066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4845" name="直接连接符 34844"/>
            <p:cNvSpPr/>
            <p:nvPr/>
          </p:nvSpPr>
          <p:spPr>
            <a:xfrm>
              <a:off x="0" y="771"/>
              <a:ext cx="635" cy="182"/>
            </a:xfrm>
            <a:prstGeom prst="line">
              <a:avLst/>
            </a:prstGeom>
            <a:ln w="76200" cap="flat" cmpd="sng">
              <a:solidFill>
                <a:srgbClr val="FF0066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34847" name="矩形 34846"/>
          <p:cNvSpPr/>
          <p:nvPr/>
        </p:nvSpPr>
        <p:spPr>
          <a:xfrm>
            <a:off x="40005" y="45720"/>
            <a:ext cx="3048000" cy="1737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3600" b="1">
                <a:latin typeface="楷体_GB2312" panose="02010609030101010101" pitchFamily="1" charset="-122"/>
                <a:ea typeface="楷体_GB2312" panose="02010609030101010101" pitchFamily="1" charset="-122"/>
              </a:rPr>
              <a:t>1</a:t>
            </a:r>
            <a:r>
              <a:rPr lang="zh-CN" altLang="en-US" sz="3600" b="1">
                <a:latin typeface="楷体_GB2312" panose="02010609030101010101" pitchFamily="1" charset="-122"/>
                <a:ea typeface="楷体_GB2312" panose="02010609030101010101" pitchFamily="1" charset="-122"/>
              </a:rPr>
              <a:t>、这篇课文写了哪些人物？</a:t>
            </a:r>
            <a:endParaRPr lang="zh-CN" altLang="en-US" sz="3600" b="1">
              <a:latin typeface="楷体_GB2312" panose="02010609030101010101" pitchFamily="1" charset="-122"/>
              <a:ea typeface="楷体_GB2312" panose="02010609030101010101" pitchFamily="1" charset="-122"/>
            </a:endParaRPr>
          </a:p>
        </p:txBody>
      </p:sp>
      <p:sp>
        <p:nvSpPr>
          <p:cNvPr id="34848" name="矩形 34847"/>
          <p:cNvSpPr/>
          <p:nvPr/>
        </p:nvSpPr>
        <p:spPr>
          <a:xfrm>
            <a:off x="8649970" y="45720"/>
            <a:ext cx="3352800" cy="1737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3600" b="1">
                <a:latin typeface="楷体_GB2312" panose="02010609030101010101" pitchFamily="1" charset="-122"/>
                <a:ea typeface="楷体_GB2312" panose="02010609030101010101" pitchFamily="1" charset="-122"/>
              </a:rPr>
              <a:t>2</a:t>
            </a:r>
            <a:r>
              <a:rPr lang="zh-CN" altLang="en-US" sz="3600" b="1">
                <a:latin typeface="楷体_GB2312" panose="02010609030101010101" pitchFamily="1" charset="-122"/>
                <a:ea typeface="楷体_GB2312" panose="02010609030101010101" pitchFamily="1" charset="-122"/>
              </a:rPr>
              <a:t>、课文情节是围绕哪一个字展开的？</a:t>
            </a:r>
            <a:endParaRPr lang="zh-CN" altLang="en-US" sz="3600" b="1">
              <a:latin typeface="楷体_GB2312" panose="02010609030101010101" pitchFamily="1" charset="-122"/>
              <a:ea typeface="楷体_GB2312" panose="02010609030101010101" pitchFamily="1" charset="-122"/>
            </a:endParaRPr>
          </a:p>
        </p:txBody>
      </p:sp>
      <p:sp>
        <p:nvSpPr>
          <p:cNvPr id="34849" name="矩形 34848"/>
          <p:cNvSpPr/>
          <p:nvPr/>
        </p:nvSpPr>
        <p:spPr>
          <a:xfrm>
            <a:off x="88900" y="5715000"/>
            <a:ext cx="12060555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latin typeface="楷体_GB2312" panose="02010609030101010101" pitchFamily="1" charset="-122"/>
                <a:ea typeface="楷体_GB2312" panose="02010609030101010101" pitchFamily="1" charset="-122"/>
              </a:rPr>
              <a:t>3</a:t>
            </a:r>
            <a:r>
              <a:rPr lang="zh-CN" altLang="en-US" sz="3600" b="1">
                <a:latin typeface="楷体_GB2312" panose="02010609030101010101" pitchFamily="1" charset="-122"/>
                <a:ea typeface="楷体_GB2312" panose="02010609030101010101" pitchFamily="1" charset="-122"/>
              </a:rPr>
              <a:t>、文中各种人物是怎样围绕“骗”字进行活动的？（用一个字加以概括）</a:t>
            </a:r>
            <a:endParaRPr lang="zh-CN" altLang="en-US" sz="3600" b="1">
              <a:latin typeface="楷体_GB2312" panose="02010609030101010101" pitchFamily="1" charset="-122"/>
              <a:ea typeface="楷体_GB2312" panose="0201060903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7" grpId="0"/>
      <p:bldP spid="34848" grpId="0"/>
      <p:bldP spid="348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62230" y="914400"/>
            <a:ext cx="12067540" cy="5090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lvl="2" indent="-342900">
              <a:buNone/>
            </a:pPr>
            <a:r>
              <a:rPr lang="en-US" altLang="zh-CN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4.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有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一句话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推动了整个故事情节的发展，是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哪一句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marL="0" lvl="2" indent="-342900">
              <a:buNone/>
            </a:pPr>
            <a:endParaRPr lang="en-US" altLang="zh-CN" sz="40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lvl="2" indent="-342900">
              <a:buNone/>
            </a:pPr>
            <a:r>
              <a:rPr lang="en-US" altLang="zh-CN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“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任何不称职的或愚蠢得不可救药的人，都看不见这衣服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”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这句话，在故事情节发展中起着关键的推动作用。骗子胡说那衣服具有这样一种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“奇怪的特性”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不但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抓住了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皇帝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的昏庸荒政而又想辨别出官员是否称职、是聪明还是愚蠢，以求保住皇位的</a:t>
            </a:r>
            <a:r>
              <a:rPr lang="zh-CN" altLang="en-US" sz="4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心理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而且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抓住了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大臣们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只想保住官位的</a:t>
            </a:r>
            <a:r>
              <a:rPr lang="zh-CN" altLang="en-US" sz="4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心理</a:t>
            </a:r>
            <a:r>
              <a:rPr lang="zh-CN" altLang="en-US" sz="36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，因而骗术步步通行，故事得以发展下去。</a:t>
            </a:r>
            <a:endParaRPr lang="zh-CN" altLang="en-US" sz="36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1756" name="矩形 31755"/>
          <p:cNvSpPr/>
          <p:nvPr/>
        </p:nvSpPr>
        <p:spPr>
          <a:xfrm>
            <a:off x="241935" y="210185"/>
            <a:ext cx="1176528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依托情节，深度思考，把握课文内容</a:t>
            </a:r>
            <a:endParaRPr lang="zh-CN" altLang="en-US" sz="44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459105" y="1036955"/>
            <a:ext cx="11331575" cy="1198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lnSpc>
                <a:spcPct val="9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en-US" altLang="zh-CN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</a:t>
            </a:r>
            <a:r>
              <a:rPr lang="zh-CN" altLang="en-US" sz="4000" b="1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4000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1"/>
                </a:blipFill>
                <a:effectLst/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序幕部分 </a:t>
            </a:r>
            <a:r>
              <a:rPr lang="zh-CN" altLang="en-US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课文是从</a:t>
            </a:r>
            <a:r>
              <a:rPr lang="zh-CN" altLang="en-US" sz="4000" b="1" u="sng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哪几个方面</a:t>
            </a:r>
            <a:r>
              <a:rPr lang="zh-CN" altLang="en-US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描写皇帝爱新装的？可见皇帝怎样的</a:t>
            </a:r>
            <a:r>
              <a:rPr lang="zh-CN" altLang="en-US" sz="4000" b="1" u="sng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性格特征</a:t>
            </a:r>
            <a:r>
              <a:rPr lang="zh-CN" altLang="en-US" sz="4000" b="1">
                <a:solidFill>
                  <a:srgbClr val="00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？</a:t>
            </a:r>
            <a:endParaRPr lang="zh-CN" altLang="en-US" sz="4000" b="1" dirty="0"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1"/>
              </a:blipFill>
              <a:effectLst/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1747" name="文本框 31746"/>
          <p:cNvSpPr txBox="1"/>
          <p:nvPr/>
        </p:nvSpPr>
        <p:spPr>
          <a:xfrm>
            <a:off x="1811655" y="2590165"/>
            <a:ext cx="3410585" cy="3017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治装费用</a:t>
            </a:r>
            <a:endParaRPr lang="zh-CN" altLang="en-US" sz="48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兴趣爱好</a:t>
            </a:r>
            <a:endParaRPr lang="zh-CN" altLang="en-US" sz="48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换衣次数 </a:t>
            </a:r>
            <a:endParaRPr lang="zh-CN" altLang="en-US" sz="44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sym typeface="+mn-ea"/>
            </a:endParaRPr>
          </a:p>
        </p:txBody>
      </p:sp>
      <p:sp>
        <p:nvSpPr>
          <p:cNvPr id="31754" name="五角星 31753"/>
          <p:cNvSpPr/>
          <p:nvPr/>
        </p:nvSpPr>
        <p:spPr>
          <a:xfrm>
            <a:off x="100330" y="1170940"/>
            <a:ext cx="287338" cy="287338"/>
          </a:xfrm>
          <a:prstGeom prst="star5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6" name="矩形 31755"/>
          <p:cNvSpPr/>
          <p:nvPr/>
        </p:nvSpPr>
        <p:spPr>
          <a:xfrm>
            <a:off x="241935" y="210185"/>
            <a:ext cx="1176528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p>
            <a:pPr algn="ctr" eaLnBrk="0" hangingPunct="0"/>
            <a:r>
              <a:rPr lang="zh-CN" altLang="en-US" sz="44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依托情节，深度思考，分析人物形象：</a:t>
            </a:r>
            <a:endParaRPr lang="zh-CN" altLang="en-US" sz="44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39940" name="文本框 39939"/>
          <p:cNvSpPr txBox="1"/>
          <p:nvPr/>
        </p:nvSpPr>
        <p:spPr>
          <a:xfrm>
            <a:off x="6617335" y="2590165"/>
            <a:ext cx="4076700" cy="3017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爱慕虚荣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昏庸无能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愚蠢可笑 </a:t>
            </a:r>
            <a:endParaRPr lang="zh-CN" altLang="en-US" sz="4800" b="1" dirty="0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99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矩形 44033"/>
          <p:cNvSpPr/>
          <p:nvPr/>
        </p:nvSpPr>
        <p:spPr>
          <a:xfrm>
            <a:off x="83820" y="104140"/>
            <a:ext cx="3910013" cy="1519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BottomRight">
                <a:rot lat="0" lon="21240000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DCEBF5">
                        <a:alpha val="100000"/>
                      </a:srgbClr>
                    </a:gs>
                    <a:gs pos="8000">
                      <a:srgbClr val="83A7C3">
                        <a:alpha val="100000"/>
                      </a:srgbClr>
                    </a:gs>
                    <a:gs pos="13000">
                      <a:srgbClr val="768FB9">
                        <a:alpha val="100000"/>
                      </a:srgbClr>
                    </a:gs>
                    <a:gs pos="21001">
                      <a:srgbClr val="83A7C3">
                        <a:alpha val="100000"/>
                      </a:srgbClr>
                    </a:gs>
                    <a:gs pos="52000">
                      <a:srgbClr val="FFFFFF">
                        <a:alpha val="100000"/>
                      </a:srgbClr>
                    </a:gs>
                    <a:gs pos="56000">
                      <a:srgbClr val="9C6563">
                        <a:alpha val="100000"/>
                      </a:srgbClr>
                    </a:gs>
                    <a:gs pos="58000">
                      <a:srgbClr val="80302D">
                        <a:alpha val="100000"/>
                      </a:srgbClr>
                    </a:gs>
                    <a:gs pos="71001">
                      <a:srgbClr val="C0524E">
                        <a:alpha val="100000"/>
                      </a:srgbClr>
                    </a:gs>
                    <a:gs pos="94000">
                      <a:srgbClr val="EBDAD4">
                        <a:alpha val="100000"/>
                      </a:srgbClr>
                    </a:gs>
                    <a:gs pos="100000">
                      <a:srgbClr val="55261C">
                        <a:alpha val="100000"/>
                      </a:srgbClr>
                    </a:gs>
                  </a:gsLst>
                  <a:lin ang="5400000" scaled="1"/>
                  <a:tileRect/>
                </a:gradFill>
                <a:latin typeface="楷体_GB2312" panose="02010609030101010101" pitchFamily="1" charset="-122"/>
                <a:ea typeface="楷体_GB2312" panose="02010609030101010101" pitchFamily="1" charset="-122"/>
              </a:rPr>
              <a:t>分析发展</a:t>
            </a:r>
            <a:endParaRPr lang="zh-CN" altLang="en-US" sz="3200" b="1">
              <a:gradFill rotWithShape="0">
                <a:gsLst>
                  <a:gs pos="0">
                    <a:srgbClr val="DCEBF5">
                      <a:alpha val="100000"/>
                    </a:srgbClr>
                  </a:gs>
                  <a:gs pos="8000">
                    <a:srgbClr val="83A7C3">
                      <a:alpha val="100000"/>
                    </a:srgbClr>
                  </a:gs>
                  <a:gs pos="13000">
                    <a:srgbClr val="768FB9">
                      <a:alpha val="100000"/>
                    </a:srgbClr>
                  </a:gs>
                  <a:gs pos="21001">
                    <a:srgbClr val="83A7C3">
                      <a:alpha val="100000"/>
                    </a:srgbClr>
                  </a:gs>
                  <a:gs pos="52000">
                    <a:srgbClr val="FFFFFF">
                      <a:alpha val="100000"/>
                    </a:srgbClr>
                  </a:gs>
                  <a:gs pos="56000">
                    <a:srgbClr val="9C6563">
                      <a:alpha val="100000"/>
                    </a:srgbClr>
                  </a:gs>
                  <a:gs pos="58000">
                    <a:srgbClr val="80302D">
                      <a:alpha val="100000"/>
                    </a:srgbClr>
                  </a:gs>
                  <a:gs pos="71001">
                    <a:srgbClr val="C0524E">
                      <a:alpha val="100000"/>
                    </a:srgbClr>
                  </a:gs>
                  <a:gs pos="94000">
                    <a:srgbClr val="EBDAD4">
                      <a:alpha val="100000"/>
                    </a:srgbClr>
                  </a:gs>
                  <a:gs pos="100000">
                    <a:srgbClr val="55261C">
                      <a:alpha val="100000"/>
                    </a:srgbClr>
                  </a:gs>
                </a:gsLst>
                <a:lin ang="5400000" scaled="1"/>
                <a:tileRect/>
              </a:gradFill>
              <a:latin typeface="楷体_GB2312" panose="02010609030101010101" pitchFamily="1" charset="-122"/>
              <a:ea typeface="楷体_GB2312" panose="02010609030101010101" pitchFamily="1" charset="-122"/>
            </a:endParaRPr>
          </a:p>
        </p:txBody>
      </p:sp>
      <p:grpSp>
        <p:nvGrpSpPr>
          <p:cNvPr id="44035" name="组合 44034"/>
          <p:cNvGrpSpPr/>
          <p:nvPr/>
        </p:nvGrpSpPr>
        <p:grpSpPr>
          <a:xfrm>
            <a:off x="83820" y="2133600"/>
            <a:ext cx="3124200" cy="3580217"/>
            <a:chOff x="0" y="0"/>
            <a:chExt cx="1056" cy="1292"/>
          </a:xfrm>
        </p:grpSpPr>
        <p:pic>
          <p:nvPicPr>
            <p:cNvPr id="44036" name="图片 4403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056" cy="10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4037" name="矩形 44036"/>
            <p:cNvSpPr/>
            <p:nvPr/>
          </p:nvSpPr>
          <p:spPr>
            <a:xfrm>
              <a:off x="476" y="1105"/>
              <a:ext cx="105" cy="1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algn="ctr">
                <a:spcBef>
                  <a:spcPct val="50000"/>
                </a:spcBef>
              </a:pPr>
              <a:endParaRPr sz="2800" b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44038" name="矩形 44037" descr="白色大理石"/>
          <p:cNvSpPr/>
          <p:nvPr/>
        </p:nvSpPr>
        <p:spPr>
          <a:xfrm>
            <a:off x="1798320" y="5226050"/>
            <a:ext cx="14097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4000" b="1">
                <a:blipFill rotWithShape="0">
                  <a:blip r:embed="rId2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老大臣</a:t>
            </a:r>
            <a:endParaRPr lang="zh-CN" altLang="en-US" sz="4000" b="1">
              <a:blipFill rotWithShape="0">
                <a:blip r:embed="rId2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4039" name="文本框 44038"/>
          <p:cNvSpPr txBox="1"/>
          <p:nvPr/>
        </p:nvSpPr>
        <p:spPr>
          <a:xfrm>
            <a:off x="9177020" y="483235"/>
            <a:ext cx="2797175" cy="76200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心理描写：</a:t>
            </a:r>
            <a:r>
              <a:rPr lang="zh-CN" altLang="en-US">
                <a:latin typeface="Times New Roman" panose="02020603050405020304" pitchFamily="2" charset="0"/>
                <a:ea typeface="宋体" panose="02010600030101010101" pitchFamily="2" charset="-122"/>
              </a:rPr>
              <a:t> </a:t>
            </a:r>
            <a:endParaRPr lang="zh-CN" altLang="en-US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4040" name="文本框 44039"/>
          <p:cNvSpPr txBox="1"/>
          <p:nvPr/>
        </p:nvSpPr>
        <p:spPr>
          <a:xfrm>
            <a:off x="3474085" y="1417320"/>
            <a:ext cx="8500110" cy="5273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愿上帝可怜我吧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+mn-ea"/>
              </a:rPr>
              <a:t>我什么东西也没有看见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2" charset="0"/>
              <a:ea typeface="宋体" panose="02010600030101010101" pitchFamily="2" charset="-122"/>
              <a:sym typeface="+mn-ea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+mn-ea"/>
              </a:rPr>
              <a:t>我的老天爷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2" charset="0"/>
              <a:ea typeface="宋体" panose="02010600030101010101" pitchFamily="2" charset="-122"/>
              <a:sym typeface="+mn-ea"/>
            </a:endParaRPr>
          </a:p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  <a:sym typeface="+mn-ea"/>
              </a:rPr>
              <a:t>难道我是愚蠢的吗？我从来没有怀疑过这一点。这一点决不能让任何人知道。难道我是不称职的吗？不成！我决不能让人知道我看不见布料。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2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 bldLvl="0" animBg="1"/>
      <p:bldP spid="440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云形标注 48129"/>
          <p:cNvSpPr/>
          <p:nvPr/>
        </p:nvSpPr>
        <p:spPr>
          <a:xfrm>
            <a:off x="988060" y="563880"/>
            <a:ext cx="3048000" cy="1371600"/>
          </a:xfrm>
          <a:prstGeom prst="cloudCallout">
            <a:avLst>
              <a:gd name="adj1" fmla="val -45310"/>
              <a:gd name="adj2" fmla="val 6446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vl="0" algn="ctr"/>
            <a:endParaRPr sz="32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8131" name="文本框 48130"/>
          <p:cNvSpPr txBox="1"/>
          <p:nvPr/>
        </p:nvSpPr>
        <p:spPr>
          <a:xfrm>
            <a:off x="1483360" y="746760"/>
            <a:ext cx="2057400" cy="10058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60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思考</a:t>
            </a:r>
            <a:endParaRPr lang="zh-CN" altLang="en-US" sz="60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pic>
        <p:nvPicPr>
          <p:cNvPr id="48132" name="图片 48131" descr="E:\郑志辉\hddxz\x6.jpg"/>
          <p:cNvPicPr>
            <a:picLocks noChangeAspect="1"/>
          </p:cNvPicPr>
          <p:nvPr/>
        </p:nvPicPr>
        <p:blipFill>
          <a:blip r:embed="rId1">
            <a:lum bright="-12000" contrast="28000"/>
          </a:blip>
          <a:stretch>
            <a:fillRect/>
          </a:stretch>
        </p:blipFill>
        <p:spPr>
          <a:xfrm>
            <a:off x="304800" y="2451100"/>
            <a:ext cx="3429000" cy="3108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3" name="文本框 48132"/>
          <p:cNvSpPr txBox="1"/>
          <p:nvPr/>
        </p:nvSpPr>
        <p:spPr>
          <a:xfrm>
            <a:off x="4347210" y="347980"/>
            <a:ext cx="7738745" cy="1432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老大臣、官员</a:t>
            </a:r>
            <a:r>
              <a:rPr lang="zh-CN" altLang="en-US" sz="44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为什么不敢说真话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？可见他们的</a:t>
            </a:r>
            <a:r>
              <a:rPr lang="zh-CN" altLang="en-US" sz="4400" b="1">
                <a:solidFill>
                  <a:srgbClr val="FF0000"/>
                </a:solidFill>
                <a:ea typeface="黑体" panose="02010600030101010101" pitchFamily="2" charset="-122"/>
                <a:sym typeface="+mn-ea"/>
              </a:rPr>
              <a:t>的</a:t>
            </a:r>
            <a:r>
              <a:rPr lang="zh-CN" altLang="en-US" sz="4400" b="1">
                <a:ea typeface="黑体" panose="02010600030101010101" pitchFamily="2" charset="-122"/>
                <a:sym typeface="+mn-ea"/>
              </a:rPr>
              <a:t>性格特征？</a:t>
            </a:r>
            <a:endParaRPr lang="zh-CN" altLang="en-US" sz="4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48134" name="文本框 48133"/>
          <p:cNvSpPr txBox="1"/>
          <p:nvPr/>
        </p:nvSpPr>
        <p:spPr>
          <a:xfrm>
            <a:off x="4036060" y="2166620"/>
            <a:ext cx="7926705" cy="1432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原因：怕别人说自己愚蠢，</a:t>
            </a:r>
            <a:r>
              <a:rPr lang="zh-CN" altLang="en-US" sz="4400" b="1">
                <a:solidFill>
                  <a:srgbClr val="0000CC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更怕丢了乌纱帽。</a:t>
            </a:r>
            <a:endParaRPr lang="zh-CN" altLang="en-US" sz="4400" b="1">
              <a:solidFill>
                <a:srgbClr val="0000CC"/>
              </a:solidFill>
              <a:latin typeface="Times New Roman" panose="02020603050405020304" pitchFamily="2" charset="0"/>
              <a:ea typeface="黑体" panose="02010600030101010101" pitchFamily="2" charset="-122"/>
            </a:endParaRPr>
          </a:p>
        </p:txBody>
      </p:sp>
      <p:sp>
        <p:nvSpPr>
          <p:cNvPr id="49161" name="文本框 49160"/>
          <p:cNvSpPr txBox="1"/>
          <p:nvPr/>
        </p:nvSpPr>
        <p:spPr>
          <a:xfrm>
            <a:off x="5801995" y="4015105"/>
            <a:ext cx="4829175" cy="19964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虚伪愚昧 </a:t>
            </a:r>
            <a:endParaRPr lang="zh-CN" altLang="en-US" sz="5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lnSpc>
                <a:spcPct val="90000"/>
              </a:lnSpc>
              <a:spcBef>
                <a:spcPct val="50000"/>
              </a:spcBef>
            </a:pP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阿谀奉承</a:t>
            </a:r>
            <a:endParaRPr lang="zh-CN" altLang="en-US" sz="5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  <p:bldP spid="48134" grpId="0" animBg="1"/>
      <p:bldP spid="491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云形标注 51201"/>
          <p:cNvSpPr/>
          <p:nvPr/>
        </p:nvSpPr>
        <p:spPr>
          <a:xfrm>
            <a:off x="329565" y="388620"/>
            <a:ext cx="3124200" cy="1600200"/>
          </a:xfrm>
          <a:prstGeom prst="cloudCallout">
            <a:avLst>
              <a:gd name="adj1" fmla="val -44815"/>
              <a:gd name="adj2" fmla="val 6617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vl="0" algn="ctr"/>
            <a:endParaRPr sz="3200">
              <a:latin typeface="Times New Roman" panose="02020603050405020304" pitchFamily="2" charset="0"/>
              <a:ea typeface="MingLiU" panose="02020309000000000000" pitchFamily="1" charset="-120"/>
            </a:endParaRPr>
          </a:p>
        </p:txBody>
      </p:sp>
      <p:sp>
        <p:nvSpPr>
          <p:cNvPr id="51203" name="文本框 51202"/>
          <p:cNvSpPr txBox="1"/>
          <p:nvPr/>
        </p:nvSpPr>
        <p:spPr>
          <a:xfrm>
            <a:off x="869950" y="685800"/>
            <a:ext cx="2438400" cy="10058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6000" b="1">
                <a:latin typeface="Times New Roman" panose="02020603050405020304" pitchFamily="2" charset="0"/>
                <a:ea typeface="宋体" panose="02010600030101010101" pitchFamily="2" charset="-122"/>
              </a:rPr>
              <a:t>讨论</a:t>
            </a:r>
            <a:endParaRPr lang="zh-CN" altLang="en-US" sz="6000" b="1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1204" name="文本框 51203"/>
          <p:cNvSpPr txBox="1"/>
          <p:nvPr/>
        </p:nvSpPr>
        <p:spPr>
          <a:xfrm>
            <a:off x="3646170" y="388620"/>
            <a:ext cx="829119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老百姓为什么不敢说真话？</a:t>
            </a:r>
            <a:endParaRPr lang="zh-CN" altLang="en-US" sz="44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grpSp>
        <p:nvGrpSpPr>
          <p:cNvPr id="51205" name="组合 51204"/>
          <p:cNvGrpSpPr/>
          <p:nvPr/>
        </p:nvGrpSpPr>
        <p:grpSpPr>
          <a:xfrm>
            <a:off x="100965" y="2910840"/>
            <a:ext cx="3352800" cy="3332895"/>
            <a:chOff x="0" y="0"/>
            <a:chExt cx="1056" cy="1364"/>
          </a:xfrm>
        </p:grpSpPr>
        <p:pic>
          <p:nvPicPr>
            <p:cNvPr id="51206" name="图片 5120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056" cy="11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07" name="矩形 51206"/>
            <p:cNvSpPr/>
            <p:nvPr/>
          </p:nvSpPr>
          <p:spPr>
            <a:xfrm>
              <a:off x="332" y="1152"/>
              <a:ext cx="395" cy="2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algn="ctr">
                <a:spcBef>
                  <a:spcPct val="50000"/>
                </a:spcBef>
              </a:pPr>
              <a:r>
                <a:rPr lang="zh-CN" altLang="en-US" sz="2800" b="1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2" charset="0"/>
                  <a:ea typeface="宋体" panose="02010600030101010101" pitchFamily="2" charset="-122"/>
                </a:rPr>
                <a:t>老百姓</a:t>
              </a:r>
              <a:endParaRPr lang="zh-CN" altLang="en-US" sz="2800" b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51208" name="文本框 51207"/>
          <p:cNvSpPr txBox="1"/>
          <p:nvPr/>
        </p:nvSpPr>
        <p:spPr>
          <a:xfrm>
            <a:off x="3645535" y="1536700"/>
            <a:ext cx="8291830" cy="4053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原因：怕被嘲笑，怕被杀头。</a:t>
            </a:r>
            <a:endParaRPr lang="zh-CN" altLang="en-US" sz="4400" b="1">
              <a:solidFill>
                <a:srgbClr val="0000CC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长期以来，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互不信任，互相欺骗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，生活在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瞒和骗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中。</a:t>
            </a:r>
            <a:endParaRPr lang="zh-CN" altLang="en-US" sz="44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——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骗子产生的</a:t>
            </a:r>
            <a:r>
              <a:rPr lang="zh-CN" altLang="en-US" sz="54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社会土壤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！</a:t>
            </a:r>
            <a:endParaRPr lang="zh-CN" altLang="en-US" sz="44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3313"/>
          <p:cNvSpPr txBox="1"/>
          <p:nvPr/>
        </p:nvSpPr>
        <p:spPr>
          <a:xfrm>
            <a:off x="1703705" y="1074420"/>
            <a:ext cx="8119110" cy="6496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lnSpc>
                <a:spcPct val="9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从全文来看，骗子为什么能得逞？</a:t>
            </a:r>
            <a:endParaRPr lang="zh-CN" altLang="en-US" sz="4000" b="1" dirty="0">
              <a:solidFill>
                <a:srgbClr val="0000CC"/>
              </a:solidFill>
              <a:latin typeface="华文中宋" pitchFamily="2" charset="-122"/>
              <a:ea typeface="华文中宋" pitchFamily="2" charset="-122"/>
              <a:sym typeface="+mn-ea"/>
            </a:endParaRPr>
          </a:p>
        </p:txBody>
      </p:sp>
      <p:sp>
        <p:nvSpPr>
          <p:cNvPr id="13315" name="文本框 13314"/>
          <p:cNvSpPr txBox="1"/>
          <p:nvPr/>
        </p:nvSpPr>
        <p:spPr>
          <a:xfrm>
            <a:off x="1703705" y="189230"/>
            <a:ext cx="9965690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effectLst/>
                <a:latin typeface="黑体" panose="02010600030101010101" pitchFamily="2" charset="-122"/>
                <a:ea typeface="黑体" panose="02010600030101010101" pitchFamily="2" charset="-122"/>
              </a:rPr>
              <a:t>依托情节，深入思考，探究主旨：</a:t>
            </a:r>
            <a:endParaRPr lang="zh-CN" altLang="en-US" sz="4000" b="1" dirty="0">
              <a:solidFill>
                <a:srgbClr val="FF0000"/>
              </a:solidFill>
              <a:effectLst/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29712" name="文本框 29711"/>
          <p:cNvSpPr txBox="1"/>
          <p:nvPr/>
        </p:nvSpPr>
        <p:spPr>
          <a:xfrm>
            <a:off x="754383" y="2205721"/>
            <a:ext cx="4953000" cy="3444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1.</a:t>
            </a:r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皇帝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2.</a:t>
            </a:r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诚实的老大臣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3.</a:t>
            </a:r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诚实的官员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  <a:p>
            <a:pPr lvl="0"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4.</a:t>
            </a:r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全城的人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30725" name="左大括号 30724"/>
          <p:cNvSpPr/>
          <p:nvPr/>
        </p:nvSpPr>
        <p:spPr>
          <a:xfrm flipH="1">
            <a:off x="4694555" y="2052320"/>
            <a:ext cx="312420" cy="3598545"/>
          </a:xfrm>
          <a:prstGeom prst="leftBrace">
            <a:avLst>
              <a:gd name="adj1" fmla="val 95512"/>
              <a:gd name="adj2" fmla="val 49002"/>
            </a:avLst>
          </a:prstGeom>
          <a:noFill/>
          <a:ln w="25400" cap="flat" cmpd="sng">
            <a:solidFill>
              <a:schemeClr val="hlink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194300" y="2521585"/>
            <a:ext cx="6745605" cy="23323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lnSpc>
                <a:spcPct val="9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人性的弱点，</a:t>
            </a:r>
            <a:r>
              <a:rPr lang="zh-CN" altLang="en-US" sz="4800" b="1" u="sng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不敢面对</a:t>
            </a:r>
            <a:r>
              <a:rPr lang="zh-CN" altLang="en-US" sz="4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真实的自己</a:t>
            </a:r>
            <a:endParaRPr lang="zh-CN" altLang="en-US" sz="4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  <a:sym typeface="+mn-ea"/>
            </a:endParaRPr>
          </a:p>
          <a:p>
            <a:pPr lvl="0" eaLnBrk="1" hangingPunct="1">
              <a:lnSpc>
                <a:spcPct val="90000"/>
              </a:lnSpc>
              <a:spcBef>
                <a:spcPct val="50000"/>
              </a:spcBef>
              <a:buClr>
                <a:srgbClr val="000000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大家都生活在</a:t>
            </a:r>
            <a:r>
              <a:rPr lang="zh-CN" altLang="en-US" sz="4800" b="1" u="sng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瞒和骗</a:t>
            </a:r>
            <a:r>
              <a:rPr lang="zh-CN" altLang="en-US" sz="4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sym typeface="+mn-ea"/>
              </a:rPr>
              <a:t>中！</a:t>
            </a:r>
            <a:endParaRPr lang="zh-CN" altLang="en-US" sz="4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title"/>
          </p:nvPr>
        </p:nvSpPr>
        <p:spPr/>
        <p:txBody>
          <a:bodyPr anchor="b"/>
          <a:p>
            <a:r>
              <a:rPr lang="en-US" altLang="zh-CN"/>
              <a:t>  </a:t>
            </a:r>
            <a:endParaRPr lang="en-US" altLang="zh-CN"/>
          </a:p>
        </p:txBody>
      </p:sp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>
          <a:xfrm>
            <a:off x="84455" y="0"/>
            <a:ext cx="12074525" cy="6858000"/>
          </a:xfrm>
        </p:spPr>
        <p:txBody>
          <a:bodyPr>
            <a:normAutofit fontScale="90000"/>
          </a:bodyPr>
          <a:p>
            <a:pPr marL="342900" indent="-342900">
              <a:lnSpc>
                <a:spcPct val="90000"/>
              </a:lnSpc>
              <a:spcBef>
                <a:spcPct val="0"/>
              </a:spcBef>
              <a:buNone/>
            </a:pPr>
            <a:endParaRPr lang="en-US" altLang="zh-CN">
              <a:solidFill>
                <a:srgbClr val="00FF99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buNone/>
            </a:pPr>
            <a:endParaRPr lang="en-US" altLang="zh-CN">
              <a:solidFill>
                <a:srgbClr val="00FF99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写作背景 </a:t>
            </a:r>
            <a:br>
              <a:rPr lang="zh-CN" altLang="en-US" sz="3600" b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</a:br>
            <a:r>
              <a:rPr lang="zh-CN" altLang="en-US" sz="3600" b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   </a:t>
            </a:r>
            <a:endParaRPr lang="zh-CN" altLang="en-US" sz="3600" b="1">
              <a:solidFill>
                <a:srgbClr val="0000CC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342900" indent="-342900" fontAlgn="auto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    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这篇童话写于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1837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年。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 18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世纪末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19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世纪初，西欧资本主义得到迅速发展，而处于北欧边陲的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丹麦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却还是个君主立宪国家。拿破仑战争最激烈的时候，丹麦统治阶级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利用英法矛盾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，以中立地位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大搞海上粮食贸易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引起英国不满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，英国要求丹麦交出从事贸易的舰队和商船，成为英国的附庸国。丹麦拒绝这一要求，英军于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1807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年炮击哥本哈根，摧毁了丹麦的舰队，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丹麦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便由中立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倒向拿破仑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一边，成为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交战国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342900" indent="-342900"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CC0000"/>
                </a:solidFill>
                <a:latin typeface="宋体" panose="02010600030101010101" pitchFamily="2" charset="-122"/>
              </a:rPr>
              <a:t>     </a:t>
            </a:r>
            <a:endParaRPr lang="zh-CN" altLang="en-US" sz="24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16388" name="图片 16387" descr="thgs-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43400" y="128905"/>
            <a:ext cx="6668135" cy="12979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title"/>
          </p:nvPr>
        </p:nvSpPr>
        <p:spPr/>
        <p:txBody>
          <a:bodyPr anchor="b"/>
          <a:p>
            <a:r>
              <a:rPr lang="en-US" altLang="zh-CN"/>
              <a:t>  </a:t>
            </a:r>
            <a:endParaRPr lang="en-US" altLang="zh-CN"/>
          </a:p>
        </p:txBody>
      </p:sp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>
          <a:xfrm>
            <a:off x="-33020" y="0"/>
            <a:ext cx="12192000" cy="6858000"/>
          </a:xfrm>
        </p:spPr>
        <p:txBody>
          <a:bodyPr/>
          <a:p>
            <a:pPr marL="342900" indent="-342900">
              <a:lnSpc>
                <a:spcPct val="90000"/>
              </a:lnSpc>
              <a:spcBef>
                <a:spcPct val="0"/>
              </a:spcBef>
              <a:buNone/>
            </a:pPr>
            <a:endParaRPr lang="en-US" altLang="zh-CN">
              <a:solidFill>
                <a:srgbClr val="00FF99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buNone/>
            </a:pPr>
            <a:endParaRPr lang="en-US" altLang="zh-CN">
              <a:solidFill>
                <a:srgbClr val="00FF99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写作背景 </a:t>
            </a:r>
            <a:b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</a:br>
            <a:r>
              <a:rPr lang="zh-CN" altLang="en-US" sz="2400">
                <a:solidFill>
                  <a:srgbClr val="FFFF66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        </a:t>
            </a:r>
            <a:endParaRPr lang="zh-CN" altLang="en-US" sz="2400" b="1">
              <a:solidFill>
                <a:srgbClr val="CC0000"/>
              </a:solidFill>
              <a:latin typeface="宋体" panose="02010600030101010101" pitchFamily="2" charset="-122"/>
            </a:endParaRPr>
          </a:p>
          <a:p>
            <a:pPr marL="342900" indent="-342900"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CC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8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年后，拿破仑战败，丹麦也成为战败国而失去广大领土，耗尽了钱财，银行倒闭，农村萧条，刚刚兴起的小型工业也全部破产，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丹麦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最终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成了英国的附庸国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丹麦人民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身受本国封建阶级和英国资产阶级的双重剥削，过着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饥寒交迫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的贫困生活，而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封建统治阶级则穷奢极欲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挥霍无度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。面对这样的社会现实，安徒生根据西班牙一则民间故事改编了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《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皇帝的新装</a:t>
            </a:r>
            <a:r>
              <a:rPr lang="en-US" altLang="zh-CN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》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，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把揭露的锋芒直指封建统治阶级的头子，并无情的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嘲讽了贵族、宫廷的丑恶行径，</a:t>
            </a:r>
            <a:r>
              <a:rPr lang="zh-CN" altLang="en-US" sz="36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深刻的解剖了当时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社会的病状。</a:t>
            </a:r>
            <a:endParaRPr lang="zh-CN" altLang="en-US" sz="40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marL="342900" indent="-342900">
              <a:lnSpc>
                <a:spcPct val="90000"/>
              </a:lnSpc>
            </a:pPr>
            <a:endParaRPr lang="zh-CN" altLang="en-US" sz="2400" b="1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pic>
        <p:nvPicPr>
          <p:cNvPr id="16388" name="图片 16387" descr="thgs-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43400" y="128905"/>
            <a:ext cx="6903085" cy="12814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矩形 56321"/>
          <p:cNvSpPr/>
          <p:nvPr/>
        </p:nvSpPr>
        <p:spPr>
          <a:xfrm rot="5400000">
            <a:off x="-1062672" y="1305878"/>
            <a:ext cx="3676650" cy="1304925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中心思想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6323" name="文本框 56322"/>
          <p:cNvSpPr txBox="1"/>
          <p:nvPr/>
        </p:nvSpPr>
        <p:spPr>
          <a:xfrm>
            <a:off x="1758950" y="224155"/>
            <a:ext cx="10281920" cy="5577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本文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通过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一个昏庸无能而又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穷奢极欲的皇帝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被两个装成织工的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骗子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所骗，穿着根本不存在的美丽新装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游行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的诙谐故事，幽默而辛辣的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讽刺了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封建统治阶级的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昏庸愚蠢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和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自欺欺人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的丑态。</a:t>
            </a:r>
            <a:endParaRPr lang="zh-CN" altLang="en-US" sz="40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揭露了人性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不敢面对真实的自己</a:t>
            </a:r>
            <a:r>
              <a:rPr lang="en-US" altLang="zh-CN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/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虚伪的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弱点</a:t>
            </a:r>
            <a:endParaRPr lang="zh-CN" altLang="en-US" sz="48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3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71120" y="228600"/>
            <a:ext cx="12024995" cy="5273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今日作业：     </a:t>
            </a:r>
            <a:r>
              <a:rPr lang="en-US" alt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1.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《阅读感悟》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第</a:t>
            </a:r>
            <a:r>
              <a:rPr lang="en-US" alt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76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页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拓展迁移。</a:t>
            </a:r>
            <a:endParaRPr lang="zh-CN" altLang="en-US" sz="4000" b="1">
              <a:solidFill>
                <a:schemeClr val="tx1"/>
              </a:solidFill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2.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《西游记》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第十八、九回</a:t>
            </a:r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，阅读分享：</a:t>
            </a:r>
            <a:endParaRPr lang="zh-CN" altLang="en-US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《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观音院唐僧脱难 高老庄行者降魔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》草衬玉骢蹄迹软，柳摇金线露华新。桃杏满林争艳丽，薜萝绕径放精神。沙堤日暖鸳鸯睡，山涧花香蛱蝶驯。诗歌描写的是</a:t>
            </a:r>
            <a:r>
              <a:rPr lang="zh-CN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什么季节的景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？</a:t>
            </a:r>
            <a:endParaRPr lang="zh-CN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竹篱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密密，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茅屋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重重。参天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野树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迎门，</a:t>
            </a:r>
            <a:r>
              <a:rPr sz="4000" b="1" u="sng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曲水溪桥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映</a:t>
            </a:r>
            <a:endParaRPr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文本框 70658"/>
          <p:cNvSpPr txBox="1"/>
          <p:nvPr/>
        </p:nvSpPr>
        <p:spPr>
          <a:xfrm>
            <a:off x="71120" y="161290"/>
            <a:ext cx="12024995" cy="61264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户。道旁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杨柳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绿依依，园内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花开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香馥馥。此时那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夕照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沉西，处处山林喧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鸟雀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晚烟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出爨，条条道径转</a:t>
            </a:r>
            <a:r>
              <a:rPr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牛羊</a:t>
            </a:r>
            <a:r>
              <a:rPr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③浮屠山之景：</a:t>
            </a:r>
            <a:endParaRPr lang="zh-CN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spcBef>
                <a:spcPct val="50000"/>
              </a:spcBef>
            </a:pP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山南有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青松碧桧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，山北有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绿柳红桃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。闹聒聒，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山禽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对语；舞翩翩，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仙鹤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齐飞。香馥馥，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诸花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千样色；青冉冉，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杂草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万般奇。涧下有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滔滔绿水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，崖前有</a:t>
            </a:r>
            <a:r>
              <a:rPr lang="zh-CN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朵朵祥云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sz="4000" b="1"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lvl="0" indent="0">
              <a:lnSpc>
                <a:spcPct val="120000"/>
              </a:lnSpc>
              <a:spcBef>
                <a:spcPct val="50000"/>
              </a:spcBef>
            </a:pP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④猪八戒身上兼有</a:t>
            </a:r>
            <a:r>
              <a:rPr lang="zh-CN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兽性和人性</a:t>
            </a:r>
            <a:r>
              <a:rPr lang="zh-CN" sz="4000" b="1"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，你从哪些地方可以看出</a:t>
            </a:r>
            <a:r>
              <a:rPr lang="zh-CN" sz="4000" b="1">
                <a:solidFill>
                  <a:schemeClr val="tx1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？                  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cs typeface="宋体" panose="02010600030101010101" pitchFamily="2" charset="-122"/>
                <a:sym typeface="+mn-ea"/>
              </a:rPr>
              <a:t>《摩诃般若波罗蜜多心经》</a:t>
            </a:r>
            <a:endParaRPr lang="zh-CN" altLang="en-US" sz="4000" b="1" u="sng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3250" name="表格 53249"/>
          <p:cNvGraphicFramePr/>
          <p:nvPr/>
        </p:nvGraphicFramePr>
        <p:xfrm>
          <a:off x="81280" y="192405"/>
          <a:ext cx="12028805" cy="6868160"/>
        </p:xfrm>
        <a:graphic>
          <a:graphicData uri="http://schemas.openxmlformats.org/drawingml/2006/table">
            <a:tbl>
              <a:tblPr/>
              <a:tblGrid>
                <a:gridCol w="2139950"/>
                <a:gridCol w="1732915"/>
                <a:gridCol w="4318635"/>
                <a:gridCol w="3837305"/>
              </a:tblGrid>
              <a:tr h="1061085"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600" b="1"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  </a:t>
                      </a:r>
                      <a:r>
                        <a:rPr lang="zh-CN" altLang="en-US" sz="3600" b="1"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人物</a:t>
                      </a:r>
                      <a:endParaRPr lang="zh-CN" altLang="en-US" sz="3600" b="1"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600" b="1"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真假话</a:t>
                      </a:r>
                      <a:endParaRPr lang="zh-CN" altLang="en-US" sz="3600" b="1"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600" b="1"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原因                  </a:t>
                      </a:r>
                      <a:endParaRPr lang="zh-CN" altLang="en-US" sz="3600" b="1"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600" b="1">
                          <a:latin typeface="黑体" panose="02010600030101010101" pitchFamily="2" charset="-122"/>
                          <a:ea typeface="黑体" panose="02010600030101010101" pitchFamily="2" charset="-122"/>
                        </a:rPr>
                        <a:t>性格</a:t>
                      </a:r>
                      <a:endParaRPr lang="zh-CN" altLang="en-US" sz="3600" b="1">
                        <a:latin typeface="黑体" panose="02010600030101010101" pitchFamily="2" charset="-122"/>
                        <a:ea typeface="黑体" panose="02010600030101010101" pitchFamily="2" charset="-122"/>
                      </a:endParaRPr>
                    </a:p>
                  </a:txBody>
                  <a:tcPr marL="90000" marR="90000" marT="46800" marB="46800" vert="horz" anchor="ctr" anchorCtr="1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1585"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0165"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8760"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b="1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6565"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457200" lvl="0" indent="-4572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A50021"/>
                        </a:buClr>
                        <a:buSzPct val="75000"/>
                        <a:buFont typeface="Wingdings" panose="05000000000000000000" pitchFamily="2" charset="2"/>
                        <a:buChar char="n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</a:defRPr>
                      </a:lvl1pPr>
                      <a:lvl2pPr marL="1027430" lvl="1" indent="-455930">
                        <a:defRPr sz="2400" kern="1200"/>
                      </a:lvl2pPr>
                      <a:lvl3pPr marL="1370330" lvl="2" indent="-228600">
                        <a:defRPr sz="2000" kern="1200"/>
                      </a:lvl3pPr>
                      <a:lvl4pPr marL="1713230" lvl="3" indent="-228600"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/>
                    </a:p>
                  </a:txBody>
                  <a:tcPr vert="horz" anchor="ctr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282" name="文本框 53281"/>
          <p:cNvSpPr txBox="1"/>
          <p:nvPr/>
        </p:nvSpPr>
        <p:spPr>
          <a:xfrm>
            <a:off x="475933" y="1620838"/>
            <a:ext cx="1296987" cy="701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000" b="1">
                <a:latin typeface="黑体" panose="02010600030101010101" pitchFamily="2" charset="-122"/>
                <a:ea typeface="黑体" panose="02010600030101010101" pitchFamily="2" charset="-122"/>
              </a:rPr>
              <a:t>皇帝</a:t>
            </a:r>
            <a:endParaRPr lang="zh-CN" altLang="en-US" sz="4000" b="1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83" name="文本框 53282"/>
          <p:cNvSpPr txBox="1"/>
          <p:nvPr/>
        </p:nvSpPr>
        <p:spPr>
          <a:xfrm>
            <a:off x="473710" y="2557463"/>
            <a:ext cx="1584325" cy="1188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</a:rPr>
              <a:t>老大臣</a:t>
            </a:r>
            <a:endParaRPr lang="zh-CN" altLang="en-US" sz="3600" b="1"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</a:rPr>
              <a:t>官员</a:t>
            </a:r>
            <a:endParaRPr lang="zh-CN" altLang="en-US" sz="3600" b="1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84" name="文本框 53283"/>
          <p:cNvSpPr txBox="1"/>
          <p:nvPr/>
        </p:nvSpPr>
        <p:spPr>
          <a:xfrm>
            <a:off x="491173" y="4084003"/>
            <a:ext cx="128079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</a:rPr>
              <a:t>百姓</a:t>
            </a:r>
            <a:r>
              <a:rPr lang="zh-CN" altLang="en-US" sz="2800" b="1">
                <a:latin typeface="黑体" panose="02010600030101010101" pitchFamily="2" charset="-122"/>
                <a:ea typeface="黑体" panose="02010600030101010101" pitchFamily="2" charset="-122"/>
              </a:rPr>
              <a:t> </a:t>
            </a:r>
            <a:endParaRPr lang="zh-CN" altLang="en-US" sz="2800" b="1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85" name="文本框 53284"/>
          <p:cNvSpPr txBox="1"/>
          <p:nvPr/>
        </p:nvSpPr>
        <p:spPr>
          <a:xfrm>
            <a:off x="473710" y="5600065"/>
            <a:ext cx="129857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</a:rPr>
              <a:t>小孩</a:t>
            </a:r>
            <a:endParaRPr lang="zh-CN" altLang="en-US" sz="3600" b="1"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86" name="文本框 53285"/>
          <p:cNvSpPr txBox="1"/>
          <p:nvPr/>
        </p:nvSpPr>
        <p:spPr>
          <a:xfrm>
            <a:off x="2784793" y="1621155"/>
            <a:ext cx="69342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假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2" charset="0"/>
              <a:ea typeface="黑体" panose="02010600030101010101" pitchFamily="2" charset="-122"/>
            </a:endParaRPr>
          </a:p>
        </p:txBody>
      </p:sp>
      <p:sp>
        <p:nvSpPr>
          <p:cNvPr id="53287" name="文本框 53286"/>
          <p:cNvSpPr txBox="1"/>
          <p:nvPr/>
        </p:nvSpPr>
        <p:spPr>
          <a:xfrm>
            <a:off x="2676843" y="2801620"/>
            <a:ext cx="69342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假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88" name="文本框 53287"/>
          <p:cNvSpPr txBox="1"/>
          <p:nvPr/>
        </p:nvSpPr>
        <p:spPr>
          <a:xfrm>
            <a:off x="4008755" y="1173480"/>
            <a:ext cx="4319270" cy="1310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000" b="1">
                <a:solidFill>
                  <a:srgbClr val="3333FF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怕被人说他愚蠢，</a:t>
            </a:r>
            <a:endParaRPr lang="zh-CN" altLang="en-US" sz="4000" b="1">
              <a:solidFill>
                <a:srgbClr val="3333FF"/>
              </a:solidFill>
              <a:latin typeface="Times New Roman" panose="02020603050405020304" pitchFamily="2" charset="0"/>
              <a:ea typeface="黑体" panose="02010600030101010101" pitchFamily="2" charset="-122"/>
            </a:endParaRPr>
          </a:p>
          <a:p>
            <a:pPr lvl="0"/>
            <a:r>
              <a:rPr lang="zh-CN" altLang="en-US" sz="4000" b="1">
                <a:solidFill>
                  <a:srgbClr val="3333FF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怕丢掉王位</a:t>
            </a:r>
            <a:endParaRPr lang="zh-CN" altLang="en-US" sz="4000" b="1">
              <a:solidFill>
                <a:srgbClr val="3333FF"/>
              </a:solidFill>
              <a:latin typeface="Times New Roman" panose="02020603050405020304" pitchFamily="2" charset="0"/>
              <a:ea typeface="黑体" panose="02010600030101010101" pitchFamily="2" charset="-122"/>
            </a:endParaRPr>
          </a:p>
        </p:txBody>
      </p:sp>
      <p:sp>
        <p:nvSpPr>
          <p:cNvPr id="53289" name="文本框 53288"/>
          <p:cNvSpPr txBox="1"/>
          <p:nvPr/>
        </p:nvSpPr>
        <p:spPr>
          <a:xfrm>
            <a:off x="4080510" y="2505075"/>
            <a:ext cx="4175125" cy="1920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000" b="1">
                <a:solidFill>
                  <a:srgbClr val="3333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怕被人说他愚蠢，</a:t>
            </a:r>
            <a:endParaRPr lang="zh-CN" altLang="en-US" sz="40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4000" b="1">
                <a:solidFill>
                  <a:srgbClr val="3333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怕丢掉官位</a:t>
            </a:r>
            <a:endParaRPr lang="zh-CN" altLang="en-US" sz="40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endParaRPr lang="zh-CN" altLang="en-US" sz="40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90" name="文本框 53289"/>
          <p:cNvSpPr txBox="1"/>
          <p:nvPr/>
        </p:nvSpPr>
        <p:spPr>
          <a:xfrm>
            <a:off x="4008755" y="3992880"/>
            <a:ext cx="431927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>
                <a:solidFill>
                  <a:srgbClr val="3333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怕被人看不起，</a:t>
            </a:r>
            <a:endParaRPr lang="zh-CN" altLang="en-US" sz="36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>
                <a:solidFill>
                  <a:srgbClr val="3333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怕惹来杀身之祸</a:t>
            </a:r>
            <a:endParaRPr lang="zh-CN" altLang="en-US" sz="36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91" name="文本框 53290"/>
          <p:cNvSpPr txBox="1"/>
          <p:nvPr/>
        </p:nvSpPr>
        <p:spPr>
          <a:xfrm>
            <a:off x="4152265" y="5478145"/>
            <a:ext cx="4175125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>
                <a:solidFill>
                  <a:srgbClr val="3333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童言无忌</a:t>
            </a:r>
            <a:endParaRPr lang="zh-CN" altLang="en-US" sz="36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>
                <a:solidFill>
                  <a:srgbClr val="3333FF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天真、无私无畏</a:t>
            </a:r>
            <a:endParaRPr lang="zh-CN" altLang="en-US" sz="36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92" name="文本框 53291"/>
          <p:cNvSpPr txBox="1"/>
          <p:nvPr/>
        </p:nvSpPr>
        <p:spPr>
          <a:xfrm>
            <a:off x="2653348" y="5660708"/>
            <a:ext cx="693420" cy="7010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真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93" name="文本框 53292"/>
          <p:cNvSpPr txBox="1"/>
          <p:nvPr/>
        </p:nvSpPr>
        <p:spPr>
          <a:xfrm>
            <a:off x="2188845" y="4267200"/>
            <a:ext cx="162306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假</a:t>
            </a:r>
            <a:r>
              <a:rPr lang="en-US" altLang="zh-CN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--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真</a:t>
            </a:r>
            <a:endParaRPr lang="zh-CN" altLang="en-US" sz="36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94" name="文本框 53293"/>
          <p:cNvSpPr txBox="1"/>
          <p:nvPr/>
        </p:nvSpPr>
        <p:spPr>
          <a:xfrm>
            <a:off x="8528685" y="1295400"/>
            <a:ext cx="358140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愚蠢、昏庸无能、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2" charset="0"/>
              <a:ea typeface="黑体" panose="02010600030101010101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2" charset="0"/>
                <a:ea typeface="黑体" panose="02010600030101010101" pitchFamily="2" charset="-122"/>
              </a:rPr>
              <a:t>自欺欺人、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2" charset="0"/>
              <a:ea typeface="黑体" panose="02010600030101010101" pitchFamily="2" charset="-122"/>
            </a:endParaRPr>
          </a:p>
        </p:txBody>
      </p:sp>
      <p:sp>
        <p:nvSpPr>
          <p:cNvPr id="53295" name="文本框 53294"/>
          <p:cNvSpPr txBox="1"/>
          <p:nvPr/>
        </p:nvSpPr>
        <p:spPr>
          <a:xfrm>
            <a:off x="8327390" y="2505075"/>
            <a:ext cx="3642360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愚蠢、虚伪、</a:t>
            </a:r>
            <a:endParaRPr lang="zh-CN" altLang="en-US" sz="36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  <a:p>
            <a:pPr lvl="0"/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阿</a:t>
            </a:r>
            <a:r>
              <a:rPr lang="en-US" altLang="zh-CN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(ē)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谀</a:t>
            </a:r>
            <a:r>
              <a:rPr lang="en-US" altLang="zh-CN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(yú)</a:t>
            </a:r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奉承</a:t>
            </a:r>
            <a:endParaRPr lang="zh-CN" altLang="en-US" sz="36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96" name="文本框 53295"/>
          <p:cNvSpPr txBox="1"/>
          <p:nvPr/>
        </p:nvSpPr>
        <p:spPr>
          <a:xfrm>
            <a:off x="8528685" y="4084320"/>
            <a:ext cx="3441065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36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愚蠢、怕事</a:t>
            </a:r>
            <a:endParaRPr lang="zh-CN" altLang="en-US" sz="36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3297" name="文本框 53296"/>
          <p:cNvSpPr txBox="1"/>
          <p:nvPr/>
        </p:nvSpPr>
        <p:spPr>
          <a:xfrm>
            <a:off x="8677275" y="5539105"/>
            <a:ext cx="2663190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/>
            <a:r>
              <a:rPr lang="zh-CN" altLang="en-US" sz="4000" b="1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天真单纯</a:t>
            </a:r>
            <a:endParaRPr lang="zh-CN" altLang="en-US" sz="4000" b="1">
              <a:solidFill>
                <a:srgbClr val="FF00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3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3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3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3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3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87" grpId="0"/>
      <p:bldP spid="53289" grpId="0"/>
      <p:bldP spid="53290" grpId="0"/>
      <p:bldP spid="53291" grpId="0"/>
      <p:bldP spid="53292" grpId="0"/>
      <p:bldP spid="53293" grpId="0"/>
      <p:bldP spid="53295" grpId="0"/>
      <p:bldP spid="53296" grpId="0"/>
      <p:bldP spid="5329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文本框 55297"/>
          <p:cNvSpPr txBox="1"/>
          <p:nvPr/>
        </p:nvSpPr>
        <p:spPr>
          <a:xfrm>
            <a:off x="170180" y="1049020"/>
            <a:ext cx="11853545" cy="1310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当皇帝听到老百姓的议论之后为什么</a:t>
            </a:r>
            <a:r>
              <a:rPr lang="zh-CN" altLang="en-US" sz="4000" b="1" u="sng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有点发 抖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，可又为什么摆出一副</a:t>
            </a:r>
            <a:r>
              <a:rPr lang="zh-CN" altLang="en-US" sz="4000" b="1" u="sng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更骄傲的神气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？ </a:t>
            </a:r>
            <a:endParaRPr lang="zh-CN" altLang="en-US" sz="3600" b="1">
              <a:solidFill>
                <a:srgbClr val="00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5299" name="文本框 55298"/>
          <p:cNvSpPr txBox="1"/>
          <p:nvPr/>
        </p:nvSpPr>
        <p:spPr>
          <a:xfrm>
            <a:off x="67310" y="2600325"/>
            <a:ext cx="11956415" cy="4023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spcBef>
                <a:spcPct val="50000"/>
              </a:spcBef>
            </a:pPr>
            <a:r>
              <a:rPr lang="en-US" altLang="zh-CN" sz="3200" b="1">
                <a:solidFill>
                  <a:srgbClr val="80008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  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皇帝听到老百姓的真话，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意识到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自己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受骗出丑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，在事实面前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感到恐慌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。但他为了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掩饰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自己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内心的恐慌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和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维护皇帝的尊严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，从而摆出一副更骄傲的神气把这游行大典举行完毕。   </a:t>
            </a:r>
            <a:r>
              <a:rPr lang="zh-CN" altLang="en-US" sz="3600" b="1">
                <a:solidFill>
                  <a:srgbClr val="80008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</a:t>
            </a:r>
            <a:endParaRPr lang="zh-CN" altLang="en-US" sz="3600" b="1">
              <a:solidFill>
                <a:srgbClr val="80008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 algn="just">
              <a:spcBef>
                <a:spcPct val="50000"/>
              </a:spcBef>
            </a:pPr>
            <a:endParaRPr lang="zh-CN" altLang="en-US" sz="2000" b="1">
              <a:solidFill>
                <a:srgbClr val="80008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 algn="just">
              <a:spcBef>
                <a:spcPct val="50000"/>
              </a:spcBef>
            </a:pPr>
            <a:endParaRPr lang="zh-CN" altLang="en-US" sz="2000" b="1">
              <a:solidFill>
                <a:srgbClr val="80008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 algn="just">
              <a:spcBef>
                <a:spcPct val="50000"/>
              </a:spcBef>
            </a:pPr>
            <a:r>
              <a:rPr lang="zh-CN" altLang="en-US" sz="2000" b="1">
                <a:solidFill>
                  <a:srgbClr val="80008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                                                                                                         下面这张表让我们看出人物性格及其成因</a:t>
            </a:r>
            <a:endParaRPr lang="zh-CN" altLang="en-US" sz="2000" b="1">
              <a:solidFill>
                <a:srgbClr val="80008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5300" name="矩形 55299"/>
          <p:cNvSpPr/>
          <p:nvPr/>
        </p:nvSpPr>
        <p:spPr>
          <a:xfrm>
            <a:off x="1847533" y="-33655"/>
            <a:ext cx="4799012" cy="10826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2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分析高潮、结局</a:t>
            </a:r>
            <a:endParaRPr lang="zh-CN" altLang="en-US" sz="32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文本框 52225"/>
          <p:cNvSpPr txBox="1"/>
          <p:nvPr/>
        </p:nvSpPr>
        <p:spPr>
          <a:xfrm>
            <a:off x="48260" y="1330960"/>
            <a:ext cx="11986260" cy="1310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为什么那么多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大人</a:t>
            </a:r>
            <a:r>
              <a:rPr lang="zh-CN" altLang="en-US" sz="4000" b="1">
                <a:solidFill>
                  <a:srgbClr val="0000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不敢说出真相而一个</a:t>
            </a:r>
            <a:r>
              <a:rPr lang="zh-CN" altLang="en-US" sz="40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小孩子</a:t>
            </a:r>
            <a:r>
              <a:rPr lang="zh-CN" altLang="en-US" sz="4000" b="1">
                <a:solidFill>
                  <a:srgbClr val="0000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敢说出来呢？ </a:t>
            </a:r>
            <a:endParaRPr lang="zh-CN" altLang="en-US" sz="4000" b="1">
              <a:solidFill>
                <a:srgbClr val="0000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52227" name="文本框 52226"/>
          <p:cNvSpPr txBox="1"/>
          <p:nvPr/>
        </p:nvSpPr>
        <p:spPr>
          <a:xfrm>
            <a:off x="161290" y="2641600"/>
            <a:ext cx="11873230" cy="27736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spcBef>
                <a:spcPct val="50000"/>
              </a:spcBef>
            </a:pPr>
            <a:r>
              <a:rPr lang="en-US" altLang="zh-CN" sz="2800" b="1">
                <a:solidFill>
                  <a:srgbClr val="80008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</a:t>
            </a:r>
            <a:r>
              <a:rPr lang="zh-CN" altLang="en-US" sz="4000" b="1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老大臣、诚实的官员、骑士、老百姓说假话是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为了保住他们的地位、职务和现有的安逸的生活</a:t>
            </a:r>
            <a:r>
              <a:rPr lang="zh-CN" altLang="en-US" sz="4000" b="1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。也是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怕别人说自己太愚蠢</a:t>
            </a:r>
            <a:r>
              <a:rPr lang="zh-CN" altLang="en-US" sz="4000" b="1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。小孩子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  <a:sym typeface="+mn-ea"/>
              </a:rPr>
              <a:t>天真单纯、无私无畏</a:t>
            </a:r>
            <a:r>
              <a:rPr lang="zh-CN" altLang="en-US" sz="4000" b="1">
                <a:solidFill>
                  <a:schemeClr val="tx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，心里没有任何顾虑和杂念，所以敢说真话。</a:t>
            </a:r>
            <a:endParaRPr lang="zh-CN" altLang="en-US" sz="4000" b="1">
              <a:solidFill>
                <a:schemeClr val="tx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2228" name="矩形 52227"/>
          <p:cNvSpPr/>
          <p:nvPr/>
        </p:nvSpPr>
        <p:spPr>
          <a:xfrm>
            <a:off x="2351405" y="0"/>
            <a:ext cx="7266305" cy="11969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2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分析高潮、结局</a:t>
            </a:r>
            <a:endParaRPr lang="zh-CN" altLang="en-US" sz="32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文本框 60417"/>
          <p:cNvSpPr txBox="1"/>
          <p:nvPr/>
        </p:nvSpPr>
        <p:spPr>
          <a:xfrm>
            <a:off x="2015490" y="2454275"/>
            <a:ext cx="9791065" cy="8229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</a:t>
            </a:r>
            <a:r>
              <a:rPr lang="zh-CN" altLang="en-US" sz="4000" b="1">
                <a:solidFill>
                  <a:srgbClr val="FF33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这篇童话</a:t>
            </a:r>
            <a:r>
              <a:rPr lang="zh-CN" altLang="en-US" sz="48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主要</a:t>
            </a:r>
            <a:r>
              <a:rPr lang="zh-CN" altLang="en-US" sz="4000" b="1">
                <a:solidFill>
                  <a:srgbClr val="FF33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运用了什么</a:t>
            </a:r>
            <a:r>
              <a:rPr lang="zh-CN" altLang="en-US" sz="4800" b="1" u="sng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表现手法</a:t>
            </a:r>
            <a:r>
              <a:rPr lang="zh-CN" altLang="en-US" sz="4000" b="1">
                <a:solidFill>
                  <a:srgbClr val="FF33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？</a:t>
            </a:r>
            <a:endParaRPr lang="zh-CN" altLang="en-US" sz="4000" b="1">
              <a:solidFill>
                <a:srgbClr val="FF3300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0419" name="矩形 60418"/>
          <p:cNvSpPr/>
          <p:nvPr/>
        </p:nvSpPr>
        <p:spPr>
          <a:xfrm>
            <a:off x="372745" y="337185"/>
            <a:ext cx="256032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技法赏析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矩形 61441"/>
          <p:cNvSpPr/>
          <p:nvPr/>
        </p:nvSpPr>
        <p:spPr>
          <a:xfrm>
            <a:off x="194310" y="1176020"/>
            <a:ext cx="11803380" cy="1554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ctr">
              <a:spcBef>
                <a:spcPct val="50000"/>
              </a:spcBef>
            </a:pPr>
            <a:r>
              <a:rPr lang="en-US" altLang="zh-CN" sz="3200" b="1">
                <a:solidFill>
                  <a:srgbClr val="0066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  </a:t>
            </a:r>
            <a:r>
              <a:rPr lang="zh-CN" altLang="en-US" sz="4800" b="1" u="sng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夸张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是在客观事实的基础上，对所描绘的事物加以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夸大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的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修辞</a:t>
            </a:r>
            <a:r>
              <a:rPr lang="zh-CN" altLang="en-US" sz="3600" b="1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手法。</a:t>
            </a:r>
            <a:endParaRPr lang="zh-CN" altLang="en-US" sz="3600" b="1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1443" name="矩形 61442"/>
          <p:cNvSpPr/>
          <p:nvPr/>
        </p:nvSpPr>
        <p:spPr>
          <a:xfrm>
            <a:off x="234950" y="142240"/>
            <a:ext cx="3858260" cy="8229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fontAlgn="ctr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夸张 与 想象</a:t>
            </a:r>
            <a:endParaRPr lang="zh-CN" altLang="en-US" sz="4800" b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1444" name="文本框 61443"/>
          <p:cNvSpPr txBox="1"/>
          <p:nvPr/>
        </p:nvSpPr>
        <p:spPr>
          <a:xfrm>
            <a:off x="376555" y="2766060"/>
            <a:ext cx="11629390" cy="2286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ctr">
              <a:spcBef>
                <a:spcPct val="50000"/>
              </a:spcBef>
            </a:pPr>
            <a:r>
              <a:rPr lang="en-US" altLang="zh-CN" sz="3200" b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</a:t>
            </a:r>
            <a:r>
              <a:rPr lang="zh-CN" altLang="en-US" sz="4800" b="1" u="sng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想象</a:t>
            </a:r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</a:rPr>
              <a:t>是在现实生活基础上，对具体事物加以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夸大、幻想</a:t>
            </a:r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</a:rPr>
              <a:t>，创造出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超现实的形象、情节</a:t>
            </a:r>
            <a:r>
              <a:rPr lang="zh-CN" altLang="en-US" sz="3600" b="1">
                <a:latin typeface="黑体" panose="02010600030101010101" pitchFamily="2" charset="-122"/>
                <a:ea typeface="黑体" panose="02010600030101010101" pitchFamily="2" charset="-122"/>
              </a:rPr>
              <a:t>，以表达作者强烈感情的</a:t>
            </a:r>
            <a:r>
              <a:rPr lang="zh-CN" altLang="en-US" sz="48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表现手法</a:t>
            </a:r>
            <a:r>
              <a:rPr lang="zh-CN" altLang="en-US" sz="3600" b="1">
                <a:solidFill>
                  <a:srgbClr val="3333FF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。</a:t>
            </a:r>
            <a:endParaRPr lang="zh-CN" altLang="en-US" sz="3600" b="1">
              <a:solidFill>
                <a:srgbClr val="3333FF"/>
              </a:solidFill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pic>
        <p:nvPicPr>
          <p:cNvPr id="61445" name="图片 614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5145" y="4267200"/>
            <a:ext cx="6400800" cy="2476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  <p:bldP spid="6144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文本框 68609"/>
          <p:cNvSpPr txBox="1"/>
          <p:nvPr/>
        </p:nvSpPr>
        <p:spPr>
          <a:xfrm>
            <a:off x="26670" y="118110"/>
            <a:ext cx="12040235" cy="1432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、文中是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如何运用夸张与想象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的手法的，并说说它们的</a:t>
            </a:r>
            <a:r>
              <a:rPr lang="zh-CN" altLang="en-US" sz="4400" b="1" u="sng">
                <a:solidFill>
                  <a:srgbClr val="FF0000"/>
                </a:solidFill>
                <a:latin typeface="黑体" panose="02010600030101010101" pitchFamily="2" charset="-122"/>
                <a:ea typeface="黑体" panose="02010600030101010101" pitchFamily="2" charset="-122"/>
              </a:rPr>
              <a:t>作用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8611" name="矩形 68610"/>
          <p:cNvSpPr/>
          <p:nvPr/>
        </p:nvSpPr>
        <p:spPr>
          <a:xfrm>
            <a:off x="76200" y="4431665"/>
            <a:ext cx="12040235" cy="1920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2"/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无情地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鞭挞了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至高无上的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皇帝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和道貌岸然的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大臣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，辛辣地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嘲笑了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他们的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愚蠢虚伪卑鄙自私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曲折地反映了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现实生活，反映了封建王朝的腐朽。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8612" name="矩形 68611"/>
          <p:cNvSpPr/>
          <p:nvPr/>
        </p:nvSpPr>
        <p:spPr>
          <a:xfrm>
            <a:off x="75565" y="1550670"/>
            <a:ext cx="12040235" cy="2529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2" algn="l"/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本文写出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骗子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用根本不存在的布料、衣服向皇帝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行骗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，写出</a:t>
            </a:r>
            <a:r>
              <a:rPr lang="zh-CN" altLang="en-US" sz="40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皇帝和大臣们都甘愿受骗、并且骗人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，最后写出皇帝</a:t>
            </a:r>
            <a:r>
              <a:rPr lang="zh-CN" altLang="en-US" sz="44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赤裸全身在大街上游行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，构成了丰富想象、大胆夸张的写作特点。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8614" name="文本框 68613"/>
          <p:cNvSpPr txBox="1"/>
          <p:nvPr/>
        </p:nvSpPr>
        <p:spPr>
          <a:xfrm>
            <a:off x="8206740" y="3546475"/>
            <a:ext cx="3200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夸张与想象的手法：</a:t>
            </a:r>
            <a:endParaRPr lang="zh-CN" altLang="en-US" sz="24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8615" name="文本框 68614"/>
          <p:cNvSpPr txBox="1"/>
          <p:nvPr/>
        </p:nvSpPr>
        <p:spPr>
          <a:xfrm>
            <a:off x="9445625" y="5986145"/>
            <a:ext cx="167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>
                <a:solidFill>
                  <a:srgbClr val="008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作用：</a:t>
            </a:r>
            <a:endParaRPr lang="zh-CN" altLang="en-US" sz="2400" b="1">
              <a:solidFill>
                <a:srgbClr val="008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标题 62465"/>
          <p:cNvSpPr>
            <a:spLocks noGrp="1"/>
          </p:cNvSpPr>
          <p:nvPr>
            <p:ph type="title"/>
          </p:nvPr>
        </p:nvSpPr>
        <p:spPr>
          <a:xfrm>
            <a:off x="88900" y="166370"/>
            <a:ext cx="7543800" cy="929005"/>
          </a:xfrm>
        </p:spPr>
        <p:txBody>
          <a:bodyPr anchor="b"/>
          <a:p>
            <a:r>
              <a:rPr lang="zh-CN" altLang="en-US" sz="4800" b="1" dirty="0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写作特点：</a:t>
            </a:r>
            <a:endParaRPr lang="zh-CN" altLang="en-US" sz="4800" b="1" dirty="0">
              <a:solidFill>
                <a:srgbClr val="0000CC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0030101010101" pitchFamily="2" charset="-122"/>
              <a:ea typeface="黑体" panose="02010600030101010101" pitchFamily="2" charset="-122"/>
            </a:endParaRPr>
          </a:p>
        </p:txBody>
      </p:sp>
      <p:sp>
        <p:nvSpPr>
          <p:cNvPr id="62467" name="文本占位符 62466"/>
          <p:cNvSpPr>
            <a:spLocks noGrp="1"/>
          </p:cNvSpPr>
          <p:nvPr>
            <p:ph type="body" sz="half" idx="1"/>
          </p:nvPr>
        </p:nvSpPr>
        <p:spPr>
          <a:xfrm>
            <a:off x="208915" y="1248410"/>
            <a:ext cx="8056245" cy="4572000"/>
          </a:xfrm>
        </p:spPr>
        <p:txBody>
          <a:bodyPr>
            <a:noAutofit/>
          </a:bodyPr>
          <a:p>
            <a:pPr marL="342900" indent="-342900">
              <a:lnSpc>
                <a:spcPct val="120000"/>
              </a:lnSpc>
            </a:pPr>
            <a:r>
              <a:rPr lang="zh-CN" altLang="en-US" sz="4400" b="1" kern="1200">
                <a:effectLst>
                  <a:outerShdw blurRad="38100" dist="38100" dir="2700000">
                    <a:srgbClr val="C0C0C0"/>
                  </a:outerShdw>
                </a:effectLst>
              </a:rPr>
              <a:t>通过对人物的</a:t>
            </a:r>
            <a:r>
              <a:rPr lang="zh-CN" altLang="en-US" sz="5400" b="1" u="sng" kern="1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心理活动</a:t>
            </a:r>
            <a:r>
              <a:rPr lang="zh-CN" altLang="en-US" sz="4400" b="1" u="sng" kern="1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5400" b="1" u="sng" kern="1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语言</a:t>
            </a:r>
            <a:r>
              <a:rPr lang="zh-CN" altLang="en-US" sz="4400" b="1" u="sng" kern="1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、</a:t>
            </a:r>
            <a:r>
              <a:rPr lang="zh-CN" altLang="en-US" sz="5400" b="1" u="sng" kern="1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动作</a:t>
            </a:r>
            <a:r>
              <a:rPr lang="zh-CN" altLang="en-US" sz="4400" b="1" kern="1200">
                <a:effectLst>
                  <a:outerShdw blurRad="38100" dist="38100" dir="2700000">
                    <a:srgbClr val="C0C0C0"/>
                  </a:outerShdw>
                </a:effectLst>
              </a:rPr>
              <a:t>等描写来塑造人物形象。</a:t>
            </a:r>
            <a:endParaRPr lang="zh-CN" altLang="en-US" sz="4400" b="1" kern="120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marL="342900" indent="-342900">
              <a:lnSpc>
                <a:spcPct val="120000"/>
              </a:lnSpc>
            </a:pPr>
            <a:r>
              <a:rPr lang="zh-CN" altLang="en-US" sz="4400" b="1" kern="1200">
                <a:effectLst>
                  <a:outerShdw blurRad="38100" dist="38100" dir="2700000">
                    <a:srgbClr val="C0C0C0"/>
                  </a:outerShdw>
                </a:effectLst>
              </a:rPr>
              <a:t>运用</a:t>
            </a:r>
            <a:r>
              <a:rPr lang="zh-CN" altLang="en-US" sz="5400" b="1" u="sng" kern="1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想象</a:t>
            </a:r>
            <a:r>
              <a:rPr lang="zh-CN" altLang="en-US" sz="4400" b="1" kern="1200">
                <a:effectLst>
                  <a:outerShdw blurRad="38100" dist="38100" dir="2700000">
                    <a:srgbClr val="C0C0C0"/>
                  </a:outerShdw>
                </a:effectLst>
              </a:rPr>
              <a:t>和</a:t>
            </a:r>
            <a:r>
              <a:rPr lang="zh-CN" altLang="en-US" sz="5400" b="1" u="sng" kern="12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0030101010101" pitchFamily="2" charset="-122"/>
                <a:ea typeface="黑体" panose="02010600030101010101" pitchFamily="2" charset="-122"/>
              </a:rPr>
              <a:t>夸张</a:t>
            </a:r>
            <a:r>
              <a:rPr lang="zh-CN" altLang="en-US" sz="4400" b="1" kern="1200">
                <a:effectLst>
                  <a:outerShdw blurRad="38100" dist="38100" dir="2700000">
                    <a:srgbClr val="C0C0C0"/>
                  </a:outerShdw>
                </a:effectLst>
              </a:rPr>
              <a:t>的写法突出中心。</a:t>
            </a:r>
            <a:endParaRPr lang="zh-CN" altLang="en-US" sz="4400" b="1" kern="1200"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marL="342900" indent="-342900">
              <a:lnSpc>
                <a:spcPct val="120000"/>
              </a:lnSpc>
              <a:buNone/>
            </a:pPr>
            <a:endParaRPr lang="zh-CN" altLang="en-US" sz="4400" b="1" kern="1200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pic>
        <p:nvPicPr>
          <p:cNvPr id="62468" name="联机映像占位符 62467" descr="huang01"/>
          <p:cNvPicPr>
            <a:picLocks noChangeAspect="1"/>
          </p:cNvPicPr>
          <p:nvPr>
            <p:ph type="clipArt" sz="half" idx="2"/>
          </p:nvPr>
        </p:nvPicPr>
        <p:blipFill>
          <a:blip r:embed="rId1"/>
          <a:stretch>
            <a:fillRect/>
          </a:stretch>
        </p:blipFill>
        <p:spPr>
          <a:xfrm>
            <a:off x="8265160" y="1810385"/>
            <a:ext cx="3867785" cy="4941570"/>
          </a:xfrm>
        </p:spPr>
      </p:pic>
      <p:sp>
        <p:nvSpPr>
          <p:cNvPr id="62469" name="矩形 62468"/>
          <p:cNvSpPr/>
          <p:nvPr/>
        </p:nvSpPr>
        <p:spPr>
          <a:xfrm>
            <a:off x="10186035" y="166370"/>
            <a:ext cx="1697355" cy="92900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童话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467">
                                            <p:txEl>
                                              <p:charRg st="0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2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2467">
                                            <p:txEl>
                                              <p:charRg st="28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kern="1200" cap="all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作业</a:t>
            </a:r>
            <a:endParaRPr lang="zh-CN" altLang="en-US" b="1" kern="1200" cap="all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7411" name="内容占位符 2"/>
          <p:cNvSpPr>
            <a:spLocks noGrp="1"/>
          </p:cNvSpPr>
          <p:nvPr>
            <p:ph type="body" idx="1"/>
          </p:nvPr>
        </p:nvSpPr>
        <p:spPr>
          <a:xfrm>
            <a:off x="373380" y="1600200"/>
            <a:ext cx="11343640" cy="4526280"/>
          </a:xfrm>
        </p:spPr>
        <p:txBody>
          <a:bodyPr vert="horz" wrap="square" lIns="91440" tIns="45720" rIns="91440" bIns="45720" anchor="t"/>
          <a:p>
            <a:pPr eaLnBrk="1" hangingPunct="1">
              <a:buSzPct val="50000"/>
              <a:buFont typeface="Wingdings 2" panose="05020102010507070707" pitchFamily="18" charset="2"/>
              <a:buNone/>
            </a:pPr>
            <a:r>
              <a:rPr lang="zh-CN" altLang="en-US" kern="1200" dirty="0">
                <a:latin typeface="+mn-lt"/>
                <a:ea typeface="+mn-ea"/>
                <a:cs typeface="+mn-cs"/>
              </a:rPr>
              <a:t>         </a:t>
            </a:r>
            <a:r>
              <a:rPr lang="zh-CN" altLang="en-US" sz="4400" b="1" kern="1200" dirty="0">
                <a:solidFill>
                  <a:srgbClr val="0000CC"/>
                </a:solidFill>
                <a:latin typeface="黑体" panose="02010600030101010101" pitchFamily="2" charset="-122"/>
                <a:ea typeface="黑体" panose="02010600030101010101" pitchFamily="2" charset="-122"/>
                <a:cs typeface="+mn-cs"/>
              </a:rPr>
              <a:t>充分发挥想象力，想象一下，这个皇帝回到宫中会采取什么行动？为这篇童话加上一个合适的结尾。</a:t>
            </a:r>
            <a:endParaRPr lang="zh-CN" altLang="en-US" sz="4400" b="1" kern="1200" dirty="0">
              <a:solidFill>
                <a:srgbClr val="0000CC"/>
              </a:solidFill>
              <a:latin typeface="黑体" panose="02010600030101010101" pitchFamily="2" charset="-122"/>
              <a:ea typeface="黑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3656</Words>
  <Application>WPS 演示</Application>
  <PresentationFormat>宽屏</PresentationFormat>
  <Paragraphs>314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51" baseType="lpstr">
      <vt:lpstr>Arial</vt:lpstr>
      <vt:lpstr>宋体</vt:lpstr>
      <vt:lpstr>Wingdings</vt:lpstr>
      <vt:lpstr>Cambria</vt:lpstr>
      <vt:lpstr>华文楷体</vt:lpstr>
      <vt:lpstr>黑体</vt:lpstr>
      <vt:lpstr>华文行楷</vt:lpstr>
      <vt:lpstr>Times New Roman</vt:lpstr>
      <vt:lpstr>隶书</vt:lpstr>
      <vt:lpstr>华文彩云</vt:lpstr>
      <vt:lpstr>华文中宋</vt:lpstr>
      <vt:lpstr>华文琥珀</vt:lpstr>
      <vt:lpstr>华文新魏</vt:lpstr>
      <vt:lpstr>楷体_GB2312</vt:lpstr>
      <vt:lpstr>MingLiU</vt:lpstr>
      <vt:lpstr>Wingdings 2</vt:lpstr>
      <vt:lpstr>微软雅黑</vt:lpstr>
      <vt:lpstr>Calibri Light</vt:lpstr>
      <vt:lpstr>Calibri</vt:lpstr>
      <vt:lpstr>Courier New</vt:lpstr>
      <vt:lpstr>Office 主题</vt:lpstr>
      <vt:lpstr>PowerPoint 演示文稿</vt:lpstr>
      <vt:lpstr>PowerPoint 演示文稿</vt:lpstr>
      <vt:lpstr>皇帝的新装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</vt:lpstr>
      <vt:lpstr>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写作特点：</vt:lpstr>
      <vt:lpstr>作业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45</cp:revision>
  <dcterms:created xsi:type="dcterms:W3CDTF">2016-12-25T23:58:00Z</dcterms:created>
  <dcterms:modified xsi:type="dcterms:W3CDTF">2017-01-02T07:28:34Z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