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png" ContentType="image/png"/>
  <Default Extension="wmf" ContentType="image/x-w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saveSubsetFonts="1">
  <p:sldMasterIdLst>
    <p:sldMasterId id="2147483681" r:id="rId1"/>
  </p:sldMasterIdLst>
  <p:notesMasterIdLst>
    <p:notesMasterId r:id="rId2"/>
  </p:notesMasterIdLst>
  <p:sldIdLst>
    <p:sldId id="256" r:id="rId3"/>
    <p:sldId id="294" r:id="rId4"/>
    <p:sldId id="295" r:id="rId5"/>
    <p:sldId id="298" r:id="rId6"/>
    <p:sldId id="296" r:id="rId7"/>
    <p:sldId id="297" r:id="rId8"/>
    <p:sldId id="301" r:id="rId9"/>
    <p:sldId id="300" r:id="rId10"/>
    <p:sldId id="302" r:id="rId11"/>
    <p:sldId id="303" r:id="rId12"/>
    <p:sldId id="304" r:id="rId13"/>
    <p:sldId id="305" r:id="rId14"/>
    <p:sldId id="306" r:id="rId15"/>
    <p:sldId id="307" r:id="rId16"/>
    <p:sldId id="308" r:id="rId17"/>
    <p:sldId id="310" r:id="rId18"/>
    <p:sldId id="312" r:id="rId19"/>
    <p:sldId id="309" r:id="rId20"/>
    <p:sldId id="313" r:id="rId21"/>
    <p:sldId id="267" r:id="rId22"/>
    <p:sldId id="314" r:id="rId23"/>
    <p:sldId id="317" r:id="rId24"/>
    <p:sldId id="316" r:id="rId25"/>
    <p:sldId id="318" r:id="rId26"/>
    <p:sldId id="319" r:id="rId27"/>
    <p:sldId id="323" r:id="rId28"/>
    <p:sldId id="321" r:id="rId29"/>
    <p:sldId id="320" r:id="rId30"/>
    <p:sldId id="274" r:id="rId31"/>
    <p:sldId id="324" r:id="rId32"/>
    <p:sldId id="326" r:id="rId33"/>
    <p:sldId id="325" r:id="rId34"/>
    <p:sldId id="327" r:id="rId35"/>
    <p:sldId id="329" r:id="rId36"/>
    <p:sldId id="334" r:id="rId37"/>
    <p:sldId id="335" r:id="rId38"/>
    <p:sldId id="331" r:id="rId39"/>
    <p:sldId id="332" r:id="rId40"/>
    <p:sldId id="336" r:id="rId41"/>
    <p:sldId id="337" r:id="rId42"/>
    <p:sldId id="338" r:id="rId43"/>
    <p:sldId id="339" r:id="rId44"/>
    <p:sldId id="340" r:id="rId45"/>
    <p:sldId id="273" r:id="rId46"/>
    <p:sldId id="276" r:id="rId47"/>
    <p:sldId id="342" r:id="rId48"/>
    <p:sldId id="347" r:id="rId49"/>
    <p:sldId id="348" r:id="rId50"/>
    <p:sldId id="349" r:id="rId51"/>
    <p:sldId id="343" r:id="rId52"/>
    <p:sldId id="344" r:id="rId53"/>
    <p:sldId id="345" r:id="rId54"/>
    <p:sldId id="346" r:id="rId55"/>
    <p:sldId id="292" r:id="rId56"/>
  </p:sldIdLst>
  <p:sldSz cx="12192000" cy="6858000"/>
  <p:notesSz cx="6858000" cy="9144000"/>
  <p:custDataLst>
    <p:tags r:id="rId5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lastCol>
    <a:firstCol>
      <a:tcTxStyle b="on"/>
    </a:firstCol>
    <a:lastRow>
      <a:tcTxStyle b="on"/>
      <a:tcStyle>
        <a:tcBdr>
          <a:top>
            <a:ln w="25400" cmpd="sng">
              <a:solidFill>
                <a:schemeClr val="accent1"/>
              </a:solidFill>
            </a:ln>
          </a:top>
        </a:tcBdr>
        <a:fill>
          <a:solidFill>
            <a:schemeClr val="accent1">
              <a:tint val="20000"/>
            </a:schemeClr>
          </a:solidFill>
        </a:fill>
      </a:tcStyle>
    </a:lastRow>
    <a:firstRow>
      <a:tcTxStyle b="on"/>
      <a:tcStyle>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7" d="100"/>
          <a:sy n="107" d="100"/>
        </p:scale>
        <p:origin x="102" y="282"/>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 Type="http://schemas.openxmlformats.org/officeDocument/2006/relationships/slide" Target="slides/slide3.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slide" Target="slides/slide54.xml" /><Relationship Id="rId57" Type="http://schemas.openxmlformats.org/officeDocument/2006/relationships/tags" Target="tags/tag29.xml" /><Relationship Id="rId58" Type="http://schemas.openxmlformats.org/officeDocument/2006/relationships/presProps" Target="presProps.xml" /><Relationship Id="rId59" Type="http://schemas.openxmlformats.org/officeDocument/2006/relationships/viewProps" Target="viewProps.xml" /><Relationship Id="rId6" Type="http://schemas.openxmlformats.org/officeDocument/2006/relationships/slide" Target="slides/slide4.xml" /><Relationship Id="rId60" Type="http://schemas.openxmlformats.org/officeDocument/2006/relationships/theme" Target="theme/theme1.xml" /><Relationship Id="rId61" Type="http://schemas.openxmlformats.org/officeDocument/2006/relationships/tableStyles" Target="tableStyles.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18.wmf" /></Relationships>
</file>

<file path=ppt/drawings/_rels/vmlDrawing2.vml.rels>&#65279;<?xml version="1.0" encoding="utf-8" standalone="yes"?><Relationships xmlns="http://schemas.openxmlformats.org/package/2006/relationships"><Relationship Id="rId1" Type="http://schemas.openxmlformats.org/officeDocument/2006/relationships/image" Target="../media/image28.wmf" /><Relationship Id="rId2" Type="http://schemas.openxmlformats.org/officeDocument/2006/relationships/image" Target="../media/image29.wmf" /></Relationships>
</file>

<file path=ppt/drawings/_rels/vmlDrawing3.vml.rels>&#65279;<?xml version="1.0" encoding="utf-8" standalone="yes"?><Relationships xmlns="http://schemas.openxmlformats.org/package/2006/relationships"><Relationship Id="rId1" Type="http://schemas.openxmlformats.org/officeDocument/2006/relationships/image" Target="../media/image36.wmf" /><Relationship Id="rId2" Type="http://schemas.openxmlformats.org/officeDocument/2006/relationships/image" Target="../media/image37.wmf" /><Relationship Id="rId3" Type="http://schemas.openxmlformats.org/officeDocument/2006/relationships/image" Target="../media/image38.wmf" /></Relationships>
</file>

<file path=ppt/drawings/_rels/vmlDrawing4.vml.rels>&#65279;<?xml version="1.0" encoding="utf-8" standalone="yes"?><Relationships xmlns="http://schemas.openxmlformats.org/package/2006/relationships"><Relationship Id="rId1" Type="http://schemas.openxmlformats.org/officeDocument/2006/relationships/image" Target="../media/image49.wmf" /></Relationships>
</file>

<file path=ppt/drawings/_rels/vmlDrawing5.vml.rels>&#65279;<?xml version="1.0" encoding="utf-8" standalone="yes"?><Relationships xmlns="http://schemas.openxmlformats.org/package/2006/relationships"><Relationship Id="rId1" Type="http://schemas.openxmlformats.org/officeDocument/2006/relationships/image" Target="../media/image50.wmf" /></Relationships>
</file>

<file path=ppt/drawings/_rels/vmlDrawing6.vml.rels>&#65279;<?xml version="1.0" encoding="utf-8" standalone="yes"?><Relationships xmlns="http://schemas.openxmlformats.org/package/2006/relationships"><Relationship Id="rId1" Type="http://schemas.openxmlformats.org/officeDocument/2006/relationships/image" Target="../media/image51.wmf" /></Relationships>
</file>

<file path=ppt/drawings/_rels/vmlDrawing7.vml.rels>&#65279;<?xml version="1.0" encoding="utf-8" standalone="yes"?><Relationships xmlns="http://schemas.openxmlformats.org/package/2006/relationships"><Relationship Id="rId1" Type="http://schemas.openxmlformats.org/officeDocument/2006/relationships/image" Target="../media/image58.wmf" /></Relationships>
</file>

<file path=ppt/drawings/_rels/vmlDrawing8.vml.rels>&#65279;<?xml version="1.0" encoding="utf-8" standalone="yes"?><Relationships xmlns="http://schemas.openxmlformats.org/package/2006/relationships"><Relationship Id="rId1" Type="http://schemas.openxmlformats.org/officeDocument/2006/relationships/image" Target="../media/image59.w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C8A5AB-9190-4E21-BF65-9C5CC5161772}" type="datetimeFigureOut">
              <a:rPr lang="zh-CN" altLang="en-US" smtClean="0"/>
              <a:t>2022/10/25 Tuesday</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37AA17-C955-4E0B-9929-AF28BD46576B}" type="slidenum">
              <a:rPr lang="zh-CN" altLang="en-US" smtClean="0"/>
              <a:t>‹#›</a:t>
            </a:fld>
            <a:endParaRPr lang="zh-CN" altLang="en-US"/>
          </a:p>
        </p:txBody>
      </p:sp>
    </p:spTree>
    <p:extLst>
      <p:ext uri="{BB962C8B-B14F-4D97-AF65-F5344CB8AC3E}">
        <p14:creationId xmlns:p14="http://schemas.microsoft.com/office/powerpoint/2010/main" val="38309289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45.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53.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D868E-5E97-477E-AF55-37C00482C478}" type="slidenum">
              <a:rPr lang="zh-CN" altLang="en-US" smtClean="0"/>
              <a:t>22</a:t>
            </a:fld>
            <a:endParaRPr lang="zh-CN" altLang="en-US"/>
          </a:p>
        </p:txBody>
      </p:sp>
    </p:spTree>
    <p:extLst>
      <p:ext uri="{BB962C8B-B14F-4D97-AF65-F5344CB8AC3E}">
        <p14:creationId xmlns:p14="http://schemas.microsoft.com/office/powerpoint/2010/main" val="1918634381"/>
      </p:ext>
    </p:extLst>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D868E-5E97-477E-AF55-37C00482C478}" type="slidenum">
              <a:rPr lang="zh-CN" altLang="en-US" smtClean="0"/>
              <a:t>23</a:t>
            </a:fld>
            <a:endParaRPr lang="zh-CN" altLang="en-US"/>
          </a:p>
        </p:txBody>
      </p:sp>
    </p:spTree>
    <p:extLst>
      <p:ext uri="{BB962C8B-B14F-4D97-AF65-F5344CB8AC3E}">
        <p14:creationId xmlns:p14="http://schemas.microsoft.com/office/powerpoint/2010/main" val="506660919"/>
      </p:ext>
    </p:extLst>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B81D04-834C-4C9F-9AA0-DBBCDBB7E328}" type="slidenum">
              <a:rPr lang="zh-CN" altLang="en-US" smtClean="0"/>
              <a:t>27</a:t>
            </a:fld>
            <a:endParaRPr lang="zh-CN" altLang="en-US"/>
          </a:p>
        </p:txBody>
      </p:sp>
    </p:spTree>
    <p:extLst>
      <p:ext uri="{BB962C8B-B14F-4D97-AF65-F5344CB8AC3E}">
        <p14:creationId xmlns:p14="http://schemas.microsoft.com/office/powerpoint/2010/main" val="4237656954"/>
      </p:ext>
    </p:extLst>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38913" name="幻灯片图像占位符 1"/>
          <p:cNvSpPr>
            <a:spLocks noGrp="1" noRot="1" noChangeAspect="1" noChangeArrowheads="1" noTextEdit="1"/>
          </p:cNvSpPr>
          <p:nvPr>
            <p:ph type="sldImg" idx="4294967295"/>
          </p:nvPr>
        </p:nvSpPr>
        <p:spPr>
          <a:xfrm>
            <a:off x="409575" y="754063"/>
            <a:ext cx="5854700" cy="3294062"/>
          </a:xfrm>
        </p:spPr>
      </p:sp>
      <p:sp>
        <p:nvSpPr>
          <p:cNvPr id="38914" name="备注占位符 2"/>
          <p:cNvSpPr>
            <a:spLocks noGrp="1" noChangeArrowheads="1"/>
          </p:cNvSpPr>
          <p:nvPr>
            <p:ph type="body" idx="6"/>
          </p:nvPr>
        </p:nvSpPr>
        <p:spPr/>
        <p:txBody>
          <a:bodyPr/>
          <a:lstStyle/>
          <a:p>
            <a:endParaRPr lang="zh-CN" altLang="en-US" smtClean="0"/>
          </a:p>
        </p:txBody>
      </p:sp>
      <p:sp>
        <p:nvSpPr>
          <p:cNvPr id="38915" name="灯片编号占位符 3"/>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prstTxWarp prst="textNoShape">
              <a:avLst/>
            </a:prstTxWarp>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fld id="{88CB4B16-AC06-41EF-94B0-AA60F4608DB0}" type="slidenum">
              <a:rPr lang="zh-CN" altLang="en-US" smtClean="0"/>
              <a:t>45</a:t>
            </a:fld>
            <a:endParaRPr lang="zh-CN" altLang="en-US" smtClean="0"/>
          </a:p>
        </p:txBody>
      </p:sp>
    </p:spTree>
    <p:extLst>
      <p:ext uri="{BB962C8B-B14F-4D97-AF65-F5344CB8AC3E}">
        <p14:creationId xmlns:p14="http://schemas.microsoft.com/office/powerpoint/2010/main" val="152506584"/>
      </p:ext>
    </p:extLst>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0FC8C8-4F00-418E-A108-0F624F61A4AD}" type="slidenum">
              <a:rPr lang="zh-CN" altLang="en-US" smtClean="0"/>
              <a:t>53</a:t>
            </a:fld>
            <a:endParaRPr lang="zh-CN" altLang="en-US"/>
          </a:p>
        </p:txBody>
      </p:sp>
    </p:spTree>
    <p:extLst>
      <p:ext uri="{BB962C8B-B14F-4D97-AF65-F5344CB8AC3E}">
        <p14:creationId xmlns:p14="http://schemas.microsoft.com/office/powerpoint/2010/main" val="1169539238"/>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2.png" /><Relationship Id="rId3"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image" Target="../media/image4.png" /><Relationship Id="rId2"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image" Target="../media/image5.png" /><Relationship Id="rId2"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image" Target="../media/image6.png" /><Relationship Id="rId2"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image" Target="../media/image7.png" /><Relationship Id="rId2"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image" Target="../media/image8.png" /><Relationship Id="rId2"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9.png" /><Relationship Id="rId3"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image" Target="../media/image10.png" /><Relationship Id="rId2"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image" Target="../media/image11.png" /><Relationship Id="rId2"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标题和内容">
    <p:spTree>
      <p:nvGrpSpPr>
        <p:cNvPr id="1" name=""/>
        <p:cNvGrpSpPr/>
        <p:nvPr/>
      </p:nvGrpSpPr>
      <p:grpSpPr>
        <a:xfrm>
          <a:off x="0" y="0"/>
          <a:ext cx="0" cy="0"/>
        </a:xfrm>
      </p:grpSpPr>
      <p:pic>
        <p:nvPicPr>
          <p:cNvPr id="10" name="图片 9">
            <a:extLst>
              <a:ext uri="{FF2B5EF4-FFF2-40B4-BE49-F238E27FC236}">
                <a16:creationId xmlns:a16="http://schemas.microsoft.com/office/drawing/2014/main" xmlns="" id="{D287BB42-592F-44CC-BBB2-FCD77F935528}"/>
              </a:ext>
            </a:extLst>
          </p:cNvPr>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图片 3">
            <a:extLst>
              <a:ext uri="{FF2B5EF4-FFF2-40B4-BE49-F238E27FC236}">
                <a16:creationId xmlns="" xmlns:a16="http://schemas.microsoft.com/office/drawing/2014/main" id="{E63E0F26-63AF-4EF4-A3CC-71854E842DB7}"/>
              </a:ext>
            </a:extLst>
          </p:cNvPr>
          <p:cNvPicPr>
            <a:picLocks noChangeAspect="1"/>
          </p:cNvPicPr>
          <p:nvPr userDrawn="1"/>
        </p:nvPicPr>
        <p:blipFill>
          <a:blip r:embed="rId2"/>
          <a:stretch>
            <a:fillRect/>
          </a:stretch>
        </p:blipFill>
        <p:spPr>
          <a:xfrm>
            <a:off x="1681357" y="1143487"/>
            <a:ext cx="2834886" cy="481626"/>
          </a:xfrm>
          <a:prstGeom prst="rect">
            <a:avLst/>
          </a:prstGeom>
        </p:spPr>
      </p:pic>
    </p:spTree>
    <p:extLst>
      <p:ext uri="{BB962C8B-B14F-4D97-AF65-F5344CB8AC3E}">
        <p14:creationId xmlns:p14="http://schemas.microsoft.com/office/powerpoint/2010/main" val="1590211758"/>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学习目标2">
    <p:spTree>
      <p:nvGrpSpPr>
        <p:cNvPr id="1" name=""/>
        <p:cNvGrpSpPr/>
        <p:nvPr/>
      </p:nvGrpSpPr>
      <p:grpSpPr>
        <a:xfrm>
          <a:off x="0" y="0"/>
          <a:ext cx="0" cy="0"/>
        </a:xfrm>
      </p:grpSpPr>
      <p:pic>
        <p:nvPicPr>
          <p:cNvPr id="3" name="图片 2">
            <a:extLst>
              <a:ext uri="{FF2B5EF4-FFF2-40B4-BE49-F238E27FC236}">
                <a16:creationId xmlns:a16="http://schemas.microsoft.com/office/drawing/2014/main" xmlns="" id="{0789B583-68CA-4ECC-9162-C4669AD01687}"/>
              </a:ext>
            </a:extLst>
          </p:cNvPr>
          <p:cNvPicPr>
            <a:picLocks noChangeAspect="1"/>
          </p:cNvPicPr>
          <p:nvPr/>
        </p:nvPicPr>
        <p:blipFill>
          <a:blip r:embed="rId1"/>
          <a:stretch>
            <a:fillRect/>
          </a:stretch>
        </p:blipFill>
        <p:spPr>
          <a:xfrm>
            <a:off x="4620640" y="-25400"/>
            <a:ext cx="2950720" cy="926672"/>
          </a:xfrm>
          <a:prstGeom prst="rect">
            <a:avLst/>
          </a:prstGeom>
        </p:spPr>
      </p:pic>
    </p:spTree>
    <p:extLst>
      <p:ext uri="{BB962C8B-B14F-4D97-AF65-F5344CB8AC3E}">
        <p14:creationId xmlns:p14="http://schemas.microsoft.com/office/powerpoint/2010/main" val="2127938343"/>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情境2">
    <p:spTree>
      <p:nvGrpSpPr>
        <p:cNvPr id="1" name=""/>
        <p:cNvGrpSpPr/>
        <p:nvPr/>
      </p:nvGrpSpPr>
      <p:grpSpPr>
        <a:xfrm>
          <a:off x="0" y="0"/>
          <a:ext cx="0" cy="0"/>
        </a:xfrm>
      </p:grpSpPr>
      <p:pic>
        <p:nvPicPr>
          <p:cNvPr id="2" name="图片 1">
            <a:extLst>
              <a:ext uri="{FF2B5EF4-FFF2-40B4-BE49-F238E27FC236}">
                <a16:creationId xmlns:a16="http://schemas.microsoft.com/office/drawing/2014/main" xmlns="" id="{BF5F298E-16FB-293C-17B2-38481B6FACD2}"/>
              </a:ext>
            </a:extLst>
          </p:cNvPr>
          <p:cNvPicPr>
            <a:picLocks noChangeAspect="1"/>
          </p:cNvPicPr>
          <p:nvPr/>
        </p:nvPicPr>
        <p:blipFill>
          <a:blip r:embed="rId1"/>
          <a:stretch>
            <a:fillRect/>
          </a:stretch>
        </p:blipFill>
        <p:spPr>
          <a:xfrm>
            <a:off x="4617592" y="0"/>
            <a:ext cx="2956816" cy="920576"/>
          </a:xfrm>
          <a:prstGeom prst="rect">
            <a:avLst/>
          </a:prstGeom>
        </p:spPr>
      </p:pic>
    </p:spTree>
    <p:extLst>
      <p:ext uri="{BB962C8B-B14F-4D97-AF65-F5344CB8AC3E}">
        <p14:creationId xmlns:p14="http://schemas.microsoft.com/office/powerpoint/2010/main" val="3817537534"/>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问题2">
    <p:spTree>
      <p:nvGrpSpPr>
        <p:cNvPr id="1" name=""/>
        <p:cNvGrpSpPr/>
        <p:nvPr/>
      </p:nvGrpSpPr>
      <p:grpSpPr>
        <a:xfrm>
          <a:off x="0" y="0"/>
          <a:ext cx="0" cy="0"/>
        </a:xfrm>
      </p:grpSpPr>
      <p:pic>
        <p:nvPicPr>
          <p:cNvPr id="5" name="图片 4">
            <a:extLst>
              <a:ext uri="{FF2B5EF4-FFF2-40B4-BE49-F238E27FC236}">
                <a16:creationId xmlns:a16="http://schemas.microsoft.com/office/drawing/2014/main" xmlns="" id="{99A0C85F-9E47-5D27-E72A-61BEE26231BA}"/>
              </a:ext>
            </a:extLst>
          </p:cNvPr>
          <p:cNvPicPr>
            <a:picLocks noChangeAspect="1"/>
          </p:cNvPicPr>
          <p:nvPr/>
        </p:nvPicPr>
        <p:blipFill>
          <a:blip r:embed="rId1"/>
          <a:stretch>
            <a:fillRect/>
          </a:stretch>
        </p:blipFill>
        <p:spPr>
          <a:xfrm>
            <a:off x="4620640" y="-12879"/>
            <a:ext cx="2956816" cy="920576"/>
          </a:xfrm>
          <a:prstGeom prst="rect">
            <a:avLst/>
          </a:prstGeom>
        </p:spPr>
      </p:pic>
    </p:spTree>
    <p:extLst>
      <p:ext uri="{BB962C8B-B14F-4D97-AF65-F5344CB8AC3E}">
        <p14:creationId xmlns:p14="http://schemas.microsoft.com/office/powerpoint/2010/main" val="2707146432"/>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知识2">
    <p:spTree>
      <p:nvGrpSpPr>
        <p:cNvPr id="1" name=""/>
        <p:cNvGrpSpPr/>
        <p:nvPr/>
      </p:nvGrpSpPr>
      <p:grpSpPr>
        <a:xfrm>
          <a:off x="0" y="0"/>
          <a:ext cx="0" cy="0"/>
        </a:xfrm>
      </p:grpSpPr>
      <p:pic>
        <p:nvPicPr>
          <p:cNvPr id="4" name="图片 3">
            <a:extLst>
              <a:ext uri="{FF2B5EF4-FFF2-40B4-BE49-F238E27FC236}">
                <a16:creationId xmlns:a16="http://schemas.microsoft.com/office/drawing/2014/main" xmlns="" id="{40ACDEAE-B962-4ECF-DEB9-109278309428}"/>
              </a:ext>
            </a:extLst>
          </p:cNvPr>
          <p:cNvPicPr>
            <a:picLocks noChangeAspect="1"/>
          </p:cNvPicPr>
          <p:nvPr/>
        </p:nvPicPr>
        <p:blipFill>
          <a:blip r:embed="rId1"/>
          <a:stretch>
            <a:fillRect/>
          </a:stretch>
        </p:blipFill>
        <p:spPr>
          <a:xfrm>
            <a:off x="4617592" y="-38637"/>
            <a:ext cx="2956816" cy="920576"/>
          </a:xfrm>
          <a:prstGeom prst="rect">
            <a:avLst/>
          </a:prstGeom>
        </p:spPr>
      </p:pic>
    </p:spTree>
    <p:extLst>
      <p:ext uri="{BB962C8B-B14F-4D97-AF65-F5344CB8AC3E}">
        <p14:creationId xmlns:p14="http://schemas.microsoft.com/office/powerpoint/2010/main" val="1342464275"/>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典例2">
    <p:spTree>
      <p:nvGrpSpPr>
        <p:cNvPr id="1" name=""/>
        <p:cNvGrpSpPr/>
        <p:nvPr/>
      </p:nvGrpSpPr>
      <p:grpSpPr>
        <a:xfrm>
          <a:off x="0" y="0"/>
          <a:ext cx="0" cy="0"/>
        </a:xfrm>
      </p:grpSpPr>
      <p:pic>
        <p:nvPicPr>
          <p:cNvPr id="2" name="图片 1">
            <a:extLst>
              <a:ext uri="{FF2B5EF4-FFF2-40B4-BE49-F238E27FC236}">
                <a16:creationId xmlns:a16="http://schemas.microsoft.com/office/drawing/2014/main" xmlns="" id="{FD666AF9-1F78-DE4E-7E10-C6A0706A3E8B}"/>
              </a:ext>
            </a:extLst>
          </p:cNvPr>
          <p:cNvPicPr>
            <a:picLocks noChangeAspect="1"/>
          </p:cNvPicPr>
          <p:nvPr/>
        </p:nvPicPr>
        <p:blipFill>
          <a:blip r:embed="rId1"/>
          <a:stretch>
            <a:fillRect/>
          </a:stretch>
        </p:blipFill>
        <p:spPr>
          <a:xfrm>
            <a:off x="4617592" y="-51516"/>
            <a:ext cx="2956816" cy="920576"/>
          </a:xfrm>
          <a:prstGeom prst="rect">
            <a:avLst/>
          </a:prstGeom>
        </p:spPr>
      </p:pic>
    </p:spTree>
    <p:extLst>
      <p:ext uri="{BB962C8B-B14F-4D97-AF65-F5344CB8AC3E}">
        <p14:creationId xmlns:p14="http://schemas.microsoft.com/office/powerpoint/2010/main" val="4158165236"/>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针对2">
    <p:bg>
      <p:bgPr>
        <a:solidFill>
          <a:schemeClr val="bg1"/>
        </a:solidFill>
        <a:effectLst/>
      </p:bgPr>
    </p:bg>
    <p:spTree>
      <p:nvGrpSpPr>
        <p:cNvPr id="1" name=""/>
        <p:cNvGrpSpPr/>
        <p:nvPr/>
      </p:nvGrpSpPr>
      <p:grpSpPr>
        <a:xfrm>
          <a:off x="0" y="0"/>
          <a:ext cx="0" cy="0"/>
        </a:xfrm>
      </p:grpSpPr>
      <p:pic>
        <p:nvPicPr>
          <p:cNvPr id="3" name="图片 2">
            <a:extLst>
              <a:ext uri="{FF2B5EF4-FFF2-40B4-BE49-F238E27FC236}">
                <a16:creationId xmlns:a16="http://schemas.microsoft.com/office/drawing/2014/main" xmlns="" id="{D497883D-13CA-617A-975D-109BA22655E0}"/>
              </a:ext>
            </a:extLst>
          </p:cNvPr>
          <p:cNvPicPr>
            <a:picLocks noChangeAspect="1"/>
          </p:cNvPicPr>
          <p:nvPr userDrawn="1"/>
        </p:nvPicPr>
        <p:blipFill>
          <a:blip r:embed="rId1"/>
          <a:stretch>
            <a:fillRect/>
          </a:stretch>
        </p:blipFill>
        <p:spPr>
          <a:xfrm>
            <a:off x="4620640" y="-62144"/>
            <a:ext cx="2950720" cy="926672"/>
          </a:xfrm>
          <a:prstGeom prst="rect">
            <a:avLst/>
          </a:prstGeom>
        </p:spPr>
      </p:pic>
    </p:spTree>
    <p:extLst>
      <p:ext uri="{BB962C8B-B14F-4D97-AF65-F5344CB8AC3E}">
        <p14:creationId xmlns:p14="http://schemas.microsoft.com/office/powerpoint/2010/main" val="341734418"/>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竖排标题与文本">
    <p:spTree>
      <p:nvGrpSpPr>
        <p:cNvPr id="1" name=""/>
        <p:cNvGrpSpPr/>
        <p:nvPr/>
      </p:nvGrpSpPr>
      <p:grpSpPr>
        <a:xfrm>
          <a:off x="0" y="0"/>
          <a:ext cx="0" cy="0"/>
        </a:xfrm>
      </p:grpSpPr>
      <p:pic>
        <p:nvPicPr>
          <p:cNvPr id="2" name="图片 1">
            <a:extLst>
              <a:ext uri="{FF2B5EF4-FFF2-40B4-BE49-F238E27FC236}">
                <a16:creationId xmlns:a16="http://schemas.microsoft.com/office/drawing/2014/main" xmlns="" id="{1A1CB997-956F-4096-92FB-AB4386DE1647}"/>
              </a:ext>
            </a:extLst>
          </p:cNvPr>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图片 2">
            <a:extLst>
              <a:ext uri="{FF2B5EF4-FFF2-40B4-BE49-F238E27FC236}">
                <a16:creationId xmlns:a16="http://schemas.microsoft.com/office/drawing/2014/main" xmlns="" id="{BEFD3B65-B539-4E50-A704-0A8A1E401AF5}"/>
              </a:ext>
            </a:extLst>
          </p:cNvPr>
          <p:cNvPicPr>
            <a:picLocks noChangeAspect="1"/>
          </p:cNvPicPr>
          <p:nvPr/>
        </p:nvPicPr>
        <p:blipFill>
          <a:blip r:embed="rId2"/>
          <a:stretch>
            <a:fillRect/>
          </a:stretch>
        </p:blipFill>
        <p:spPr>
          <a:xfrm>
            <a:off x="3364755" y="1996316"/>
            <a:ext cx="5462489" cy="2865368"/>
          </a:xfrm>
          <a:prstGeom prst="rect">
            <a:avLst/>
          </a:prstGeom>
        </p:spPr>
      </p:pic>
    </p:spTree>
    <p:extLst>
      <p:ext uri="{BB962C8B-B14F-4D97-AF65-F5344CB8AC3E}">
        <p14:creationId xmlns:p14="http://schemas.microsoft.com/office/powerpoint/2010/main" val="369731968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7"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cSld name="标题幻灯片">
    <p:spTree>
      <p:nvGrpSpPr>
        <p:cNvPr id="1" name=""/>
        <p:cNvGrpSpPr/>
        <p:nvPr/>
      </p:nvGrpSpPr>
      <p:grpSpPr>
        <a:xfrm>
          <a:off x="0" y="0"/>
          <a:ext cx="0" cy="0"/>
        </a:xfrm>
      </p:grpSpPr>
      <p:sp>
        <p:nvSpPr>
          <p:cNvPr id="2" name="标题 1">
            <a:extLst>
              <a:ext uri="{FF2B5EF4-FFF2-40B4-BE49-F238E27FC236}">
                <a16:creationId xmlns="" xmlns:a16="http://schemas.microsoft.com/office/drawing/2014/main" id="{A64AC671-4549-40E1-B105-89E82523EF04}"/>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a:extLst>
              <a:ext uri="{FF2B5EF4-FFF2-40B4-BE49-F238E27FC236}">
                <a16:creationId xmlns="" xmlns:a16="http://schemas.microsoft.com/office/drawing/2014/main" id="{B45B7D31-5355-44F8-9AE2-44FD37043BE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a:extLst>
              <a:ext uri="{FF2B5EF4-FFF2-40B4-BE49-F238E27FC236}">
                <a16:creationId xmlns="" xmlns:a16="http://schemas.microsoft.com/office/drawing/2014/main" id="{DCC07F4A-E074-4E8B-85C8-2B7FAD232D2B}"/>
              </a:ext>
            </a:extLst>
          </p:cNvPr>
          <p:cNvSpPr>
            <a:spLocks noGrp="1"/>
          </p:cNvSpPr>
          <p:nvPr>
            <p:ph type="dt" sz="half" idx="10"/>
          </p:nvPr>
        </p:nvSpPr>
        <p:spPr>
          <a:xfrm>
            <a:off x="838200" y="6356350"/>
            <a:ext cx="2743200" cy="365125"/>
          </a:xfrm>
          <a:prstGeom prst="rect">
            <a:avLst/>
          </a:prstGeom>
        </p:spPr>
        <p:txBody>
          <a:bodyPr/>
          <a:lstStyle/>
          <a:p>
            <a:fld id="{545C2C8A-2FB1-43AE-BCF3-41B810CC1B89}" type="datetimeFigureOut">
              <a:rPr lang="zh-CN" altLang="en-US" smtClean="0"/>
              <a:t>2022/10/25 Tuesday</a:t>
            </a:fld>
            <a:endParaRPr lang="zh-CN" altLang="en-US"/>
          </a:p>
        </p:txBody>
      </p:sp>
      <p:sp>
        <p:nvSpPr>
          <p:cNvPr id="5" name="页脚占位符 4">
            <a:extLst>
              <a:ext uri="{FF2B5EF4-FFF2-40B4-BE49-F238E27FC236}">
                <a16:creationId xmlns="" xmlns:a16="http://schemas.microsoft.com/office/drawing/2014/main" id="{C8C7E2CB-AE5E-4908-915B-7874E7198BDF}"/>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 xmlns:a16="http://schemas.microsoft.com/office/drawing/2014/main" id="{3B25F5CF-34F0-45BD-86F0-60A3A3819181}"/>
              </a:ext>
            </a:extLst>
          </p:cNvPr>
          <p:cNvSpPr>
            <a:spLocks noGrp="1"/>
          </p:cNvSpPr>
          <p:nvPr>
            <p:ph type="sldNum" sz="quarter" idx="12"/>
          </p:nvPr>
        </p:nvSpPr>
        <p:spPr>
          <a:xfrm>
            <a:off x="8610600" y="6356350"/>
            <a:ext cx="2743200" cy="365125"/>
          </a:xfrm>
          <a:prstGeom prst="rect">
            <a:avLst/>
          </a:prstGeom>
        </p:spPr>
        <p:txBody>
          <a:bodyPr/>
          <a:lstStyle/>
          <a:p>
            <a:fld id="{4ECA8F40-AEEC-47E7-BC43-510F062C6C9B}" type="slidenum">
              <a:rPr lang="zh-CN" altLang="en-US" smtClean="0"/>
              <a:t>‹#›</a:t>
            </a:fld>
            <a:endParaRPr lang="zh-CN" altLang="en-US"/>
          </a:p>
        </p:txBody>
      </p:sp>
    </p:spTree>
    <p:extLst>
      <p:ext uri="{BB962C8B-B14F-4D97-AF65-F5344CB8AC3E}">
        <p14:creationId xmlns:p14="http://schemas.microsoft.com/office/powerpoint/2010/main" val="3476863497"/>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小结2">
    <p:spTree>
      <p:nvGrpSpPr>
        <p:cNvPr id="1" name=""/>
        <p:cNvGrpSpPr/>
        <p:nvPr/>
      </p:nvGrpSpPr>
      <p:grpSpPr>
        <a:xfrm>
          <a:off x="0" y="0"/>
          <a:ext cx="0" cy="0"/>
        </a:xfrm>
      </p:grpSpPr>
      <p:pic>
        <p:nvPicPr>
          <p:cNvPr id="2" name="图片 1">
            <a:extLst>
              <a:ext uri="{FF2B5EF4-FFF2-40B4-BE49-F238E27FC236}">
                <a16:creationId xmlns:a16="http://schemas.microsoft.com/office/drawing/2014/main" xmlns="" id="{1EFA07B8-6CCF-4022-8795-0BE562262C38}"/>
              </a:ext>
            </a:extLst>
          </p:cNvPr>
          <p:cNvPicPr>
            <a:picLocks noChangeAspect="1"/>
          </p:cNvPicPr>
          <p:nvPr/>
        </p:nvPicPr>
        <p:blipFill>
          <a:blip r:embed="rId1"/>
          <a:stretch>
            <a:fillRect/>
          </a:stretch>
        </p:blipFill>
        <p:spPr>
          <a:xfrm>
            <a:off x="4620640" y="-25400"/>
            <a:ext cx="2950720" cy="926672"/>
          </a:xfrm>
          <a:prstGeom prst="rect">
            <a:avLst/>
          </a:prstGeom>
        </p:spPr>
      </p:pic>
    </p:spTree>
    <p:extLst>
      <p:ext uri="{BB962C8B-B14F-4D97-AF65-F5344CB8AC3E}">
        <p14:creationId xmlns:p14="http://schemas.microsoft.com/office/powerpoint/2010/main" val="308886132"/>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达标2">
    <p:spTree>
      <p:nvGrpSpPr>
        <p:cNvPr id="1" name=""/>
        <p:cNvGrpSpPr/>
        <p:nvPr/>
      </p:nvGrpSpPr>
      <p:grpSpPr>
        <a:xfrm>
          <a:off x="0" y="0"/>
          <a:ext cx="0" cy="0"/>
        </a:xfrm>
      </p:grpSpPr>
      <p:pic>
        <p:nvPicPr>
          <p:cNvPr id="2" name="图片 1">
            <a:extLst>
              <a:ext uri="{FF2B5EF4-FFF2-40B4-BE49-F238E27FC236}">
                <a16:creationId xmlns:a16="http://schemas.microsoft.com/office/drawing/2014/main" xmlns="" id="{678C5F11-9CFC-483E-9CDB-01220FDA5C76}"/>
              </a:ext>
            </a:extLst>
          </p:cNvPr>
          <p:cNvPicPr>
            <a:picLocks noChangeAspect="1"/>
          </p:cNvPicPr>
          <p:nvPr/>
        </p:nvPicPr>
        <p:blipFill>
          <a:blip r:embed="rId1"/>
          <a:stretch>
            <a:fillRect/>
          </a:stretch>
        </p:blipFill>
        <p:spPr>
          <a:xfrm>
            <a:off x="4620640" y="-12700"/>
            <a:ext cx="2950720" cy="926672"/>
          </a:xfrm>
          <a:prstGeom prst="rect">
            <a:avLst/>
          </a:prstGeom>
        </p:spPr>
      </p:pic>
    </p:spTree>
    <p:extLst>
      <p:ext uri="{BB962C8B-B14F-4D97-AF65-F5344CB8AC3E}">
        <p14:creationId xmlns:p14="http://schemas.microsoft.com/office/powerpoint/2010/main" val="3239682014"/>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2.png" /><Relationship Id="rId13" Type="http://schemas.openxmlformats.org/officeDocument/2006/relationships/image" Target="file:///D:\qq&#25991;&#20214;\712321467\Image\C2C\Image2\%7b75232B38-A165-1FB7-499C-2E1C792CACB5%7d.png" TargetMode="External" /><Relationship Id="rId14" Type="http://schemas.openxmlformats.org/officeDocument/2006/relationships/image" Target="../media/image13.png" /><Relationship Id="rId15"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pic>
        <p:nvPicPr>
          <p:cNvPr id="15" name="图片 14">
            <a:extLst>
              <a:ext uri="{FF2B5EF4-FFF2-40B4-BE49-F238E27FC236}">
                <a16:creationId xmlns:a16="http://schemas.microsoft.com/office/drawing/2014/main" xmlns="" id="{9DFA8001-A67E-494D-86C9-43C6776E21BB}"/>
              </a:ext>
            </a:extLst>
          </p:cNvPr>
          <p:cNvPicPr>
            <a:picLocks noChangeAspect="1"/>
          </p:cNvPicPr>
          <p:nvPr/>
        </p:nvPicPr>
        <p:blipFill>
          <a:blip r:embed="rId12"/>
          <a:stretch>
            <a:fillRect/>
          </a:stretch>
        </p:blipFill>
        <p:spPr>
          <a:xfrm>
            <a:off x="0" y="0"/>
            <a:ext cx="12192000" cy="736600"/>
          </a:xfrm>
          <a:prstGeom prst="rect">
            <a:avLst/>
          </a:prstGeom>
        </p:spPr>
      </p:pic>
      <p:pic>
        <p:nvPicPr>
          <p:cNvPr id="16" name="图片 15">
            <a:extLst>
              <a:ext uri="{FF2B5EF4-FFF2-40B4-BE49-F238E27FC236}">
                <a16:creationId xmlns:a16="http://schemas.microsoft.com/office/drawing/2014/main" xmlns="" id="{D1CF1413-C3F6-43F1-9E5E-925289154BB9}"/>
              </a:ext>
            </a:extLst>
          </p:cNvPr>
          <p:cNvPicPr>
            <a:picLocks noChangeAspect="1"/>
          </p:cNvPicPr>
          <p:nvPr/>
        </p:nvPicPr>
        <p:blipFill>
          <a:blip r:embed="rId12"/>
          <a:stretch>
            <a:fillRect/>
          </a:stretch>
        </p:blipFill>
        <p:spPr>
          <a:xfrm>
            <a:off x="0" y="6680200"/>
            <a:ext cx="12192000" cy="171450"/>
          </a:xfrm>
          <a:prstGeom prst="rect">
            <a:avLst/>
          </a:prstGeom>
        </p:spPr>
      </p:pic>
      <p:pic>
        <p:nvPicPr>
          <p:cNvPr id="17" name="图片 1073743875" descr="学科网 zxxk.com"/>
          <p:cNvPicPr>
            <a:picLocks noChangeAspect="1"/>
          </p:cNvPicPr>
          <p:nvPr/>
        </p:nvPicPr>
        <p:blipFill>
          <a:blip r:embed="rId14" r:link="rId13"/>
          <a:stretch>
            <a:fillRect/>
          </a:stretch>
        </p:blipFill>
        <p:spPr>
          <a:xfrm>
            <a:off x="838200" y="365125"/>
            <a:ext cx="9525" cy="9525"/>
          </a:xfrm>
          <a:prstGeom prst="rect">
            <a:avLst/>
          </a:prstGeom>
          <a:noFill/>
          <a:ln>
            <a:noFill/>
            <a:miter lim="800000"/>
          </a:ln>
        </p:spPr>
      </p:pic>
    </p:spTree>
    <p:extLst>
      <p:ext uri="{BB962C8B-B14F-4D97-AF65-F5344CB8AC3E}">
        <p14:creationId xmlns:p14="http://schemas.microsoft.com/office/powerpoint/2010/main" val="3680782003"/>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2" r:id="rId10"/>
    <p:sldLayoutId id="2147483693"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5.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6.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7.png" /><Relationship Id="rId3" Type="http://schemas.openxmlformats.org/officeDocument/2006/relationships/oleObject" Target="../embeddings/oleObject1.bin" TargetMode="Internal" /><Relationship Id="rId4" Type="http://schemas.openxmlformats.org/officeDocument/2006/relationships/image" Target="../media/image18.wmf" /><Relationship Id="rId5" Type="http://schemas.openxmlformats.org/officeDocument/2006/relationships/vmlDrawing" Target="../drawings/vmlDrawing1.v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9.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20.png" /><Relationship Id="rId3" Type="http://schemas.openxmlformats.org/officeDocument/2006/relationships/image" Target="../media/image21.png" /><Relationship Id="rId4" Type="http://schemas.openxmlformats.org/officeDocument/2006/relationships/tags" Target="../tags/tag1.xml" /><Relationship Id="rId5" Type="http://schemas.openxmlformats.org/officeDocument/2006/relationships/tags" Target="../tags/tag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22.png" /><Relationship Id="rId3" Type="http://schemas.openxmlformats.org/officeDocument/2006/relationships/image" Target="../media/image23.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24.png" /><Relationship Id="rId3" Type="http://schemas.openxmlformats.org/officeDocument/2006/relationships/image" Target="../media/image25.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26.png" /><Relationship Id="rId3" Type="http://schemas.openxmlformats.org/officeDocument/2006/relationships/image" Target="../media/image27.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oleObject" Target="../embeddings/oleObject2.bin" TargetMode="Internal" /><Relationship Id="rId3" Type="http://schemas.openxmlformats.org/officeDocument/2006/relationships/image" Target="../media/image28.wmf" /><Relationship Id="rId4" Type="http://schemas.openxmlformats.org/officeDocument/2006/relationships/oleObject" Target="../embeddings/oleObject3.bin" TargetMode="Internal" /><Relationship Id="rId5" Type="http://schemas.openxmlformats.org/officeDocument/2006/relationships/image" Target="../media/image29.wmf" /><Relationship Id="rId6" Type="http://schemas.openxmlformats.org/officeDocument/2006/relationships/tags" Target="../tags/tag3.xml" /><Relationship Id="rId7" Type="http://schemas.openxmlformats.org/officeDocument/2006/relationships/tags" Target="../tags/tag4.xml" /><Relationship Id="rId8" Type="http://schemas.openxmlformats.org/officeDocument/2006/relationships/vmlDrawing" Target="../drawings/vmlDrawing2.v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1.xml" /><Relationship Id="rId3" Type="http://schemas.openxmlformats.org/officeDocument/2006/relationships/image" Target="../media/image30.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2.xml" /><Relationship Id="rId3" Type="http://schemas.openxmlformats.org/officeDocument/2006/relationships/image" Target="../media/image31.png" /><Relationship Id="rId4" Type="http://schemas.openxmlformats.org/officeDocument/2006/relationships/image" Target="../media/image32.png" /><Relationship Id="rId5" Type="http://schemas.openxmlformats.org/officeDocument/2006/relationships/image" Target="../media/image33.png" /><Relationship Id="rId6" Type="http://schemas.openxmlformats.org/officeDocument/2006/relationships/image" Target="../media/image34.png" /><Relationship Id="rId7" Type="http://schemas.openxmlformats.org/officeDocument/2006/relationships/image" Target="../media/image35.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5.xml" /><Relationship Id="rId10" Type="http://schemas.openxmlformats.org/officeDocument/2006/relationships/vmlDrawing" Target="../drawings/vmlDrawing3.vml" /><Relationship Id="rId2" Type="http://schemas.openxmlformats.org/officeDocument/2006/relationships/oleObject" Target="../embeddings/oleObject4.bin" TargetMode="Internal" /><Relationship Id="rId3" Type="http://schemas.openxmlformats.org/officeDocument/2006/relationships/image" Target="../media/image36.wmf" /><Relationship Id="rId4" Type="http://schemas.openxmlformats.org/officeDocument/2006/relationships/oleObject" Target="../embeddings/oleObject5.bin" TargetMode="Internal" /><Relationship Id="rId5" Type="http://schemas.openxmlformats.org/officeDocument/2006/relationships/image" Target="../media/image37.wmf" /><Relationship Id="rId6" Type="http://schemas.openxmlformats.org/officeDocument/2006/relationships/oleObject" Target="../embeddings/oleObject6.bin" TargetMode="Internal" /><Relationship Id="rId7" Type="http://schemas.openxmlformats.org/officeDocument/2006/relationships/image" Target="../media/image38.wmf" /><Relationship Id="rId8" Type="http://schemas.openxmlformats.org/officeDocument/2006/relationships/tags" Target="../tags/tag5.xml" /><Relationship Id="rId9" Type="http://schemas.openxmlformats.org/officeDocument/2006/relationships/tags" Target="../tags/tag6.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39.png" /><Relationship Id="rId3" Type="http://schemas.openxmlformats.org/officeDocument/2006/relationships/image" Target="../media/image40.png" /><Relationship Id="rId4" Type="http://schemas.openxmlformats.org/officeDocument/2006/relationships/image" Target="../media/image41.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42.png" /><Relationship Id="rId3" Type="http://schemas.openxmlformats.org/officeDocument/2006/relationships/image" Target="../media/image43.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3.xml" /><Relationship Id="rId3" Type="http://schemas.openxmlformats.org/officeDocument/2006/relationships/image" Target="../media/image44.png" /><Relationship Id="rId4" Type="http://schemas.openxmlformats.org/officeDocument/2006/relationships/image" Target="../media/image45.png" /><Relationship Id="rId5" Type="http://schemas.openxmlformats.org/officeDocument/2006/relationships/image" Target="../media/image46.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47.png" /><Relationship Id="rId3" Type="http://schemas.openxmlformats.org/officeDocument/2006/relationships/image" Target="../media/image48.pn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oleObject" Target="../embeddings/oleObject7.bin" TargetMode="Internal" /><Relationship Id="rId3" Type="http://schemas.openxmlformats.org/officeDocument/2006/relationships/image" Target="../media/image49.wmf" /><Relationship Id="rId4" Type="http://schemas.openxmlformats.org/officeDocument/2006/relationships/tags" Target="../tags/tag7.xml" /><Relationship Id="rId5" Type="http://schemas.openxmlformats.org/officeDocument/2006/relationships/tags" Target="../tags/tag8.xml" /><Relationship Id="rId6" Type="http://schemas.openxmlformats.org/officeDocument/2006/relationships/vmlDrawing" Target="../drawings/vmlDrawing4.v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ags" Target="../tags/tag9.xml" /><Relationship Id="rId3" Type="http://schemas.openxmlformats.org/officeDocument/2006/relationships/tags" Target="../tags/tag10.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ags" Target="../tags/tag11.xml" /><Relationship Id="rId3" Type="http://schemas.openxmlformats.org/officeDocument/2006/relationships/tags" Target="../tags/tag1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ags" Target="../tags/tag13.xml" /><Relationship Id="rId3" Type="http://schemas.openxmlformats.org/officeDocument/2006/relationships/tags" Target="../tags/tag14.xml" /><Relationship Id="rId4" Type="http://schemas.openxmlformats.org/officeDocument/2006/relationships/oleObject" Target="../embeddings/oleObject8.bin" TargetMode="Internal" /><Relationship Id="rId5" Type="http://schemas.openxmlformats.org/officeDocument/2006/relationships/image" Target="../media/image50.wmf" /><Relationship Id="rId6" Type="http://schemas.openxmlformats.org/officeDocument/2006/relationships/vmlDrawing" Target="../drawings/vmlDrawing5.v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ags" Target="../tags/tag15.xml" /><Relationship Id="rId3" Type="http://schemas.openxmlformats.org/officeDocument/2006/relationships/tags" Target="../tags/tag16.xml" /><Relationship Id="rId4" Type="http://schemas.openxmlformats.org/officeDocument/2006/relationships/oleObject" Target="../embeddings/oleObject9.bin" TargetMode="Internal" /><Relationship Id="rId5" Type="http://schemas.openxmlformats.org/officeDocument/2006/relationships/image" Target="../media/image51.wmf" /><Relationship Id="rId6" Type="http://schemas.openxmlformats.org/officeDocument/2006/relationships/vmlDrawing" Target="../drawings/vmlDrawing6.v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ags" Target="../tags/tag17.xml" /><Relationship Id="rId3" Type="http://schemas.openxmlformats.org/officeDocument/2006/relationships/tags" Target="../tags/tag18.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ags" Target="../tags/tag19.xml" /><Relationship Id="rId3" Type="http://schemas.openxmlformats.org/officeDocument/2006/relationships/tags" Target="../tags/tag20.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52.png" /><Relationship Id="rId3" Type="http://schemas.openxmlformats.org/officeDocument/2006/relationships/tags" Target="../tags/tag21.xml" /><Relationship Id="rId4" Type="http://schemas.openxmlformats.org/officeDocument/2006/relationships/tags" Target="../tags/tag22.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image" Target="../media/image53.pn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ags" Target="../tags/tag25.xml" /><Relationship Id="rId3" Type="http://schemas.openxmlformats.org/officeDocument/2006/relationships/tags" Target="../tags/tag26.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54.pn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55.png" /><Relationship Id="rId3" Type="http://schemas.openxmlformats.org/officeDocument/2006/relationships/tags" Target="../tags/tag27.xml" /><Relationship Id="rId4" Type="http://schemas.openxmlformats.org/officeDocument/2006/relationships/tags" Target="../tags/tag28.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56.png" /><Relationship Id="rId3" Type="http://schemas.openxmlformats.org/officeDocument/2006/relationships/image" Target="../media/image57.png"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56.png" /><Relationship Id="rId3" Type="http://schemas.openxmlformats.org/officeDocument/2006/relationships/image" Target="../media/image57.pn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56.png"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oleObject" Target="../embeddings/oleObject10.bin" TargetMode="Internal" /><Relationship Id="rId3" Type="http://schemas.openxmlformats.org/officeDocument/2006/relationships/image" Target="../media/image58.wmf" /><Relationship Id="rId4" Type="http://schemas.openxmlformats.org/officeDocument/2006/relationships/vmlDrawing" Target="../drawings/vmlDrawing7.v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4.xml" /><Relationship Id="rId3" Type="http://schemas.openxmlformats.org/officeDocument/2006/relationships/oleObject" Target="../embeddings/oleObject11.bin" TargetMode="Internal" /><Relationship Id="rId4" Type="http://schemas.openxmlformats.org/officeDocument/2006/relationships/image" Target="../media/image59.wmf" /><Relationship Id="rId5" Type="http://schemas.openxmlformats.org/officeDocument/2006/relationships/vmlDrawing" Target="../drawings/vmlDrawing8.v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60.png"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6.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6.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6.x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61.png"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61.png"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61.png"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5.xml" /><Relationship Id="rId3" Type="http://schemas.openxmlformats.org/officeDocument/2006/relationships/image" Target="../media/image61.png"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8.xml" /><Relationship Id="rId2" Type="http://schemas.openxmlformats.org/officeDocument/2006/relationships/image" Target="../media/image62.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a:extLst>
              <a:ext uri="{FF2B5EF4-FFF2-40B4-BE49-F238E27FC236}">
                <a16:creationId xmlns:a16="http://schemas.microsoft.com/office/drawing/2014/main" xmlns="" id="{67FDD295-9E8B-1F6D-7618-F373317019E0}"/>
              </a:ext>
            </a:extLst>
          </p:cNvPr>
          <p:cNvSpPr/>
          <p:nvPr/>
        </p:nvSpPr>
        <p:spPr>
          <a:xfrm>
            <a:off x="2606731" y="2340642"/>
            <a:ext cx="6978539" cy="830997"/>
          </a:xfrm>
          <a:prstGeom prst="rect">
            <a:avLst/>
          </a:prstGeom>
          <a:noFill/>
        </p:spPr>
        <p:txBody>
          <a:bodyPr wrap="square" lIns="91440" tIns="45720" rIns="91440" bIns="45720">
            <a:spAutoFit/>
          </a:bodyPr>
          <a:lstStyle/>
          <a:p>
            <a:pPr algn="ctr"/>
            <a:r>
              <a:rPr lang="zh-CN" altLang="en-US" sz="4800" b="1" smtClean="0">
                <a:ln w="13462">
                  <a:solidFill>
                    <a:schemeClr val="tx1"/>
                  </a:solidFill>
                  <a:prstDash val="solid"/>
                </a:ln>
                <a:solidFill>
                  <a:schemeClr val="bg1"/>
                </a:solidFill>
                <a:effectLst>
                  <a:glow rad="63500">
                    <a:schemeClr val="accent2">
                      <a:satMod val="175000"/>
                      <a:alpha val="40000"/>
                    </a:schemeClr>
                  </a:glow>
                  <a:outerShdw blurRad="50800" dist="38100" dir="5400000" algn="t" rotWithShape="0">
                    <a:prstClr val="black">
                      <a:alpha val="40000"/>
                    </a:prstClr>
                  </a:outerShdw>
                </a:effectLst>
                <a:latin typeface="隶书" panose="02010509060101010101" pitchFamily="49" charset="-122"/>
                <a:ea typeface="隶书" panose="02010509060101010101" pitchFamily="49" charset="-122"/>
              </a:rPr>
              <a:t>一元一次方程章节复习</a:t>
            </a:r>
            <a:r>
              <a:rPr lang="en-US" altLang="zh-CN" sz="4800" b="1" smtClean="0">
                <a:ln w="13462">
                  <a:solidFill>
                    <a:schemeClr val="tx1"/>
                  </a:solidFill>
                  <a:prstDash val="solid"/>
                </a:ln>
                <a:solidFill>
                  <a:schemeClr val="bg1"/>
                </a:solidFill>
                <a:effectLst>
                  <a:glow rad="63500">
                    <a:schemeClr val="accent2">
                      <a:satMod val="175000"/>
                      <a:alpha val="40000"/>
                    </a:schemeClr>
                  </a:glow>
                  <a:outerShdw blurRad="50800" dist="38100" dir="5400000" algn="t" rotWithShape="0">
                    <a:prstClr val="black">
                      <a:alpha val="40000"/>
                    </a:prstClr>
                  </a:outerShdw>
                </a:effectLst>
                <a:latin typeface="隶书" panose="02010509060101010101" pitchFamily="49" charset="-122"/>
                <a:ea typeface="隶书" panose="02010509060101010101" pitchFamily="49" charset="-122"/>
              </a:rPr>
              <a:t>     </a:t>
            </a:r>
            <a:endParaRPr lang="zh-CN" altLang="en-US" sz="4800" b="1">
              <a:ln w="13462">
                <a:solidFill>
                  <a:schemeClr val="tx1"/>
                </a:solidFill>
                <a:prstDash val="solid"/>
              </a:ln>
              <a:solidFill>
                <a:schemeClr val="bg1"/>
              </a:solidFill>
              <a:effectLst>
                <a:glow rad="63500">
                  <a:schemeClr val="accent2">
                    <a:satMod val="175000"/>
                    <a:alpha val="40000"/>
                  </a:schemeClr>
                </a:glow>
                <a:outerShdw blurRad="50800" dist="38100" dir="5400000" algn="t" rotWithShape="0">
                  <a:prstClr val="black">
                    <a:alpha val="40000"/>
                  </a:prstClr>
                </a:outerShdw>
              </a:effectLst>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193947661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05945" y="795633"/>
            <a:ext cx="11821297" cy="3323987"/>
          </a:xfrm>
          <a:prstGeom prst="rect">
            <a:avLst/>
          </a:prstGeom>
        </p:spPr>
        <p:txBody>
          <a:bodyPr wrap="square">
            <a:spAutoFit/>
          </a:bodyPr>
          <a:lstStyle/>
          <a:p>
            <a:pPr>
              <a:lnSpc>
                <a:spcPct val="150000"/>
              </a:lnSpc>
              <a:spcAft>
                <a:spcPct val="0"/>
              </a:spcAft>
            </a:pPr>
            <a:r>
              <a:rPr lang="en-US" altLang="zh-CN" sz="2800" kern="100">
                <a:latin typeface="隶书" panose="02010509060101010101" pitchFamily="49" charset="-122"/>
                <a:ea typeface="隶书" panose="02010509060101010101" pitchFamily="49" charset="-122"/>
                <a:cs typeface="Times New Roman" panose="02020603050405020304" pitchFamily="18" charset="0"/>
              </a:rPr>
              <a:t>1.</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复习一元</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次方程全章的知识结构、复习一元一次方程的相关概念、等式的性质、一元一次方程的解法</a:t>
            </a:r>
            <a:r>
              <a:rPr lang="zh-CN" altLang="zh-CN" sz="2800" kern="100" smtClean="0">
                <a:latin typeface="隶书" panose="02010509060101010101" pitchFamily="49" charset="-122"/>
                <a:ea typeface="隶书" panose="02010509060101010101" pitchFamily="49" charset="-122"/>
                <a:cs typeface="Times New Roman" panose="02020603050405020304" pitchFamily="18" charset="0"/>
              </a:rPr>
              <a:t>；</a:t>
            </a:r>
            <a:endParaRPr lang="en-US" altLang="zh-CN" sz="2800" kern="100" smtClean="0">
              <a:latin typeface="隶书" panose="02010509060101010101" pitchFamily="49" charset="-122"/>
              <a:ea typeface="隶书" panose="02010509060101010101" pitchFamily="49" charset="-122"/>
              <a:cs typeface="Times New Roman" panose="02020603050405020304" pitchFamily="18" charset="0"/>
            </a:endParaRPr>
          </a:p>
          <a:p>
            <a:pPr>
              <a:lnSpc>
                <a:spcPct val="150000"/>
              </a:lnSpc>
              <a:spcAft>
                <a:spcPct val="0"/>
              </a:spcAft>
            </a:pPr>
            <a:r>
              <a:rPr lang="en-US" altLang="zh-CN" sz="2800" kern="100" smtClean="0">
                <a:latin typeface="隶书" panose="02010509060101010101" pitchFamily="49" charset="-122"/>
                <a:ea typeface="隶书" panose="02010509060101010101" pitchFamily="49" charset="-122"/>
                <a:cs typeface="Times New Roman" panose="02020603050405020304" pitchFamily="18" charset="0"/>
              </a:rPr>
              <a:t>2</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在复习的过程中，体会解方程的目标和化归思想</a:t>
            </a:r>
            <a:r>
              <a:rPr lang="zh-CN" altLang="zh-CN" sz="2800" kern="100" smtClean="0">
                <a:latin typeface="隶书" panose="02010509060101010101" pitchFamily="49" charset="-122"/>
                <a:ea typeface="隶书" panose="02010509060101010101" pitchFamily="49" charset="-122"/>
                <a:cs typeface="Times New Roman" panose="02020603050405020304" pitchFamily="18" charset="0"/>
              </a:rPr>
              <a:t>；</a:t>
            </a:r>
            <a:endParaRPr lang="en-US" altLang="zh-CN" sz="2800" kern="100" smtClean="0">
              <a:latin typeface="隶书" panose="02010509060101010101" pitchFamily="49" charset="-122"/>
              <a:ea typeface="隶书" panose="02010509060101010101" pitchFamily="49" charset="-122"/>
              <a:cs typeface="Times New Roman" panose="02020603050405020304" pitchFamily="18" charset="0"/>
            </a:endParaRPr>
          </a:p>
          <a:p>
            <a:pPr>
              <a:lnSpc>
                <a:spcPct val="150000"/>
              </a:lnSpc>
              <a:spcAft>
                <a:spcPct val="0"/>
              </a:spcAft>
            </a:pPr>
            <a:r>
              <a:rPr lang="en-US" altLang="zh-CN" sz="2800" kern="100" smtClean="0">
                <a:latin typeface="隶书" panose="02010509060101010101" pitchFamily="49" charset="-122"/>
                <a:ea typeface="隶书" panose="02010509060101010101" pitchFamily="49" charset="-122"/>
                <a:cs typeface="Times New Roman" panose="02020603050405020304" pitchFamily="18" charset="0"/>
              </a:rPr>
              <a:t>3</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通过知识梳理体会数学问题从产生到解决的过程以及数学知识体系建立的过程，增强数学应用的意识，提高学习数学的热情</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endParaRPr lang="zh-CN" altLang="zh-CN" sz="2800" kern="100">
              <a:effectLst/>
              <a:latin typeface="隶书" panose="02010509060101010101" pitchFamily="49" charset="-122"/>
              <a:ea typeface="隶书" panose="02010509060101010101" pitchFamily="49" charset="-122"/>
              <a:cs typeface="Times New Roman" panose="02020603050405020304" pitchFamily="18" charset="0"/>
            </a:endParaRPr>
          </a:p>
        </p:txBody>
      </p:sp>
      <p:pic>
        <p:nvPicPr>
          <p:cNvPr id="3" name="图片 2">
            <a:extLst>
              <a:ext uri="{FF2B5EF4-FFF2-40B4-BE49-F238E27FC236}">
                <a16:creationId xmlns:a16="http://schemas.microsoft.com/office/drawing/2014/main" xmlns="" id="{412D63CE-29EE-FCAB-26EF-D9D49C401F4E}"/>
              </a:ext>
            </a:extLst>
          </p:cNvPr>
          <p:cNvPicPr>
            <a:picLocks noChangeAspect="1"/>
          </p:cNvPicPr>
          <p:nvPr/>
        </p:nvPicPr>
        <p:blipFill>
          <a:blip r:embed="rId2"/>
          <a:stretch>
            <a:fillRect/>
          </a:stretch>
        </p:blipFill>
        <p:spPr>
          <a:xfrm>
            <a:off x="7974227" y="4119620"/>
            <a:ext cx="3042090" cy="2530323"/>
          </a:xfrm>
          <a:prstGeom prst="rect">
            <a:avLst/>
          </a:prstGeom>
        </p:spPr>
      </p:pic>
    </p:spTree>
    <p:extLst>
      <p:ext uri="{BB962C8B-B14F-4D97-AF65-F5344CB8AC3E}">
        <p14:creationId xmlns:p14="http://schemas.microsoft.com/office/powerpoint/2010/main" val="3807729702"/>
      </p:ext>
    </p:ext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667265" y="804065"/>
            <a:ext cx="10668000" cy="5868584"/>
          </a:xfrm>
          <a:prstGeom prst="rect">
            <a:avLst/>
          </a:prstGeom>
        </p:spPr>
      </p:pic>
    </p:spTree>
    <p:extLst>
      <p:ext uri="{BB962C8B-B14F-4D97-AF65-F5344CB8AC3E}">
        <p14:creationId xmlns:p14="http://schemas.microsoft.com/office/powerpoint/2010/main" val="2471648620"/>
      </p:ext>
    </p:extLst>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Box 3">
            <a:extLst>
              <a:ext uri="{FF2B5EF4-FFF2-40B4-BE49-F238E27FC236}">
                <a16:creationId xmlns:a16="http://schemas.microsoft.com/office/drawing/2014/main" xmlns="" id="{16306440-14E0-40ED-B42D-8354593BB1A2}"/>
              </a:ext>
            </a:extLst>
          </p:cNvPr>
          <p:cNvSpPr txBox="1">
            <a:spLocks noChangeArrowheads="1"/>
          </p:cNvSpPr>
          <p:nvPr/>
        </p:nvSpPr>
        <p:spPr bwMode="auto">
          <a:xfrm>
            <a:off x="337244" y="1234285"/>
            <a:ext cx="11591839" cy="3471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ts val="4500"/>
              </a:lnSpc>
            </a:pPr>
            <a:r>
              <a:rPr lang="en-US" altLang="zh-CN" sz="2800" b="1">
                <a:solidFill>
                  <a:srgbClr val="FF0000"/>
                </a:solidFill>
                <a:latin typeface="隶书" panose="02010509060101010101" pitchFamily="49" charset="-122"/>
                <a:ea typeface="隶书" panose="02010509060101010101" pitchFamily="49" charset="-122"/>
              </a:rPr>
              <a:t>1. </a:t>
            </a:r>
            <a:r>
              <a:rPr lang="zh-CN" altLang="en-US" sz="2800">
                <a:solidFill>
                  <a:srgbClr val="FF0000"/>
                </a:solidFill>
                <a:latin typeface="隶书" panose="02010509060101010101" pitchFamily="49" charset="-122"/>
                <a:ea typeface="隶书" panose="02010509060101010101" pitchFamily="49" charset="-122"/>
              </a:rPr>
              <a:t>一元一次方程的概念：</a:t>
            </a:r>
            <a:endParaRPr lang="en-US" altLang="zh-CN" sz="2800">
              <a:solidFill>
                <a:srgbClr val="FF0000"/>
              </a:solidFill>
              <a:latin typeface="隶书" panose="02010509060101010101" pitchFamily="49" charset="-122"/>
              <a:ea typeface="隶书" panose="02010509060101010101" pitchFamily="49" charset="-122"/>
            </a:endParaRPr>
          </a:p>
          <a:p>
            <a:pPr>
              <a:lnSpc>
                <a:spcPts val="4500"/>
              </a:lnSpc>
            </a:pPr>
            <a:r>
              <a:rPr lang="zh-CN" altLang="en-US" sz="2800">
                <a:latin typeface="隶书" panose="02010509060101010101" pitchFamily="49" charset="-122"/>
                <a:ea typeface="隶书" panose="02010509060101010101" pitchFamily="49" charset="-122"/>
              </a:rPr>
              <a:t>    只含有一个未知数，未知数的次数是</a:t>
            </a:r>
            <a:r>
              <a:rPr lang="en-US" altLang="zh-CN" sz="2800">
                <a:latin typeface="隶书" panose="02010509060101010101" pitchFamily="49" charset="-122"/>
                <a:ea typeface="隶书" panose="02010509060101010101" pitchFamily="49" charset="-122"/>
              </a:rPr>
              <a:t>1</a:t>
            </a:r>
            <a:r>
              <a:rPr lang="zh-CN" altLang="en-US" sz="2800">
                <a:latin typeface="隶书" panose="02010509060101010101" pitchFamily="49" charset="-122"/>
                <a:ea typeface="隶书" panose="02010509060101010101" pitchFamily="49" charset="-122"/>
              </a:rPr>
              <a:t>，等号两边都是整式，这样的方程叫做一元一次方程</a:t>
            </a:r>
            <a:r>
              <a:rPr lang="en-US" altLang="zh-CN" sz="2800">
                <a:latin typeface="隶书" panose="02010509060101010101" pitchFamily="49" charset="-122"/>
                <a:ea typeface="隶书" panose="02010509060101010101" pitchFamily="49" charset="-122"/>
              </a:rPr>
              <a:t>.</a:t>
            </a:r>
          </a:p>
          <a:p>
            <a:pPr>
              <a:lnSpc>
                <a:spcPts val="4500"/>
              </a:lnSpc>
            </a:pPr>
            <a:r>
              <a:rPr lang="en-US" altLang="zh-CN" sz="2800" b="1">
                <a:solidFill>
                  <a:srgbClr val="FF0000"/>
                </a:solidFill>
                <a:latin typeface="隶书" panose="02010509060101010101" pitchFamily="49" charset="-122"/>
                <a:ea typeface="隶书" panose="02010509060101010101" pitchFamily="49" charset="-122"/>
              </a:rPr>
              <a:t>2.</a:t>
            </a:r>
            <a:r>
              <a:rPr lang="en-US" altLang="zh-CN" sz="2800">
                <a:solidFill>
                  <a:srgbClr val="FF0000"/>
                </a:solidFill>
                <a:latin typeface="隶书" panose="02010509060101010101" pitchFamily="49" charset="-122"/>
                <a:ea typeface="隶书" panose="02010509060101010101" pitchFamily="49" charset="-122"/>
              </a:rPr>
              <a:t> </a:t>
            </a:r>
            <a:r>
              <a:rPr lang="zh-CN" altLang="en-US" sz="2800">
                <a:solidFill>
                  <a:srgbClr val="FF0000"/>
                </a:solidFill>
                <a:latin typeface="隶书" panose="02010509060101010101" pitchFamily="49" charset="-122"/>
                <a:ea typeface="隶书" panose="02010509060101010101" pitchFamily="49" charset="-122"/>
              </a:rPr>
              <a:t>方程的解：</a:t>
            </a:r>
            <a:endParaRPr lang="en-US" altLang="zh-CN" sz="2800">
              <a:solidFill>
                <a:srgbClr val="FF0000"/>
              </a:solidFill>
              <a:latin typeface="隶书" panose="02010509060101010101" pitchFamily="49" charset="-122"/>
              <a:ea typeface="隶书" panose="02010509060101010101" pitchFamily="49" charset="-122"/>
            </a:endParaRPr>
          </a:p>
          <a:p>
            <a:pPr>
              <a:lnSpc>
                <a:spcPts val="4500"/>
              </a:lnSpc>
            </a:pPr>
            <a:r>
              <a:rPr lang="zh-CN" altLang="en-US" sz="2800">
                <a:latin typeface="隶书" panose="02010509060101010101" pitchFamily="49" charset="-122"/>
                <a:ea typeface="隶书" panose="02010509060101010101" pitchFamily="49" charset="-122"/>
              </a:rPr>
              <a:t>    使方程左右两边相等的未知数的值叫方程的解</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求方程解的过程叫做解方程</a:t>
            </a:r>
            <a:r>
              <a:rPr lang="en-US" altLang="zh-CN" sz="2800">
                <a:latin typeface="隶书" panose="02010509060101010101" pitchFamily="49" charset="-122"/>
                <a:ea typeface="隶书" panose="02010509060101010101" pitchFamily="49" charset="-122"/>
              </a:rPr>
              <a:t>.</a:t>
            </a:r>
            <a:endParaRPr lang="zh-CN" altLang="en-US" sz="2800">
              <a:latin typeface="隶书" panose="02010509060101010101" pitchFamily="49" charset="-122"/>
              <a:ea typeface="隶书" panose="02010509060101010101" pitchFamily="49" charset="-122"/>
            </a:endParaRPr>
          </a:p>
        </p:txBody>
      </p:sp>
      <p:pic>
        <p:nvPicPr>
          <p:cNvPr id="3" name="图片 2"/>
          <p:cNvPicPr>
            <a:picLocks noChangeAspect="1"/>
          </p:cNvPicPr>
          <p:nvPr/>
        </p:nvPicPr>
        <p:blipFill>
          <a:blip r:embed="rId2"/>
          <a:stretch>
            <a:fillRect/>
          </a:stretch>
        </p:blipFill>
        <p:spPr>
          <a:xfrm>
            <a:off x="582275" y="4665989"/>
            <a:ext cx="11101778" cy="2017951"/>
          </a:xfrm>
          <a:prstGeom prst="rect">
            <a:avLst/>
          </a:prstGeom>
        </p:spPr>
      </p:pic>
      <p:sp>
        <p:nvSpPr>
          <p:cNvPr id="4" name="矩形 13"/>
          <p:cNvSpPr>
            <a:spLocks noChangeArrowheads="1"/>
          </p:cNvSpPr>
          <p:nvPr/>
        </p:nvSpPr>
        <p:spPr bwMode="auto">
          <a:xfrm>
            <a:off x="207985" y="750503"/>
            <a:ext cx="35958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latin typeface="隶书" panose="02010509060101010101" pitchFamily="49" charset="-122"/>
                <a:ea typeface="隶书" panose="02010509060101010101" pitchFamily="49" charset="-122"/>
              </a:rPr>
              <a:t>一、方程的有关概念</a:t>
            </a:r>
            <a:r>
              <a:rPr lang="en-US" altLang="zh-CN" sz="2800">
                <a:latin typeface="隶书" panose="02010509060101010101" pitchFamily="49" charset="-122"/>
                <a:ea typeface="隶书" panose="02010509060101010101" pitchFamily="49" charset="-122"/>
              </a:rPr>
              <a:t> </a:t>
            </a:r>
          </a:p>
        </p:txBody>
      </p:sp>
    </p:spTree>
    <p:extLst>
      <p:ext uri="{BB962C8B-B14F-4D97-AF65-F5344CB8AC3E}">
        <p14:creationId xmlns:p14="http://schemas.microsoft.com/office/powerpoint/2010/main" val="874578921"/>
      </p:ext>
    </p:extLst>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rrowheads="1"/>
          </p:cNvSpPr>
          <p:nvPr/>
        </p:nvSpPr>
        <p:spPr bwMode="auto">
          <a:xfrm>
            <a:off x="232598" y="689108"/>
            <a:ext cx="287771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latin typeface="隶书" panose="02010509060101010101" pitchFamily="49" charset="-122"/>
                <a:ea typeface="隶书" panose="02010509060101010101" pitchFamily="49" charset="-122"/>
              </a:rPr>
              <a:t>二、等式的性质 </a:t>
            </a:r>
          </a:p>
        </p:txBody>
      </p:sp>
      <p:grpSp>
        <p:nvGrpSpPr>
          <p:cNvPr id="3" name="组合 2"/>
          <p:cNvGrpSpPr/>
          <p:nvPr/>
        </p:nvGrpSpPr>
        <p:grpSpPr>
          <a:xfrm>
            <a:off x="1358400" y="1516493"/>
            <a:ext cx="9550594" cy="1711231"/>
            <a:chOff x="1400813" y="4957724"/>
            <a:chExt cx="9550594" cy="1711231"/>
          </a:xfrm>
        </p:grpSpPr>
        <p:pic>
          <p:nvPicPr>
            <p:cNvPr id="4" name="图片 3"/>
            <p:cNvPicPr>
              <a:picLocks noChangeAspect="1"/>
            </p:cNvPicPr>
            <p:nvPr/>
          </p:nvPicPr>
          <p:blipFill>
            <a:blip r:embed="rId2"/>
            <a:stretch>
              <a:fillRect/>
            </a:stretch>
          </p:blipFill>
          <p:spPr>
            <a:xfrm>
              <a:off x="1400813" y="4957724"/>
              <a:ext cx="9550594" cy="1711231"/>
            </a:xfrm>
            <a:prstGeom prst="rect">
              <a:avLst/>
            </a:prstGeom>
          </p:spPr>
        </p:pic>
        <p:sp>
          <p:nvSpPr>
            <p:cNvPr id="5" name="矩形 4"/>
            <p:cNvSpPr/>
            <p:nvPr/>
          </p:nvSpPr>
          <p:spPr>
            <a:xfrm>
              <a:off x="1696114" y="5120841"/>
              <a:ext cx="9136568" cy="1384995"/>
            </a:xfrm>
            <a:prstGeom prst="rect">
              <a:avLst/>
            </a:prstGeom>
          </p:spPr>
          <p:txBody>
            <a:bodyPr wrap="square">
              <a:spAutoFit/>
            </a:bodyPr>
            <a:lstStyle/>
            <a:p>
              <a:pPr>
                <a:spcAft>
                  <a:spcPct val="0"/>
                </a:spcAft>
              </a:pPr>
              <a:r>
                <a:rPr lang="zh-CN" altLang="zh-CN" sz="2800" kern="100">
                  <a:latin typeface="隶书" panose="02010509060101010101" pitchFamily="49" charset="-122"/>
                  <a:ea typeface="隶书" panose="02010509060101010101" pitchFamily="49" charset="-122"/>
                  <a:cs typeface="Times New Roman" panose="02020603050405020304" pitchFamily="18" charset="0"/>
                </a:rPr>
                <a:t>等式的性质</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1:</a:t>
              </a:r>
              <a:endParaRPr lang="zh-CN" altLang="zh-CN" sz="2800" kern="100">
                <a:latin typeface="隶书" panose="02010509060101010101" pitchFamily="49" charset="-122"/>
                <a:ea typeface="隶书" panose="02010509060101010101" pitchFamily="49" charset="-122"/>
                <a:cs typeface="Times New Roman" panose="02020603050405020304" pitchFamily="18" charset="0"/>
              </a:endParaRPr>
            </a:p>
            <a:p>
              <a:pPr>
                <a:spcAft>
                  <a:spcPct val="0"/>
                </a:spcAft>
              </a:pPr>
              <a:r>
                <a:rPr lang="en-US" altLang="zh-CN" sz="2800" kern="100" smtClean="0">
                  <a:latin typeface="隶书" panose="02010509060101010101" pitchFamily="49" charset="-122"/>
                  <a:ea typeface="隶书" panose="02010509060101010101" pitchFamily="49" charset="-122"/>
                  <a:cs typeface="Times New Roman" panose="02020603050405020304" pitchFamily="18" charset="0"/>
                </a:rPr>
                <a:t>    </a:t>
              </a:r>
              <a:r>
                <a:rPr lang="zh-CN" altLang="zh-CN" sz="2800" kern="100" smtClean="0">
                  <a:latin typeface="隶书" panose="02010509060101010101" pitchFamily="49" charset="-122"/>
                  <a:ea typeface="隶书" panose="02010509060101010101" pitchFamily="49" charset="-122"/>
                  <a:cs typeface="Times New Roman" panose="02020603050405020304" pitchFamily="18" charset="0"/>
                </a:rPr>
                <a:t>等式</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两边加</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或减</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同一个数</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或式子</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，结果仍相等</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endParaRPr lang="zh-CN" altLang="zh-CN" sz="2800" kern="100">
                <a:latin typeface="隶书" panose="02010509060101010101" pitchFamily="49" charset="-122"/>
                <a:ea typeface="隶书" panose="02010509060101010101" pitchFamily="49" charset="-122"/>
                <a:cs typeface="Times New Roman" panose="02020603050405020304" pitchFamily="18" charset="0"/>
              </a:endParaRPr>
            </a:p>
            <a:p>
              <a:pPr>
                <a:spcAft>
                  <a:spcPct val="0"/>
                </a:spcAft>
              </a:pPr>
              <a:r>
                <a:rPr lang="en-US" altLang="zh-CN" sz="2800" kern="100" smtClean="0">
                  <a:latin typeface="隶书" panose="02010509060101010101" pitchFamily="49" charset="-122"/>
                  <a:ea typeface="隶书" panose="02010509060101010101" pitchFamily="49" charset="-122"/>
                  <a:cs typeface="Times New Roman" panose="02020603050405020304" pitchFamily="18" charset="0"/>
                </a:rPr>
                <a:t>    </a:t>
              </a:r>
              <a:r>
                <a:rPr lang="zh-CN" altLang="zh-CN" sz="2800" kern="100" smtClean="0">
                  <a:latin typeface="隶书" panose="02010509060101010101" pitchFamily="49" charset="-122"/>
                  <a:ea typeface="隶书" panose="02010509060101010101" pitchFamily="49" charset="-122"/>
                  <a:cs typeface="Times New Roman" panose="02020603050405020304" pitchFamily="18" charset="0"/>
                </a:rPr>
                <a:t>如果</a:t>
              </a:r>
              <a:r>
                <a:rPr lang="en-US"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a=b</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，那么</a:t>
              </a:r>
              <a:r>
                <a:rPr lang="en-US"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a</a:t>
              </a:r>
              <a:r>
                <a:rPr lang="zh-CN"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a:t>
              </a:r>
              <a:r>
                <a:rPr lang="en-US"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c=b</a:t>
              </a:r>
              <a:r>
                <a:rPr lang="zh-CN"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a:t>
              </a:r>
              <a:r>
                <a:rPr lang="en-US"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c</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endParaRPr lang="zh-CN" altLang="zh-CN" sz="2800" kern="100">
                <a:latin typeface="隶书" panose="02010509060101010101" pitchFamily="49" charset="-122"/>
                <a:ea typeface="隶书" panose="02010509060101010101" pitchFamily="49" charset="-122"/>
                <a:cs typeface="Times New Roman" panose="02020603050405020304" pitchFamily="18" charset="0"/>
              </a:endParaRPr>
            </a:p>
          </p:txBody>
        </p:sp>
      </p:grpSp>
      <p:grpSp>
        <p:nvGrpSpPr>
          <p:cNvPr id="6" name="组合 5"/>
          <p:cNvGrpSpPr/>
          <p:nvPr/>
        </p:nvGrpSpPr>
        <p:grpSpPr>
          <a:xfrm>
            <a:off x="505075" y="3390841"/>
            <a:ext cx="11257244" cy="2307294"/>
            <a:chOff x="446179" y="4698467"/>
            <a:chExt cx="11257244" cy="2307294"/>
          </a:xfrm>
        </p:grpSpPr>
        <p:grpSp>
          <p:nvGrpSpPr>
            <p:cNvPr id="7" name="组合 6"/>
            <p:cNvGrpSpPr/>
            <p:nvPr/>
          </p:nvGrpSpPr>
          <p:grpSpPr>
            <a:xfrm>
              <a:off x="446179" y="4698467"/>
              <a:ext cx="11257244" cy="2307294"/>
              <a:chOff x="454678" y="4957724"/>
              <a:chExt cx="11257244" cy="2307294"/>
            </a:xfrm>
          </p:grpSpPr>
          <p:pic>
            <p:nvPicPr>
              <p:cNvPr id="9" name="图片 8"/>
              <p:cNvPicPr>
                <a:picLocks noChangeAspect="1"/>
              </p:cNvPicPr>
              <p:nvPr/>
            </p:nvPicPr>
            <p:blipFill>
              <a:blip r:embed="rId2">
                <a:clrChange>
                  <a:clrFrom>
                    <a:srgbClr val="FFFFFF"/>
                  </a:clrFrom>
                  <a:clrTo>
                    <a:srgbClr val="FFFFFF">
                      <a:alpha val="0"/>
                    </a:srgbClr>
                  </a:clrTo>
                </a:clrChange>
              </a:blip>
              <a:stretch>
                <a:fillRect/>
              </a:stretch>
            </p:blipFill>
            <p:spPr>
              <a:xfrm>
                <a:off x="454678" y="4957724"/>
                <a:ext cx="11257244" cy="2071226"/>
              </a:xfrm>
              <a:prstGeom prst="rect">
                <a:avLst/>
              </a:prstGeom>
            </p:spPr>
          </p:pic>
          <p:sp>
            <p:nvSpPr>
              <p:cNvPr id="10" name="矩形 9"/>
              <p:cNvSpPr/>
              <p:nvPr/>
            </p:nvSpPr>
            <p:spPr>
              <a:xfrm>
                <a:off x="810375" y="5120841"/>
                <a:ext cx="10511854" cy="2144177"/>
              </a:xfrm>
              <a:prstGeom prst="rect">
                <a:avLst/>
              </a:prstGeom>
            </p:spPr>
            <p:txBody>
              <a:bodyPr wrap="square">
                <a:spAutoFit/>
              </a:bodyPr>
              <a:lstStyle/>
              <a:p>
                <a:pPr>
                  <a:lnSpc>
                    <a:spcPts val="4000"/>
                  </a:lnSpc>
                  <a:spcAft>
                    <a:spcPct val="0"/>
                  </a:spcAft>
                </a:pPr>
                <a:r>
                  <a:rPr lang="zh-CN" altLang="zh-CN" sz="2800" kern="100">
                    <a:latin typeface="隶书" panose="02010509060101010101" pitchFamily="49" charset="-122"/>
                    <a:ea typeface="隶书" panose="02010509060101010101" pitchFamily="49" charset="-122"/>
                    <a:cs typeface="Times New Roman" panose="02020603050405020304" pitchFamily="18" charset="0"/>
                  </a:rPr>
                  <a:t>等式的</a:t>
                </a:r>
                <a:r>
                  <a:rPr lang="zh-CN" altLang="zh-CN" sz="2800" kern="100" smtClean="0">
                    <a:latin typeface="隶书" panose="02010509060101010101" pitchFamily="49" charset="-122"/>
                    <a:ea typeface="隶书" panose="02010509060101010101" pitchFamily="49" charset="-122"/>
                    <a:cs typeface="Times New Roman" panose="02020603050405020304" pitchFamily="18" charset="0"/>
                  </a:rPr>
                  <a:t>性质</a:t>
                </a:r>
                <a:r>
                  <a:rPr lang="en-US" altLang="zh-CN" sz="2800" kern="100" smtClean="0">
                    <a:latin typeface="隶书" panose="02010509060101010101" pitchFamily="49" charset="-122"/>
                    <a:ea typeface="隶书" panose="02010509060101010101" pitchFamily="49" charset="-122"/>
                    <a:cs typeface="Times New Roman" panose="02020603050405020304" pitchFamily="18" charset="0"/>
                  </a:rPr>
                  <a:t>2:</a:t>
                </a:r>
                <a:endParaRPr lang="zh-CN" altLang="zh-CN" sz="2800" kern="100">
                  <a:latin typeface="隶书" panose="02010509060101010101" pitchFamily="49" charset="-122"/>
                  <a:ea typeface="隶书" panose="02010509060101010101" pitchFamily="49" charset="-122"/>
                  <a:cs typeface="Times New Roman" panose="02020603050405020304" pitchFamily="18" charset="0"/>
                </a:endParaRPr>
              </a:p>
              <a:p>
                <a:pPr>
                  <a:lnSpc>
                    <a:spcPts val="4000"/>
                  </a:lnSpc>
                  <a:spcAft>
                    <a:spcPct val="0"/>
                  </a:spcAft>
                </a:pPr>
                <a:r>
                  <a:rPr lang="zh-CN" altLang="en-US" sz="2800" kern="100" smtClean="0">
                    <a:latin typeface="隶书" panose="02010509060101010101" pitchFamily="49" charset="-122"/>
                    <a:ea typeface="隶书" panose="02010509060101010101" pitchFamily="49" charset="-122"/>
                    <a:cs typeface="Times New Roman" panose="02020603050405020304" pitchFamily="18" charset="0"/>
                  </a:rPr>
                  <a:t>    等式</a:t>
                </a:r>
                <a:r>
                  <a:rPr lang="zh-CN" altLang="en-US" sz="2800" kern="100">
                    <a:latin typeface="隶书" panose="02010509060101010101" pitchFamily="49" charset="-122"/>
                    <a:ea typeface="隶书" panose="02010509060101010101" pitchFamily="49" charset="-122"/>
                    <a:cs typeface="Times New Roman" panose="02020603050405020304" pitchFamily="18" charset="0"/>
                  </a:rPr>
                  <a:t>两边乘同一个数，或除以同一个不为</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0</a:t>
                </a:r>
                <a:r>
                  <a:rPr lang="zh-CN" altLang="en-US" sz="2800" kern="100">
                    <a:latin typeface="隶书" panose="02010509060101010101" pitchFamily="49" charset="-122"/>
                    <a:ea typeface="隶书" panose="02010509060101010101" pitchFamily="49" charset="-122"/>
                    <a:cs typeface="Times New Roman" panose="02020603050405020304" pitchFamily="18" charset="0"/>
                  </a:rPr>
                  <a:t>的数，结果仍相等</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p>
              <a:p>
                <a:pPr>
                  <a:lnSpc>
                    <a:spcPts val="4000"/>
                  </a:lnSpc>
                  <a:spcAft>
                    <a:spcPct val="0"/>
                  </a:spcAft>
                </a:pPr>
                <a:r>
                  <a:rPr lang="zh-CN" altLang="en-US" sz="2800" kern="100" smtClean="0">
                    <a:latin typeface="隶书" panose="02010509060101010101" pitchFamily="49" charset="-122"/>
                    <a:ea typeface="隶书" panose="02010509060101010101" pitchFamily="49" charset="-122"/>
                    <a:cs typeface="Times New Roman" panose="02020603050405020304" pitchFamily="18" charset="0"/>
                  </a:rPr>
                  <a:t>    如果</a:t>
                </a:r>
                <a:r>
                  <a:rPr lang="en-US" altLang="zh-CN" sz="2800" kern="100" smtClean="0">
                    <a:solidFill>
                      <a:srgbClr val="0000FF"/>
                    </a:solidFill>
                    <a:latin typeface="隶书" panose="02010509060101010101" pitchFamily="49" charset="-122"/>
                    <a:ea typeface="隶书" panose="02010509060101010101" pitchFamily="49" charset="-122"/>
                    <a:cs typeface="Times New Roman" panose="02020603050405020304" pitchFamily="18" charset="0"/>
                  </a:rPr>
                  <a:t>a=b</a:t>
                </a:r>
                <a:r>
                  <a:rPr lang="zh-CN" altLang="en-US" sz="2800" kern="100" smtClean="0">
                    <a:latin typeface="隶书" panose="02010509060101010101" pitchFamily="49" charset="-122"/>
                    <a:ea typeface="隶书" panose="02010509060101010101" pitchFamily="49" charset="-122"/>
                    <a:cs typeface="Times New Roman" panose="02020603050405020304" pitchFamily="18" charset="0"/>
                  </a:rPr>
                  <a:t>，那么</a:t>
                </a:r>
                <a:r>
                  <a:rPr lang="en-US" altLang="zh-CN" sz="2800" kern="100" smtClean="0">
                    <a:solidFill>
                      <a:srgbClr val="0000FF"/>
                    </a:solidFill>
                    <a:latin typeface="隶书" panose="02010509060101010101" pitchFamily="49" charset="-122"/>
                    <a:ea typeface="隶书" panose="02010509060101010101" pitchFamily="49" charset="-122"/>
                    <a:cs typeface="Times New Roman" panose="02020603050405020304" pitchFamily="18" charset="0"/>
                  </a:rPr>
                  <a:t>ac=bc</a:t>
                </a:r>
                <a:r>
                  <a:rPr lang="zh-CN" altLang="en-US" sz="2800" kern="100" smtClean="0">
                    <a:latin typeface="隶书" panose="02010509060101010101" pitchFamily="49" charset="-122"/>
                    <a:ea typeface="隶书" panose="02010509060101010101" pitchFamily="49" charset="-122"/>
                    <a:cs typeface="Times New Roman" panose="02020603050405020304" pitchFamily="18" charset="0"/>
                  </a:rPr>
                  <a:t>；如果</a:t>
                </a:r>
                <a:r>
                  <a:rPr lang="en-US"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a=b(c≠0)</a:t>
                </a:r>
                <a:r>
                  <a:rPr lang="zh-CN" altLang="en-US" sz="2800" kern="100">
                    <a:latin typeface="隶书" panose="02010509060101010101" pitchFamily="49" charset="-122"/>
                    <a:ea typeface="隶书" panose="02010509060101010101" pitchFamily="49" charset="-122"/>
                    <a:cs typeface="Times New Roman" panose="02020603050405020304" pitchFamily="18" charset="0"/>
                  </a:rPr>
                  <a:t>，</a:t>
                </a:r>
                <a:r>
                  <a:rPr lang="zh-CN" altLang="en-US" sz="2800" kern="100" smtClean="0">
                    <a:latin typeface="隶书" panose="02010509060101010101" pitchFamily="49" charset="-122"/>
                    <a:ea typeface="隶书" panose="02010509060101010101" pitchFamily="49" charset="-122"/>
                    <a:cs typeface="Times New Roman" panose="02020603050405020304" pitchFamily="18" charset="0"/>
                  </a:rPr>
                  <a:t>那么</a:t>
                </a:r>
                <a:r>
                  <a:rPr lang="en-US" altLang="zh-CN" sz="2800" kern="100" smtClean="0">
                    <a:latin typeface="隶书" panose="02010509060101010101" pitchFamily="49" charset="-122"/>
                    <a:ea typeface="隶书" panose="02010509060101010101" pitchFamily="49" charset="-122"/>
                    <a:cs typeface="Times New Roman" panose="02020603050405020304" pitchFamily="18" charset="0"/>
                  </a:rPr>
                  <a:t>     .</a:t>
                </a:r>
                <a:endParaRPr lang="en-US" altLang="zh-CN" sz="2800" kern="100">
                  <a:latin typeface="隶书" panose="02010509060101010101" pitchFamily="49" charset="-122"/>
                  <a:ea typeface="隶书" panose="02010509060101010101" pitchFamily="49" charset="-122"/>
                  <a:cs typeface="Times New Roman" panose="02020603050405020304" pitchFamily="18" charset="0"/>
                </a:endParaRPr>
              </a:p>
              <a:p>
                <a:pPr>
                  <a:lnSpc>
                    <a:spcPts val="4000"/>
                  </a:lnSpc>
                  <a:spcAft>
                    <a:spcPct val="0"/>
                  </a:spcAft>
                </a:pPr>
                <a:r>
                  <a:rPr lang="en-US" altLang="zh-CN" sz="2800" kern="100" smtClean="0">
                    <a:latin typeface="隶书" panose="02010509060101010101" pitchFamily="49" charset="-122"/>
                    <a:ea typeface="隶书" panose="02010509060101010101" pitchFamily="49" charset="-122"/>
                    <a:cs typeface="Times New Roman" panose="02020603050405020304" pitchFamily="18" charset="0"/>
                  </a:rPr>
                  <a:t>    </a:t>
                </a:r>
                <a:endParaRPr lang="zh-CN" altLang="zh-CN" sz="2800" kern="100">
                  <a:latin typeface="隶书" panose="02010509060101010101" pitchFamily="49" charset="-122"/>
                  <a:ea typeface="隶书" panose="02010509060101010101" pitchFamily="49" charset="-122"/>
                  <a:cs typeface="Times New Roman" panose="02020603050405020304" pitchFamily="18" charset="0"/>
                </a:endParaRPr>
              </a:p>
            </p:txBody>
          </p:sp>
        </p:grpSp>
        <p:graphicFrame>
          <p:nvGraphicFramePr>
            <p:cNvPr id="8" name="对象 7"/>
            <p:cNvGraphicFramePr>
              <a:graphicFrameLocks noChangeAspect="1"/>
            </p:cNvGraphicFramePr>
            <p:nvPr>
              <p:extLst/>
            </p:nvPr>
          </p:nvGraphicFramePr>
          <p:xfrm>
            <a:off x="8535467" y="5732968"/>
            <a:ext cx="890712" cy="862876"/>
          </p:xfrm>
          <a:graphic>
            <a:graphicData uri="http://schemas.openxmlformats.org/presentationml/2006/ole">
              <mc:AlternateContent>
                <mc:Choice xmlns:v="urn:schemas-microsoft-com:vml" Requires="v">
                  <p:oleObj spid="_x0000_s1038" name="Equation" r:id="rId3" imgW="406080" imgH="393480" progId="Equation.DSMT4">
                    <p:embed/>
                  </p:oleObj>
                </mc:Choice>
                <mc:Fallback>
                  <p:oleObj name="Equation" r:id="rId3" imgW="406080" imgH="393480" progId="Equation.DSMT4">
                    <p:embed/>
                    <p:pic>
                      <p:nvPicPr>
                        <p:cNvPr id="0" name="OLE substitute image"/>
                        <p:cNvPicPr/>
                        <p:nvPr/>
                      </p:nvPicPr>
                      <p:blipFill>
                        <a:blip r:embed="rId4"/>
                        <a:stretch>
                          <a:fillRect/>
                        </a:stretch>
                      </p:blipFill>
                      <p:spPr>
                        <a:xfrm>
                          <a:off x="8535467" y="5732968"/>
                          <a:ext cx="890712" cy="862876"/>
                        </a:xfrm>
                        <a:prstGeom prst="rect">
                          <a:avLst/>
                        </a:prstGeom>
                      </p:spPr>
                    </p:pic>
                  </p:oleObj>
                </mc:Fallback>
              </mc:AlternateContent>
            </a:graphicData>
          </a:graphic>
        </p:graphicFrame>
      </p:grpSp>
    </p:spTree>
    <p:extLst>
      <p:ext uri="{BB962C8B-B14F-4D97-AF65-F5344CB8AC3E}">
        <p14:creationId xmlns:p14="http://schemas.microsoft.com/office/powerpoint/2010/main" val="2133120460"/>
      </p:ext>
    </p:extLst>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1"/>
          <p:cNvSpPr>
            <a:spLocks noChangeArrowheads="1"/>
          </p:cNvSpPr>
          <p:nvPr/>
        </p:nvSpPr>
        <p:spPr bwMode="auto">
          <a:xfrm>
            <a:off x="246785" y="762749"/>
            <a:ext cx="4314001" cy="63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latin typeface="隶书" panose="02010509060101010101" pitchFamily="49" charset="-122"/>
                <a:ea typeface="隶书" panose="02010509060101010101" pitchFamily="49" charset="-122"/>
              </a:rPr>
              <a:t>三、一元一次方程的解法 </a:t>
            </a:r>
          </a:p>
        </p:txBody>
      </p:sp>
      <p:sp>
        <p:nvSpPr>
          <p:cNvPr id="3" name="TextBox 3"/>
          <p:cNvSpPr txBox="1">
            <a:spLocks noChangeArrowheads="1"/>
          </p:cNvSpPr>
          <p:nvPr/>
        </p:nvSpPr>
        <p:spPr bwMode="auto">
          <a:xfrm>
            <a:off x="246785" y="1400424"/>
            <a:ext cx="11700173" cy="4185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127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latin typeface="隶书" panose="02010509060101010101" pitchFamily="49" charset="-122"/>
                <a:ea typeface="隶书" panose="02010509060101010101" pitchFamily="49" charset="-122"/>
              </a:rPr>
              <a:t>解一元一次方程的一般步骤：</a:t>
            </a:r>
          </a:p>
          <a:p>
            <a:pPr>
              <a:lnSpc>
                <a:spcPct val="150000"/>
              </a:lnSpc>
            </a:pPr>
            <a:r>
              <a:rPr lang="en-US" altLang="zh-CN" sz="2800" smtClean="0">
                <a:latin typeface="隶书" panose="02010509060101010101" pitchFamily="49" charset="-122"/>
                <a:ea typeface="隶书" panose="02010509060101010101" pitchFamily="49" charset="-122"/>
              </a:rPr>
              <a:t>(</a:t>
            </a:r>
            <a:r>
              <a:rPr lang="en-US" altLang="zh-CN" sz="2800" b="1">
                <a:latin typeface="隶书" panose="02010509060101010101" pitchFamily="49" charset="-122"/>
                <a:ea typeface="隶书" panose="02010509060101010101" pitchFamily="49" charset="-122"/>
              </a:rPr>
              <a:t>1</a:t>
            </a:r>
            <a:r>
              <a:rPr lang="en-US" altLang="zh-CN" sz="2800">
                <a:latin typeface="隶书" panose="02010509060101010101" pitchFamily="49" charset="-122"/>
                <a:ea typeface="隶书" panose="02010509060101010101" pitchFamily="49" charset="-122"/>
              </a:rPr>
              <a:t>) </a:t>
            </a:r>
            <a:r>
              <a:rPr lang="zh-CN" altLang="en-US" sz="2800">
                <a:solidFill>
                  <a:srgbClr val="FF0000"/>
                </a:solidFill>
                <a:latin typeface="隶书" panose="02010509060101010101" pitchFamily="49" charset="-122"/>
                <a:ea typeface="隶书" panose="02010509060101010101" pitchFamily="49" charset="-122"/>
              </a:rPr>
              <a:t>去分母</a:t>
            </a:r>
            <a:r>
              <a:rPr lang="zh-CN" altLang="en-US" sz="2800">
                <a:latin typeface="隶书" panose="02010509060101010101" pitchFamily="49" charset="-122"/>
                <a:ea typeface="隶书" panose="02010509060101010101" pitchFamily="49" charset="-122"/>
              </a:rPr>
              <a:t>：方程两边都乘各分母的最小公倍数</a:t>
            </a:r>
            <a:r>
              <a:rPr lang="zh-CN" altLang="en-US" sz="2800" smtClean="0">
                <a:latin typeface="隶书" panose="02010509060101010101" pitchFamily="49" charset="-122"/>
                <a:ea typeface="隶书" panose="02010509060101010101" pitchFamily="49" charset="-122"/>
              </a:rPr>
              <a:t>，别</a:t>
            </a:r>
            <a:r>
              <a:rPr lang="zh-CN" altLang="en-US" sz="2800">
                <a:latin typeface="隶书" panose="02010509060101010101" pitchFamily="49" charset="-122"/>
                <a:ea typeface="隶书" panose="02010509060101010101" pitchFamily="49" charset="-122"/>
              </a:rPr>
              <a:t>漏乘．</a:t>
            </a:r>
          </a:p>
          <a:p>
            <a:pPr>
              <a:lnSpc>
                <a:spcPct val="130000"/>
              </a:lnSpc>
            </a:pPr>
            <a:r>
              <a:rPr lang="en-US" altLang="zh-CN" sz="2800" smtClean="0">
                <a:latin typeface="隶书" panose="02010509060101010101" pitchFamily="49" charset="-122"/>
                <a:ea typeface="隶书" panose="02010509060101010101" pitchFamily="49" charset="-122"/>
              </a:rPr>
              <a:t>(</a:t>
            </a:r>
            <a:r>
              <a:rPr lang="en-US" altLang="zh-CN" sz="2800" b="1">
                <a:latin typeface="隶书" panose="02010509060101010101" pitchFamily="49" charset="-122"/>
                <a:ea typeface="隶书" panose="02010509060101010101" pitchFamily="49" charset="-122"/>
              </a:rPr>
              <a:t>2</a:t>
            </a:r>
            <a:r>
              <a:rPr lang="en-US" altLang="zh-CN" sz="2800">
                <a:latin typeface="隶书" panose="02010509060101010101" pitchFamily="49" charset="-122"/>
                <a:ea typeface="隶书" panose="02010509060101010101" pitchFamily="49" charset="-122"/>
              </a:rPr>
              <a:t>) </a:t>
            </a:r>
            <a:r>
              <a:rPr lang="zh-CN" altLang="en-US" sz="2800">
                <a:solidFill>
                  <a:srgbClr val="FF0000"/>
                </a:solidFill>
                <a:latin typeface="隶书" panose="02010509060101010101" pitchFamily="49" charset="-122"/>
                <a:ea typeface="隶书" panose="02010509060101010101" pitchFamily="49" charset="-122"/>
              </a:rPr>
              <a:t>去括号</a:t>
            </a:r>
            <a:r>
              <a:rPr lang="zh-CN" altLang="en-US" sz="2800">
                <a:latin typeface="隶书" panose="02010509060101010101" pitchFamily="49" charset="-122"/>
                <a:ea typeface="隶书" panose="02010509060101010101" pitchFamily="49" charset="-122"/>
              </a:rPr>
              <a:t>：注意括号前的系数与符号．</a:t>
            </a:r>
          </a:p>
          <a:p>
            <a:pPr>
              <a:lnSpc>
                <a:spcPct val="130000"/>
              </a:lnSpc>
            </a:pPr>
            <a:r>
              <a:rPr lang="en-US" altLang="zh-CN" sz="2800" smtClean="0">
                <a:latin typeface="隶书" panose="02010509060101010101" pitchFamily="49" charset="-122"/>
                <a:ea typeface="隶书" panose="02010509060101010101" pitchFamily="49" charset="-122"/>
              </a:rPr>
              <a:t>(</a:t>
            </a:r>
            <a:r>
              <a:rPr lang="en-US" altLang="zh-CN" sz="2800" b="1">
                <a:latin typeface="隶书" panose="02010509060101010101" pitchFamily="49" charset="-122"/>
                <a:ea typeface="隶书" panose="02010509060101010101" pitchFamily="49" charset="-122"/>
              </a:rPr>
              <a:t>3</a:t>
            </a:r>
            <a:r>
              <a:rPr lang="en-US" altLang="zh-CN" sz="2800">
                <a:latin typeface="隶书" panose="02010509060101010101" pitchFamily="49" charset="-122"/>
                <a:ea typeface="隶书" panose="02010509060101010101" pitchFamily="49" charset="-122"/>
              </a:rPr>
              <a:t>) </a:t>
            </a:r>
            <a:r>
              <a:rPr lang="zh-CN" altLang="en-US" sz="2800">
                <a:solidFill>
                  <a:srgbClr val="FF0000"/>
                </a:solidFill>
                <a:latin typeface="隶书" panose="02010509060101010101" pitchFamily="49" charset="-122"/>
                <a:ea typeface="隶书" panose="02010509060101010101" pitchFamily="49" charset="-122"/>
              </a:rPr>
              <a:t>移项</a:t>
            </a:r>
            <a:r>
              <a:rPr lang="zh-CN" altLang="en-US" sz="2800">
                <a:latin typeface="隶书" panose="02010509060101010101" pitchFamily="49" charset="-122"/>
                <a:ea typeface="隶书" panose="02010509060101010101" pitchFamily="49" charset="-122"/>
              </a:rPr>
              <a:t>：把含有未知数的项移到方程的左边，</a:t>
            </a:r>
            <a:r>
              <a:rPr lang="zh-CN" altLang="en-US" sz="2800" smtClean="0">
                <a:latin typeface="隶书" panose="02010509060101010101" pitchFamily="49" charset="-122"/>
                <a:ea typeface="隶书" panose="02010509060101010101" pitchFamily="49" charset="-122"/>
              </a:rPr>
              <a:t>常数</a:t>
            </a:r>
            <a:r>
              <a:rPr lang="zh-CN" altLang="en-US" sz="2800">
                <a:latin typeface="隶书" panose="02010509060101010101" pitchFamily="49" charset="-122"/>
                <a:ea typeface="隶书" panose="02010509060101010101" pitchFamily="49" charset="-122"/>
              </a:rPr>
              <a:t>项移到方程右边，移项注意要改变符号．</a:t>
            </a:r>
          </a:p>
          <a:p>
            <a:pPr>
              <a:lnSpc>
                <a:spcPct val="130000"/>
              </a:lnSpc>
            </a:pPr>
            <a:r>
              <a:rPr lang="en-US" altLang="zh-CN" sz="2800" smtClean="0">
                <a:latin typeface="隶书" panose="02010509060101010101" pitchFamily="49" charset="-122"/>
                <a:ea typeface="隶书" panose="02010509060101010101" pitchFamily="49" charset="-122"/>
              </a:rPr>
              <a:t>(</a:t>
            </a:r>
            <a:r>
              <a:rPr lang="en-US" altLang="zh-CN" sz="2800" b="1">
                <a:latin typeface="隶书" panose="02010509060101010101" pitchFamily="49" charset="-122"/>
                <a:ea typeface="隶书" panose="02010509060101010101" pitchFamily="49" charset="-122"/>
              </a:rPr>
              <a:t>4</a:t>
            </a:r>
            <a:r>
              <a:rPr lang="en-US" altLang="zh-CN" sz="2800">
                <a:latin typeface="隶书" panose="02010509060101010101" pitchFamily="49" charset="-122"/>
                <a:ea typeface="隶书" panose="02010509060101010101" pitchFamily="49" charset="-122"/>
              </a:rPr>
              <a:t>) </a:t>
            </a:r>
            <a:r>
              <a:rPr lang="zh-CN" altLang="en-US" sz="2800">
                <a:solidFill>
                  <a:srgbClr val="FF0000"/>
                </a:solidFill>
                <a:latin typeface="隶书" panose="02010509060101010101" pitchFamily="49" charset="-122"/>
                <a:ea typeface="隶书" panose="02010509060101010101" pitchFamily="49" charset="-122"/>
              </a:rPr>
              <a:t>合并同类项</a:t>
            </a:r>
            <a:r>
              <a:rPr lang="zh-CN" altLang="en-US" sz="2800">
                <a:latin typeface="隶书" panose="02010509060101010101" pitchFamily="49" charset="-122"/>
                <a:ea typeface="隶书" panose="02010509060101010101" pitchFamily="49" charset="-122"/>
              </a:rPr>
              <a:t>：把方程化</a:t>
            </a:r>
            <a:r>
              <a:rPr lang="zh-CN" altLang="en-US" sz="2800" smtClean="0">
                <a:latin typeface="隶书" panose="02010509060101010101" pitchFamily="49" charset="-122"/>
                <a:ea typeface="隶书" panose="02010509060101010101" pitchFamily="49" charset="-122"/>
              </a:rPr>
              <a:t>成</a:t>
            </a:r>
            <a:r>
              <a:rPr lang="en-US" altLang="zh-CN" sz="2800" smtClean="0">
                <a:latin typeface="隶书" panose="02010509060101010101" pitchFamily="49" charset="-122"/>
                <a:ea typeface="隶书" panose="02010509060101010101" pitchFamily="49" charset="-122"/>
              </a:rPr>
              <a:t>ax</a:t>
            </a:r>
            <a:r>
              <a:rPr lang="zh-CN" altLang="en-US" sz="2800" smtClean="0">
                <a:latin typeface="隶书" panose="02010509060101010101" pitchFamily="49" charset="-122"/>
                <a:ea typeface="隶书" panose="02010509060101010101" pitchFamily="49" charset="-122"/>
              </a:rPr>
              <a:t>＝</a:t>
            </a:r>
            <a:r>
              <a:rPr lang="en-US" altLang="zh-CN" sz="2800" smtClean="0">
                <a:latin typeface="隶书" panose="02010509060101010101" pitchFamily="49" charset="-122"/>
                <a:ea typeface="隶书" panose="02010509060101010101" pitchFamily="49" charset="-122"/>
              </a:rPr>
              <a:t>b(a</a:t>
            </a:r>
            <a:r>
              <a:rPr lang="en-US" altLang="zh-CN" sz="2800">
                <a:latin typeface="隶书" panose="02010509060101010101" pitchFamily="49" charset="-122"/>
                <a:ea typeface="隶书" panose="02010509060101010101" pitchFamily="49" charset="-122"/>
              </a:rPr>
              <a:t>≠0)</a:t>
            </a:r>
            <a:r>
              <a:rPr lang="zh-CN" altLang="en-US" sz="2800">
                <a:latin typeface="隶书" panose="02010509060101010101" pitchFamily="49" charset="-122"/>
                <a:ea typeface="隶书" panose="02010509060101010101" pitchFamily="49" charset="-122"/>
              </a:rPr>
              <a:t>的形式．</a:t>
            </a:r>
          </a:p>
          <a:p>
            <a:pPr>
              <a:lnSpc>
                <a:spcPct val="130000"/>
              </a:lnSpc>
            </a:pPr>
            <a:r>
              <a:rPr lang="en-US" altLang="zh-CN" sz="2800" smtClean="0">
                <a:latin typeface="隶书" panose="02010509060101010101" pitchFamily="49" charset="-122"/>
                <a:ea typeface="隶书" panose="02010509060101010101" pitchFamily="49" charset="-122"/>
              </a:rPr>
              <a:t>(</a:t>
            </a:r>
            <a:r>
              <a:rPr lang="en-US" altLang="zh-CN" sz="2800" b="1">
                <a:latin typeface="隶书" panose="02010509060101010101" pitchFamily="49" charset="-122"/>
                <a:ea typeface="隶书" panose="02010509060101010101" pitchFamily="49" charset="-122"/>
              </a:rPr>
              <a:t>5</a:t>
            </a:r>
            <a:r>
              <a:rPr lang="en-US" altLang="zh-CN" sz="2800">
                <a:latin typeface="隶书" panose="02010509060101010101" pitchFamily="49" charset="-122"/>
                <a:ea typeface="隶书" panose="02010509060101010101" pitchFamily="49" charset="-122"/>
              </a:rPr>
              <a:t>) </a:t>
            </a:r>
            <a:r>
              <a:rPr lang="zh-CN" altLang="en-US" sz="2800">
                <a:solidFill>
                  <a:srgbClr val="FF0000"/>
                </a:solidFill>
                <a:latin typeface="隶书" panose="02010509060101010101" pitchFamily="49" charset="-122"/>
                <a:ea typeface="隶书" panose="02010509060101010101" pitchFamily="49" charset="-122"/>
              </a:rPr>
              <a:t>系数化为</a:t>
            </a:r>
            <a:r>
              <a:rPr lang="en-US" altLang="zh-CN" sz="2800">
                <a:solidFill>
                  <a:srgbClr val="FF0000"/>
                </a:solidFill>
                <a:latin typeface="隶书" panose="02010509060101010101" pitchFamily="49" charset="-122"/>
                <a:ea typeface="隶书" panose="02010509060101010101" pitchFamily="49" charset="-122"/>
              </a:rPr>
              <a:t>1</a:t>
            </a:r>
            <a:r>
              <a:rPr lang="zh-CN" altLang="en-US" sz="2800">
                <a:latin typeface="隶书" panose="02010509060101010101" pitchFamily="49" charset="-122"/>
                <a:ea typeface="隶书" panose="02010509060101010101" pitchFamily="49" charset="-122"/>
              </a:rPr>
              <a:t>：方程两边同除</a:t>
            </a:r>
            <a:r>
              <a:rPr lang="zh-CN" altLang="en-US" sz="2800" smtClean="0">
                <a:latin typeface="隶书" panose="02010509060101010101" pitchFamily="49" charset="-122"/>
                <a:ea typeface="隶书" panose="02010509060101010101" pitchFamily="49" charset="-122"/>
              </a:rPr>
              <a:t>以</a:t>
            </a:r>
            <a:r>
              <a:rPr lang="en-US" altLang="zh-CN" sz="2800" smtClean="0">
                <a:latin typeface="隶书" panose="02010509060101010101" pitchFamily="49" charset="-122"/>
                <a:ea typeface="隶书" panose="02010509060101010101" pitchFamily="49" charset="-122"/>
                <a:sym typeface="Arial" panose="020b0604020202020204" pitchFamily="34" charset="0"/>
              </a:rPr>
              <a:t>x</a:t>
            </a:r>
            <a:r>
              <a:rPr lang="zh-CN" altLang="en-US" sz="2800" smtClean="0">
                <a:latin typeface="隶书" panose="02010509060101010101" pitchFamily="49" charset="-122"/>
                <a:ea typeface="隶书" panose="02010509060101010101" pitchFamily="49" charset="-122"/>
              </a:rPr>
              <a:t>的</a:t>
            </a:r>
            <a:r>
              <a:rPr lang="zh-CN" altLang="en-US" sz="2800">
                <a:latin typeface="隶书" panose="02010509060101010101" pitchFamily="49" charset="-122"/>
                <a:ea typeface="隶书" panose="02010509060101010101" pitchFamily="49" charset="-122"/>
              </a:rPr>
              <a:t>系数，</a:t>
            </a:r>
            <a:r>
              <a:rPr lang="zh-CN" altLang="en-US" sz="2800" smtClean="0">
                <a:latin typeface="隶书" panose="02010509060101010101" pitchFamily="49" charset="-122"/>
                <a:ea typeface="隶书" panose="02010509060101010101" pitchFamily="49" charset="-122"/>
              </a:rPr>
              <a:t>得</a:t>
            </a:r>
            <a:r>
              <a:rPr lang="en-US" altLang="zh-CN" sz="2800" smtClean="0">
                <a:latin typeface="隶书" panose="02010509060101010101" pitchFamily="49" charset="-122"/>
                <a:ea typeface="隶书" panose="02010509060101010101" pitchFamily="49" charset="-122"/>
                <a:sym typeface="Arial" panose="020b0604020202020204" pitchFamily="34" charset="0"/>
              </a:rPr>
              <a:t>x</a:t>
            </a:r>
            <a:r>
              <a:rPr lang="zh-CN" altLang="en-US" sz="2800">
                <a:latin typeface="隶书" panose="02010509060101010101" pitchFamily="49" charset="-122"/>
                <a:ea typeface="隶书" panose="02010509060101010101" pitchFamily="49" charset="-122"/>
                <a:sym typeface="Arial" panose="020b0604020202020204" pitchFamily="34" charset="0"/>
              </a:rPr>
              <a:t>＝</a:t>
            </a:r>
            <a:r>
              <a:rPr lang="en-US" altLang="zh-CN" sz="2800" smtClean="0">
                <a:latin typeface="隶书" panose="02010509060101010101" pitchFamily="49" charset="-122"/>
                <a:ea typeface="隶书" panose="02010509060101010101" pitchFamily="49" charset="-122"/>
                <a:sym typeface="Arial" panose="020b0604020202020204" pitchFamily="34" charset="0"/>
              </a:rPr>
              <a:t>m</a:t>
            </a:r>
            <a:r>
              <a:rPr lang="zh-CN" altLang="en-US" sz="2800" smtClean="0">
                <a:latin typeface="隶书" panose="02010509060101010101" pitchFamily="49" charset="-122"/>
                <a:ea typeface="隶书" panose="02010509060101010101" pitchFamily="49" charset="-122"/>
              </a:rPr>
              <a:t>的</a:t>
            </a:r>
            <a:r>
              <a:rPr lang="zh-CN" altLang="en-US" sz="2800">
                <a:latin typeface="隶书" panose="02010509060101010101" pitchFamily="49" charset="-122"/>
                <a:ea typeface="隶书" panose="02010509060101010101" pitchFamily="49" charset="-122"/>
              </a:rPr>
              <a:t>形式</a:t>
            </a:r>
            <a:r>
              <a:rPr lang="en-US" altLang="zh-CN" sz="2800">
                <a:latin typeface="隶书" panose="02010509060101010101" pitchFamily="49" charset="-122"/>
                <a:ea typeface="隶书" panose="02010509060101010101" pitchFamily="49" charset="-122"/>
              </a:rPr>
              <a:t>.</a:t>
            </a:r>
          </a:p>
        </p:txBody>
      </p:sp>
    </p:spTree>
    <p:extLst>
      <p:ext uri="{BB962C8B-B14F-4D97-AF65-F5344CB8AC3E}">
        <p14:creationId xmlns:p14="http://schemas.microsoft.com/office/powerpoint/2010/main" val="412472210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500"/>
                                        <p:tgtEl>
                                          <p:spTgt spid="3">
                                            <p:txEl>
                                              <p:pRg st="1" end="1"/>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500"/>
                                        <p:tgtEl>
                                          <p:spTgt spid="3">
                                            <p:txEl>
                                              <p:pRg st="2" end="2"/>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500"/>
                                        <p:tgtEl>
                                          <p:spTgt spid="3">
                                            <p:txEl>
                                              <p:pRg st="3" end="3"/>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500"/>
                                        <p:tgtEl>
                                          <p:spTgt spid="3">
                                            <p:txEl>
                                              <p:pRg st="4" end="4"/>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left)">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3"/>
          <p:cNvSpPr txBox="1">
            <a:spLocks noChangeArrowheads="1"/>
          </p:cNvSpPr>
          <p:nvPr/>
        </p:nvSpPr>
        <p:spPr bwMode="auto">
          <a:xfrm>
            <a:off x="-312712" y="1400128"/>
            <a:ext cx="10704512" cy="461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6223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50000"/>
              </a:lnSpc>
            </a:pPr>
            <a:r>
              <a:rPr lang="zh-CN" altLang="en-US" sz="2800" smtClean="0">
                <a:latin typeface="隶书" panose="02010509060101010101" pitchFamily="49" charset="-122"/>
                <a:ea typeface="隶书" panose="02010509060101010101" pitchFamily="49" charset="-122"/>
              </a:rPr>
              <a:t>列</a:t>
            </a:r>
            <a:r>
              <a:rPr lang="zh-CN" altLang="en-US" sz="2800">
                <a:latin typeface="隶书" panose="02010509060101010101" pitchFamily="49" charset="-122"/>
                <a:ea typeface="隶书" panose="02010509060101010101" pitchFamily="49" charset="-122"/>
              </a:rPr>
              <a:t>方程解决实际问题的一般步骤：</a:t>
            </a:r>
          </a:p>
          <a:p>
            <a:pPr algn="just">
              <a:lnSpc>
                <a:spcPct val="150000"/>
              </a:lnSpc>
            </a:pPr>
            <a:r>
              <a:rPr lang="zh-CN" altLang="en-US" sz="2800">
                <a:latin typeface="隶书" panose="02010509060101010101" pitchFamily="49" charset="-122"/>
                <a:ea typeface="隶书" panose="02010509060101010101" pitchFamily="49" charset="-122"/>
              </a:rPr>
              <a:t>    </a:t>
            </a:r>
            <a:r>
              <a:rPr lang="zh-CN" altLang="en-US" sz="2800">
                <a:solidFill>
                  <a:srgbClr val="FF0000"/>
                </a:solidFill>
                <a:latin typeface="隶书" panose="02010509060101010101" pitchFamily="49" charset="-122"/>
                <a:ea typeface="隶书" panose="02010509060101010101" pitchFamily="49" charset="-122"/>
              </a:rPr>
              <a:t>审：</a:t>
            </a:r>
            <a:r>
              <a:rPr lang="zh-CN" altLang="en-US" sz="2800">
                <a:latin typeface="隶书" panose="02010509060101010101" pitchFamily="49" charset="-122"/>
                <a:ea typeface="隶书" panose="02010509060101010101" pitchFamily="49" charset="-122"/>
              </a:rPr>
              <a:t>审清题意，分清题中的已知量、未知量．</a:t>
            </a:r>
          </a:p>
          <a:p>
            <a:pPr algn="just">
              <a:lnSpc>
                <a:spcPct val="150000"/>
              </a:lnSpc>
            </a:pPr>
            <a:r>
              <a:rPr lang="zh-CN" altLang="en-US" sz="2800">
                <a:latin typeface="隶书" panose="02010509060101010101" pitchFamily="49" charset="-122"/>
                <a:ea typeface="隶书" panose="02010509060101010101" pitchFamily="49" charset="-122"/>
              </a:rPr>
              <a:t>    </a:t>
            </a:r>
            <a:r>
              <a:rPr lang="zh-CN" altLang="en-US" sz="2800">
                <a:solidFill>
                  <a:srgbClr val="FF0000"/>
                </a:solidFill>
                <a:latin typeface="隶书" panose="02010509060101010101" pitchFamily="49" charset="-122"/>
                <a:ea typeface="隶书" panose="02010509060101010101" pitchFamily="49" charset="-122"/>
              </a:rPr>
              <a:t>设：</a:t>
            </a:r>
            <a:r>
              <a:rPr lang="zh-CN" altLang="en-US" sz="2800">
                <a:latin typeface="隶书" panose="02010509060101010101" pitchFamily="49" charset="-122"/>
                <a:ea typeface="隶书" panose="02010509060101010101" pitchFamily="49" charset="-122"/>
              </a:rPr>
              <a:t>设未知数，设其中某个未知量为</a:t>
            </a:r>
            <a:r>
              <a:rPr lang="en-US" altLang="zh-CN" sz="2800" i="1">
                <a:latin typeface="隶书" panose="02010509060101010101" pitchFamily="49" charset="-122"/>
                <a:ea typeface="隶书" panose="02010509060101010101" pitchFamily="49" charset="-122"/>
              </a:rPr>
              <a:t>x</a:t>
            </a:r>
            <a:r>
              <a:rPr lang="en-US" altLang="zh-CN" sz="2800">
                <a:latin typeface="隶书" panose="02010509060101010101" pitchFamily="49" charset="-122"/>
                <a:ea typeface="隶书" panose="02010509060101010101" pitchFamily="49" charset="-122"/>
              </a:rPr>
              <a:t>.</a:t>
            </a:r>
          </a:p>
          <a:p>
            <a:pPr algn="just">
              <a:lnSpc>
                <a:spcPct val="150000"/>
              </a:lnSpc>
            </a:pPr>
            <a:r>
              <a:rPr lang="zh-CN" altLang="en-US" sz="2800">
                <a:latin typeface="隶书" panose="02010509060101010101" pitchFamily="49" charset="-122"/>
                <a:ea typeface="隶书" panose="02010509060101010101" pitchFamily="49" charset="-122"/>
              </a:rPr>
              <a:t>   </a:t>
            </a:r>
            <a:r>
              <a:rPr lang="zh-CN" altLang="en-US" sz="2800">
                <a:solidFill>
                  <a:srgbClr val="FF0000"/>
                </a:solidFill>
                <a:latin typeface="隶书" panose="02010509060101010101" pitchFamily="49" charset="-122"/>
                <a:ea typeface="隶书" panose="02010509060101010101" pitchFamily="49" charset="-122"/>
              </a:rPr>
              <a:t> 列：</a:t>
            </a:r>
            <a:r>
              <a:rPr lang="zh-CN" altLang="en-US" sz="2800">
                <a:latin typeface="隶书" panose="02010509060101010101" pitchFamily="49" charset="-122"/>
                <a:ea typeface="隶书" panose="02010509060101010101" pitchFamily="49" charset="-122"/>
              </a:rPr>
              <a:t>根据题意</a:t>
            </a:r>
            <a:r>
              <a:rPr lang="zh-CN" altLang="en-US" sz="2800">
                <a:solidFill>
                  <a:srgbClr val="0000FF"/>
                </a:solidFill>
                <a:latin typeface="隶书" panose="02010509060101010101" pitchFamily="49" charset="-122"/>
                <a:ea typeface="隶书" panose="02010509060101010101" pitchFamily="49" charset="-122"/>
              </a:rPr>
              <a:t>寻找等量关系</a:t>
            </a:r>
            <a:r>
              <a:rPr lang="zh-CN" altLang="en-US" sz="2800">
                <a:latin typeface="隶书" panose="02010509060101010101" pitchFamily="49" charset="-122"/>
                <a:ea typeface="隶书" panose="02010509060101010101" pitchFamily="49" charset="-122"/>
              </a:rPr>
              <a:t>列方程．</a:t>
            </a:r>
          </a:p>
          <a:p>
            <a:pPr algn="just">
              <a:lnSpc>
                <a:spcPct val="150000"/>
              </a:lnSpc>
            </a:pPr>
            <a:r>
              <a:rPr lang="zh-CN" altLang="en-US" sz="2800">
                <a:latin typeface="隶书" panose="02010509060101010101" pitchFamily="49" charset="-122"/>
                <a:ea typeface="隶书" panose="02010509060101010101" pitchFamily="49" charset="-122"/>
              </a:rPr>
              <a:t>    </a:t>
            </a:r>
            <a:r>
              <a:rPr lang="zh-CN" altLang="en-US" sz="2800">
                <a:solidFill>
                  <a:srgbClr val="FF0000"/>
                </a:solidFill>
                <a:latin typeface="隶书" panose="02010509060101010101" pitchFamily="49" charset="-122"/>
                <a:ea typeface="隶书" panose="02010509060101010101" pitchFamily="49" charset="-122"/>
              </a:rPr>
              <a:t>解：</a:t>
            </a:r>
            <a:r>
              <a:rPr lang="zh-CN" altLang="en-US" sz="2800">
                <a:latin typeface="隶书" panose="02010509060101010101" pitchFamily="49" charset="-122"/>
                <a:ea typeface="隶书" panose="02010509060101010101" pitchFamily="49" charset="-122"/>
              </a:rPr>
              <a:t>解方程．</a:t>
            </a:r>
          </a:p>
          <a:p>
            <a:pPr algn="just">
              <a:lnSpc>
                <a:spcPct val="150000"/>
              </a:lnSpc>
            </a:pPr>
            <a:r>
              <a:rPr lang="zh-CN" altLang="en-US" sz="2800">
                <a:latin typeface="隶书" panose="02010509060101010101" pitchFamily="49" charset="-122"/>
                <a:ea typeface="隶书" panose="02010509060101010101" pitchFamily="49" charset="-122"/>
              </a:rPr>
              <a:t>    </a:t>
            </a:r>
            <a:r>
              <a:rPr lang="zh-CN" altLang="en-US" sz="2800">
                <a:solidFill>
                  <a:srgbClr val="FF0000"/>
                </a:solidFill>
                <a:latin typeface="隶书" panose="02010509060101010101" pitchFamily="49" charset="-122"/>
                <a:ea typeface="隶书" panose="02010509060101010101" pitchFamily="49" charset="-122"/>
              </a:rPr>
              <a:t>验：</a:t>
            </a:r>
            <a:r>
              <a:rPr lang="zh-CN" altLang="en-US" sz="2800">
                <a:latin typeface="隶书" panose="02010509060101010101" pitchFamily="49" charset="-122"/>
                <a:ea typeface="隶书" panose="02010509060101010101" pitchFamily="49" charset="-122"/>
              </a:rPr>
              <a:t>检验方程的解是否符合题意．</a:t>
            </a:r>
          </a:p>
          <a:p>
            <a:pPr algn="just">
              <a:lnSpc>
                <a:spcPct val="150000"/>
              </a:lnSpc>
            </a:pPr>
            <a:r>
              <a:rPr lang="zh-CN" altLang="en-US" sz="2800">
                <a:latin typeface="隶书" panose="02010509060101010101" pitchFamily="49" charset="-122"/>
                <a:ea typeface="隶书" panose="02010509060101010101" pitchFamily="49" charset="-122"/>
              </a:rPr>
              <a:t>    </a:t>
            </a:r>
            <a:r>
              <a:rPr lang="zh-CN" altLang="en-US" sz="2800">
                <a:solidFill>
                  <a:srgbClr val="FF0000"/>
                </a:solidFill>
                <a:latin typeface="隶书" panose="02010509060101010101" pitchFamily="49" charset="-122"/>
                <a:ea typeface="隶书" panose="02010509060101010101" pitchFamily="49" charset="-122"/>
              </a:rPr>
              <a:t>答：</a:t>
            </a:r>
            <a:r>
              <a:rPr lang="zh-CN" altLang="en-US" sz="2800">
                <a:latin typeface="隶书" panose="02010509060101010101" pitchFamily="49" charset="-122"/>
                <a:ea typeface="隶书" panose="02010509060101010101" pitchFamily="49" charset="-122"/>
              </a:rPr>
              <a:t>写出答案 </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包括单位</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a:t>
            </a:r>
            <a:endParaRPr lang="en-US" altLang="zh-CN" sz="2800">
              <a:solidFill>
                <a:srgbClr val="FF0000"/>
              </a:solidFill>
              <a:latin typeface="隶书" panose="02010509060101010101" pitchFamily="49" charset="-122"/>
              <a:ea typeface="隶书" panose="02010509060101010101" pitchFamily="49" charset="-122"/>
            </a:endParaRPr>
          </a:p>
        </p:txBody>
      </p:sp>
      <p:grpSp>
        <p:nvGrpSpPr>
          <p:cNvPr id="3" name="组合 3"/>
          <p:cNvGrpSpPr/>
          <p:nvPr/>
        </p:nvGrpSpPr>
        <p:grpSpPr>
          <a:xfrm>
            <a:off x="6528048" y="4136431"/>
            <a:ext cx="4969623" cy="1465897"/>
            <a:chOff x="9280" y="8043"/>
            <a:chExt cx="4641" cy="2307"/>
          </a:xfrm>
          <a:solidFill>
            <a:schemeClr val="accent1">
              <a:lumMod val="20000"/>
              <a:lumOff val="80000"/>
            </a:schemeClr>
          </a:solidFill>
        </p:grpSpPr>
        <p:sp>
          <p:nvSpPr>
            <p:cNvPr id="4" name="圆角矩形标注 3"/>
            <p:cNvSpPr/>
            <p:nvPr/>
          </p:nvSpPr>
          <p:spPr>
            <a:xfrm>
              <a:off x="9280" y="8043"/>
              <a:ext cx="4520" cy="1664"/>
            </a:xfrm>
            <a:prstGeom prst="wedgeRoundRectCallout">
              <a:avLst>
                <a:gd name="adj1" fmla="val -76701"/>
                <a:gd name="adj2" fmla="val -68629"/>
                <a:gd name="adj3" fmla="val 16667"/>
              </a:avLst>
            </a:prstGeom>
            <a:grpFill/>
            <a:ln w="19050">
              <a:solidFill>
                <a:schemeClr val="tx1"/>
              </a:solidFill>
              <a:headEnd type="none" w="med" len="med"/>
              <a:tailEnd type="none" w="med" len="med"/>
            </a:ln>
            <a:effectLst/>
          </p:spPr>
          <p:style>
            <a:lnRef idx="0">
              <a:schemeClr val="accent5"/>
            </a:lnRef>
            <a:fillRef idx="3">
              <a:schemeClr val="accent5"/>
            </a:fillRef>
            <a:effectRef idx="3">
              <a:schemeClr val="accent5"/>
            </a:effectRef>
            <a:fontRef idx="minor">
              <a:schemeClr val="lt1"/>
            </a:fontRef>
          </p:style>
          <p:txBody>
            <a:bodyPr/>
            <a:lstStyle/>
            <a:p>
              <a:endParaRPr lang="zh-CN" altLang="en-US" noProof="1">
                <a:solidFill>
                  <a:schemeClr val="tx1"/>
                </a:solidFill>
                <a:latin typeface="隶书" panose="02010509060101010101" pitchFamily="49" charset="-122"/>
                <a:ea typeface="隶书" panose="02010509060101010101" pitchFamily="49" charset="-122"/>
              </a:endParaRPr>
            </a:p>
          </p:txBody>
        </p:sp>
        <p:sp>
          <p:nvSpPr>
            <p:cNvPr id="5" name="文本框 1"/>
            <p:cNvSpPr txBox="1">
              <a:spLocks noChangeArrowheads="1"/>
            </p:cNvSpPr>
            <p:nvPr/>
          </p:nvSpPr>
          <p:spPr bwMode="auto">
            <a:xfrm>
              <a:off x="9438" y="8171"/>
              <a:ext cx="4483" cy="2179"/>
            </a:xfrm>
            <a:prstGeom prst="rect">
              <a:avLst/>
            </a:prstGeom>
            <a:noFill/>
            <a:ln w="9525">
              <a:noFill/>
              <a:miter lim="800000"/>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latin typeface="隶书" panose="02010509060101010101" pitchFamily="49" charset="-122"/>
                  <a:ea typeface="隶书" panose="02010509060101010101" pitchFamily="49" charset="-122"/>
                </a:rPr>
                <a:t>审题是基础，找等量关系是关键</a:t>
              </a:r>
              <a:r>
                <a:rPr lang="en-US" altLang="zh-CN" sz="2800">
                  <a:latin typeface="隶书" panose="02010509060101010101" pitchFamily="49" charset="-122"/>
                  <a:ea typeface="隶书" panose="02010509060101010101" pitchFamily="49" charset="-122"/>
                </a:rPr>
                <a:t>.</a:t>
              </a:r>
            </a:p>
            <a:p>
              <a:endParaRPr lang="en-US" altLang="zh-CN" sz="2800">
                <a:latin typeface="隶书" panose="02010509060101010101" pitchFamily="49" charset="-122"/>
                <a:ea typeface="隶书" panose="02010509060101010101" pitchFamily="49" charset="-122"/>
              </a:endParaRPr>
            </a:p>
          </p:txBody>
        </p:sp>
      </p:grpSp>
      <p:sp>
        <p:nvSpPr>
          <p:cNvPr id="6" name="矩形 11"/>
          <p:cNvSpPr>
            <a:spLocks noChangeArrowheads="1"/>
          </p:cNvSpPr>
          <p:nvPr/>
        </p:nvSpPr>
        <p:spPr bwMode="auto">
          <a:xfrm>
            <a:off x="250537" y="771987"/>
            <a:ext cx="6286500" cy="63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latin typeface="隶书" panose="02010509060101010101" pitchFamily="49" charset="-122"/>
                <a:ea typeface="隶书" panose="02010509060101010101" pitchFamily="49" charset="-122"/>
              </a:rPr>
              <a:t>四、实际问题与一元一次方程</a:t>
            </a:r>
          </a:p>
        </p:txBody>
      </p:sp>
    </p:spTree>
    <p:extLst>
      <p:ext uri="{BB962C8B-B14F-4D97-AF65-F5344CB8AC3E}">
        <p14:creationId xmlns:p14="http://schemas.microsoft.com/office/powerpoint/2010/main" val="3520232340"/>
      </p:ext>
    </p:extLst>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a:extLst>
              <a:ext uri="{FF2B5EF4-FFF2-40B4-BE49-F238E27FC236}">
                <a16:creationId xmlns="" xmlns:a16="http://schemas.microsoft.com/office/drawing/2014/main" id="{858C87FE-FEBD-49FF-BBBC-8EFA5946ED89}"/>
              </a:ext>
            </a:extLst>
          </p:cNvPr>
          <p:cNvSpPr txBox="1">
            <a:spLocks noChangeArrowheads="1"/>
          </p:cNvSpPr>
          <p:nvPr/>
        </p:nvSpPr>
        <p:spPr bwMode="auto">
          <a:xfrm>
            <a:off x="222122" y="1375230"/>
            <a:ext cx="772519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solidFill>
                  <a:srgbClr val="000000"/>
                </a:solidFill>
                <a:latin typeface="隶书" panose="02010509060101010101" pitchFamily="49" charset="-122"/>
                <a:ea typeface="隶书" panose="02010509060101010101" pitchFamily="49" charset="-122"/>
              </a:rPr>
              <a:t>用一元一次方程解决实际问题的基本过程如下：</a:t>
            </a:r>
          </a:p>
        </p:txBody>
      </p:sp>
      <p:sp>
        <p:nvSpPr>
          <p:cNvPr id="3" name="文本框 2">
            <a:extLst>
              <a:ext uri="{FF2B5EF4-FFF2-40B4-BE49-F238E27FC236}">
                <a16:creationId xmlns="" xmlns:a16="http://schemas.microsoft.com/office/drawing/2014/main" id="{12915A7D-006F-4FB1-8C7A-85B8D5B89893}"/>
              </a:ext>
            </a:extLst>
          </p:cNvPr>
          <p:cNvSpPr txBox="1"/>
          <p:nvPr/>
        </p:nvSpPr>
        <p:spPr>
          <a:xfrm>
            <a:off x="1919536" y="2400705"/>
            <a:ext cx="2099864" cy="646331"/>
          </a:xfrm>
          <a:prstGeom prst="rect">
            <a:avLst/>
          </a:prstGeom>
          <a:solidFill>
            <a:schemeClr val="accent1">
              <a:lumMod val="20000"/>
              <a:lumOff val="80000"/>
            </a:schemeClr>
          </a:solidFill>
          <a:ln>
            <a:solidFill>
              <a:schemeClr val="tx1"/>
            </a:solidFill>
            <a:headEnd type="none" w="med" len="med"/>
            <a:tailEnd type="none" w="med" len="med"/>
          </a:ln>
          <a:effectLst/>
        </p:spPr>
        <p:style>
          <a:lnRef idx="0">
            <a:schemeClr val="accent5"/>
          </a:lnRef>
          <a:fillRef idx="3">
            <a:schemeClr val="accent5"/>
          </a:fillRef>
          <a:effectRef idx="3">
            <a:schemeClr val="accent5"/>
          </a:effectRef>
          <a:fontRef idx="minor">
            <a:schemeClr val="lt1"/>
          </a:fontRef>
        </p:style>
        <p:txBody>
          <a:bodyPr wrap="square">
            <a:spAutoFit/>
          </a:bodyPr>
          <a:lstStyle/>
          <a:p>
            <a:pPr>
              <a:defRPr/>
            </a:pPr>
            <a:r>
              <a:rPr lang="zh-CN" altLang="en-US" sz="3600" noProof="1">
                <a:solidFill>
                  <a:srgbClr val="000000"/>
                </a:solidFill>
                <a:latin typeface="隶书" panose="02010509060101010101" pitchFamily="49" charset="-122"/>
                <a:ea typeface="隶书" panose="02010509060101010101" pitchFamily="49" charset="-122"/>
                <a:cs typeface="+mn-ea"/>
              </a:rPr>
              <a:t>实际问题</a:t>
            </a:r>
            <a:endParaRPr lang="zh-CN" altLang="en-US" sz="3600" noProof="1">
              <a:solidFill>
                <a:srgbClr val="000000"/>
              </a:solidFill>
              <a:latin typeface="隶书" panose="02010509060101010101" pitchFamily="49" charset="-122"/>
              <a:ea typeface="隶书" panose="02010509060101010101" pitchFamily="49" charset="-122"/>
            </a:endParaRPr>
          </a:p>
        </p:txBody>
      </p:sp>
      <p:sp>
        <p:nvSpPr>
          <p:cNvPr id="4" name="文本框 3">
            <a:extLst>
              <a:ext uri="{FF2B5EF4-FFF2-40B4-BE49-F238E27FC236}">
                <a16:creationId xmlns="" xmlns:a16="http://schemas.microsoft.com/office/drawing/2014/main" id="{8353FE7D-2712-4370-A235-8FFD03339837}"/>
              </a:ext>
            </a:extLst>
          </p:cNvPr>
          <p:cNvSpPr txBox="1">
            <a:spLocks noChangeArrowheads="1"/>
          </p:cNvSpPr>
          <p:nvPr/>
        </p:nvSpPr>
        <p:spPr bwMode="auto">
          <a:xfrm>
            <a:off x="4408567" y="2225552"/>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latin typeface="隶书" panose="02010509060101010101" pitchFamily="49" charset="-122"/>
                <a:ea typeface="隶书" panose="02010509060101010101" pitchFamily="49" charset="-122"/>
              </a:rPr>
              <a:t>设未知数，列方程</a:t>
            </a:r>
          </a:p>
        </p:txBody>
      </p:sp>
      <p:sp>
        <p:nvSpPr>
          <p:cNvPr id="5" name="文本框 4">
            <a:extLst>
              <a:ext uri="{FF2B5EF4-FFF2-40B4-BE49-F238E27FC236}">
                <a16:creationId xmlns="" xmlns:a16="http://schemas.microsoft.com/office/drawing/2014/main" id="{10E9FA4D-CB10-4AC2-8416-8622815E1683}"/>
              </a:ext>
            </a:extLst>
          </p:cNvPr>
          <p:cNvSpPr txBox="1"/>
          <p:nvPr/>
        </p:nvSpPr>
        <p:spPr>
          <a:xfrm>
            <a:off x="7854982" y="2400705"/>
            <a:ext cx="2954655" cy="646331"/>
          </a:xfrm>
          <a:prstGeom prst="rect">
            <a:avLst/>
          </a:prstGeom>
          <a:solidFill>
            <a:schemeClr val="accent1">
              <a:lumMod val="20000"/>
              <a:lumOff val="80000"/>
            </a:schemeClr>
          </a:solidFill>
          <a:ln>
            <a:solidFill>
              <a:schemeClr val="tx1"/>
            </a:solidFill>
            <a:headEnd type="none" w="med" len="med"/>
            <a:tailEnd type="none" w="med" len="med"/>
          </a:ln>
          <a:effectLst/>
        </p:spPr>
        <p:style>
          <a:lnRef idx="0">
            <a:schemeClr val="accent5"/>
          </a:lnRef>
          <a:fillRef idx="3">
            <a:schemeClr val="accent5"/>
          </a:fillRef>
          <a:effectRef idx="3">
            <a:schemeClr val="accent5"/>
          </a:effectRef>
          <a:fontRef idx="minor">
            <a:schemeClr val="lt1"/>
          </a:fontRef>
        </p:style>
        <p:txBody>
          <a:bodyPr wrap="none">
            <a:spAutoFit/>
          </a:bodyPr>
          <a:lstStyle/>
          <a:p>
            <a:pPr>
              <a:defRPr/>
            </a:pPr>
            <a:r>
              <a:rPr lang="zh-CN" altLang="en-US" sz="3600" noProof="1">
                <a:solidFill>
                  <a:srgbClr val="000000"/>
                </a:solidFill>
                <a:latin typeface="隶书" panose="02010509060101010101" pitchFamily="49" charset="-122"/>
                <a:ea typeface="隶书" panose="02010509060101010101" pitchFamily="49" charset="-122"/>
                <a:cs typeface="+mn-ea"/>
              </a:rPr>
              <a:t>一元一次方程</a:t>
            </a:r>
            <a:endParaRPr lang="zh-CN" altLang="en-US" sz="3600" noProof="1">
              <a:solidFill>
                <a:srgbClr val="000000"/>
              </a:solidFill>
              <a:latin typeface="隶书" panose="02010509060101010101" pitchFamily="49" charset="-122"/>
              <a:ea typeface="隶书" panose="02010509060101010101" pitchFamily="49" charset="-122"/>
            </a:endParaRPr>
          </a:p>
        </p:txBody>
      </p:sp>
      <p:sp>
        <p:nvSpPr>
          <p:cNvPr id="8" name="文本框 7">
            <a:extLst>
              <a:ext uri="{FF2B5EF4-FFF2-40B4-BE49-F238E27FC236}">
                <a16:creationId xmlns="" xmlns:a16="http://schemas.microsoft.com/office/drawing/2014/main" id="{888F73EF-947A-427E-9A5D-120F081934A3}"/>
              </a:ext>
            </a:extLst>
          </p:cNvPr>
          <p:cNvSpPr txBox="1"/>
          <p:nvPr/>
        </p:nvSpPr>
        <p:spPr>
          <a:xfrm>
            <a:off x="1261308" y="5375846"/>
            <a:ext cx="3416320" cy="646331"/>
          </a:xfrm>
          <a:prstGeom prst="rect">
            <a:avLst/>
          </a:prstGeom>
          <a:solidFill>
            <a:schemeClr val="accent1">
              <a:lumMod val="20000"/>
              <a:lumOff val="80000"/>
            </a:schemeClr>
          </a:solidFill>
          <a:ln>
            <a:solidFill>
              <a:schemeClr val="tx1"/>
            </a:solidFill>
            <a:headEnd type="none" w="med" len="med"/>
            <a:tailEnd type="none" w="med" len="med"/>
          </a:ln>
          <a:effectLst/>
        </p:spPr>
        <p:style>
          <a:lnRef idx="0">
            <a:schemeClr val="accent5"/>
          </a:lnRef>
          <a:fillRef idx="3">
            <a:schemeClr val="accent5"/>
          </a:fillRef>
          <a:effectRef idx="3">
            <a:schemeClr val="accent5"/>
          </a:effectRef>
          <a:fontRef idx="minor">
            <a:schemeClr val="lt1"/>
          </a:fontRef>
        </p:style>
        <p:txBody>
          <a:bodyPr wrap="none">
            <a:spAutoFit/>
          </a:bodyPr>
          <a:lstStyle/>
          <a:p>
            <a:pPr>
              <a:defRPr/>
            </a:pPr>
            <a:r>
              <a:rPr lang="zh-CN" altLang="en-US" sz="3600" noProof="1">
                <a:solidFill>
                  <a:srgbClr val="000000"/>
                </a:solidFill>
                <a:latin typeface="隶书" panose="02010509060101010101" pitchFamily="49" charset="-122"/>
                <a:ea typeface="隶书" panose="02010509060101010101" pitchFamily="49" charset="-122"/>
                <a:cs typeface="+mn-ea"/>
              </a:rPr>
              <a:t>实际问题的答案</a:t>
            </a:r>
            <a:endParaRPr lang="zh-CN" altLang="en-US" sz="3600" noProof="1">
              <a:solidFill>
                <a:srgbClr val="000000"/>
              </a:solidFill>
              <a:latin typeface="隶书" panose="02010509060101010101" pitchFamily="49" charset="-122"/>
              <a:ea typeface="隶书" panose="02010509060101010101" pitchFamily="49" charset="-122"/>
            </a:endParaRPr>
          </a:p>
        </p:txBody>
      </p:sp>
      <p:sp>
        <p:nvSpPr>
          <p:cNvPr id="9" name="文本框 8">
            <a:extLst>
              <a:ext uri="{FF2B5EF4-FFF2-40B4-BE49-F238E27FC236}">
                <a16:creationId xmlns="" xmlns:a16="http://schemas.microsoft.com/office/drawing/2014/main" id="{F452C824-C7B8-44C7-8B6D-16F105E098EC}"/>
              </a:ext>
            </a:extLst>
          </p:cNvPr>
          <p:cNvSpPr txBox="1">
            <a:spLocks noChangeArrowheads="1"/>
          </p:cNvSpPr>
          <p:nvPr/>
        </p:nvSpPr>
        <p:spPr bwMode="auto">
          <a:xfrm>
            <a:off x="8716756" y="3591438"/>
            <a:ext cx="615553" cy="139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latin typeface="隶书" panose="02010509060101010101" pitchFamily="49" charset="-122"/>
                <a:ea typeface="隶书" panose="02010509060101010101" pitchFamily="49" charset="-122"/>
              </a:rPr>
              <a:t>解方程</a:t>
            </a:r>
          </a:p>
        </p:txBody>
      </p:sp>
      <p:sp>
        <p:nvSpPr>
          <p:cNvPr id="10" name="文本框 9">
            <a:extLst>
              <a:ext uri="{FF2B5EF4-FFF2-40B4-BE49-F238E27FC236}">
                <a16:creationId xmlns="" xmlns:a16="http://schemas.microsoft.com/office/drawing/2014/main" id="{1972B872-D69B-44C8-A550-093D1F42DD8B}"/>
              </a:ext>
            </a:extLst>
          </p:cNvPr>
          <p:cNvSpPr txBox="1"/>
          <p:nvPr/>
        </p:nvSpPr>
        <p:spPr>
          <a:xfrm>
            <a:off x="7598501" y="5160403"/>
            <a:ext cx="3467616" cy="1077218"/>
          </a:xfrm>
          <a:prstGeom prst="rect">
            <a:avLst/>
          </a:prstGeom>
          <a:solidFill>
            <a:schemeClr val="accent1">
              <a:lumMod val="20000"/>
              <a:lumOff val="80000"/>
            </a:schemeClr>
          </a:solidFill>
          <a:ln>
            <a:solidFill>
              <a:schemeClr val="tx1"/>
            </a:solidFill>
            <a:headEnd type="none" w="med" len="med"/>
            <a:tailEnd type="none" w="med" len="med"/>
          </a:ln>
          <a:effectLst/>
        </p:spPr>
        <p:style>
          <a:lnRef idx="0">
            <a:schemeClr val="accent5"/>
          </a:lnRef>
          <a:fillRef idx="3">
            <a:schemeClr val="accent5"/>
          </a:fillRef>
          <a:effectRef idx="3">
            <a:schemeClr val="accent5"/>
          </a:effectRef>
          <a:fontRef idx="minor">
            <a:schemeClr val="lt1"/>
          </a:fontRef>
        </p:style>
        <p:txBody>
          <a:bodyPr wrap="none">
            <a:spAutoFit/>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eaLnBrk="1" hangingPunct="1"/>
            <a:r>
              <a:rPr altLang="en-US" sz="3200" noProof="1">
                <a:solidFill>
                  <a:srgbClr val="000000"/>
                </a:solidFill>
                <a:latin typeface="隶书" panose="02010509060101010101" pitchFamily="49" charset="-122"/>
                <a:ea typeface="隶书" panose="02010509060101010101" pitchFamily="49" charset="-122"/>
              </a:rPr>
              <a:t>一元一次方程的解</a:t>
            </a:r>
          </a:p>
          <a:p>
            <a:pPr eaLnBrk="1" hangingPunct="1"/>
            <a:r>
              <a:rPr altLang="en-US" sz="3200" noProof="1">
                <a:solidFill>
                  <a:srgbClr val="000000"/>
                </a:solidFill>
                <a:latin typeface="隶书" panose="02010509060101010101" pitchFamily="49" charset="-122"/>
                <a:ea typeface="隶书" panose="02010509060101010101" pitchFamily="49" charset="-122"/>
              </a:rPr>
              <a:t>    </a:t>
            </a:r>
            <a:r>
              <a:rPr altLang="en-US" sz="3200" noProof="1" smtClean="0">
                <a:solidFill>
                  <a:srgbClr val="000000"/>
                </a:solidFill>
                <a:latin typeface="隶书" panose="02010509060101010101" pitchFamily="49" charset="-122"/>
                <a:ea typeface="隶书" panose="02010509060101010101" pitchFamily="49" charset="-122"/>
              </a:rPr>
              <a:t>  </a:t>
            </a:r>
            <a:r>
              <a:rPr altLang="zh-CN" sz="3200" b="1" noProof="1" smtClean="0">
                <a:solidFill>
                  <a:srgbClr val="000000"/>
                </a:solidFill>
                <a:latin typeface="隶书" panose="02010509060101010101" pitchFamily="49" charset="-122"/>
                <a:ea typeface="隶书" panose="02010509060101010101" pitchFamily="49" charset="-122"/>
              </a:rPr>
              <a:t>(</a:t>
            </a:r>
            <a:r>
              <a:rPr altLang="zh-CN" sz="3200" b="1" noProof="1">
                <a:solidFill>
                  <a:srgbClr val="000000"/>
                </a:solidFill>
                <a:latin typeface="隶书" panose="02010509060101010101" pitchFamily="49" charset="-122"/>
                <a:ea typeface="隶书" panose="02010509060101010101" pitchFamily="49" charset="-122"/>
              </a:rPr>
              <a:t>x=a)</a:t>
            </a:r>
          </a:p>
        </p:txBody>
      </p:sp>
      <p:sp>
        <p:nvSpPr>
          <p:cNvPr id="11" name="文本框 10">
            <a:extLst>
              <a:ext uri="{FF2B5EF4-FFF2-40B4-BE49-F238E27FC236}">
                <a16:creationId xmlns="" xmlns:a16="http://schemas.microsoft.com/office/drawing/2014/main" id="{4D3F277E-72BA-4FAA-A31B-7F2E3792A873}"/>
              </a:ext>
            </a:extLst>
          </p:cNvPr>
          <p:cNvSpPr txBox="1">
            <a:spLocks noChangeArrowheads="1"/>
          </p:cNvSpPr>
          <p:nvPr/>
        </p:nvSpPr>
        <p:spPr bwMode="auto">
          <a:xfrm>
            <a:off x="5707737" y="5160403"/>
            <a:ext cx="8953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latin typeface="隶书" panose="02010509060101010101" pitchFamily="49" charset="-122"/>
                <a:ea typeface="隶书" panose="02010509060101010101" pitchFamily="49" charset="-122"/>
              </a:rPr>
              <a:t>检验</a:t>
            </a:r>
          </a:p>
        </p:txBody>
      </p:sp>
      <p:cxnSp>
        <p:nvCxnSpPr>
          <p:cNvPr id="12" name="直接箭头连接符 11">
            <a:extLst>
              <a:ext uri="{FF2B5EF4-FFF2-40B4-BE49-F238E27FC236}">
                <a16:creationId xmlns="" xmlns:a16="http://schemas.microsoft.com/office/drawing/2014/main" id="{CCCD9D13-22AC-45F9-AB8D-2D3A28575D25}"/>
              </a:ext>
            </a:extLst>
          </p:cNvPr>
          <p:cNvCxnSpPr>
            <a:cxnSpLocks noChangeShapeType="1"/>
          </p:cNvCxnSpPr>
          <p:nvPr/>
        </p:nvCxnSpPr>
        <p:spPr bwMode="auto">
          <a:xfrm flipH="1">
            <a:off x="2934984" y="3160540"/>
            <a:ext cx="1" cy="2106008"/>
          </a:xfrm>
          <a:prstGeom prst="straightConnector1">
            <a:avLst/>
          </a:prstGeom>
          <a:noFill/>
          <a:ln w="57150">
            <a:solidFill>
              <a:srgbClr val="FF0000"/>
            </a:solidFill>
            <a:prstDash val="sysDash"/>
            <a:round/>
            <a:tailEnd type="arrow" w="med" len="med"/>
          </a:ln>
          <a:extLst>
            <a:ext uri="{909E8E84-426E-40DD-AFC4-6F175D3DCCD1}">
              <a14:hiddenFill xmlns:a14="http://schemas.microsoft.com/office/drawing/2010/main">
                <a:noFill/>
              </a14:hiddenFill>
            </a:ext>
          </a:extLst>
        </p:spPr>
      </p:cxnSp>
      <p:cxnSp>
        <p:nvCxnSpPr>
          <p:cNvPr id="13" name="直接箭头连接符 12">
            <a:extLst>
              <a:ext uri="{FF2B5EF4-FFF2-40B4-BE49-F238E27FC236}">
                <a16:creationId xmlns="" xmlns:a16="http://schemas.microsoft.com/office/drawing/2014/main" id="{A7F75A3E-ED2D-4157-93AB-AF209E0C5709}"/>
              </a:ext>
            </a:extLst>
          </p:cNvPr>
          <p:cNvCxnSpPr/>
          <p:nvPr/>
        </p:nvCxnSpPr>
        <p:spPr>
          <a:xfrm>
            <a:off x="4071805" y="2723368"/>
            <a:ext cx="3709129" cy="0"/>
          </a:xfrm>
          <a:prstGeom prst="straightConnector1">
            <a:avLst/>
          </a:prstGeom>
          <a:ln w="5715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直接箭头连接符 13">
            <a:extLst>
              <a:ext uri="{FF2B5EF4-FFF2-40B4-BE49-F238E27FC236}">
                <a16:creationId xmlns="" xmlns:a16="http://schemas.microsoft.com/office/drawing/2014/main" id="{E3FA6713-A549-4EBA-8056-331282A2BE24}"/>
              </a:ext>
            </a:extLst>
          </p:cNvPr>
          <p:cNvCxnSpPr/>
          <p:nvPr/>
        </p:nvCxnSpPr>
        <p:spPr>
          <a:xfrm flipH="1">
            <a:off x="9332309" y="3205973"/>
            <a:ext cx="0" cy="1875631"/>
          </a:xfrm>
          <a:prstGeom prst="straightConnector1">
            <a:avLst/>
          </a:prstGeom>
          <a:ln w="5715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直接箭头连接符 14">
            <a:extLst>
              <a:ext uri="{FF2B5EF4-FFF2-40B4-BE49-F238E27FC236}">
                <a16:creationId xmlns="" xmlns:a16="http://schemas.microsoft.com/office/drawing/2014/main" id="{1C37A131-64A8-4FC8-B461-3E8459685E72}"/>
              </a:ext>
            </a:extLst>
          </p:cNvPr>
          <p:cNvCxnSpPr/>
          <p:nvPr/>
        </p:nvCxnSpPr>
        <p:spPr>
          <a:xfrm flipH="1" flipV="1">
            <a:off x="4756262" y="5697469"/>
            <a:ext cx="2774452" cy="1542"/>
          </a:xfrm>
          <a:prstGeom prst="straightConnector1">
            <a:avLst/>
          </a:prstGeom>
          <a:ln w="57150">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16" name="箭头: 上弧形 25">
            <a:extLst>
              <a:ext uri="{FF2B5EF4-FFF2-40B4-BE49-F238E27FC236}">
                <a16:creationId xmlns="" xmlns:a16="http://schemas.microsoft.com/office/drawing/2014/main" id="{6208F64E-568C-473D-AE0F-E7418D2AE1C0}"/>
              </a:ext>
            </a:extLst>
          </p:cNvPr>
          <p:cNvSpPr/>
          <p:nvPr/>
        </p:nvSpPr>
        <p:spPr>
          <a:xfrm rot="3928927">
            <a:off x="5057222" y="3319668"/>
            <a:ext cx="1801697" cy="1371600"/>
          </a:xfrm>
          <a:prstGeom prst="curved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文本框 16">
            <a:extLst>
              <a:ext uri="{FF2B5EF4-FFF2-40B4-BE49-F238E27FC236}">
                <a16:creationId xmlns="" xmlns:a16="http://schemas.microsoft.com/office/drawing/2014/main" id="{ABF31760-36CE-497B-A913-53A3BF4C7C51}"/>
              </a:ext>
            </a:extLst>
          </p:cNvPr>
          <p:cNvSpPr txBox="1">
            <a:spLocks noChangeArrowheads="1"/>
          </p:cNvSpPr>
          <p:nvPr/>
        </p:nvSpPr>
        <p:spPr bwMode="auto">
          <a:xfrm>
            <a:off x="5225291" y="3564087"/>
            <a:ext cx="110799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600" b="1">
                <a:latin typeface="隶书" panose="02010509060101010101" pitchFamily="49" charset="-122"/>
                <a:ea typeface="隶书" panose="02010509060101010101" pitchFamily="49" charset="-122"/>
              </a:rPr>
              <a:t>转化</a:t>
            </a:r>
          </a:p>
        </p:txBody>
      </p:sp>
      <p:sp>
        <p:nvSpPr>
          <p:cNvPr id="18" name="矩形 11"/>
          <p:cNvSpPr>
            <a:spLocks noChangeArrowheads="1"/>
          </p:cNvSpPr>
          <p:nvPr/>
        </p:nvSpPr>
        <p:spPr bwMode="auto">
          <a:xfrm>
            <a:off x="250537" y="771987"/>
            <a:ext cx="6286500" cy="63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latin typeface="隶书" panose="02010509060101010101" pitchFamily="49" charset="-122"/>
                <a:ea typeface="隶书" panose="02010509060101010101" pitchFamily="49" charset="-122"/>
              </a:rPr>
              <a:t>四、实际问题与一元一次方程</a:t>
            </a:r>
          </a:p>
        </p:txBody>
      </p:sp>
    </p:spTree>
    <p:extLst>
      <p:ext uri="{BB962C8B-B14F-4D97-AF65-F5344CB8AC3E}">
        <p14:creationId xmlns:p14="http://schemas.microsoft.com/office/powerpoint/2010/main" val="416336902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left)">
                                      <p:cBhvr>
                                        <p:cTn id="12" dur="500"/>
                                        <p:tgtEl>
                                          <p:spTgt spid="1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nodeType="afterGroup">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22" presetClass="entr" presetSubtype="1" fill="hold"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up)">
                                      <p:cBhvr>
                                        <p:cTn id="24" dur="500"/>
                                        <p:tgtEl>
                                          <p:spTgt spid="1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par>
                          <p:cTn id="28" fill="hold" nodeType="afterGroup">
                            <p:stCondLst>
                              <p:cond delay="50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22" presetClass="entr" presetSubtype="2" fill="hold" nodeType="click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right)">
                                      <p:cBhvr>
                                        <p:cTn id="36" dur="500"/>
                                        <p:tgtEl>
                                          <p:spTgt spid="1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childTnLst>
                          </p:cTn>
                        </p:par>
                        <p:par>
                          <p:cTn id="40" fill="hold" nodeType="afterGroup">
                            <p:stCondLst>
                              <p:cond delay="500"/>
                            </p:stCondLst>
                            <p:childTnLst>
                              <p:par>
                                <p:cTn id="41" presetID="10"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par>
                                <p:cTn id="44" presetID="22" presetClass="entr" presetSubtype="1"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up)">
                                      <p:cBhvr>
                                        <p:cTn id="46" dur="500"/>
                                        <p:tgtEl>
                                          <p:spTgt spid="12"/>
                                        </p:tgtEl>
                                      </p:cBhvr>
                                    </p:animEffect>
                                  </p:childTnLst>
                                </p:cTn>
                              </p:par>
                            </p:childTnLst>
                          </p:cTn>
                        </p:par>
                      </p:childTnLst>
                    </p:cTn>
                  </p:par>
                  <p:par>
                    <p:cTn id="47" fill="hold" nodeType="clickPar">
                      <p:stCondLst>
                        <p:cond delay="indefinite"/>
                      </p:stCondLst>
                      <p:childTnLst>
                        <p:par>
                          <p:cTn id="48" fill="hold" nodeType="afterGroup">
                            <p:stCondLst>
                              <p:cond delay="0"/>
                            </p:stCondLst>
                            <p:childTnLst>
                              <p:par>
                                <p:cTn id="49" presetID="22" presetClass="entr" presetSubtype="1" fill="hold" grpId="0" nodeType="click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up)">
                                      <p:cBhvr>
                                        <p:cTn id="51" dur="500"/>
                                        <p:tgtEl>
                                          <p:spTgt spid="16"/>
                                        </p:tgtEl>
                                      </p:cBhvr>
                                    </p:animEffect>
                                  </p:childTnLst>
                                </p:cTn>
                              </p:par>
                            </p:childTnLst>
                          </p:cTn>
                        </p:par>
                        <p:par>
                          <p:cTn id="52" fill="hold" nodeType="afterGroup">
                            <p:stCondLst>
                              <p:cond delay="500"/>
                            </p:stCondLst>
                            <p:childTnLst>
                              <p:par>
                                <p:cTn id="53" presetID="10" presetClass="entr" presetSubtype="0" fill="hold" grpId="0" nodeType="after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p:bldP spid="9" grpId="0"/>
      <p:bldP spid="10" grpId="0"/>
      <p:bldP spid="11" grpId="0"/>
      <p:bldP spid="16" grpId="0"/>
      <p:bldP spid="17"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1"/>
          <p:cNvSpPr>
            <a:spLocks noChangeArrowheads="1"/>
          </p:cNvSpPr>
          <p:nvPr/>
        </p:nvSpPr>
        <p:spPr bwMode="auto">
          <a:xfrm>
            <a:off x="250537" y="771987"/>
            <a:ext cx="6286500" cy="63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latin typeface="隶书" panose="02010509060101010101" pitchFamily="49" charset="-122"/>
                <a:ea typeface="隶书" panose="02010509060101010101" pitchFamily="49" charset="-122"/>
              </a:rPr>
              <a:t>四、实际问题与一元一次方程</a:t>
            </a:r>
          </a:p>
        </p:txBody>
      </p:sp>
      <p:sp>
        <p:nvSpPr>
          <p:cNvPr id="3" name="文本框 2">
            <a:extLst>
              <a:ext uri="{FF2B5EF4-FFF2-40B4-BE49-F238E27FC236}">
                <a16:creationId xmlns:a16="http://schemas.microsoft.com/office/drawing/2014/main" xmlns="" id="{5C23A4A6-D20E-4B67-A77B-EC1F0BAE367E}"/>
              </a:ext>
            </a:extLst>
          </p:cNvPr>
          <p:cNvSpPr txBox="1">
            <a:spLocks noChangeArrowheads="1"/>
          </p:cNvSpPr>
          <p:nvPr/>
        </p:nvSpPr>
        <p:spPr bwMode="auto">
          <a:xfrm>
            <a:off x="250537" y="1819354"/>
            <a:ext cx="11737304" cy="2289858"/>
          </a:xfrm>
          <a:prstGeom prst="rect">
            <a:avLst/>
          </a:prstGeom>
          <a:noFill/>
          <a:ln w="25400">
            <a:noFill/>
            <a:prstDash val="solid"/>
            <a:round/>
          </a:ln>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70000"/>
              </a:lnSpc>
            </a:pPr>
            <a:r>
              <a:rPr lang="en-US" altLang="zh-CN" sz="2800" smtClean="0">
                <a:latin typeface="隶书" panose="02010509060101010101" pitchFamily="49" charset="-122"/>
                <a:ea typeface="隶书" panose="02010509060101010101" pitchFamily="49" charset="-122"/>
                <a:sym typeface="宋体" panose="02010600030101010101" pitchFamily="2" charset="-122"/>
              </a:rPr>
              <a:t>1.</a:t>
            </a:r>
            <a:r>
              <a:rPr lang="zh-CN" altLang="en-US" sz="2800" smtClean="0">
                <a:latin typeface="隶书" panose="02010509060101010101" pitchFamily="49" charset="-122"/>
                <a:ea typeface="隶书" panose="02010509060101010101" pitchFamily="49" charset="-122"/>
                <a:sym typeface="宋体" panose="02010600030101010101" pitchFamily="2" charset="-122"/>
              </a:rPr>
              <a:t>解决</a:t>
            </a:r>
            <a:r>
              <a:rPr lang="zh-CN" altLang="en-US" sz="2800">
                <a:latin typeface="隶书" panose="02010509060101010101" pitchFamily="49" charset="-122"/>
                <a:ea typeface="隶书" panose="02010509060101010101" pitchFamily="49" charset="-122"/>
                <a:sym typeface="宋体" panose="02010600030101010101" pitchFamily="2" charset="-122"/>
              </a:rPr>
              <a:t>配套问题的思路</a:t>
            </a:r>
            <a:r>
              <a:rPr lang="zh-CN" altLang="en-US" sz="2800" smtClean="0">
                <a:latin typeface="隶书" panose="02010509060101010101" pitchFamily="49" charset="-122"/>
                <a:ea typeface="隶书" panose="02010509060101010101" pitchFamily="49" charset="-122"/>
                <a:sym typeface="宋体" panose="02010600030101010101" pitchFamily="2" charset="-122"/>
              </a:rPr>
              <a:t>：</a:t>
            </a:r>
            <a:endParaRPr lang="en-US" altLang="zh-CN" sz="2800" smtClean="0">
              <a:latin typeface="隶书" panose="02010509060101010101" pitchFamily="49" charset="-122"/>
              <a:ea typeface="隶书" panose="02010509060101010101" pitchFamily="49" charset="-122"/>
              <a:sym typeface="宋体" panose="02010600030101010101" pitchFamily="2" charset="-122"/>
            </a:endParaRPr>
          </a:p>
          <a:p>
            <a:pPr>
              <a:lnSpc>
                <a:spcPct val="170000"/>
              </a:lnSpc>
            </a:pPr>
            <a:r>
              <a:rPr lang="en-US" altLang="zh-CN" sz="2800" smtClean="0">
                <a:latin typeface="隶书" panose="02010509060101010101" pitchFamily="49" charset="-122"/>
                <a:ea typeface="隶书" panose="02010509060101010101" pitchFamily="49" charset="-122"/>
              </a:rPr>
              <a:t>(1)</a:t>
            </a:r>
            <a:r>
              <a:rPr lang="zh-CN" altLang="en-US" sz="2800" smtClean="0">
                <a:latin typeface="隶书" panose="02010509060101010101" pitchFamily="49" charset="-122"/>
                <a:ea typeface="隶书" panose="02010509060101010101" pitchFamily="49" charset="-122"/>
              </a:rPr>
              <a:t>利用</a:t>
            </a:r>
            <a:r>
              <a:rPr lang="zh-CN" altLang="zh-CN" sz="2800">
                <a:latin typeface="隶书" panose="02010509060101010101" pitchFamily="49" charset="-122"/>
                <a:ea typeface="隶书" panose="02010509060101010101" pitchFamily="49" charset="-122"/>
              </a:rPr>
              <a:t>配套问题</a:t>
            </a:r>
            <a:r>
              <a:rPr lang="zh-CN" altLang="en-US" sz="2800">
                <a:latin typeface="隶书" panose="02010509060101010101" pitchFamily="49" charset="-122"/>
                <a:ea typeface="隶书" panose="02010509060101010101" pitchFamily="49" charset="-122"/>
              </a:rPr>
              <a:t>中</a:t>
            </a:r>
            <a:r>
              <a:rPr lang="zh-CN" altLang="en-US" sz="2800" b="1">
                <a:solidFill>
                  <a:srgbClr val="0000FF"/>
                </a:solidFill>
                <a:latin typeface="隶书" panose="02010509060101010101" pitchFamily="49" charset="-122"/>
                <a:ea typeface="隶书" panose="02010509060101010101" pitchFamily="49" charset="-122"/>
              </a:rPr>
              <a:t>物品之间具有的数量关系</a:t>
            </a:r>
            <a:r>
              <a:rPr lang="zh-CN" altLang="en-US" sz="2800">
                <a:latin typeface="隶书" panose="02010509060101010101" pitchFamily="49" charset="-122"/>
                <a:ea typeface="隶书" panose="02010509060101010101" pitchFamily="49" charset="-122"/>
              </a:rPr>
              <a:t>作为列方程的依据；</a:t>
            </a:r>
          </a:p>
          <a:p>
            <a:pPr>
              <a:lnSpc>
                <a:spcPct val="170000"/>
              </a:lnSpc>
            </a:pPr>
            <a:r>
              <a:rPr lang="en-US" altLang="zh-CN" sz="2800" smtClean="0">
                <a:latin typeface="隶书" panose="02010509060101010101" pitchFamily="49" charset="-122"/>
                <a:ea typeface="隶书" panose="02010509060101010101" pitchFamily="49" charset="-122"/>
              </a:rPr>
              <a:t>(2)</a:t>
            </a:r>
            <a:r>
              <a:rPr lang="zh-CN" altLang="en-US" sz="2800" smtClean="0">
                <a:latin typeface="隶书" panose="02010509060101010101" pitchFamily="49" charset="-122"/>
                <a:ea typeface="隶书" panose="02010509060101010101" pitchFamily="49" charset="-122"/>
              </a:rPr>
              <a:t>利用</a:t>
            </a:r>
            <a:r>
              <a:rPr lang="zh-CN" altLang="zh-CN" sz="2800">
                <a:latin typeface="隶书" panose="02010509060101010101" pitchFamily="49" charset="-122"/>
                <a:ea typeface="隶书" panose="02010509060101010101" pitchFamily="49" charset="-122"/>
              </a:rPr>
              <a:t>配套问题</a:t>
            </a:r>
            <a:r>
              <a:rPr lang="zh-CN" altLang="en-US" sz="2800">
                <a:latin typeface="隶书" panose="02010509060101010101" pitchFamily="49" charset="-122"/>
                <a:ea typeface="隶书" panose="02010509060101010101" pitchFamily="49" charset="-122"/>
              </a:rPr>
              <a:t>中的</a:t>
            </a:r>
            <a:r>
              <a:rPr lang="zh-CN" altLang="en-US" sz="2800" b="1">
                <a:solidFill>
                  <a:srgbClr val="0000FF"/>
                </a:solidFill>
                <a:latin typeface="隶书" panose="02010509060101010101" pitchFamily="49" charset="-122"/>
                <a:ea typeface="隶书" panose="02010509060101010101" pitchFamily="49" charset="-122"/>
              </a:rPr>
              <a:t>套数不变</a:t>
            </a:r>
            <a:r>
              <a:rPr lang="zh-CN" altLang="en-US" sz="2800">
                <a:latin typeface="隶书" panose="02010509060101010101" pitchFamily="49" charset="-122"/>
                <a:ea typeface="隶书" panose="02010509060101010101" pitchFamily="49" charset="-122"/>
              </a:rPr>
              <a:t>作为列方程的依据</a:t>
            </a:r>
            <a:r>
              <a:rPr lang="en-US" altLang="zh-CN" sz="2800">
                <a:latin typeface="隶书" panose="02010509060101010101" pitchFamily="49" charset="-122"/>
                <a:ea typeface="隶书" panose="02010509060101010101" pitchFamily="49" charset="-122"/>
              </a:rPr>
              <a:t>.</a:t>
            </a:r>
          </a:p>
        </p:txBody>
      </p:sp>
      <p:sp>
        <p:nvSpPr>
          <p:cNvPr id="4" name="矩形 3"/>
          <p:cNvSpPr/>
          <p:nvPr/>
        </p:nvSpPr>
        <p:spPr>
          <a:xfrm>
            <a:off x="250537" y="1409662"/>
            <a:ext cx="5570756" cy="579646"/>
          </a:xfrm>
          <a:prstGeom prst="rect">
            <a:avLst/>
          </a:prstGeom>
        </p:spPr>
        <p:txBody>
          <a:bodyPr wrap="none">
            <a:spAutoFit/>
          </a:bodyPr>
          <a:lstStyle/>
          <a:p>
            <a:pPr algn="just">
              <a:lnSpc>
                <a:spcPts val="3800"/>
              </a:lnSpc>
            </a:pPr>
            <a:r>
              <a:rPr lang="zh-CN" altLang="en-US" sz="2800">
                <a:latin typeface="隶书" panose="02010509060101010101" pitchFamily="49" charset="-122"/>
                <a:ea typeface="隶书" panose="02010509060101010101" pitchFamily="49" charset="-122"/>
              </a:rPr>
              <a:t>常见的几种方程类型及等量关系：</a:t>
            </a:r>
            <a:endParaRPr lang="zh-CN" altLang="en-US" sz="2800">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3291641408"/>
      </p:ext>
    </p:extLst>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Box 2">
            <a:extLst>
              <a:ext uri="{FF2B5EF4-FFF2-40B4-BE49-F238E27FC236}">
                <a16:creationId xmlns:a16="http://schemas.microsoft.com/office/drawing/2014/main" xmlns="" id="{2EE6AF8B-97A5-4BA5-909E-D9637BDCD5B6}"/>
              </a:ext>
            </a:extLst>
          </p:cNvPr>
          <p:cNvSpPr txBox="1">
            <a:spLocks noChangeArrowheads="1"/>
          </p:cNvSpPr>
          <p:nvPr/>
        </p:nvSpPr>
        <p:spPr bwMode="auto">
          <a:xfrm>
            <a:off x="250537" y="1873068"/>
            <a:ext cx="11665296" cy="4616638"/>
          </a:xfrm>
          <a:prstGeom prst="rect">
            <a:avLst/>
          </a:prstGeom>
          <a:noFill/>
          <a:ln>
            <a:noFill/>
          </a:ln>
          <a:extLst/>
        </p:spPr>
        <p:txBody>
          <a:bodyPr wrap="square" lIns="91431" tIns="45715" rIns="91431" bIns="45715">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2800" smtClean="0">
                <a:latin typeface="隶书" panose="02010509060101010101" pitchFamily="49" charset="-122"/>
                <a:ea typeface="隶书" panose="02010509060101010101" pitchFamily="49" charset="-122"/>
              </a:rPr>
              <a:t>2.</a:t>
            </a:r>
            <a:r>
              <a:rPr lang="zh-CN" altLang="en-US" sz="2800" smtClean="0">
                <a:latin typeface="隶书" panose="02010509060101010101" pitchFamily="49" charset="-122"/>
                <a:ea typeface="隶书" panose="02010509060101010101" pitchFamily="49" charset="-122"/>
              </a:rPr>
              <a:t>解决</a:t>
            </a:r>
            <a:r>
              <a:rPr lang="zh-CN" altLang="en-US" sz="2800">
                <a:latin typeface="隶书" panose="02010509060101010101" pitchFamily="49" charset="-122"/>
                <a:ea typeface="隶书" panose="02010509060101010101" pitchFamily="49" charset="-122"/>
              </a:rPr>
              <a:t>工程问题的基本思路：</a:t>
            </a:r>
            <a:endParaRPr lang="en-US" altLang="zh-CN" sz="2800" b="1">
              <a:latin typeface="隶书" panose="02010509060101010101" pitchFamily="49" charset="-122"/>
              <a:ea typeface="隶书" panose="02010509060101010101" pitchFamily="49" charset="-122"/>
            </a:endParaRPr>
          </a:p>
          <a:p>
            <a:pPr>
              <a:lnSpc>
                <a:spcPct val="150000"/>
              </a:lnSpc>
            </a:pPr>
            <a:r>
              <a:rPr lang="en-US" altLang="zh-CN" sz="2800" b="1" smtClean="0">
                <a:latin typeface="隶书" panose="02010509060101010101" pitchFamily="49" charset="-122"/>
                <a:ea typeface="隶书" panose="02010509060101010101" pitchFamily="49" charset="-122"/>
              </a:rPr>
              <a:t>(1)</a:t>
            </a:r>
            <a:r>
              <a:rPr lang="zh-CN" altLang="en-US" sz="2800" smtClean="0">
                <a:solidFill>
                  <a:srgbClr val="0000FF"/>
                </a:solidFill>
                <a:latin typeface="隶书" panose="02010509060101010101" pitchFamily="49" charset="-122"/>
                <a:ea typeface="隶书" panose="02010509060101010101" pitchFamily="49" charset="-122"/>
              </a:rPr>
              <a:t>三</a:t>
            </a:r>
            <a:r>
              <a:rPr lang="zh-CN" altLang="en-US" sz="2800">
                <a:solidFill>
                  <a:srgbClr val="0000FF"/>
                </a:solidFill>
                <a:latin typeface="隶书" panose="02010509060101010101" pitchFamily="49" charset="-122"/>
                <a:ea typeface="隶书" panose="02010509060101010101" pitchFamily="49" charset="-122"/>
              </a:rPr>
              <a:t>个基本量：</a:t>
            </a:r>
            <a:r>
              <a:rPr lang="zh-CN" altLang="en-US" sz="2800">
                <a:latin typeface="隶书" panose="02010509060101010101" pitchFamily="49" charset="-122"/>
                <a:ea typeface="隶书" panose="02010509060101010101" pitchFamily="49" charset="-122"/>
              </a:rPr>
              <a:t>工作量、工作效率、工作时间</a:t>
            </a:r>
            <a:r>
              <a:rPr lang="en-US" altLang="zh-CN" sz="2800">
                <a:latin typeface="隶书" panose="02010509060101010101" pitchFamily="49" charset="-122"/>
                <a:ea typeface="隶书" panose="02010509060101010101" pitchFamily="49" charset="-122"/>
              </a:rPr>
              <a:t>.</a:t>
            </a:r>
          </a:p>
          <a:p>
            <a:pPr>
              <a:lnSpc>
                <a:spcPct val="150000"/>
              </a:lnSpc>
            </a:pPr>
            <a:r>
              <a:rPr lang="zh-CN" altLang="en-US" sz="2800" smtClean="0">
                <a:latin typeface="隶书" panose="02010509060101010101" pitchFamily="49" charset="-122"/>
                <a:ea typeface="隶书" panose="02010509060101010101" pitchFamily="49" charset="-122"/>
              </a:rPr>
              <a:t>它们</a:t>
            </a:r>
            <a:r>
              <a:rPr lang="zh-CN" altLang="en-US" sz="2800">
                <a:latin typeface="隶书" panose="02010509060101010101" pitchFamily="49" charset="-122"/>
                <a:ea typeface="隶书" panose="02010509060101010101" pitchFamily="49" charset="-122"/>
              </a:rPr>
              <a:t>之间的关系是：工作量</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工作效率</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工作时间</a:t>
            </a:r>
            <a:r>
              <a:rPr lang="en-US" altLang="zh-CN" sz="2800">
                <a:latin typeface="隶书" panose="02010509060101010101" pitchFamily="49" charset="-122"/>
                <a:ea typeface="隶书" panose="02010509060101010101" pitchFamily="49" charset="-122"/>
              </a:rPr>
              <a:t>.</a:t>
            </a:r>
          </a:p>
          <a:p>
            <a:pPr>
              <a:lnSpc>
                <a:spcPct val="150000"/>
              </a:lnSpc>
            </a:pPr>
            <a:r>
              <a:rPr lang="en-US" altLang="zh-CN" sz="2800" b="1" smtClean="0">
                <a:latin typeface="隶书" panose="02010509060101010101" pitchFamily="49" charset="-122"/>
                <a:ea typeface="隶书" panose="02010509060101010101" pitchFamily="49" charset="-122"/>
              </a:rPr>
              <a:t>(2)</a:t>
            </a:r>
            <a:r>
              <a:rPr lang="zh-CN" altLang="en-US" sz="2800" smtClean="0">
                <a:solidFill>
                  <a:srgbClr val="0000FF"/>
                </a:solidFill>
                <a:latin typeface="隶书" panose="02010509060101010101" pitchFamily="49" charset="-122"/>
                <a:ea typeface="隶书" panose="02010509060101010101" pitchFamily="49" charset="-122"/>
              </a:rPr>
              <a:t>相等</a:t>
            </a:r>
            <a:r>
              <a:rPr lang="zh-CN" altLang="en-US" sz="2800">
                <a:solidFill>
                  <a:srgbClr val="0000FF"/>
                </a:solidFill>
                <a:latin typeface="隶书" panose="02010509060101010101" pitchFamily="49" charset="-122"/>
                <a:ea typeface="隶书" panose="02010509060101010101" pitchFamily="49" charset="-122"/>
              </a:rPr>
              <a:t>关系：</a:t>
            </a:r>
            <a:r>
              <a:rPr lang="zh-CN" altLang="en-US" sz="2800">
                <a:latin typeface="隶书" panose="02010509060101010101" pitchFamily="49" charset="-122"/>
                <a:ea typeface="隶书" panose="02010509060101010101" pitchFamily="49" charset="-122"/>
              </a:rPr>
              <a:t>工作总量=各部分工作量之和</a:t>
            </a:r>
            <a:r>
              <a:rPr lang="en-US" altLang="zh-CN" sz="2800">
                <a:latin typeface="隶书" panose="02010509060101010101" pitchFamily="49" charset="-122"/>
                <a:ea typeface="隶书" panose="02010509060101010101" pitchFamily="49" charset="-122"/>
              </a:rPr>
              <a:t>.</a:t>
            </a:r>
          </a:p>
          <a:p>
            <a:pPr>
              <a:lnSpc>
                <a:spcPct val="150000"/>
              </a:lnSpc>
            </a:pPr>
            <a:r>
              <a:rPr lang="zh-CN" altLang="en-US" sz="2800" smtClean="0">
                <a:latin typeface="隶书" panose="02010509060101010101" pitchFamily="49" charset="-122"/>
                <a:ea typeface="隶书" panose="02010509060101010101" pitchFamily="49" charset="-122"/>
              </a:rPr>
              <a:t>①按</a:t>
            </a:r>
            <a:r>
              <a:rPr lang="zh-CN" altLang="en-US" sz="2800">
                <a:latin typeface="隶书" panose="02010509060101010101" pitchFamily="49" charset="-122"/>
                <a:ea typeface="隶书" panose="02010509060101010101" pitchFamily="49" charset="-122"/>
              </a:rPr>
              <a:t>工作时间，工作总量=各时间段的工作量之和；</a:t>
            </a:r>
            <a:r>
              <a:rPr lang="en-US" altLang="zh-CN" sz="2800">
                <a:latin typeface="隶书" panose="02010509060101010101" pitchFamily="49" charset="-122"/>
                <a:ea typeface="隶书" panose="02010509060101010101" pitchFamily="49" charset="-122"/>
              </a:rPr>
              <a:t>    </a:t>
            </a:r>
          </a:p>
          <a:p>
            <a:pPr>
              <a:lnSpc>
                <a:spcPct val="150000"/>
              </a:lnSpc>
            </a:pPr>
            <a:r>
              <a:rPr lang="en-US" altLang="zh-CN" sz="2800" smtClean="0">
                <a:latin typeface="隶书" panose="02010509060101010101" pitchFamily="49" charset="-122"/>
                <a:ea typeface="隶书" panose="02010509060101010101" pitchFamily="49" charset="-122"/>
              </a:rPr>
              <a:t>②</a:t>
            </a:r>
            <a:r>
              <a:rPr lang="zh-CN" altLang="en-US" sz="2800" smtClean="0">
                <a:latin typeface="隶书" panose="02010509060101010101" pitchFamily="49" charset="-122"/>
                <a:ea typeface="隶书" panose="02010509060101010101" pitchFamily="49" charset="-122"/>
              </a:rPr>
              <a:t>按</a:t>
            </a:r>
            <a:r>
              <a:rPr lang="zh-CN" altLang="en-US" sz="2800">
                <a:latin typeface="隶书" panose="02010509060101010101" pitchFamily="49" charset="-122"/>
                <a:ea typeface="隶书" panose="02010509060101010101" pitchFamily="49" charset="-122"/>
              </a:rPr>
              <a:t>工作者，工作总量=各工作者的工作量之和</a:t>
            </a:r>
            <a:r>
              <a:rPr lang="en-US" altLang="zh-CN" sz="2800">
                <a:latin typeface="隶书" panose="02010509060101010101" pitchFamily="49" charset="-122"/>
                <a:ea typeface="隶书" panose="02010509060101010101" pitchFamily="49" charset="-122"/>
              </a:rPr>
              <a:t>.</a:t>
            </a:r>
          </a:p>
          <a:p>
            <a:pPr>
              <a:lnSpc>
                <a:spcPct val="150000"/>
              </a:lnSpc>
            </a:pPr>
            <a:r>
              <a:rPr lang="en-US" altLang="zh-CN" sz="2800" b="1" smtClean="0">
                <a:latin typeface="隶书" panose="02010509060101010101" pitchFamily="49" charset="-122"/>
                <a:ea typeface="隶书" panose="02010509060101010101" pitchFamily="49" charset="-122"/>
              </a:rPr>
              <a:t>(3)</a:t>
            </a:r>
            <a:r>
              <a:rPr lang="zh-CN" altLang="en-US" sz="2800" smtClean="0">
                <a:latin typeface="隶书" panose="02010509060101010101" pitchFamily="49" charset="-122"/>
                <a:ea typeface="隶书" panose="02010509060101010101" pitchFamily="49" charset="-122"/>
              </a:rPr>
              <a:t>通常</a:t>
            </a:r>
            <a:r>
              <a:rPr lang="zh-CN" altLang="en-US" sz="2800">
                <a:latin typeface="隶书" panose="02010509060101010101" pitchFamily="49" charset="-122"/>
                <a:ea typeface="隶书" panose="02010509060101010101" pitchFamily="49" charset="-122"/>
              </a:rPr>
              <a:t>在没有具体数值的情况下，把工作总量</a:t>
            </a:r>
            <a:r>
              <a:rPr lang="zh-CN" altLang="en-US" sz="2800" smtClean="0">
                <a:latin typeface="隶书" panose="02010509060101010101" pitchFamily="49" charset="-122"/>
                <a:ea typeface="隶书" panose="02010509060101010101" pitchFamily="49" charset="-122"/>
              </a:rPr>
              <a:t>看作</a:t>
            </a:r>
            <a:r>
              <a:rPr lang="zh-CN" altLang="en-US" sz="2800" smtClean="0">
                <a:solidFill>
                  <a:srgbClr val="0000FF"/>
                </a:solidFill>
                <a:latin typeface="隶书" panose="02010509060101010101" pitchFamily="49" charset="-122"/>
                <a:ea typeface="隶书" panose="02010509060101010101" pitchFamily="49" charset="-122"/>
              </a:rPr>
              <a:t>“</a:t>
            </a:r>
            <a:r>
              <a:rPr lang="en-US" altLang="zh-CN" sz="2800">
                <a:solidFill>
                  <a:srgbClr val="0000FF"/>
                </a:solidFill>
                <a:latin typeface="隶书" panose="02010509060101010101" pitchFamily="49" charset="-122"/>
                <a:ea typeface="隶书" panose="02010509060101010101" pitchFamily="49" charset="-122"/>
              </a:rPr>
              <a:t>1</a:t>
            </a:r>
            <a:r>
              <a:rPr lang="zh-CN" altLang="en-US" sz="2800" smtClean="0">
                <a:solidFill>
                  <a:srgbClr val="0000FF"/>
                </a:solidFill>
                <a:latin typeface="隶书" panose="02010509060101010101" pitchFamily="49" charset="-122"/>
                <a:ea typeface="隶书" panose="02010509060101010101" pitchFamily="49" charset="-122"/>
              </a:rPr>
              <a:t>”</a:t>
            </a:r>
            <a:r>
              <a:rPr lang="en-US" altLang="zh-CN" sz="2800" smtClean="0">
                <a:latin typeface="隶书" panose="02010509060101010101" pitchFamily="49" charset="-122"/>
                <a:ea typeface="隶书" panose="02010509060101010101" pitchFamily="49" charset="-122"/>
              </a:rPr>
              <a:t>.</a:t>
            </a:r>
            <a:endParaRPr lang="zh-CN" altLang="en-US" sz="2800">
              <a:latin typeface="隶书" panose="02010509060101010101" pitchFamily="49" charset="-122"/>
              <a:ea typeface="隶书" panose="02010509060101010101" pitchFamily="49" charset="-122"/>
            </a:endParaRPr>
          </a:p>
        </p:txBody>
      </p:sp>
      <p:sp>
        <p:nvSpPr>
          <p:cNvPr id="3" name="矩形 11"/>
          <p:cNvSpPr>
            <a:spLocks noChangeArrowheads="1"/>
          </p:cNvSpPr>
          <p:nvPr/>
        </p:nvSpPr>
        <p:spPr bwMode="auto">
          <a:xfrm>
            <a:off x="250537" y="771987"/>
            <a:ext cx="6286500" cy="63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latin typeface="隶书" panose="02010509060101010101" pitchFamily="49" charset="-122"/>
                <a:ea typeface="隶书" panose="02010509060101010101" pitchFamily="49" charset="-122"/>
              </a:rPr>
              <a:t>四、实际问题与一元一次方程</a:t>
            </a:r>
          </a:p>
        </p:txBody>
      </p:sp>
      <p:sp>
        <p:nvSpPr>
          <p:cNvPr id="4" name="矩形 3"/>
          <p:cNvSpPr/>
          <p:nvPr/>
        </p:nvSpPr>
        <p:spPr>
          <a:xfrm>
            <a:off x="250537" y="1409662"/>
            <a:ext cx="5570756" cy="579646"/>
          </a:xfrm>
          <a:prstGeom prst="rect">
            <a:avLst/>
          </a:prstGeom>
        </p:spPr>
        <p:txBody>
          <a:bodyPr wrap="none">
            <a:spAutoFit/>
          </a:bodyPr>
          <a:lstStyle/>
          <a:p>
            <a:pPr algn="just">
              <a:lnSpc>
                <a:spcPts val="3800"/>
              </a:lnSpc>
            </a:pPr>
            <a:r>
              <a:rPr lang="zh-CN" altLang="en-US" sz="2800">
                <a:latin typeface="隶书" panose="02010509060101010101" pitchFamily="49" charset="-122"/>
                <a:ea typeface="隶书" panose="02010509060101010101" pitchFamily="49" charset="-122"/>
              </a:rPr>
              <a:t>常见的几种方程类型及等量关系：</a:t>
            </a:r>
            <a:endParaRPr lang="zh-CN" altLang="en-US" sz="2800">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1677527781"/>
      </p:ext>
    </p:extLst>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1"/>
          <p:cNvSpPr>
            <a:spLocks noChangeArrowheads="1"/>
          </p:cNvSpPr>
          <p:nvPr/>
        </p:nvSpPr>
        <p:spPr bwMode="auto">
          <a:xfrm>
            <a:off x="250537" y="771987"/>
            <a:ext cx="6286500" cy="63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latin typeface="隶书" panose="02010509060101010101" pitchFamily="49" charset="-122"/>
                <a:ea typeface="隶书" panose="02010509060101010101" pitchFamily="49" charset="-122"/>
              </a:rPr>
              <a:t>四、实际问题与一元一次方程</a:t>
            </a:r>
          </a:p>
        </p:txBody>
      </p:sp>
      <p:sp>
        <p:nvSpPr>
          <p:cNvPr id="4" name="矩形 3"/>
          <p:cNvSpPr/>
          <p:nvPr/>
        </p:nvSpPr>
        <p:spPr>
          <a:xfrm>
            <a:off x="250537" y="1409662"/>
            <a:ext cx="5570756" cy="579646"/>
          </a:xfrm>
          <a:prstGeom prst="rect">
            <a:avLst/>
          </a:prstGeom>
        </p:spPr>
        <p:txBody>
          <a:bodyPr wrap="none">
            <a:spAutoFit/>
          </a:bodyPr>
          <a:lstStyle/>
          <a:p>
            <a:pPr algn="just">
              <a:lnSpc>
                <a:spcPts val="3800"/>
              </a:lnSpc>
            </a:pPr>
            <a:r>
              <a:rPr lang="zh-CN" altLang="en-US" sz="2800">
                <a:latin typeface="隶书" panose="02010509060101010101" pitchFamily="49" charset="-122"/>
                <a:ea typeface="隶书" panose="02010509060101010101" pitchFamily="49" charset="-122"/>
              </a:rPr>
              <a:t>常见的几种方程类型及等量关系：</a:t>
            </a:r>
            <a:endParaRPr lang="zh-CN" altLang="en-US" sz="2800">
              <a:latin typeface="隶书" panose="02010509060101010101" pitchFamily="49" charset="-122"/>
              <a:ea typeface="隶书" panose="02010509060101010101" pitchFamily="49" charset="-122"/>
            </a:endParaRPr>
          </a:p>
        </p:txBody>
      </p:sp>
      <p:sp>
        <p:nvSpPr>
          <p:cNvPr id="5" name="Text Box 2">
            <a:extLst>
              <a:ext uri="{FF2B5EF4-FFF2-40B4-BE49-F238E27FC236}">
                <a16:creationId xmlns:a16="http://schemas.microsoft.com/office/drawing/2014/main" xmlns="" id="{2EE6AF8B-97A5-4BA5-909E-D9637BDCD5B6}"/>
              </a:ext>
            </a:extLst>
          </p:cNvPr>
          <p:cNvSpPr txBox="1">
            <a:spLocks noChangeArrowheads="1"/>
          </p:cNvSpPr>
          <p:nvPr/>
        </p:nvSpPr>
        <p:spPr bwMode="auto">
          <a:xfrm>
            <a:off x="346517" y="1884394"/>
            <a:ext cx="11665296" cy="4708971"/>
          </a:xfrm>
          <a:prstGeom prst="rect">
            <a:avLst/>
          </a:prstGeom>
          <a:noFill/>
          <a:ln>
            <a:noFill/>
          </a:ln>
          <a:extLst/>
        </p:spPr>
        <p:txBody>
          <a:bodyPr wrap="square" lIns="91431" tIns="45715" rIns="91431" bIns="45715">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ts val="4500"/>
              </a:lnSpc>
            </a:pPr>
            <a:r>
              <a:rPr lang="en-US" altLang="zh-CN" sz="2800" smtClean="0">
                <a:latin typeface="隶书" panose="02010509060101010101" pitchFamily="49" charset="-122"/>
                <a:ea typeface="隶书" panose="02010509060101010101" pitchFamily="49" charset="-122"/>
              </a:rPr>
              <a:t>3.</a:t>
            </a:r>
            <a:r>
              <a:rPr lang="zh-CN" altLang="en-US" sz="2800" smtClean="0">
                <a:latin typeface="隶书" panose="02010509060101010101" pitchFamily="49" charset="-122"/>
                <a:ea typeface="隶书" panose="02010509060101010101" pitchFamily="49" charset="-122"/>
              </a:rPr>
              <a:t>销售</a:t>
            </a:r>
            <a:r>
              <a:rPr lang="zh-CN" altLang="en-US" sz="2800">
                <a:latin typeface="隶书" panose="02010509060101010101" pitchFamily="49" charset="-122"/>
                <a:ea typeface="隶书" panose="02010509060101010101" pitchFamily="49" charset="-122"/>
              </a:rPr>
              <a:t>中的盈亏</a:t>
            </a:r>
            <a:r>
              <a:rPr lang="zh-CN" altLang="en-US" sz="2800" smtClean="0">
                <a:latin typeface="隶书" panose="02010509060101010101" pitchFamily="49" charset="-122"/>
                <a:ea typeface="隶书" panose="02010509060101010101" pitchFamily="49" charset="-122"/>
              </a:rPr>
              <a:t>问题的重要关系：</a:t>
            </a:r>
            <a:endParaRPr lang="en-US" altLang="zh-CN" sz="2800" b="1">
              <a:latin typeface="隶书" panose="02010509060101010101" pitchFamily="49" charset="-122"/>
              <a:ea typeface="隶书" panose="02010509060101010101" pitchFamily="49" charset="-122"/>
            </a:endParaRPr>
          </a:p>
          <a:p>
            <a:pPr>
              <a:lnSpc>
                <a:spcPts val="4500"/>
              </a:lnSpc>
            </a:pPr>
            <a:r>
              <a:rPr lang="en-US" altLang="zh-CN" sz="2800" b="1" smtClean="0">
                <a:latin typeface="隶书" panose="02010509060101010101" pitchFamily="49" charset="-122"/>
                <a:ea typeface="隶书" panose="02010509060101010101" pitchFamily="49" charset="-122"/>
              </a:rPr>
              <a:t>①</a:t>
            </a:r>
            <a:r>
              <a:rPr lang="zh-CN" altLang="en-US" sz="2800" smtClean="0">
                <a:solidFill>
                  <a:srgbClr val="0000FF"/>
                </a:solidFill>
                <a:latin typeface="隶书" panose="02010509060101010101" pitchFamily="49" charset="-122"/>
                <a:ea typeface="隶书" panose="02010509060101010101" pitchFamily="49" charset="-122"/>
              </a:rPr>
              <a:t>售价</a:t>
            </a:r>
            <a:r>
              <a:rPr lang="zh-CN" altLang="en-US" sz="2800">
                <a:solidFill>
                  <a:srgbClr val="0000FF"/>
                </a:solidFill>
                <a:latin typeface="隶书" panose="02010509060101010101" pitchFamily="49" charset="-122"/>
                <a:ea typeface="隶书" panose="02010509060101010101" pitchFamily="49" charset="-122"/>
              </a:rPr>
              <a:t>、进价、利润的</a:t>
            </a:r>
            <a:r>
              <a:rPr lang="zh-CN" altLang="en-US" sz="2800" smtClean="0">
                <a:solidFill>
                  <a:srgbClr val="0000FF"/>
                </a:solidFill>
                <a:latin typeface="隶书" panose="02010509060101010101" pitchFamily="49" charset="-122"/>
                <a:ea typeface="隶书" panose="02010509060101010101" pitchFamily="49" charset="-122"/>
              </a:rPr>
              <a:t>关系：</a:t>
            </a:r>
            <a:r>
              <a:rPr lang="zh-CN" altLang="en-US" sz="2800">
                <a:latin typeface="隶书" panose="02010509060101010101" pitchFamily="49" charset="-122"/>
                <a:ea typeface="隶书" panose="02010509060101010101" pitchFamily="49" charset="-122"/>
              </a:rPr>
              <a:t>利润</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售价</a:t>
            </a:r>
            <a:r>
              <a:rPr lang="en-US" altLang="zh-CN" sz="2800">
                <a:latin typeface="隶书" panose="02010509060101010101" pitchFamily="49" charset="-122"/>
                <a:ea typeface="隶书" panose="02010509060101010101" pitchFamily="49" charset="-122"/>
              </a:rPr>
              <a:t>-</a:t>
            </a:r>
            <a:r>
              <a:rPr lang="zh-CN" altLang="en-US" sz="2800" smtClean="0">
                <a:latin typeface="隶书" panose="02010509060101010101" pitchFamily="49" charset="-122"/>
                <a:ea typeface="隶书" panose="02010509060101010101" pitchFamily="49" charset="-122"/>
              </a:rPr>
              <a:t>成本价</a:t>
            </a:r>
            <a:r>
              <a:rPr lang="en-US" altLang="zh-CN" sz="2800" smtClean="0">
                <a:latin typeface="隶书" panose="02010509060101010101" pitchFamily="49" charset="-122"/>
                <a:ea typeface="隶书" panose="02010509060101010101" pitchFamily="49" charset="-122"/>
              </a:rPr>
              <a:t>(</a:t>
            </a:r>
            <a:r>
              <a:rPr lang="zh-CN" altLang="en-US" sz="2800" smtClean="0">
                <a:latin typeface="隶书" panose="02010509060101010101" pitchFamily="49" charset="-122"/>
                <a:ea typeface="隶书" panose="02010509060101010101" pitchFamily="49" charset="-122"/>
              </a:rPr>
              <a:t>进价</a:t>
            </a:r>
            <a:r>
              <a:rPr lang="en-US" altLang="zh-CN" sz="2800" smtClean="0">
                <a:latin typeface="隶书" panose="02010509060101010101" pitchFamily="49" charset="-122"/>
                <a:ea typeface="隶书" panose="02010509060101010101" pitchFamily="49" charset="-122"/>
              </a:rPr>
              <a:t>)</a:t>
            </a:r>
            <a:endParaRPr lang="zh-CN" altLang="en-US" sz="2800">
              <a:latin typeface="隶书" panose="02010509060101010101" pitchFamily="49" charset="-122"/>
              <a:ea typeface="隶书" panose="02010509060101010101" pitchFamily="49" charset="-122"/>
            </a:endParaRPr>
          </a:p>
          <a:p>
            <a:pPr>
              <a:lnSpc>
                <a:spcPts val="4500"/>
              </a:lnSpc>
            </a:pPr>
            <a:r>
              <a:rPr lang="en-US" altLang="zh-CN" sz="2800" b="1" smtClean="0">
                <a:latin typeface="隶书" panose="02010509060101010101" pitchFamily="49" charset="-122"/>
                <a:ea typeface="隶书" panose="02010509060101010101" pitchFamily="49" charset="-122"/>
              </a:rPr>
              <a:t>②</a:t>
            </a:r>
            <a:r>
              <a:rPr lang="zh-CN" altLang="en-US" sz="2800" smtClean="0">
                <a:solidFill>
                  <a:srgbClr val="0000FF"/>
                </a:solidFill>
                <a:latin typeface="隶书" panose="02010509060101010101" pitchFamily="49" charset="-122"/>
                <a:ea typeface="隶书" panose="02010509060101010101" pitchFamily="49" charset="-122"/>
              </a:rPr>
              <a:t>进</a:t>
            </a:r>
            <a:r>
              <a:rPr lang="zh-CN" altLang="en-US" sz="2800">
                <a:solidFill>
                  <a:srgbClr val="0000FF"/>
                </a:solidFill>
                <a:latin typeface="隶书" panose="02010509060101010101" pitchFamily="49" charset="-122"/>
                <a:ea typeface="隶书" panose="02010509060101010101" pitchFamily="49" charset="-122"/>
              </a:rPr>
              <a:t>价、利润、利润率的关系</a:t>
            </a:r>
            <a:r>
              <a:rPr lang="zh-CN" altLang="en-US" sz="2800" smtClean="0">
                <a:solidFill>
                  <a:srgbClr val="0000FF"/>
                </a:solidFill>
                <a:latin typeface="隶书" panose="02010509060101010101" pitchFamily="49" charset="-122"/>
                <a:ea typeface="隶书" panose="02010509060101010101" pitchFamily="49" charset="-122"/>
              </a:rPr>
              <a:t>：</a:t>
            </a:r>
            <a:endParaRPr lang="en-US" altLang="zh-CN" sz="2800" smtClean="0">
              <a:latin typeface="隶书" panose="02010509060101010101" pitchFamily="49" charset="-122"/>
              <a:ea typeface="隶书" panose="02010509060101010101" pitchFamily="49" charset="-122"/>
            </a:endParaRPr>
          </a:p>
          <a:p>
            <a:pPr>
              <a:lnSpc>
                <a:spcPts val="4500"/>
              </a:lnSpc>
            </a:pPr>
            <a:r>
              <a:rPr lang="en-US" altLang="zh-CN" sz="2800" smtClean="0">
                <a:latin typeface="隶书" panose="02010509060101010101" pitchFamily="49" charset="-122"/>
                <a:ea typeface="隶书" panose="02010509060101010101" pitchFamily="49" charset="-122"/>
              </a:rPr>
              <a:t>    </a:t>
            </a:r>
            <a:endParaRPr lang="en-US" altLang="zh-CN" sz="2800">
              <a:latin typeface="隶书" panose="02010509060101010101" pitchFamily="49" charset="-122"/>
              <a:ea typeface="隶书" panose="02010509060101010101" pitchFamily="49" charset="-122"/>
            </a:endParaRPr>
          </a:p>
          <a:p>
            <a:pPr>
              <a:lnSpc>
                <a:spcPts val="4500"/>
              </a:lnSpc>
            </a:pPr>
            <a:r>
              <a:rPr lang="en-US" altLang="zh-CN" sz="2800" smtClean="0">
                <a:latin typeface="隶书" panose="02010509060101010101" pitchFamily="49" charset="-122"/>
                <a:ea typeface="隶书" panose="02010509060101010101" pitchFamily="49" charset="-122"/>
              </a:rPr>
              <a:t>③</a:t>
            </a:r>
            <a:r>
              <a:rPr lang="zh-CN" altLang="en-US" sz="2800" smtClean="0">
                <a:solidFill>
                  <a:srgbClr val="0000FF"/>
                </a:solidFill>
                <a:latin typeface="隶书" panose="02010509060101010101" pitchFamily="49" charset="-122"/>
                <a:ea typeface="隶书" panose="02010509060101010101" pitchFamily="49" charset="-122"/>
              </a:rPr>
              <a:t>标价</a:t>
            </a:r>
            <a:r>
              <a:rPr lang="zh-CN" altLang="en-US" sz="2800">
                <a:solidFill>
                  <a:srgbClr val="0000FF"/>
                </a:solidFill>
                <a:latin typeface="隶书" panose="02010509060101010101" pitchFamily="49" charset="-122"/>
                <a:ea typeface="隶书" panose="02010509060101010101" pitchFamily="49" charset="-122"/>
              </a:rPr>
              <a:t>、折扣数、商品售价的关系</a:t>
            </a:r>
            <a:r>
              <a:rPr lang="zh-CN" altLang="en-US" sz="2800" smtClean="0">
                <a:solidFill>
                  <a:srgbClr val="0000FF"/>
                </a:solidFill>
                <a:latin typeface="隶书" panose="02010509060101010101" pitchFamily="49" charset="-122"/>
                <a:ea typeface="隶书" panose="02010509060101010101" pitchFamily="49" charset="-122"/>
              </a:rPr>
              <a:t>：</a:t>
            </a:r>
            <a:endParaRPr lang="en-US" altLang="zh-CN" sz="2800" smtClean="0">
              <a:solidFill>
                <a:srgbClr val="0000FF"/>
              </a:solidFill>
              <a:latin typeface="隶书" panose="02010509060101010101" pitchFamily="49" charset="-122"/>
              <a:ea typeface="隶书" panose="02010509060101010101" pitchFamily="49" charset="-122"/>
            </a:endParaRPr>
          </a:p>
          <a:p>
            <a:pPr>
              <a:lnSpc>
                <a:spcPts val="4500"/>
              </a:lnSpc>
            </a:pPr>
            <a:r>
              <a:rPr lang="zh-CN" altLang="en-US" sz="2800" smtClean="0">
                <a:solidFill>
                  <a:srgbClr val="0000FF"/>
                </a:solidFill>
                <a:latin typeface="隶书" panose="02010509060101010101" pitchFamily="49" charset="-122"/>
                <a:ea typeface="隶书" panose="02010509060101010101" pitchFamily="49" charset="-122"/>
              </a:rPr>
              <a:t> </a:t>
            </a:r>
            <a:endParaRPr lang="en-US" altLang="zh-CN" sz="2800" smtClean="0">
              <a:solidFill>
                <a:srgbClr val="0000FF"/>
              </a:solidFill>
              <a:latin typeface="隶书" panose="02010509060101010101" pitchFamily="49" charset="-122"/>
              <a:ea typeface="隶书" panose="02010509060101010101" pitchFamily="49" charset="-122"/>
            </a:endParaRPr>
          </a:p>
          <a:p>
            <a:pPr>
              <a:lnSpc>
                <a:spcPts val="4500"/>
              </a:lnSpc>
            </a:pPr>
            <a:r>
              <a:rPr lang="en-US" altLang="zh-CN" sz="2800" smtClean="0">
                <a:latin typeface="隶书" panose="02010509060101010101" pitchFamily="49" charset="-122"/>
                <a:ea typeface="隶书" panose="02010509060101010101" pitchFamily="49" charset="-122"/>
              </a:rPr>
              <a:t>④</a:t>
            </a:r>
            <a:r>
              <a:rPr lang="zh-CN" altLang="en-US" sz="2800" smtClean="0">
                <a:solidFill>
                  <a:srgbClr val="0000FF"/>
                </a:solidFill>
                <a:latin typeface="隶书" panose="02010509060101010101" pitchFamily="49" charset="-122"/>
                <a:ea typeface="隶书" panose="02010509060101010101" pitchFamily="49" charset="-122"/>
              </a:rPr>
              <a:t>商品</a:t>
            </a:r>
            <a:r>
              <a:rPr lang="zh-CN" altLang="en-US" sz="2800">
                <a:solidFill>
                  <a:srgbClr val="0000FF"/>
                </a:solidFill>
                <a:latin typeface="隶书" panose="02010509060101010101" pitchFamily="49" charset="-122"/>
                <a:ea typeface="隶书" panose="02010509060101010101" pitchFamily="49" charset="-122"/>
              </a:rPr>
              <a:t>售价、进价、利润率的关系：</a:t>
            </a:r>
          </a:p>
          <a:p>
            <a:pPr>
              <a:lnSpc>
                <a:spcPts val="4500"/>
              </a:lnSpc>
            </a:pPr>
            <a:r>
              <a:rPr lang="zh-CN" altLang="en-US" sz="2800" smtClean="0">
                <a:latin typeface="隶书" panose="02010509060101010101" pitchFamily="49" charset="-122"/>
                <a:ea typeface="隶书" panose="02010509060101010101" pitchFamily="49" charset="-122"/>
              </a:rPr>
              <a:t>商品售价</a:t>
            </a:r>
            <a:r>
              <a:rPr lang="en-US" altLang="zh-CN" sz="2800" smtClean="0">
                <a:latin typeface="隶书" panose="02010509060101010101" pitchFamily="49" charset="-122"/>
                <a:ea typeface="隶书" panose="02010509060101010101" pitchFamily="49" charset="-122"/>
              </a:rPr>
              <a:t>=</a:t>
            </a:r>
            <a:r>
              <a:rPr lang="zh-CN" altLang="en-US" sz="2800" smtClean="0">
                <a:latin typeface="隶书" panose="02010509060101010101" pitchFamily="49" charset="-122"/>
                <a:ea typeface="隶书" panose="02010509060101010101" pitchFamily="49" charset="-122"/>
              </a:rPr>
              <a:t>商品进价</a:t>
            </a:r>
            <a:r>
              <a:rPr lang="en-US" altLang="zh-CN" sz="2800" smtClean="0">
                <a:latin typeface="隶书" panose="02010509060101010101" pitchFamily="49" charset="-122"/>
                <a:ea typeface="隶书" panose="02010509060101010101" pitchFamily="49" charset="-122"/>
              </a:rPr>
              <a:t>×(1+</a:t>
            </a:r>
            <a:r>
              <a:rPr lang="zh-CN" altLang="en-US" sz="2800" smtClean="0">
                <a:latin typeface="隶书" panose="02010509060101010101" pitchFamily="49" charset="-122"/>
                <a:ea typeface="隶书" panose="02010509060101010101" pitchFamily="49" charset="-122"/>
              </a:rPr>
              <a:t>利润率</a:t>
            </a:r>
            <a:r>
              <a:rPr lang="en-US" altLang="zh-CN" sz="2800" smtClean="0">
                <a:latin typeface="隶书" panose="02010509060101010101" pitchFamily="49" charset="-122"/>
                <a:ea typeface="隶书" panose="02010509060101010101" pitchFamily="49" charset="-122"/>
              </a:rPr>
              <a:t>)</a:t>
            </a:r>
            <a:endParaRPr lang="zh-CN" altLang="en-US" sz="2800">
              <a:latin typeface="隶书" panose="02010509060101010101" pitchFamily="49" charset="-122"/>
              <a:ea typeface="隶书" panose="02010509060101010101" pitchFamily="49" charset="-122"/>
            </a:endParaRPr>
          </a:p>
        </p:txBody>
      </p:sp>
      <p:grpSp>
        <p:nvGrpSpPr>
          <p:cNvPr id="6" name="组合 5"/>
          <p:cNvGrpSpPr/>
          <p:nvPr/>
        </p:nvGrpSpPr>
        <p:grpSpPr>
          <a:xfrm>
            <a:off x="357462" y="3541735"/>
            <a:ext cx="9001000" cy="871070"/>
            <a:chOff x="2063552" y="4047163"/>
            <a:chExt cx="8849358" cy="871070"/>
          </a:xfrm>
          <a:noFill/>
        </p:grpSpPr>
        <p:sp>
          <p:nvSpPr>
            <p:cNvPr id="7" name="矩形 6"/>
            <p:cNvSpPr/>
            <p:nvPr/>
          </p:nvSpPr>
          <p:spPr>
            <a:xfrm>
              <a:off x="2063552" y="4221088"/>
              <a:ext cx="8849358" cy="523220"/>
            </a:xfrm>
            <a:prstGeom prst="rect">
              <a:avLst/>
            </a:prstGeom>
            <a:grpFill/>
          </p:spPr>
          <p:txBody>
            <a:bodyPr wrap="square">
              <a:spAutoFit/>
            </a:bodyPr>
            <a:lstStyle/>
            <a:p>
              <a:r>
                <a:rPr lang="zh-CN" altLang="en-US" sz="2800" smtClean="0">
                  <a:latin typeface="隶书" panose="02010509060101010101" pitchFamily="49" charset="-122"/>
                  <a:ea typeface="隶书" panose="02010509060101010101" pitchFamily="49" charset="-122"/>
                </a:rPr>
                <a:t>利润率</a:t>
              </a:r>
              <a:r>
                <a:rPr lang="en-US" altLang="zh-CN" sz="2800">
                  <a:latin typeface="隶书" panose="02010509060101010101" pitchFamily="49" charset="-122"/>
                  <a:ea typeface="隶书" panose="02010509060101010101" pitchFamily="49" charset="-122"/>
                </a:rPr>
                <a:t>= </a:t>
              </a:r>
              <a:r>
                <a:rPr lang="en-US" altLang="zh-CN" sz="2800" smtClean="0">
                  <a:latin typeface="隶书" panose="02010509060101010101" pitchFamily="49" charset="-122"/>
                  <a:ea typeface="隶书" panose="02010509060101010101" pitchFamily="49" charset="-122"/>
                </a:rPr>
                <a:t>      ×</a:t>
              </a:r>
              <a:r>
                <a:rPr lang="en-US" altLang="zh-CN" sz="2800">
                  <a:latin typeface="隶书" panose="02010509060101010101" pitchFamily="49" charset="-122"/>
                  <a:ea typeface="隶书" panose="02010509060101010101" pitchFamily="49" charset="-122"/>
                </a:rPr>
                <a:t>100</a:t>
              </a:r>
              <a:r>
                <a:rPr lang="en-US" altLang="zh-CN" sz="2800" smtClean="0">
                  <a:latin typeface="隶书" panose="02010509060101010101" pitchFamily="49" charset="-122"/>
                  <a:ea typeface="隶书" panose="02010509060101010101" pitchFamily="49" charset="-122"/>
                </a:rPr>
                <a:t>% </a:t>
              </a:r>
              <a:r>
                <a:rPr lang="zh-CN" altLang="en-US" sz="2800" smtClean="0">
                  <a:latin typeface="隶书" panose="02010509060101010101" pitchFamily="49" charset="-122"/>
                  <a:ea typeface="隶书" panose="02010509060101010101" pitchFamily="49" charset="-122"/>
                </a:rPr>
                <a:t>或 利润</a:t>
              </a:r>
              <a:r>
                <a:rPr lang="en-US" altLang="zh-CN" sz="2800" smtClean="0">
                  <a:latin typeface="隶书" panose="02010509060101010101" pitchFamily="49" charset="-122"/>
                  <a:ea typeface="隶书" panose="02010509060101010101" pitchFamily="49" charset="-122"/>
                </a:rPr>
                <a:t>=</a:t>
              </a:r>
              <a:r>
                <a:rPr lang="zh-CN" altLang="en-US" sz="2800" smtClean="0">
                  <a:latin typeface="隶书" panose="02010509060101010101" pitchFamily="49" charset="-122"/>
                  <a:ea typeface="隶书" panose="02010509060101010101" pitchFamily="49" charset="-122"/>
                </a:rPr>
                <a:t>成本价</a:t>
              </a:r>
              <a:r>
                <a:rPr lang="en-US" altLang="zh-CN" sz="2800" smtClean="0">
                  <a:latin typeface="隶书" panose="02010509060101010101" pitchFamily="49" charset="-122"/>
                  <a:ea typeface="隶书" panose="02010509060101010101" pitchFamily="49" charset="-122"/>
                </a:rPr>
                <a:t>(</a:t>
              </a:r>
              <a:r>
                <a:rPr lang="zh-CN" altLang="en-US" sz="2800" smtClean="0">
                  <a:latin typeface="隶书" panose="02010509060101010101" pitchFamily="49" charset="-122"/>
                  <a:ea typeface="隶书" panose="02010509060101010101" pitchFamily="49" charset="-122"/>
                </a:rPr>
                <a:t>进价</a:t>
              </a:r>
              <a:r>
                <a:rPr lang="en-US" altLang="zh-CN" sz="2800" smtClean="0">
                  <a:latin typeface="隶书" panose="02010509060101010101" pitchFamily="49" charset="-122"/>
                  <a:ea typeface="隶书" panose="02010509060101010101" pitchFamily="49" charset="-122"/>
                </a:rPr>
                <a:t>)×</a:t>
              </a:r>
              <a:r>
                <a:rPr lang="zh-CN" altLang="en-US" sz="2800" smtClean="0">
                  <a:latin typeface="隶书" panose="02010509060101010101" pitchFamily="49" charset="-122"/>
                  <a:ea typeface="隶书" panose="02010509060101010101" pitchFamily="49" charset="-122"/>
                </a:rPr>
                <a:t>利润率</a:t>
              </a:r>
              <a:endParaRPr lang="zh-CN" altLang="en-US" sz="2800">
                <a:latin typeface="隶书" panose="02010509060101010101" pitchFamily="49" charset="-122"/>
                <a:ea typeface="隶书" panose="02010509060101010101" pitchFamily="49" charset="-122"/>
              </a:endParaRPr>
            </a:p>
          </p:txBody>
        </p:sp>
        <p:grpSp>
          <p:nvGrpSpPr>
            <p:cNvPr id="8" name="组合 7"/>
            <p:cNvGrpSpPr/>
            <p:nvPr/>
          </p:nvGrpSpPr>
          <p:grpSpPr>
            <a:xfrm>
              <a:off x="3431703" y="4047163"/>
              <a:ext cx="1261884" cy="871070"/>
              <a:chOff x="2728753" y="5061371"/>
              <a:chExt cx="1261884" cy="871070"/>
            </a:xfrm>
            <a:grpFill/>
          </p:grpSpPr>
          <p:cxnSp>
            <p:nvCxnSpPr>
              <p:cNvPr id="9" name="直接连接符 8"/>
              <p:cNvCxnSpPr/>
              <p:nvPr/>
            </p:nvCxnSpPr>
            <p:spPr>
              <a:xfrm>
                <a:off x="2783632" y="5517232"/>
                <a:ext cx="1152128" cy="0"/>
              </a:xfrm>
              <a:prstGeom prst="line">
                <a:avLst/>
              </a:prstGeom>
              <a:grpFill/>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2908290" y="5061371"/>
                <a:ext cx="902811" cy="523220"/>
              </a:xfrm>
              <a:prstGeom prst="rect">
                <a:avLst/>
              </a:prstGeom>
              <a:grpFill/>
            </p:spPr>
            <p:txBody>
              <a:bodyPr wrap="none">
                <a:spAutoFit/>
              </a:bodyPr>
              <a:lstStyle/>
              <a:p>
                <a:r>
                  <a:rPr lang="zh-CN" altLang="en-US" sz="2800" smtClean="0">
                    <a:latin typeface="隶书" panose="02010509060101010101" pitchFamily="49" charset="-122"/>
                    <a:ea typeface="隶书" panose="02010509060101010101" pitchFamily="49" charset="-122"/>
                  </a:rPr>
                  <a:t>利润</a:t>
                </a:r>
                <a:endParaRPr lang="zh-CN" altLang="en-US" sz="2800">
                  <a:latin typeface="隶书" panose="02010509060101010101" pitchFamily="49" charset="-122"/>
                  <a:ea typeface="隶书" panose="02010509060101010101" pitchFamily="49" charset="-122"/>
                </a:endParaRPr>
              </a:p>
            </p:txBody>
          </p:sp>
          <p:sp>
            <p:nvSpPr>
              <p:cNvPr id="11" name="矩形 10"/>
              <p:cNvSpPr/>
              <p:nvPr/>
            </p:nvSpPr>
            <p:spPr>
              <a:xfrm>
                <a:off x="2728753" y="5409221"/>
                <a:ext cx="1261884" cy="523220"/>
              </a:xfrm>
              <a:prstGeom prst="rect">
                <a:avLst/>
              </a:prstGeom>
              <a:grpFill/>
            </p:spPr>
            <p:txBody>
              <a:bodyPr wrap="none">
                <a:spAutoFit/>
              </a:bodyPr>
              <a:lstStyle/>
              <a:p>
                <a:r>
                  <a:rPr lang="zh-CN" altLang="en-US" sz="2800">
                    <a:latin typeface="隶书" panose="02010509060101010101" pitchFamily="49" charset="-122"/>
                    <a:ea typeface="隶书" panose="02010509060101010101" pitchFamily="49" charset="-122"/>
                  </a:rPr>
                  <a:t>成本价</a:t>
                </a:r>
              </a:p>
            </p:txBody>
          </p:sp>
        </p:grpSp>
      </p:grpSp>
      <p:grpSp>
        <p:nvGrpSpPr>
          <p:cNvPr id="12" name="组合 11"/>
          <p:cNvGrpSpPr/>
          <p:nvPr/>
        </p:nvGrpSpPr>
        <p:grpSpPr>
          <a:xfrm>
            <a:off x="357462" y="4745959"/>
            <a:ext cx="4248472" cy="870088"/>
            <a:chOff x="2063552" y="4079589"/>
            <a:chExt cx="4176897" cy="870088"/>
          </a:xfrm>
          <a:noFill/>
        </p:grpSpPr>
        <p:sp>
          <p:nvSpPr>
            <p:cNvPr id="13" name="矩形 12"/>
            <p:cNvSpPr/>
            <p:nvPr/>
          </p:nvSpPr>
          <p:spPr>
            <a:xfrm>
              <a:off x="2063552" y="4221088"/>
              <a:ext cx="4176897" cy="523220"/>
            </a:xfrm>
            <a:prstGeom prst="rect">
              <a:avLst/>
            </a:prstGeom>
            <a:grpFill/>
          </p:spPr>
          <p:txBody>
            <a:bodyPr wrap="square">
              <a:spAutoFit/>
            </a:bodyPr>
            <a:lstStyle/>
            <a:p>
              <a:r>
                <a:rPr lang="zh-CN" altLang="en-US" sz="2800" smtClean="0">
                  <a:latin typeface="隶书" panose="02010509060101010101" pitchFamily="49" charset="-122"/>
                  <a:ea typeface="隶书" panose="02010509060101010101" pitchFamily="49" charset="-122"/>
                </a:rPr>
                <a:t>商品售价</a:t>
              </a:r>
              <a:r>
                <a:rPr lang="en-US" altLang="zh-CN" sz="2800" smtClean="0">
                  <a:latin typeface="隶书" panose="02010509060101010101" pitchFamily="49" charset="-122"/>
                  <a:ea typeface="隶书" panose="02010509060101010101" pitchFamily="49" charset="-122"/>
                </a:rPr>
                <a:t>=</a:t>
              </a:r>
              <a:r>
                <a:rPr lang="zh-CN" altLang="en-US" sz="2800" smtClean="0">
                  <a:latin typeface="隶书" panose="02010509060101010101" pitchFamily="49" charset="-122"/>
                  <a:ea typeface="隶书" panose="02010509060101010101" pitchFamily="49" charset="-122"/>
                </a:rPr>
                <a:t>标价</a:t>
              </a:r>
              <a:r>
                <a:rPr lang="en-US" altLang="zh-CN" sz="2800" smtClean="0">
                  <a:latin typeface="隶书" panose="02010509060101010101" pitchFamily="49" charset="-122"/>
                  <a:ea typeface="隶书" panose="02010509060101010101" pitchFamily="49" charset="-122"/>
                </a:rPr>
                <a:t>×</a:t>
              </a:r>
              <a:endParaRPr lang="zh-CN" altLang="en-US" sz="2800">
                <a:latin typeface="隶书" panose="02010509060101010101" pitchFamily="49" charset="-122"/>
                <a:ea typeface="隶书" panose="02010509060101010101" pitchFamily="49" charset="-122"/>
              </a:endParaRPr>
            </a:p>
          </p:txBody>
        </p:sp>
        <p:grpSp>
          <p:nvGrpSpPr>
            <p:cNvPr id="14" name="组合 13"/>
            <p:cNvGrpSpPr/>
            <p:nvPr/>
          </p:nvGrpSpPr>
          <p:grpSpPr>
            <a:xfrm>
              <a:off x="4837959" y="4079589"/>
              <a:ext cx="1240625" cy="870088"/>
              <a:chOff x="4135009" y="5093797"/>
              <a:chExt cx="1240625" cy="870088"/>
            </a:xfrm>
            <a:grpFill/>
          </p:grpSpPr>
          <p:cxnSp>
            <p:nvCxnSpPr>
              <p:cNvPr id="15" name="直接连接符 14"/>
              <p:cNvCxnSpPr/>
              <p:nvPr/>
            </p:nvCxnSpPr>
            <p:spPr>
              <a:xfrm>
                <a:off x="4155297" y="5546122"/>
                <a:ext cx="1152128" cy="0"/>
              </a:xfrm>
              <a:prstGeom prst="line">
                <a:avLst/>
              </a:prstGeom>
              <a:grpFill/>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4135009" y="5093797"/>
                <a:ext cx="1240625" cy="523220"/>
              </a:xfrm>
              <a:prstGeom prst="rect">
                <a:avLst/>
              </a:prstGeom>
              <a:grpFill/>
            </p:spPr>
            <p:txBody>
              <a:bodyPr wrap="none">
                <a:spAutoFit/>
              </a:bodyPr>
              <a:lstStyle/>
              <a:p>
                <a:r>
                  <a:rPr lang="zh-CN" altLang="en-US" sz="2800" smtClean="0">
                    <a:latin typeface="隶书" panose="02010509060101010101" pitchFamily="49" charset="-122"/>
                    <a:ea typeface="隶书" panose="02010509060101010101" pitchFamily="49" charset="-122"/>
                  </a:rPr>
                  <a:t>折扣数</a:t>
                </a:r>
                <a:endParaRPr lang="zh-CN" altLang="en-US" sz="2800">
                  <a:latin typeface="隶书" panose="02010509060101010101" pitchFamily="49" charset="-122"/>
                  <a:ea typeface="隶书" panose="02010509060101010101" pitchFamily="49" charset="-122"/>
                </a:endParaRPr>
              </a:p>
            </p:txBody>
          </p:sp>
          <p:sp>
            <p:nvSpPr>
              <p:cNvPr id="17" name="矩形 16"/>
              <p:cNvSpPr/>
              <p:nvPr/>
            </p:nvSpPr>
            <p:spPr>
              <a:xfrm>
                <a:off x="4438607" y="5440665"/>
                <a:ext cx="534579" cy="523220"/>
              </a:xfrm>
              <a:prstGeom prst="rect">
                <a:avLst/>
              </a:prstGeom>
              <a:grpFill/>
            </p:spPr>
            <p:txBody>
              <a:bodyPr wrap="none">
                <a:spAutoFit/>
              </a:bodyPr>
              <a:lstStyle/>
              <a:p>
                <a:r>
                  <a:rPr lang="en-US" altLang="zh-CN" sz="2800" smtClean="0">
                    <a:latin typeface="隶书" panose="02010509060101010101" pitchFamily="49" charset="-122"/>
                    <a:ea typeface="隶书" panose="02010509060101010101" pitchFamily="49" charset="-122"/>
                  </a:rPr>
                  <a:t>10</a:t>
                </a:r>
                <a:endParaRPr lang="zh-CN" altLang="en-US" sz="2800">
                  <a:latin typeface="隶书" panose="02010509060101010101" pitchFamily="49" charset="-122"/>
                  <a:ea typeface="隶书" panose="02010509060101010101" pitchFamily="49" charset="-122"/>
                </a:endParaRPr>
              </a:p>
            </p:txBody>
          </p:sp>
        </p:grpSp>
      </p:grpSp>
    </p:spTree>
    <p:extLst>
      <p:ext uri="{BB962C8B-B14F-4D97-AF65-F5344CB8AC3E}">
        <p14:creationId xmlns:p14="http://schemas.microsoft.com/office/powerpoint/2010/main" val="4020505073"/>
      </p:ext>
    </p:extLst>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1"/>
          <p:cNvSpPr>
            <a:spLocks noChangeArrowheads="1"/>
          </p:cNvSpPr>
          <p:nvPr/>
        </p:nvSpPr>
        <p:spPr bwMode="auto">
          <a:xfrm>
            <a:off x="250537" y="771987"/>
            <a:ext cx="6286500" cy="63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latin typeface="隶书" panose="02010509060101010101" pitchFamily="49" charset="-122"/>
                <a:ea typeface="隶书" panose="02010509060101010101" pitchFamily="49" charset="-122"/>
              </a:rPr>
              <a:t>四、实际问题与一元一次方程</a:t>
            </a:r>
          </a:p>
        </p:txBody>
      </p:sp>
      <p:sp>
        <p:nvSpPr>
          <p:cNvPr id="4" name="矩形 3"/>
          <p:cNvSpPr/>
          <p:nvPr/>
        </p:nvSpPr>
        <p:spPr>
          <a:xfrm>
            <a:off x="250537" y="1409662"/>
            <a:ext cx="5570756" cy="579646"/>
          </a:xfrm>
          <a:prstGeom prst="rect">
            <a:avLst/>
          </a:prstGeom>
        </p:spPr>
        <p:txBody>
          <a:bodyPr wrap="none">
            <a:spAutoFit/>
          </a:bodyPr>
          <a:lstStyle/>
          <a:p>
            <a:pPr algn="just">
              <a:lnSpc>
                <a:spcPts val="3800"/>
              </a:lnSpc>
            </a:pPr>
            <a:r>
              <a:rPr lang="zh-CN" altLang="en-US" sz="2800">
                <a:latin typeface="隶书" panose="02010509060101010101" pitchFamily="49" charset="-122"/>
                <a:ea typeface="隶书" panose="02010509060101010101" pitchFamily="49" charset="-122"/>
              </a:rPr>
              <a:t>常见的几种方程类型及等量关系：</a:t>
            </a:r>
            <a:endParaRPr lang="zh-CN" altLang="en-US" sz="2800">
              <a:latin typeface="隶书" panose="02010509060101010101" pitchFamily="49" charset="-122"/>
              <a:ea typeface="隶书" panose="02010509060101010101" pitchFamily="49" charset="-122"/>
            </a:endParaRPr>
          </a:p>
        </p:txBody>
      </p:sp>
      <p:sp>
        <p:nvSpPr>
          <p:cNvPr id="5" name="Text Box 2">
            <a:extLst>
              <a:ext uri="{FF2B5EF4-FFF2-40B4-BE49-F238E27FC236}">
                <a16:creationId xmlns="" xmlns:a16="http://schemas.microsoft.com/office/drawing/2014/main" id="{2EE6AF8B-97A5-4BA5-909E-D9637BDCD5B6}"/>
              </a:ext>
            </a:extLst>
          </p:cNvPr>
          <p:cNvSpPr txBox="1">
            <a:spLocks noChangeArrowheads="1"/>
          </p:cNvSpPr>
          <p:nvPr/>
        </p:nvSpPr>
        <p:spPr bwMode="auto">
          <a:xfrm>
            <a:off x="250537" y="1862610"/>
            <a:ext cx="11809312" cy="3323977"/>
          </a:xfrm>
          <a:prstGeom prst="rect">
            <a:avLst/>
          </a:prstGeom>
          <a:noFill/>
          <a:ln>
            <a:noFill/>
          </a:ln>
          <a:extLst/>
        </p:spPr>
        <p:txBody>
          <a:bodyPr wrap="square" lIns="91431" tIns="45715" rIns="91431" bIns="45715">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2800" smtClean="0">
                <a:latin typeface="隶书" panose="02010509060101010101" pitchFamily="49" charset="-122"/>
                <a:ea typeface="隶书" panose="02010509060101010101" pitchFamily="49" charset="-122"/>
              </a:rPr>
              <a:t>4.</a:t>
            </a:r>
            <a:r>
              <a:rPr lang="zh-CN" altLang="en-US" sz="2800" smtClean="0">
                <a:latin typeface="隶书" panose="02010509060101010101" pitchFamily="49" charset="-122"/>
                <a:ea typeface="隶书" panose="02010509060101010101" pitchFamily="49" charset="-122"/>
              </a:rPr>
              <a:t>球赛积分问题的解题要点：</a:t>
            </a:r>
            <a:endParaRPr lang="en-US" altLang="zh-CN" sz="2800" b="1">
              <a:latin typeface="隶书" panose="02010509060101010101" pitchFamily="49" charset="-122"/>
              <a:ea typeface="隶书" panose="02010509060101010101" pitchFamily="49" charset="-122"/>
            </a:endParaRPr>
          </a:p>
          <a:p>
            <a:pPr>
              <a:lnSpc>
                <a:spcPct val="150000"/>
              </a:lnSpc>
            </a:pPr>
            <a:r>
              <a:rPr lang="en-US" altLang="zh-CN" sz="2800" smtClean="0">
                <a:latin typeface="隶书" panose="02010509060101010101" pitchFamily="49" charset="-122"/>
                <a:ea typeface="隶书" panose="02010509060101010101" pitchFamily="49" charset="-122"/>
              </a:rPr>
              <a:t>①</a:t>
            </a:r>
            <a:r>
              <a:rPr lang="zh-CN" altLang="en-US" sz="2800" smtClean="0">
                <a:latin typeface="隶书" panose="02010509060101010101" pitchFamily="49" charset="-122"/>
                <a:ea typeface="隶书" panose="02010509060101010101" pitchFamily="49" charset="-122"/>
              </a:rPr>
              <a:t>解决</a:t>
            </a:r>
            <a:r>
              <a:rPr lang="zh-CN" altLang="en-US" sz="2800">
                <a:latin typeface="隶书" panose="02010509060101010101" pitchFamily="49" charset="-122"/>
                <a:ea typeface="隶书" panose="02010509060101010101" pitchFamily="49" charset="-122"/>
              </a:rPr>
              <a:t>有关表格的问题时，首先要根据表格中给</a:t>
            </a:r>
            <a:r>
              <a:rPr lang="zh-CN" altLang="en-US" sz="2800" smtClean="0">
                <a:latin typeface="隶书" panose="02010509060101010101" pitchFamily="49" charset="-122"/>
                <a:ea typeface="隶书" panose="02010509060101010101" pitchFamily="49" charset="-122"/>
              </a:rPr>
              <a:t>出的</a:t>
            </a:r>
            <a:r>
              <a:rPr lang="zh-CN" altLang="en-US" sz="2800">
                <a:latin typeface="隶书" panose="02010509060101010101" pitchFamily="49" charset="-122"/>
                <a:ea typeface="隶书" panose="02010509060101010101" pitchFamily="49" charset="-122"/>
              </a:rPr>
              <a:t>相关信息，找出数量间的关系，然后再运用</a:t>
            </a:r>
            <a:r>
              <a:rPr lang="zh-CN" altLang="en-US" sz="2800" smtClean="0">
                <a:latin typeface="隶书" panose="02010509060101010101" pitchFamily="49" charset="-122"/>
                <a:ea typeface="隶书" panose="02010509060101010101" pitchFamily="49" charset="-122"/>
              </a:rPr>
              <a:t>数学</a:t>
            </a:r>
            <a:r>
              <a:rPr lang="zh-CN" altLang="en-US" sz="2800">
                <a:latin typeface="隶书" panose="02010509060101010101" pitchFamily="49" charset="-122"/>
                <a:ea typeface="隶书" panose="02010509060101010101" pitchFamily="49" charset="-122"/>
              </a:rPr>
              <a:t>知识解决问题</a:t>
            </a:r>
            <a:r>
              <a:rPr lang="en-US" altLang="zh-CN" sz="2800" smtClean="0">
                <a:latin typeface="隶书" panose="02010509060101010101" pitchFamily="49" charset="-122"/>
                <a:ea typeface="隶书" panose="02010509060101010101" pitchFamily="49" charset="-122"/>
              </a:rPr>
              <a:t>.</a:t>
            </a:r>
            <a:endParaRPr lang="en-US" altLang="zh-CN" sz="2800">
              <a:latin typeface="隶书" panose="02010509060101010101" pitchFamily="49" charset="-122"/>
              <a:ea typeface="隶书" panose="02010509060101010101" pitchFamily="49" charset="-122"/>
            </a:endParaRPr>
          </a:p>
          <a:p>
            <a:pPr>
              <a:lnSpc>
                <a:spcPct val="150000"/>
              </a:lnSpc>
            </a:pPr>
            <a:r>
              <a:rPr lang="en-US" altLang="zh-CN" sz="2800" smtClean="0">
                <a:latin typeface="隶书" panose="02010509060101010101" pitchFamily="49" charset="-122"/>
                <a:ea typeface="隶书" panose="02010509060101010101" pitchFamily="49" charset="-122"/>
              </a:rPr>
              <a:t>②</a:t>
            </a:r>
            <a:r>
              <a:rPr lang="zh-CN" altLang="en-US" sz="2800" smtClean="0">
                <a:latin typeface="隶书" panose="02010509060101010101" pitchFamily="49" charset="-122"/>
                <a:ea typeface="隶书" panose="02010509060101010101" pitchFamily="49" charset="-122"/>
              </a:rPr>
              <a:t>用</a:t>
            </a:r>
            <a:r>
              <a:rPr lang="zh-CN" altLang="en-US" sz="2800">
                <a:latin typeface="隶书" panose="02010509060101010101" pitchFamily="49" charset="-122"/>
                <a:ea typeface="隶书" panose="02010509060101010101" pitchFamily="49" charset="-122"/>
              </a:rPr>
              <a:t>方程解决实际问题时，要注意检验方程的解</a:t>
            </a:r>
            <a:r>
              <a:rPr lang="zh-CN" altLang="en-US" sz="2800" smtClean="0">
                <a:latin typeface="隶书" panose="02010509060101010101" pitchFamily="49" charset="-122"/>
                <a:ea typeface="隶书" panose="02010509060101010101" pitchFamily="49" charset="-122"/>
              </a:rPr>
              <a:t>是否</a:t>
            </a:r>
            <a:r>
              <a:rPr lang="zh-CN" altLang="en-US" sz="2800">
                <a:latin typeface="隶书" panose="02010509060101010101" pitchFamily="49" charset="-122"/>
                <a:ea typeface="隶书" panose="02010509060101010101" pitchFamily="49" charset="-122"/>
              </a:rPr>
              <a:t>正确，且符合问题的实际意义． </a:t>
            </a:r>
          </a:p>
        </p:txBody>
      </p:sp>
    </p:spTree>
    <p:extLst>
      <p:ext uri="{BB962C8B-B14F-4D97-AF65-F5344CB8AC3E}">
        <p14:creationId xmlns:p14="http://schemas.microsoft.com/office/powerpoint/2010/main" val="44779944"/>
      </p:ext>
    </p:extLst>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1"/>
          <p:cNvSpPr>
            <a:spLocks noChangeArrowheads="1"/>
          </p:cNvSpPr>
          <p:nvPr/>
        </p:nvSpPr>
        <p:spPr bwMode="auto">
          <a:xfrm>
            <a:off x="250537" y="771987"/>
            <a:ext cx="6286500" cy="63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latin typeface="隶书" panose="02010509060101010101" pitchFamily="49" charset="-122"/>
                <a:ea typeface="隶书" panose="02010509060101010101" pitchFamily="49" charset="-122"/>
              </a:rPr>
              <a:t>四、实际问题与一元一次方程</a:t>
            </a:r>
          </a:p>
        </p:txBody>
      </p:sp>
      <p:sp>
        <p:nvSpPr>
          <p:cNvPr id="4" name="矩形 3"/>
          <p:cNvSpPr/>
          <p:nvPr/>
        </p:nvSpPr>
        <p:spPr>
          <a:xfrm>
            <a:off x="250537" y="1409662"/>
            <a:ext cx="5570756" cy="579646"/>
          </a:xfrm>
          <a:prstGeom prst="rect">
            <a:avLst/>
          </a:prstGeom>
        </p:spPr>
        <p:txBody>
          <a:bodyPr wrap="none">
            <a:spAutoFit/>
          </a:bodyPr>
          <a:lstStyle/>
          <a:p>
            <a:pPr algn="just">
              <a:lnSpc>
                <a:spcPts val="3800"/>
              </a:lnSpc>
            </a:pPr>
            <a:r>
              <a:rPr lang="zh-CN" altLang="en-US" sz="2800">
                <a:latin typeface="隶书" panose="02010509060101010101" pitchFamily="49" charset="-122"/>
                <a:ea typeface="隶书" panose="02010509060101010101" pitchFamily="49" charset="-122"/>
              </a:rPr>
              <a:t>常见的几种方程类型及等量关系：</a:t>
            </a:r>
            <a:endParaRPr lang="zh-CN" altLang="en-US" sz="2800">
              <a:latin typeface="隶书" panose="02010509060101010101" pitchFamily="49" charset="-122"/>
              <a:ea typeface="隶书" panose="02010509060101010101" pitchFamily="49" charset="-122"/>
            </a:endParaRPr>
          </a:p>
        </p:txBody>
      </p:sp>
      <p:sp>
        <p:nvSpPr>
          <p:cNvPr id="6" name="矩形标注 28684">
            <a:extLst>
              <a:ext uri="{FF2B5EF4-FFF2-40B4-BE49-F238E27FC236}">
                <a16:creationId xmlns:a16="http://schemas.microsoft.com/office/drawing/2014/main" xmlns="" id="{FE9F678F-26BB-47AB-9FC3-7DA289261F63}"/>
              </a:ext>
            </a:extLst>
          </p:cNvPr>
          <p:cNvSpPr>
            <a:spLocks noChangeArrowheads="1"/>
          </p:cNvSpPr>
          <p:nvPr/>
        </p:nvSpPr>
        <p:spPr bwMode="auto">
          <a:xfrm>
            <a:off x="1931552" y="2735020"/>
            <a:ext cx="1511300" cy="504121"/>
          </a:xfrm>
          <a:prstGeom prst="wedgeRectCallout">
            <a:avLst>
              <a:gd name="adj1" fmla="val 108088"/>
              <a:gd name="adj2" fmla="val 149264"/>
            </a:avLst>
          </a:prstGeom>
          <a:solidFill>
            <a:schemeClr val="accent1">
              <a:lumMod val="20000"/>
              <a:lumOff val="80000"/>
            </a:schemeClr>
          </a:solidFill>
          <a:ln w="9525">
            <a:solidFill>
              <a:schemeClr val="tx1"/>
            </a:solidFill>
            <a:miter lim="800000"/>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400">
                <a:latin typeface="隶书" panose="02010509060101010101" pitchFamily="49" charset="-122"/>
                <a:ea typeface="隶书" panose="02010509060101010101" pitchFamily="49" charset="-122"/>
              </a:rPr>
              <a:t>列表分析</a:t>
            </a:r>
          </a:p>
        </p:txBody>
      </p:sp>
      <p:sp>
        <p:nvSpPr>
          <p:cNvPr id="7" name="矩形标注 28685">
            <a:extLst>
              <a:ext uri="{FF2B5EF4-FFF2-40B4-BE49-F238E27FC236}">
                <a16:creationId xmlns:a16="http://schemas.microsoft.com/office/drawing/2014/main" xmlns="" id="{4F32E10F-09E6-464F-8831-9C89D6B7E562}"/>
              </a:ext>
            </a:extLst>
          </p:cNvPr>
          <p:cNvSpPr>
            <a:spLocks noChangeArrowheads="1"/>
          </p:cNvSpPr>
          <p:nvPr/>
        </p:nvSpPr>
        <p:spPr bwMode="auto">
          <a:xfrm>
            <a:off x="1310067" y="5542788"/>
            <a:ext cx="1582737" cy="476250"/>
          </a:xfrm>
          <a:prstGeom prst="wedgeRectCallout">
            <a:avLst>
              <a:gd name="adj1" fmla="val -48638"/>
              <a:gd name="adj2" fmla="val -197398"/>
            </a:avLst>
          </a:prstGeom>
          <a:solidFill>
            <a:schemeClr val="accent1">
              <a:lumMod val="20000"/>
              <a:lumOff val="80000"/>
            </a:schemeClr>
          </a:solidFill>
          <a:ln w="9525">
            <a:solidFill>
              <a:schemeClr val="tx1"/>
            </a:solidFill>
            <a:miter lim="800000"/>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400">
                <a:latin typeface="隶书" panose="02010509060101010101" pitchFamily="49" charset="-122"/>
                <a:ea typeface="隶书" panose="02010509060101010101" pitchFamily="49" charset="-122"/>
              </a:rPr>
              <a:t>借助数轴</a:t>
            </a:r>
          </a:p>
        </p:txBody>
      </p:sp>
      <p:sp>
        <p:nvSpPr>
          <p:cNvPr id="8" name="文本框 7">
            <a:extLst>
              <a:ext uri="{FF2B5EF4-FFF2-40B4-BE49-F238E27FC236}">
                <a16:creationId xmlns:a16="http://schemas.microsoft.com/office/drawing/2014/main" xmlns="" id="{BDA39314-38FA-4712-88DB-BB8162D84D11}"/>
              </a:ext>
            </a:extLst>
          </p:cNvPr>
          <p:cNvSpPr txBox="1">
            <a:spLocks noChangeArrowheads="1"/>
          </p:cNvSpPr>
          <p:nvPr/>
        </p:nvSpPr>
        <p:spPr bwMode="auto">
          <a:xfrm>
            <a:off x="744143" y="4210602"/>
            <a:ext cx="553998" cy="792162"/>
          </a:xfrm>
          <a:prstGeom prst="rect">
            <a:avLst/>
          </a:prstGeom>
          <a:solidFill>
            <a:schemeClr val="accent1">
              <a:lumMod val="20000"/>
              <a:lumOff val="80000"/>
            </a:schemeClr>
          </a:solidFill>
          <a:ln w="9525">
            <a:solidFill>
              <a:schemeClr val="tx1"/>
            </a:solidFill>
            <a:miter lim="800000"/>
          </a:ln>
        </p:spPr>
        <p:txBody>
          <a:bodyPr vert="eaVert">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400">
                <a:latin typeface="隶书" panose="02010509060101010101" pitchFamily="49" charset="-122"/>
                <a:ea typeface="隶书" panose="02010509060101010101" pitchFamily="49" charset="-122"/>
              </a:rPr>
              <a:t>审题</a:t>
            </a:r>
          </a:p>
        </p:txBody>
      </p:sp>
      <p:sp>
        <p:nvSpPr>
          <p:cNvPr id="9" name="矩形标注 28690">
            <a:extLst>
              <a:ext uri="{FF2B5EF4-FFF2-40B4-BE49-F238E27FC236}">
                <a16:creationId xmlns:a16="http://schemas.microsoft.com/office/drawing/2014/main" xmlns="" id="{27ED4EC9-7099-41B8-85D6-C726AC60D798}"/>
              </a:ext>
            </a:extLst>
          </p:cNvPr>
          <p:cNvSpPr>
            <a:spLocks noChangeArrowheads="1"/>
          </p:cNvSpPr>
          <p:nvPr/>
        </p:nvSpPr>
        <p:spPr bwMode="auto">
          <a:xfrm>
            <a:off x="7211571" y="2951041"/>
            <a:ext cx="1800225" cy="504825"/>
          </a:xfrm>
          <a:prstGeom prst="wedgeRectCallout">
            <a:avLst>
              <a:gd name="adj1" fmla="val 118782"/>
              <a:gd name="adj2" fmla="val 203458"/>
            </a:avLst>
          </a:prstGeom>
          <a:solidFill>
            <a:schemeClr val="accent1">
              <a:lumMod val="20000"/>
              <a:lumOff val="80000"/>
            </a:schemeClr>
          </a:solidFill>
          <a:ln w="9525">
            <a:solidFill>
              <a:schemeClr val="tx1"/>
            </a:solidFill>
            <a:miter lim="800000"/>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400">
                <a:latin typeface="隶书" panose="02010509060101010101" pitchFamily="49" charset="-122"/>
                <a:ea typeface="隶书" panose="02010509060101010101" pitchFamily="49" charset="-122"/>
              </a:rPr>
              <a:t>分类讨论</a:t>
            </a:r>
          </a:p>
        </p:txBody>
      </p:sp>
      <p:sp>
        <p:nvSpPr>
          <p:cNvPr id="10" name="文本框 9">
            <a:extLst>
              <a:ext uri="{FF2B5EF4-FFF2-40B4-BE49-F238E27FC236}">
                <a16:creationId xmlns:a16="http://schemas.microsoft.com/office/drawing/2014/main" xmlns="" id="{F2842B42-6F6D-4D6F-9BEA-D132FF47E570}"/>
              </a:ext>
            </a:extLst>
          </p:cNvPr>
          <p:cNvSpPr txBox="1">
            <a:spLocks noChangeArrowheads="1"/>
          </p:cNvSpPr>
          <p:nvPr/>
        </p:nvSpPr>
        <p:spPr bwMode="auto">
          <a:xfrm>
            <a:off x="10270879" y="4030420"/>
            <a:ext cx="553998" cy="1116807"/>
          </a:xfrm>
          <a:prstGeom prst="rect">
            <a:avLst/>
          </a:prstGeom>
          <a:solidFill>
            <a:schemeClr val="accent1">
              <a:lumMod val="20000"/>
              <a:lumOff val="80000"/>
            </a:schemeClr>
          </a:solidFill>
          <a:ln w="9525">
            <a:solidFill>
              <a:schemeClr val="tx1"/>
            </a:solidFill>
            <a:miter lim="800000"/>
          </a:ln>
        </p:spPr>
        <p:txBody>
          <a:bodyPr vert="eaVert"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400">
                <a:latin typeface="隶书" panose="02010509060101010101" pitchFamily="49" charset="-122"/>
                <a:ea typeface="隶书" panose="02010509060101010101" pitchFamily="49" charset="-122"/>
              </a:rPr>
              <a:t>更优惠</a:t>
            </a:r>
          </a:p>
        </p:txBody>
      </p:sp>
      <p:sp>
        <p:nvSpPr>
          <p:cNvPr id="11" name="文本框 10">
            <a:extLst>
              <a:ext uri="{FF2B5EF4-FFF2-40B4-BE49-F238E27FC236}">
                <a16:creationId xmlns:a16="http://schemas.microsoft.com/office/drawing/2014/main" xmlns="" id="{D55B5C16-1F39-489B-BAD7-2389E847741E}"/>
              </a:ext>
            </a:extLst>
          </p:cNvPr>
          <p:cNvSpPr txBox="1">
            <a:spLocks noChangeArrowheads="1"/>
          </p:cNvSpPr>
          <p:nvPr/>
        </p:nvSpPr>
        <p:spPr bwMode="auto">
          <a:xfrm>
            <a:off x="8339166" y="3942858"/>
            <a:ext cx="553998" cy="1368425"/>
          </a:xfrm>
          <a:prstGeom prst="rect">
            <a:avLst/>
          </a:prstGeom>
          <a:solidFill>
            <a:schemeClr val="accent1">
              <a:lumMod val="20000"/>
              <a:lumOff val="80000"/>
            </a:schemeClr>
          </a:solidFill>
          <a:ln w="9525">
            <a:solidFill>
              <a:schemeClr val="tx1"/>
            </a:solidFill>
            <a:miter lim="800000"/>
          </a:ln>
        </p:spPr>
        <p:txBody>
          <a:bodyPr vert="eaVert">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400">
                <a:latin typeface="隶书" panose="02010509060101010101" pitchFamily="49" charset="-122"/>
                <a:ea typeface="隶书" panose="02010509060101010101" pitchFamily="49" charset="-122"/>
              </a:rPr>
              <a:t>费用相同</a:t>
            </a:r>
          </a:p>
        </p:txBody>
      </p:sp>
      <p:sp>
        <p:nvSpPr>
          <p:cNvPr id="12" name="文本框 11">
            <a:extLst>
              <a:ext uri="{FF2B5EF4-FFF2-40B4-BE49-F238E27FC236}">
                <a16:creationId xmlns:a16="http://schemas.microsoft.com/office/drawing/2014/main" xmlns="" id="{F129C0DD-A73F-4102-A355-367829EEA07F}"/>
              </a:ext>
            </a:extLst>
          </p:cNvPr>
          <p:cNvSpPr txBox="1">
            <a:spLocks noChangeArrowheads="1"/>
          </p:cNvSpPr>
          <p:nvPr/>
        </p:nvSpPr>
        <p:spPr bwMode="auto">
          <a:xfrm>
            <a:off x="6407615" y="4066139"/>
            <a:ext cx="553998" cy="1081088"/>
          </a:xfrm>
          <a:prstGeom prst="rect">
            <a:avLst/>
          </a:prstGeom>
          <a:solidFill>
            <a:schemeClr val="accent1">
              <a:lumMod val="20000"/>
              <a:lumOff val="80000"/>
            </a:schemeClr>
          </a:solidFill>
          <a:ln w="9525">
            <a:solidFill>
              <a:schemeClr val="tx1"/>
            </a:solidFill>
            <a:miter lim="800000"/>
          </a:ln>
        </p:spPr>
        <p:txBody>
          <a:bodyPr vert="eaVert">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400">
                <a:latin typeface="隶书" panose="02010509060101010101" pitchFamily="49" charset="-122"/>
                <a:ea typeface="隶书" panose="02010509060101010101" pitchFamily="49" charset="-122"/>
              </a:rPr>
              <a:t>列方程</a:t>
            </a:r>
          </a:p>
        </p:txBody>
      </p:sp>
      <p:sp>
        <p:nvSpPr>
          <p:cNvPr id="13" name="右箭头 28697">
            <a:extLst>
              <a:ext uri="{FF2B5EF4-FFF2-40B4-BE49-F238E27FC236}">
                <a16:creationId xmlns:a16="http://schemas.microsoft.com/office/drawing/2014/main" xmlns="" id="{94F54C8B-7911-4AD5-922E-4D08AE374B48}"/>
              </a:ext>
            </a:extLst>
          </p:cNvPr>
          <p:cNvSpPr>
            <a:spLocks noChangeArrowheads="1"/>
          </p:cNvSpPr>
          <p:nvPr/>
        </p:nvSpPr>
        <p:spPr bwMode="auto">
          <a:xfrm>
            <a:off x="5075099" y="4535245"/>
            <a:ext cx="1223963" cy="217487"/>
          </a:xfrm>
          <a:prstGeom prst="rightArrow">
            <a:avLst>
              <a:gd name="adj1" fmla="val 50000"/>
              <a:gd name="adj2" fmla="val 140590"/>
            </a:avLst>
          </a:prstGeom>
          <a:solidFill>
            <a:srgbClr val="99FF66"/>
          </a:solidFill>
          <a:ln w="9525">
            <a:solidFill>
              <a:schemeClr val="tx1"/>
            </a:solidFill>
            <a:miter lim="800000"/>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sz="2400">
              <a:latin typeface="隶书" panose="02010509060101010101" pitchFamily="49" charset="-122"/>
              <a:ea typeface="隶书" panose="02010509060101010101" pitchFamily="49" charset="-122"/>
            </a:endParaRPr>
          </a:p>
        </p:txBody>
      </p:sp>
      <p:sp>
        <p:nvSpPr>
          <p:cNvPr id="14" name="文本框 13">
            <a:extLst>
              <a:ext uri="{FF2B5EF4-FFF2-40B4-BE49-F238E27FC236}">
                <a16:creationId xmlns:a16="http://schemas.microsoft.com/office/drawing/2014/main" xmlns="" id="{BCA1058D-440C-4307-9DF0-EA1235980750}"/>
              </a:ext>
            </a:extLst>
          </p:cNvPr>
          <p:cNvSpPr txBox="1">
            <a:spLocks noChangeArrowheads="1"/>
          </p:cNvSpPr>
          <p:nvPr/>
        </p:nvSpPr>
        <p:spPr bwMode="auto">
          <a:xfrm>
            <a:off x="4425704" y="3274770"/>
            <a:ext cx="553998" cy="2592388"/>
          </a:xfrm>
          <a:prstGeom prst="rect">
            <a:avLst/>
          </a:prstGeom>
          <a:solidFill>
            <a:schemeClr val="accent1">
              <a:lumMod val="20000"/>
              <a:lumOff val="80000"/>
            </a:schemeClr>
          </a:solidFill>
          <a:ln w="9525">
            <a:solidFill>
              <a:schemeClr val="tx1"/>
            </a:solidFill>
            <a:miter lim="800000"/>
          </a:ln>
        </p:spPr>
        <p:txBody>
          <a:bodyPr vert="eaVert">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400">
                <a:latin typeface="隶书" panose="02010509060101010101" pitchFamily="49" charset="-122"/>
                <a:ea typeface="隶书" panose="02010509060101010101" pitchFamily="49" charset="-122"/>
              </a:rPr>
              <a:t>用未知数表示费用</a:t>
            </a:r>
          </a:p>
        </p:txBody>
      </p:sp>
      <p:sp>
        <p:nvSpPr>
          <p:cNvPr id="15" name="右箭头 28699">
            <a:extLst>
              <a:ext uri="{FF2B5EF4-FFF2-40B4-BE49-F238E27FC236}">
                <a16:creationId xmlns:a16="http://schemas.microsoft.com/office/drawing/2014/main" xmlns="" id="{BF465040-628A-4118-8528-0C2DD7843478}"/>
              </a:ext>
            </a:extLst>
          </p:cNvPr>
          <p:cNvSpPr>
            <a:spLocks noChangeArrowheads="1"/>
          </p:cNvSpPr>
          <p:nvPr/>
        </p:nvSpPr>
        <p:spPr bwMode="auto">
          <a:xfrm>
            <a:off x="3245346" y="4535245"/>
            <a:ext cx="1079500" cy="215900"/>
          </a:xfrm>
          <a:prstGeom prst="rightArrow">
            <a:avLst>
              <a:gd name="adj1" fmla="val 50000"/>
              <a:gd name="adj2" fmla="val 125000"/>
            </a:avLst>
          </a:prstGeom>
          <a:solidFill>
            <a:srgbClr val="99FF66"/>
          </a:solidFill>
          <a:ln w="9525">
            <a:solidFill>
              <a:schemeClr val="tx1"/>
            </a:solidFill>
            <a:miter lim="800000"/>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sz="2400">
              <a:latin typeface="隶书" panose="02010509060101010101" pitchFamily="49" charset="-122"/>
              <a:ea typeface="隶书" panose="02010509060101010101" pitchFamily="49" charset="-122"/>
            </a:endParaRPr>
          </a:p>
        </p:txBody>
      </p:sp>
      <p:sp>
        <p:nvSpPr>
          <p:cNvPr id="16" name="文本框 15">
            <a:extLst>
              <a:ext uri="{FF2B5EF4-FFF2-40B4-BE49-F238E27FC236}">
                <a16:creationId xmlns:a16="http://schemas.microsoft.com/office/drawing/2014/main" xmlns="" id="{91643F58-9136-4612-9CB9-20345CC2AFD6}"/>
              </a:ext>
            </a:extLst>
          </p:cNvPr>
          <p:cNvSpPr txBox="1">
            <a:spLocks noChangeArrowheads="1"/>
          </p:cNvSpPr>
          <p:nvPr/>
        </p:nvSpPr>
        <p:spPr bwMode="auto">
          <a:xfrm>
            <a:off x="2615805" y="3942858"/>
            <a:ext cx="553998" cy="1368352"/>
          </a:xfrm>
          <a:prstGeom prst="rect">
            <a:avLst/>
          </a:prstGeom>
          <a:solidFill>
            <a:schemeClr val="accent1">
              <a:lumMod val="20000"/>
              <a:lumOff val="80000"/>
            </a:schemeClr>
          </a:solidFill>
          <a:ln w="9525">
            <a:solidFill>
              <a:schemeClr val="tx1"/>
            </a:solidFill>
            <a:miter lim="800000"/>
          </a:ln>
        </p:spPr>
        <p:txBody>
          <a:bodyPr vert="eaVert"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400">
                <a:latin typeface="隶书" panose="02010509060101010101" pitchFamily="49" charset="-122"/>
                <a:ea typeface="隶书" panose="02010509060101010101" pitchFamily="49" charset="-122"/>
              </a:rPr>
              <a:t>设未知数</a:t>
            </a:r>
          </a:p>
        </p:txBody>
      </p:sp>
      <p:grpSp>
        <p:nvGrpSpPr>
          <p:cNvPr id="17" name="组合 2">
            <a:extLst>
              <a:ext uri="{FF2B5EF4-FFF2-40B4-BE49-F238E27FC236}">
                <a16:creationId xmlns:a16="http://schemas.microsoft.com/office/drawing/2014/main" xmlns="" id="{43A7A6E3-2A9B-4627-AA51-60914CAA6565}"/>
              </a:ext>
            </a:extLst>
          </p:cNvPr>
          <p:cNvGrpSpPr/>
          <p:nvPr/>
        </p:nvGrpSpPr>
        <p:grpSpPr>
          <a:xfrm>
            <a:off x="9324391" y="5311210"/>
            <a:ext cx="2446973" cy="1297623"/>
            <a:chOff x="10547" y="1096"/>
            <a:chExt cx="3855" cy="2043"/>
          </a:xfrm>
          <a:solidFill>
            <a:schemeClr val="accent1">
              <a:lumMod val="20000"/>
              <a:lumOff val="80000"/>
            </a:schemeClr>
          </a:solidFill>
        </p:grpSpPr>
        <p:sp>
          <p:nvSpPr>
            <p:cNvPr id="18" name="云形标注 28702">
              <a:extLst>
                <a:ext uri="{FF2B5EF4-FFF2-40B4-BE49-F238E27FC236}">
                  <a16:creationId xmlns:a16="http://schemas.microsoft.com/office/drawing/2014/main" xmlns="" id="{AC1525F6-5DF4-4A3A-8CBE-889E751D7952}"/>
                </a:ext>
              </a:extLst>
            </p:cNvPr>
            <p:cNvSpPr>
              <a:spLocks noChangeArrowheads="1"/>
            </p:cNvSpPr>
            <p:nvPr/>
          </p:nvSpPr>
          <p:spPr bwMode="auto">
            <a:xfrm>
              <a:off x="10547" y="1096"/>
              <a:ext cx="3855" cy="2043"/>
            </a:xfrm>
            <a:prstGeom prst="cloudCallout">
              <a:avLst>
                <a:gd name="adj1" fmla="val -63538"/>
                <a:gd name="adj2" fmla="val -72356"/>
              </a:avLst>
            </a:prstGeom>
            <a:grpFill/>
            <a:ln w="9525">
              <a:solidFill>
                <a:schemeClr val="tx1"/>
              </a:solidFill>
              <a:rou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sz="2400">
                <a:latin typeface="隶书" panose="02010509060101010101" pitchFamily="49" charset="-122"/>
                <a:ea typeface="隶书" panose="02010509060101010101" pitchFamily="49" charset="-122"/>
              </a:endParaRPr>
            </a:p>
          </p:txBody>
        </p:sp>
        <p:sp>
          <p:nvSpPr>
            <p:cNvPr id="19" name="文本框 1">
              <a:extLst>
                <a:ext uri="{FF2B5EF4-FFF2-40B4-BE49-F238E27FC236}">
                  <a16:creationId xmlns:a16="http://schemas.microsoft.com/office/drawing/2014/main" xmlns="" id="{F0CE3C67-4F68-4D64-8052-793A85BBFD1B}"/>
                </a:ext>
              </a:extLst>
            </p:cNvPr>
            <p:cNvSpPr txBox="1">
              <a:spLocks noChangeArrowheads="1"/>
            </p:cNvSpPr>
            <p:nvPr/>
          </p:nvSpPr>
          <p:spPr bwMode="auto">
            <a:xfrm>
              <a:off x="10709" y="1464"/>
              <a:ext cx="3302" cy="1307"/>
            </a:xfrm>
            <a:prstGeom prst="rect">
              <a:avLst/>
            </a:prstGeom>
            <a:noFill/>
            <a:ln w="9525">
              <a:noFill/>
              <a:miter lim="800000"/>
            </a:ln>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400">
                  <a:latin typeface="隶书" panose="02010509060101010101" pitchFamily="49" charset="-122"/>
                  <a:ea typeface="隶书" panose="02010509060101010101" pitchFamily="49" charset="-122"/>
                </a:rPr>
                <a:t>要找不等关系先找等量关系</a:t>
              </a:r>
            </a:p>
          </p:txBody>
        </p:sp>
      </p:grpSp>
      <p:sp>
        <p:nvSpPr>
          <p:cNvPr id="20" name="文本框 42030">
            <a:extLst>
              <a:ext uri="{FF2B5EF4-FFF2-40B4-BE49-F238E27FC236}">
                <a16:creationId xmlns:a16="http://schemas.microsoft.com/office/drawing/2014/main" xmlns="" id="{DBC679E8-5617-4E74-B0FC-484CF2A25286}"/>
              </a:ext>
            </a:extLst>
          </p:cNvPr>
          <p:cNvSpPr txBox="1">
            <a:spLocks noChangeArrowheads="1"/>
          </p:cNvSpPr>
          <p:nvPr/>
        </p:nvSpPr>
        <p:spPr bwMode="auto">
          <a:xfrm>
            <a:off x="250537" y="1983862"/>
            <a:ext cx="62865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smtClean="0">
                <a:latin typeface="隶书" panose="02010509060101010101" pitchFamily="49" charset="-122"/>
                <a:ea typeface="隶书" panose="02010509060101010101" pitchFamily="49" charset="-122"/>
              </a:rPr>
              <a:t>5.</a:t>
            </a:r>
            <a:r>
              <a:rPr lang="zh-CN" altLang="en-US" sz="2800" smtClean="0">
                <a:latin typeface="隶书" panose="02010509060101010101" pitchFamily="49" charset="-122"/>
                <a:ea typeface="隶书" panose="02010509060101010101" pitchFamily="49" charset="-122"/>
              </a:rPr>
              <a:t>解决</a:t>
            </a:r>
            <a:r>
              <a:rPr lang="zh-CN" altLang="en-US" sz="2800">
                <a:latin typeface="隶书" panose="02010509060101010101" pitchFamily="49" charset="-122"/>
                <a:ea typeface="隶书" panose="02010509060101010101" pitchFamily="49" charset="-122"/>
              </a:rPr>
              <a:t>“电话计费问题”的一般思路：</a:t>
            </a:r>
          </a:p>
        </p:txBody>
      </p:sp>
      <p:sp>
        <p:nvSpPr>
          <p:cNvPr id="21" name="右箭头 28697">
            <a:extLst>
              <a:ext uri="{FF2B5EF4-FFF2-40B4-BE49-F238E27FC236}">
                <a16:creationId xmlns:a16="http://schemas.microsoft.com/office/drawing/2014/main" xmlns="" id="{94F54C8B-7911-4AD5-922E-4D08AE374B48}"/>
              </a:ext>
            </a:extLst>
          </p:cNvPr>
          <p:cNvSpPr>
            <a:spLocks noChangeArrowheads="1"/>
          </p:cNvSpPr>
          <p:nvPr/>
        </p:nvSpPr>
        <p:spPr bwMode="auto">
          <a:xfrm>
            <a:off x="7056921" y="4535245"/>
            <a:ext cx="1223963" cy="217487"/>
          </a:xfrm>
          <a:prstGeom prst="rightArrow">
            <a:avLst>
              <a:gd name="adj1" fmla="val 50000"/>
              <a:gd name="adj2" fmla="val 140590"/>
            </a:avLst>
          </a:prstGeom>
          <a:solidFill>
            <a:srgbClr val="99FF66"/>
          </a:solidFill>
          <a:ln w="9525">
            <a:solidFill>
              <a:schemeClr val="tx1"/>
            </a:solidFill>
            <a:miter lim="800000"/>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sz="2400">
              <a:latin typeface="隶书" panose="02010509060101010101" pitchFamily="49" charset="-122"/>
              <a:ea typeface="隶书" panose="02010509060101010101" pitchFamily="49" charset="-122"/>
            </a:endParaRPr>
          </a:p>
        </p:txBody>
      </p:sp>
      <p:sp>
        <p:nvSpPr>
          <p:cNvPr id="22" name="右箭头 28697">
            <a:extLst>
              <a:ext uri="{FF2B5EF4-FFF2-40B4-BE49-F238E27FC236}">
                <a16:creationId xmlns:a16="http://schemas.microsoft.com/office/drawing/2014/main" xmlns="" id="{94F54C8B-7911-4AD5-922E-4D08AE374B48}"/>
              </a:ext>
            </a:extLst>
          </p:cNvPr>
          <p:cNvSpPr>
            <a:spLocks noChangeArrowheads="1"/>
          </p:cNvSpPr>
          <p:nvPr/>
        </p:nvSpPr>
        <p:spPr bwMode="auto">
          <a:xfrm>
            <a:off x="8993912" y="4533658"/>
            <a:ext cx="1223963" cy="217487"/>
          </a:xfrm>
          <a:prstGeom prst="rightArrow">
            <a:avLst>
              <a:gd name="adj1" fmla="val 50000"/>
              <a:gd name="adj2" fmla="val 140590"/>
            </a:avLst>
          </a:prstGeom>
          <a:solidFill>
            <a:srgbClr val="99FF66"/>
          </a:solidFill>
          <a:ln w="9525">
            <a:solidFill>
              <a:schemeClr val="tx1"/>
            </a:solidFill>
            <a:miter lim="800000"/>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sz="2400">
              <a:latin typeface="隶书" panose="02010509060101010101" pitchFamily="49" charset="-122"/>
              <a:ea typeface="隶书" panose="02010509060101010101" pitchFamily="49" charset="-122"/>
            </a:endParaRPr>
          </a:p>
        </p:txBody>
      </p:sp>
      <p:sp>
        <p:nvSpPr>
          <p:cNvPr id="23" name="右箭头 28697">
            <a:extLst>
              <a:ext uri="{FF2B5EF4-FFF2-40B4-BE49-F238E27FC236}">
                <a16:creationId xmlns:a16="http://schemas.microsoft.com/office/drawing/2014/main" xmlns="" id="{94F54C8B-7911-4AD5-922E-4D08AE374B48}"/>
              </a:ext>
            </a:extLst>
          </p:cNvPr>
          <p:cNvSpPr>
            <a:spLocks noChangeArrowheads="1"/>
          </p:cNvSpPr>
          <p:nvPr/>
        </p:nvSpPr>
        <p:spPr bwMode="auto">
          <a:xfrm>
            <a:off x="1360150" y="4533658"/>
            <a:ext cx="1223963" cy="217487"/>
          </a:xfrm>
          <a:prstGeom prst="rightArrow">
            <a:avLst>
              <a:gd name="adj1" fmla="val 50000"/>
              <a:gd name="adj2" fmla="val 140590"/>
            </a:avLst>
          </a:prstGeom>
          <a:solidFill>
            <a:srgbClr val="99FF66"/>
          </a:solidFill>
          <a:ln w="9525">
            <a:solidFill>
              <a:schemeClr val="tx1"/>
            </a:solidFill>
            <a:miter lim="800000"/>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sz="2400" b="1">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1944649798"/>
      </p:ext>
    </p:extLst>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408372" y="839463"/>
            <a:ext cx="11139480" cy="5747768"/>
          </a:xfrm>
          <a:prstGeom prst="rect">
            <a:avLst/>
          </a:prstGeom>
        </p:spPr>
      </p:pic>
    </p:spTree>
    <p:extLst>
      <p:ext uri="{BB962C8B-B14F-4D97-AF65-F5344CB8AC3E}">
        <p14:creationId xmlns:p14="http://schemas.microsoft.com/office/powerpoint/2010/main" val="938642627"/>
      </p:ext>
    </p:extLst>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mc:AlternateContent>
        <mc:Choice Requires="a14">
          <p:sp>
            <p:nvSpPr>
              <p:cNvPr id="2" name="矩形 1"/>
              <p:cNvSpPr/>
              <p:nvPr/>
            </p:nvSpPr>
            <p:spPr>
              <a:xfrm>
                <a:off x="233908" y="1104817"/>
                <a:ext cx="11663838" cy="2298899"/>
              </a:xfrm>
              <a:prstGeom prst="rect">
                <a:avLst/>
              </a:prstGeom>
            </p:spPr>
            <p:txBody>
              <a:bodyPr wrap="square">
                <a:spAutoFit/>
              </a:bodyPr>
              <a:lstStyle/>
              <a:p>
                <a:pPr fontAlgn="ctr">
                  <a:lnSpc>
                    <a:spcPct val="150000"/>
                  </a:lnSpc>
                  <a:spcAft>
                    <a:spcPct val="0"/>
                  </a:spcAft>
                </a:pPr>
                <a:r>
                  <a:rPr lang="zh-CN" altLang="en-US" sz="2800" b="1" kern="100" smtClean="0">
                    <a:solidFill>
                      <a:srgbClr val="FF0000"/>
                    </a:solidFill>
                    <a:latin typeface="隶书" panose="02010509060101010101" pitchFamily="49" charset="-122"/>
                    <a:ea typeface="隶书" panose="02010509060101010101" pitchFamily="49" charset="-122"/>
                  </a:rPr>
                  <a:t>例</a:t>
                </a:r>
                <a:r>
                  <a:rPr lang="en-US" altLang="zh-CN" sz="2800" b="1" kern="100" smtClean="0">
                    <a:solidFill>
                      <a:srgbClr val="FF0000"/>
                    </a:solidFill>
                    <a:latin typeface="隶书" panose="02010509060101010101" pitchFamily="49" charset="-122"/>
                    <a:ea typeface="隶书" panose="02010509060101010101" pitchFamily="49" charset="-122"/>
                  </a:rPr>
                  <a:t>1.</a:t>
                </a:r>
                <a:r>
                  <a:rPr lang="en-US" altLang="zh-CN" sz="2800" kern="100" smtClean="0">
                    <a:effectLst/>
                    <a:latin typeface="隶书" panose="02010509060101010101" pitchFamily="49" charset="-122"/>
                    <a:ea typeface="隶书" panose="02010509060101010101" pitchFamily="49" charset="-122"/>
                  </a:rPr>
                  <a:t>①</a:t>
                </a:r>
                <a:r>
                  <a:rPr lang="en-US" altLang="zh-CN" sz="2800" kern="100">
                    <a:effectLst/>
                    <a:latin typeface="隶书" panose="02010509060101010101" pitchFamily="49" charset="-122"/>
                    <a:ea typeface="隶书" panose="02010509060101010101" pitchFamily="49" charset="-122"/>
                  </a:rPr>
                  <a:t>x</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2</a:t>
                </a:r>
                <a14:m>
                  <m:oMathPara>
                    <m:oMathParaPr>
                      <m:jc/>
                    </m:oMathParaPr>
                    <m:oMath>
                      <m:r>
                        <m:rPr>
                          <m:sty m:val="p"/>
                        </m:rPr>
                        <a:rPr lang="en-US" altLang="zh-CN" sz="2800" i="0" kern="100">
                          <a:effectLst/>
                          <a:latin typeface="Cambria Math" panose="02040503050406030204" pitchFamily="18" charset="0"/>
                          <a:cs typeface="Cambria Math" panose="02040503050406030204" pitchFamily="18" charset="0"/>
                        </a:rPr>
                        <m:t>=</m:t>
                      </m:r>
                      <m:f>
                        <m:fPr>
                          <m:type m:val="bar"/>
                          <m:ctrlPr>
                            <a:rPr lang="zh-CN" altLang="zh-CN" sz="2800" i="1" kern="100">
                              <a:effectLst/>
                              <a:latin typeface="Cambria Math" panose="02040503050406030204" pitchFamily="18" charset="0"/>
                              <a:ea typeface="Cambria Math" panose="02040503050406030204" pitchFamily="18" charset="0"/>
                            </a:rPr>
                          </m:ctrlPr>
                        </m:fPr>
                        <m:num>
                          <m:r>
                            <m:rPr>
                              <m:sty m:val="p"/>
                            </m:rPr>
                            <a:rPr lang="en-US" altLang="zh-CN" sz="2800" i="0" kern="100">
                              <a:effectLst/>
                              <a:latin typeface="Cambria Math" panose="02040503050406030204" pitchFamily="18" charset="0"/>
                              <a:cs typeface="Cambria Math" panose="02040503050406030204" pitchFamily="18" charset="0"/>
                            </a:rPr>
                            <m:t>2</m:t>
                          </m:r>
                        </m:num>
                        <m:den>
                          <m:r>
                            <m:rPr>
                              <m:sty m:val="p"/>
                            </m:rPr>
                            <a:rPr lang="en-US" altLang="zh-CN" sz="2800" i="0" kern="100">
                              <a:effectLst/>
                              <a:latin typeface="Cambria Math" panose="02040503050406030204" pitchFamily="18" charset="0"/>
                              <a:cs typeface="Cambria Math" panose="02040503050406030204" pitchFamily="18" charset="0"/>
                            </a:rPr>
                            <m:t>x</m:t>
                          </m:r>
                        </m:den>
                      </m:f>
                    </m:oMath>
                  </m:oMathPara>
                </a14:m>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②0.3x</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1</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③x</a:t>
                </a:r>
                <a:r>
                  <a:rPr lang="en-US" altLang="zh-CN" sz="2800" kern="100" baseline="30000">
                    <a:effectLst/>
                    <a:latin typeface="隶书" panose="02010509060101010101" pitchFamily="49" charset="-122"/>
                    <a:ea typeface="隶书" panose="02010509060101010101" pitchFamily="49" charset="-122"/>
                  </a:rPr>
                  <a:t>2</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4x</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3</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④</a:t>
                </a:r>
                <a14:m>
                  <m:oMathPara>
                    <m:oMathParaPr>
                      <m:jc/>
                    </m:oMathParaPr>
                    <m:oMath>
                      <m:f>
                        <m:fPr>
                          <m:type m:val="bar"/>
                          <m:ctrlPr>
                            <a:rPr lang="zh-CN" altLang="zh-CN" sz="2800" i="1" kern="100">
                              <a:effectLst/>
                              <a:latin typeface="Cambria Math" panose="02040503050406030204" pitchFamily="18" charset="0"/>
                              <a:ea typeface="Cambria Math" panose="02040503050406030204" pitchFamily="18" charset="0"/>
                            </a:rPr>
                          </m:ctrlPr>
                        </m:fPr>
                        <m:num>
                          <m:r>
                            <m:rPr>
                              <m:sty m:val="p"/>
                            </m:rPr>
                            <a:rPr lang="en-US" altLang="zh-CN" sz="2800" i="0" kern="100">
                              <a:effectLst/>
                              <a:latin typeface="Cambria Math" panose="02040503050406030204" pitchFamily="18" charset="0"/>
                              <a:cs typeface="Cambria Math" panose="02040503050406030204" pitchFamily="18" charset="0"/>
                            </a:rPr>
                            <m:t>x</m:t>
                          </m:r>
                        </m:num>
                        <m:den>
                          <m:r>
                            <m:rPr>
                              <m:sty m:val="p"/>
                            </m:rPr>
                            <a:rPr lang="en-US" altLang="zh-CN" sz="2800" i="0" kern="100">
                              <a:effectLst/>
                              <a:latin typeface="Cambria Math" panose="02040503050406030204" pitchFamily="18" charset="0"/>
                              <a:cs typeface="Cambria Math" panose="02040503050406030204" pitchFamily="18" charset="0"/>
                            </a:rPr>
                            <m:t>2</m:t>
                          </m:r>
                        </m:den>
                      </m:f>
                      <m:r>
                        <m:rPr>
                          <m:sty m:val="p"/>
                        </m:rPr>
                        <a:rPr lang="en-US" altLang="zh-CN" sz="2800" i="0" kern="100">
                          <a:effectLst/>
                          <a:latin typeface="Cambria Math" panose="02040503050406030204" pitchFamily="18" charset="0"/>
                          <a:cs typeface="Cambria Math" panose="02040503050406030204" pitchFamily="18" charset="0"/>
                        </a:rPr>
                        <m:t>=</m:t>
                      </m:r>
                    </m:oMath>
                  </m:oMathPara>
                </a14:m>
                <a:r>
                  <a:rPr lang="en-US" altLang="zh-CN" sz="2800" kern="100">
                    <a:effectLst/>
                    <a:latin typeface="隶书" panose="02010509060101010101" pitchFamily="49" charset="-122"/>
                    <a:ea typeface="隶书" panose="02010509060101010101" pitchFamily="49" charset="-122"/>
                  </a:rPr>
                  <a:t>5x</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1</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⑤x</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6</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⑥x+2y</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0</a:t>
                </a:r>
                <a:r>
                  <a:rPr lang="zh-CN" altLang="zh-CN" sz="2800" kern="100">
                    <a:effectLst/>
                    <a:latin typeface="隶书" panose="02010509060101010101" pitchFamily="49" charset="-122"/>
                    <a:ea typeface="隶书" panose="02010509060101010101" pitchFamily="49" charset="-122"/>
                  </a:rPr>
                  <a:t>．其中一元一次方程的个数是（　　）</a:t>
                </a:r>
              </a:p>
              <a:p>
                <a:pPr fontAlgn="ctr">
                  <a:lnSpc>
                    <a:spcPct val="150000"/>
                  </a:lnSpc>
                  <a:spcAft>
                    <a:spcPct val="0"/>
                  </a:spcAft>
                  <a:tabLst>
                    <a:tab pos="1319530"/>
                    <a:tab pos="2639060"/>
                    <a:tab pos="3958590"/>
                  </a:tabLst>
                </a:pPr>
                <a:r>
                  <a:rPr lang="en-US" altLang="zh-CN" sz="2800" kern="100">
                    <a:effectLst/>
                    <a:latin typeface="隶书" panose="02010509060101010101" pitchFamily="49" charset="-122"/>
                    <a:ea typeface="隶书" panose="02010509060101010101" pitchFamily="49" charset="-122"/>
                  </a:rPr>
                  <a:t>A</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2	</a:t>
                </a:r>
                <a:r>
                  <a:rPr lang="en-US" altLang="zh-CN" sz="2800" kern="100" smtClean="0">
                    <a:effectLst/>
                    <a:latin typeface="隶书" panose="02010509060101010101" pitchFamily="49" charset="-122"/>
                    <a:ea typeface="隶书" panose="02010509060101010101" pitchFamily="49" charset="-122"/>
                  </a:rPr>
                  <a:t>    B</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3	</a:t>
                </a:r>
                <a:r>
                  <a:rPr lang="en-US" altLang="zh-CN" sz="2800" kern="100" smtClean="0">
                    <a:effectLst/>
                    <a:latin typeface="隶书" panose="02010509060101010101" pitchFamily="49" charset="-122"/>
                    <a:ea typeface="隶书" panose="02010509060101010101" pitchFamily="49" charset="-122"/>
                  </a:rPr>
                  <a:t> C</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4	</a:t>
                </a:r>
                <a:r>
                  <a:rPr lang="en-US" altLang="zh-CN" sz="2800" kern="100" smtClean="0">
                    <a:effectLst/>
                    <a:latin typeface="隶书" panose="02010509060101010101" pitchFamily="49" charset="-122"/>
                    <a:ea typeface="隶书" panose="02010509060101010101" pitchFamily="49" charset="-122"/>
                  </a:rPr>
                  <a:t>    D</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5</a:t>
                </a:r>
                <a:endParaRPr lang="zh-CN" altLang="zh-CN" sz="2800" kern="100">
                  <a:effectLst/>
                  <a:latin typeface="隶书" panose="02010509060101010101" pitchFamily="49" charset="-122"/>
                  <a:ea typeface="隶书" panose="02010509060101010101" pitchFamily="49" charset="-122"/>
                </a:endParaRPr>
              </a:p>
            </p:txBody>
          </p:sp>
        </mc:Choice>
        <mc:Fallback>
          <p:sp>
            <p:nvSpPr>
              <p:cNvPr id="2" name="矩形 1"/>
              <p:cNvSpPr>
                <a:spLocks noRot="1" noChangeAspect="1" noMove="1" noResize="1" noEditPoints="1" noAdjustHandles="1" noChangeArrowheads="1" noChangeShapeType="1" noTextEdit="1"/>
              </p:cNvSpPr>
              <p:nvPr/>
            </p:nvSpPr>
            <p:spPr>
              <a:xfrm>
                <a:off x="233908" y="1104817"/>
                <a:ext cx="11663838" cy="2298899"/>
              </a:xfrm>
              <a:prstGeom prst="rect">
                <a:avLst/>
              </a:prstGeom>
              <a:blipFill rotWithShape="0">
                <a:blip r:embed="rId2"/>
                <a:stretch>
                  <a:fillRect l="-1045" r="-888" b="-6366"/>
                </a:stretch>
              </a:blipFill>
            </p:spPr>
            <p:txBody>
              <a:bodyPr/>
              <a:lstStyle/>
              <a:p>
                <a:r>
                  <a:rPr lang="zh-CN" altLang="en-US">
                    <a:noFill/>
                  </a:rPr>
                  <a:t> </a:t>
                </a:r>
              </a:p>
            </p:txBody>
          </p:sp>
        </mc:Fallback>
      </mc:AlternateContent>
      <mc:AlternateContent>
        <mc:Choice Requires="a14">
          <p:sp>
            <p:nvSpPr>
              <p:cNvPr id="3" name="矩形 2"/>
              <p:cNvSpPr/>
              <p:nvPr/>
            </p:nvSpPr>
            <p:spPr>
              <a:xfrm>
                <a:off x="263047" y="3320988"/>
                <a:ext cx="11663838" cy="3354957"/>
              </a:xfrm>
              <a:prstGeom prst="rect">
                <a:avLst/>
              </a:prstGeom>
            </p:spPr>
            <p:txBody>
              <a:bodyPr wrap="square">
                <a:spAutoFit/>
              </a:bodyPr>
              <a:lstStyle/>
              <a:p>
                <a:pPr fontAlgn="ctr">
                  <a:spcAft>
                    <a:spcPct val="0"/>
                  </a:spcAft>
                </a:pPr>
                <a:r>
                  <a:rPr lang="zh-CN" altLang="zh-CN" sz="2400" kern="100" smtClean="0">
                    <a:solidFill>
                      <a:srgbClr val="0000FF"/>
                    </a:solidFill>
                    <a:latin typeface="隶书" panose="02010509060101010101" pitchFamily="49" charset="-122"/>
                    <a:ea typeface="隶书" panose="02010509060101010101" pitchFamily="49" charset="-122"/>
                  </a:rPr>
                  <a:t>【</a:t>
                </a:r>
                <a:r>
                  <a:rPr lang="zh-CN" altLang="en-US" sz="2400" kern="100" smtClean="0">
                    <a:solidFill>
                      <a:srgbClr val="0000FF"/>
                    </a:solidFill>
                    <a:latin typeface="隶书" panose="02010509060101010101" pitchFamily="49" charset="-122"/>
                    <a:ea typeface="隶书" panose="02010509060101010101" pitchFamily="49" charset="-122"/>
                  </a:rPr>
                  <a:t>分析</a:t>
                </a:r>
                <a:r>
                  <a:rPr lang="zh-CN" altLang="zh-CN" sz="2400" kern="100" smtClean="0">
                    <a:solidFill>
                      <a:srgbClr val="0000FF"/>
                    </a:solidFill>
                    <a:latin typeface="隶书" panose="02010509060101010101" pitchFamily="49" charset="-122"/>
                    <a:ea typeface="隶书" panose="02010509060101010101" pitchFamily="49" charset="-122"/>
                  </a:rPr>
                  <a:t>】</a:t>
                </a:r>
                <a:r>
                  <a:rPr lang="zh-CN" altLang="zh-CN" sz="2400" kern="100">
                    <a:solidFill>
                      <a:srgbClr val="0000FF"/>
                    </a:solidFill>
                    <a:latin typeface="隶书" panose="02010509060101010101" pitchFamily="49" charset="-122"/>
                    <a:ea typeface="隶书" panose="02010509060101010101" pitchFamily="49" charset="-122"/>
                  </a:rPr>
                  <a:t>解：</a:t>
                </a:r>
                <a:r>
                  <a:rPr lang="en-US" altLang="zh-CN" sz="2400" kern="100">
                    <a:solidFill>
                      <a:srgbClr val="0000FF"/>
                    </a:solidFill>
                    <a:effectLst/>
                    <a:latin typeface="隶书" panose="02010509060101010101" pitchFamily="49" charset="-122"/>
                    <a:ea typeface="隶书" panose="02010509060101010101" pitchFamily="49" charset="-122"/>
                  </a:rPr>
                  <a:t>①</a:t>
                </a:r>
                <a14:m>
                  <m:oMathPara>
                    <m:oMathParaPr>
                      <m:jc/>
                    </m:oMathParaPr>
                    <m:oMath>
                      <m:r>
                        <a:rPr lang="en-US" altLang="zh-CN" sz="2400" i="1" kern="100">
                          <a:solidFill>
                            <a:srgbClr val="0000FF"/>
                          </a:solidFill>
                          <a:effectLst/>
                          <a:latin typeface="Cambria Math" panose="02040503050406030204" pitchFamily="18" charset="0"/>
                          <a:cs typeface="Cambria Math" panose="02040503050406030204" pitchFamily="18" charset="0"/>
                        </a:rPr>
                        <m:t>𝑥</m:t>
                      </m:r>
                      <m:r>
                        <a:rPr lang="en-US" altLang="zh-CN" sz="2400" i="1" kern="100">
                          <a:solidFill>
                            <a:srgbClr val="0000FF"/>
                          </a:solidFill>
                          <a:effectLst/>
                          <a:latin typeface="Cambria Math" panose="02040503050406030204" pitchFamily="18" charset="0"/>
                          <a:cs typeface="Cambria Math" panose="02040503050406030204" pitchFamily="18" charset="0"/>
                        </a:rPr>
                        <m:t>−2=</m:t>
                      </m:r>
                      <m:f>
                        <m:fPr>
                          <m:type m:val="bar"/>
                          <m:ctrlPr>
                            <a:rPr lang="zh-CN" altLang="zh-CN" sz="2400" i="1" kern="100">
                              <a:solidFill>
                                <a:srgbClr val="0000FF"/>
                              </a:solidFill>
                              <a:effectLst/>
                              <a:latin typeface="Cambria Math" panose="02040503050406030204" pitchFamily="18" charset="0"/>
                              <a:ea typeface="Cambria Math" panose="02040503050406030204" pitchFamily="18" charset="0"/>
                            </a:rPr>
                          </m:ctrlPr>
                        </m:fPr>
                        <m:num>
                          <m:r>
                            <a:rPr lang="en-US" altLang="zh-CN" sz="2400" i="1" kern="100">
                              <a:solidFill>
                                <a:srgbClr val="0000FF"/>
                              </a:solidFill>
                              <a:effectLst/>
                              <a:latin typeface="Cambria Math" panose="02040503050406030204" pitchFamily="18" charset="0"/>
                              <a:cs typeface="Cambria Math" panose="02040503050406030204" pitchFamily="18" charset="0"/>
                            </a:rPr>
                            <m:t>2</m:t>
                          </m:r>
                        </m:num>
                        <m:den>
                          <m:r>
                            <a:rPr lang="en-US" altLang="zh-CN" sz="2400" i="1" kern="100">
                              <a:solidFill>
                                <a:srgbClr val="0000FF"/>
                              </a:solidFill>
                              <a:effectLst/>
                              <a:latin typeface="Cambria Math" panose="02040503050406030204" pitchFamily="18" charset="0"/>
                              <a:cs typeface="Cambria Math" panose="02040503050406030204" pitchFamily="18" charset="0"/>
                            </a:rPr>
                            <m:t>𝑥</m:t>
                          </m:r>
                        </m:den>
                      </m:f>
                    </m:oMath>
                  </m:oMathPara>
                </a14:m>
                <a:r>
                  <a:rPr lang="zh-CN" altLang="en-US" sz="2400" kern="100" smtClean="0">
                    <a:solidFill>
                      <a:srgbClr val="0000FF"/>
                    </a:solidFill>
                    <a:effectLst/>
                    <a:latin typeface="隶书" panose="02010509060101010101" pitchFamily="49" charset="-122"/>
                    <a:ea typeface="隶书" panose="02010509060101010101" pitchFamily="49" charset="-122"/>
                  </a:rPr>
                  <a:t>等号右边分母中含有未知数不是整式</a:t>
                </a:r>
                <a:r>
                  <a:rPr lang="zh-CN" altLang="zh-CN" sz="2400" kern="100" smtClean="0">
                    <a:solidFill>
                      <a:srgbClr val="0000FF"/>
                    </a:solidFill>
                    <a:effectLst/>
                    <a:latin typeface="隶书" panose="02010509060101010101" pitchFamily="49" charset="-122"/>
                    <a:ea typeface="隶书" panose="02010509060101010101" pitchFamily="49" charset="-122"/>
                  </a:rPr>
                  <a:t>，</a:t>
                </a:r>
                <a:r>
                  <a:rPr lang="zh-CN" altLang="zh-CN" sz="2400" kern="100">
                    <a:solidFill>
                      <a:srgbClr val="0000FF"/>
                    </a:solidFill>
                    <a:effectLst/>
                    <a:latin typeface="隶书" panose="02010509060101010101" pitchFamily="49" charset="-122"/>
                    <a:ea typeface="隶书" panose="02010509060101010101" pitchFamily="49" charset="-122"/>
                  </a:rPr>
                  <a:t>故</a:t>
                </a:r>
                <a:r>
                  <a:rPr lang="en-US" altLang="zh-CN" sz="2400" kern="100">
                    <a:solidFill>
                      <a:srgbClr val="0000FF"/>
                    </a:solidFill>
                    <a:effectLst/>
                    <a:latin typeface="隶书" panose="02010509060101010101" pitchFamily="49" charset="-122"/>
                    <a:ea typeface="隶书" panose="02010509060101010101" pitchFamily="49" charset="-122"/>
                  </a:rPr>
                  <a:t>①</a:t>
                </a:r>
                <a:r>
                  <a:rPr lang="zh-CN" altLang="zh-CN" sz="2400" kern="100">
                    <a:solidFill>
                      <a:srgbClr val="0000FF"/>
                    </a:solidFill>
                    <a:effectLst/>
                    <a:latin typeface="隶书" panose="02010509060101010101" pitchFamily="49" charset="-122"/>
                    <a:ea typeface="隶书" panose="02010509060101010101" pitchFamily="49" charset="-122"/>
                  </a:rPr>
                  <a:t>不符合题意；</a:t>
                </a:r>
              </a:p>
              <a:p>
                <a:pPr fontAlgn="ctr">
                  <a:spcAft>
                    <a:spcPct val="0"/>
                  </a:spcAft>
                </a:pPr>
                <a:r>
                  <a:rPr lang="en-US" altLang="zh-CN" sz="2400" kern="100">
                    <a:solidFill>
                      <a:srgbClr val="0000FF"/>
                    </a:solidFill>
                    <a:effectLst/>
                    <a:latin typeface="隶书" panose="02010509060101010101" pitchFamily="49" charset="-122"/>
                    <a:ea typeface="隶书" panose="02010509060101010101" pitchFamily="49" charset="-122"/>
                  </a:rPr>
                  <a:t>②</a:t>
                </a:r>
                <a14:m>
                  <m:oMathPara>
                    <m:oMathParaPr>
                      <m:jc/>
                    </m:oMathParaPr>
                    <m:oMath>
                      <m:r>
                        <a:rPr lang="en-US" altLang="zh-CN" sz="2400" i="1" kern="100">
                          <a:solidFill>
                            <a:srgbClr val="0000FF"/>
                          </a:solidFill>
                          <a:effectLst/>
                          <a:latin typeface="Cambria Math" panose="02040503050406030204" pitchFamily="18" charset="0"/>
                          <a:cs typeface="Cambria Math" panose="02040503050406030204" pitchFamily="18" charset="0"/>
                        </a:rPr>
                        <m:t>0.3</m:t>
                      </m:r>
                      <m:r>
                        <a:rPr lang="en-US" altLang="zh-CN" sz="2400" i="1" kern="100">
                          <a:solidFill>
                            <a:srgbClr val="0000FF"/>
                          </a:solidFill>
                          <a:effectLst/>
                          <a:latin typeface="Cambria Math" panose="02040503050406030204" pitchFamily="18" charset="0"/>
                          <a:cs typeface="Cambria Math" panose="02040503050406030204" pitchFamily="18" charset="0"/>
                        </a:rPr>
                        <m:t>𝑥</m:t>
                      </m:r>
                      <m:r>
                        <a:rPr lang="en-US" altLang="zh-CN" sz="2400" i="1" kern="100">
                          <a:solidFill>
                            <a:srgbClr val="0000FF"/>
                          </a:solidFill>
                          <a:effectLst/>
                          <a:latin typeface="Cambria Math" panose="02040503050406030204" pitchFamily="18" charset="0"/>
                          <a:cs typeface="Cambria Math" panose="02040503050406030204" pitchFamily="18" charset="0"/>
                        </a:rPr>
                        <m:t>=1</m:t>
                      </m:r>
                    </m:oMath>
                  </m:oMathPara>
                </a14:m>
                <a:r>
                  <a:rPr lang="zh-CN" altLang="zh-CN" sz="2400" kern="100">
                    <a:solidFill>
                      <a:srgbClr val="0000FF"/>
                    </a:solidFill>
                    <a:effectLst/>
                    <a:latin typeface="隶书" panose="02010509060101010101" pitchFamily="49" charset="-122"/>
                    <a:ea typeface="隶书" panose="02010509060101010101" pitchFamily="49" charset="-122"/>
                  </a:rPr>
                  <a:t>，即</a:t>
                </a:r>
                <a14:m>
                  <m:oMathPara>
                    <m:oMathParaPr>
                      <m:jc/>
                    </m:oMathParaPr>
                    <m:oMath>
                      <m:r>
                        <a:rPr lang="en-US" altLang="zh-CN" sz="2400" i="1" kern="100">
                          <a:solidFill>
                            <a:srgbClr val="0000FF"/>
                          </a:solidFill>
                          <a:effectLst/>
                          <a:latin typeface="Cambria Math" panose="02040503050406030204" pitchFamily="18" charset="0"/>
                          <a:cs typeface="Cambria Math" panose="02040503050406030204" pitchFamily="18" charset="0"/>
                        </a:rPr>
                        <m:t>0.3</m:t>
                      </m:r>
                      <m:r>
                        <a:rPr lang="en-US" altLang="zh-CN" sz="2400" i="1" kern="100">
                          <a:solidFill>
                            <a:srgbClr val="0000FF"/>
                          </a:solidFill>
                          <a:effectLst/>
                          <a:latin typeface="Cambria Math" panose="02040503050406030204" pitchFamily="18" charset="0"/>
                          <a:cs typeface="Cambria Math" panose="02040503050406030204" pitchFamily="18" charset="0"/>
                        </a:rPr>
                        <m:t>𝑥</m:t>
                      </m:r>
                      <m:r>
                        <a:rPr lang="en-US" altLang="zh-CN" sz="2400" i="1" kern="100">
                          <a:solidFill>
                            <a:srgbClr val="0000FF"/>
                          </a:solidFill>
                          <a:effectLst/>
                          <a:latin typeface="Cambria Math" panose="02040503050406030204" pitchFamily="18" charset="0"/>
                          <a:cs typeface="Cambria Math" panose="02040503050406030204" pitchFamily="18" charset="0"/>
                        </a:rPr>
                        <m:t>−1=0</m:t>
                      </m:r>
                    </m:oMath>
                  </m:oMathPara>
                </a14:m>
                <a:r>
                  <a:rPr lang="zh-CN" altLang="zh-CN" sz="2400" kern="100">
                    <a:solidFill>
                      <a:srgbClr val="0000FF"/>
                    </a:solidFill>
                    <a:effectLst/>
                    <a:latin typeface="隶书" panose="02010509060101010101" pitchFamily="49" charset="-122"/>
                    <a:ea typeface="隶书" panose="02010509060101010101" pitchFamily="49" charset="-122"/>
                  </a:rPr>
                  <a:t>，符合一元一次方程的定义．故</a:t>
                </a:r>
                <a:r>
                  <a:rPr lang="en-US" altLang="zh-CN" sz="2400" kern="100">
                    <a:solidFill>
                      <a:srgbClr val="0000FF"/>
                    </a:solidFill>
                    <a:effectLst/>
                    <a:latin typeface="隶书" panose="02010509060101010101" pitchFamily="49" charset="-122"/>
                    <a:ea typeface="隶书" panose="02010509060101010101" pitchFamily="49" charset="-122"/>
                  </a:rPr>
                  <a:t>②</a:t>
                </a:r>
                <a:r>
                  <a:rPr lang="zh-CN" altLang="zh-CN" sz="2400" kern="100">
                    <a:solidFill>
                      <a:srgbClr val="0000FF"/>
                    </a:solidFill>
                    <a:effectLst/>
                    <a:latin typeface="隶书" panose="02010509060101010101" pitchFamily="49" charset="-122"/>
                    <a:ea typeface="隶书" panose="02010509060101010101" pitchFamily="49" charset="-122"/>
                  </a:rPr>
                  <a:t>符合题意；</a:t>
                </a:r>
              </a:p>
              <a:p>
                <a:pPr fontAlgn="ctr">
                  <a:spcAft>
                    <a:spcPct val="0"/>
                  </a:spcAft>
                </a:pPr>
                <a:r>
                  <a:rPr lang="en-US" altLang="zh-CN" sz="2400" kern="100">
                    <a:solidFill>
                      <a:srgbClr val="0000FF"/>
                    </a:solidFill>
                    <a:effectLst/>
                    <a:latin typeface="隶书" panose="02010509060101010101" pitchFamily="49" charset="-122"/>
                    <a:ea typeface="隶书" panose="02010509060101010101" pitchFamily="49" charset="-122"/>
                  </a:rPr>
                  <a:t>③</a:t>
                </a:r>
                <a14:m>
                  <m:oMathPara>
                    <m:oMathParaPr>
                      <m:jc/>
                    </m:oMathParaPr>
                    <m:oMath>
                      <m:sSup>
                        <m:sSupPr>
                          <m:ctrlPr>
                            <a:rPr lang="zh-CN" altLang="zh-CN" sz="2400" i="1" kern="100">
                              <a:solidFill>
                                <a:srgbClr val="0000FF"/>
                              </a:solidFill>
                              <a:effectLst/>
                              <a:latin typeface="Cambria Math" panose="02040503050406030204" pitchFamily="18" charset="0"/>
                              <a:ea typeface="Cambria Math" panose="02040503050406030204" pitchFamily="18" charset="0"/>
                            </a:rPr>
                          </m:ctrlPr>
                        </m:sSupPr>
                        <m:e>
                          <m:r>
                            <a:rPr lang="en-US" altLang="zh-CN" sz="2400" i="1" kern="100">
                              <a:solidFill>
                                <a:srgbClr val="0000FF"/>
                              </a:solidFill>
                              <a:effectLst/>
                              <a:latin typeface="Cambria Math" panose="02040503050406030204" pitchFamily="18" charset="0"/>
                              <a:cs typeface="Cambria Math" panose="02040503050406030204" pitchFamily="18" charset="0"/>
                            </a:rPr>
                            <m:t>𝑥</m:t>
                          </m:r>
                        </m:e>
                        <m:sup>
                          <m:r>
                            <a:rPr lang="en-US" altLang="zh-CN" sz="2400" i="1" kern="100">
                              <a:solidFill>
                                <a:srgbClr val="0000FF"/>
                              </a:solidFill>
                              <a:effectLst/>
                              <a:latin typeface="Cambria Math" panose="02040503050406030204" pitchFamily="18" charset="0"/>
                              <a:cs typeface="Cambria Math" panose="02040503050406030204" pitchFamily="18" charset="0"/>
                            </a:rPr>
                            <m:t>2</m:t>
                          </m:r>
                        </m:sup>
                      </m:sSup>
                      <m:r>
                        <a:rPr lang="en-US" altLang="zh-CN" sz="2400" i="1" kern="100">
                          <a:solidFill>
                            <a:srgbClr val="0000FF"/>
                          </a:solidFill>
                          <a:effectLst/>
                          <a:latin typeface="Cambria Math" panose="02040503050406030204" pitchFamily="18" charset="0"/>
                          <a:cs typeface="Cambria Math" panose="02040503050406030204" pitchFamily="18" charset="0"/>
                        </a:rPr>
                        <m:t>−4</m:t>
                      </m:r>
                      <m:r>
                        <a:rPr lang="en-US" altLang="zh-CN" sz="2400" i="1" kern="100">
                          <a:solidFill>
                            <a:srgbClr val="0000FF"/>
                          </a:solidFill>
                          <a:effectLst/>
                          <a:latin typeface="Cambria Math" panose="02040503050406030204" pitchFamily="18" charset="0"/>
                          <a:cs typeface="Cambria Math" panose="02040503050406030204" pitchFamily="18" charset="0"/>
                        </a:rPr>
                        <m:t>𝑥</m:t>
                      </m:r>
                      <m:r>
                        <a:rPr lang="en-US" altLang="zh-CN" sz="2400" i="1" kern="100">
                          <a:solidFill>
                            <a:srgbClr val="0000FF"/>
                          </a:solidFill>
                          <a:effectLst/>
                          <a:latin typeface="Cambria Math" panose="02040503050406030204" pitchFamily="18" charset="0"/>
                          <a:cs typeface="Cambria Math" panose="02040503050406030204" pitchFamily="18" charset="0"/>
                        </a:rPr>
                        <m:t>=3</m:t>
                      </m:r>
                    </m:oMath>
                  </m:oMathPara>
                </a14:m>
                <a:r>
                  <a:rPr lang="zh-CN" altLang="zh-CN" sz="2400" kern="100">
                    <a:solidFill>
                      <a:srgbClr val="0000FF"/>
                    </a:solidFill>
                    <a:effectLst/>
                    <a:latin typeface="隶书" panose="02010509060101010101" pitchFamily="49" charset="-122"/>
                    <a:ea typeface="隶书" panose="02010509060101010101" pitchFamily="49" charset="-122"/>
                  </a:rPr>
                  <a:t>的未知数的最高次数是</a:t>
                </a:r>
                <a:r>
                  <a:rPr lang="en-US" altLang="zh-CN" sz="2400" kern="100" smtClean="0">
                    <a:solidFill>
                      <a:srgbClr val="0000FF"/>
                    </a:solidFill>
                    <a:effectLst/>
                    <a:latin typeface="隶书" panose="02010509060101010101" pitchFamily="49" charset="-122"/>
                    <a:ea typeface="隶书" panose="02010509060101010101" pitchFamily="49" charset="-122"/>
                  </a:rPr>
                  <a:t>2</a:t>
                </a:r>
                <a:r>
                  <a:rPr lang="zh-CN" altLang="zh-CN" sz="2400" kern="100" smtClean="0">
                    <a:solidFill>
                      <a:srgbClr val="0000FF"/>
                    </a:solidFill>
                    <a:effectLst/>
                    <a:latin typeface="隶书" panose="02010509060101010101" pitchFamily="49" charset="-122"/>
                    <a:ea typeface="隶书" panose="02010509060101010101" pitchFamily="49" charset="-122"/>
                  </a:rPr>
                  <a:t>．</a:t>
                </a:r>
                <a:r>
                  <a:rPr lang="zh-CN" altLang="zh-CN" sz="2400" kern="100">
                    <a:solidFill>
                      <a:srgbClr val="0000FF"/>
                    </a:solidFill>
                    <a:effectLst/>
                    <a:latin typeface="隶书" panose="02010509060101010101" pitchFamily="49" charset="-122"/>
                    <a:ea typeface="隶书" panose="02010509060101010101" pitchFamily="49" charset="-122"/>
                  </a:rPr>
                  <a:t>故</a:t>
                </a:r>
                <a:r>
                  <a:rPr lang="en-US" altLang="zh-CN" sz="2400" kern="100">
                    <a:solidFill>
                      <a:srgbClr val="0000FF"/>
                    </a:solidFill>
                    <a:effectLst/>
                    <a:latin typeface="隶书" panose="02010509060101010101" pitchFamily="49" charset="-122"/>
                    <a:ea typeface="隶书" panose="02010509060101010101" pitchFamily="49" charset="-122"/>
                  </a:rPr>
                  <a:t>③</a:t>
                </a:r>
                <a:r>
                  <a:rPr lang="zh-CN" altLang="zh-CN" sz="2400" kern="100">
                    <a:solidFill>
                      <a:srgbClr val="0000FF"/>
                    </a:solidFill>
                    <a:effectLst/>
                    <a:latin typeface="隶书" panose="02010509060101010101" pitchFamily="49" charset="-122"/>
                    <a:ea typeface="隶书" panose="02010509060101010101" pitchFamily="49" charset="-122"/>
                  </a:rPr>
                  <a:t>不符合题意；</a:t>
                </a:r>
              </a:p>
              <a:p>
                <a:pPr fontAlgn="ctr">
                  <a:spcAft>
                    <a:spcPct val="0"/>
                  </a:spcAft>
                </a:pPr>
                <a:r>
                  <a:rPr lang="en-US" altLang="zh-CN" sz="2400" kern="100">
                    <a:solidFill>
                      <a:srgbClr val="0000FF"/>
                    </a:solidFill>
                    <a:effectLst/>
                    <a:latin typeface="隶书" panose="02010509060101010101" pitchFamily="49" charset="-122"/>
                    <a:ea typeface="隶书" panose="02010509060101010101" pitchFamily="49" charset="-122"/>
                  </a:rPr>
                  <a:t>④</a:t>
                </a:r>
                <a14:m>
                  <m:oMathPara>
                    <m:oMathParaPr>
                      <m:jc/>
                    </m:oMathParaPr>
                    <m:oMath>
                      <m:f>
                        <m:fPr>
                          <m:type m:val="bar"/>
                          <m:ctrlPr>
                            <a:rPr lang="zh-CN" altLang="zh-CN" sz="2400" i="1" kern="100">
                              <a:solidFill>
                                <a:srgbClr val="0000FF"/>
                              </a:solidFill>
                              <a:effectLst/>
                              <a:latin typeface="Cambria Math" panose="02040503050406030204" pitchFamily="18" charset="0"/>
                              <a:ea typeface="Cambria Math" panose="02040503050406030204" pitchFamily="18" charset="0"/>
                            </a:rPr>
                          </m:ctrlPr>
                        </m:fPr>
                        <m:num>
                          <m:r>
                            <a:rPr lang="en-US" altLang="zh-CN" sz="2400" i="1" kern="100">
                              <a:solidFill>
                                <a:srgbClr val="0000FF"/>
                              </a:solidFill>
                              <a:effectLst/>
                              <a:latin typeface="Cambria Math" panose="02040503050406030204" pitchFamily="18" charset="0"/>
                              <a:cs typeface="Cambria Math" panose="02040503050406030204" pitchFamily="18" charset="0"/>
                            </a:rPr>
                            <m:t>𝑥</m:t>
                          </m:r>
                        </m:num>
                        <m:den>
                          <m:r>
                            <a:rPr lang="en-US" altLang="zh-CN" sz="2400" i="1" kern="100">
                              <a:solidFill>
                                <a:srgbClr val="0000FF"/>
                              </a:solidFill>
                              <a:effectLst/>
                              <a:latin typeface="Cambria Math" panose="02040503050406030204" pitchFamily="18" charset="0"/>
                              <a:cs typeface="Cambria Math" panose="02040503050406030204" pitchFamily="18" charset="0"/>
                            </a:rPr>
                            <m:t>2</m:t>
                          </m:r>
                        </m:den>
                      </m:f>
                      <m:r>
                        <a:rPr lang="en-US" altLang="zh-CN" sz="2400" i="1" kern="100">
                          <a:solidFill>
                            <a:srgbClr val="0000FF"/>
                          </a:solidFill>
                          <a:effectLst/>
                          <a:latin typeface="Cambria Math" panose="02040503050406030204" pitchFamily="18" charset="0"/>
                          <a:cs typeface="Cambria Math" panose="02040503050406030204" pitchFamily="18" charset="0"/>
                        </a:rPr>
                        <m:t>=5</m:t>
                      </m:r>
                      <m:r>
                        <a:rPr lang="en-US" altLang="zh-CN" sz="2400" i="1" kern="100">
                          <a:solidFill>
                            <a:srgbClr val="0000FF"/>
                          </a:solidFill>
                          <a:effectLst/>
                          <a:latin typeface="Cambria Math" panose="02040503050406030204" pitchFamily="18" charset="0"/>
                          <a:cs typeface="Cambria Math" panose="02040503050406030204" pitchFamily="18" charset="0"/>
                        </a:rPr>
                        <m:t>𝑥</m:t>
                      </m:r>
                      <m:r>
                        <a:rPr lang="en-US" altLang="zh-CN" sz="2400" i="1" kern="100">
                          <a:solidFill>
                            <a:srgbClr val="0000FF"/>
                          </a:solidFill>
                          <a:effectLst/>
                          <a:latin typeface="Cambria Math" panose="02040503050406030204" pitchFamily="18" charset="0"/>
                          <a:cs typeface="Cambria Math" panose="02040503050406030204" pitchFamily="18" charset="0"/>
                        </a:rPr>
                        <m:t>−1</m:t>
                      </m:r>
                    </m:oMath>
                  </m:oMathPara>
                </a14:m>
                <a:r>
                  <a:rPr lang="zh-CN" altLang="zh-CN" sz="2400" kern="100">
                    <a:solidFill>
                      <a:srgbClr val="0000FF"/>
                    </a:solidFill>
                    <a:effectLst/>
                    <a:latin typeface="隶书" panose="02010509060101010101" pitchFamily="49" charset="-122"/>
                    <a:ea typeface="隶书" panose="02010509060101010101" pitchFamily="49" charset="-122"/>
                  </a:rPr>
                  <a:t>，即</a:t>
                </a:r>
                <a14:m>
                  <m:oMathPara>
                    <m:oMathParaPr>
                      <m:jc/>
                    </m:oMathParaPr>
                    <m:oMath>
                      <m:r>
                        <a:rPr lang="en-US" altLang="zh-CN" sz="2400" i="1" kern="100">
                          <a:solidFill>
                            <a:srgbClr val="0000FF"/>
                          </a:solidFill>
                          <a:effectLst/>
                          <a:latin typeface="Cambria Math" panose="02040503050406030204" pitchFamily="18" charset="0"/>
                          <a:cs typeface="Cambria Math" panose="02040503050406030204" pitchFamily="18" charset="0"/>
                        </a:rPr>
                        <m:t>−</m:t>
                      </m:r>
                      <m:f>
                        <m:fPr>
                          <m:type m:val="bar"/>
                          <m:ctrlPr>
                            <a:rPr lang="zh-CN" altLang="zh-CN" sz="2400" i="1" kern="100">
                              <a:solidFill>
                                <a:srgbClr val="0000FF"/>
                              </a:solidFill>
                              <a:effectLst/>
                              <a:latin typeface="Cambria Math" panose="02040503050406030204" pitchFamily="18" charset="0"/>
                              <a:ea typeface="Cambria Math" panose="02040503050406030204" pitchFamily="18" charset="0"/>
                            </a:rPr>
                          </m:ctrlPr>
                        </m:fPr>
                        <m:num>
                          <m:r>
                            <a:rPr lang="en-US" altLang="zh-CN" sz="2400" i="1" kern="100">
                              <a:solidFill>
                                <a:srgbClr val="0000FF"/>
                              </a:solidFill>
                              <a:effectLst/>
                              <a:latin typeface="Cambria Math" panose="02040503050406030204" pitchFamily="18" charset="0"/>
                              <a:cs typeface="Cambria Math" panose="02040503050406030204" pitchFamily="18" charset="0"/>
                            </a:rPr>
                            <m:t>9</m:t>
                          </m:r>
                        </m:num>
                        <m:den>
                          <m:r>
                            <a:rPr lang="en-US" altLang="zh-CN" sz="2400" i="1" kern="100">
                              <a:solidFill>
                                <a:srgbClr val="0000FF"/>
                              </a:solidFill>
                              <a:effectLst/>
                              <a:latin typeface="Cambria Math" panose="02040503050406030204" pitchFamily="18" charset="0"/>
                              <a:cs typeface="Cambria Math" panose="02040503050406030204" pitchFamily="18" charset="0"/>
                            </a:rPr>
                            <m:t>2</m:t>
                          </m:r>
                        </m:den>
                      </m:f>
                      <m:r>
                        <a:rPr lang="en-US" altLang="zh-CN" sz="2400" i="1" kern="100">
                          <a:solidFill>
                            <a:srgbClr val="0000FF"/>
                          </a:solidFill>
                          <a:effectLst/>
                          <a:latin typeface="Cambria Math" panose="02040503050406030204" pitchFamily="18" charset="0"/>
                          <a:cs typeface="Cambria Math" panose="02040503050406030204" pitchFamily="18" charset="0"/>
                        </a:rPr>
                        <m:t>𝑥</m:t>
                      </m:r>
                      <m:r>
                        <a:rPr lang="en-US" altLang="zh-CN" sz="2400" i="1" kern="100">
                          <a:solidFill>
                            <a:srgbClr val="0000FF"/>
                          </a:solidFill>
                          <a:effectLst/>
                          <a:latin typeface="Cambria Math" panose="02040503050406030204" pitchFamily="18" charset="0"/>
                          <a:cs typeface="Cambria Math" panose="02040503050406030204" pitchFamily="18" charset="0"/>
                        </a:rPr>
                        <m:t>+1=0</m:t>
                      </m:r>
                    </m:oMath>
                  </m:oMathPara>
                </a14:m>
                <a:r>
                  <a:rPr lang="zh-CN" altLang="zh-CN" sz="2400" kern="100">
                    <a:solidFill>
                      <a:srgbClr val="0000FF"/>
                    </a:solidFill>
                    <a:effectLst/>
                    <a:latin typeface="隶书" panose="02010509060101010101" pitchFamily="49" charset="-122"/>
                    <a:ea typeface="隶书" panose="02010509060101010101" pitchFamily="49" charset="-122"/>
                  </a:rPr>
                  <a:t>，符合一元一次方程的定义．故</a:t>
                </a:r>
                <a:r>
                  <a:rPr lang="en-US" altLang="zh-CN" sz="2400" kern="100">
                    <a:solidFill>
                      <a:srgbClr val="0000FF"/>
                    </a:solidFill>
                    <a:effectLst/>
                    <a:latin typeface="隶书" panose="02010509060101010101" pitchFamily="49" charset="-122"/>
                    <a:ea typeface="隶书" panose="02010509060101010101" pitchFamily="49" charset="-122"/>
                  </a:rPr>
                  <a:t>③</a:t>
                </a:r>
                <a:r>
                  <a:rPr lang="zh-CN" altLang="zh-CN" sz="2400" kern="100">
                    <a:solidFill>
                      <a:srgbClr val="0000FF"/>
                    </a:solidFill>
                    <a:effectLst/>
                    <a:latin typeface="隶书" panose="02010509060101010101" pitchFamily="49" charset="-122"/>
                    <a:ea typeface="隶书" panose="02010509060101010101" pitchFamily="49" charset="-122"/>
                  </a:rPr>
                  <a:t>符合题意；</a:t>
                </a:r>
              </a:p>
              <a:p>
                <a:pPr fontAlgn="ctr">
                  <a:spcAft>
                    <a:spcPct val="0"/>
                  </a:spcAft>
                </a:pPr>
                <a:r>
                  <a:rPr lang="en-US" altLang="zh-CN" sz="2400" kern="100">
                    <a:solidFill>
                      <a:srgbClr val="0000FF"/>
                    </a:solidFill>
                    <a:effectLst/>
                    <a:latin typeface="隶书" panose="02010509060101010101" pitchFamily="49" charset="-122"/>
                    <a:ea typeface="隶书" panose="02010509060101010101" pitchFamily="49" charset="-122"/>
                  </a:rPr>
                  <a:t>⑤</a:t>
                </a:r>
                <a14:m>
                  <m:oMathPara>
                    <m:oMathParaPr>
                      <m:jc/>
                    </m:oMathParaPr>
                    <m:oMath>
                      <m:r>
                        <a:rPr lang="en-US" altLang="zh-CN" sz="2400" i="1" kern="100">
                          <a:solidFill>
                            <a:srgbClr val="0000FF"/>
                          </a:solidFill>
                          <a:effectLst/>
                          <a:latin typeface="Cambria Math" panose="02040503050406030204" pitchFamily="18" charset="0"/>
                          <a:cs typeface="Cambria Math" panose="02040503050406030204" pitchFamily="18" charset="0"/>
                        </a:rPr>
                        <m:t>𝑥</m:t>
                      </m:r>
                      <m:r>
                        <a:rPr lang="en-US" altLang="zh-CN" sz="2400" i="1" kern="100">
                          <a:solidFill>
                            <a:srgbClr val="0000FF"/>
                          </a:solidFill>
                          <a:effectLst/>
                          <a:latin typeface="Cambria Math" panose="02040503050406030204" pitchFamily="18" charset="0"/>
                          <a:cs typeface="Cambria Math" panose="02040503050406030204" pitchFamily="18" charset="0"/>
                        </a:rPr>
                        <m:t>=6</m:t>
                      </m:r>
                    </m:oMath>
                  </m:oMathPara>
                </a14:m>
                <a:r>
                  <a:rPr lang="zh-CN" altLang="zh-CN" sz="2400" kern="100">
                    <a:solidFill>
                      <a:srgbClr val="0000FF"/>
                    </a:solidFill>
                    <a:effectLst/>
                    <a:latin typeface="隶书" panose="02010509060101010101" pitchFamily="49" charset="-122"/>
                    <a:ea typeface="隶书" panose="02010509060101010101" pitchFamily="49" charset="-122"/>
                  </a:rPr>
                  <a:t>，即</a:t>
                </a:r>
                <a14:m>
                  <m:oMathPara>
                    <m:oMathParaPr>
                      <m:jc/>
                    </m:oMathParaPr>
                    <m:oMath>
                      <m:r>
                        <a:rPr lang="en-US" altLang="zh-CN" sz="2400" i="1" kern="100">
                          <a:solidFill>
                            <a:srgbClr val="0000FF"/>
                          </a:solidFill>
                          <a:effectLst/>
                          <a:latin typeface="Cambria Math" panose="02040503050406030204" pitchFamily="18" charset="0"/>
                          <a:cs typeface="Cambria Math" panose="02040503050406030204" pitchFamily="18" charset="0"/>
                        </a:rPr>
                        <m:t>𝑥</m:t>
                      </m:r>
                      <m:r>
                        <a:rPr lang="en-US" altLang="zh-CN" sz="2400" i="1" kern="100">
                          <a:solidFill>
                            <a:srgbClr val="0000FF"/>
                          </a:solidFill>
                          <a:effectLst/>
                          <a:latin typeface="Cambria Math" panose="02040503050406030204" pitchFamily="18" charset="0"/>
                          <a:cs typeface="Cambria Math" panose="02040503050406030204" pitchFamily="18" charset="0"/>
                        </a:rPr>
                        <m:t>−6=0</m:t>
                      </m:r>
                    </m:oMath>
                  </m:oMathPara>
                </a14:m>
                <a:r>
                  <a:rPr lang="zh-CN" altLang="zh-CN" sz="2400" kern="100">
                    <a:solidFill>
                      <a:srgbClr val="0000FF"/>
                    </a:solidFill>
                    <a:effectLst/>
                    <a:latin typeface="隶书" panose="02010509060101010101" pitchFamily="49" charset="-122"/>
                    <a:ea typeface="隶书" panose="02010509060101010101" pitchFamily="49" charset="-122"/>
                  </a:rPr>
                  <a:t>，符合一元一次方程的定义．故</a:t>
                </a:r>
                <a:r>
                  <a:rPr lang="en-US" altLang="zh-CN" sz="2400" kern="100">
                    <a:solidFill>
                      <a:srgbClr val="0000FF"/>
                    </a:solidFill>
                    <a:effectLst/>
                    <a:latin typeface="隶书" panose="02010509060101010101" pitchFamily="49" charset="-122"/>
                    <a:ea typeface="隶书" panose="02010509060101010101" pitchFamily="49" charset="-122"/>
                  </a:rPr>
                  <a:t>⑤</a:t>
                </a:r>
                <a:r>
                  <a:rPr lang="zh-CN" altLang="zh-CN" sz="2400" kern="100">
                    <a:solidFill>
                      <a:srgbClr val="0000FF"/>
                    </a:solidFill>
                    <a:effectLst/>
                    <a:latin typeface="隶书" panose="02010509060101010101" pitchFamily="49" charset="-122"/>
                    <a:ea typeface="隶书" panose="02010509060101010101" pitchFamily="49" charset="-122"/>
                  </a:rPr>
                  <a:t>符合题意；</a:t>
                </a:r>
              </a:p>
              <a:p>
                <a:pPr fontAlgn="ctr">
                  <a:spcAft>
                    <a:spcPct val="0"/>
                  </a:spcAft>
                </a:pPr>
                <a:r>
                  <a:rPr lang="en-US" altLang="zh-CN" sz="2400" kern="100">
                    <a:solidFill>
                      <a:srgbClr val="0000FF"/>
                    </a:solidFill>
                    <a:effectLst/>
                    <a:latin typeface="隶书" panose="02010509060101010101" pitchFamily="49" charset="-122"/>
                    <a:ea typeface="隶书" panose="02010509060101010101" pitchFamily="49" charset="-122"/>
                  </a:rPr>
                  <a:t>⑥</a:t>
                </a:r>
                <a14:m>
                  <m:oMathPara>
                    <m:oMathParaPr>
                      <m:jc/>
                    </m:oMathParaPr>
                    <m:oMath>
                      <m:r>
                        <a:rPr lang="en-US" altLang="zh-CN" sz="2400" i="1" kern="100">
                          <a:solidFill>
                            <a:srgbClr val="0000FF"/>
                          </a:solidFill>
                          <a:effectLst/>
                          <a:latin typeface="Cambria Math" panose="02040503050406030204" pitchFamily="18" charset="0"/>
                          <a:cs typeface="Cambria Math" panose="02040503050406030204" pitchFamily="18" charset="0"/>
                        </a:rPr>
                        <m:t>𝑥</m:t>
                      </m:r>
                      <m:r>
                        <a:rPr lang="en-US" altLang="zh-CN" sz="2400" i="1" kern="100">
                          <a:solidFill>
                            <a:srgbClr val="0000FF"/>
                          </a:solidFill>
                          <a:effectLst/>
                          <a:latin typeface="Cambria Math" panose="02040503050406030204" pitchFamily="18" charset="0"/>
                          <a:cs typeface="Cambria Math" panose="02040503050406030204" pitchFamily="18" charset="0"/>
                        </a:rPr>
                        <m:t>+2</m:t>
                      </m:r>
                      <m:r>
                        <a:rPr lang="en-US" altLang="zh-CN" sz="2400" i="1" kern="100">
                          <a:solidFill>
                            <a:srgbClr val="0000FF"/>
                          </a:solidFill>
                          <a:effectLst/>
                          <a:latin typeface="Cambria Math" panose="02040503050406030204" pitchFamily="18" charset="0"/>
                          <a:cs typeface="Cambria Math" panose="02040503050406030204" pitchFamily="18" charset="0"/>
                        </a:rPr>
                        <m:t>𝑦</m:t>
                      </m:r>
                      <m:r>
                        <a:rPr lang="en-US" altLang="zh-CN" sz="2400" i="1" kern="100">
                          <a:solidFill>
                            <a:srgbClr val="0000FF"/>
                          </a:solidFill>
                          <a:effectLst/>
                          <a:latin typeface="Cambria Math" panose="02040503050406030204" pitchFamily="18" charset="0"/>
                          <a:cs typeface="Cambria Math" panose="02040503050406030204" pitchFamily="18" charset="0"/>
                        </a:rPr>
                        <m:t>=0</m:t>
                      </m:r>
                    </m:oMath>
                  </m:oMathPara>
                </a14:m>
                <a:r>
                  <a:rPr lang="zh-CN" altLang="zh-CN" sz="2400" kern="100">
                    <a:solidFill>
                      <a:srgbClr val="0000FF"/>
                    </a:solidFill>
                    <a:effectLst/>
                    <a:latin typeface="隶书" panose="02010509060101010101" pitchFamily="49" charset="-122"/>
                    <a:ea typeface="隶书" panose="02010509060101010101" pitchFamily="49" charset="-122"/>
                  </a:rPr>
                  <a:t>中含有</a:t>
                </a:r>
                <a:r>
                  <a:rPr lang="en-US" altLang="zh-CN" sz="2400" kern="100">
                    <a:solidFill>
                      <a:srgbClr val="0000FF"/>
                    </a:solidFill>
                    <a:effectLst/>
                    <a:latin typeface="隶书" panose="02010509060101010101" pitchFamily="49" charset="-122"/>
                    <a:ea typeface="隶书" panose="02010509060101010101" pitchFamily="49" charset="-122"/>
                  </a:rPr>
                  <a:t>2</a:t>
                </a:r>
                <a:r>
                  <a:rPr lang="zh-CN" altLang="zh-CN" sz="2400" kern="100">
                    <a:solidFill>
                      <a:srgbClr val="0000FF"/>
                    </a:solidFill>
                    <a:effectLst/>
                    <a:latin typeface="隶书" panose="02010509060101010101" pitchFamily="49" charset="-122"/>
                    <a:ea typeface="隶书" panose="02010509060101010101" pitchFamily="49" charset="-122"/>
                  </a:rPr>
                  <a:t>个</a:t>
                </a:r>
                <a:r>
                  <a:rPr lang="zh-CN" altLang="zh-CN" sz="2400" kern="100" smtClean="0">
                    <a:solidFill>
                      <a:srgbClr val="0000FF"/>
                    </a:solidFill>
                    <a:effectLst/>
                    <a:latin typeface="隶书" panose="02010509060101010101" pitchFamily="49" charset="-122"/>
                    <a:ea typeface="隶书" panose="02010509060101010101" pitchFamily="49" charset="-122"/>
                  </a:rPr>
                  <a:t>未知数．</a:t>
                </a:r>
                <a:r>
                  <a:rPr lang="zh-CN" altLang="zh-CN" sz="2400" kern="100">
                    <a:solidFill>
                      <a:srgbClr val="0000FF"/>
                    </a:solidFill>
                    <a:effectLst/>
                    <a:latin typeface="隶书" panose="02010509060101010101" pitchFamily="49" charset="-122"/>
                    <a:ea typeface="隶书" panose="02010509060101010101" pitchFamily="49" charset="-122"/>
                  </a:rPr>
                  <a:t>故</a:t>
                </a:r>
                <a:r>
                  <a:rPr lang="en-US" altLang="zh-CN" sz="2400" kern="100">
                    <a:solidFill>
                      <a:srgbClr val="0000FF"/>
                    </a:solidFill>
                    <a:effectLst/>
                    <a:latin typeface="隶书" panose="02010509060101010101" pitchFamily="49" charset="-122"/>
                    <a:ea typeface="隶书" panose="02010509060101010101" pitchFamily="49" charset="-122"/>
                  </a:rPr>
                  <a:t>⑥</a:t>
                </a:r>
                <a:r>
                  <a:rPr lang="zh-CN" altLang="zh-CN" sz="2400" kern="100">
                    <a:solidFill>
                      <a:srgbClr val="0000FF"/>
                    </a:solidFill>
                    <a:effectLst/>
                    <a:latin typeface="隶书" panose="02010509060101010101" pitchFamily="49" charset="-122"/>
                    <a:ea typeface="隶书" panose="02010509060101010101" pitchFamily="49" charset="-122"/>
                  </a:rPr>
                  <a:t>不符合题意．</a:t>
                </a:r>
              </a:p>
              <a:p>
                <a:pPr fontAlgn="ctr">
                  <a:spcAft>
                    <a:spcPct val="0"/>
                  </a:spcAft>
                </a:pPr>
                <a:r>
                  <a:rPr lang="zh-CN" altLang="zh-CN" sz="2400" kern="100">
                    <a:solidFill>
                      <a:srgbClr val="0000FF"/>
                    </a:solidFill>
                    <a:effectLst/>
                    <a:latin typeface="隶书" panose="02010509060101010101" pitchFamily="49" charset="-122"/>
                    <a:ea typeface="隶书" panose="02010509060101010101" pitchFamily="49" charset="-122"/>
                  </a:rPr>
                  <a:t>综上所述，一元一次方程的个数是</a:t>
                </a:r>
                <a:r>
                  <a:rPr lang="en-US" altLang="zh-CN" sz="2400" kern="100">
                    <a:solidFill>
                      <a:srgbClr val="0000FF"/>
                    </a:solidFill>
                    <a:effectLst/>
                    <a:latin typeface="隶书" panose="02010509060101010101" pitchFamily="49" charset="-122"/>
                    <a:ea typeface="隶书" panose="02010509060101010101" pitchFamily="49" charset="-122"/>
                  </a:rPr>
                  <a:t>3</a:t>
                </a:r>
                <a:r>
                  <a:rPr lang="zh-CN" altLang="zh-CN" sz="2400" kern="100">
                    <a:solidFill>
                      <a:srgbClr val="0000FF"/>
                    </a:solidFill>
                    <a:effectLst/>
                    <a:latin typeface="隶书" panose="02010509060101010101" pitchFamily="49" charset="-122"/>
                    <a:ea typeface="隶书" panose="02010509060101010101" pitchFamily="49" charset="-122"/>
                  </a:rPr>
                  <a:t>个．</a:t>
                </a:r>
              </a:p>
              <a:p>
                <a:pPr fontAlgn="ctr">
                  <a:spcAft>
                    <a:spcPct val="0"/>
                  </a:spcAft>
                </a:pPr>
                <a:r>
                  <a:rPr lang="zh-CN" altLang="zh-CN" sz="2400" kern="100">
                    <a:solidFill>
                      <a:srgbClr val="0000FF"/>
                    </a:solidFill>
                    <a:effectLst/>
                    <a:latin typeface="隶书" panose="02010509060101010101" pitchFamily="49" charset="-122"/>
                    <a:ea typeface="隶书" panose="02010509060101010101" pitchFamily="49" charset="-122"/>
                  </a:rPr>
                  <a:t>故选：</a:t>
                </a:r>
                <a:r>
                  <a:rPr lang="en-US" altLang="zh-CN" sz="2400" kern="100">
                    <a:solidFill>
                      <a:srgbClr val="0000FF"/>
                    </a:solidFill>
                    <a:effectLst/>
                    <a:latin typeface="隶书" panose="02010509060101010101" pitchFamily="49" charset="-122"/>
                    <a:ea typeface="隶书" panose="02010509060101010101" pitchFamily="49" charset="-122"/>
                  </a:rPr>
                  <a:t>B</a:t>
                </a:r>
                <a:r>
                  <a:rPr lang="zh-CN" altLang="zh-CN" sz="2400" kern="100">
                    <a:solidFill>
                      <a:srgbClr val="0000FF"/>
                    </a:solidFill>
                    <a:effectLst/>
                    <a:latin typeface="隶书" panose="02010509060101010101" pitchFamily="49" charset="-122"/>
                    <a:ea typeface="隶书" panose="02010509060101010101" pitchFamily="49" charset="-122"/>
                  </a:rPr>
                  <a:t>．</a:t>
                </a:r>
              </a:p>
            </p:txBody>
          </p:sp>
        </mc:Choice>
        <mc:Fallback>
          <p:sp>
            <p:nvSpPr>
              <p:cNvPr id="3" name="矩形 2"/>
              <p:cNvSpPr>
                <a:spLocks noRot="1" noChangeAspect="1" noMove="1" noResize="1" noEditPoints="1" noAdjustHandles="1" noChangeArrowheads="1" noChangeShapeType="1" noTextEdit="1"/>
              </p:cNvSpPr>
              <p:nvPr/>
            </p:nvSpPr>
            <p:spPr>
              <a:xfrm>
                <a:off x="263047" y="3320988"/>
                <a:ext cx="11663838" cy="3354957"/>
              </a:xfrm>
              <a:prstGeom prst="rect">
                <a:avLst/>
              </a:prstGeom>
              <a:blipFill rotWithShape="0">
                <a:blip r:embed="rId3"/>
                <a:stretch>
                  <a:fillRect l="-784" r="0" b="-3273"/>
                </a:stretch>
              </a:blipFill>
            </p:spPr>
            <p:txBody>
              <a:bodyPr/>
              <a:lstStyle/>
              <a:p>
                <a:r>
                  <a:rPr lang="zh-CN" altLang="en-US">
                    <a:noFill/>
                  </a:rPr>
                  <a:t> </a:t>
                </a:r>
              </a:p>
            </p:txBody>
          </p:sp>
        </mc:Fallback>
      </mc:AlternateContent>
      <p:sp>
        <p:nvSpPr>
          <p:cNvPr id="4" name="矩形 3"/>
          <p:cNvSpPr/>
          <p:nvPr/>
        </p:nvSpPr>
        <p:spPr>
          <a:xfrm>
            <a:off x="5973463" y="2137314"/>
            <a:ext cx="441146" cy="707886"/>
          </a:xfrm>
          <a:prstGeom prst="rect">
            <a:avLst/>
          </a:prstGeom>
        </p:spPr>
        <p:txBody>
          <a:bodyPr wrap="none">
            <a:spAutoFit/>
          </a:bodyPr>
          <a:lstStyle/>
          <a:p>
            <a:r>
              <a:rPr lang="en-US" altLang="zh-CN" sz="4000" b="1" kern="100">
                <a:solidFill>
                  <a:srgbClr val="FF0000"/>
                </a:solidFill>
                <a:latin typeface="隶书" panose="02010509060101010101" pitchFamily="49" charset="-122"/>
                <a:ea typeface="隶书" panose="02010509060101010101" pitchFamily="49" charset="-122"/>
              </a:rPr>
              <a:t>B</a:t>
            </a:r>
            <a:endParaRPr lang="zh-CN" altLang="en-US" sz="4000" b="1">
              <a:solidFill>
                <a:srgbClr val="FF0000"/>
              </a:solidFill>
            </a:endParaRPr>
          </a:p>
        </p:txBody>
      </p:sp>
      <p:grpSp>
        <p:nvGrpSpPr>
          <p:cNvPr id="5" name="组合 4">
            <a:extLst>
              <a:ext uri="{FF2B5EF4-FFF2-40B4-BE49-F238E27FC236}">
                <a16:creationId xmlns="" xmlns:a16="http://schemas.microsoft.com/office/drawing/2014/main" id="{E3E4C3D0-58A3-4CAA-925C-C958FBA662FB}"/>
              </a:ext>
            </a:extLst>
          </p:cNvPr>
          <p:cNvGrpSpPr/>
          <p:nvPr/>
        </p:nvGrpSpPr>
        <p:grpSpPr>
          <a:xfrm>
            <a:off x="204769" y="861126"/>
            <a:ext cx="2981776" cy="487383"/>
            <a:chOff x="269665" y="940097"/>
            <a:chExt cx="3468238" cy="595067"/>
          </a:xfrm>
          <a:solidFill>
            <a:srgbClr val="597755"/>
          </a:solidFill>
        </p:grpSpPr>
        <p:sp>
          <p:nvSpPr>
            <p:cNvPr id="6" name="MH_Entry_1">
              <a:extLst>
                <a:ext uri="{FF2B5EF4-FFF2-40B4-BE49-F238E27FC236}">
                  <a16:creationId xmlns="" xmlns:a16="http://schemas.microsoft.com/office/drawing/2014/main" id="{6637A720-A6CE-481E-BFA1-DE44D12F9392}"/>
                </a:ext>
              </a:extLst>
            </p:cNvPr>
            <p:cNvSpPr/>
            <p:nvPr>
              <p:custDataLst>
                <p:tags r:id="rId4"/>
              </p:custDataLst>
            </p:nvPr>
          </p:nvSpPr>
          <p:spPr>
            <a:xfrm>
              <a:off x="783556" y="940097"/>
              <a:ext cx="2954347" cy="595067"/>
            </a:xfrm>
            <a:custGeom>
              <a:gdLst>
                <a:gd name="connsiteX0" fmla="*/ 0 w 3954840"/>
                <a:gd name="connsiteY0" fmla="*/ 0 h 557348"/>
                <a:gd name="connsiteX1" fmla="*/ 3835506 w 3954840"/>
                <a:gd name="connsiteY1" fmla="*/ 0 h 557348"/>
                <a:gd name="connsiteX2" fmla="*/ 3954840 w 3954840"/>
                <a:gd name="connsiteY2" fmla="*/ 92893 h 557348"/>
                <a:gd name="connsiteX3" fmla="*/ 3954840 w 3954840"/>
                <a:gd name="connsiteY3" fmla="*/ 464455 h 557348"/>
                <a:gd name="connsiteX4" fmla="*/ 3835506 w 3954840"/>
                <a:gd name="connsiteY4" fmla="*/ 557348 h 557348"/>
                <a:gd name="connsiteX5" fmla="*/ 0 w 3954840"/>
                <a:gd name="connsiteY5" fmla="*/ 557348 h 557348"/>
                <a:gd name="connsiteX6" fmla="*/ 45938 w 3954840"/>
                <a:gd name="connsiteY6" fmla="*/ 532414 h 557348"/>
                <a:gd name="connsiteX7" fmla="*/ 180850 w 3954840"/>
                <a:gd name="connsiteY7" fmla="*/ 278674 h 557348"/>
                <a:gd name="connsiteX8" fmla="*/ 45938 w 3954840"/>
                <a:gd name="connsiteY8" fmla="*/ 24934 h 5573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54840" h="557348">
                  <a:moveTo>
                    <a:pt x="0" y="0"/>
                  </a:moveTo>
                  <a:lnTo>
                    <a:pt x="3835506" y="0"/>
                  </a:lnTo>
                  <a:cubicBezTo>
                    <a:pt x="3901412" y="0"/>
                    <a:pt x="3954840" y="41590"/>
                    <a:pt x="3954840" y="92893"/>
                  </a:cubicBezTo>
                  <a:lnTo>
                    <a:pt x="3954840" y="464455"/>
                  </a:lnTo>
                  <a:cubicBezTo>
                    <a:pt x="3954840" y="515758"/>
                    <a:pt x="3901412" y="557348"/>
                    <a:pt x="3835506" y="557348"/>
                  </a:cubicBezTo>
                  <a:lnTo>
                    <a:pt x="0" y="557348"/>
                  </a:lnTo>
                  <a:lnTo>
                    <a:pt x="45938" y="532414"/>
                  </a:lnTo>
                  <a:cubicBezTo>
                    <a:pt x="127334" y="477424"/>
                    <a:pt x="180850" y="384299"/>
                    <a:pt x="180850" y="278674"/>
                  </a:cubicBezTo>
                  <a:cubicBezTo>
                    <a:pt x="180850" y="173050"/>
                    <a:pt x="127334" y="79925"/>
                    <a:pt x="45938" y="24934"/>
                  </a:cubicBezTo>
                  <a:close/>
                </a:path>
              </a:pathLst>
            </a:custGeom>
            <a:grpFill/>
            <a:ln w="12700" cap="flat" cmpd="sng" algn="ctr">
              <a:noFill/>
              <a:prstDash val="solid"/>
              <a:miter lim="800000"/>
            </a:ln>
            <a:effectLst/>
          </p:spPr>
          <p:txBody>
            <a:bodyPr wrap="square" lIns="180000" tIns="36000" rIns="36000" bIns="36000" anchor="ctr">
              <a:normAutofit/>
            </a:bodyPr>
            <a:lstStyle/>
            <a:p>
              <a:pPr lvl="0"/>
              <a:r>
                <a:rPr lang="zh-CN" altLang="en-US" sz="2400" b="1" smtClean="0">
                  <a:solidFill>
                    <a:schemeClr val="bg1"/>
                  </a:solidFill>
                  <a:latin typeface="隶书" panose="02010509060101010101" pitchFamily="49" charset="-122"/>
                  <a:ea typeface="隶书" panose="02010509060101010101" pitchFamily="49" charset="-122"/>
                </a:rPr>
                <a:t>方程的有关概念</a:t>
              </a:r>
            </a:p>
          </p:txBody>
        </p:sp>
        <p:sp>
          <p:nvSpPr>
            <p:cNvPr id="7" name="MH_Number_1">
              <a:extLst>
                <a:ext uri="{FF2B5EF4-FFF2-40B4-BE49-F238E27FC236}">
                  <a16:creationId xmlns="" xmlns:a16="http://schemas.microsoft.com/office/drawing/2014/main" id="{97CAB062-FE5F-4363-B886-51DF7793A244}"/>
                </a:ext>
              </a:extLst>
            </p:cNvPr>
            <p:cNvSpPr/>
            <p:nvPr>
              <p:custDataLst>
                <p:tags r:id="rId5"/>
              </p:custDataLst>
            </p:nvPr>
          </p:nvSpPr>
          <p:spPr>
            <a:xfrm>
              <a:off x="269665" y="947866"/>
              <a:ext cx="563726" cy="563725"/>
            </a:xfrm>
            <a:prstGeom prst="ellipse">
              <a:avLst/>
            </a:prstGeom>
            <a:grpFill/>
            <a:ln w="12700" cap="flat" cmpd="sng" algn="ctr">
              <a:noFill/>
              <a:prstDash val="solid"/>
              <a:miter lim="800000"/>
            </a:ln>
            <a:effectLst/>
          </p:spPr>
          <p:txBody>
            <a:bodyPr lIns="91440" tIns="45720" rIns="91440" bIns="45720" anchor="ctr"/>
            <a:lstStyle/>
            <a:p>
              <a:pPr algn="ctr"/>
              <a:r>
                <a:rPr lang="en-US" altLang="zh-CN" sz="2800" b="1" kern="0">
                  <a:solidFill>
                    <a:srgbClr val="FFFFFF"/>
                  </a:solidFill>
                  <a:latin typeface="隶书" panose="02010509060101010101" pitchFamily="49" charset="-122"/>
                  <a:ea typeface="隶书" panose="02010509060101010101" pitchFamily="49" charset="-122"/>
                </a:rPr>
                <a:t>1</a:t>
              </a:r>
              <a:endParaRPr lang="zh-CN" altLang="en-US" sz="2800" b="1" kern="0">
                <a:solidFill>
                  <a:srgbClr val="FFFFFF"/>
                </a:solidFill>
                <a:latin typeface="隶书" panose="02010509060101010101" pitchFamily="49" charset="-122"/>
                <a:ea typeface="隶书" panose="02010509060101010101" pitchFamily="49" charset="-122"/>
              </a:endParaRPr>
            </a:p>
          </p:txBody>
        </p:sp>
      </p:grpSp>
    </p:spTree>
    <p:extLst>
      <p:ext uri="{BB962C8B-B14F-4D97-AF65-F5344CB8AC3E}">
        <p14:creationId xmlns:p14="http://schemas.microsoft.com/office/powerpoint/2010/main" val="205317476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64080" y="765037"/>
            <a:ext cx="11927919" cy="738664"/>
          </a:xfrm>
          <a:prstGeom prst="rect">
            <a:avLst/>
          </a:prstGeom>
        </p:spPr>
        <p:txBody>
          <a:bodyPr wrap="square">
            <a:spAutoFit/>
          </a:bodyPr>
          <a:lstStyle/>
          <a:p>
            <a:pPr fontAlgn="ctr">
              <a:lnSpc>
                <a:spcPct val="150000"/>
              </a:lnSpc>
              <a:spcAft>
                <a:spcPct val="0"/>
              </a:spcAft>
            </a:pPr>
            <a:r>
              <a:rPr lang="zh-CN" altLang="en-US" sz="2800" b="1" kern="100" smtClean="0">
                <a:solidFill>
                  <a:srgbClr val="FF0000"/>
                </a:solidFill>
                <a:latin typeface="隶书" panose="02010509060101010101" pitchFamily="49" charset="-122"/>
                <a:ea typeface="隶书" panose="02010509060101010101" pitchFamily="49" charset="-122"/>
              </a:rPr>
              <a:t>例</a:t>
            </a:r>
            <a:r>
              <a:rPr lang="en-US" altLang="zh-CN" sz="2800" b="1" kern="100" smtClean="0">
                <a:solidFill>
                  <a:srgbClr val="FF0000"/>
                </a:solidFill>
                <a:latin typeface="隶书" panose="02010509060101010101" pitchFamily="49" charset="-122"/>
                <a:ea typeface="隶书" panose="02010509060101010101" pitchFamily="49" charset="-122"/>
              </a:rPr>
              <a:t>2.</a:t>
            </a:r>
            <a:r>
              <a:rPr lang="zh-CN" altLang="zh-CN" sz="2800" kern="100" smtClean="0">
                <a:latin typeface="隶书" panose="02010509060101010101" pitchFamily="49" charset="-122"/>
                <a:ea typeface="隶书" panose="02010509060101010101" pitchFamily="49" charset="-122"/>
              </a:rPr>
              <a:t>若</a:t>
            </a:r>
            <a:r>
              <a:rPr lang="zh-CN" altLang="zh-CN" sz="2800" kern="100">
                <a:latin typeface="隶书" panose="02010509060101010101" pitchFamily="49" charset="-122"/>
                <a:ea typeface="隶书" panose="02010509060101010101" pitchFamily="49" charset="-122"/>
              </a:rPr>
              <a:t>关于</a:t>
            </a:r>
            <a:r>
              <a:rPr lang="en-US" altLang="zh-CN" sz="2800" kern="100">
                <a:latin typeface="隶书" panose="02010509060101010101" pitchFamily="49" charset="-122"/>
                <a:ea typeface="隶书" panose="02010509060101010101" pitchFamily="49" charset="-122"/>
              </a:rPr>
              <a:t>x</a:t>
            </a:r>
            <a:r>
              <a:rPr lang="zh-CN" altLang="zh-CN" sz="2800" kern="100">
                <a:latin typeface="隶书" panose="02010509060101010101" pitchFamily="49" charset="-122"/>
                <a:ea typeface="隶书" panose="02010509060101010101" pitchFamily="49" charset="-122"/>
              </a:rPr>
              <a:t>的方程（</a:t>
            </a:r>
            <a:r>
              <a:rPr lang="en-US" altLang="zh-CN" sz="2800" kern="100">
                <a:latin typeface="隶书" panose="02010509060101010101" pitchFamily="49" charset="-122"/>
                <a:ea typeface="隶书" panose="02010509060101010101" pitchFamily="49" charset="-122"/>
              </a:rPr>
              <a:t>m</a:t>
            </a:r>
            <a:r>
              <a:rPr lang="zh-CN" altLang="zh-CN" sz="2800" kern="100">
                <a:latin typeface="隶书" panose="02010509060101010101" pitchFamily="49" charset="-122"/>
                <a:ea typeface="隶书" panose="02010509060101010101" pitchFamily="49" charset="-122"/>
              </a:rPr>
              <a:t>﹣</a:t>
            </a:r>
            <a:r>
              <a:rPr lang="en-US" altLang="zh-CN" sz="2800" kern="100">
                <a:latin typeface="隶书" panose="02010509060101010101" pitchFamily="49" charset="-122"/>
                <a:ea typeface="隶书" panose="02010509060101010101" pitchFamily="49" charset="-122"/>
              </a:rPr>
              <a:t>4</a:t>
            </a:r>
            <a:r>
              <a:rPr lang="zh-CN" altLang="zh-CN" sz="2800" kern="100">
                <a:latin typeface="隶书" panose="02010509060101010101" pitchFamily="49" charset="-122"/>
                <a:ea typeface="隶书" panose="02010509060101010101" pitchFamily="49" charset="-122"/>
              </a:rPr>
              <a:t>）</a:t>
            </a:r>
            <a:r>
              <a:rPr lang="en-US" altLang="zh-CN" sz="2800" kern="100" err="1">
                <a:latin typeface="隶书" panose="02010509060101010101" pitchFamily="49" charset="-122"/>
                <a:ea typeface="隶书" panose="02010509060101010101" pitchFamily="49" charset="-122"/>
              </a:rPr>
              <a:t>x</a:t>
            </a:r>
            <a:r>
              <a:rPr lang="en-US" altLang="zh-CN" sz="2800" kern="100" baseline="30000" err="1">
                <a:latin typeface="隶书" panose="02010509060101010101" pitchFamily="49" charset="-122"/>
                <a:ea typeface="隶书" panose="02010509060101010101" pitchFamily="49" charset="-122"/>
              </a:rPr>
              <a:t>|m</a:t>
            </a:r>
            <a:r>
              <a:rPr lang="zh-CN" altLang="zh-CN" sz="2800" kern="100" baseline="30000">
                <a:latin typeface="隶书" panose="02010509060101010101" pitchFamily="49" charset="-122"/>
                <a:ea typeface="隶书" panose="02010509060101010101" pitchFamily="49" charset="-122"/>
                <a:cs typeface="MS Mincho"/>
              </a:rPr>
              <a:t>－</a:t>
            </a:r>
            <a:r>
              <a:rPr lang="en-US" altLang="zh-CN" sz="2800" kern="100" baseline="30000">
                <a:latin typeface="隶书" panose="02010509060101010101" pitchFamily="49" charset="-122"/>
                <a:ea typeface="隶书" panose="02010509060101010101" pitchFamily="49" charset="-122"/>
              </a:rPr>
              <a:t>1|</a:t>
            </a:r>
            <a:r>
              <a:rPr lang="zh-CN" altLang="zh-CN" sz="2800" kern="100" baseline="30000">
                <a:latin typeface="隶书" panose="02010509060101010101" pitchFamily="49" charset="-122"/>
                <a:ea typeface="隶书" panose="02010509060101010101" pitchFamily="49" charset="-122"/>
              </a:rPr>
              <a:t>﹣</a:t>
            </a:r>
            <a:r>
              <a:rPr lang="en-US" altLang="zh-CN" sz="2800" kern="100" baseline="30000">
                <a:latin typeface="隶书" panose="02010509060101010101" pitchFamily="49" charset="-122"/>
                <a:ea typeface="隶书" panose="02010509060101010101" pitchFamily="49" charset="-122"/>
              </a:rPr>
              <a:t>2</a:t>
            </a:r>
            <a:r>
              <a:rPr lang="zh-CN" altLang="zh-CN" sz="2800" kern="100">
                <a:latin typeface="隶书" panose="02010509060101010101" pitchFamily="49" charset="-122"/>
                <a:ea typeface="隶书" panose="02010509060101010101" pitchFamily="49" charset="-122"/>
              </a:rPr>
              <a:t>＋</a:t>
            </a:r>
            <a:r>
              <a:rPr lang="en-US" altLang="zh-CN" sz="2800" kern="100">
                <a:latin typeface="隶书" panose="02010509060101010101" pitchFamily="49" charset="-122"/>
                <a:ea typeface="隶书" panose="02010509060101010101" pitchFamily="49" charset="-122"/>
              </a:rPr>
              <a:t>2</a:t>
            </a:r>
            <a:r>
              <a:rPr lang="zh-CN" altLang="zh-CN" sz="2800" kern="100">
                <a:latin typeface="隶书" panose="02010509060101010101" pitchFamily="49" charset="-122"/>
                <a:ea typeface="隶书" panose="02010509060101010101" pitchFamily="49" charset="-122"/>
              </a:rPr>
              <a:t>＝</a:t>
            </a:r>
            <a:r>
              <a:rPr lang="en-US" altLang="zh-CN" sz="2800" kern="100">
                <a:latin typeface="隶书" panose="02010509060101010101" pitchFamily="49" charset="-122"/>
                <a:ea typeface="隶书" panose="02010509060101010101" pitchFamily="49" charset="-122"/>
              </a:rPr>
              <a:t>0</a:t>
            </a:r>
            <a:r>
              <a:rPr lang="zh-CN" altLang="zh-CN" sz="2800" kern="100">
                <a:latin typeface="隶书" panose="02010509060101010101" pitchFamily="49" charset="-122"/>
                <a:ea typeface="隶书" panose="02010509060101010101" pitchFamily="49" charset="-122"/>
              </a:rPr>
              <a:t>是一元一次方程，求</a:t>
            </a:r>
            <a:r>
              <a:rPr lang="en-US" altLang="zh-CN" sz="2800" kern="100">
                <a:latin typeface="隶书" panose="02010509060101010101" pitchFamily="49" charset="-122"/>
                <a:ea typeface="隶书" panose="02010509060101010101" pitchFamily="49" charset="-122"/>
              </a:rPr>
              <a:t>m</a:t>
            </a:r>
            <a:r>
              <a:rPr lang="zh-CN" altLang="zh-CN" sz="2800" kern="100">
                <a:latin typeface="隶书" panose="02010509060101010101" pitchFamily="49" charset="-122"/>
                <a:ea typeface="隶书" panose="02010509060101010101" pitchFamily="49" charset="-122"/>
              </a:rPr>
              <a:t>的值．</a:t>
            </a:r>
            <a:endParaRPr lang="zh-CN" altLang="zh-CN" sz="2800" kern="100">
              <a:effectLst/>
              <a:latin typeface="隶书" panose="02010509060101010101" pitchFamily="49" charset="-122"/>
              <a:ea typeface="隶书" panose="02010509060101010101" pitchFamily="49" charset="-122"/>
            </a:endParaRPr>
          </a:p>
        </p:txBody>
      </p:sp>
      <p:sp>
        <p:nvSpPr>
          <p:cNvPr id="3" name="矩形 2"/>
          <p:cNvSpPr/>
          <p:nvPr/>
        </p:nvSpPr>
        <p:spPr>
          <a:xfrm>
            <a:off x="298056" y="1503701"/>
            <a:ext cx="10981871" cy="3323987"/>
          </a:xfrm>
          <a:prstGeom prst="rect">
            <a:avLst/>
          </a:prstGeom>
        </p:spPr>
        <p:txBody>
          <a:bodyPr wrap="square">
            <a:spAutoFit/>
          </a:bodyPr>
          <a:lstStyle/>
          <a:p>
            <a:pPr fontAlgn="ctr">
              <a:lnSpc>
                <a:spcPct val="150000"/>
              </a:lnSpc>
              <a:spcAft>
                <a:spcPct val="0"/>
              </a:spcAft>
            </a:pPr>
            <a:r>
              <a:rPr lang="zh-CN" altLang="zh-CN" sz="2800" kern="100">
                <a:solidFill>
                  <a:srgbClr val="FF0000"/>
                </a:solidFill>
                <a:latin typeface="隶书" panose="02010509060101010101" pitchFamily="49" charset="-122"/>
                <a:ea typeface="隶书" panose="02010509060101010101" pitchFamily="49" charset="-122"/>
              </a:rPr>
              <a:t>解：（</a:t>
            </a:r>
            <a:r>
              <a:rPr lang="en-US" altLang="zh-CN" sz="2800" kern="100">
                <a:solidFill>
                  <a:srgbClr val="FF0000"/>
                </a:solidFill>
                <a:latin typeface="隶书" panose="02010509060101010101" pitchFamily="49" charset="-122"/>
                <a:ea typeface="隶书" panose="02010509060101010101" pitchFamily="49" charset="-122"/>
              </a:rPr>
              <a:t>1</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a:t>
            </a:r>
            <a:r>
              <a:rPr lang="zh-CN" altLang="zh-CN" sz="2800" kern="100">
                <a:solidFill>
                  <a:srgbClr val="FF0000"/>
                </a:solidFill>
                <a:latin typeface="隶书" panose="02010509060101010101" pitchFamily="49" charset="-122"/>
                <a:ea typeface="隶书" panose="02010509060101010101" pitchFamily="49" charset="-122"/>
              </a:rPr>
              <a:t>关于</a:t>
            </a:r>
            <a:r>
              <a:rPr lang="en-US" altLang="zh-CN" sz="2800" kern="100">
                <a:solidFill>
                  <a:srgbClr val="FF0000"/>
                </a:solidFill>
                <a:latin typeface="隶书" panose="02010509060101010101" pitchFamily="49" charset="-122"/>
                <a:ea typeface="隶书" panose="02010509060101010101" pitchFamily="49" charset="-122"/>
              </a:rPr>
              <a:t>x</a:t>
            </a:r>
            <a:r>
              <a:rPr lang="zh-CN" altLang="zh-CN" sz="2800" kern="100">
                <a:solidFill>
                  <a:srgbClr val="FF0000"/>
                </a:solidFill>
                <a:latin typeface="隶书" panose="02010509060101010101" pitchFamily="49" charset="-122"/>
                <a:ea typeface="隶书" panose="02010509060101010101" pitchFamily="49" charset="-122"/>
              </a:rPr>
              <a:t>的方程（</a:t>
            </a:r>
            <a:r>
              <a:rPr lang="en-US" altLang="zh-CN" sz="2800" kern="100">
                <a:solidFill>
                  <a:srgbClr val="FF0000"/>
                </a:solidFill>
                <a:latin typeface="隶书" panose="02010509060101010101" pitchFamily="49" charset="-122"/>
                <a:ea typeface="隶书" panose="02010509060101010101" pitchFamily="49" charset="-122"/>
              </a:rPr>
              <a:t>m</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4</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err="1">
                <a:solidFill>
                  <a:srgbClr val="FF0000"/>
                </a:solidFill>
                <a:latin typeface="隶书" panose="02010509060101010101" pitchFamily="49" charset="-122"/>
                <a:ea typeface="隶书" panose="02010509060101010101" pitchFamily="49" charset="-122"/>
              </a:rPr>
              <a:t>x</a:t>
            </a:r>
            <a:r>
              <a:rPr lang="en-US" altLang="zh-CN" sz="2800" kern="100" baseline="30000" err="1">
                <a:solidFill>
                  <a:srgbClr val="FF0000"/>
                </a:solidFill>
                <a:latin typeface="隶书" panose="02010509060101010101" pitchFamily="49" charset="-122"/>
                <a:ea typeface="隶书" panose="02010509060101010101" pitchFamily="49" charset="-122"/>
              </a:rPr>
              <a:t>|m</a:t>
            </a:r>
            <a:r>
              <a:rPr lang="zh-CN" altLang="zh-CN" sz="2800" kern="100" baseline="30000">
                <a:solidFill>
                  <a:srgbClr val="FF0000"/>
                </a:solidFill>
                <a:latin typeface="隶书" panose="02010509060101010101" pitchFamily="49" charset="-122"/>
                <a:ea typeface="隶书" panose="02010509060101010101" pitchFamily="49" charset="-122"/>
              </a:rPr>
              <a:t>﹣</a:t>
            </a:r>
            <a:r>
              <a:rPr lang="en-US" altLang="zh-CN" sz="2800" kern="100" baseline="30000">
                <a:solidFill>
                  <a:srgbClr val="FF0000"/>
                </a:solidFill>
                <a:latin typeface="隶书" panose="02010509060101010101" pitchFamily="49" charset="-122"/>
                <a:ea typeface="隶书" panose="02010509060101010101" pitchFamily="49" charset="-122"/>
              </a:rPr>
              <a:t>1|</a:t>
            </a:r>
            <a:r>
              <a:rPr lang="zh-CN" altLang="zh-CN" sz="2800" kern="100" baseline="30000">
                <a:solidFill>
                  <a:srgbClr val="FF0000"/>
                </a:solidFill>
                <a:latin typeface="隶书" panose="02010509060101010101" pitchFamily="49" charset="-122"/>
                <a:ea typeface="隶书" panose="02010509060101010101" pitchFamily="49" charset="-122"/>
              </a:rPr>
              <a:t>﹣</a:t>
            </a:r>
            <a:r>
              <a:rPr lang="en-US" altLang="zh-CN" sz="2800" kern="100" baseline="30000">
                <a:solidFill>
                  <a:srgbClr val="FF0000"/>
                </a:solidFill>
                <a:latin typeface="隶书" panose="02010509060101010101" pitchFamily="49" charset="-122"/>
                <a:ea typeface="隶书" panose="02010509060101010101" pitchFamily="49" charset="-122"/>
              </a:rPr>
              <a:t>2</a:t>
            </a:r>
            <a:r>
              <a:rPr lang="en-US" altLang="zh-CN" sz="2800" kern="100">
                <a:solidFill>
                  <a:srgbClr val="FF0000"/>
                </a:solidFill>
                <a:latin typeface="隶书" panose="02010509060101010101" pitchFamily="49" charset="-122"/>
                <a:ea typeface="隶书" panose="02010509060101010101" pitchFamily="49" charset="-122"/>
              </a:rPr>
              <a:t>+2</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0</a:t>
            </a:r>
            <a:r>
              <a:rPr lang="zh-CN" altLang="zh-CN" sz="2800" kern="100">
                <a:solidFill>
                  <a:srgbClr val="FF0000"/>
                </a:solidFill>
                <a:latin typeface="隶书" panose="02010509060101010101" pitchFamily="49" charset="-122"/>
                <a:ea typeface="隶书" panose="02010509060101010101" pitchFamily="49" charset="-122"/>
              </a:rPr>
              <a:t>是一元一次方程，</a:t>
            </a:r>
          </a:p>
          <a:p>
            <a:pPr fontAlgn="ctr">
              <a:lnSpc>
                <a:spcPct val="150000"/>
              </a:lnSpc>
              <a:spcAft>
                <a:spcPct val="0"/>
              </a:spcAft>
            </a:pPr>
            <a:r>
              <a:rPr lang="en-US" altLang="zh-CN" sz="2800" kern="100">
                <a:solidFill>
                  <a:srgbClr val="FF0000"/>
                </a:solidFill>
                <a:latin typeface="隶书" panose="02010509060101010101" pitchFamily="49" charset="-122"/>
                <a:ea typeface="隶书" panose="02010509060101010101" pitchFamily="49" charset="-122"/>
              </a:rPr>
              <a:t>∴|m</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1|</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2</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1</a:t>
            </a:r>
            <a:r>
              <a:rPr lang="zh-CN" altLang="zh-CN" sz="2800" kern="100">
                <a:solidFill>
                  <a:srgbClr val="FF0000"/>
                </a:solidFill>
                <a:latin typeface="隶书" panose="02010509060101010101" pitchFamily="49" charset="-122"/>
                <a:ea typeface="隶书" panose="02010509060101010101" pitchFamily="49" charset="-122"/>
              </a:rPr>
              <a:t>，且</a:t>
            </a:r>
            <a:r>
              <a:rPr lang="en-US" altLang="zh-CN" sz="2800" kern="100">
                <a:solidFill>
                  <a:srgbClr val="FF0000"/>
                </a:solidFill>
                <a:latin typeface="隶书" panose="02010509060101010101" pitchFamily="49" charset="-122"/>
                <a:ea typeface="隶书" panose="02010509060101010101" pitchFamily="49" charset="-122"/>
              </a:rPr>
              <a:t>m</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4≠0</a:t>
            </a:r>
            <a:r>
              <a:rPr lang="zh-CN" altLang="zh-CN" sz="2800" kern="100">
                <a:solidFill>
                  <a:srgbClr val="FF0000"/>
                </a:solidFill>
                <a:latin typeface="隶书" panose="02010509060101010101" pitchFamily="49" charset="-122"/>
                <a:ea typeface="隶书" panose="02010509060101010101" pitchFamily="49" charset="-122"/>
              </a:rPr>
              <a:t>，</a:t>
            </a:r>
          </a:p>
          <a:p>
            <a:pPr fontAlgn="ctr">
              <a:lnSpc>
                <a:spcPct val="150000"/>
              </a:lnSpc>
              <a:spcAft>
                <a:spcPct val="0"/>
              </a:spcAft>
            </a:pPr>
            <a:r>
              <a:rPr lang="zh-CN" altLang="zh-CN" sz="2800" kern="100">
                <a:solidFill>
                  <a:srgbClr val="FF0000"/>
                </a:solidFill>
                <a:latin typeface="隶书" panose="02010509060101010101" pitchFamily="49" charset="-122"/>
                <a:ea typeface="隶书" panose="02010509060101010101" pitchFamily="49" charset="-122"/>
              </a:rPr>
              <a:t>由</a:t>
            </a:r>
            <a:r>
              <a:rPr lang="en-US" altLang="zh-CN" sz="2800" kern="100">
                <a:solidFill>
                  <a:srgbClr val="FF0000"/>
                </a:solidFill>
                <a:latin typeface="隶书" panose="02010509060101010101" pitchFamily="49" charset="-122"/>
                <a:ea typeface="隶书" panose="02010509060101010101" pitchFamily="49" charset="-122"/>
              </a:rPr>
              <a:t>|m</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1|</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2</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1</a:t>
            </a:r>
            <a:r>
              <a:rPr lang="zh-CN" altLang="zh-CN" sz="2800" kern="100">
                <a:solidFill>
                  <a:srgbClr val="FF0000"/>
                </a:solidFill>
                <a:latin typeface="隶书" panose="02010509060101010101" pitchFamily="49" charset="-122"/>
                <a:ea typeface="隶书" panose="02010509060101010101" pitchFamily="49" charset="-122"/>
              </a:rPr>
              <a:t>，得</a:t>
            </a:r>
            <a:r>
              <a:rPr lang="en-US" altLang="zh-CN" sz="2800" kern="100">
                <a:solidFill>
                  <a:srgbClr val="FF0000"/>
                </a:solidFill>
                <a:latin typeface="隶书" panose="02010509060101010101" pitchFamily="49" charset="-122"/>
                <a:ea typeface="隶书" panose="02010509060101010101" pitchFamily="49" charset="-122"/>
              </a:rPr>
              <a:t>m</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4</a:t>
            </a:r>
            <a:r>
              <a:rPr lang="zh-CN" altLang="zh-CN" sz="2800" kern="100">
                <a:solidFill>
                  <a:srgbClr val="FF0000"/>
                </a:solidFill>
                <a:latin typeface="隶书" panose="02010509060101010101" pitchFamily="49" charset="-122"/>
                <a:ea typeface="隶书" panose="02010509060101010101" pitchFamily="49" charset="-122"/>
              </a:rPr>
              <a:t>或</a:t>
            </a:r>
            <a:r>
              <a:rPr lang="en-US" altLang="zh-CN" sz="2800" kern="100">
                <a:solidFill>
                  <a:srgbClr val="FF0000"/>
                </a:solidFill>
                <a:latin typeface="隶书" panose="02010509060101010101" pitchFamily="49" charset="-122"/>
                <a:ea typeface="隶书" panose="02010509060101010101" pitchFamily="49" charset="-122"/>
              </a:rPr>
              <a:t>m</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2</a:t>
            </a:r>
            <a:r>
              <a:rPr lang="zh-CN" altLang="zh-CN" sz="2800" kern="100">
                <a:solidFill>
                  <a:srgbClr val="FF0000"/>
                </a:solidFill>
                <a:latin typeface="隶书" panose="02010509060101010101" pitchFamily="49" charset="-122"/>
                <a:ea typeface="隶书" panose="02010509060101010101" pitchFamily="49" charset="-122"/>
              </a:rPr>
              <a:t>，</a:t>
            </a:r>
          </a:p>
          <a:p>
            <a:pPr fontAlgn="ctr">
              <a:lnSpc>
                <a:spcPct val="150000"/>
              </a:lnSpc>
              <a:spcAft>
                <a:spcPct val="0"/>
              </a:spcAft>
            </a:pPr>
            <a:r>
              <a:rPr lang="zh-CN" altLang="zh-CN" sz="2800" kern="100">
                <a:solidFill>
                  <a:srgbClr val="FF0000"/>
                </a:solidFill>
                <a:latin typeface="隶书" panose="02010509060101010101" pitchFamily="49" charset="-122"/>
                <a:ea typeface="隶书" panose="02010509060101010101" pitchFamily="49" charset="-122"/>
              </a:rPr>
              <a:t>由</a:t>
            </a:r>
            <a:r>
              <a:rPr lang="en-US" altLang="zh-CN" sz="2800" kern="100">
                <a:solidFill>
                  <a:srgbClr val="FF0000"/>
                </a:solidFill>
                <a:latin typeface="隶书" panose="02010509060101010101" pitchFamily="49" charset="-122"/>
                <a:ea typeface="隶书" panose="02010509060101010101" pitchFamily="49" charset="-122"/>
              </a:rPr>
              <a:t>m</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4≠0</a:t>
            </a:r>
            <a:r>
              <a:rPr lang="zh-CN" altLang="zh-CN" sz="2800" kern="100">
                <a:solidFill>
                  <a:srgbClr val="FF0000"/>
                </a:solidFill>
                <a:latin typeface="隶书" panose="02010509060101010101" pitchFamily="49" charset="-122"/>
                <a:ea typeface="隶书" panose="02010509060101010101" pitchFamily="49" charset="-122"/>
              </a:rPr>
              <a:t>，得</a:t>
            </a:r>
            <a:r>
              <a:rPr lang="en-US" altLang="zh-CN" sz="2800" kern="100">
                <a:solidFill>
                  <a:srgbClr val="FF0000"/>
                </a:solidFill>
                <a:latin typeface="隶书" panose="02010509060101010101" pitchFamily="49" charset="-122"/>
                <a:ea typeface="隶书" panose="02010509060101010101" pitchFamily="49" charset="-122"/>
              </a:rPr>
              <a:t>m≠4</a:t>
            </a:r>
            <a:r>
              <a:rPr lang="zh-CN" altLang="zh-CN" sz="2800" kern="100">
                <a:solidFill>
                  <a:srgbClr val="FF0000"/>
                </a:solidFill>
                <a:latin typeface="隶书" panose="02010509060101010101" pitchFamily="49" charset="-122"/>
                <a:ea typeface="隶书" panose="02010509060101010101" pitchFamily="49" charset="-122"/>
              </a:rPr>
              <a:t>，</a:t>
            </a:r>
          </a:p>
          <a:p>
            <a:pPr fontAlgn="ctr">
              <a:lnSpc>
                <a:spcPct val="150000"/>
              </a:lnSpc>
              <a:spcAft>
                <a:spcPct val="0"/>
              </a:spcAft>
            </a:pPr>
            <a:r>
              <a:rPr lang="en-US" altLang="zh-CN" sz="2800" kern="100">
                <a:solidFill>
                  <a:srgbClr val="FF0000"/>
                </a:solidFill>
                <a:latin typeface="隶书" panose="02010509060101010101" pitchFamily="49" charset="-122"/>
                <a:ea typeface="隶书" panose="02010509060101010101" pitchFamily="49" charset="-122"/>
              </a:rPr>
              <a:t>∴m</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2</a:t>
            </a:r>
            <a:r>
              <a:rPr lang="zh-CN" altLang="zh-CN" sz="2800" kern="100">
                <a:solidFill>
                  <a:srgbClr val="FF0000"/>
                </a:solidFill>
                <a:latin typeface="隶书" panose="02010509060101010101" pitchFamily="49" charset="-122"/>
                <a:ea typeface="隶书" panose="02010509060101010101" pitchFamily="49" charset="-122"/>
              </a:rPr>
              <a:t>；</a:t>
            </a:r>
            <a:endParaRPr lang="zh-CN" altLang="zh-CN" sz="2800" kern="100">
              <a:solidFill>
                <a:srgbClr val="FF0000"/>
              </a:solidFill>
              <a:effectLst/>
              <a:latin typeface="隶书" panose="02010509060101010101" pitchFamily="49" charset="-122"/>
              <a:ea typeface="隶书" panose="02010509060101010101" pitchFamily="49" charset="-122"/>
            </a:endParaRPr>
          </a:p>
        </p:txBody>
      </p:sp>
      <p:sp>
        <p:nvSpPr>
          <p:cNvPr id="4" name="文本框 3">
            <a:extLst>
              <a:ext uri="{FF2B5EF4-FFF2-40B4-BE49-F238E27FC236}">
                <a16:creationId xmlns:a16="http://schemas.microsoft.com/office/drawing/2014/main" xmlns="" id="{5B30D5ED-B2FF-4A92-A336-A6C9B0B6B805}"/>
              </a:ext>
            </a:extLst>
          </p:cNvPr>
          <p:cNvSpPr txBox="1">
            <a:spLocks noChangeArrowheads="1"/>
          </p:cNvSpPr>
          <p:nvPr/>
        </p:nvSpPr>
        <p:spPr bwMode="auto">
          <a:xfrm>
            <a:off x="284111" y="5525438"/>
            <a:ext cx="11623779" cy="954107"/>
          </a:xfrm>
          <a:prstGeom prst="rect">
            <a:avLst/>
          </a:prstGeom>
          <a:solidFill>
            <a:schemeClr val="accent1">
              <a:lumMod val="20000"/>
              <a:lumOff val="80000"/>
            </a:schemeClr>
          </a:solidFill>
          <a:ln>
            <a:solidFill>
              <a:schemeClr val="tx1"/>
            </a:solidFill>
          </a:ln>
        </p:spPr>
        <p:txBody>
          <a:bodyPr wrap="square">
            <a:spAutoFit/>
          </a:bodyPr>
          <a:lstStyle>
            <a:defPPr>
              <a:defRPr lang="zh-CN"/>
            </a:defPPr>
            <a:lvl1pPr>
              <a:spcAft>
                <a:spcPct val="0"/>
              </a:spcAft>
              <a:defRPr sz="2800" kern="100">
                <a:latin typeface="隶书" panose="02010509060101010101" pitchFamily="49" charset="-122"/>
                <a:ea typeface="隶书" panose="02010509060101010101" pitchFamily="49" charset="-122"/>
                <a:cs typeface="Times New Roman" panose="02020603050405020304" pitchFamily="18" charset="0"/>
              </a:defRPr>
            </a:lvl1pPr>
          </a:lstStyle>
          <a:p>
            <a:r>
              <a:rPr lang="en-US" altLang="zh-CN">
                <a:solidFill>
                  <a:srgbClr val="002060"/>
                </a:solidFill>
                <a:sym typeface="宋体" panose="02010600030101010101" pitchFamily="2" charset="-122"/>
              </a:rPr>
              <a:t>【</a:t>
            </a:r>
            <a:r>
              <a:rPr lang="zh-CN" altLang="en-US">
                <a:solidFill>
                  <a:srgbClr val="002060"/>
                </a:solidFill>
                <a:sym typeface="宋体" panose="02010600030101010101" pitchFamily="2" charset="-122"/>
              </a:rPr>
              <a:t>点睛</a:t>
            </a:r>
            <a:r>
              <a:rPr lang="en-US" altLang="zh-CN">
                <a:solidFill>
                  <a:srgbClr val="002060"/>
                </a:solidFill>
                <a:sym typeface="宋体" panose="02010600030101010101" pitchFamily="2" charset="-122"/>
              </a:rPr>
              <a:t>】</a:t>
            </a:r>
            <a:r>
              <a:rPr lang="zh-CN" altLang="en-US">
                <a:sym typeface="宋体" panose="02010600030101010101" pitchFamily="2" charset="-122"/>
              </a:rPr>
              <a:t>一元一次方程中求字母的值，需谨记两个条件：①未知数的次数为1；②未知数的系数不为0</a:t>
            </a:r>
            <a:r>
              <a:rPr lang="en-US" altLang="zh-CN">
                <a:sym typeface="宋体" panose="02010600030101010101" pitchFamily="2" charset="-122"/>
              </a:rPr>
              <a:t>.</a:t>
            </a:r>
          </a:p>
        </p:txBody>
      </p:sp>
    </p:spTree>
    <p:extLst>
      <p:ext uri="{BB962C8B-B14F-4D97-AF65-F5344CB8AC3E}">
        <p14:creationId xmlns:p14="http://schemas.microsoft.com/office/powerpoint/2010/main" val="69437870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mc:AlternateContent>
        <mc:Choice Requires="a14">
          <p:sp>
            <p:nvSpPr>
              <p:cNvPr id="2" name="矩形 1"/>
              <p:cNvSpPr/>
              <p:nvPr/>
            </p:nvSpPr>
            <p:spPr>
              <a:xfrm>
                <a:off x="192082" y="765037"/>
                <a:ext cx="12095832" cy="738664"/>
              </a:xfrm>
              <a:prstGeom prst="rect">
                <a:avLst/>
              </a:prstGeom>
            </p:spPr>
            <p:txBody>
              <a:bodyPr wrap="square">
                <a:spAutoFit/>
              </a:bodyPr>
              <a:lstStyle/>
              <a:p>
                <a:pPr fontAlgn="ctr">
                  <a:lnSpc>
                    <a:spcPct val="150000"/>
                  </a:lnSpc>
                  <a:spcAft>
                    <a:spcPct val="0"/>
                  </a:spcAft>
                </a:pPr>
                <a:r>
                  <a:rPr lang="zh-CN" altLang="en-US" sz="2800" b="1" kern="100" smtClean="0">
                    <a:solidFill>
                      <a:srgbClr val="FF0000"/>
                    </a:solidFill>
                    <a:latin typeface="隶书" panose="02010509060101010101" pitchFamily="49" charset="-122"/>
                    <a:ea typeface="隶书" panose="02010509060101010101" pitchFamily="49" charset="-122"/>
                  </a:rPr>
                  <a:t>例</a:t>
                </a:r>
                <a:r>
                  <a:rPr lang="en-US" altLang="zh-CN" sz="2800" b="1" kern="100" smtClean="0">
                    <a:solidFill>
                      <a:srgbClr val="FF0000"/>
                    </a:solidFill>
                    <a:latin typeface="隶书" panose="02010509060101010101" pitchFamily="49" charset="-122"/>
                    <a:ea typeface="隶书" panose="02010509060101010101" pitchFamily="49" charset="-122"/>
                  </a:rPr>
                  <a:t>3.</a:t>
                </a:r>
                <a:r>
                  <a:rPr lang="zh-CN" altLang="zh-CN" sz="2800" kern="100" smtClean="0">
                    <a:effectLst/>
                    <a:latin typeface="隶书" panose="02010509060101010101" pitchFamily="49" charset="-122"/>
                    <a:ea typeface="隶书" panose="02010509060101010101" pitchFamily="49" charset="-122"/>
                  </a:rPr>
                  <a:t>已知</a:t>
                </a:r>
                <a14:m>
                  <m:oMathPara>
                    <m:oMathParaPr>
                      <m:jc/>
                    </m:oMathParaPr>
                    <m:oMath>
                      <m:r>
                        <a:rPr lang="en-US" altLang="zh-CN" sz="2800" i="1" kern="100">
                          <a:effectLst/>
                          <a:latin typeface="Cambria Math" panose="02040503050406030204" pitchFamily="18" charset="0"/>
                          <a:cs typeface="Cambria Math" panose="02040503050406030204" pitchFamily="18" charset="0"/>
                        </a:rPr>
                        <m:t>𝑥</m:t>
                      </m:r>
                      <m:r>
                        <a:rPr lang="en-US" altLang="zh-CN" sz="2800" i="1" kern="100">
                          <a:effectLst/>
                          <a:latin typeface="Cambria Math" panose="02040503050406030204" pitchFamily="18" charset="0"/>
                          <a:cs typeface="Cambria Math" panose="02040503050406030204" pitchFamily="18" charset="0"/>
                        </a:rPr>
                        <m:t>=2</m:t>
                      </m:r>
                    </m:oMath>
                  </m:oMathPara>
                </a14:m>
                <a:r>
                  <a:rPr lang="zh-CN" altLang="zh-CN" sz="2800" kern="100">
                    <a:effectLst/>
                    <a:latin typeface="隶书" panose="02010509060101010101" pitchFamily="49" charset="-122"/>
                    <a:ea typeface="隶书" panose="02010509060101010101" pitchFamily="49" charset="-122"/>
                  </a:rPr>
                  <a:t>是关于</a:t>
                </a:r>
                <a14:m>
                  <m:oMathPara>
                    <m:oMathParaPr>
                      <m:jc/>
                    </m:oMathParaPr>
                    <m:oMath>
                      <m:r>
                        <a:rPr lang="en-US" altLang="zh-CN" sz="2800" i="1" kern="100">
                          <a:effectLst/>
                          <a:latin typeface="Cambria Math" panose="02040503050406030204" pitchFamily="18" charset="0"/>
                          <a:cs typeface="Cambria Math" panose="02040503050406030204" pitchFamily="18" charset="0"/>
                        </a:rPr>
                        <m:t>𝑥</m:t>
                      </m:r>
                    </m:oMath>
                  </m:oMathPara>
                </a14:m>
                <a:r>
                  <a:rPr lang="zh-CN" altLang="zh-CN" sz="2800" kern="100">
                    <a:effectLst/>
                    <a:latin typeface="隶书" panose="02010509060101010101" pitchFamily="49" charset="-122"/>
                    <a:ea typeface="隶书" panose="02010509060101010101" pitchFamily="49" charset="-122"/>
                  </a:rPr>
                  <a:t>的方程</a:t>
                </a:r>
                <a14:m>
                  <m:oMathPara>
                    <m:oMathParaPr>
                      <m:jc/>
                    </m:oMathParaPr>
                    <m:oMath>
                      <m:r>
                        <a:rPr lang="en-US" altLang="zh-CN" sz="2800" i="1" kern="100">
                          <a:effectLst/>
                          <a:latin typeface="Cambria Math" panose="02040503050406030204" pitchFamily="18" charset="0"/>
                          <a:cs typeface="Cambria Math" panose="02040503050406030204" pitchFamily="18" charset="0"/>
                        </a:rPr>
                        <m:t>2</m:t>
                      </m:r>
                      <m:r>
                        <a:rPr lang="en-US" altLang="zh-CN" sz="2800" i="1" kern="100">
                          <a:effectLst/>
                          <a:latin typeface="Cambria Math" panose="02040503050406030204" pitchFamily="18" charset="0"/>
                          <a:cs typeface="Cambria Math" panose="02040503050406030204" pitchFamily="18" charset="0"/>
                        </a:rPr>
                        <m:t>𝑥</m:t>
                      </m:r>
                      <m:r>
                        <a:rPr lang="en-US" altLang="zh-CN" sz="2800" i="1" kern="100">
                          <a:effectLst/>
                          <a:latin typeface="Cambria Math" panose="02040503050406030204" pitchFamily="18" charset="0"/>
                          <a:cs typeface="Cambria Math" panose="02040503050406030204" pitchFamily="18" charset="0"/>
                        </a:rPr>
                        <m:t>+</m:t>
                      </m:r>
                      <m:d>
                        <m:dPr>
                          <m:begChr m:val="("/>
                          <m:sepChr m:val="|"/>
                          <m:endChr m:val=")"/>
                          <m:grow m:val="on"/>
                          <m:shp m:val="centered"/>
                          <m:ctrlPr>
                            <a:rPr lang="zh-CN" altLang="zh-CN" sz="2800" i="1" kern="100">
                              <a:effectLst/>
                              <a:latin typeface="Cambria Math" panose="02040503050406030204" pitchFamily="18" charset="0"/>
                              <a:ea typeface="Cambria Math" panose="02040503050406030204" pitchFamily="18" charset="0"/>
                            </a:rPr>
                          </m:ctrlPr>
                        </m:dPr>
                        <m:e>
                          <m:r>
                            <a:rPr lang="en-US" altLang="zh-CN" sz="2800" i="1" kern="100">
                              <a:effectLst/>
                              <a:latin typeface="Cambria Math" panose="02040503050406030204" pitchFamily="18" charset="0"/>
                              <a:cs typeface="Cambria Math" panose="02040503050406030204" pitchFamily="18" charset="0"/>
                            </a:rPr>
                            <m:t>𝑚</m:t>
                          </m:r>
                          <m:r>
                            <a:rPr lang="en-US" altLang="zh-CN" sz="2800" i="1" kern="100">
                              <a:effectLst/>
                              <a:latin typeface="Cambria Math" panose="02040503050406030204" pitchFamily="18" charset="0"/>
                              <a:cs typeface="Cambria Math" panose="02040503050406030204" pitchFamily="18" charset="0"/>
                            </a:rPr>
                            <m:t>−4</m:t>
                          </m:r>
                        </m:e>
                      </m:d>
                      <m:r>
                        <a:rPr lang="en-US" altLang="zh-CN" sz="2800" i="1" kern="100">
                          <a:effectLst/>
                          <a:latin typeface="Cambria Math" panose="02040503050406030204" pitchFamily="18" charset="0"/>
                          <a:cs typeface="Cambria Math" panose="02040503050406030204" pitchFamily="18" charset="0"/>
                        </a:rPr>
                        <m:t>𝑥</m:t>
                      </m:r>
                      <m:r>
                        <a:rPr lang="en-US" altLang="zh-CN" sz="2800" i="1" kern="100">
                          <a:effectLst/>
                          <a:latin typeface="Cambria Math" panose="02040503050406030204" pitchFamily="18" charset="0"/>
                          <a:cs typeface="Cambria Math" panose="02040503050406030204" pitchFamily="18" charset="0"/>
                        </a:rPr>
                        <m:t>=2</m:t>
                      </m:r>
                    </m:oMath>
                  </m:oMathPara>
                </a14:m>
                <a:r>
                  <a:rPr lang="zh-CN" altLang="zh-CN" sz="2800" kern="100">
                    <a:effectLst/>
                    <a:latin typeface="隶书" panose="02010509060101010101" pitchFamily="49" charset="-122"/>
                    <a:ea typeface="隶书" panose="02010509060101010101" pitchFamily="49" charset="-122"/>
                  </a:rPr>
                  <a:t>的解，求</a:t>
                </a:r>
                <a14:m>
                  <m:oMathPara>
                    <m:oMathParaPr>
                      <m:jc/>
                    </m:oMathParaPr>
                    <m:oMath>
                      <m:sSup>
                        <m:sSupPr>
                          <m:ctrlPr>
                            <a:rPr lang="zh-CN" altLang="zh-CN" sz="2800" i="1" kern="100">
                              <a:effectLst/>
                              <a:latin typeface="Cambria Math" panose="02040503050406030204" pitchFamily="18" charset="0"/>
                              <a:ea typeface="Cambria Math" panose="02040503050406030204" pitchFamily="18" charset="0"/>
                            </a:rPr>
                          </m:ctrlPr>
                        </m:sSupPr>
                        <m:e>
                          <m:d>
                            <m:dPr>
                              <m:begChr m:val="("/>
                              <m:sepChr m:val="|"/>
                              <m:endChr m:val=")"/>
                              <m:grow m:val="on"/>
                              <m:shp m:val="centered"/>
                              <m:ctrlPr>
                                <a:rPr lang="zh-CN" altLang="zh-CN" sz="2800" i="1" kern="100">
                                  <a:effectLst/>
                                  <a:latin typeface="Cambria Math" panose="02040503050406030204" pitchFamily="18" charset="0"/>
                                  <a:ea typeface="Cambria Math" panose="02040503050406030204" pitchFamily="18" charset="0"/>
                                </a:rPr>
                              </m:ctrlPr>
                            </m:dPr>
                            <m:e>
                              <m:r>
                                <a:rPr lang="en-US" altLang="zh-CN" sz="2800" i="1" kern="100">
                                  <a:effectLst/>
                                  <a:latin typeface="Cambria Math" panose="02040503050406030204" pitchFamily="18" charset="0"/>
                                  <a:cs typeface="Cambria Math" panose="02040503050406030204" pitchFamily="18" charset="0"/>
                                </a:rPr>
                                <m:t>𝑚</m:t>
                              </m:r>
                              <m:r>
                                <a:rPr lang="en-US" altLang="zh-CN" sz="2800" i="1" kern="100">
                                  <a:effectLst/>
                                  <a:latin typeface="Cambria Math" panose="02040503050406030204" pitchFamily="18" charset="0"/>
                                  <a:cs typeface="Cambria Math" panose="02040503050406030204" pitchFamily="18" charset="0"/>
                                </a:rPr>
                                <m:t>−2</m:t>
                              </m:r>
                            </m:e>
                          </m:d>
                        </m:e>
                        <m:sup>
                          <m:r>
                            <a:rPr lang="en-US" altLang="zh-CN" sz="2800" i="1" kern="100">
                              <a:effectLst/>
                              <a:latin typeface="Cambria Math" panose="02040503050406030204" pitchFamily="18" charset="0"/>
                              <a:cs typeface="Cambria Math" panose="02040503050406030204" pitchFamily="18" charset="0"/>
                            </a:rPr>
                            <m:t>2021</m:t>
                          </m:r>
                        </m:sup>
                      </m:sSup>
                    </m:oMath>
                  </m:oMathPara>
                </a14:m>
                <a:r>
                  <a:rPr lang="zh-CN" altLang="zh-CN" sz="2800" kern="100">
                    <a:effectLst/>
                    <a:latin typeface="隶书" panose="02010509060101010101" pitchFamily="49" charset="-122"/>
                    <a:ea typeface="隶书" panose="02010509060101010101" pitchFamily="49" charset="-122"/>
                  </a:rPr>
                  <a:t>的值．</a:t>
                </a:r>
              </a:p>
            </p:txBody>
          </p:sp>
        </mc:Choice>
        <mc:Fallback>
          <p:sp>
            <p:nvSpPr>
              <p:cNvPr id="2" name="矩形 1"/>
              <p:cNvSpPr>
                <a:spLocks noRot="1" noChangeAspect="1" noMove="1" noResize="1" noEditPoints="1" noAdjustHandles="1" noChangeArrowheads="1" noChangeShapeType="1" noTextEdit="1"/>
              </p:cNvSpPr>
              <p:nvPr/>
            </p:nvSpPr>
            <p:spPr>
              <a:xfrm>
                <a:off x="192082" y="765037"/>
                <a:ext cx="12095832" cy="738664"/>
              </a:xfrm>
              <a:prstGeom prst="rect">
                <a:avLst/>
              </a:prstGeom>
              <a:blipFill rotWithShape="0">
                <a:blip r:embed="rId2"/>
                <a:stretch>
                  <a:fillRect l="-1058" r="-403" b="-21311"/>
                </a:stretch>
              </a:blipFill>
            </p:spPr>
            <p:txBody>
              <a:bodyPr/>
              <a:lstStyle/>
              <a:p>
                <a:r>
                  <a:rPr lang="zh-CN" altLang="en-US">
                    <a:noFill/>
                  </a:rPr>
                  <a:t> </a:t>
                </a:r>
              </a:p>
            </p:txBody>
          </p:sp>
        </mc:Fallback>
      </mc:AlternateContent>
      <mc:AlternateContent>
        <mc:Choice Requires="a14">
          <p:sp>
            <p:nvSpPr>
              <p:cNvPr id="3" name="矩形 2"/>
              <p:cNvSpPr/>
              <p:nvPr/>
            </p:nvSpPr>
            <p:spPr>
              <a:xfrm>
                <a:off x="336079" y="1503701"/>
                <a:ext cx="11303843" cy="2677656"/>
              </a:xfrm>
              <a:prstGeom prst="rect">
                <a:avLst/>
              </a:prstGeom>
            </p:spPr>
            <p:txBody>
              <a:bodyPr wrap="square">
                <a:spAutoFit/>
              </a:bodyPr>
              <a:lstStyle/>
              <a:p>
                <a:pPr fontAlgn="ctr">
                  <a:lnSpc>
                    <a:spcPct val="150000"/>
                  </a:lnSpc>
                  <a:spcAft>
                    <a:spcPct val="0"/>
                  </a:spcAft>
                </a:pPr>
                <a:r>
                  <a:rPr lang="zh-CN" altLang="zh-CN" sz="2800" kern="100" smtClean="0">
                    <a:solidFill>
                      <a:srgbClr val="FF0000"/>
                    </a:solidFill>
                    <a:latin typeface="隶书" panose="02010509060101010101" pitchFamily="49" charset="-122"/>
                    <a:ea typeface="隶书" panose="02010509060101010101" pitchFamily="49" charset="-122"/>
                  </a:rPr>
                  <a:t>解：</a:t>
                </a:r>
                <a:r>
                  <a:rPr lang="zh-CN" altLang="en-US" sz="2800" kern="100" smtClean="0">
                    <a:solidFill>
                      <a:srgbClr val="FF0000"/>
                    </a:solidFill>
                    <a:latin typeface="隶书" panose="02010509060101010101" pitchFamily="49" charset="-122"/>
                    <a:ea typeface="隶书" panose="02010509060101010101" pitchFamily="49" charset="-122"/>
                  </a:rPr>
                  <a:t>因为</a:t>
                </a:r>
                <a14:m>
                  <m:oMathPara>
                    <m:oMathParaPr>
                      <m:jc/>
                    </m:oMathParaPr>
                    <m:oMath>
                      <m:r>
                        <m:rPr>
                          <m:sty m:val="p"/>
                        </m:rPr>
                        <a:rPr lang="en-US" altLang="zh-CN" sz="2800" i="0" kern="100">
                          <a:solidFill>
                            <a:srgbClr val="FF0000"/>
                          </a:solidFill>
                          <a:effectLst/>
                          <a:latin typeface="Cambria Math" panose="02040503050406030204" pitchFamily="18" charset="0"/>
                          <a:cs typeface="Cambria Math" panose="02040503050406030204" pitchFamily="18" charset="0"/>
                        </a:rPr>
                        <m:t>x</m:t>
                      </m:r>
                      <m:r>
                        <m:rPr>
                          <m:sty m:val="p"/>
                        </m:rPr>
                        <a:rPr lang="en-US" altLang="zh-CN" sz="2800" i="0" kern="100">
                          <a:solidFill>
                            <a:srgbClr val="FF0000"/>
                          </a:solidFill>
                          <a:effectLst/>
                          <a:latin typeface="Cambria Math" panose="02040503050406030204" pitchFamily="18" charset="0"/>
                          <a:cs typeface="Cambria Math" panose="02040503050406030204" pitchFamily="18" charset="0"/>
                        </a:rPr>
                        <m:t>=2</m:t>
                      </m:r>
                    </m:oMath>
                  </m:oMathPara>
                </a14:m>
                <a:r>
                  <a:rPr lang="zh-CN" altLang="zh-CN" sz="2800" kern="100">
                    <a:solidFill>
                      <a:srgbClr val="FF0000"/>
                    </a:solidFill>
                    <a:effectLst/>
                    <a:latin typeface="隶书" panose="02010509060101010101" pitchFamily="49" charset="-122"/>
                    <a:ea typeface="隶书" panose="02010509060101010101" pitchFamily="49" charset="-122"/>
                  </a:rPr>
                  <a:t>是关于</a:t>
                </a:r>
                <a:r>
                  <a:rPr lang="en-US" altLang="zh-CN" sz="2800" kern="100">
                    <a:solidFill>
                      <a:srgbClr val="FF0000"/>
                    </a:solidFill>
                    <a:effectLst/>
                    <a:latin typeface="隶书" panose="02010509060101010101" pitchFamily="49" charset="-122"/>
                    <a:ea typeface="隶书" panose="02010509060101010101" pitchFamily="49" charset="-122"/>
                  </a:rPr>
                  <a:t>x</a:t>
                </a:r>
                <a:r>
                  <a:rPr lang="zh-CN" altLang="zh-CN" sz="2800" kern="100">
                    <a:solidFill>
                      <a:srgbClr val="FF0000"/>
                    </a:solidFill>
                    <a:effectLst/>
                    <a:latin typeface="隶书" panose="02010509060101010101" pitchFamily="49" charset="-122"/>
                    <a:ea typeface="隶书" panose="02010509060101010101" pitchFamily="49" charset="-122"/>
                  </a:rPr>
                  <a:t>的方程</a:t>
                </a:r>
                <a14:m>
                  <m:oMathPara>
                    <m:oMathParaPr>
                      <m:jc/>
                    </m:oMathParaPr>
                    <m:oMath>
                      <m:r>
                        <m:rPr>
                          <m:sty m:val="p"/>
                        </m:rPr>
                        <a:rPr lang="en-US" altLang="zh-CN" sz="2800" i="0" kern="100">
                          <a:solidFill>
                            <a:srgbClr val="FF0000"/>
                          </a:solidFill>
                          <a:effectLst/>
                          <a:latin typeface="Cambria Math" panose="02040503050406030204" pitchFamily="18" charset="0"/>
                          <a:cs typeface="Cambria Math" panose="02040503050406030204" pitchFamily="18" charset="0"/>
                        </a:rPr>
                        <m:t>2</m:t>
                      </m:r>
                      <m:r>
                        <m:rPr>
                          <m:sty m:val="p"/>
                        </m:rPr>
                        <a:rPr lang="en-US" altLang="zh-CN" sz="2800" i="0" kern="100">
                          <a:solidFill>
                            <a:srgbClr val="FF0000"/>
                          </a:solidFill>
                          <a:effectLst/>
                          <a:latin typeface="Cambria Math" panose="02040503050406030204" pitchFamily="18" charset="0"/>
                          <a:cs typeface="Cambria Math" panose="02040503050406030204" pitchFamily="18" charset="0"/>
                        </a:rPr>
                        <m:t>x</m:t>
                      </m:r>
                      <m:r>
                        <m:rPr>
                          <m:sty m:val="p"/>
                        </m:rPr>
                        <a:rPr lang="en-US" altLang="zh-CN" sz="2800" i="0" kern="100">
                          <a:solidFill>
                            <a:srgbClr val="FF0000"/>
                          </a:solidFill>
                          <a:effectLst/>
                          <a:latin typeface="Cambria Math" panose="02040503050406030204" pitchFamily="18" charset="0"/>
                          <a:cs typeface="Cambria Math" panose="02040503050406030204" pitchFamily="18" charset="0"/>
                        </a:rPr>
                        <m:t>+</m:t>
                      </m:r>
                      <m:d>
                        <m:dPr>
                          <m:begChr m:val="("/>
                          <m:sepChr m:val="|"/>
                          <m:endChr m:val=")"/>
                          <m:grow m:val="on"/>
                          <m:shp m:val="centered"/>
                          <m:ctrlPr>
                            <a:rPr lang="zh-CN" altLang="zh-CN" sz="2800" i="1" kern="100">
                              <a:solidFill>
                                <a:srgbClr val="FF0000"/>
                              </a:solidFill>
                              <a:effectLst/>
                              <a:latin typeface="Cambria Math" panose="02040503050406030204" pitchFamily="18" charset="0"/>
                              <a:ea typeface="Cambria Math" panose="02040503050406030204" pitchFamily="18" charset="0"/>
                            </a:rPr>
                          </m:ctrlPr>
                        </m:dPr>
                        <m:e>
                          <m:r>
                            <m:rPr>
                              <m:sty m:val="p"/>
                            </m:rPr>
                            <a:rPr lang="en-US" altLang="zh-CN" sz="2800" i="0" kern="100">
                              <a:solidFill>
                                <a:srgbClr val="FF0000"/>
                              </a:solidFill>
                              <a:effectLst/>
                              <a:latin typeface="Cambria Math" panose="02040503050406030204" pitchFamily="18" charset="0"/>
                              <a:cs typeface="Cambria Math" panose="02040503050406030204" pitchFamily="18" charset="0"/>
                            </a:rPr>
                            <m:t>m</m:t>
                          </m:r>
                          <m:r>
                            <m:rPr>
                              <m:sty m:val="p"/>
                            </m:rPr>
                            <a:rPr lang="en-US" altLang="zh-CN" sz="2800" i="0" kern="100">
                              <a:solidFill>
                                <a:srgbClr val="FF0000"/>
                              </a:solidFill>
                              <a:effectLst/>
                              <a:latin typeface="Cambria Math" panose="02040503050406030204" pitchFamily="18" charset="0"/>
                              <a:cs typeface="Cambria Math" panose="02040503050406030204" pitchFamily="18" charset="0"/>
                            </a:rPr>
                            <m:t>−4</m:t>
                          </m:r>
                        </m:e>
                      </m:d>
                      <m:r>
                        <m:rPr>
                          <m:sty m:val="p"/>
                        </m:rPr>
                        <a:rPr lang="en-US" altLang="zh-CN" sz="2800" i="0" kern="100">
                          <a:solidFill>
                            <a:srgbClr val="FF0000"/>
                          </a:solidFill>
                          <a:effectLst/>
                          <a:latin typeface="Cambria Math" panose="02040503050406030204" pitchFamily="18" charset="0"/>
                          <a:cs typeface="Cambria Math" panose="02040503050406030204" pitchFamily="18" charset="0"/>
                        </a:rPr>
                        <m:t>x</m:t>
                      </m:r>
                      <m:r>
                        <m:rPr>
                          <m:sty m:val="p"/>
                        </m:rPr>
                        <a:rPr lang="en-US" altLang="zh-CN" sz="2800" i="0" kern="100">
                          <a:solidFill>
                            <a:srgbClr val="FF0000"/>
                          </a:solidFill>
                          <a:effectLst/>
                          <a:latin typeface="Cambria Math" panose="02040503050406030204" pitchFamily="18" charset="0"/>
                          <a:cs typeface="Cambria Math" panose="02040503050406030204" pitchFamily="18" charset="0"/>
                        </a:rPr>
                        <m:t>=2</m:t>
                      </m:r>
                    </m:oMath>
                  </m:oMathPara>
                </a14:m>
                <a:r>
                  <a:rPr lang="zh-CN" altLang="zh-CN" sz="2800" kern="100">
                    <a:solidFill>
                      <a:srgbClr val="FF0000"/>
                    </a:solidFill>
                    <a:effectLst/>
                    <a:latin typeface="隶书" panose="02010509060101010101" pitchFamily="49" charset="-122"/>
                    <a:ea typeface="隶书" panose="02010509060101010101" pitchFamily="49" charset="-122"/>
                  </a:rPr>
                  <a:t>的解，</a:t>
                </a:r>
              </a:p>
              <a:p>
                <a:pPr fontAlgn="ctr">
                  <a:lnSpc>
                    <a:spcPct val="150000"/>
                  </a:lnSpc>
                  <a:spcAft>
                    <a:spcPct val="0"/>
                  </a:spcAft>
                </a:pPr>
                <a:r>
                  <a:rPr lang="zh-CN" altLang="en-US" sz="2800" kern="100" smtClean="0">
                    <a:solidFill>
                      <a:srgbClr val="FF0000"/>
                    </a:solidFill>
                    <a:effectLst/>
                    <a:latin typeface="隶书" panose="02010509060101010101" pitchFamily="49" charset="-122"/>
                    <a:ea typeface="隶书" panose="02010509060101010101" pitchFamily="49" charset="-122"/>
                  </a:rPr>
                  <a:t>所以</a:t>
                </a:r>
                <a14:m>
                  <m:oMathPara>
                    <m:oMathParaPr>
                      <m:jc/>
                    </m:oMathParaPr>
                    <m:oMath>
                      <m:r>
                        <a:rPr lang="en-US" altLang="zh-CN" sz="2800" i="1" kern="100">
                          <a:solidFill>
                            <a:srgbClr val="FF0000"/>
                          </a:solidFill>
                          <a:effectLst/>
                          <a:latin typeface="Cambria Math" panose="02040503050406030204" pitchFamily="18" charset="0"/>
                          <a:cs typeface="Cambria Math" panose="02040503050406030204" pitchFamily="18" charset="0"/>
                        </a:rPr>
                        <m:t>2×2+2</m:t>
                      </m:r>
                      <m:d>
                        <m:dPr>
                          <m:begChr m:val="("/>
                          <m:sepChr m:val="|"/>
                          <m:endChr m:val=")"/>
                          <m:grow m:val="on"/>
                          <m:shp m:val="centered"/>
                          <m:ctrlPr>
                            <a:rPr lang="zh-CN" altLang="zh-CN" sz="2800" i="1" kern="100">
                              <a:solidFill>
                                <a:srgbClr val="FF0000"/>
                              </a:solidFill>
                              <a:effectLst/>
                              <a:latin typeface="Cambria Math" panose="02040503050406030204" pitchFamily="18" charset="0"/>
                              <a:ea typeface="Cambria Math" panose="02040503050406030204" pitchFamily="18" charset="0"/>
                            </a:rPr>
                          </m:ctrlPr>
                        </m:dPr>
                        <m:e>
                          <m:r>
                            <a:rPr lang="en-US" altLang="zh-CN" sz="2800" i="1" kern="100">
                              <a:solidFill>
                                <a:srgbClr val="FF0000"/>
                              </a:solidFill>
                              <a:effectLst/>
                              <a:latin typeface="Cambria Math" panose="02040503050406030204" pitchFamily="18" charset="0"/>
                              <a:cs typeface="Cambria Math" panose="02040503050406030204" pitchFamily="18" charset="0"/>
                            </a:rPr>
                            <m:t>𝑚</m:t>
                          </m:r>
                          <m:r>
                            <a:rPr lang="en-US" altLang="zh-CN" sz="2800" i="1" kern="100">
                              <a:solidFill>
                                <a:srgbClr val="FF0000"/>
                              </a:solidFill>
                              <a:effectLst/>
                              <a:latin typeface="Cambria Math" panose="02040503050406030204" pitchFamily="18" charset="0"/>
                              <a:cs typeface="Cambria Math" panose="02040503050406030204" pitchFamily="18" charset="0"/>
                            </a:rPr>
                            <m:t>−4</m:t>
                          </m:r>
                        </m:e>
                      </m:d>
                      <m:r>
                        <a:rPr lang="en-US" altLang="zh-CN" sz="2800" i="1" kern="100">
                          <a:solidFill>
                            <a:srgbClr val="FF0000"/>
                          </a:solidFill>
                          <a:effectLst/>
                          <a:latin typeface="Cambria Math" panose="02040503050406030204" pitchFamily="18" charset="0"/>
                          <a:cs typeface="Cambria Math" panose="02040503050406030204" pitchFamily="18" charset="0"/>
                        </a:rPr>
                        <m:t>=2</m:t>
                      </m:r>
                    </m:oMath>
                  </m:oMathPara>
                </a14:m>
                <a:r>
                  <a:rPr lang="zh-CN" altLang="zh-CN" sz="2800" kern="100">
                    <a:solidFill>
                      <a:srgbClr val="FF0000"/>
                    </a:solidFill>
                    <a:effectLst/>
                    <a:latin typeface="隶书" panose="02010509060101010101" pitchFamily="49" charset="-122"/>
                    <a:ea typeface="隶书" panose="02010509060101010101" pitchFamily="49" charset="-122"/>
                  </a:rPr>
                  <a:t>，</a:t>
                </a:r>
              </a:p>
              <a:p>
                <a:pPr fontAlgn="ctr">
                  <a:lnSpc>
                    <a:spcPct val="150000"/>
                  </a:lnSpc>
                  <a:spcAft>
                    <a:spcPct val="0"/>
                  </a:spcAft>
                </a:pPr>
                <a:r>
                  <a:rPr lang="zh-CN" altLang="zh-CN" sz="2800" kern="100">
                    <a:solidFill>
                      <a:srgbClr val="FF0000"/>
                    </a:solidFill>
                    <a:effectLst/>
                    <a:latin typeface="隶书" panose="02010509060101010101" pitchFamily="49" charset="-122"/>
                    <a:ea typeface="隶书" panose="02010509060101010101" pitchFamily="49" charset="-122"/>
                  </a:rPr>
                  <a:t>解得</a:t>
                </a:r>
                <a14:m>
                  <m:oMathPara>
                    <m:oMathParaPr>
                      <m:jc/>
                    </m:oMathParaPr>
                    <m:oMath>
                      <m:r>
                        <a:rPr lang="en-US" altLang="zh-CN" sz="2800" i="1" kern="100">
                          <a:solidFill>
                            <a:srgbClr val="FF0000"/>
                          </a:solidFill>
                          <a:effectLst/>
                          <a:latin typeface="Cambria Math" panose="02040503050406030204" pitchFamily="18" charset="0"/>
                          <a:cs typeface="Cambria Math" panose="02040503050406030204" pitchFamily="18" charset="0"/>
                        </a:rPr>
                        <m:t>𝑚</m:t>
                      </m:r>
                      <m:r>
                        <a:rPr lang="en-US" altLang="zh-CN" sz="2800" i="1" kern="100">
                          <a:solidFill>
                            <a:srgbClr val="FF0000"/>
                          </a:solidFill>
                          <a:effectLst/>
                          <a:latin typeface="Cambria Math" panose="02040503050406030204" pitchFamily="18" charset="0"/>
                          <a:cs typeface="Cambria Math" panose="02040503050406030204" pitchFamily="18" charset="0"/>
                        </a:rPr>
                        <m:t>=3</m:t>
                      </m:r>
                    </m:oMath>
                  </m:oMathPara>
                </a14:m>
                <a:r>
                  <a:rPr lang="zh-CN" altLang="zh-CN" sz="2800" kern="100">
                    <a:solidFill>
                      <a:srgbClr val="FF0000"/>
                    </a:solidFill>
                    <a:effectLst/>
                    <a:latin typeface="隶书" panose="02010509060101010101" pitchFamily="49" charset="-122"/>
                    <a:ea typeface="隶书" panose="02010509060101010101" pitchFamily="49" charset="-122"/>
                  </a:rPr>
                  <a:t>，</a:t>
                </a:r>
              </a:p>
              <a:p>
                <a:pPr fontAlgn="ctr">
                  <a:lnSpc>
                    <a:spcPct val="150000"/>
                  </a:lnSpc>
                  <a:spcAft>
                    <a:spcPct val="0"/>
                  </a:spcAft>
                </a:pPr>
                <a:r>
                  <a:rPr lang="zh-CN" altLang="en-US" sz="2800" kern="100" smtClean="0">
                    <a:solidFill>
                      <a:srgbClr val="FF0000"/>
                    </a:solidFill>
                    <a:effectLst/>
                    <a:latin typeface="隶书" panose="02010509060101010101" pitchFamily="49" charset="-122"/>
                    <a:ea typeface="隶书" panose="02010509060101010101" pitchFamily="49" charset="-122"/>
                  </a:rPr>
                  <a:t>所以</a:t>
                </a:r>
                <a14:m>
                  <m:oMathPara>
                    <m:oMathParaPr>
                      <m:jc/>
                    </m:oMathParaPr>
                    <m:oMath>
                      <m:sSup>
                        <m:sSupPr>
                          <m:ctrlPr>
                            <a:rPr lang="zh-CN" altLang="zh-CN" sz="2800" i="1" kern="100">
                              <a:solidFill>
                                <a:srgbClr val="FF0000"/>
                              </a:solidFill>
                              <a:effectLst/>
                              <a:latin typeface="Cambria Math" panose="02040503050406030204" pitchFamily="18" charset="0"/>
                              <a:ea typeface="Cambria Math" panose="02040503050406030204" pitchFamily="18" charset="0"/>
                            </a:rPr>
                          </m:ctrlPr>
                        </m:sSupPr>
                        <m:e>
                          <m:d>
                            <m:dPr>
                              <m:begChr m:val="("/>
                              <m:sepChr m:val="|"/>
                              <m:endChr m:val=")"/>
                              <m:grow m:val="on"/>
                              <m:shp m:val="centered"/>
                              <m:ctrlPr>
                                <a:rPr lang="zh-CN" altLang="zh-CN" sz="2800" i="1" kern="100">
                                  <a:solidFill>
                                    <a:srgbClr val="FF0000"/>
                                  </a:solidFill>
                                  <a:effectLst/>
                                  <a:latin typeface="Cambria Math" panose="02040503050406030204" pitchFamily="18" charset="0"/>
                                  <a:ea typeface="Cambria Math" panose="02040503050406030204" pitchFamily="18" charset="0"/>
                                </a:rPr>
                              </m:ctrlPr>
                            </m:dPr>
                            <m:e>
                              <m:r>
                                <a:rPr lang="en-US" altLang="zh-CN" sz="2800" i="1" kern="100">
                                  <a:solidFill>
                                    <a:srgbClr val="FF0000"/>
                                  </a:solidFill>
                                  <a:effectLst/>
                                  <a:latin typeface="Cambria Math" panose="02040503050406030204" pitchFamily="18" charset="0"/>
                                  <a:cs typeface="Cambria Math" panose="02040503050406030204" pitchFamily="18" charset="0"/>
                                </a:rPr>
                                <m:t>𝑚</m:t>
                              </m:r>
                              <m:r>
                                <a:rPr lang="en-US" altLang="zh-CN" sz="2800" i="1" kern="100">
                                  <a:solidFill>
                                    <a:srgbClr val="FF0000"/>
                                  </a:solidFill>
                                  <a:effectLst/>
                                  <a:latin typeface="Cambria Math" panose="02040503050406030204" pitchFamily="18" charset="0"/>
                                  <a:cs typeface="Cambria Math" panose="02040503050406030204" pitchFamily="18" charset="0"/>
                                </a:rPr>
                                <m:t>−2</m:t>
                              </m:r>
                            </m:e>
                          </m:d>
                        </m:e>
                        <m:sup>
                          <m:r>
                            <a:rPr lang="en-US" altLang="zh-CN" sz="2800" i="1" kern="100">
                              <a:solidFill>
                                <a:srgbClr val="FF0000"/>
                              </a:solidFill>
                              <a:effectLst/>
                              <a:latin typeface="Cambria Math" panose="02040503050406030204" pitchFamily="18" charset="0"/>
                              <a:cs typeface="Cambria Math" panose="02040503050406030204" pitchFamily="18" charset="0"/>
                            </a:rPr>
                            <m:t>2021</m:t>
                          </m:r>
                        </m:sup>
                      </m:sSup>
                      <m:r>
                        <a:rPr lang="en-US" altLang="zh-CN" sz="2800" i="1" kern="100">
                          <a:solidFill>
                            <a:srgbClr val="FF0000"/>
                          </a:solidFill>
                          <a:effectLst/>
                          <a:latin typeface="Cambria Math" panose="02040503050406030204" pitchFamily="18" charset="0"/>
                          <a:cs typeface="Cambria Math" panose="02040503050406030204" pitchFamily="18" charset="0"/>
                        </a:rPr>
                        <m:t>=</m:t>
                      </m:r>
                      <m:sSup>
                        <m:sSupPr>
                          <m:ctrlPr>
                            <a:rPr lang="zh-CN" altLang="zh-CN" sz="2800" i="1" kern="100">
                              <a:solidFill>
                                <a:srgbClr val="FF0000"/>
                              </a:solidFill>
                              <a:effectLst/>
                              <a:latin typeface="Cambria Math" panose="02040503050406030204" pitchFamily="18" charset="0"/>
                              <a:ea typeface="Cambria Math" panose="02040503050406030204" pitchFamily="18" charset="0"/>
                            </a:rPr>
                          </m:ctrlPr>
                        </m:sSupPr>
                        <m:e>
                          <m:d>
                            <m:dPr>
                              <m:begChr m:val="("/>
                              <m:sepChr m:val="|"/>
                              <m:endChr m:val=")"/>
                              <m:grow m:val="on"/>
                              <m:shp m:val="centered"/>
                              <m:ctrlPr>
                                <a:rPr lang="zh-CN" altLang="zh-CN" sz="2800" i="1" kern="100">
                                  <a:solidFill>
                                    <a:srgbClr val="FF0000"/>
                                  </a:solidFill>
                                  <a:effectLst/>
                                  <a:latin typeface="Cambria Math" panose="02040503050406030204" pitchFamily="18" charset="0"/>
                                  <a:ea typeface="Cambria Math" panose="02040503050406030204" pitchFamily="18" charset="0"/>
                                </a:rPr>
                              </m:ctrlPr>
                            </m:dPr>
                            <m:e>
                              <m:r>
                                <a:rPr lang="en-US" altLang="zh-CN" sz="2800" i="1" kern="100">
                                  <a:solidFill>
                                    <a:srgbClr val="FF0000"/>
                                  </a:solidFill>
                                  <a:effectLst/>
                                  <a:latin typeface="Cambria Math" panose="02040503050406030204" pitchFamily="18" charset="0"/>
                                  <a:cs typeface="Cambria Math" panose="02040503050406030204" pitchFamily="18" charset="0"/>
                                </a:rPr>
                                <m:t>3−2</m:t>
                              </m:r>
                            </m:e>
                          </m:d>
                        </m:e>
                        <m:sup>
                          <m:r>
                            <a:rPr lang="en-US" altLang="zh-CN" sz="2800" i="1" kern="100">
                              <a:solidFill>
                                <a:srgbClr val="FF0000"/>
                              </a:solidFill>
                              <a:effectLst/>
                              <a:latin typeface="Cambria Math" panose="02040503050406030204" pitchFamily="18" charset="0"/>
                              <a:cs typeface="Cambria Math" panose="02040503050406030204" pitchFamily="18" charset="0"/>
                            </a:rPr>
                            <m:t>2021</m:t>
                          </m:r>
                        </m:sup>
                      </m:sSup>
                      <m:r>
                        <a:rPr lang="en-US" altLang="zh-CN" sz="2800" i="1" kern="100">
                          <a:solidFill>
                            <a:srgbClr val="FF0000"/>
                          </a:solidFill>
                          <a:effectLst/>
                          <a:latin typeface="Cambria Math" panose="02040503050406030204" pitchFamily="18" charset="0"/>
                          <a:cs typeface="Cambria Math" panose="02040503050406030204" pitchFamily="18" charset="0"/>
                        </a:rPr>
                        <m:t>=1</m:t>
                      </m:r>
                    </m:oMath>
                  </m:oMathPara>
                </a14:m>
                <a:r>
                  <a:rPr lang="zh-CN" altLang="zh-CN" sz="2800" kern="100">
                    <a:solidFill>
                      <a:srgbClr val="FF0000"/>
                    </a:solidFill>
                    <a:effectLst/>
                    <a:latin typeface="隶书" panose="02010509060101010101" pitchFamily="49" charset="-122"/>
                    <a:ea typeface="隶书" panose="02010509060101010101" pitchFamily="49" charset="-122"/>
                  </a:rPr>
                  <a:t>．</a:t>
                </a:r>
              </a:p>
            </p:txBody>
          </p:sp>
        </mc:Choice>
        <mc:Fallback>
          <p:sp>
            <p:nvSpPr>
              <p:cNvPr id="3" name="矩形 2"/>
              <p:cNvSpPr>
                <a:spLocks noRot="1" noChangeAspect="1" noMove="1" noResize="1" noEditPoints="1" noAdjustHandles="1" noChangeArrowheads="1" noChangeShapeType="1" noTextEdit="1"/>
              </p:cNvSpPr>
              <p:nvPr/>
            </p:nvSpPr>
            <p:spPr>
              <a:xfrm>
                <a:off x="336079" y="1503701"/>
                <a:ext cx="11303843" cy="2677656"/>
              </a:xfrm>
              <a:prstGeom prst="rect">
                <a:avLst/>
              </a:prstGeom>
              <a:blipFill rotWithShape="0">
                <a:blip r:embed="rId3"/>
                <a:stretch>
                  <a:fillRect l="-1079" r="0" b="-5467"/>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276660570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mc:AlternateContent>
        <mc:Choice Requires="a14">
          <p:sp>
            <p:nvSpPr>
              <p:cNvPr id="2" name="矩形 1"/>
              <p:cNvSpPr/>
              <p:nvPr/>
            </p:nvSpPr>
            <p:spPr>
              <a:xfrm>
                <a:off x="132880" y="755801"/>
                <a:ext cx="11519840" cy="2947923"/>
              </a:xfrm>
              <a:prstGeom prst="rect">
                <a:avLst/>
              </a:prstGeom>
            </p:spPr>
            <p:txBody>
              <a:bodyPr wrap="square">
                <a:spAutoFit/>
              </a:bodyPr>
              <a:lstStyle/>
              <a:p>
                <a:pPr fontAlgn="ctr">
                  <a:lnSpc>
                    <a:spcPct val="150000"/>
                  </a:lnSpc>
                  <a:spcAft>
                    <a:spcPct val="0"/>
                  </a:spcAft>
                </a:pPr>
                <a:r>
                  <a:rPr lang="en-US" altLang="zh-CN" sz="2800" kern="100" smtClean="0">
                    <a:latin typeface="隶书" panose="02010509060101010101" pitchFamily="49" charset="-122"/>
                    <a:ea typeface="隶书" panose="02010509060101010101" pitchFamily="49" charset="-122"/>
                  </a:rPr>
                  <a:t>【1-1】</a:t>
                </a:r>
                <a:r>
                  <a:rPr lang="zh-CN" altLang="zh-CN" sz="2800" kern="100" smtClean="0">
                    <a:latin typeface="隶书" panose="02010509060101010101" pitchFamily="49" charset="-122"/>
                    <a:ea typeface="隶书" panose="02010509060101010101" pitchFamily="49" charset="-122"/>
                  </a:rPr>
                  <a:t>下列</a:t>
                </a:r>
                <a:r>
                  <a:rPr lang="zh-CN" altLang="zh-CN" sz="2800" kern="100">
                    <a:latin typeface="隶书" panose="02010509060101010101" pitchFamily="49" charset="-122"/>
                    <a:ea typeface="隶书" panose="02010509060101010101" pitchFamily="49" charset="-122"/>
                  </a:rPr>
                  <a:t>方程中，一元一次方程共有</a:t>
                </a:r>
                <a:r>
                  <a:rPr lang="en-US" altLang="zh-CN" sz="2800" kern="100">
                    <a:latin typeface="隶书" panose="02010509060101010101" pitchFamily="49" charset="-122"/>
                    <a:ea typeface="隶书" panose="02010509060101010101" pitchFamily="49" charset="-122"/>
                  </a:rPr>
                  <a:t>(</a:t>
                </a:r>
                <a:r>
                  <a:rPr lang="en-US" altLang="zh-CN" sz="2800" kern="0">
                    <a:effectLst/>
                    <a:latin typeface="隶书" panose="02010509060101010101" pitchFamily="49" charset="-122"/>
                    <a:ea typeface="隶书" panose="02010509060101010101" pitchFamily="49" charset="-122"/>
                  </a:rPr>
                  <a:t>  </a:t>
                </a:r>
                <a:r>
                  <a:rPr lang="en-US" altLang="zh-CN" sz="2800" kern="0" smtClean="0">
                    <a:effectLst/>
                    <a:latin typeface="隶书" panose="02010509060101010101" pitchFamily="49" charset="-122"/>
                    <a:ea typeface="隶书" panose="02010509060101010101" pitchFamily="49" charset="-122"/>
                  </a:rPr>
                  <a:t>   </a:t>
                </a:r>
                <a:r>
                  <a:rPr lang="en-US" altLang="zh-CN" sz="2800" kern="0">
                    <a:effectLst/>
                    <a:latin typeface="隶书" panose="02010509060101010101" pitchFamily="49" charset="-122"/>
                    <a:ea typeface="隶书" panose="02010509060101010101" pitchFamily="49" charset="-122"/>
                  </a:rPr>
                  <a:t> </a:t>
                </a:r>
                <a:r>
                  <a:rPr lang="en-US" altLang="zh-CN" sz="2800" kern="100">
                    <a:effectLst/>
                    <a:latin typeface="隶书" panose="02010509060101010101" pitchFamily="49" charset="-122"/>
                    <a:ea typeface="隶书" panose="02010509060101010101" pitchFamily="49" charset="-122"/>
                  </a:rPr>
                  <a:t>)</a:t>
                </a:r>
                <a:r>
                  <a:rPr lang="zh-CN" altLang="zh-CN" sz="2800" kern="100">
                    <a:effectLst/>
                    <a:latin typeface="隶书" panose="02010509060101010101" pitchFamily="49" charset="-122"/>
                    <a:ea typeface="隶书" panose="02010509060101010101" pitchFamily="49" charset="-122"/>
                  </a:rPr>
                  <a:t>个</a:t>
                </a:r>
              </a:p>
              <a:p>
                <a:pPr fontAlgn="ctr">
                  <a:lnSpc>
                    <a:spcPct val="150000"/>
                  </a:lnSpc>
                  <a:spcAft>
                    <a:spcPct val="0"/>
                  </a:spcAft>
                </a:pPr>
                <a:r>
                  <a:rPr lang="en-US" altLang="zh-CN" sz="2800" kern="100">
                    <a:effectLst/>
                    <a:latin typeface="隶书" panose="02010509060101010101" pitchFamily="49" charset="-122"/>
                    <a:ea typeface="隶书" panose="02010509060101010101" pitchFamily="49" charset="-122"/>
                  </a:rPr>
                  <a:t>①4x-3=5x-2</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②3x-4y=5</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③3x+1=</a:t>
                </a:r>
                <a14:m>
                  <m:oMathPara>
                    <m:oMathParaPr>
                      <m:jc/>
                    </m:oMathParaPr>
                    <m:oMath>
                      <m:f>
                        <m:fPr>
                          <m:type m:val="bar"/>
                          <m:ctrlPr>
                            <a:rPr lang="zh-CN" altLang="zh-CN" sz="2800" i="1" kern="100">
                              <a:effectLst/>
                              <a:latin typeface="Cambria Math" panose="02040503050406030204" pitchFamily="18" charset="0"/>
                              <a:ea typeface="Cambria Math" panose="02040503050406030204" pitchFamily="18" charset="0"/>
                            </a:rPr>
                          </m:ctrlPr>
                        </m:fPr>
                        <m:num>
                          <m:r>
                            <m:rPr>
                              <m:sty m:val="p"/>
                            </m:rPr>
                            <a:rPr lang="en-US" altLang="zh-CN" sz="2800" i="0" kern="100">
                              <a:effectLst/>
                              <a:latin typeface="Cambria Math" panose="02040503050406030204" pitchFamily="18" charset="0"/>
                              <a:cs typeface="Cambria Math" panose="02040503050406030204" pitchFamily="18" charset="0"/>
                            </a:rPr>
                            <m:t>1</m:t>
                          </m:r>
                        </m:num>
                        <m:den>
                          <m:r>
                            <m:rPr>
                              <m:sty m:val="p"/>
                            </m:rPr>
                            <a:rPr lang="en-US" altLang="zh-CN" sz="2800" i="0" kern="100">
                              <a:effectLst/>
                              <a:latin typeface="Cambria Math" panose="02040503050406030204" pitchFamily="18" charset="0"/>
                              <a:cs typeface="Cambria Math" panose="02040503050406030204" pitchFamily="18" charset="0"/>
                            </a:rPr>
                            <m:t>x</m:t>
                          </m:r>
                        </m:den>
                      </m:f>
                    </m:oMath>
                  </m:oMathPara>
                </a14:m>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 ④</a:t>
                </a:r>
                <a14:m>
                  <m:oMathPara>
                    <m:oMathParaPr>
                      <m:jc/>
                    </m:oMathParaPr>
                    <m:oMath>
                      <m:f>
                        <m:fPr>
                          <m:type m:val="bar"/>
                          <m:ctrlPr>
                            <a:rPr lang="zh-CN" altLang="zh-CN" sz="2800" i="1" kern="100">
                              <a:effectLst/>
                              <a:latin typeface="Cambria Math" panose="02040503050406030204" pitchFamily="18" charset="0"/>
                              <a:ea typeface="Cambria Math" panose="02040503050406030204" pitchFamily="18" charset="0"/>
                            </a:rPr>
                          </m:ctrlPr>
                        </m:fPr>
                        <m:num>
                          <m:r>
                            <m:rPr>
                              <m:sty m:val="p"/>
                            </m:rPr>
                            <a:rPr lang="en-US" altLang="zh-CN" sz="2800" i="0" kern="100">
                              <a:effectLst/>
                              <a:latin typeface="Cambria Math" panose="02040503050406030204" pitchFamily="18" charset="0"/>
                              <a:cs typeface="Cambria Math" panose="02040503050406030204" pitchFamily="18" charset="0"/>
                            </a:rPr>
                            <m:t>3</m:t>
                          </m:r>
                          <m:r>
                            <m:rPr>
                              <m:sty m:val="p"/>
                            </m:rPr>
                            <a:rPr lang="en-US" altLang="zh-CN" sz="2800" i="0" kern="100">
                              <a:effectLst/>
                              <a:latin typeface="Cambria Math" panose="02040503050406030204" pitchFamily="18" charset="0"/>
                              <a:cs typeface="Cambria Math" panose="02040503050406030204" pitchFamily="18" charset="0"/>
                            </a:rPr>
                            <m:t>x</m:t>
                          </m:r>
                          <m:r>
                            <m:rPr>
                              <m:sty m:val="p"/>
                            </m:rPr>
                            <a:rPr lang="en-US" altLang="zh-CN" sz="2800" i="0" kern="100">
                              <a:effectLst/>
                              <a:latin typeface="Cambria Math" panose="02040503050406030204" pitchFamily="18" charset="0"/>
                              <a:cs typeface="Cambria Math" panose="02040503050406030204" pitchFamily="18" charset="0"/>
                            </a:rPr>
                            <m:t>−1</m:t>
                          </m:r>
                        </m:num>
                        <m:den>
                          <m:r>
                            <m:rPr>
                              <m:sty m:val="p"/>
                            </m:rPr>
                            <a:rPr lang="en-US" altLang="zh-CN" sz="2800" i="0" kern="100">
                              <a:effectLst/>
                              <a:latin typeface="Cambria Math" panose="02040503050406030204" pitchFamily="18" charset="0"/>
                              <a:cs typeface="Cambria Math" panose="02040503050406030204" pitchFamily="18" charset="0"/>
                            </a:rPr>
                            <m:t>4</m:t>
                          </m:r>
                        </m:den>
                      </m:f>
                    </m:oMath>
                  </m:oMathPara>
                </a14:m>
                <a:r>
                  <a:rPr lang="en-US" altLang="zh-CN" sz="2800" kern="100">
                    <a:effectLst/>
                    <a:latin typeface="隶书" panose="02010509060101010101" pitchFamily="49" charset="-122"/>
                    <a:ea typeface="隶书" panose="02010509060101010101" pitchFamily="49" charset="-122"/>
                  </a:rPr>
                  <a:t>+</a:t>
                </a:r>
                <a14:m>
                  <m:oMathPara>
                    <m:oMathParaPr>
                      <m:jc/>
                    </m:oMathParaPr>
                    <m:oMath>
                      <m:f>
                        <m:fPr>
                          <m:type m:val="bar"/>
                          <m:ctrlPr>
                            <a:rPr lang="zh-CN" altLang="zh-CN" sz="2800" i="1" kern="100">
                              <a:effectLst/>
                              <a:latin typeface="Cambria Math" panose="02040503050406030204" pitchFamily="18" charset="0"/>
                              <a:ea typeface="Cambria Math" panose="02040503050406030204" pitchFamily="18" charset="0"/>
                            </a:rPr>
                          </m:ctrlPr>
                        </m:fPr>
                        <m:num>
                          <m:r>
                            <m:rPr>
                              <m:sty m:val="p"/>
                            </m:rPr>
                            <a:rPr lang="en-US" altLang="zh-CN" sz="2800" i="0" kern="100">
                              <a:effectLst/>
                              <a:latin typeface="Cambria Math" panose="02040503050406030204" pitchFamily="18" charset="0"/>
                              <a:cs typeface="Cambria Math" panose="02040503050406030204" pitchFamily="18" charset="0"/>
                            </a:rPr>
                            <m:t>1</m:t>
                          </m:r>
                        </m:num>
                        <m:den>
                          <m:r>
                            <m:rPr>
                              <m:sty m:val="p"/>
                            </m:rPr>
                            <a:rPr lang="en-US" altLang="zh-CN" sz="2800" i="0" kern="100">
                              <a:effectLst/>
                              <a:latin typeface="Cambria Math" panose="02040503050406030204" pitchFamily="18" charset="0"/>
                              <a:cs typeface="Cambria Math" panose="02040503050406030204" pitchFamily="18" charset="0"/>
                            </a:rPr>
                            <m:t>5</m:t>
                          </m:r>
                        </m:den>
                      </m:f>
                    </m:oMath>
                  </m:oMathPara>
                </a14:m>
                <a:r>
                  <a:rPr lang="en-US" altLang="zh-CN" sz="2800" kern="100">
                    <a:effectLst/>
                    <a:latin typeface="隶书" panose="02010509060101010101" pitchFamily="49" charset="-122"/>
                    <a:ea typeface="隶书" panose="02010509060101010101" pitchFamily="49" charset="-122"/>
                  </a:rPr>
                  <a:t>=0</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⑤</a:t>
                </a:r>
                <a14:m>
                  <m:oMathPara>
                    <m:oMathParaPr>
                      <m:jc/>
                    </m:oMathParaPr>
                    <m:oMath>
                      <m:sSup>
                        <m:sSupPr>
                          <m:ctrlPr>
                            <a:rPr lang="zh-CN" altLang="zh-CN" sz="2800" i="1" kern="100">
                              <a:effectLst/>
                              <a:latin typeface="Cambria Math" panose="02040503050406030204" pitchFamily="18" charset="0"/>
                              <a:ea typeface="Cambria Math" panose="02040503050406030204" pitchFamily="18" charset="0"/>
                            </a:rPr>
                          </m:ctrlPr>
                        </m:sSupPr>
                        <m:e>
                          <m:r>
                            <m:rPr>
                              <m:sty m:val="p"/>
                            </m:rPr>
                            <a:rPr lang="en-US" altLang="zh-CN" sz="2800" i="0" kern="100">
                              <a:effectLst/>
                              <a:latin typeface="Cambria Math" panose="02040503050406030204" pitchFamily="18" charset="0"/>
                              <a:cs typeface="Cambria Math" panose="02040503050406030204" pitchFamily="18" charset="0"/>
                            </a:rPr>
                            <m:t>x</m:t>
                          </m:r>
                        </m:e>
                        <m:sup>
                          <m:r>
                            <m:rPr>
                              <m:sty m:val="p"/>
                            </m:rPr>
                            <a:rPr lang="en-US" altLang="zh-CN" sz="2800" i="0" kern="100">
                              <a:effectLst/>
                              <a:latin typeface="Cambria Math" panose="02040503050406030204" pitchFamily="18" charset="0"/>
                              <a:cs typeface="Cambria Math" panose="02040503050406030204" pitchFamily="18" charset="0"/>
                            </a:rPr>
                            <m:t>2</m:t>
                          </m:r>
                        </m:sup>
                      </m:sSup>
                      <m:r>
                        <m:rPr>
                          <m:sty m:val="p"/>
                        </m:rPr>
                        <a:rPr lang="en-US" altLang="zh-CN" sz="2800" i="0" kern="100">
                          <a:effectLst/>
                          <a:latin typeface="Cambria Math" panose="02040503050406030204" pitchFamily="18" charset="0"/>
                          <a:cs typeface="Cambria Math" panose="02040503050406030204" pitchFamily="18" charset="0"/>
                        </a:rPr>
                        <m:t>+3</m:t>
                      </m:r>
                      <m:r>
                        <m:rPr>
                          <m:sty m:val="p"/>
                        </m:rPr>
                        <a:rPr lang="en-US" altLang="zh-CN" sz="2800" i="0" kern="100">
                          <a:effectLst/>
                          <a:latin typeface="Cambria Math" panose="02040503050406030204" pitchFamily="18" charset="0"/>
                          <a:cs typeface="Cambria Math" panose="02040503050406030204" pitchFamily="18" charset="0"/>
                        </a:rPr>
                        <m:t>x</m:t>
                      </m:r>
                      <m:r>
                        <m:rPr>
                          <m:sty m:val="p"/>
                        </m:rPr>
                        <a:rPr lang="en-US" altLang="zh-CN" sz="2800" i="0" kern="100">
                          <a:effectLst/>
                          <a:latin typeface="Cambria Math" panose="02040503050406030204" pitchFamily="18" charset="0"/>
                          <a:cs typeface="Cambria Math" panose="02040503050406030204" pitchFamily="18" charset="0"/>
                        </a:rPr>
                        <m:t>+1=0</m:t>
                      </m:r>
                    </m:oMath>
                  </m:oMathPara>
                </a14:m>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⑥x-1=12</a:t>
                </a:r>
                <a:endParaRPr lang="zh-CN" altLang="zh-CN" sz="2800" kern="100">
                  <a:effectLst/>
                  <a:latin typeface="隶书" panose="02010509060101010101" pitchFamily="49" charset="-122"/>
                  <a:ea typeface="隶书" panose="02010509060101010101" pitchFamily="49" charset="-122"/>
                </a:endParaRPr>
              </a:p>
              <a:p>
                <a:pPr fontAlgn="ctr">
                  <a:lnSpc>
                    <a:spcPct val="150000"/>
                  </a:lnSpc>
                  <a:spcAft>
                    <a:spcPct val="0"/>
                  </a:spcAft>
                  <a:tabLst>
                    <a:tab pos="1319530"/>
                    <a:tab pos="2639060"/>
                    <a:tab pos="3958590"/>
                  </a:tabLst>
                </a:pPr>
                <a:r>
                  <a:rPr lang="en-US" altLang="zh-CN" sz="2800" kern="100">
                    <a:effectLst/>
                    <a:latin typeface="隶书" panose="02010509060101010101" pitchFamily="49" charset="-122"/>
                    <a:ea typeface="隶书" panose="02010509060101010101" pitchFamily="49" charset="-122"/>
                  </a:rPr>
                  <a:t>A</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1</a:t>
                </a:r>
                <a:r>
                  <a:rPr lang="zh-CN" altLang="zh-CN" sz="2800" kern="100">
                    <a:effectLst/>
                    <a:latin typeface="隶书" panose="02010509060101010101" pitchFamily="49" charset="-122"/>
                    <a:ea typeface="隶书" panose="02010509060101010101" pitchFamily="49" charset="-122"/>
                  </a:rPr>
                  <a:t>个</a:t>
                </a:r>
                <a:r>
                  <a:rPr lang="en-US" altLang="zh-CN" sz="2800" kern="100">
                    <a:effectLst/>
                    <a:latin typeface="隶书" panose="02010509060101010101" pitchFamily="49" charset="-122"/>
                    <a:ea typeface="隶书" panose="02010509060101010101" pitchFamily="49" charset="-122"/>
                  </a:rPr>
                  <a:t>	</a:t>
                </a:r>
                <a:r>
                  <a:rPr lang="en-US" altLang="zh-CN" sz="2800" kern="100" smtClean="0">
                    <a:effectLst/>
                    <a:latin typeface="隶书" panose="02010509060101010101" pitchFamily="49" charset="-122"/>
                    <a:ea typeface="隶书" panose="02010509060101010101" pitchFamily="49" charset="-122"/>
                  </a:rPr>
                  <a:t>      B</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2</a:t>
                </a:r>
                <a:r>
                  <a:rPr lang="zh-CN" altLang="zh-CN" sz="2800" kern="100">
                    <a:effectLst/>
                    <a:latin typeface="隶书" panose="02010509060101010101" pitchFamily="49" charset="-122"/>
                    <a:ea typeface="隶书" panose="02010509060101010101" pitchFamily="49" charset="-122"/>
                  </a:rPr>
                  <a:t>个</a:t>
                </a:r>
                <a:r>
                  <a:rPr lang="en-US" altLang="zh-CN" sz="2800" kern="100">
                    <a:effectLst/>
                    <a:latin typeface="隶书" panose="02010509060101010101" pitchFamily="49" charset="-122"/>
                    <a:ea typeface="隶书" panose="02010509060101010101" pitchFamily="49" charset="-122"/>
                  </a:rPr>
                  <a:t>	</a:t>
                </a:r>
                <a:r>
                  <a:rPr lang="en-US" altLang="zh-CN" sz="2800" kern="100" smtClean="0">
                    <a:effectLst/>
                    <a:latin typeface="隶书" panose="02010509060101010101" pitchFamily="49" charset="-122"/>
                    <a:ea typeface="隶书" panose="02010509060101010101" pitchFamily="49" charset="-122"/>
                  </a:rPr>
                  <a:t>      C</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3</a:t>
                </a:r>
                <a:r>
                  <a:rPr lang="zh-CN" altLang="zh-CN" sz="2800" kern="100">
                    <a:effectLst/>
                    <a:latin typeface="隶书" panose="02010509060101010101" pitchFamily="49" charset="-122"/>
                    <a:ea typeface="隶书" panose="02010509060101010101" pitchFamily="49" charset="-122"/>
                  </a:rPr>
                  <a:t>个</a:t>
                </a:r>
                <a:r>
                  <a:rPr lang="en-US" altLang="zh-CN" sz="2800" kern="100">
                    <a:effectLst/>
                    <a:latin typeface="隶书" panose="02010509060101010101" pitchFamily="49" charset="-122"/>
                    <a:ea typeface="隶书" panose="02010509060101010101" pitchFamily="49" charset="-122"/>
                  </a:rPr>
                  <a:t>	</a:t>
                </a:r>
                <a:r>
                  <a:rPr lang="en-US" altLang="zh-CN" sz="2800" kern="100" smtClean="0">
                    <a:effectLst/>
                    <a:latin typeface="隶书" panose="02010509060101010101" pitchFamily="49" charset="-122"/>
                    <a:ea typeface="隶书" panose="02010509060101010101" pitchFamily="49" charset="-122"/>
                  </a:rPr>
                  <a:t>      D</a:t>
                </a:r>
                <a:r>
                  <a:rPr lang="zh-CN" altLang="zh-CN" sz="2800" kern="100">
                    <a:effectLst/>
                    <a:latin typeface="隶书" panose="02010509060101010101" pitchFamily="49" charset="-122"/>
                    <a:ea typeface="隶书" panose="02010509060101010101" pitchFamily="49" charset="-122"/>
                  </a:rPr>
                  <a:t>．</a:t>
                </a:r>
                <a:r>
                  <a:rPr lang="en-US" altLang="zh-CN" sz="2800" kern="100">
                    <a:effectLst/>
                    <a:latin typeface="隶书" panose="02010509060101010101" pitchFamily="49" charset="-122"/>
                    <a:ea typeface="隶书" panose="02010509060101010101" pitchFamily="49" charset="-122"/>
                  </a:rPr>
                  <a:t>4</a:t>
                </a:r>
                <a:r>
                  <a:rPr lang="zh-CN" altLang="zh-CN" sz="2800" kern="100">
                    <a:effectLst/>
                    <a:latin typeface="隶书" panose="02010509060101010101" pitchFamily="49" charset="-122"/>
                    <a:ea typeface="隶书" panose="02010509060101010101" pitchFamily="49" charset="-122"/>
                  </a:rPr>
                  <a:t>个</a:t>
                </a:r>
              </a:p>
            </p:txBody>
          </p:sp>
        </mc:Choice>
        <mc:Fallback>
          <p:sp>
            <p:nvSpPr>
              <p:cNvPr id="2" name="矩形 1"/>
              <p:cNvSpPr>
                <a:spLocks noRot="1" noChangeAspect="1" noMove="1" noResize="1" noEditPoints="1" noAdjustHandles="1" noChangeArrowheads="1" noChangeShapeType="1" noTextEdit="1"/>
              </p:cNvSpPr>
              <p:nvPr/>
            </p:nvSpPr>
            <p:spPr>
              <a:xfrm>
                <a:off x="132880" y="755801"/>
                <a:ext cx="11519840" cy="2947923"/>
              </a:xfrm>
              <a:prstGeom prst="rect">
                <a:avLst/>
              </a:prstGeom>
              <a:blipFill rotWithShape="0">
                <a:blip r:embed="rId2"/>
                <a:stretch>
                  <a:fillRect l="-1111" r="-4127" b="-4752"/>
                </a:stretch>
              </a:blipFill>
            </p:spPr>
            <p:txBody>
              <a:bodyPr/>
              <a:lstStyle/>
              <a:p>
                <a:r>
                  <a:rPr lang="zh-CN" altLang="en-US">
                    <a:noFill/>
                  </a:rPr>
                  <a:t> </a:t>
                </a:r>
              </a:p>
            </p:txBody>
          </p:sp>
        </mc:Fallback>
      </mc:AlternateContent>
      <p:sp>
        <p:nvSpPr>
          <p:cNvPr id="3" name="矩形 2"/>
          <p:cNvSpPr/>
          <p:nvPr/>
        </p:nvSpPr>
        <p:spPr>
          <a:xfrm>
            <a:off x="6788511" y="883966"/>
            <a:ext cx="441146" cy="707886"/>
          </a:xfrm>
          <a:prstGeom prst="rect">
            <a:avLst/>
          </a:prstGeom>
        </p:spPr>
        <p:txBody>
          <a:bodyPr wrap="none">
            <a:spAutoFit/>
          </a:bodyPr>
          <a:lstStyle/>
          <a:p>
            <a:r>
              <a:rPr lang="en-US" altLang="zh-CN" sz="4000" b="1" kern="100" smtClean="0">
                <a:solidFill>
                  <a:srgbClr val="FF0000"/>
                </a:solidFill>
                <a:latin typeface="隶书" panose="02010509060101010101" pitchFamily="49" charset="-122"/>
                <a:ea typeface="隶书" panose="02010509060101010101" pitchFamily="49" charset="-122"/>
              </a:rPr>
              <a:t>C</a:t>
            </a:r>
            <a:endParaRPr lang="zh-CN" altLang="en-US" sz="4000" b="1">
              <a:solidFill>
                <a:srgbClr val="FF0000"/>
              </a:solidFill>
            </a:endParaRPr>
          </a:p>
        </p:txBody>
      </p:sp>
      <p:sp>
        <p:nvSpPr>
          <p:cNvPr id="4" name="矩形 3"/>
          <p:cNvSpPr/>
          <p:nvPr/>
        </p:nvSpPr>
        <p:spPr>
          <a:xfrm>
            <a:off x="132880" y="3501308"/>
            <a:ext cx="11999918" cy="1384995"/>
          </a:xfrm>
          <a:prstGeom prst="rect">
            <a:avLst/>
          </a:prstGeom>
        </p:spPr>
        <p:txBody>
          <a:bodyPr wrap="square">
            <a:spAutoFit/>
          </a:bodyPr>
          <a:lstStyle/>
          <a:p>
            <a:pPr fontAlgn="ctr">
              <a:lnSpc>
                <a:spcPct val="150000"/>
              </a:lnSpc>
              <a:spcAft>
                <a:spcPct val="0"/>
              </a:spcAft>
            </a:pPr>
            <a:r>
              <a:rPr lang="en-US" altLang="zh-CN" sz="2800" kern="100" smtClean="0">
                <a:latin typeface="隶书" panose="02010509060101010101" pitchFamily="49" charset="-122"/>
                <a:ea typeface="隶书" panose="02010509060101010101" pitchFamily="49" charset="-122"/>
              </a:rPr>
              <a:t>【1-2】</a:t>
            </a:r>
            <a:r>
              <a:rPr lang="zh-CN" altLang="zh-CN" sz="2800" kern="100" smtClean="0">
                <a:latin typeface="隶书" panose="02010509060101010101" pitchFamily="49" charset="-122"/>
                <a:ea typeface="隶书" panose="02010509060101010101" pitchFamily="49" charset="-122"/>
              </a:rPr>
              <a:t>已知</a:t>
            </a:r>
            <a:r>
              <a:rPr lang="zh-CN" altLang="zh-CN" sz="2800" kern="100">
                <a:latin typeface="隶书" panose="02010509060101010101" pitchFamily="49" charset="-122"/>
                <a:ea typeface="隶书" panose="02010509060101010101" pitchFamily="49" charset="-122"/>
              </a:rPr>
              <a:t>方程（</a:t>
            </a:r>
            <a:r>
              <a:rPr lang="en-US" altLang="zh-CN" sz="2800" kern="100">
                <a:latin typeface="隶书" panose="02010509060101010101" pitchFamily="49" charset="-122"/>
                <a:ea typeface="隶书" panose="02010509060101010101" pitchFamily="49" charset="-122"/>
              </a:rPr>
              <a:t>1</a:t>
            </a:r>
            <a:r>
              <a:rPr lang="zh-CN" altLang="zh-CN" sz="2800" kern="100">
                <a:latin typeface="隶书" panose="02010509060101010101" pitchFamily="49" charset="-122"/>
                <a:ea typeface="隶书" panose="02010509060101010101" pitchFamily="49" charset="-122"/>
              </a:rPr>
              <a:t>﹣</a:t>
            </a:r>
            <a:r>
              <a:rPr lang="en-US" altLang="zh-CN" sz="2800" kern="100">
                <a:latin typeface="隶书" panose="02010509060101010101" pitchFamily="49" charset="-122"/>
                <a:ea typeface="隶书" panose="02010509060101010101" pitchFamily="49" charset="-122"/>
              </a:rPr>
              <a:t>m</a:t>
            </a:r>
            <a:r>
              <a:rPr lang="en-US" altLang="zh-CN" sz="2800" kern="100" baseline="30000">
                <a:latin typeface="隶书" panose="02010509060101010101" pitchFamily="49" charset="-122"/>
                <a:ea typeface="隶书" panose="02010509060101010101" pitchFamily="49" charset="-122"/>
              </a:rPr>
              <a:t>2</a:t>
            </a:r>
            <a:r>
              <a:rPr lang="zh-CN" altLang="zh-CN" sz="2800" kern="100">
                <a:latin typeface="隶书" panose="02010509060101010101" pitchFamily="49" charset="-122"/>
                <a:ea typeface="隶书" panose="02010509060101010101" pitchFamily="49" charset="-122"/>
              </a:rPr>
              <a:t>）</a:t>
            </a:r>
            <a:r>
              <a:rPr lang="en-US" altLang="zh-CN" sz="2800" kern="100">
                <a:latin typeface="隶书" panose="02010509060101010101" pitchFamily="49" charset="-122"/>
                <a:ea typeface="隶书" panose="02010509060101010101" pitchFamily="49" charset="-122"/>
              </a:rPr>
              <a:t>x</a:t>
            </a:r>
            <a:r>
              <a:rPr lang="en-US" altLang="zh-CN" sz="2800" kern="100" baseline="30000">
                <a:latin typeface="隶书" panose="02010509060101010101" pitchFamily="49" charset="-122"/>
                <a:ea typeface="隶书" panose="02010509060101010101" pitchFamily="49" charset="-122"/>
              </a:rPr>
              <a:t>2</a:t>
            </a:r>
            <a:r>
              <a:rPr lang="zh-CN" altLang="zh-CN" sz="2800" kern="100">
                <a:latin typeface="隶书" panose="02010509060101010101" pitchFamily="49" charset="-122"/>
                <a:ea typeface="隶书" panose="02010509060101010101" pitchFamily="49" charset="-122"/>
              </a:rPr>
              <a:t>﹣（</a:t>
            </a:r>
            <a:r>
              <a:rPr lang="en-US" altLang="zh-CN" sz="2800" kern="100">
                <a:latin typeface="隶书" panose="02010509060101010101" pitchFamily="49" charset="-122"/>
                <a:ea typeface="隶书" panose="02010509060101010101" pitchFamily="49" charset="-122"/>
              </a:rPr>
              <a:t>m+1</a:t>
            </a:r>
            <a:r>
              <a:rPr lang="zh-CN" altLang="zh-CN" sz="2800" kern="100">
                <a:latin typeface="隶书" panose="02010509060101010101" pitchFamily="49" charset="-122"/>
                <a:ea typeface="隶书" panose="02010509060101010101" pitchFamily="49" charset="-122"/>
              </a:rPr>
              <a:t>）</a:t>
            </a:r>
            <a:r>
              <a:rPr lang="en-US" altLang="zh-CN" sz="2800" kern="100">
                <a:latin typeface="隶书" panose="02010509060101010101" pitchFamily="49" charset="-122"/>
                <a:ea typeface="隶书" panose="02010509060101010101" pitchFamily="49" charset="-122"/>
              </a:rPr>
              <a:t>x+8</a:t>
            </a:r>
            <a:r>
              <a:rPr lang="zh-CN" altLang="zh-CN" sz="2800" kern="100">
                <a:latin typeface="隶书" panose="02010509060101010101" pitchFamily="49" charset="-122"/>
                <a:ea typeface="隶书" panose="02010509060101010101" pitchFamily="49" charset="-122"/>
              </a:rPr>
              <a:t>＝</a:t>
            </a:r>
            <a:r>
              <a:rPr lang="en-US" altLang="zh-CN" sz="2800" kern="100">
                <a:latin typeface="隶书" panose="02010509060101010101" pitchFamily="49" charset="-122"/>
                <a:ea typeface="隶书" panose="02010509060101010101" pitchFamily="49" charset="-122"/>
              </a:rPr>
              <a:t>0</a:t>
            </a:r>
            <a:r>
              <a:rPr lang="zh-CN" altLang="zh-CN" sz="2800" kern="100">
                <a:latin typeface="隶书" panose="02010509060101010101" pitchFamily="49" charset="-122"/>
                <a:ea typeface="隶书" panose="02010509060101010101" pitchFamily="49" charset="-122"/>
              </a:rPr>
              <a:t>是关于</a:t>
            </a:r>
            <a:r>
              <a:rPr lang="en-US" altLang="zh-CN" sz="2800" kern="100">
                <a:latin typeface="隶书" panose="02010509060101010101" pitchFamily="49" charset="-122"/>
                <a:ea typeface="隶书" panose="02010509060101010101" pitchFamily="49" charset="-122"/>
              </a:rPr>
              <a:t>x</a:t>
            </a:r>
            <a:r>
              <a:rPr lang="zh-CN" altLang="zh-CN" sz="2800" kern="100">
                <a:latin typeface="隶书" panose="02010509060101010101" pitchFamily="49" charset="-122"/>
                <a:ea typeface="隶书" panose="02010509060101010101" pitchFamily="49" charset="-122"/>
              </a:rPr>
              <a:t>的</a:t>
            </a:r>
            <a:r>
              <a:rPr lang="zh-CN" altLang="zh-CN" sz="2800" kern="100" smtClean="0">
                <a:latin typeface="隶书" panose="02010509060101010101" pitchFamily="49" charset="-122"/>
                <a:ea typeface="隶书" panose="02010509060101010101" pitchFamily="49" charset="-122"/>
              </a:rPr>
              <a:t>一元一次方程</a:t>
            </a:r>
            <a:r>
              <a:rPr lang="zh-CN" altLang="en-US" sz="2800" kern="100" smtClean="0">
                <a:latin typeface="隶书" panose="02010509060101010101" pitchFamily="49" charset="-122"/>
                <a:ea typeface="隶书" panose="02010509060101010101" pitchFamily="49" charset="-122"/>
              </a:rPr>
              <a:t>，</a:t>
            </a:r>
            <a:r>
              <a:rPr lang="zh-CN" altLang="zh-CN" sz="2800" smtClean="0">
                <a:latin typeface="隶书" panose="02010509060101010101" pitchFamily="49" charset="-122"/>
                <a:ea typeface="隶书" panose="02010509060101010101" pitchFamily="49" charset="-122"/>
              </a:rPr>
              <a:t>求</a:t>
            </a:r>
            <a:r>
              <a:rPr lang="en-US" altLang="zh-CN" sz="2800">
                <a:latin typeface="隶书" panose="02010509060101010101" pitchFamily="49" charset="-122"/>
                <a:ea typeface="隶书" panose="02010509060101010101" pitchFamily="49" charset="-122"/>
              </a:rPr>
              <a:t>m</a:t>
            </a:r>
            <a:r>
              <a:rPr lang="zh-CN" altLang="zh-CN" sz="2800">
                <a:latin typeface="隶书" panose="02010509060101010101" pitchFamily="49" charset="-122"/>
                <a:ea typeface="隶书" panose="02010509060101010101" pitchFamily="49" charset="-122"/>
              </a:rPr>
              <a:t>的</a:t>
            </a:r>
            <a:r>
              <a:rPr lang="zh-CN" altLang="zh-CN" sz="2800" smtClean="0">
                <a:latin typeface="隶书" panose="02010509060101010101" pitchFamily="49" charset="-122"/>
                <a:ea typeface="隶书" panose="02010509060101010101" pitchFamily="49" charset="-122"/>
              </a:rPr>
              <a:t>值</a:t>
            </a:r>
            <a:r>
              <a:rPr lang="en-US" altLang="zh-CN" sz="2800" smtClean="0">
                <a:latin typeface="隶书" panose="02010509060101010101" pitchFamily="49" charset="-122"/>
                <a:ea typeface="隶书" panose="02010509060101010101" pitchFamily="49" charset="-122"/>
              </a:rPr>
              <a:t>.</a:t>
            </a:r>
            <a:endParaRPr lang="zh-CN" altLang="zh-CN" sz="2800" kern="100">
              <a:effectLst/>
              <a:latin typeface="隶书" panose="02010509060101010101" pitchFamily="49" charset="-122"/>
              <a:ea typeface="隶书" panose="02010509060101010101" pitchFamily="49" charset="-122"/>
            </a:endParaRPr>
          </a:p>
        </p:txBody>
      </p:sp>
      <mc:AlternateContent>
        <mc:Choice Requires="a14">
          <p:sp>
            <p:nvSpPr>
              <p:cNvPr id="5" name="矩形 4"/>
              <p:cNvSpPr/>
              <p:nvPr/>
            </p:nvSpPr>
            <p:spPr>
              <a:xfrm>
                <a:off x="204472" y="4597517"/>
                <a:ext cx="11987528" cy="2031325"/>
              </a:xfrm>
              <a:prstGeom prst="rect">
                <a:avLst/>
              </a:prstGeom>
            </p:spPr>
            <p:txBody>
              <a:bodyPr wrap="square">
                <a:spAutoFit/>
              </a:bodyPr>
              <a:lstStyle/>
              <a:p>
                <a:pPr fontAlgn="ctr">
                  <a:lnSpc>
                    <a:spcPct val="150000"/>
                  </a:lnSpc>
                  <a:spcAft>
                    <a:spcPct val="0"/>
                  </a:spcAft>
                </a:pPr>
                <a:r>
                  <a:rPr lang="zh-CN" altLang="zh-CN" sz="2800" kern="100" smtClean="0">
                    <a:solidFill>
                      <a:srgbClr val="FF0000"/>
                    </a:solidFill>
                    <a:effectLst/>
                    <a:latin typeface="隶书" panose="02010509060101010101" pitchFamily="49" charset="-122"/>
                    <a:ea typeface="隶书" panose="02010509060101010101" pitchFamily="49" charset="-122"/>
                  </a:rPr>
                  <a:t>解：</a:t>
                </a:r>
                <a:r>
                  <a:rPr lang="zh-CN" altLang="en-US" sz="2800" kern="100" smtClean="0">
                    <a:solidFill>
                      <a:srgbClr val="FF0000"/>
                    </a:solidFill>
                    <a:effectLst/>
                    <a:latin typeface="隶书" panose="02010509060101010101" pitchFamily="49" charset="-122"/>
                    <a:ea typeface="隶书" panose="02010509060101010101" pitchFamily="49" charset="-122"/>
                  </a:rPr>
                  <a:t>因为</a:t>
                </a:r>
                <a:r>
                  <a:rPr lang="zh-CN" altLang="zh-CN" sz="2800" kern="100" smtClean="0">
                    <a:solidFill>
                      <a:srgbClr val="FF0000"/>
                    </a:solidFill>
                    <a:effectLst/>
                    <a:latin typeface="隶书" panose="02010509060101010101" pitchFamily="49" charset="-122"/>
                    <a:ea typeface="隶书" panose="02010509060101010101" pitchFamily="49" charset="-122"/>
                  </a:rPr>
                  <a:t>方程</a:t>
                </a:r>
                <a14:m>
                  <m:oMathPara>
                    <m:oMathParaPr>
                      <m:jc/>
                    </m:oMathParaPr>
                    <m:oMath>
                      <m:r>
                        <a:rPr lang="en-US" altLang="zh-CN" sz="2800" i="1" kern="100">
                          <a:solidFill>
                            <a:srgbClr val="FF0000"/>
                          </a:solidFill>
                          <a:effectLst/>
                          <a:latin typeface="Cambria Math" panose="02040503050406030204" pitchFamily="18" charset="0"/>
                          <a:cs typeface="Cambria Math" panose="02040503050406030204" pitchFamily="18" charset="0"/>
                        </a:rPr>
                        <m:t>(1−</m:t>
                      </m:r>
                      <m:sSup>
                        <m:sSupPr>
                          <m:ctrlPr>
                            <a:rPr lang="zh-CN" altLang="zh-CN" sz="2800" i="1" kern="100">
                              <a:solidFill>
                                <a:srgbClr val="FF0000"/>
                              </a:solidFill>
                              <a:effectLst/>
                              <a:latin typeface="Cambria Math" panose="02040503050406030204" pitchFamily="18" charset="0"/>
                              <a:ea typeface="Cambria Math" panose="02040503050406030204" pitchFamily="18" charset="0"/>
                            </a:rPr>
                          </m:ctrlPr>
                        </m:sSupPr>
                        <m:e>
                          <m:r>
                            <a:rPr lang="en-US" altLang="zh-CN" sz="2800" i="1" kern="100">
                              <a:solidFill>
                                <a:srgbClr val="FF0000"/>
                              </a:solidFill>
                              <a:effectLst/>
                              <a:latin typeface="Cambria Math" panose="02040503050406030204" pitchFamily="18" charset="0"/>
                              <a:cs typeface="Cambria Math" panose="02040503050406030204" pitchFamily="18" charset="0"/>
                            </a:rPr>
                            <m:t>𝑚</m:t>
                          </m:r>
                        </m:e>
                        <m:sup>
                          <m:r>
                            <a:rPr lang="en-US" altLang="zh-CN" sz="2800" i="1" kern="100">
                              <a:solidFill>
                                <a:srgbClr val="FF0000"/>
                              </a:solidFill>
                              <a:effectLst/>
                              <a:latin typeface="Cambria Math" panose="02040503050406030204" pitchFamily="18" charset="0"/>
                              <a:cs typeface="Cambria Math" panose="02040503050406030204" pitchFamily="18" charset="0"/>
                            </a:rPr>
                            <m:t>2</m:t>
                          </m:r>
                        </m:sup>
                      </m:sSup>
                      <m:r>
                        <a:rPr lang="en-US" altLang="zh-CN" sz="2800" i="1" kern="100">
                          <a:solidFill>
                            <a:srgbClr val="FF0000"/>
                          </a:solidFill>
                          <a:effectLst/>
                          <a:latin typeface="Cambria Math" panose="02040503050406030204" pitchFamily="18" charset="0"/>
                          <a:cs typeface="Cambria Math" panose="02040503050406030204" pitchFamily="18" charset="0"/>
                        </a:rPr>
                        <m:t>)</m:t>
                      </m:r>
                      <m:sSup>
                        <m:sSupPr>
                          <m:ctrlPr>
                            <a:rPr lang="zh-CN" altLang="zh-CN" sz="2800" i="1" kern="100">
                              <a:solidFill>
                                <a:srgbClr val="FF0000"/>
                              </a:solidFill>
                              <a:effectLst/>
                              <a:latin typeface="Cambria Math" panose="02040503050406030204" pitchFamily="18" charset="0"/>
                              <a:ea typeface="Cambria Math" panose="02040503050406030204" pitchFamily="18" charset="0"/>
                            </a:rPr>
                          </m:ctrlPr>
                        </m:sSupPr>
                        <m:e>
                          <m:r>
                            <a:rPr lang="en-US" altLang="zh-CN" sz="2800" i="1" kern="100">
                              <a:solidFill>
                                <a:srgbClr val="FF0000"/>
                              </a:solidFill>
                              <a:effectLst/>
                              <a:latin typeface="Cambria Math" panose="02040503050406030204" pitchFamily="18" charset="0"/>
                              <a:cs typeface="Cambria Math" panose="02040503050406030204" pitchFamily="18" charset="0"/>
                            </a:rPr>
                            <m:t>𝑥</m:t>
                          </m:r>
                        </m:e>
                        <m:sup>
                          <m:r>
                            <a:rPr lang="en-US" altLang="zh-CN" sz="2800" i="1" kern="100">
                              <a:solidFill>
                                <a:srgbClr val="FF0000"/>
                              </a:solidFill>
                              <a:effectLst/>
                              <a:latin typeface="Cambria Math" panose="02040503050406030204" pitchFamily="18" charset="0"/>
                              <a:cs typeface="Cambria Math" panose="02040503050406030204" pitchFamily="18" charset="0"/>
                            </a:rPr>
                            <m:t>2</m:t>
                          </m:r>
                        </m:sup>
                      </m:sSup>
                      <m:r>
                        <a:rPr lang="en-US" altLang="zh-CN" sz="2800" i="1" kern="100">
                          <a:solidFill>
                            <a:srgbClr val="FF0000"/>
                          </a:solidFill>
                          <a:effectLst/>
                          <a:latin typeface="Cambria Math" panose="02040503050406030204" pitchFamily="18" charset="0"/>
                          <a:cs typeface="Cambria Math" panose="02040503050406030204" pitchFamily="18" charset="0"/>
                        </a:rPr>
                        <m:t>−(</m:t>
                      </m:r>
                      <m:r>
                        <a:rPr lang="en-US" altLang="zh-CN" sz="2800" i="1" kern="100">
                          <a:solidFill>
                            <a:srgbClr val="FF0000"/>
                          </a:solidFill>
                          <a:effectLst/>
                          <a:latin typeface="Cambria Math" panose="02040503050406030204" pitchFamily="18" charset="0"/>
                          <a:cs typeface="Cambria Math" panose="02040503050406030204" pitchFamily="18" charset="0"/>
                        </a:rPr>
                        <m:t>𝑚</m:t>
                      </m:r>
                      <m:r>
                        <a:rPr lang="en-US" altLang="zh-CN" sz="2800" i="1" kern="100">
                          <a:solidFill>
                            <a:srgbClr val="FF0000"/>
                          </a:solidFill>
                          <a:effectLst/>
                          <a:latin typeface="Cambria Math" panose="02040503050406030204" pitchFamily="18" charset="0"/>
                          <a:cs typeface="Cambria Math" panose="02040503050406030204" pitchFamily="18" charset="0"/>
                        </a:rPr>
                        <m:t>+1)</m:t>
                      </m:r>
                      <m:r>
                        <a:rPr lang="en-US" altLang="zh-CN" sz="2800" i="1" kern="100">
                          <a:solidFill>
                            <a:srgbClr val="FF0000"/>
                          </a:solidFill>
                          <a:effectLst/>
                          <a:latin typeface="Cambria Math" panose="02040503050406030204" pitchFamily="18" charset="0"/>
                          <a:cs typeface="Cambria Math" panose="02040503050406030204" pitchFamily="18" charset="0"/>
                        </a:rPr>
                        <m:t>𝑥</m:t>
                      </m:r>
                      <m:r>
                        <a:rPr lang="en-US" altLang="zh-CN" sz="2800" i="1" kern="100">
                          <a:solidFill>
                            <a:srgbClr val="FF0000"/>
                          </a:solidFill>
                          <a:effectLst/>
                          <a:latin typeface="Cambria Math" panose="02040503050406030204" pitchFamily="18" charset="0"/>
                          <a:cs typeface="Cambria Math" panose="02040503050406030204" pitchFamily="18" charset="0"/>
                        </a:rPr>
                        <m:t>+8=0</m:t>
                      </m:r>
                    </m:oMath>
                  </m:oMathPara>
                </a14:m>
                <a:r>
                  <a:rPr lang="zh-CN" altLang="zh-CN" sz="2800" kern="100">
                    <a:solidFill>
                      <a:srgbClr val="FF0000"/>
                    </a:solidFill>
                    <a:effectLst/>
                    <a:latin typeface="隶书" panose="02010509060101010101" pitchFamily="49" charset="-122"/>
                    <a:ea typeface="隶书" panose="02010509060101010101" pitchFamily="49" charset="-122"/>
                  </a:rPr>
                  <a:t>是关于</a:t>
                </a:r>
                <a14:m>
                  <m:oMathPara>
                    <m:oMathParaPr>
                      <m:jc/>
                    </m:oMathParaPr>
                    <m:oMath>
                      <m:r>
                        <a:rPr lang="en-US" altLang="zh-CN" sz="2800" i="1" kern="100">
                          <a:solidFill>
                            <a:srgbClr val="FF0000"/>
                          </a:solidFill>
                          <a:effectLst/>
                          <a:latin typeface="Cambria Math" panose="02040503050406030204" pitchFamily="18" charset="0"/>
                          <a:cs typeface="Cambria Math" panose="02040503050406030204" pitchFamily="18" charset="0"/>
                        </a:rPr>
                        <m:t>𝑥</m:t>
                      </m:r>
                    </m:oMath>
                  </m:oMathPara>
                </a14:m>
                <a:r>
                  <a:rPr lang="zh-CN" altLang="zh-CN" sz="2800" kern="100">
                    <a:solidFill>
                      <a:srgbClr val="FF0000"/>
                    </a:solidFill>
                    <a:effectLst/>
                    <a:latin typeface="隶书" panose="02010509060101010101" pitchFamily="49" charset="-122"/>
                    <a:ea typeface="隶书" panose="02010509060101010101" pitchFamily="49" charset="-122"/>
                  </a:rPr>
                  <a:t>的一元一次方程，</a:t>
                </a:r>
                <a:endParaRPr lang="en-US" altLang="zh-CN" sz="2800" i="1" kern="100" smtClean="0">
                  <a:solidFill>
                    <a:srgbClr val="FF0000"/>
                  </a:solidFill>
                  <a:effectLst/>
                  <a:latin typeface="Cambria Math" panose="02040503050406030204" pitchFamily="18" charset="0"/>
                  <a:cs typeface="Cambria Math" panose="02040503050406030204" pitchFamily="18" charset="0"/>
                </a:endParaRPr>
              </a:p>
              <a:p>
                <a:pPr fontAlgn="ctr">
                  <a:lnSpc>
                    <a:spcPct val="150000"/>
                  </a:lnSpc>
                  <a:spcAft>
                    <a:spcPct val="0"/>
                  </a:spcAft>
                </a:pPr>
                <a:r>
                  <a:rPr lang="zh-CN" altLang="en-US" sz="2800" kern="100">
                    <a:solidFill>
                      <a:srgbClr val="FF0000"/>
                    </a:solidFill>
                    <a:latin typeface="隶书" panose="02010509060101010101" pitchFamily="49" charset="-122"/>
                    <a:ea typeface="隶书" panose="02010509060101010101" pitchFamily="49" charset="-122"/>
                  </a:rPr>
                  <a:t>所以</a:t>
                </a:r>
                <a14:m>
                  <m:oMathPara>
                    <m:oMathParaPr>
                      <m:jc/>
                    </m:oMathParaPr>
                    <m:oMath>
                      <m:r>
                        <a:rPr lang="en-US" altLang="zh-CN" sz="2800" i="1" kern="100">
                          <a:solidFill>
                            <a:srgbClr val="FF0000"/>
                          </a:solidFill>
                          <a:effectLst/>
                          <a:latin typeface="Cambria Math" panose="02040503050406030204" pitchFamily="18" charset="0"/>
                          <a:cs typeface="Cambria Math" panose="02040503050406030204" pitchFamily="18" charset="0"/>
                        </a:rPr>
                        <m:t>1−</m:t>
                      </m:r>
                      <m:sSup>
                        <m:sSupPr>
                          <m:ctrlPr>
                            <a:rPr lang="zh-CN" altLang="zh-CN" sz="2800" i="1" kern="100">
                              <a:solidFill>
                                <a:srgbClr val="FF0000"/>
                              </a:solidFill>
                              <a:effectLst/>
                              <a:latin typeface="Cambria Math" panose="02040503050406030204" pitchFamily="18" charset="0"/>
                              <a:ea typeface="Cambria Math" panose="02040503050406030204" pitchFamily="18" charset="0"/>
                            </a:rPr>
                          </m:ctrlPr>
                        </m:sSupPr>
                        <m:e>
                          <m:r>
                            <a:rPr lang="en-US" altLang="zh-CN" sz="2800" i="1" kern="100">
                              <a:solidFill>
                                <a:srgbClr val="FF0000"/>
                              </a:solidFill>
                              <a:effectLst/>
                              <a:latin typeface="Cambria Math" panose="02040503050406030204" pitchFamily="18" charset="0"/>
                              <a:cs typeface="Cambria Math" panose="02040503050406030204" pitchFamily="18" charset="0"/>
                            </a:rPr>
                            <m:t>𝑚</m:t>
                          </m:r>
                        </m:e>
                        <m:sup>
                          <m:r>
                            <a:rPr lang="en-US" altLang="zh-CN" sz="2800" i="1" kern="100">
                              <a:solidFill>
                                <a:srgbClr val="FF0000"/>
                              </a:solidFill>
                              <a:effectLst/>
                              <a:latin typeface="Cambria Math" panose="02040503050406030204" pitchFamily="18" charset="0"/>
                              <a:cs typeface="Cambria Math" panose="02040503050406030204" pitchFamily="18" charset="0"/>
                            </a:rPr>
                            <m:t>2</m:t>
                          </m:r>
                        </m:sup>
                      </m:sSup>
                      <m:r>
                        <a:rPr lang="en-US" altLang="zh-CN" sz="2800" i="1" kern="100">
                          <a:solidFill>
                            <a:srgbClr val="FF0000"/>
                          </a:solidFill>
                          <a:effectLst/>
                          <a:latin typeface="Cambria Math" panose="02040503050406030204" pitchFamily="18" charset="0"/>
                          <a:cs typeface="Cambria Math" panose="02040503050406030204" pitchFamily="18" charset="0"/>
                        </a:rPr>
                        <m:t>=0</m:t>
                      </m:r>
                    </m:oMath>
                  </m:oMathPara>
                </a14:m>
                <a:r>
                  <a:rPr lang="zh-CN" altLang="zh-CN" sz="2800" kern="100">
                    <a:solidFill>
                      <a:srgbClr val="FF0000"/>
                    </a:solidFill>
                    <a:effectLst/>
                    <a:latin typeface="隶书" panose="02010509060101010101" pitchFamily="49" charset="-122"/>
                    <a:ea typeface="隶书" panose="02010509060101010101" pitchFamily="49" charset="-122"/>
                  </a:rPr>
                  <a:t>且</a:t>
                </a:r>
                <a14:m>
                  <m:oMathPara>
                    <m:oMathParaPr>
                      <m:jc/>
                    </m:oMathParaPr>
                    <m:oMath>
                      <m:r>
                        <a:rPr lang="en-US" altLang="zh-CN" sz="2800" i="1" kern="100">
                          <a:solidFill>
                            <a:srgbClr val="FF0000"/>
                          </a:solidFill>
                          <a:effectLst/>
                          <a:latin typeface="Cambria Math" panose="02040503050406030204" pitchFamily="18" charset="0"/>
                          <a:cs typeface="Cambria Math" panose="02040503050406030204" pitchFamily="18" charset="0"/>
                        </a:rPr>
                        <m:t>−(</m:t>
                      </m:r>
                      <m:r>
                        <a:rPr lang="en-US" altLang="zh-CN" sz="2800" i="1" kern="100">
                          <a:solidFill>
                            <a:srgbClr val="FF0000"/>
                          </a:solidFill>
                          <a:effectLst/>
                          <a:latin typeface="Cambria Math" panose="02040503050406030204" pitchFamily="18" charset="0"/>
                          <a:cs typeface="Cambria Math" panose="02040503050406030204" pitchFamily="18" charset="0"/>
                        </a:rPr>
                        <m:t>𝑚</m:t>
                      </m:r>
                      <m:r>
                        <a:rPr lang="en-US" altLang="zh-CN" sz="2800" i="1" kern="100">
                          <a:solidFill>
                            <a:srgbClr val="FF0000"/>
                          </a:solidFill>
                          <a:effectLst/>
                          <a:latin typeface="Cambria Math" panose="02040503050406030204" pitchFamily="18" charset="0"/>
                          <a:cs typeface="Cambria Math" panose="02040503050406030204" pitchFamily="18" charset="0"/>
                        </a:rPr>
                        <m:t>+1)≠0</m:t>
                      </m:r>
                    </m:oMath>
                  </m:oMathPara>
                </a14:m>
                <a:r>
                  <a:rPr lang="zh-CN" altLang="zh-CN" sz="2800" kern="100" smtClean="0">
                    <a:solidFill>
                      <a:srgbClr val="FF0000"/>
                    </a:solidFill>
                    <a:effectLst/>
                    <a:latin typeface="隶书" panose="02010509060101010101" pitchFamily="49" charset="-122"/>
                    <a:ea typeface="隶书" panose="02010509060101010101" pitchFamily="49" charset="-122"/>
                  </a:rPr>
                  <a:t>，</a:t>
                </a:r>
                <a:endParaRPr lang="en-US" altLang="zh-CN" sz="2800" kern="100" smtClean="0">
                  <a:solidFill>
                    <a:srgbClr val="FF0000"/>
                  </a:solidFill>
                  <a:effectLst/>
                  <a:latin typeface="隶书" panose="02010509060101010101" pitchFamily="49" charset="-122"/>
                  <a:ea typeface="隶书" panose="02010509060101010101" pitchFamily="49" charset="-122"/>
                </a:endParaRPr>
              </a:p>
              <a:p>
                <a:pPr fontAlgn="ctr">
                  <a:lnSpc>
                    <a:spcPct val="150000"/>
                  </a:lnSpc>
                  <a:spcAft>
                    <a:spcPct val="0"/>
                  </a:spcAft>
                </a:pPr>
                <a:r>
                  <a:rPr lang="zh-CN" altLang="en-US" sz="2800" kern="100" smtClean="0">
                    <a:solidFill>
                      <a:srgbClr val="FF0000"/>
                    </a:solidFill>
                    <a:latin typeface="隶书" panose="02010509060101010101" pitchFamily="49" charset="-122"/>
                    <a:ea typeface="隶书" panose="02010509060101010101" pitchFamily="49" charset="-122"/>
                  </a:rPr>
                  <a:t>所以</a:t>
                </a:r>
                <a14:m>
                  <m:oMathPara>
                    <m:oMathParaPr>
                      <m:jc/>
                    </m:oMathParaPr>
                    <m:oMath>
                      <m:r>
                        <a:rPr lang="en-US" altLang="zh-CN" sz="2800" i="1" kern="100">
                          <a:solidFill>
                            <a:srgbClr val="FF0000"/>
                          </a:solidFill>
                          <a:effectLst/>
                          <a:latin typeface="Cambria Math" panose="02040503050406030204" pitchFamily="18" charset="0"/>
                          <a:cs typeface="Cambria Math" panose="02040503050406030204" pitchFamily="18" charset="0"/>
                        </a:rPr>
                        <m:t>𝑚</m:t>
                      </m:r>
                      <m:r>
                        <a:rPr lang="en-US" altLang="zh-CN" sz="2800" i="1" kern="100">
                          <a:solidFill>
                            <a:srgbClr val="FF0000"/>
                          </a:solidFill>
                          <a:effectLst/>
                          <a:latin typeface="Cambria Math" panose="02040503050406030204" pitchFamily="18" charset="0"/>
                          <a:cs typeface="Cambria Math" panose="02040503050406030204" pitchFamily="18" charset="0"/>
                        </a:rPr>
                        <m:t>=1</m:t>
                      </m:r>
                    </m:oMath>
                  </m:oMathPara>
                </a14:m>
                <a:endParaRPr lang="zh-CN" altLang="zh-CN" sz="2800" kern="100" smtClean="0">
                  <a:solidFill>
                    <a:srgbClr val="FF0000"/>
                  </a:solidFill>
                  <a:effectLst/>
                  <a:latin typeface="隶书" panose="02010509060101010101" pitchFamily="49" charset="-122"/>
                  <a:ea typeface="隶书" panose="02010509060101010101" pitchFamily="49" charset="-122"/>
                </a:endParaRPr>
              </a:p>
            </p:txBody>
          </p:sp>
        </mc:Choice>
        <mc:Fallback>
          <p:sp>
            <p:nvSpPr>
              <p:cNvPr id="5" name="矩形 4"/>
              <p:cNvSpPr>
                <a:spLocks noRot="1" noChangeAspect="1" noMove="1" noResize="1" noEditPoints="1" noAdjustHandles="1" noChangeArrowheads="1" noChangeShapeType="1" noTextEdit="1"/>
              </p:cNvSpPr>
              <p:nvPr/>
            </p:nvSpPr>
            <p:spPr>
              <a:xfrm>
                <a:off x="204472" y="4597517"/>
                <a:ext cx="11987528" cy="2031325"/>
              </a:xfrm>
              <a:prstGeom prst="rect">
                <a:avLst/>
              </a:prstGeom>
              <a:blipFill rotWithShape="0">
                <a:blip r:embed="rId3"/>
                <a:stretch>
                  <a:fillRect l="-1068" r="0" b="-7508"/>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302707502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80954" y="735436"/>
            <a:ext cx="11735837" cy="1930337"/>
          </a:xfrm>
          <a:prstGeom prst="rect">
            <a:avLst/>
          </a:prstGeom>
        </p:spPr>
        <p:txBody>
          <a:bodyPr wrap="square">
            <a:spAutoFit/>
          </a:bodyPr>
          <a:lstStyle/>
          <a:p>
            <a:pPr>
              <a:lnSpc>
                <a:spcPct val="150000"/>
              </a:lnSpc>
            </a:pPr>
            <a:r>
              <a:rPr lang="en-US" altLang="zh-CN" sz="2800" smtClean="0">
                <a:latin typeface="隶书" panose="02010509060101010101" pitchFamily="49" charset="-122"/>
                <a:ea typeface="隶书" panose="02010509060101010101" pitchFamily="49" charset="-122"/>
              </a:rPr>
              <a:t>【1-3】</a:t>
            </a:r>
            <a:r>
              <a:rPr lang="zh-CN" altLang="en-US" sz="2800" smtClean="0">
                <a:latin typeface="隶书" panose="02010509060101010101" pitchFamily="49" charset="-122"/>
                <a:ea typeface="隶书" panose="02010509060101010101" pitchFamily="49" charset="-122"/>
              </a:rPr>
              <a:t>甲</a:t>
            </a:r>
            <a:r>
              <a:rPr lang="zh-CN" altLang="en-US" sz="2800">
                <a:latin typeface="隶书" panose="02010509060101010101" pitchFamily="49" charset="-122"/>
                <a:ea typeface="隶书" panose="02010509060101010101" pitchFamily="49" charset="-122"/>
              </a:rPr>
              <a:t>车队有50辆汽车，乙车队有41辆汽车，如果要使乙车队的车数是甲车队的2倍还多1辆，应从甲车队调多少辆到乙车队?本题可设</a:t>
            </a:r>
            <a:r>
              <a:rPr lang="zh-CN" altLang="en-US" sz="2800" smtClean="0">
                <a:latin typeface="隶书" panose="02010509060101010101" pitchFamily="49" charset="-122"/>
                <a:ea typeface="隶书" panose="02010509060101010101" pitchFamily="49" charset="-122"/>
              </a:rPr>
              <a:t>未知数</a:t>
            </a:r>
            <a:r>
              <a:rPr lang="en-US" altLang="zh-CN" sz="2800" smtClean="0">
                <a:latin typeface="隶书" panose="02010509060101010101" pitchFamily="49" charset="-122"/>
                <a:ea typeface="隶书" panose="02010509060101010101" pitchFamily="49" charset="-122"/>
              </a:rPr>
              <a:t>___________________________</a:t>
            </a:r>
            <a:r>
              <a:rPr lang="zh-CN" altLang="en-US" sz="2800" smtClean="0">
                <a:latin typeface="隶书" panose="02010509060101010101" pitchFamily="49" charset="-122"/>
                <a:ea typeface="隶书" panose="02010509060101010101" pitchFamily="49" charset="-122"/>
              </a:rPr>
              <a:t>这时</a:t>
            </a:r>
            <a:r>
              <a:rPr lang="zh-CN" altLang="en-US" sz="2800">
                <a:latin typeface="隶书" panose="02010509060101010101" pitchFamily="49" charset="-122"/>
                <a:ea typeface="隶书" panose="02010509060101010101" pitchFamily="49" charset="-122"/>
              </a:rPr>
              <a:t>列出方程</a:t>
            </a:r>
            <a:r>
              <a:rPr lang="zh-CN" altLang="en-US" sz="2800" smtClean="0">
                <a:latin typeface="隶书" panose="02010509060101010101" pitchFamily="49" charset="-122"/>
                <a:ea typeface="隶书" panose="02010509060101010101" pitchFamily="49" charset="-122"/>
              </a:rPr>
              <a:t>是</a:t>
            </a:r>
            <a:r>
              <a:rPr lang="en-US" altLang="zh-CN" sz="2800" smtClean="0">
                <a:latin typeface="隶书" panose="02010509060101010101" pitchFamily="49" charset="-122"/>
                <a:ea typeface="隶书" panose="02010509060101010101" pitchFamily="49" charset="-122"/>
              </a:rPr>
              <a:t>____________________.</a:t>
            </a:r>
            <a:endParaRPr lang="en-US" altLang="zh-CN" sz="2800" smtClean="0">
              <a:latin typeface="隶书" panose="02010509060101010101" pitchFamily="49" charset="-122"/>
              <a:ea typeface="隶书" panose="02010509060101010101" pitchFamily="49" charset="-122"/>
            </a:endParaRPr>
          </a:p>
        </p:txBody>
      </p:sp>
      <p:sp>
        <p:nvSpPr>
          <p:cNvPr id="4" name="矩形 3"/>
          <p:cNvSpPr/>
          <p:nvPr/>
        </p:nvSpPr>
        <p:spPr>
          <a:xfrm>
            <a:off x="468950" y="2074960"/>
            <a:ext cx="4314001" cy="523220"/>
          </a:xfrm>
          <a:prstGeom prst="rect">
            <a:avLst/>
          </a:prstGeom>
        </p:spPr>
        <p:txBody>
          <a:bodyPr wrap="none">
            <a:spAutoFit/>
          </a:bodyPr>
          <a:lstStyle/>
          <a:p>
            <a:r>
              <a:rPr lang="zh-CN" altLang="en-US" sz="2800">
                <a:solidFill>
                  <a:srgbClr val="FF0000"/>
                </a:solidFill>
                <a:latin typeface="隶书" panose="02010509060101010101" pitchFamily="49" charset="-122"/>
                <a:ea typeface="隶书" panose="02010509060101010101" pitchFamily="49" charset="-122"/>
              </a:rPr>
              <a:t>应从甲车队调x辆</a:t>
            </a:r>
            <a:r>
              <a:rPr lang="zh-CN" altLang="en-US" sz="2800" smtClean="0">
                <a:solidFill>
                  <a:srgbClr val="FF0000"/>
                </a:solidFill>
                <a:latin typeface="隶书" panose="02010509060101010101" pitchFamily="49" charset="-122"/>
                <a:ea typeface="隶书" panose="02010509060101010101" pitchFamily="49" charset="-122"/>
              </a:rPr>
              <a:t>到乙</a:t>
            </a:r>
            <a:r>
              <a:rPr lang="zh-CN" altLang="en-US" sz="2800">
                <a:solidFill>
                  <a:srgbClr val="FF0000"/>
                </a:solidFill>
                <a:latin typeface="隶书" panose="02010509060101010101" pitchFamily="49" charset="-122"/>
                <a:ea typeface="隶书" panose="02010509060101010101" pitchFamily="49" charset="-122"/>
              </a:rPr>
              <a:t>车队</a:t>
            </a:r>
          </a:p>
        </p:txBody>
      </p:sp>
      <p:sp>
        <p:nvSpPr>
          <p:cNvPr id="5" name="矩形 4"/>
          <p:cNvSpPr/>
          <p:nvPr/>
        </p:nvSpPr>
        <p:spPr>
          <a:xfrm>
            <a:off x="7985303" y="2106791"/>
            <a:ext cx="2698175" cy="523220"/>
          </a:xfrm>
          <a:prstGeom prst="rect">
            <a:avLst/>
          </a:prstGeom>
        </p:spPr>
        <p:txBody>
          <a:bodyPr wrap="none">
            <a:spAutoFit/>
          </a:bodyPr>
          <a:lstStyle/>
          <a:p>
            <a:r>
              <a:rPr lang="en-US" altLang="zh-CN" sz="2800" smtClean="0">
                <a:solidFill>
                  <a:srgbClr val="FF0000"/>
                </a:solidFill>
                <a:latin typeface="隶书" panose="02010509060101010101" pitchFamily="49" charset="-122"/>
                <a:ea typeface="隶书" panose="02010509060101010101" pitchFamily="49" charset="-122"/>
              </a:rPr>
              <a:t>2(50-x)+1=41+x</a:t>
            </a:r>
            <a:endParaRPr lang="zh-CN" altLang="en-US" sz="2800">
              <a:solidFill>
                <a:srgbClr val="FF0000"/>
              </a:solidFill>
              <a:latin typeface="隶书" panose="02010509060101010101" pitchFamily="49" charset="-122"/>
              <a:ea typeface="隶书" panose="02010509060101010101" pitchFamily="49" charset="-122"/>
            </a:endParaRPr>
          </a:p>
        </p:txBody>
      </p:sp>
      <mc:AlternateContent>
        <mc:Choice Requires="a14">
          <p:sp>
            <p:nvSpPr>
              <p:cNvPr id="7" name="矩形 6"/>
              <p:cNvSpPr/>
              <p:nvPr/>
            </p:nvSpPr>
            <p:spPr>
              <a:xfrm>
                <a:off x="180954" y="2665773"/>
                <a:ext cx="11927919" cy="1075936"/>
              </a:xfrm>
              <a:prstGeom prst="rect">
                <a:avLst/>
              </a:prstGeom>
            </p:spPr>
            <p:txBody>
              <a:bodyPr wrap="square">
                <a:spAutoFit/>
              </a:bodyPr>
              <a:lstStyle/>
              <a:p>
                <a:pPr fontAlgn="ctr">
                  <a:spcAft>
                    <a:spcPct val="0"/>
                  </a:spcAft>
                </a:pPr>
                <a:r>
                  <a:rPr lang="en-US" altLang="zh-CN" sz="2800" kern="100" smtClean="0">
                    <a:latin typeface="隶书" panose="02010509060101010101" pitchFamily="49" charset="-122"/>
                    <a:ea typeface="隶书" panose="02010509060101010101" pitchFamily="49" charset="-122"/>
                  </a:rPr>
                  <a:t>【1-4】</a:t>
                </a:r>
                <a:r>
                  <a:rPr lang="zh-CN" altLang="zh-CN" sz="2800" kern="100" smtClean="0">
                    <a:effectLst/>
                    <a:latin typeface="隶书" panose="02010509060101010101" pitchFamily="49" charset="-122"/>
                    <a:ea typeface="隶书" panose="02010509060101010101" pitchFamily="49" charset="-122"/>
                  </a:rPr>
                  <a:t>检验</a:t>
                </a:r>
                <a:r>
                  <a:rPr lang="zh-CN" altLang="zh-CN" sz="2800" kern="100">
                    <a:effectLst/>
                    <a:latin typeface="隶书" panose="02010509060101010101" pitchFamily="49" charset="-122"/>
                    <a:ea typeface="隶书" panose="02010509060101010101" pitchFamily="49" charset="-122"/>
                  </a:rPr>
                  <a:t>下列方程后面括号里的数是不是方程的解．</a:t>
                </a:r>
              </a:p>
              <a:p>
                <a:pPr fontAlgn="ctr">
                  <a:spcAft>
                    <a:spcPct val="0"/>
                  </a:spcAft>
                </a:pPr>
                <a:r>
                  <a:rPr lang="zh-CN" altLang="zh-CN" sz="2400" kern="100">
                    <a:effectLst/>
                    <a:latin typeface="隶书" panose="02010509060101010101" pitchFamily="49" charset="-122"/>
                    <a:ea typeface="隶书" panose="02010509060101010101" pitchFamily="49" charset="-122"/>
                  </a:rPr>
                  <a:t>（</a:t>
                </a:r>
                <a:r>
                  <a:rPr lang="en-US" altLang="zh-CN" sz="2400" kern="100">
                    <a:effectLst/>
                    <a:latin typeface="隶书" panose="02010509060101010101" pitchFamily="49" charset="-122"/>
                    <a:ea typeface="隶书" panose="02010509060101010101" pitchFamily="49" charset="-122"/>
                  </a:rPr>
                  <a:t>1</a:t>
                </a:r>
                <a:r>
                  <a:rPr lang="zh-CN" altLang="zh-CN" sz="2400" kern="100">
                    <a:effectLst/>
                    <a:latin typeface="隶书" panose="02010509060101010101" pitchFamily="49" charset="-122"/>
                    <a:ea typeface="隶书" panose="02010509060101010101" pitchFamily="49" charset="-122"/>
                  </a:rPr>
                  <a:t>）</a:t>
                </a:r>
                <a14:m>
                  <m:oMathPara>
                    <m:oMathParaPr>
                      <m:jc/>
                    </m:oMathParaPr>
                    <m:oMath>
                      <m:r>
                        <a:rPr lang="en-US" altLang="zh-CN" sz="2400" i="1" kern="100">
                          <a:effectLst/>
                          <a:latin typeface="Cambria Math" panose="02040503050406030204" pitchFamily="18" charset="0"/>
                          <a:cs typeface="Cambria Math" panose="02040503050406030204" pitchFamily="18" charset="0"/>
                        </a:rPr>
                        <m:t>3</m:t>
                      </m:r>
                      <m:r>
                        <a:rPr lang="en-US" altLang="zh-CN" sz="2400" i="1" kern="100">
                          <a:effectLst/>
                          <a:latin typeface="Cambria Math" panose="02040503050406030204" pitchFamily="18" charset="0"/>
                          <a:cs typeface="Cambria Math" panose="02040503050406030204" pitchFamily="18" charset="0"/>
                        </a:rPr>
                        <m:t>𝑥</m:t>
                      </m:r>
                      <m:r>
                        <a:rPr lang="en-US" altLang="zh-CN" sz="2400" i="1" kern="100">
                          <a:effectLst/>
                          <a:latin typeface="Cambria Math" panose="02040503050406030204" pitchFamily="18" charset="0"/>
                          <a:cs typeface="Cambria Math" panose="02040503050406030204" pitchFamily="18" charset="0"/>
                        </a:rPr>
                        <m:t>−1=2</m:t>
                      </m:r>
                      <m:d>
                        <m:dPr>
                          <m:begChr m:val="("/>
                          <m:sepChr m:val="|"/>
                          <m:endChr m:val=")"/>
                          <m:grow m:val="on"/>
                          <m:shp m:val="centered"/>
                          <m:ctrlPr>
                            <a:rPr lang="zh-CN" altLang="zh-CN" sz="2400" i="1" kern="100">
                              <a:effectLst/>
                              <a:latin typeface="Cambria Math" panose="02040503050406030204" pitchFamily="18" charset="0"/>
                              <a:ea typeface="Cambria Math" panose="02040503050406030204" pitchFamily="18" charset="0"/>
                            </a:rPr>
                          </m:ctrlPr>
                        </m:dPr>
                        <m:e>
                          <m:r>
                            <a:rPr lang="en-US" altLang="zh-CN" sz="2400" i="1" kern="100">
                              <a:effectLst/>
                              <a:latin typeface="Cambria Math" panose="02040503050406030204" pitchFamily="18" charset="0"/>
                              <a:cs typeface="Cambria Math" panose="02040503050406030204" pitchFamily="18" charset="0"/>
                            </a:rPr>
                            <m:t>𝑥</m:t>
                          </m:r>
                          <m:r>
                            <a:rPr lang="en-US" altLang="zh-CN" sz="2400" i="1" kern="100">
                              <a:effectLst/>
                              <a:latin typeface="Cambria Math" panose="02040503050406030204" pitchFamily="18" charset="0"/>
                              <a:cs typeface="Cambria Math" panose="02040503050406030204" pitchFamily="18" charset="0"/>
                            </a:rPr>
                            <m:t>+1</m:t>
                          </m:r>
                        </m:e>
                      </m:d>
                      <m:r>
                        <a:rPr lang="en-US" altLang="zh-CN" sz="2400" i="1" kern="100">
                          <a:effectLst/>
                          <a:latin typeface="Cambria Math" panose="02040503050406030204" pitchFamily="18" charset="0"/>
                          <a:cs typeface="Cambria Math" panose="02040503050406030204" pitchFamily="18" charset="0"/>
                        </a:rPr>
                        <m:t>−4</m:t>
                      </m:r>
                    </m:oMath>
                  </m:oMathPara>
                </a14:m>
                <a:r>
                  <a:rPr lang="zh-CN" altLang="zh-CN" sz="2400" kern="100">
                    <a:effectLst/>
                    <a:latin typeface="隶书" panose="02010509060101010101" pitchFamily="49" charset="-122"/>
                    <a:ea typeface="隶书" panose="02010509060101010101" pitchFamily="49" charset="-122"/>
                  </a:rPr>
                  <a:t>；</a:t>
                </a:r>
                <a14:m>
                  <m:oMathPara>
                    <m:oMathParaPr>
                      <m:jc/>
                    </m:oMathParaPr>
                    <m:oMath>
                      <m:d>
                        <m:dPr>
                          <m:begChr m:val="("/>
                          <m:sepChr m:val="|"/>
                          <m:endChr m:val=")"/>
                          <m:grow m:val="on"/>
                          <m:shp m:val="centered"/>
                          <m:ctrlPr>
                            <a:rPr lang="zh-CN" altLang="zh-CN" sz="2400" i="1" kern="100">
                              <a:effectLst/>
                              <a:latin typeface="Cambria Math" panose="02040503050406030204" pitchFamily="18" charset="0"/>
                              <a:ea typeface="Cambria Math" panose="02040503050406030204" pitchFamily="18" charset="0"/>
                            </a:rPr>
                          </m:ctrlPr>
                        </m:dPr>
                        <m:e>
                          <m:r>
                            <a:rPr lang="en-US" altLang="zh-CN" sz="2400" i="1" kern="100">
                              <a:effectLst/>
                              <a:latin typeface="Cambria Math" panose="02040503050406030204" pitchFamily="18" charset="0"/>
                              <a:cs typeface="Cambria Math" panose="02040503050406030204" pitchFamily="18" charset="0"/>
                            </a:rPr>
                            <m:t>𝑥</m:t>
                          </m:r>
                          <m:r>
                            <a:rPr lang="en-US" altLang="zh-CN" sz="2400" i="1" kern="100">
                              <a:effectLst/>
                              <a:latin typeface="Cambria Math" panose="02040503050406030204" pitchFamily="18" charset="0"/>
                              <a:cs typeface="Cambria Math" panose="02040503050406030204" pitchFamily="18" charset="0"/>
                            </a:rPr>
                            <m:t>=−1</m:t>
                          </m:r>
                        </m:e>
                      </m:d>
                    </m:oMath>
                  </m:oMathPara>
                </a14:m>
                <a:r>
                  <a:rPr lang="en-US" altLang="zh-CN" sz="2400" kern="100" smtClean="0">
                    <a:effectLst/>
                    <a:latin typeface="隶书" panose="02010509060101010101" pitchFamily="49" charset="-122"/>
                    <a:ea typeface="隶书" panose="02010509060101010101" pitchFamily="49" charset="-122"/>
                  </a:rPr>
                  <a:t>     </a:t>
                </a:r>
                <a:r>
                  <a:rPr lang="zh-CN" altLang="zh-CN" sz="2400" kern="100" smtClean="0">
                    <a:effectLst/>
                    <a:latin typeface="隶书" panose="02010509060101010101" pitchFamily="49" charset="-122"/>
                    <a:ea typeface="隶书" panose="02010509060101010101" pitchFamily="49" charset="-122"/>
                  </a:rPr>
                  <a:t>（</a:t>
                </a:r>
                <a:r>
                  <a:rPr lang="en-US" altLang="zh-CN" sz="2400" kern="100">
                    <a:effectLst/>
                    <a:latin typeface="隶书" panose="02010509060101010101" pitchFamily="49" charset="-122"/>
                    <a:ea typeface="隶书" panose="02010509060101010101" pitchFamily="49" charset="-122"/>
                  </a:rPr>
                  <a:t>2</a:t>
                </a:r>
                <a:r>
                  <a:rPr lang="zh-CN" altLang="zh-CN" sz="2400" kern="100">
                    <a:effectLst/>
                    <a:latin typeface="隶书" panose="02010509060101010101" pitchFamily="49" charset="-122"/>
                    <a:ea typeface="隶书" panose="02010509060101010101" pitchFamily="49" charset="-122"/>
                  </a:rPr>
                  <a:t>）</a:t>
                </a:r>
                <a14:m>
                  <m:oMathPara>
                    <m:oMathParaPr>
                      <m:jc/>
                    </m:oMathParaPr>
                    <m:oMath>
                      <m:f>
                        <m:fPr>
                          <m:type m:val="bar"/>
                          <m:ctrlPr>
                            <a:rPr lang="zh-CN" altLang="zh-CN" sz="2400" i="1" kern="100">
                              <a:effectLst/>
                              <a:latin typeface="Cambria Math" panose="02040503050406030204" pitchFamily="18" charset="0"/>
                              <a:ea typeface="Cambria Math" panose="02040503050406030204" pitchFamily="18" charset="0"/>
                            </a:rPr>
                          </m:ctrlPr>
                        </m:fPr>
                        <m:num>
                          <m:r>
                            <a:rPr lang="en-US" altLang="zh-CN" sz="2400" i="1" kern="100">
                              <a:effectLst/>
                              <a:latin typeface="Cambria Math" panose="02040503050406030204" pitchFamily="18" charset="0"/>
                              <a:cs typeface="Cambria Math" panose="02040503050406030204" pitchFamily="18" charset="0"/>
                            </a:rPr>
                            <m:t>6</m:t>
                          </m:r>
                          <m:r>
                            <a:rPr lang="en-US" altLang="zh-CN" sz="2400" i="1" kern="100">
                              <a:effectLst/>
                              <a:latin typeface="Cambria Math" panose="02040503050406030204" pitchFamily="18" charset="0"/>
                              <a:cs typeface="Cambria Math" panose="02040503050406030204" pitchFamily="18" charset="0"/>
                            </a:rPr>
                            <m:t>𝑥</m:t>
                          </m:r>
                          <m:r>
                            <a:rPr lang="en-US" altLang="zh-CN" sz="2400" i="1" kern="100">
                              <a:effectLst/>
                              <a:latin typeface="Cambria Math" panose="02040503050406030204" pitchFamily="18" charset="0"/>
                              <a:cs typeface="Cambria Math" panose="02040503050406030204" pitchFamily="18" charset="0"/>
                            </a:rPr>
                            <m:t>−5</m:t>
                          </m:r>
                        </m:num>
                        <m:den>
                          <m:r>
                            <a:rPr lang="en-US" altLang="zh-CN" sz="2400" i="1" kern="100">
                              <a:effectLst/>
                              <a:latin typeface="Cambria Math" panose="02040503050406030204" pitchFamily="18" charset="0"/>
                              <a:cs typeface="Cambria Math" panose="02040503050406030204" pitchFamily="18" charset="0"/>
                            </a:rPr>
                            <m:t>3</m:t>
                          </m:r>
                        </m:den>
                      </m:f>
                      <m:r>
                        <a:rPr lang="en-US" altLang="zh-CN" sz="2400" i="1" kern="100">
                          <a:effectLst/>
                          <a:latin typeface="Cambria Math" panose="02040503050406030204" pitchFamily="18" charset="0"/>
                          <a:cs typeface="Cambria Math" panose="02040503050406030204" pitchFamily="18" charset="0"/>
                        </a:rPr>
                        <m:t>−1=3(</m:t>
                      </m:r>
                      <m:r>
                        <a:rPr lang="en-US" altLang="zh-CN" sz="2400" i="1" kern="100">
                          <a:effectLst/>
                          <a:latin typeface="Cambria Math" panose="02040503050406030204" pitchFamily="18" charset="0"/>
                          <a:cs typeface="Cambria Math" panose="02040503050406030204" pitchFamily="18" charset="0"/>
                        </a:rPr>
                        <m:t>𝑥</m:t>
                      </m:r>
                      <m:r>
                        <a:rPr lang="en-US" altLang="zh-CN" sz="2400" i="1" kern="100">
                          <a:effectLst/>
                          <a:latin typeface="Cambria Math" panose="02040503050406030204" pitchFamily="18" charset="0"/>
                          <a:cs typeface="Cambria Math" panose="02040503050406030204" pitchFamily="18" charset="0"/>
                        </a:rPr>
                        <m:t>−2)</m:t>
                      </m:r>
                    </m:oMath>
                  </m:oMathPara>
                </a14:m>
                <a:r>
                  <a:rPr lang="zh-CN" altLang="zh-CN" sz="2400" kern="100">
                    <a:effectLst/>
                    <a:latin typeface="隶书" panose="02010509060101010101" pitchFamily="49" charset="-122"/>
                    <a:ea typeface="隶书" panose="02010509060101010101" pitchFamily="49" charset="-122"/>
                  </a:rPr>
                  <a:t>；</a:t>
                </a:r>
                <a14:m>
                  <m:oMathPara>
                    <m:oMathParaPr>
                      <m:jc/>
                    </m:oMathParaPr>
                    <m:oMath>
                      <m:d>
                        <m:dPr>
                          <m:begChr m:val="("/>
                          <m:sepChr m:val="|"/>
                          <m:endChr m:val=")"/>
                          <m:grow m:val="on"/>
                          <m:shp m:val="centered"/>
                          <m:ctrlPr>
                            <a:rPr lang="zh-CN" altLang="zh-CN" sz="2400" i="1" kern="100">
                              <a:effectLst/>
                              <a:latin typeface="Cambria Math" panose="02040503050406030204" pitchFamily="18" charset="0"/>
                              <a:ea typeface="Cambria Math" panose="02040503050406030204" pitchFamily="18" charset="0"/>
                            </a:rPr>
                          </m:ctrlPr>
                        </m:dPr>
                        <m:e>
                          <m:r>
                            <a:rPr lang="en-US" altLang="zh-CN" sz="2400" i="1" kern="100">
                              <a:effectLst/>
                              <a:latin typeface="Cambria Math" panose="02040503050406030204" pitchFamily="18" charset="0"/>
                              <a:cs typeface="Cambria Math" panose="02040503050406030204" pitchFamily="18" charset="0"/>
                            </a:rPr>
                            <m:t>𝑥</m:t>
                          </m:r>
                          <m:r>
                            <a:rPr lang="en-US" altLang="zh-CN" sz="2400" i="1" kern="100">
                              <a:effectLst/>
                              <a:latin typeface="Cambria Math" panose="02040503050406030204" pitchFamily="18" charset="0"/>
                              <a:cs typeface="Cambria Math" panose="02040503050406030204" pitchFamily="18" charset="0"/>
                            </a:rPr>
                            <m:t>=</m:t>
                          </m:r>
                          <m:f>
                            <m:fPr>
                              <m:type m:val="bar"/>
                              <m:ctrlPr>
                                <a:rPr lang="zh-CN" altLang="zh-CN" sz="2400" i="1" kern="100">
                                  <a:effectLst/>
                                  <a:latin typeface="Cambria Math" panose="02040503050406030204" pitchFamily="18" charset="0"/>
                                  <a:ea typeface="Cambria Math" panose="02040503050406030204" pitchFamily="18" charset="0"/>
                                </a:rPr>
                              </m:ctrlPr>
                            </m:fPr>
                            <m:num>
                              <m:r>
                                <a:rPr lang="en-US" altLang="zh-CN" sz="2400" i="1" kern="100">
                                  <a:effectLst/>
                                  <a:latin typeface="Cambria Math" panose="02040503050406030204" pitchFamily="18" charset="0"/>
                                  <a:cs typeface="Cambria Math" panose="02040503050406030204" pitchFamily="18" charset="0"/>
                                </a:rPr>
                                <m:t>1</m:t>
                              </m:r>
                            </m:num>
                            <m:den>
                              <m:r>
                                <a:rPr lang="en-US" altLang="zh-CN" sz="2400" i="1" kern="100">
                                  <a:effectLst/>
                                  <a:latin typeface="Cambria Math" panose="02040503050406030204" pitchFamily="18" charset="0"/>
                                  <a:cs typeface="Cambria Math" panose="02040503050406030204" pitchFamily="18" charset="0"/>
                                </a:rPr>
                                <m:t>3</m:t>
                              </m:r>
                            </m:den>
                          </m:f>
                        </m:e>
                      </m:d>
                    </m:oMath>
                  </m:oMathPara>
                </a14:m>
                <a:endParaRPr lang="zh-CN" altLang="zh-CN" sz="2400" kern="100">
                  <a:effectLst/>
                  <a:latin typeface="隶书" panose="02010509060101010101" pitchFamily="49" charset="-122"/>
                  <a:ea typeface="隶书" panose="02010509060101010101" pitchFamily="49" charset="-122"/>
                </a:endParaRPr>
              </a:p>
            </p:txBody>
          </p:sp>
        </mc:Choice>
        <mc:Fallback>
          <p:sp>
            <p:nvSpPr>
              <p:cNvPr id="7" name="矩形 6"/>
              <p:cNvSpPr>
                <a:spLocks noRot="1" noChangeAspect="1" noMove="1" noResize="1" noEditPoints="1" noAdjustHandles="1" noChangeArrowheads="1" noChangeShapeType="1" noTextEdit="1"/>
              </p:cNvSpPr>
              <p:nvPr/>
            </p:nvSpPr>
            <p:spPr>
              <a:xfrm>
                <a:off x="180954" y="2665773"/>
                <a:ext cx="11927919" cy="1075936"/>
              </a:xfrm>
              <a:prstGeom prst="rect">
                <a:avLst/>
              </a:prstGeom>
              <a:blipFill rotWithShape="0">
                <a:blip r:embed="rId2"/>
                <a:stretch>
                  <a:fillRect l="-1074" t="-5650" r="0" b="-3390"/>
                </a:stretch>
              </a:blipFill>
            </p:spPr>
            <p:txBody>
              <a:bodyPr/>
              <a:lstStyle/>
              <a:p>
                <a:r>
                  <a:rPr lang="zh-CN" altLang="en-US">
                    <a:noFill/>
                  </a:rPr>
                  <a:t> </a:t>
                </a:r>
              </a:p>
            </p:txBody>
          </p:sp>
        </mc:Fallback>
      </mc:AlternateContent>
      <mc:AlternateContent>
        <mc:Choice Requires="a14">
          <p:sp>
            <p:nvSpPr>
              <p:cNvPr id="8" name="矩形 7"/>
              <p:cNvSpPr/>
              <p:nvPr/>
            </p:nvSpPr>
            <p:spPr>
              <a:xfrm>
                <a:off x="469077" y="3477013"/>
                <a:ext cx="11639796" cy="3196260"/>
              </a:xfrm>
              <a:prstGeom prst="rect">
                <a:avLst/>
              </a:prstGeom>
            </p:spPr>
            <p:txBody>
              <a:bodyPr wrap="square">
                <a:spAutoFit/>
              </a:bodyPr>
              <a:lstStyle/>
              <a:p>
                <a:pPr fontAlgn="ctr">
                  <a:lnSpc>
                    <a:spcPts val="4000"/>
                  </a:lnSpc>
                  <a:spcAft>
                    <a:spcPct val="0"/>
                  </a:spcAft>
                </a:pPr>
                <a:r>
                  <a:rPr lang="zh-CN" altLang="zh-CN" sz="2400" kern="100" smtClean="0">
                    <a:solidFill>
                      <a:srgbClr val="FF0000"/>
                    </a:solidFill>
                    <a:latin typeface="隶书" panose="02010509060101010101" pitchFamily="49" charset="-122"/>
                    <a:ea typeface="隶书" panose="02010509060101010101" pitchFamily="49" charset="-122"/>
                  </a:rPr>
                  <a:t>解：（</a:t>
                </a:r>
                <a:r>
                  <a:rPr lang="en-US" altLang="zh-CN" sz="2400" kern="100">
                    <a:solidFill>
                      <a:srgbClr val="FF0000"/>
                    </a:solidFill>
                    <a:effectLst/>
                    <a:latin typeface="隶书" panose="02010509060101010101" pitchFamily="49" charset="-122"/>
                    <a:ea typeface="隶书" panose="02010509060101010101" pitchFamily="49" charset="-122"/>
                  </a:rPr>
                  <a:t>1</a:t>
                </a:r>
                <a:r>
                  <a:rPr lang="zh-CN" altLang="zh-CN" sz="2400" kern="100">
                    <a:solidFill>
                      <a:srgbClr val="FF0000"/>
                    </a:solidFill>
                    <a:effectLst/>
                    <a:latin typeface="隶书" panose="02010509060101010101" pitchFamily="49" charset="-122"/>
                    <a:ea typeface="隶书" panose="02010509060101010101" pitchFamily="49" charset="-122"/>
                  </a:rPr>
                  <a:t>）当</a:t>
                </a:r>
                <a14:m>
                  <m:oMathPara>
                    <m:oMathParaPr>
                      <m:jc/>
                    </m:oMathParaPr>
                    <m:oMath>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x</m:t>
                      </m:r>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=−1</m:t>
                      </m:r>
                    </m:oMath>
                  </m:oMathPara>
                </a14:m>
                <a:r>
                  <a:rPr lang="zh-CN" altLang="zh-CN" sz="2400" kern="100">
                    <a:solidFill>
                      <a:srgbClr val="FF0000"/>
                    </a:solidFill>
                    <a:effectLst/>
                    <a:latin typeface="隶书" panose="02010509060101010101" pitchFamily="49" charset="-122"/>
                    <a:ea typeface="隶书" panose="02010509060101010101" pitchFamily="49" charset="-122"/>
                  </a:rPr>
                  <a:t>时，左边</a:t>
                </a:r>
                <a14:m>
                  <m:oMathPara>
                    <m:oMathParaPr>
                      <m:jc/>
                    </m:oMathParaPr>
                    <m:oMath>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=3×</m:t>
                      </m:r>
                      <m:d>
                        <m:dPr>
                          <m:begChr m:val="("/>
                          <m:sepChr m:val="|"/>
                          <m:endChr m:val=")"/>
                          <m:grow m:val="on"/>
                          <m:shp m:val="centered"/>
                          <m:ctrlPr>
                            <a:rPr lang="zh-CN" altLang="zh-CN" sz="2400" i="1" kern="100">
                              <a:solidFill>
                                <a:srgbClr val="FF0000"/>
                              </a:solidFill>
                              <a:effectLst/>
                              <a:latin typeface="Cambria Math" panose="02040503050406030204" pitchFamily="18" charset="0"/>
                              <a:ea typeface="Cambria Math" panose="02040503050406030204" pitchFamily="18" charset="0"/>
                            </a:rPr>
                          </m:ctrlPr>
                        </m:dPr>
                        <m:e>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−1</m:t>
                          </m:r>
                        </m:e>
                      </m:d>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−1=−3−1=−4</m:t>
                      </m:r>
                    </m:oMath>
                  </m:oMathPara>
                </a14:m>
                <a:r>
                  <a:rPr lang="zh-CN" altLang="zh-CN" sz="2400" kern="100">
                    <a:solidFill>
                      <a:srgbClr val="FF0000"/>
                    </a:solidFill>
                    <a:effectLst/>
                    <a:latin typeface="隶书" panose="02010509060101010101" pitchFamily="49" charset="-122"/>
                    <a:ea typeface="隶书" panose="02010509060101010101" pitchFamily="49" charset="-122"/>
                  </a:rPr>
                  <a:t>，</a:t>
                </a:r>
              </a:p>
              <a:p>
                <a:pPr fontAlgn="ctr">
                  <a:lnSpc>
                    <a:spcPts val="4000"/>
                  </a:lnSpc>
                  <a:spcAft>
                    <a:spcPct val="0"/>
                  </a:spcAft>
                </a:pPr>
                <a:r>
                  <a:rPr lang="zh-CN" altLang="zh-CN" sz="2400" kern="100">
                    <a:solidFill>
                      <a:srgbClr val="FF0000"/>
                    </a:solidFill>
                    <a:effectLst/>
                    <a:latin typeface="隶书" panose="02010509060101010101" pitchFamily="49" charset="-122"/>
                    <a:ea typeface="隶书" panose="02010509060101010101" pitchFamily="49" charset="-122"/>
                  </a:rPr>
                  <a:t>右边</a:t>
                </a:r>
                <a14:m>
                  <m:oMathPara>
                    <m:oMathParaPr>
                      <m:jc/>
                    </m:oMathParaPr>
                    <m:oMath>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=2×</m:t>
                      </m:r>
                      <m:d>
                        <m:dPr>
                          <m:begChr m:val="("/>
                          <m:sepChr m:val="|"/>
                          <m:endChr m:val=")"/>
                          <m:grow m:val="on"/>
                          <m:shp m:val="centered"/>
                          <m:ctrlPr>
                            <a:rPr lang="zh-CN" altLang="zh-CN" sz="2400" i="1" kern="100">
                              <a:solidFill>
                                <a:srgbClr val="FF0000"/>
                              </a:solidFill>
                              <a:effectLst/>
                              <a:latin typeface="Cambria Math" panose="02040503050406030204" pitchFamily="18" charset="0"/>
                              <a:ea typeface="Cambria Math" panose="02040503050406030204" pitchFamily="18" charset="0"/>
                            </a:rPr>
                          </m:ctrlPr>
                        </m:dPr>
                        <m:e>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−1+1</m:t>
                          </m:r>
                        </m:e>
                      </m:d>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−4=0−4=−4</m:t>
                      </m:r>
                    </m:oMath>
                  </m:oMathPara>
                </a14:m>
                <a:r>
                  <a:rPr lang="zh-CN" altLang="zh-CN" sz="2400" kern="100">
                    <a:solidFill>
                      <a:srgbClr val="FF0000"/>
                    </a:solidFill>
                    <a:effectLst/>
                    <a:latin typeface="隶书" panose="02010509060101010101" pitchFamily="49" charset="-122"/>
                    <a:ea typeface="隶书" panose="02010509060101010101" pitchFamily="49" charset="-122"/>
                  </a:rPr>
                  <a:t>，即左边</a:t>
                </a:r>
                <a:r>
                  <a:rPr lang="en-US" altLang="zh-CN" sz="2400" kern="100">
                    <a:solidFill>
                      <a:srgbClr val="FF0000"/>
                    </a:solidFill>
                    <a:effectLst/>
                    <a:latin typeface="隶书" panose="02010509060101010101" pitchFamily="49" charset="-122"/>
                    <a:ea typeface="隶书" panose="02010509060101010101" pitchFamily="49" charset="-122"/>
                  </a:rPr>
                  <a:t>=</a:t>
                </a:r>
                <a:r>
                  <a:rPr lang="zh-CN" altLang="zh-CN" sz="2400" kern="100">
                    <a:solidFill>
                      <a:srgbClr val="FF0000"/>
                    </a:solidFill>
                    <a:effectLst/>
                    <a:latin typeface="隶书" panose="02010509060101010101" pitchFamily="49" charset="-122"/>
                    <a:ea typeface="隶书" panose="02010509060101010101" pitchFamily="49" charset="-122"/>
                  </a:rPr>
                  <a:t>右边，</a:t>
                </a:r>
              </a:p>
              <a:p>
                <a:pPr fontAlgn="ctr">
                  <a:lnSpc>
                    <a:spcPts val="4000"/>
                  </a:lnSpc>
                  <a:spcAft>
                    <a:spcPct val="0"/>
                  </a:spcAft>
                </a:pPr>
                <a:r>
                  <a:rPr lang="zh-CN" altLang="zh-CN" sz="2400" kern="100">
                    <a:solidFill>
                      <a:srgbClr val="FF0000"/>
                    </a:solidFill>
                    <a:effectLst/>
                    <a:latin typeface="隶书" panose="02010509060101010101" pitchFamily="49" charset="-122"/>
                    <a:ea typeface="隶书" panose="02010509060101010101" pitchFamily="49" charset="-122"/>
                  </a:rPr>
                  <a:t>所以</a:t>
                </a:r>
                <a14:m>
                  <m:oMathPara>
                    <m:oMathParaPr>
                      <m:jc/>
                    </m:oMathParaPr>
                    <m:oMath>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x</m:t>
                      </m:r>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=−1</m:t>
                      </m:r>
                    </m:oMath>
                  </m:oMathPara>
                </a14:m>
                <a:r>
                  <a:rPr lang="zh-CN" altLang="zh-CN" sz="2400" kern="100">
                    <a:solidFill>
                      <a:srgbClr val="FF0000"/>
                    </a:solidFill>
                    <a:effectLst/>
                    <a:latin typeface="隶书" panose="02010509060101010101" pitchFamily="49" charset="-122"/>
                    <a:ea typeface="隶书" panose="02010509060101010101" pitchFamily="49" charset="-122"/>
                  </a:rPr>
                  <a:t>是方程</a:t>
                </a:r>
                <a14:m>
                  <m:oMathPara>
                    <m:oMathParaPr>
                      <m:jc/>
                    </m:oMathParaPr>
                    <m:oMath>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3</m:t>
                      </m:r>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x</m:t>
                      </m:r>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−1=2</m:t>
                      </m:r>
                      <m:d>
                        <m:dPr>
                          <m:begChr m:val="("/>
                          <m:sepChr m:val="|"/>
                          <m:endChr m:val=")"/>
                          <m:grow m:val="on"/>
                          <m:shp m:val="centered"/>
                          <m:ctrlPr>
                            <a:rPr lang="zh-CN" altLang="zh-CN" sz="2400" i="1" kern="100">
                              <a:solidFill>
                                <a:srgbClr val="FF0000"/>
                              </a:solidFill>
                              <a:effectLst/>
                              <a:latin typeface="Cambria Math" panose="02040503050406030204" pitchFamily="18" charset="0"/>
                              <a:ea typeface="Cambria Math" panose="02040503050406030204" pitchFamily="18" charset="0"/>
                            </a:rPr>
                          </m:ctrlPr>
                        </m:dPr>
                        <m:e>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x</m:t>
                          </m:r>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+1</m:t>
                          </m:r>
                        </m:e>
                      </m:d>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−4</m:t>
                      </m:r>
                    </m:oMath>
                  </m:oMathPara>
                </a14:m>
                <a:r>
                  <a:rPr lang="zh-CN" altLang="zh-CN" sz="2400" kern="100">
                    <a:solidFill>
                      <a:srgbClr val="FF0000"/>
                    </a:solidFill>
                    <a:effectLst/>
                    <a:latin typeface="隶书" panose="02010509060101010101" pitchFamily="49" charset="-122"/>
                    <a:ea typeface="隶书" panose="02010509060101010101" pitchFamily="49" charset="-122"/>
                  </a:rPr>
                  <a:t>的解；</a:t>
                </a:r>
              </a:p>
              <a:p>
                <a:pPr fontAlgn="ctr">
                  <a:lnSpc>
                    <a:spcPts val="4000"/>
                  </a:lnSpc>
                  <a:spcAft>
                    <a:spcPct val="0"/>
                  </a:spcAft>
                </a:pPr>
                <a:r>
                  <a:rPr lang="zh-CN" altLang="zh-CN" sz="2400" kern="100">
                    <a:solidFill>
                      <a:srgbClr val="FF0000"/>
                    </a:solidFill>
                    <a:effectLst/>
                    <a:latin typeface="隶书" panose="02010509060101010101" pitchFamily="49" charset="-122"/>
                    <a:ea typeface="隶书" panose="02010509060101010101" pitchFamily="49" charset="-122"/>
                  </a:rPr>
                  <a:t>（</a:t>
                </a:r>
                <a:r>
                  <a:rPr lang="en-US" altLang="zh-CN" sz="2400" kern="100">
                    <a:solidFill>
                      <a:srgbClr val="FF0000"/>
                    </a:solidFill>
                    <a:effectLst/>
                    <a:latin typeface="隶书" panose="02010509060101010101" pitchFamily="49" charset="-122"/>
                    <a:ea typeface="隶书" panose="02010509060101010101" pitchFamily="49" charset="-122"/>
                  </a:rPr>
                  <a:t>2</a:t>
                </a:r>
                <a:r>
                  <a:rPr lang="zh-CN" altLang="zh-CN" sz="2400" kern="100">
                    <a:solidFill>
                      <a:srgbClr val="FF0000"/>
                    </a:solidFill>
                    <a:effectLst/>
                    <a:latin typeface="隶书" panose="02010509060101010101" pitchFamily="49" charset="-122"/>
                    <a:ea typeface="隶书" panose="02010509060101010101" pitchFamily="49" charset="-122"/>
                  </a:rPr>
                  <a:t>）当</a:t>
                </a:r>
                <a14:m>
                  <m:oMathPara>
                    <m:oMathParaPr>
                      <m:jc/>
                    </m:oMathParaPr>
                    <m:oMath>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x</m:t>
                      </m:r>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m:t>
                      </m:r>
                      <m:f>
                        <m:fPr>
                          <m:type m:val="bar"/>
                          <m:ctrlPr>
                            <a:rPr lang="zh-CN" altLang="zh-CN" sz="2400" i="1" kern="100">
                              <a:solidFill>
                                <a:srgbClr val="FF0000"/>
                              </a:solidFill>
                              <a:effectLst/>
                              <a:latin typeface="Cambria Math" panose="02040503050406030204" pitchFamily="18" charset="0"/>
                              <a:ea typeface="Cambria Math" panose="02040503050406030204" pitchFamily="18" charset="0"/>
                            </a:rPr>
                          </m:ctrlPr>
                        </m:fPr>
                        <m:num>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1</m:t>
                          </m:r>
                        </m:num>
                        <m:den>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3</m:t>
                          </m:r>
                        </m:den>
                      </m:f>
                    </m:oMath>
                  </m:oMathPara>
                </a14:m>
                <a:r>
                  <a:rPr lang="zh-CN" altLang="zh-CN" sz="2400" kern="100">
                    <a:solidFill>
                      <a:srgbClr val="FF0000"/>
                    </a:solidFill>
                    <a:effectLst/>
                    <a:latin typeface="隶书" panose="02010509060101010101" pitchFamily="49" charset="-122"/>
                    <a:ea typeface="隶书" panose="02010509060101010101" pitchFamily="49" charset="-122"/>
                  </a:rPr>
                  <a:t>时，左边</a:t>
                </a:r>
                <a14:m>
                  <m:oMathPara>
                    <m:oMathParaPr>
                      <m:jc/>
                    </m:oMathParaPr>
                    <m:oMath>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m:t>
                      </m:r>
                      <m:f>
                        <m:fPr>
                          <m:type m:val="bar"/>
                          <m:ctrlPr>
                            <a:rPr lang="zh-CN" altLang="zh-CN" sz="2400" i="1" kern="100">
                              <a:solidFill>
                                <a:srgbClr val="FF0000"/>
                              </a:solidFill>
                              <a:effectLst/>
                              <a:latin typeface="Cambria Math" panose="02040503050406030204" pitchFamily="18" charset="0"/>
                              <a:ea typeface="Cambria Math" panose="02040503050406030204" pitchFamily="18" charset="0"/>
                            </a:rPr>
                          </m:ctrlPr>
                        </m:fPr>
                        <m:num>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6×</m:t>
                          </m:r>
                          <m:f>
                            <m:fPr>
                              <m:type m:val="bar"/>
                              <m:ctrlPr>
                                <a:rPr lang="zh-CN" altLang="zh-CN" sz="2400" i="1" kern="100">
                                  <a:solidFill>
                                    <a:srgbClr val="FF0000"/>
                                  </a:solidFill>
                                  <a:effectLst/>
                                  <a:latin typeface="Cambria Math" panose="02040503050406030204" pitchFamily="18" charset="0"/>
                                  <a:ea typeface="Cambria Math" panose="02040503050406030204" pitchFamily="18" charset="0"/>
                                </a:rPr>
                              </m:ctrlPr>
                            </m:fPr>
                            <m:num>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1</m:t>
                              </m:r>
                            </m:num>
                            <m:den>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3</m:t>
                              </m:r>
                            </m:den>
                          </m:f>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−5</m:t>
                          </m:r>
                        </m:num>
                        <m:den>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3</m:t>
                          </m:r>
                        </m:den>
                      </m:f>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−1=−1−1=−2</m:t>
                      </m:r>
                    </m:oMath>
                  </m:oMathPara>
                </a14:m>
                <a:r>
                  <a:rPr lang="zh-CN" altLang="zh-CN" sz="2400" kern="100">
                    <a:solidFill>
                      <a:srgbClr val="FF0000"/>
                    </a:solidFill>
                    <a:effectLst/>
                    <a:latin typeface="隶书" panose="02010509060101010101" pitchFamily="49" charset="-122"/>
                    <a:ea typeface="隶书" panose="02010509060101010101" pitchFamily="49" charset="-122"/>
                  </a:rPr>
                  <a:t>，</a:t>
                </a:r>
              </a:p>
              <a:p>
                <a:pPr fontAlgn="ctr">
                  <a:lnSpc>
                    <a:spcPts val="4000"/>
                  </a:lnSpc>
                  <a:spcAft>
                    <a:spcPct val="0"/>
                  </a:spcAft>
                </a:pPr>
                <a:r>
                  <a:rPr lang="zh-CN" altLang="zh-CN" sz="2400" kern="100">
                    <a:solidFill>
                      <a:srgbClr val="FF0000"/>
                    </a:solidFill>
                    <a:effectLst/>
                    <a:latin typeface="隶书" panose="02010509060101010101" pitchFamily="49" charset="-122"/>
                    <a:ea typeface="隶书" panose="02010509060101010101" pitchFamily="49" charset="-122"/>
                  </a:rPr>
                  <a:t>右边</a:t>
                </a:r>
                <a14:m>
                  <m:oMathPara>
                    <m:oMathParaPr>
                      <m:jc/>
                    </m:oMathParaPr>
                    <m:oMath>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=3×</m:t>
                      </m:r>
                      <m:d>
                        <m:dPr>
                          <m:begChr m:val="("/>
                          <m:sepChr m:val="|"/>
                          <m:endChr m:val=")"/>
                          <m:grow m:val="on"/>
                          <m:shp m:val="centered"/>
                          <m:ctrlPr>
                            <a:rPr lang="zh-CN" altLang="zh-CN" sz="2400" i="1" kern="100">
                              <a:solidFill>
                                <a:srgbClr val="FF0000"/>
                              </a:solidFill>
                              <a:effectLst/>
                              <a:latin typeface="Cambria Math" panose="02040503050406030204" pitchFamily="18" charset="0"/>
                              <a:ea typeface="Cambria Math" panose="02040503050406030204" pitchFamily="18" charset="0"/>
                            </a:rPr>
                          </m:ctrlPr>
                        </m:dPr>
                        <m:e>
                          <m:f>
                            <m:fPr>
                              <m:type m:val="bar"/>
                              <m:ctrlPr>
                                <a:rPr lang="zh-CN" altLang="zh-CN" sz="2400" i="1" kern="100">
                                  <a:solidFill>
                                    <a:srgbClr val="FF0000"/>
                                  </a:solidFill>
                                  <a:effectLst/>
                                  <a:latin typeface="Cambria Math" panose="02040503050406030204" pitchFamily="18" charset="0"/>
                                  <a:ea typeface="Cambria Math" panose="02040503050406030204" pitchFamily="18" charset="0"/>
                                </a:rPr>
                              </m:ctrlPr>
                            </m:fPr>
                            <m:num>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1</m:t>
                              </m:r>
                            </m:num>
                            <m:den>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3</m:t>
                              </m:r>
                            </m:den>
                          </m:f>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−2</m:t>
                          </m:r>
                        </m:e>
                      </m:d>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=1−6=−5</m:t>
                      </m:r>
                    </m:oMath>
                  </m:oMathPara>
                </a14:m>
                <a:r>
                  <a:rPr lang="zh-CN" altLang="zh-CN" sz="2400" kern="100">
                    <a:solidFill>
                      <a:srgbClr val="FF0000"/>
                    </a:solidFill>
                    <a:effectLst/>
                    <a:latin typeface="隶书" panose="02010509060101010101" pitchFamily="49" charset="-122"/>
                    <a:ea typeface="隶书" panose="02010509060101010101" pitchFamily="49" charset="-122"/>
                  </a:rPr>
                  <a:t>，左边</a:t>
                </a:r>
                <a14:m>
                  <m:oMathPara>
                    <m:oMathParaPr>
                      <m:jc/>
                    </m:oMathParaPr>
                    <m:oMath>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m:t>
                      </m:r>
                    </m:oMath>
                  </m:oMathPara>
                </a14:m>
                <a:r>
                  <a:rPr lang="zh-CN" altLang="zh-CN" sz="2400" kern="100">
                    <a:solidFill>
                      <a:srgbClr val="FF0000"/>
                    </a:solidFill>
                    <a:effectLst/>
                    <a:latin typeface="隶书" panose="02010509060101010101" pitchFamily="49" charset="-122"/>
                    <a:ea typeface="隶书" panose="02010509060101010101" pitchFamily="49" charset="-122"/>
                  </a:rPr>
                  <a:t>右边，</a:t>
                </a:r>
              </a:p>
              <a:p>
                <a:pPr fontAlgn="ctr">
                  <a:lnSpc>
                    <a:spcPts val="4000"/>
                  </a:lnSpc>
                  <a:spcAft>
                    <a:spcPct val="0"/>
                  </a:spcAft>
                </a:pPr>
                <a:r>
                  <a:rPr lang="zh-CN" altLang="zh-CN" sz="2400" kern="100">
                    <a:solidFill>
                      <a:srgbClr val="FF0000"/>
                    </a:solidFill>
                    <a:effectLst/>
                    <a:latin typeface="隶书" panose="02010509060101010101" pitchFamily="49" charset="-122"/>
                    <a:ea typeface="隶书" panose="02010509060101010101" pitchFamily="49" charset="-122"/>
                  </a:rPr>
                  <a:t>所以</a:t>
                </a:r>
                <a14:m>
                  <m:oMathPara>
                    <m:oMathParaPr>
                      <m:jc/>
                    </m:oMathParaPr>
                    <m:oMath>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x</m:t>
                      </m:r>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m:t>
                      </m:r>
                      <m:f>
                        <m:fPr>
                          <m:type m:val="bar"/>
                          <m:ctrlPr>
                            <a:rPr lang="zh-CN" altLang="zh-CN" sz="2400" i="1" kern="100">
                              <a:solidFill>
                                <a:srgbClr val="FF0000"/>
                              </a:solidFill>
                              <a:effectLst/>
                              <a:latin typeface="Cambria Math" panose="02040503050406030204" pitchFamily="18" charset="0"/>
                              <a:ea typeface="Cambria Math" panose="02040503050406030204" pitchFamily="18" charset="0"/>
                            </a:rPr>
                          </m:ctrlPr>
                        </m:fPr>
                        <m:num>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1</m:t>
                          </m:r>
                        </m:num>
                        <m:den>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3</m:t>
                          </m:r>
                        </m:den>
                      </m:f>
                    </m:oMath>
                  </m:oMathPara>
                </a14:m>
                <a:r>
                  <a:rPr lang="zh-CN" altLang="zh-CN" sz="2400" kern="100">
                    <a:solidFill>
                      <a:srgbClr val="FF0000"/>
                    </a:solidFill>
                    <a:effectLst/>
                    <a:latin typeface="隶书" panose="02010509060101010101" pitchFamily="49" charset="-122"/>
                    <a:ea typeface="隶书" panose="02010509060101010101" pitchFamily="49" charset="-122"/>
                  </a:rPr>
                  <a:t>不是方程</a:t>
                </a:r>
                <a14:m>
                  <m:oMathPara>
                    <m:oMathParaPr>
                      <m:jc/>
                    </m:oMathParaPr>
                    <m:oMath>
                      <m:f>
                        <m:fPr>
                          <m:type m:val="bar"/>
                          <m:ctrlPr>
                            <a:rPr lang="zh-CN" altLang="zh-CN" sz="2400" i="1" kern="100">
                              <a:solidFill>
                                <a:srgbClr val="FF0000"/>
                              </a:solidFill>
                              <a:effectLst/>
                              <a:latin typeface="Cambria Math" panose="02040503050406030204" pitchFamily="18" charset="0"/>
                              <a:ea typeface="Cambria Math" panose="02040503050406030204" pitchFamily="18" charset="0"/>
                            </a:rPr>
                          </m:ctrlPr>
                        </m:fPr>
                        <m:num>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6</m:t>
                          </m:r>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x</m:t>
                          </m:r>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−5</m:t>
                          </m:r>
                        </m:num>
                        <m:den>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3</m:t>
                          </m:r>
                        </m:den>
                      </m:f>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−1=3(</m:t>
                      </m:r>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x</m:t>
                      </m:r>
                      <m:r>
                        <m:rPr>
                          <m:sty m:val="p"/>
                        </m:rPr>
                        <a:rPr lang="en-US" altLang="zh-CN" sz="2400" i="0" kern="100">
                          <a:solidFill>
                            <a:srgbClr val="FF0000"/>
                          </a:solidFill>
                          <a:effectLst/>
                          <a:latin typeface="Cambria Math" panose="02040503050406030204" pitchFamily="18" charset="0"/>
                          <a:cs typeface="Cambria Math" panose="02040503050406030204" pitchFamily="18" charset="0"/>
                        </a:rPr>
                        <m:t>−2)</m:t>
                      </m:r>
                    </m:oMath>
                  </m:oMathPara>
                </a14:m>
                <a:r>
                  <a:rPr lang="zh-CN" altLang="zh-CN" sz="2400" kern="100">
                    <a:solidFill>
                      <a:srgbClr val="FF0000"/>
                    </a:solidFill>
                    <a:effectLst/>
                    <a:latin typeface="隶书" panose="02010509060101010101" pitchFamily="49" charset="-122"/>
                    <a:ea typeface="隶书" panose="02010509060101010101" pitchFamily="49" charset="-122"/>
                  </a:rPr>
                  <a:t>的解．</a:t>
                </a:r>
              </a:p>
            </p:txBody>
          </p:sp>
        </mc:Choice>
        <mc:Fallback>
          <p:sp>
            <p:nvSpPr>
              <p:cNvPr id="8" name="矩形 7"/>
              <p:cNvSpPr>
                <a:spLocks noRot="1" noChangeAspect="1" noMove="1" noResize="1" noEditPoints="1" noAdjustHandles="1" noChangeArrowheads="1" noChangeShapeType="1" noTextEdit="1"/>
              </p:cNvSpPr>
              <p:nvPr/>
            </p:nvSpPr>
            <p:spPr>
              <a:xfrm>
                <a:off x="469077" y="3477013"/>
                <a:ext cx="11639796" cy="3196260"/>
              </a:xfrm>
              <a:prstGeom prst="rect">
                <a:avLst/>
              </a:prstGeom>
              <a:blipFill rotWithShape="0">
                <a:blip r:embed="rId3"/>
                <a:stretch>
                  <a:fillRect l="-838" r="0" b="-190"/>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72765846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8"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7652" name="文本框 3"/>
          <p:cNvSpPr txBox="1">
            <a:spLocks noChangeArrowheads="1"/>
          </p:cNvSpPr>
          <p:nvPr/>
        </p:nvSpPr>
        <p:spPr bwMode="auto">
          <a:xfrm>
            <a:off x="263352" y="1522551"/>
            <a:ext cx="11079161" cy="30572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ts val="4000"/>
              </a:lnSpc>
            </a:pPr>
            <a:r>
              <a:rPr lang="zh-CN" altLang="en-US" sz="2800" b="1" smtClean="0">
                <a:solidFill>
                  <a:srgbClr val="FF0000"/>
                </a:solidFill>
                <a:latin typeface="隶书" panose="02010509060101010101" pitchFamily="49" charset="-122"/>
                <a:ea typeface="隶书" panose="02010509060101010101" pitchFamily="49" charset="-122"/>
              </a:rPr>
              <a:t>例</a:t>
            </a:r>
            <a:r>
              <a:rPr lang="en-US" altLang="zh-CN" sz="2800" b="1" smtClean="0">
                <a:solidFill>
                  <a:srgbClr val="FF0000"/>
                </a:solidFill>
                <a:latin typeface="隶书" panose="02010509060101010101" pitchFamily="49" charset="-122"/>
                <a:ea typeface="隶书" panose="02010509060101010101" pitchFamily="49" charset="-122"/>
              </a:rPr>
              <a:t>4.</a:t>
            </a:r>
            <a:r>
              <a:rPr lang="zh-CN" altLang="en-US" sz="2800" noProof="1" smtClean="0">
                <a:latin typeface="隶书" panose="02010509060101010101" pitchFamily="49" charset="-122"/>
                <a:ea typeface="隶书" panose="02010509060101010101" pitchFamily="49" charset="-122"/>
              </a:rPr>
              <a:t>下列</a:t>
            </a:r>
            <a:r>
              <a:rPr lang="zh-CN" altLang="en-US" sz="2800" noProof="1">
                <a:latin typeface="隶书" panose="02010509060101010101" pitchFamily="49" charset="-122"/>
                <a:ea typeface="隶书" panose="02010509060101010101" pitchFamily="49" charset="-122"/>
              </a:rPr>
              <a:t>说法正确的是 </a:t>
            </a:r>
            <a:r>
              <a:rPr lang="zh-CN" altLang="zh-CN" sz="2800" noProof="1" smtClean="0">
                <a:latin typeface="隶书" panose="02010509060101010101" pitchFamily="49" charset="-122"/>
                <a:ea typeface="隶书" panose="02010509060101010101" pitchFamily="49" charset="-122"/>
              </a:rPr>
              <a:t>( </a:t>
            </a:r>
            <a:r>
              <a:rPr lang="en-US" altLang="zh-CN" sz="2800" noProof="1" smtClean="0">
                <a:latin typeface="隶书" panose="02010509060101010101" pitchFamily="49" charset="-122"/>
                <a:ea typeface="隶书" panose="02010509060101010101" pitchFamily="49" charset="-122"/>
              </a:rPr>
              <a:t>  </a:t>
            </a:r>
            <a:r>
              <a:rPr lang="zh-CN" altLang="zh-CN" sz="2800" noProof="1" smtClean="0">
                <a:latin typeface="隶书" panose="02010509060101010101" pitchFamily="49" charset="-122"/>
                <a:ea typeface="隶书" panose="02010509060101010101" pitchFamily="49" charset="-122"/>
              </a:rPr>
              <a:t> </a:t>
            </a:r>
            <a:r>
              <a:rPr lang="zh-CN" altLang="zh-CN" sz="2800" noProof="1">
                <a:latin typeface="隶书" panose="02010509060101010101" pitchFamily="49" charset="-122"/>
                <a:ea typeface="隶书" panose="02010509060101010101" pitchFamily="49" charset="-122"/>
              </a:rPr>
              <a:t>)</a:t>
            </a:r>
          </a:p>
          <a:p>
            <a:pPr>
              <a:lnSpc>
                <a:spcPct val="150000"/>
              </a:lnSpc>
            </a:pPr>
            <a:r>
              <a:rPr lang="en-US" altLang="zh-CN" sz="2800" noProof="1" smtClean="0">
                <a:latin typeface="隶书" panose="02010509060101010101" pitchFamily="49" charset="-122"/>
                <a:ea typeface="隶书" panose="02010509060101010101" pitchFamily="49" charset="-122"/>
              </a:rPr>
              <a:t>A.x+1=2+2x</a:t>
            </a:r>
            <a:r>
              <a:rPr lang="zh-CN" altLang="en-US" sz="2800" noProof="1" smtClean="0">
                <a:latin typeface="隶书" panose="02010509060101010101" pitchFamily="49" charset="-122"/>
                <a:ea typeface="隶书" panose="02010509060101010101" pitchFamily="49" charset="-122"/>
              </a:rPr>
              <a:t>变形得到</a:t>
            </a:r>
            <a:r>
              <a:rPr lang="zh-CN" altLang="zh-CN" sz="2800" noProof="1" smtClean="0">
                <a:latin typeface="隶书" panose="02010509060101010101" pitchFamily="49" charset="-122"/>
                <a:ea typeface="隶书" panose="02010509060101010101" pitchFamily="49" charset="-122"/>
              </a:rPr>
              <a:t>1=</a:t>
            </a:r>
            <a:r>
              <a:rPr lang="en-US" altLang="zh-CN" sz="2800" noProof="1" smtClean="0">
                <a:latin typeface="隶书" panose="02010509060101010101" pitchFamily="49" charset="-122"/>
                <a:ea typeface="隶书" panose="02010509060101010101" pitchFamily="49" charset="-122"/>
              </a:rPr>
              <a:t>x</a:t>
            </a:r>
            <a:endParaRPr lang="en-US" altLang="zh-CN" sz="2800" noProof="1">
              <a:latin typeface="隶书" panose="02010509060101010101" pitchFamily="49" charset="-122"/>
              <a:ea typeface="隶书" panose="02010509060101010101" pitchFamily="49" charset="-122"/>
            </a:endParaRPr>
          </a:p>
          <a:p>
            <a:pPr>
              <a:lnSpc>
                <a:spcPts val="4000"/>
              </a:lnSpc>
            </a:pPr>
            <a:r>
              <a:rPr lang="en-US" altLang="zh-CN" sz="2800" noProof="1" smtClean="0">
                <a:latin typeface="隶书" panose="02010509060101010101" pitchFamily="49" charset="-122"/>
                <a:ea typeface="隶书" panose="02010509060101010101" pitchFamily="49" charset="-122"/>
              </a:rPr>
              <a:t>B.2x=3x</a:t>
            </a:r>
            <a:r>
              <a:rPr lang="zh-CN" altLang="en-US" sz="2800" noProof="1" smtClean="0">
                <a:latin typeface="隶书" panose="02010509060101010101" pitchFamily="49" charset="-122"/>
                <a:ea typeface="隶书" panose="02010509060101010101" pitchFamily="49" charset="-122"/>
              </a:rPr>
              <a:t>变形得到</a:t>
            </a:r>
            <a:r>
              <a:rPr lang="zh-CN" altLang="zh-CN" sz="2800" noProof="1" smtClean="0">
                <a:latin typeface="隶书" panose="02010509060101010101" pitchFamily="49" charset="-122"/>
                <a:ea typeface="隶书" panose="02010509060101010101" pitchFamily="49" charset="-122"/>
              </a:rPr>
              <a:t>2=3</a:t>
            </a:r>
            <a:endParaRPr lang="zh-CN" altLang="zh-CN" sz="2800" noProof="1">
              <a:latin typeface="隶书" panose="02010509060101010101" pitchFamily="49" charset="-122"/>
              <a:ea typeface="隶书" panose="02010509060101010101" pitchFamily="49" charset="-122"/>
            </a:endParaRPr>
          </a:p>
          <a:p>
            <a:pPr>
              <a:lnSpc>
                <a:spcPct val="150000"/>
              </a:lnSpc>
            </a:pPr>
            <a:r>
              <a:rPr lang="en-US" altLang="zh-CN" sz="2800" noProof="1" smtClean="0">
                <a:latin typeface="隶书" panose="02010509060101010101" pitchFamily="49" charset="-122"/>
                <a:ea typeface="隶书" panose="02010509060101010101" pitchFamily="49" charset="-122"/>
              </a:rPr>
              <a:t>C.</a:t>
            </a:r>
            <a:r>
              <a:rPr lang="zh-CN" altLang="en-US" sz="2800" noProof="1" smtClean="0">
                <a:latin typeface="隶书" panose="02010509060101010101" pitchFamily="49" charset="-122"/>
                <a:ea typeface="隶书" panose="02010509060101010101" pitchFamily="49" charset="-122"/>
              </a:rPr>
              <a:t>将</a:t>
            </a:r>
            <a:r>
              <a:rPr lang="zh-CN" altLang="en-US" sz="2800" noProof="1">
                <a:latin typeface="隶书" panose="02010509060101010101" pitchFamily="49" charset="-122"/>
                <a:ea typeface="隶书" panose="02010509060101010101" pitchFamily="49" charset="-122"/>
              </a:rPr>
              <a:t>方程     </a:t>
            </a:r>
            <a:r>
              <a:rPr lang="zh-CN" altLang="en-US" sz="2800" noProof="1" smtClean="0">
                <a:latin typeface="隶书" panose="02010509060101010101" pitchFamily="49" charset="-122"/>
                <a:ea typeface="隶书" panose="02010509060101010101" pitchFamily="49" charset="-122"/>
              </a:rPr>
              <a:t> 系数</a:t>
            </a:r>
            <a:r>
              <a:rPr lang="zh-CN" altLang="en-US" sz="2800" noProof="1">
                <a:latin typeface="隶书" panose="02010509060101010101" pitchFamily="49" charset="-122"/>
                <a:ea typeface="隶书" panose="02010509060101010101" pitchFamily="49" charset="-122"/>
              </a:rPr>
              <a:t>化为</a:t>
            </a:r>
            <a:r>
              <a:rPr lang="zh-CN" altLang="zh-CN" sz="2800" noProof="1">
                <a:latin typeface="隶书" panose="02010509060101010101" pitchFamily="49" charset="-122"/>
                <a:ea typeface="隶书" panose="02010509060101010101" pitchFamily="49" charset="-122"/>
              </a:rPr>
              <a:t>1</a:t>
            </a:r>
            <a:r>
              <a:rPr lang="zh-CN" altLang="en-US" sz="2800" noProof="1">
                <a:latin typeface="隶书" panose="02010509060101010101" pitchFamily="49" charset="-122"/>
                <a:ea typeface="隶书" panose="02010509060101010101" pitchFamily="49" charset="-122"/>
              </a:rPr>
              <a:t>，得</a:t>
            </a:r>
          </a:p>
          <a:p>
            <a:pPr>
              <a:lnSpc>
                <a:spcPct val="150000"/>
              </a:lnSpc>
            </a:pPr>
            <a:r>
              <a:rPr lang="en-US" altLang="zh-CN" sz="2800" noProof="1" smtClean="0">
                <a:latin typeface="隶书" panose="02010509060101010101" pitchFamily="49" charset="-122"/>
                <a:ea typeface="隶书" panose="02010509060101010101" pitchFamily="49" charset="-122"/>
              </a:rPr>
              <a:t>D.</a:t>
            </a:r>
            <a:r>
              <a:rPr lang="zh-CN" altLang="en-US" sz="2800" noProof="1" smtClean="0">
                <a:latin typeface="隶书" panose="02010509060101010101" pitchFamily="49" charset="-122"/>
                <a:ea typeface="隶书" panose="02010509060101010101" pitchFamily="49" charset="-122"/>
              </a:rPr>
              <a:t>将方程</a:t>
            </a:r>
            <a:r>
              <a:rPr lang="zh-CN" altLang="zh-CN" sz="2800" noProof="1" smtClean="0">
                <a:latin typeface="隶书" panose="02010509060101010101" pitchFamily="49" charset="-122"/>
                <a:ea typeface="隶书" panose="02010509060101010101" pitchFamily="49" charset="-122"/>
              </a:rPr>
              <a:t>3</a:t>
            </a:r>
            <a:r>
              <a:rPr lang="en-US" altLang="zh-CN" sz="2800" noProof="1" smtClean="0">
                <a:latin typeface="隶书" panose="02010509060101010101" pitchFamily="49" charset="-122"/>
                <a:ea typeface="隶书" panose="02010509060101010101" pitchFamily="49" charset="-122"/>
              </a:rPr>
              <a:t>x=4x</a:t>
            </a:r>
            <a:r>
              <a:rPr lang="en-US" altLang="en-US" sz="2800" noProof="1" smtClean="0">
                <a:latin typeface="隶书" panose="02010509060101010101" pitchFamily="49" charset="-122"/>
                <a:ea typeface="隶书" panose="02010509060101010101" pitchFamily="49" charset="-122"/>
              </a:rPr>
              <a:t>－</a:t>
            </a:r>
            <a:r>
              <a:rPr lang="en-US" altLang="zh-CN" sz="2800" noProof="1" smtClean="0">
                <a:latin typeface="隶书" panose="02010509060101010101" pitchFamily="49" charset="-122"/>
                <a:ea typeface="隶书" panose="02010509060101010101" pitchFamily="49" charset="-122"/>
              </a:rPr>
              <a:t>4</a:t>
            </a:r>
            <a:r>
              <a:rPr lang="zh-CN" altLang="en-US" sz="2800" noProof="1" smtClean="0">
                <a:latin typeface="隶书" panose="02010509060101010101" pitchFamily="49" charset="-122"/>
                <a:ea typeface="隶书" panose="02010509060101010101" pitchFamily="49" charset="-122"/>
              </a:rPr>
              <a:t>变形得到</a:t>
            </a:r>
            <a:r>
              <a:rPr lang="en-US" altLang="zh-CN" sz="2800" noProof="1" smtClean="0">
                <a:latin typeface="隶书" panose="02010509060101010101" pitchFamily="49" charset="-122"/>
                <a:ea typeface="隶书" panose="02010509060101010101" pitchFamily="49" charset="-122"/>
              </a:rPr>
              <a:t>x=4</a:t>
            </a:r>
            <a:endParaRPr lang="en-US" altLang="zh-CN" sz="2800" noProof="1">
              <a:latin typeface="隶书" panose="02010509060101010101" pitchFamily="49" charset="-122"/>
              <a:ea typeface="隶书" panose="02010509060101010101" pitchFamily="49" charset="-122"/>
            </a:endParaRPr>
          </a:p>
        </p:txBody>
      </p:sp>
      <p:graphicFrame>
        <p:nvGraphicFramePr>
          <p:cNvPr id="27653" name="对象 5">
            <a:hlinkClick action="ppaction://ole?verb=1"/>
          </p:cNvPr>
          <p:cNvGraphicFramePr>
            <a:graphicFrameLocks noChangeAspect="1"/>
          </p:cNvGraphicFramePr>
          <p:nvPr>
            <p:extLst>
              <p:ext uri="{D42A27DB-BD31-4B8C-83A1-F6EECF244321}">
                <p14:modId xmlns:p14="http://schemas.microsoft.com/office/powerpoint/2010/main" val="3549591554"/>
              </p:ext>
            </p:extLst>
          </p:nvPr>
        </p:nvGraphicFramePr>
        <p:xfrm>
          <a:off x="1873142" y="3188676"/>
          <a:ext cx="971658" cy="838378"/>
        </p:xfrm>
        <a:graphic>
          <a:graphicData uri="http://schemas.openxmlformats.org/presentationml/2006/ole">
            <mc:AlternateContent>
              <mc:Choice xmlns:v="urn:schemas-microsoft-com:vml" Requires="v">
                <p:oleObj spid="_x0000_s1039" r:id="rId2" imgW="457200" imgH="393480" progId="Equation.KSEE3">
                  <p:embed/>
                </p:oleObj>
              </mc:Choice>
              <mc:Fallback>
                <p:oleObj r:id="rId2" imgW="457200" imgH="393480" progId="Equation.KSEE3">
                  <p:embed/>
                  <p:pic>
                    <p:nvPicPr>
                      <p:cNvPr id="0" name="OLE substitute image"/>
                      <p:cNvPicPr/>
                      <p:nvPr/>
                    </p:nvPicPr>
                    <p:blipFill>
                      <a:blip r:embed="rId3">
                        <a:extLst>
                          <a:ext uri="{28A0092B-C50C-407E-A947-70E740481C1C}">
                            <a14:useLocalDpi xmlns:a14="http://schemas.microsoft.com/office/drawing/2010/main" val="0"/>
                          </a:ext>
                        </a:extLst>
                      </a:blip>
                      <a:stretch>
                        <a:fillRect/>
                      </a:stretch>
                    </p:blipFill>
                    <p:spPr>
                      <a:xfrm>
                        <a:off x="1873142" y="3188676"/>
                        <a:ext cx="971658" cy="838378"/>
                      </a:xfrm>
                      <a:prstGeom prst="rect">
                        <a:avLst/>
                      </a:prstGeom>
                      <a:noFill/>
                      <a:ln>
                        <a:noFill/>
                      </a:ln>
                    </p:spPr>
                  </p:pic>
                </p:oleObj>
              </mc:Fallback>
            </mc:AlternateContent>
          </a:graphicData>
        </a:graphic>
      </p:graphicFrame>
      <p:graphicFrame>
        <p:nvGraphicFramePr>
          <p:cNvPr id="27654" name="对象 4">
            <a:hlinkClick action="ppaction://ole?verb=1"/>
          </p:cNvPr>
          <p:cNvGraphicFramePr>
            <a:graphicFrameLocks noChangeAspect="1"/>
          </p:cNvGraphicFramePr>
          <p:nvPr>
            <p:extLst>
              <p:ext uri="{D42A27DB-BD31-4B8C-83A1-F6EECF244321}">
                <p14:modId xmlns:p14="http://schemas.microsoft.com/office/powerpoint/2010/main" val="185858878"/>
              </p:ext>
            </p:extLst>
          </p:nvPr>
        </p:nvGraphicFramePr>
        <p:xfrm>
          <a:off x="5201951" y="3143521"/>
          <a:ext cx="854838" cy="883533"/>
        </p:xfrm>
        <a:graphic>
          <a:graphicData uri="http://schemas.openxmlformats.org/presentationml/2006/ole">
            <mc:AlternateContent>
              <mc:Choice xmlns:v="urn:schemas-microsoft-com:vml" Requires="v">
                <p:oleObj spid="_x0000_s1040" r:id="rId4" imgW="380880" imgH="393480" progId="Equation.KSEE3">
                  <p:embed/>
                </p:oleObj>
              </mc:Choice>
              <mc:Fallback>
                <p:oleObj r:id="rId4" imgW="380880" imgH="393480" progId="Equation.KSEE3">
                  <p:embed/>
                  <p:pic>
                    <p:nvPicPr>
                      <p:cNvPr id="0" name="OLE substitute image"/>
                      <p:cNvPicPr/>
                      <p:nvPr/>
                    </p:nvPicPr>
                    <p:blipFill>
                      <a:blip r:embed="rId5">
                        <a:extLst>
                          <a:ext uri="{28A0092B-C50C-407E-A947-70E740481C1C}">
                            <a14:useLocalDpi xmlns:a14="http://schemas.microsoft.com/office/drawing/2010/main" val="0"/>
                          </a:ext>
                        </a:extLst>
                      </a:blip>
                      <a:stretch>
                        <a:fillRect/>
                      </a:stretch>
                    </p:blipFill>
                    <p:spPr>
                      <a:xfrm>
                        <a:off x="5201951" y="3143521"/>
                        <a:ext cx="854838" cy="883533"/>
                      </a:xfrm>
                      <a:prstGeom prst="rect">
                        <a:avLst/>
                      </a:prstGeom>
                      <a:noFill/>
                      <a:ln>
                        <a:noFill/>
                      </a:ln>
                    </p:spPr>
                  </p:pic>
                </p:oleObj>
              </mc:Fallback>
            </mc:AlternateContent>
          </a:graphicData>
        </a:graphic>
      </p:graphicFrame>
      <p:sp>
        <p:nvSpPr>
          <p:cNvPr id="2" name="文本框 1"/>
          <p:cNvSpPr txBox="1">
            <a:spLocks noChangeArrowheads="1"/>
          </p:cNvSpPr>
          <p:nvPr/>
        </p:nvSpPr>
        <p:spPr bwMode="auto">
          <a:xfrm>
            <a:off x="4458133" y="1522551"/>
            <a:ext cx="4443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solidFill>
                  <a:srgbClr val="FF0000"/>
                </a:solidFill>
                <a:latin typeface="Times New Roman" panose="02020603050405020304" pitchFamily="18" charset="0"/>
                <a:ea typeface="黑体" panose="02010609060101010101" pitchFamily="49" charset="-122"/>
                <a:sym typeface="Arial" panose="020b0604020202020204" pitchFamily="34" charset="0"/>
              </a:rPr>
              <a:t>D</a:t>
            </a:r>
          </a:p>
        </p:txBody>
      </p:sp>
      <p:sp>
        <p:nvSpPr>
          <p:cNvPr id="5" name="Text Box 20"/>
          <p:cNvSpPr txBox="1">
            <a:spLocks noChangeArrowheads="1"/>
          </p:cNvSpPr>
          <p:nvPr/>
        </p:nvSpPr>
        <p:spPr bwMode="auto">
          <a:xfrm>
            <a:off x="204769" y="4901951"/>
            <a:ext cx="11788948" cy="1298817"/>
          </a:xfrm>
          <a:prstGeom prst="rect">
            <a:avLst/>
          </a:prstGeom>
          <a:solidFill>
            <a:schemeClr val="accent1">
              <a:lumMod val="20000"/>
              <a:lumOff val="80000"/>
            </a:schemeClr>
          </a:solidFill>
          <a:ln w="28575">
            <a:solidFill>
              <a:schemeClr val="tx1"/>
            </a:solidFill>
            <a:prstDash val="solid"/>
            <a:round/>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40000"/>
              </a:lnSpc>
              <a:spcBef>
                <a:spcPct val="50000"/>
              </a:spcBef>
            </a:pPr>
            <a:r>
              <a:rPr lang="en-US" altLang="zh-CN" sz="2800" b="1" smtClean="0">
                <a:solidFill>
                  <a:srgbClr val="002060"/>
                </a:solidFill>
                <a:latin typeface="隶书" panose="02010509060101010101" pitchFamily="49" charset="-122"/>
                <a:ea typeface="隶书" panose="02010509060101010101" pitchFamily="49" charset="-122"/>
              </a:rPr>
              <a:t>【</a:t>
            </a:r>
            <a:r>
              <a:rPr lang="zh-CN" altLang="en-US" sz="2800" b="1" smtClean="0">
                <a:solidFill>
                  <a:srgbClr val="002060"/>
                </a:solidFill>
                <a:latin typeface="隶书" panose="02010509060101010101" pitchFamily="49" charset="-122"/>
                <a:ea typeface="隶书" panose="02010509060101010101" pitchFamily="49" charset="-122"/>
              </a:rPr>
              <a:t>点睛</a:t>
            </a:r>
            <a:r>
              <a:rPr lang="en-US" altLang="zh-CN" sz="2800" b="1" smtClean="0">
                <a:solidFill>
                  <a:srgbClr val="002060"/>
                </a:solidFill>
                <a:latin typeface="隶书" panose="02010509060101010101" pitchFamily="49" charset="-122"/>
                <a:ea typeface="隶书" panose="02010509060101010101" pitchFamily="49" charset="-122"/>
              </a:rPr>
              <a:t>】</a:t>
            </a:r>
            <a:r>
              <a:rPr lang="zh-CN" altLang="en-US" sz="2800" smtClean="0">
                <a:latin typeface="隶书" panose="02010509060101010101" pitchFamily="49" charset="-122"/>
                <a:ea typeface="隶书" panose="02010509060101010101" pitchFamily="49" charset="-122"/>
              </a:rPr>
              <a:t>已</a:t>
            </a:r>
            <a:r>
              <a:rPr lang="zh-CN" altLang="en-US" sz="2800">
                <a:latin typeface="隶书" panose="02010509060101010101" pitchFamily="49" charset="-122"/>
                <a:ea typeface="隶书" panose="02010509060101010101" pitchFamily="49" charset="-122"/>
              </a:rPr>
              <a:t>利用等式的性质变形，需注意符号问题，同时一定要谨记，利用等式性质</a:t>
            </a:r>
            <a:r>
              <a:rPr lang="en-US" altLang="zh-CN" sz="2800">
                <a:latin typeface="隶书" panose="02010509060101010101" pitchFamily="49" charset="-122"/>
                <a:ea typeface="隶书" panose="02010509060101010101" pitchFamily="49" charset="-122"/>
              </a:rPr>
              <a:t>2</a:t>
            </a:r>
            <a:r>
              <a:rPr lang="zh-CN" altLang="en-US" sz="2800">
                <a:latin typeface="隶书" panose="02010509060101010101" pitchFamily="49" charset="-122"/>
                <a:ea typeface="隶书" panose="02010509060101010101" pitchFamily="49" charset="-122"/>
              </a:rPr>
              <a:t>变形，等式两边同时</a:t>
            </a:r>
            <a:r>
              <a:rPr lang="zh-CN" altLang="en-US" sz="2800">
                <a:solidFill>
                  <a:srgbClr val="FF0000"/>
                </a:solidFill>
                <a:latin typeface="隶书" panose="02010509060101010101" pitchFamily="49" charset="-122"/>
                <a:ea typeface="隶书" panose="02010509060101010101" pitchFamily="49" charset="-122"/>
              </a:rPr>
              <a:t>除以</a:t>
            </a:r>
            <a:r>
              <a:rPr lang="zh-CN" altLang="en-US" sz="2800">
                <a:latin typeface="隶书" panose="02010509060101010101" pitchFamily="49" charset="-122"/>
                <a:ea typeface="隶书" panose="02010509060101010101" pitchFamily="49" charset="-122"/>
              </a:rPr>
              <a:t>一个数时，</a:t>
            </a:r>
            <a:r>
              <a:rPr lang="zh-CN" altLang="en-US" sz="2800">
                <a:solidFill>
                  <a:srgbClr val="FF0000"/>
                </a:solidFill>
                <a:latin typeface="隶书" panose="02010509060101010101" pitchFamily="49" charset="-122"/>
                <a:ea typeface="隶书" panose="02010509060101010101" pitchFamily="49" charset="-122"/>
              </a:rPr>
              <a:t>该数不能为</a:t>
            </a:r>
            <a:r>
              <a:rPr lang="en-US" altLang="zh-CN" sz="2800">
                <a:solidFill>
                  <a:srgbClr val="FF0000"/>
                </a:solidFill>
                <a:latin typeface="隶书" panose="02010509060101010101" pitchFamily="49" charset="-122"/>
                <a:ea typeface="隶书" panose="02010509060101010101" pitchFamily="49" charset="-122"/>
              </a:rPr>
              <a:t>0.</a:t>
            </a:r>
          </a:p>
        </p:txBody>
      </p:sp>
      <p:grpSp>
        <p:nvGrpSpPr>
          <p:cNvPr id="14" name="组合 13">
            <a:extLst>
              <a:ext uri="{FF2B5EF4-FFF2-40B4-BE49-F238E27FC236}">
                <a16:creationId xmlns="" xmlns:a16="http://schemas.microsoft.com/office/drawing/2014/main" id="{E3E4C3D0-58A3-4CAA-925C-C958FBA662FB}"/>
              </a:ext>
            </a:extLst>
          </p:cNvPr>
          <p:cNvGrpSpPr/>
          <p:nvPr/>
        </p:nvGrpSpPr>
        <p:grpSpPr>
          <a:xfrm>
            <a:off x="204769" y="861126"/>
            <a:ext cx="2640031" cy="487383"/>
            <a:chOff x="269665" y="940097"/>
            <a:chExt cx="3070739" cy="595067"/>
          </a:xfrm>
          <a:solidFill>
            <a:srgbClr val="597755"/>
          </a:solidFill>
        </p:grpSpPr>
        <p:sp>
          <p:nvSpPr>
            <p:cNvPr id="15" name="MH_Entry_1">
              <a:extLst>
                <a:ext uri="{FF2B5EF4-FFF2-40B4-BE49-F238E27FC236}">
                  <a16:creationId xmlns="" xmlns:a16="http://schemas.microsoft.com/office/drawing/2014/main" id="{6637A720-A6CE-481E-BFA1-DE44D12F9392}"/>
                </a:ext>
              </a:extLst>
            </p:cNvPr>
            <p:cNvSpPr/>
            <p:nvPr>
              <p:custDataLst>
                <p:tags r:id="rId6"/>
              </p:custDataLst>
            </p:nvPr>
          </p:nvSpPr>
          <p:spPr>
            <a:xfrm>
              <a:off x="783556" y="940097"/>
              <a:ext cx="2556848" cy="595067"/>
            </a:xfrm>
            <a:custGeom>
              <a:gdLst>
                <a:gd name="connsiteX0" fmla="*/ 0 w 3954840"/>
                <a:gd name="connsiteY0" fmla="*/ 0 h 557348"/>
                <a:gd name="connsiteX1" fmla="*/ 3835506 w 3954840"/>
                <a:gd name="connsiteY1" fmla="*/ 0 h 557348"/>
                <a:gd name="connsiteX2" fmla="*/ 3954840 w 3954840"/>
                <a:gd name="connsiteY2" fmla="*/ 92893 h 557348"/>
                <a:gd name="connsiteX3" fmla="*/ 3954840 w 3954840"/>
                <a:gd name="connsiteY3" fmla="*/ 464455 h 557348"/>
                <a:gd name="connsiteX4" fmla="*/ 3835506 w 3954840"/>
                <a:gd name="connsiteY4" fmla="*/ 557348 h 557348"/>
                <a:gd name="connsiteX5" fmla="*/ 0 w 3954840"/>
                <a:gd name="connsiteY5" fmla="*/ 557348 h 557348"/>
                <a:gd name="connsiteX6" fmla="*/ 45938 w 3954840"/>
                <a:gd name="connsiteY6" fmla="*/ 532414 h 557348"/>
                <a:gd name="connsiteX7" fmla="*/ 180850 w 3954840"/>
                <a:gd name="connsiteY7" fmla="*/ 278674 h 557348"/>
                <a:gd name="connsiteX8" fmla="*/ 45938 w 3954840"/>
                <a:gd name="connsiteY8" fmla="*/ 24934 h 5573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54840" h="557348">
                  <a:moveTo>
                    <a:pt x="0" y="0"/>
                  </a:moveTo>
                  <a:lnTo>
                    <a:pt x="3835506" y="0"/>
                  </a:lnTo>
                  <a:cubicBezTo>
                    <a:pt x="3901412" y="0"/>
                    <a:pt x="3954840" y="41590"/>
                    <a:pt x="3954840" y="92893"/>
                  </a:cubicBezTo>
                  <a:lnTo>
                    <a:pt x="3954840" y="464455"/>
                  </a:lnTo>
                  <a:cubicBezTo>
                    <a:pt x="3954840" y="515758"/>
                    <a:pt x="3901412" y="557348"/>
                    <a:pt x="3835506" y="557348"/>
                  </a:cubicBezTo>
                  <a:lnTo>
                    <a:pt x="0" y="557348"/>
                  </a:lnTo>
                  <a:lnTo>
                    <a:pt x="45938" y="532414"/>
                  </a:lnTo>
                  <a:cubicBezTo>
                    <a:pt x="127334" y="477424"/>
                    <a:pt x="180850" y="384299"/>
                    <a:pt x="180850" y="278674"/>
                  </a:cubicBezTo>
                  <a:cubicBezTo>
                    <a:pt x="180850" y="173050"/>
                    <a:pt x="127334" y="79925"/>
                    <a:pt x="45938" y="24934"/>
                  </a:cubicBezTo>
                  <a:close/>
                </a:path>
              </a:pathLst>
            </a:custGeom>
            <a:grpFill/>
            <a:ln w="12700" cap="flat" cmpd="sng" algn="ctr">
              <a:noFill/>
              <a:prstDash val="solid"/>
              <a:miter lim="800000"/>
            </a:ln>
            <a:effectLst/>
          </p:spPr>
          <p:txBody>
            <a:bodyPr wrap="square" lIns="180000" tIns="36000" rIns="36000" bIns="36000" anchor="ctr">
              <a:normAutofit/>
            </a:bodyPr>
            <a:lstStyle/>
            <a:p>
              <a:pPr lvl="0"/>
              <a:r>
                <a:rPr lang="zh-CN" altLang="en-US" sz="2400" b="1" smtClean="0">
                  <a:solidFill>
                    <a:schemeClr val="bg1"/>
                  </a:solidFill>
                  <a:latin typeface="隶书" panose="02010509060101010101" pitchFamily="49" charset="-122"/>
                  <a:ea typeface="隶书" panose="02010509060101010101" pitchFamily="49" charset="-122"/>
                </a:rPr>
                <a:t> 等式的性质</a:t>
              </a:r>
              <a:endParaRPr lang="zh-CN" altLang="en-US" sz="2400" b="1" smtClean="0">
                <a:solidFill>
                  <a:schemeClr val="bg1"/>
                </a:solidFill>
                <a:latin typeface="隶书" panose="02010509060101010101" pitchFamily="49" charset="-122"/>
                <a:ea typeface="隶书" panose="02010509060101010101" pitchFamily="49" charset="-122"/>
              </a:endParaRPr>
            </a:p>
          </p:txBody>
        </p:sp>
        <p:sp>
          <p:nvSpPr>
            <p:cNvPr id="16" name="MH_Number_1">
              <a:extLst>
                <a:ext uri="{FF2B5EF4-FFF2-40B4-BE49-F238E27FC236}">
                  <a16:creationId xmlns="" xmlns:a16="http://schemas.microsoft.com/office/drawing/2014/main" id="{97CAB062-FE5F-4363-B886-51DF7793A244}"/>
                </a:ext>
              </a:extLst>
            </p:cNvPr>
            <p:cNvSpPr/>
            <p:nvPr>
              <p:custDataLst>
                <p:tags r:id="rId7"/>
              </p:custDataLst>
            </p:nvPr>
          </p:nvSpPr>
          <p:spPr>
            <a:xfrm>
              <a:off x="269665" y="947866"/>
              <a:ext cx="563726" cy="563725"/>
            </a:xfrm>
            <a:prstGeom prst="ellipse">
              <a:avLst/>
            </a:prstGeom>
            <a:grpFill/>
            <a:ln w="12700" cap="flat" cmpd="sng" algn="ctr">
              <a:noFill/>
              <a:prstDash val="solid"/>
              <a:miter lim="800000"/>
            </a:ln>
            <a:effectLst/>
          </p:spPr>
          <p:txBody>
            <a:bodyPr lIns="91440" tIns="45720" rIns="91440" bIns="45720" anchor="ctr"/>
            <a:lstStyle/>
            <a:p>
              <a:pPr algn="ctr"/>
              <a:r>
                <a:rPr lang="en-US" altLang="zh-CN" sz="2800" b="1" kern="0" smtClean="0">
                  <a:solidFill>
                    <a:srgbClr val="FFFFFF"/>
                  </a:solidFill>
                  <a:latin typeface="隶书" panose="02010509060101010101" pitchFamily="49" charset="-122"/>
                  <a:ea typeface="隶书" panose="02010509060101010101" pitchFamily="49" charset="-122"/>
                </a:rPr>
                <a:t>2</a:t>
              </a:r>
              <a:endParaRPr lang="zh-CN" altLang="en-US" sz="2800" b="1" kern="0">
                <a:solidFill>
                  <a:srgbClr val="FFFFFF"/>
                </a:solidFill>
                <a:latin typeface="隶书" panose="02010509060101010101" pitchFamily="49" charset="-122"/>
                <a:ea typeface="隶书" panose="02010509060101010101" pitchFamily="49" charset="-122"/>
              </a:endParaRPr>
            </a:p>
          </p:txBody>
        </p:sp>
      </p:grpSp>
    </p:spTree>
    <p:extLst>
      <p:ext uri="{BB962C8B-B14F-4D97-AF65-F5344CB8AC3E}">
        <p14:creationId xmlns:p14="http://schemas.microsoft.com/office/powerpoint/2010/main" val="1718166703"/>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1"/>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a:extLst>
              <a:ext uri="{FF2B5EF4-FFF2-40B4-BE49-F238E27FC236}">
                <a16:creationId xmlns:a16="http://schemas.microsoft.com/office/drawing/2014/main" xmlns="" id="{40045836-62B8-4B05-9098-E67AE2A88BD2}"/>
              </a:ext>
            </a:extLst>
          </p:cNvPr>
          <p:cNvSpPr txBox="1">
            <a:spLocks noChangeArrowheads="1"/>
          </p:cNvSpPr>
          <p:nvPr/>
        </p:nvSpPr>
        <p:spPr bwMode="auto">
          <a:xfrm>
            <a:off x="192082" y="777660"/>
            <a:ext cx="11159845" cy="1255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b="1" smtClean="0">
                <a:solidFill>
                  <a:srgbClr val="FF0000"/>
                </a:solidFill>
                <a:latin typeface="隶书" panose="02010509060101010101" pitchFamily="49" charset="-122"/>
                <a:ea typeface="隶书" panose="02010509060101010101" pitchFamily="49" charset="-122"/>
                <a:sym typeface="Arial" panose="020b0604020202020204" pitchFamily="34" charset="0"/>
              </a:rPr>
              <a:t>例</a:t>
            </a:r>
            <a:r>
              <a:rPr lang="en-US" altLang="zh-CN" sz="2800" b="1" smtClean="0">
                <a:solidFill>
                  <a:srgbClr val="FF0000"/>
                </a:solidFill>
                <a:latin typeface="隶书" panose="02010509060101010101" pitchFamily="49" charset="-122"/>
                <a:ea typeface="隶书" panose="02010509060101010101" pitchFamily="49" charset="-122"/>
                <a:sym typeface="Arial" panose="020b0604020202020204" pitchFamily="34" charset="0"/>
              </a:rPr>
              <a:t>5.</a:t>
            </a:r>
            <a:r>
              <a:rPr lang="zh-CN" altLang="en-US" sz="2800" smtClean="0">
                <a:latin typeface="隶书" panose="02010509060101010101" pitchFamily="49" charset="-122"/>
                <a:ea typeface="隶书" panose="02010509060101010101" pitchFamily="49" charset="-122"/>
              </a:rPr>
              <a:t>已知</a:t>
            </a:r>
            <a:r>
              <a:rPr lang="zh-CN" altLang="en-US" sz="2800">
                <a:latin typeface="隶书" panose="02010509060101010101" pitchFamily="49" charset="-122"/>
                <a:ea typeface="隶书" panose="02010509060101010101" pitchFamily="49" charset="-122"/>
              </a:rPr>
              <a:t>mx=my，下列结论错误的是 </a:t>
            </a:r>
            <a:r>
              <a:rPr lang="zh-CN" altLang="en-US" sz="2800" smtClean="0">
                <a:latin typeface="隶书" panose="02010509060101010101" pitchFamily="49" charset="-122"/>
                <a:ea typeface="隶书" panose="02010509060101010101" pitchFamily="49" charset="-122"/>
              </a:rPr>
              <a:t>（    </a:t>
            </a:r>
            <a:r>
              <a:rPr lang="zh-CN" altLang="en-US" sz="2800">
                <a:latin typeface="隶书" panose="02010509060101010101" pitchFamily="49" charset="-122"/>
                <a:ea typeface="隶书" panose="02010509060101010101" pitchFamily="49" charset="-122"/>
              </a:rPr>
              <a:t>）</a:t>
            </a:r>
            <a:endParaRPr lang="en-US" altLang="zh-CN" sz="2800">
              <a:latin typeface="隶书" panose="02010509060101010101" pitchFamily="49" charset="-122"/>
              <a:ea typeface="隶书" panose="02010509060101010101" pitchFamily="49" charset="-122"/>
            </a:endParaRPr>
          </a:p>
          <a:p>
            <a:pPr>
              <a:lnSpc>
                <a:spcPct val="120000"/>
              </a:lnSpc>
            </a:pPr>
            <a:r>
              <a:rPr lang="en-US" altLang="zh-CN" sz="2800" smtClean="0">
                <a:latin typeface="隶书" panose="02010509060101010101" pitchFamily="49" charset="-122"/>
                <a:ea typeface="隶书" panose="02010509060101010101" pitchFamily="49" charset="-122"/>
              </a:rPr>
              <a:t>A</a:t>
            </a:r>
            <a:r>
              <a:rPr lang="en-US" altLang="zh-CN" sz="2800">
                <a:latin typeface="隶书" panose="02010509060101010101" pitchFamily="49" charset="-122"/>
                <a:ea typeface="隶书" panose="02010509060101010101" pitchFamily="49" charset="-122"/>
              </a:rPr>
              <a:t>. </a:t>
            </a:r>
            <a:r>
              <a:rPr lang="zh-CN" altLang="en-US" sz="2800">
                <a:latin typeface="隶书" panose="02010509060101010101" pitchFamily="49" charset="-122"/>
                <a:ea typeface="隶书" panose="02010509060101010101" pitchFamily="49" charset="-122"/>
              </a:rPr>
              <a:t>x=y      </a:t>
            </a:r>
            <a:r>
              <a:rPr lang="en-US" altLang="zh-CN" sz="2800" smtClean="0">
                <a:latin typeface="隶书" panose="02010509060101010101" pitchFamily="49" charset="-122"/>
                <a:ea typeface="隶书" panose="02010509060101010101" pitchFamily="49" charset="-122"/>
              </a:rPr>
              <a:t>B</a:t>
            </a:r>
            <a:r>
              <a:rPr lang="en-US" altLang="zh-CN" sz="2800">
                <a:latin typeface="隶书" panose="02010509060101010101" pitchFamily="49" charset="-122"/>
                <a:ea typeface="隶书" panose="02010509060101010101" pitchFamily="49" charset="-122"/>
              </a:rPr>
              <a:t>. </a:t>
            </a:r>
            <a:r>
              <a:rPr lang="zh-CN" altLang="en-US" sz="2800">
                <a:latin typeface="隶书" panose="02010509060101010101" pitchFamily="49" charset="-122"/>
                <a:ea typeface="隶书" panose="02010509060101010101" pitchFamily="49" charset="-122"/>
              </a:rPr>
              <a:t>a+mx=a+my </a:t>
            </a:r>
            <a:r>
              <a:rPr lang="zh-CN" altLang="en-US" sz="2800" smtClean="0">
                <a:latin typeface="隶书" panose="02010509060101010101" pitchFamily="49" charset="-122"/>
                <a:ea typeface="隶书" panose="02010509060101010101" pitchFamily="49" charset="-122"/>
              </a:rPr>
              <a:t>     </a:t>
            </a:r>
            <a:r>
              <a:rPr lang="en-US" altLang="zh-CN" sz="2800" smtClean="0">
                <a:latin typeface="隶书" panose="02010509060101010101" pitchFamily="49" charset="-122"/>
                <a:ea typeface="隶书" panose="02010509060101010101" pitchFamily="49" charset="-122"/>
              </a:rPr>
              <a:t>C</a:t>
            </a:r>
            <a:r>
              <a:rPr lang="en-US" altLang="zh-CN" sz="2800">
                <a:latin typeface="隶书" panose="02010509060101010101" pitchFamily="49" charset="-122"/>
                <a:ea typeface="隶书" panose="02010509060101010101" pitchFamily="49" charset="-122"/>
              </a:rPr>
              <a:t>. </a:t>
            </a:r>
            <a:r>
              <a:rPr lang="zh-CN" altLang="en-US" sz="2800">
                <a:latin typeface="隶书" panose="02010509060101010101" pitchFamily="49" charset="-122"/>
                <a:ea typeface="隶书" panose="02010509060101010101" pitchFamily="49" charset="-122"/>
              </a:rPr>
              <a:t>mx－y=my－y  </a:t>
            </a:r>
            <a:r>
              <a:rPr lang="zh-CN" altLang="en-US" sz="2800" smtClean="0">
                <a:latin typeface="隶书" panose="02010509060101010101" pitchFamily="49" charset="-122"/>
                <a:ea typeface="隶书" panose="02010509060101010101" pitchFamily="49" charset="-122"/>
              </a:rPr>
              <a:t>    </a:t>
            </a:r>
            <a:r>
              <a:rPr lang="en-US" altLang="zh-CN" sz="2800" smtClean="0">
                <a:latin typeface="隶书" panose="02010509060101010101" pitchFamily="49" charset="-122"/>
                <a:ea typeface="隶书" panose="02010509060101010101" pitchFamily="49" charset="-122"/>
              </a:rPr>
              <a:t>D</a:t>
            </a:r>
            <a:r>
              <a:rPr lang="en-US" altLang="zh-CN" sz="2800">
                <a:latin typeface="隶书" panose="02010509060101010101" pitchFamily="49" charset="-122"/>
                <a:ea typeface="隶书" panose="02010509060101010101" pitchFamily="49" charset="-122"/>
              </a:rPr>
              <a:t>. </a:t>
            </a:r>
            <a:r>
              <a:rPr lang="zh-CN" altLang="en-US" sz="2800">
                <a:latin typeface="隶书" panose="02010509060101010101" pitchFamily="49" charset="-122"/>
                <a:ea typeface="隶书" panose="02010509060101010101" pitchFamily="49" charset="-122"/>
              </a:rPr>
              <a:t>amx=amy</a:t>
            </a:r>
          </a:p>
        </p:txBody>
      </p:sp>
      <p:sp>
        <p:nvSpPr>
          <p:cNvPr id="3" name="文本框 2">
            <a:extLst>
              <a:ext uri="{FF2B5EF4-FFF2-40B4-BE49-F238E27FC236}">
                <a16:creationId xmlns:a16="http://schemas.microsoft.com/office/drawing/2014/main" xmlns="" id="{19A56994-AB43-4F48-A200-9BBA07B88A4D}"/>
              </a:ext>
            </a:extLst>
          </p:cNvPr>
          <p:cNvSpPr txBox="1">
            <a:spLocks noChangeArrowheads="1"/>
          </p:cNvSpPr>
          <p:nvPr/>
        </p:nvSpPr>
        <p:spPr bwMode="auto">
          <a:xfrm>
            <a:off x="271135" y="2205017"/>
            <a:ext cx="11722064" cy="1057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2800">
                <a:solidFill>
                  <a:srgbClr val="0000FF"/>
                </a:solidFill>
                <a:latin typeface="隶书" panose="02010509060101010101" pitchFamily="49" charset="-122"/>
                <a:ea typeface="隶书" panose="02010509060101010101" pitchFamily="49" charset="-122"/>
                <a:sym typeface="宋体" panose="02010600030101010101" pitchFamily="2" charset="-122"/>
              </a:rPr>
              <a:t>【</a:t>
            </a:r>
            <a:r>
              <a:rPr lang="zh-CN" altLang="en-US" sz="2800">
                <a:solidFill>
                  <a:srgbClr val="0000FF"/>
                </a:solidFill>
                <a:latin typeface="隶书" panose="02010509060101010101" pitchFamily="49" charset="-122"/>
                <a:ea typeface="隶书" panose="02010509060101010101" pitchFamily="49" charset="-122"/>
                <a:sym typeface="宋体" panose="02010600030101010101" pitchFamily="2" charset="-122"/>
              </a:rPr>
              <a:t>分析</a:t>
            </a:r>
            <a:r>
              <a:rPr lang="en-US" altLang="zh-CN" sz="2800">
                <a:solidFill>
                  <a:srgbClr val="0000FF"/>
                </a:solidFill>
                <a:latin typeface="隶书" panose="02010509060101010101" pitchFamily="49" charset="-122"/>
                <a:ea typeface="隶书" panose="02010509060101010101" pitchFamily="49" charset="-122"/>
                <a:sym typeface="宋体" panose="02010600030101010101" pitchFamily="2" charset="-122"/>
              </a:rPr>
              <a:t>】</a:t>
            </a:r>
            <a:r>
              <a:rPr lang="zh-CN" altLang="en-US" sz="2800">
                <a:solidFill>
                  <a:srgbClr val="0000FF"/>
                </a:solidFill>
                <a:latin typeface="隶书" panose="02010509060101010101" pitchFamily="49" charset="-122"/>
                <a:ea typeface="隶书" panose="02010509060101010101" pitchFamily="49" charset="-122"/>
                <a:sym typeface="宋体" panose="02010600030101010101" pitchFamily="2" charset="-122"/>
              </a:rPr>
              <a:t>根据等式的性质1，可知B、C正确；根据等式的性质2，可知D正确；根据等式的性质2，</a:t>
            </a:r>
            <a:r>
              <a:rPr lang="en-US" altLang="zh-CN" sz="2800">
                <a:solidFill>
                  <a:srgbClr val="0000FF"/>
                </a:solidFill>
                <a:latin typeface="隶书" panose="02010509060101010101" pitchFamily="49" charset="-122"/>
                <a:ea typeface="隶书" panose="02010509060101010101" pitchFamily="49" charset="-122"/>
                <a:sym typeface="宋体" panose="02010600030101010101" pitchFamily="2" charset="-122"/>
              </a:rPr>
              <a:t>A</a:t>
            </a:r>
            <a:r>
              <a:rPr lang="zh-CN" altLang="en-US" sz="2800">
                <a:solidFill>
                  <a:srgbClr val="0000FF"/>
                </a:solidFill>
                <a:latin typeface="隶书" panose="02010509060101010101" pitchFamily="49" charset="-122"/>
                <a:ea typeface="隶书" panose="02010509060101010101" pitchFamily="49" charset="-122"/>
                <a:sym typeface="宋体" panose="02010600030101010101" pitchFamily="2" charset="-122"/>
              </a:rPr>
              <a:t>选项只有m≠0时才成立，故A错误，故选A．</a:t>
            </a:r>
          </a:p>
        </p:txBody>
      </p:sp>
      <p:sp>
        <p:nvSpPr>
          <p:cNvPr id="4" name="文本框 3">
            <a:extLst>
              <a:ext uri="{FF2B5EF4-FFF2-40B4-BE49-F238E27FC236}">
                <a16:creationId xmlns:a16="http://schemas.microsoft.com/office/drawing/2014/main" xmlns="" id="{B714321F-9DD3-4645-B998-DBD591904F4D}"/>
              </a:ext>
            </a:extLst>
          </p:cNvPr>
          <p:cNvSpPr txBox="1">
            <a:spLocks noChangeArrowheads="1"/>
          </p:cNvSpPr>
          <p:nvPr/>
        </p:nvSpPr>
        <p:spPr bwMode="auto">
          <a:xfrm>
            <a:off x="6455995" y="837036"/>
            <a:ext cx="3254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solidFill>
                  <a:srgbClr val="FF0000"/>
                </a:solidFill>
                <a:latin typeface="Times New Roman" panose="02020603050405020304" pitchFamily="18" charset="0"/>
              </a:rPr>
              <a:t>A</a:t>
            </a:r>
          </a:p>
        </p:txBody>
      </p:sp>
      <p:sp>
        <p:nvSpPr>
          <p:cNvPr id="5" name="文本框 4">
            <a:extLst>
              <a:ext uri="{FF2B5EF4-FFF2-40B4-BE49-F238E27FC236}">
                <a16:creationId xmlns:a16="http://schemas.microsoft.com/office/drawing/2014/main" xmlns="" id="{7396B4FE-F97C-4C4D-B621-37AD986B747A}"/>
              </a:ext>
            </a:extLst>
          </p:cNvPr>
          <p:cNvSpPr txBox="1">
            <a:spLocks noChangeArrowheads="1"/>
          </p:cNvSpPr>
          <p:nvPr/>
        </p:nvSpPr>
        <p:spPr bwMode="auto">
          <a:xfrm>
            <a:off x="79460" y="4580984"/>
            <a:ext cx="11914146" cy="1227772"/>
          </a:xfrm>
          <a:prstGeom prst="rect">
            <a:avLst/>
          </a:prstGeom>
          <a:solidFill>
            <a:schemeClr val="accent1">
              <a:lumMod val="20000"/>
              <a:lumOff val="80000"/>
            </a:schemeClr>
          </a:solidFill>
          <a:ln w="25400">
            <a:solidFill>
              <a:schemeClr val="tx1"/>
            </a:solidFill>
            <a:prstDash val="solid"/>
            <a:round/>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40000"/>
              </a:lnSpc>
            </a:pPr>
            <a:r>
              <a:rPr lang="en-US" altLang="zh-CN" sz="2800">
                <a:solidFill>
                  <a:srgbClr val="002060"/>
                </a:solidFill>
                <a:latin typeface="隶书" panose="02010509060101010101" pitchFamily="49" charset="-122"/>
                <a:ea typeface="隶书" panose="02010509060101010101" pitchFamily="49" charset="-122"/>
                <a:sym typeface="宋体" panose="02010600030101010101" pitchFamily="2" charset="-122"/>
              </a:rPr>
              <a:t>【</a:t>
            </a:r>
            <a:r>
              <a:rPr lang="zh-CN" altLang="en-US" sz="2800">
                <a:solidFill>
                  <a:srgbClr val="002060"/>
                </a:solidFill>
                <a:latin typeface="隶书" panose="02010509060101010101" pitchFamily="49" charset="-122"/>
                <a:ea typeface="隶书" panose="02010509060101010101" pitchFamily="49" charset="-122"/>
                <a:sym typeface="宋体" panose="02010600030101010101" pitchFamily="2" charset="-122"/>
              </a:rPr>
              <a:t>点睛</a:t>
            </a:r>
            <a:r>
              <a:rPr lang="en-US" altLang="zh-CN" sz="2800">
                <a:solidFill>
                  <a:srgbClr val="002060"/>
                </a:solidFill>
                <a:latin typeface="隶书" panose="02010509060101010101" pitchFamily="49" charset="-122"/>
                <a:ea typeface="隶书" panose="02010509060101010101" pitchFamily="49" charset="-122"/>
                <a:sym typeface="宋体" panose="02010600030101010101" pitchFamily="2" charset="-122"/>
              </a:rPr>
              <a:t>】</a:t>
            </a:r>
            <a:r>
              <a:rPr lang="zh-CN" altLang="en-US" sz="2800">
                <a:latin typeface="隶书" panose="02010509060101010101" pitchFamily="49" charset="-122"/>
                <a:ea typeface="隶书" panose="02010509060101010101" pitchFamily="49" charset="-122"/>
                <a:sym typeface="宋体" panose="02010600030101010101" pitchFamily="2" charset="-122"/>
              </a:rPr>
              <a:t>此类判断等式变形是否正确的题型中，尤其注意利用等式的性质</a:t>
            </a:r>
            <a:r>
              <a:rPr lang="en-US" altLang="zh-CN" sz="2800">
                <a:latin typeface="隶书" panose="02010509060101010101" pitchFamily="49" charset="-122"/>
                <a:ea typeface="隶书" panose="02010509060101010101" pitchFamily="49" charset="-122"/>
                <a:sym typeface="宋体" panose="02010600030101010101" pitchFamily="2" charset="-122"/>
              </a:rPr>
              <a:t>2</a:t>
            </a:r>
            <a:r>
              <a:rPr lang="zh-CN" altLang="en-US" sz="2800">
                <a:latin typeface="隶书" panose="02010509060101010101" pitchFamily="49" charset="-122"/>
                <a:ea typeface="隶书" panose="02010509060101010101" pitchFamily="49" charset="-122"/>
                <a:sym typeface="宋体" panose="02010600030101010101" pitchFamily="2" charset="-122"/>
              </a:rPr>
              <a:t>等式两边同除某个字母时，只有这个字母确定不为</a:t>
            </a:r>
            <a:r>
              <a:rPr lang="en-US" altLang="zh-CN" sz="2800">
                <a:latin typeface="隶书" panose="02010509060101010101" pitchFamily="49" charset="-122"/>
                <a:ea typeface="隶书" panose="02010509060101010101" pitchFamily="49" charset="-122"/>
                <a:sym typeface="宋体" panose="02010600030101010101" pitchFamily="2" charset="-122"/>
              </a:rPr>
              <a:t>0</a:t>
            </a:r>
            <a:r>
              <a:rPr lang="zh-CN" altLang="en-US" sz="2800">
                <a:latin typeface="隶书" panose="02010509060101010101" pitchFamily="49" charset="-122"/>
                <a:ea typeface="隶书" panose="02010509060101010101" pitchFamily="49" charset="-122"/>
                <a:sym typeface="宋体" panose="02010600030101010101" pitchFamily="2" charset="-122"/>
              </a:rPr>
              <a:t>时，等式才成立</a:t>
            </a:r>
            <a:r>
              <a:rPr lang="en-US" altLang="zh-CN" sz="2800">
                <a:latin typeface="隶书" panose="02010509060101010101" pitchFamily="49" charset="-122"/>
                <a:ea typeface="隶书" panose="02010509060101010101" pitchFamily="49" charset="-122"/>
                <a:sym typeface="宋体" panose="02010600030101010101" pitchFamily="2" charset="-122"/>
              </a:rPr>
              <a:t>.</a:t>
            </a:r>
          </a:p>
        </p:txBody>
      </p:sp>
    </p:spTree>
    <p:extLst>
      <p:ext uri="{BB962C8B-B14F-4D97-AF65-F5344CB8AC3E}">
        <p14:creationId xmlns:p14="http://schemas.microsoft.com/office/powerpoint/2010/main" val="46272911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192081" y="744163"/>
            <a:ext cx="11879835" cy="3323987"/>
          </a:xfrm>
          <a:prstGeom prst="rect">
            <a:avLst/>
          </a:prstGeom>
        </p:spPr>
        <p:txBody>
          <a:bodyPr wrap="square">
            <a:spAutoFit/>
          </a:bodyPr>
          <a:lstStyle/>
          <a:p>
            <a:pPr>
              <a:lnSpc>
                <a:spcPct val="150000"/>
              </a:lnSpc>
            </a:pPr>
            <a:r>
              <a:rPr lang="en-US" altLang="zh-CN" sz="2800" smtClean="0">
                <a:latin typeface="隶书" panose="02010509060101010101" pitchFamily="49" charset="-122"/>
                <a:ea typeface="隶书" panose="02010509060101010101" pitchFamily="49" charset="-122"/>
              </a:rPr>
              <a:t>【2-1】</a:t>
            </a:r>
            <a:r>
              <a:rPr lang="zh-CN" altLang="en-US" sz="2800" smtClean="0">
                <a:latin typeface="隶书" panose="02010509060101010101" pitchFamily="49" charset="-122"/>
                <a:ea typeface="隶书" panose="02010509060101010101" pitchFamily="49" charset="-122"/>
              </a:rPr>
              <a:t>下列</a:t>
            </a:r>
            <a:r>
              <a:rPr lang="zh-CN" altLang="en-US" sz="2800">
                <a:latin typeface="隶书" panose="02010509060101010101" pitchFamily="49" charset="-122"/>
                <a:ea typeface="隶书" panose="02010509060101010101" pitchFamily="49" charset="-122"/>
              </a:rPr>
              <a:t>结论正确的是</a:t>
            </a:r>
            <a:r>
              <a:rPr lang="zh-CN" altLang="en-US" sz="2800" smtClean="0">
                <a:latin typeface="隶书" panose="02010509060101010101" pitchFamily="49" charset="-122"/>
                <a:ea typeface="隶书" panose="02010509060101010101" pitchFamily="49" charset="-122"/>
              </a:rPr>
              <a:t>(    </a:t>
            </a:r>
            <a:r>
              <a:rPr lang="en-US" altLang="zh-CN" sz="2800" smtClean="0">
                <a:latin typeface="隶书" panose="02010509060101010101" pitchFamily="49" charset="-122"/>
                <a:ea typeface="隶书" panose="02010509060101010101" pitchFamily="49" charset="-122"/>
              </a:rPr>
              <a:t>)</a:t>
            </a:r>
          </a:p>
          <a:p>
            <a:pPr>
              <a:lnSpc>
                <a:spcPct val="150000"/>
              </a:lnSpc>
            </a:pPr>
            <a:r>
              <a:rPr lang="zh-CN" altLang="en-US" sz="2800" smtClean="0">
                <a:latin typeface="隶书" panose="02010509060101010101" pitchFamily="49" charset="-122"/>
                <a:ea typeface="隶书" panose="02010509060101010101" pitchFamily="49" charset="-122"/>
              </a:rPr>
              <a:t>A</a:t>
            </a:r>
            <a:r>
              <a:rPr lang="zh-CN" altLang="en-US" sz="2800">
                <a:latin typeface="隶书" panose="02010509060101010101" pitchFamily="49" charset="-122"/>
                <a:ea typeface="隶书" panose="02010509060101010101" pitchFamily="49" charset="-122"/>
              </a:rPr>
              <a:t>.等式3a-6=3b+5两边都除以3，可得等式a-2=b+</a:t>
            </a:r>
            <a:r>
              <a:rPr lang="zh-CN" altLang="en-US" sz="2800" smtClean="0">
                <a:latin typeface="隶书" panose="02010509060101010101" pitchFamily="49" charset="-122"/>
                <a:ea typeface="隶书" panose="02010509060101010101" pitchFamily="49" charset="-122"/>
              </a:rPr>
              <a:t>5</a:t>
            </a:r>
            <a:endParaRPr lang="en-US" altLang="zh-CN" sz="2800" smtClean="0">
              <a:latin typeface="隶书" panose="02010509060101010101" pitchFamily="49" charset="-122"/>
              <a:ea typeface="隶书" panose="02010509060101010101" pitchFamily="49" charset="-122"/>
            </a:endParaRPr>
          </a:p>
          <a:p>
            <a:pPr>
              <a:lnSpc>
                <a:spcPct val="150000"/>
              </a:lnSpc>
            </a:pPr>
            <a:r>
              <a:rPr lang="zh-CN" altLang="en-US" sz="2800" smtClean="0">
                <a:latin typeface="隶书" panose="02010509060101010101" pitchFamily="49" charset="-122"/>
                <a:ea typeface="隶书" panose="02010509060101010101" pitchFamily="49" charset="-122"/>
              </a:rPr>
              <a:t>B</a:t>
            </a:r>
            <a:r>
              <a:rPr lang="zh-CN" altLang="en-US" sz="2800">
                <a:latin typeface="隶书" panose="02010509060101010101" pitchFamily="49" charset="-122"/>
                <a:ea typeface="隶书" panose="02010509060101010101" pitchFamily="49" charset="-122"/>
              </a:rPr>
              <a:t>.等式7x=5x+3两边都减去(x-3)，可得等式6x-3=4x+</a:t>
            </a:r>
            <a:r>
              <a:rPr lang="zh-CN" altLang="en-US" sz="2800" smtClean="0">
                <a:latin typeface="隶书" panose="02010509060101010101" pitchFamily="49" charset="-122"/>
                <a:ea typeface="隶书" panose="02010509060101010101" pitchFamily="49" charset="-122"/>
              </a:rPr>
              <a:t>6</a:t>
            </a:r>
            <a:endParaRPr lang="en-US" altLang="zh-CN" sz="2800" smtClean="0">
              <a:latin typeface="隶书" panose="02010509060101010101" pitchFamily="49" charset="-122"/>
              <a:ea typeface="隶书" panose="02010509060101010101" pitchFamily="49" charset="-122"/>
            </a:endParaRPr>
          </a:p>
          <a:p>
            <a:pPr>
              <a:lnSpc>
                <a:spcPct val="150000"/>
              </a:lnSpc>
            </a:pPr>
            <a:r>
              <a:rPr lang="zh-CN" altLang="en-US" sz="2800" smtClean="0">
                <a:latin typeface="隶书" panose="02010509060101010101" pitchFamily="49" charset="-122"/>
                <a:ea typeface="隶书" panose="02010509060101010101" pitchFamily="49" charset="-122"/>
              </a:rPr>
              <a:t>C</a:t>
            </a:r>
            <a:r>
              <a:rPr lang="zh-CN" altLang="en-US" sz="2800">
                <a:latin typeface="隶书" panose="02010509060101010101" pitchFamily="49" charset="-122"/>
                <a:ea typeface="隶书" panose="02010509060101010101" pitchFamily="49" charset="-122"/>
              </a:rPr>
              <a:t>.等式-5=0.1x，可</a:t>
            </a:r>
            <a:r>
              <a:rPr lang="zh-CN" altLang="en-US" sz="2800" smtClean="0">
                <a:latin typeface="隶书" panose="02010509060101010101" pitchFamily="49" charset="-122"/>
                <a:ea typeface="隶书" panose="02010509060101010101" pitchFamily="49" charset="-122"/>
              </a:rPr>
              <a:t>得</a:t>
            </a:r>
            <a:r>
              <a:rPr lang="en-US" altLang="zh-CN" sz="2800" smtClean="0">
                <a:latin typeface="隶书" panose="02010509060101010101" pitchFamily="49" charset="-122"/>
                <a:ea typeface="隶书" panose="02010509060101010101" pitchFamily="49" charset="-122"/>
              </a:rPr>
              <a:t>x</a:t>
            </a:r>
            <a:r>
              <a:rPr lang="zh-CN" altLang="en-US" sz="2800" smtClean="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0.</a:t>
            </a:r>
            <a:r>
              <a:rPr lang="zh-CN" altLang="en-US" sz="2800" smtClean="0">
                <a:latin typeface="隶书" panose="02010509060101010101" pitchFamily="49" charset="-122"/>
                <a:ea typeface="隶书" panose="02010509060101010101" pitchFamily="49" charset="-122"/>
              </a:rPr>
              <a:t>5</a:t>
            </a:r>
            <a:endParaRPr lang="en-US" altLang="zh-CN" sz="2800" smtClean="0">
              <a:latin typeface="隶书" panose="02010509060101010101" pitchFamily="49" charset="-122"/>
              <a:ea typeface="隶书" panose="02010509060101010101" pitchFamily="49" charset="-122"/>
            </a:endParaRPr>
          </a:p>
          <a:p>
            <a:pPr>
              <a:lnSpc>
                <a:spcPct val="150000"/>
              </a:lnSpc>
            </a:pPr>
            <a:r>
              <a:rPr lang="zh-CN" altLang="en-US" sz="2800" smtClean="0">
                <a:latin typeface="隶书" panose="02010509060101010101" pitchFamily="49" charset="-122"/>
                <a:ea typeface="隶书" panose="02010509060101010101" pitchFamily="49" charset="-122"/>
              </a:rPr>
              <a:t>D</a:t>
            </a:r>
            <a:r>
              <a:rPr lang="zh-CN" altLang="en-US" sz="2800">
                <a:latin typeface="隶书" panose="02010509060101010101" pitchFamily="49" charset="-122"/>
                <a:ea typeface="隶书" panose="02010509060101010101" pitchFamily="49" charset="-122"/>
              </a:rPr>
              <a:t>.等式18+x=0，可得x=-18</a:t>
            </a:r>
          </a:p>
        </p:txBody>
      </p:sp>
      <p:sp>
        <p:nvSpPr>
          <p:cNvPr id="12" name="矩形 11"/>
          <p:cNvSpPr/>
          <p:nvPr/>
        </p:nvSpPr>
        <p:spPr>
          <a:xfrm>
            <a:off x="4698351" y="824261"/>
            <a:ext cx="417102" cy="646331"/>
          </a:xfrm>
          <a:prstGeom prst="rect">
            <a:avLst/>
          </a:prstGeom>
        </p:spPr>
        <p:txBody>
          <a:bodyPr wrap="none">
            <a:spAutoFit/>
          </a:bodyPr>
          <a:lstStyle/>
          <a:p>
            <a:r>
              <a:rPr lang="en-US" altLang="zh-CN" sz="3600" b="1" smtClean="0">
                <a:solidFill>
                  <a:srgbClr val="FF0000"/>
                </a:solidFill>
                <a:latin typeface="隶书" panose="02010509060101010101" pitchFamily="49" charset="-122"/>
                <a:ea typeface="隶书" panose="02010509060101010101" pitchFamily="49" charset="-122"/>
              </a:rPr>
              <a:t>D</a:t>
            </a:r>
            <a:endParaRPr lang="zh-CN" altLang="en-US" sz="3600" b="1">
              <a:solidFill>
                <a:srgbClr val="FF0000"/>
              </a:solidFill>
            </a:endParaRPr>
          </a:p>
        </p:txBody>
      </p:sp>
      <mc:AlternateContent>
        <mc:Choice Requires="a14">
          <p:sp>
            <p:nvSpPr>
              <p:cNvPr id="6" name="矩形 5"/>
              <p:cNvSpPr/>
              <p:nvPr/>
            </p:nvSpPr>
            <p:spPr>
              <a:xfrm>
                <a:off x="192081" y="3888820"/>
                <a:ext cx="11231844" cy="2315827"/>
              </a:xfrm>
              <a:prstGeom prst="rect">
                <a:avLst/>
              </a:prstGeom>
            </p:spPr>
            <p:txBody>
              <a:bodyPr wrap="square">
                <a:spAutoFit/>
              </a:bodyPr>
              <a:lstStyle/>
              <a:p>
                <a:pPr fontAlgn="ctr">
                  <a:lnSpc>
                    <a:spcPct val="150000"/>
                  </a:lnSpc>
                  <a:spcAft>
                    <a:spcPct val="0"/>
                  </a:spcAft>
                </a:pPr>
                <a:r>
                  <a:rPr lang="en-US" altLang="zh-CN" sz="2800" kern="100" smtClean="0">
                    <a:latin typeface="隶书" panose="02010509060101010101" pitchFamily="49" charset="-122"/>
                    <a:ea typeface="隶书" panose="02010509060101010101" pitchFamily="49" charset="-122"/>
                  </a:rPr>
                  <a:t>【2-2】</a:t>
                </a:r>
                <a:r>
                  <a:rPr lang="zh-CN" altLang="zh-CN" sz="2800" kern="100" smtClean="0">
                    <a:latin typeface="隶书" panose="02010509060101010101" pitchFamily="49" charset="-122"/>
                    <a:ea typeface="隶书" panose="02010509060101010101" pitchFamily="49" charset="-122"/>
                  </a:rPr>
                  <a:t>下列</a:t>
                </a:r>
                <a:r>
                  <a:rPr lang="zh-CN" altLang="zh-CN" sz="2800" kern="100">
                    <a:latin typeface="隶书" panose="02010509060101010101" pitchFamily="49" charset="-122"/>
                    <a:ea typeface="隶书" panose="02010509060101010101" pitchFamily="49" charset="-122"/>
                  </a:rPr>
                  <a:t>各式运用等式的性质变形，错误的是（</a:t>
                </a:r>
                <a:r>
                  <a:rPr lang="en-US" altLang="zh-CN" sz="2800" kern="0">
                    <a:effectLst/>
                    <a:latin typeface="隶书" panose="02010509060101010101" pitchFamily="49" charset="-122"/>
                    <a:ea typeface="隶书" panose="02010509060101010101" pitchFamily="49" charset="-122"/>
                  </a:rPr>
                  <a:t>  </a:t>
                </a:r>
                <a:r>
                  <a:rPr lang="en-US" altLang="zh-CN" sz="2800" kern="0" smtClean="0">
                    <a:effectLst/>
                    <a:latin typeface="隶书" panose="02010509060101010101" pitchFamily="49" charset="-122"/>
                    <a:ea typeface="隶书" panose="02010509060101010101" pitchFamily="49" charset="-122"/>
                  </a:rPr>
                  <a:t>  </a:t>
                </a:r>
                <a:r>
                  <a:rPr lang="en-US" altLang="zh-CN" sz="2800" kern="0">
                    <a:effectLst/>
                    <a:latin typeface="隶书" panose="02010509060101010101" pitchFamily="49" charset="-122"/>
                    <a:ea typeface="隶书" panose="02010509060101010101" pitchFamily="49" charset="-122"/>
                  </a:rPr>
                  <a:t> </a:t>
                </a:r>
                <a:r>
                  <a:rPr lang="zh-CN" altLang="zh-CN" sz="2800" kern="100">
                    <a:effectLst/>
                    <a:latin typeface="隶书" panose="02010509060101010101" pitchFamily="49" charset="-122"/>
                    <a:ea typeface="隶书" panose="02010509060101010101" pitchFamily="49" charset="-122"/>
                  </a:rPr>
                  <a:t>）</a:t>
                </a:r>
              </a:p>
              <a:p>
                <a:pPr fontAlgn="ctr">
                  <a:lnSpc>
                    <a:spcPct val="150000"/>
                  </a:lnSpc>
                  <a:spcAft>
                    <a:spcPct val="0"/>
                  </a:spcAft>
                  <a:tabLst>
                    <a:tab pos="2639060"/>
                  </a:tabLst>
                </a:pPr>
                <a:r>
                  <a:rPr lang="en-US" altLang="zh-CN" sz="2800" kern="100">
                    <a:effectLst/>
                    <a:latin typeface="隶书" panose="02010509060101010101" pitchFamily="49" charset="-122"/>
                    <a:ea typeface="隶书" panose="02010509060101010101" pitchFamily="49" charset="-122"/>
                  </a:rPr>
                  <a:t>A</a:t>
                </a:r>
                <a:r>
                  <a:rPr lang="zh-CN" altLang="zh-CN" sz="2800" kern="100">
                    <a:effectLst/>
                    <a:latin typeface="隶书" panose="02010509060101010101" pitchFamily="49" charset="-122"/>
                    <a:ea typeface="隶书" panose="02010509060101010101" pitchFamily="49" charset="-122"/>
                  </a:rPr>
                  <a:t>．若</a:t>
                </a:r>
                <a14:m>
                  <m:oMathPara>
                    <m:oMathParaPr>
                      <m:jc/>
                    </m:oMathParaPr>
                    <m:oMath>
                      <m:r>
                        <a:rPr lang="en-US" altLang="zh-CN" sz="2800" i="1" kern="100">
                          <a:effectLst/>
                          <a:latin typeface="Cambria Math" panose="02040503050406030204" pitchFamily="18" charset="0"/>
                          <a:cs typeface="Cambria Math" panose="02040503050406030204" pitchFamily="18" charset="0"/>
                        </a:rPr>
                        <m:t>−</m:t>
                      </m:r>
                      <m:r>
                        <a:rPr lang="en-US" altLang="zh-CN" sz="2800" i="1" kern="100">
                          <a:effectLst/>
                          <a:latin typeface="Cambria Math" panose="02040503050406030204" pitchFamily="18" charset="0"/>
                          <a:cs typeface="Cambria Math" panose="02040503050406030204" pitchFamily="18" charset="0"/>
                        </a:rPr>
                        <m:t>𝑎</m:t>
                      </m:r>
                      <m:r>
                        <a:rPr lang="en-US" altLang="zh-CN" sz="2800" i="1" kern="100">
                          <a:effectLst/>
                          <a:latin typeface="Cambria Math" panose="02040503050406030204" pitchFamily="18" charset="0"/>
                          <a:cs typeface="Cambria Math" panose="02040503050406030204" pitchFamily="18" charset="0"/>
                        </a:rPr>
                        <m:t>=−</m:t>
                      </m:r>
                      <m:r>
                        <a:rPr lang="en-US" altLang="zh-CN" sz="2800" i="1" kern="100">
                          <a:effectLst/>
                          <a:latin typeface="Cambria Math" panose="02040503050406030204" pitchFamily="18" charset="0"/>
                          <a:cs typeface="Cambria Math" panose="02040503050406030204" pitchFamily="18" charset="0"/>
                        </a:rPr>
                        <m:t>𝑏</m:t>
                      </m:r>
                    </m:oMath>
                  </m:oMathPara>
                </a14:m>
                <a:r>
                  <a:rPr lang="zh-CN" altLang="zh-CN" sz="2800" kern="100">
                    <a:effectLst/>
                    <a:latin typeface="隶书" panose="02010509060101010101" pitchFamily="49" charset="-122"/>
                    <a:ea typeface="隶书" panose="02010509060101010101" pitchFamily="49" charset="-122"/>
                  </a:rPr>
                  <a:t>，则</a:t>
                </a:r>
                <a14:m>
                  <m:oMathPara>
                    <m:oMathParaPr>
                      <m:jc/>
                    </m:oMathParaPr>
                    <m:oMath>
                      <m:r>
                        <a:rPr lang="en-US" altLang="zh-CN" sz="2800" i="1" kern="100">
                          <a:effectLst/>
                          <a:latin typeface="Cambria Math" panose="02040503050406030204" pitchFamily="18" charset="0"/>
                          <a:cs typeface="Cambria Math" panose="02040503050406030204" pitchFamily="18" charset="0"/>
                        </a:rPr>
                        <m:t>𝑎</m:t>
                      </m:r>
                      <m:r>
                        <a:rPr lang="en-US" altLang="zh-CN" sz="2800" i="1" kern="100">
                          <a:effectLst/>
                          <a:latin typeface="Cambria Math" panose="02040503050406030204" pitchFamily="18" charset="0"/>
                          <a:cs typeface="Cambria Math" panose="02040503050406030204" pitchFamily="18" charset="0"/>
                        </a:rPr>
                        <m:t>=</m:t>
                      </m:r>
                      <m:r>
                        <a:rPr lang="en-US" altLang="zh-CN" sz="2800" i="1" kern="100">
                          <a:effectLst/>
                          <a:latin typeface="Cambria Math" panose="02040503050406030204" pitchFamily="18" charset="0"/>
                          <a:cs typeface="Cambria Math" panose="02040503050406030204" pitchFamily="18" charset="0"/>
                        </a:rPr>
                        <m:t>𝑏</m:t>
                      </m:r>
                    </m:oMath>
                  </m:oMathPara>
                </a14:m>
                <a:r>
                  <a:rPr lang="en-US" altLang="zh-CN" sz="2800" kern="100">
                    <a:effectLst/>
                    <a:latin typeface="隶书" panose="02010509060101010101" pitchFamily="49" charset="-122"/>
                    <a:ea typeface="隶书" panose="02010509060101010101" pitchFamily="49" charset="-122"/>
                  </a:rPr>
                  <a:t>	B</a:t>
                </a:r>
                <a:r>
                  <a:rPr lang="zh-CN" altLang="zh-CN" sz="2800" kern="100">
                    <a:effectLst/>
                    <a:latin typeface="隶书" panose="02010509060101010101" pitchFamily="49" charset="-122"/>
                    <a:ea typeface="隶书" panose="02010509060101010101" pitchFamily="49" charset="-122"/>
                  </a:rPr>
                  <a:t>．若</a:t>
                </a:r>
                <a14:m>
                  <m:oMathPara>
                    <m:oMathParaPr>
                      <m:jc/>
                    </m:oMathParaPr>
                    <m:oMath>
                      <m:f>
                        <m:fPr>
                          <m:type m:val="bar"/>
                          <m:ctrlPr>
                            <a:rPr lang="zh-CN" altLang="zh-CN" sz="2800" i="1" kern="100">
                              <a:effectLst/>
                              <a:latin typeface="Cambria Math" panose="02040503050406030204" pitchFamily="18" charset="0"/>
                              <a:ea typeface="Cambria Math" panose="02040503050406030204" pitchFamily="18" charset="0"/>
                            </a:rPr>
                          </m:ctrlPr>
                        </m:fPr>
                        <m:num>
                          <m:r>
                            <a:rPr lang="en-US" altLang="zh-CN" sz="2800" i="1" kern="100">
                              <a:effectLst/>
                              <a:latin typeface="Cambria Math" panose="02040503050406030204" pitchFamily="18" charset="0"/>
                              <a:cs typeface="Cambria Math" panose="02040503050406030204" pitchFamily="18" charset="0"/>
                            </a:rPr>
                            <m:t>𝑎</m:t>
                          </m:r>
                        </m:num>
                        <m:den>
                          <m:r>
                            <a:rPr lang="en-US" altLang="zh-CN" sz="2800" i="1" kern="100">
                              <a:effectLst/>
                              <a:latin typeface="Cambria Math" panose="02040503050406030204" pitchFamily="18" charset="0"/>
                              <a:cs typeface="Cambria Math" panose="02040503050406030204" pitchFamily="18" charset="0"/>
                            </a:rPr>
                            <m:t>𝑐</m:t>
                          </m:r>
                        </m:den>
                      </m:f>
                      <m:r>
                        <a:rPr lang="en-US" altLang="zh-CN" sz="2800" i="1" kern="100">
                          <a:effectLst/>
                          <a:latin typeface="Cambria Math" panose="02040503050406030204" pitchFamily="18" charset="0"/>
                          <a:cs typeface="Cambria Math" panose="02040503050406030204" pitchFamily="18" charset="0"/>
                        </a:rPr>
                        <m:t>=</m:t>
                      </m:r>
                      <m:f>
                        <m:fPr>
                          <m:type m:val="bar"/>
                          <m:ctrlPr>
                            <a:rPr lang="zh-CN" altLang="zh-CN" sz="2800" i="1" kern="100">
                              <a:effectLst/>
                              <a:latin typeface="Cambria Math" panose="02040503050406030204" pitchFamily="18" charset="0"/>
                              <a:ea typeface="Cambria Math" panose="02040503050406030204" pitchFamily="18" charset="0"/>
                            </a:rPr>
                          </m:ctrlPr>
                        </m:fPr>
                        <m:num>
                          <m:r>
                            <a:rPr lang="en-US" altLang="zh-CN" sz="2800" i="1" kern="100">
                              <a:effectLst/>
                              <a:latin typeface="Cambria Math" panose="02040503050406030204" pitchFamily="18" charset="0"/>
                              <a:cs typeface="Cambria Math" panose="02040503050406030204" pitchFamily="18" charset="0"/>
                            </a:rPr>
                            <m:t>𝑏</m:t>
                          </m:r>
                        </m:num>
                        <m:den>
                          <m:r>
                            <a:rPr lang="en-US" altLang="zh-CN" sz="2800" i="1" kern="100">
                              <a:effectLst/>
                              <a:latin typeface="Cambria Math" panose="02040503050406030204" pitchFamily="18" charset="0"/>
                              <a:cs typeface="Cambria Math" panose="02040503050406030204" pitchFamily="18" charset="0"/>
                            </a:rPr>
                            <m:t>𝑐</m:t>
                          </m:r>
                        </m:den>
                      </m:f>
                    </m:oMath>
                  </m:oMathPara>
                </a14:m>
                <a:r>
                  <a:rPr lang="zh-CN" altLang="zh-CN" sz="2800" kern="100">
                    <a:effectLst/>
                    <a:latin typeface="隶书" panose="02010509060101010101" pitchFamily="49" charset="-122"/>
                    <a:ea typeface="隶书" panose="02010509060101010101" pitchFamily="49" charset="-122"/>
                  </a:rPr>
                  <a:t>，则</a:t>
                </a:r>
                <a14:m>
                  <m:oMathPara>
                    <m:oMathParaPr>
                      <m:jc/>
                    </m:oMathParaPr>
                    <m:oMath>
                      <m:r>
                        <a:rPr lang="en-US" altLang="zh-CN" sz="2800" i="1" kern="100">
                          <a:effectLst/>
                          <a:latin typeface="Cambria Math" panose="02040503050406030204" pitchFamily="18" charset="0"/>
                          <a:cs typeface="Cambria Math" panose="02040503050406030204" pitchFamily="18" charset="0"/>
                        </a:rPr>
                        <m:t>𝑎</m:t>
                      </m:r>
                      <m:r>
                        <a:rPr lang="en-US" altLang="zh-CN" sz="2800" i="1" kern="100">
                          <a:effectLst/>
                          <a:latin typeface="Cambria Math" panose="02040503050406030204" pitchFamily="18" charset="0"/>
                          <a:cs typeface="Cambria Math" panose="02040503050406030204" pitchFamily="18" charset="0"/>
                        </a:rPr>
                        <m:t>=</m:t>
                      </m:r>
                      <m:r>
                        <a:rPr lang="en-US" altLang="zh-CN" sz="2800" i="1" kern="100">
                          <a:effectLst/>
                          <a:latin typeface="Cambria Math" panose="02040503050406030204" pitchFamily="18" charset="0"/>
                          <a:cs typeface="Cambria Math" panose="02040503050406030204" pitchFamily="18" charset="0"/>
                        </a:rPr>
                        <m:t>𝑏</m:t>
                      </m:r>
                    </m:oMath>
                  </m:oMathPara>
                </a14:m>
                <a:endParaRPr lang="zh-CN" altLang="zh-CN" sz="2800" kern="100">
                  <a:effectLst/>
                  <a:latin typeface="隶书" panose="02010509060101010101" pitchFamily="49" charset="-122"/>
                  <a:ea typeface="隶书" panose="02010509060101010101" pitchFamily="49" charset="-122"/>
                </a:endParaRPr>
              </a:p>
              <a:p>
                <a:pPr fontAlgn="ctr">
                  <a:lnSpc>
                    <a:spcPct val="150000"/>
                  </a:lnSpc>
                  <a:spcAft>
                    <a:spcPct val="0"/>
                  </a:spcAft>
                  <a:tabLst>
                    <a:tab pos="2639060"/>
                  </a:tabLst>
                </a:pPr>
                <a:r>
                  <a:rPr lang="en-US" altLang="zh-CN" sz="2800" kern="100">
                    <a:effectLst/>
                    <a:latin typeface="隶书" panose="02010509060101010101" pitchFamily="49" charset="-122"/>
                    <a:ea typeface="隶书" panose="02010509060101010101" pitchFamily="49" charset="-122"/>
                  </a:rPr>
                  <a:t>C</a:t>
                </a:r>
                <a:r>
                  <a:rPr lang="zh-CN" altLang="zh-CN" sz="2800" kern="100">
                    <a:effectLst/>
                    <a:latin typeface="隶书" panose="02010509060101010101" pitchFamily="49" charset="-122"/>
                    <a:ea typeface="隶书" panose="02010509060101010101" pitchFamily="49" charset="-122"/>
                  </a:rPr>
                  <a:t>．若</a:t>
                </a:r>
                <a14:m>
                  <m:oMathPara>
                    <m:oMathParaPr>
                      <m:jc/>
                    </m:oMathParaPr>
                    <m:oMath>
                      <m:r>
                        <a:rPr lang="en-US" altLang="zh-CN" sz="2800" i="1" kern="100">
                          <a:effectLst/>
                          <a:latin typeface="Cambria Math" panose="02040503050406030204" pitchFamily="18" charset="0"/>
                          <a:cs typeface="Cambria Math" panose="02040503050406030204" pitchFamily="18" charset="0"/>
                        </a:rPr>
                        <m:t>𝑎𝑐</m:t>
                      </m:r>
                      <m:r>
                        <a:rPr lang="en-US" altLang="zh-CN" sz="2800" i="1" kern="100">
                          <a:effectLst/>
                          <a:latin typeface="Cambria Math" panose="02040503050406030204" pitchFamily="18" charset="0"/>
                          <a:cs typeface="Cambria Math" panose="02040503050406030204" pitchFamily="18" charset="0"/>
                        </a:rPr>
                        <m:t>=</m:t>
                      </m:r>
                      <m:r>
                        <a:rPr lang="en-US" altLang="zh-CN" sz="2800" i="1" kern="100">
                          <a:effectLst/>
                          <a:latin typeface="Cambria Math" panose="02040503050406030204" pitchFamily="18" charset="0"/>
                          <a:cs typeface="Cambria Math" panose="02040503050406030204" pitchFamily="18" charset="0"/>
                        </a:rPr>
                        <m:t>𝑏𝑐</m:t>
                      </m:r>
                    </m:oMath>
                  </m:oMathPara>
                </a14:m>
                <a:r>
                  <a:rPr lang="zh-CN" altLang="zh-CN" sz="2800" kern="100">
                    <a:effectLst/>
                    <a:latin typeface="隶书" panose="02010509060101010101" pitchFamily="49" charset="-122"/>
                    <a:ea typeface="隶书" panose="02010509060101010101" pitchFamily="49" charset="-122"/>
                  </a:rPr>
                  <a:t>，则</a:t>
                </a:r>
                <a14:m>
                  <m:oMathPara>
                    <m:oMathParaPr>
                      <m:jc/>
                    </m:oMathParaPr>
                    <m:oMath>
                      <m:r>
                        <a:rPr lang="en-US" altLang="zh-CN" sz="2800" i="1" kern="100">
                          <a:effectLst/>
                          <a:latin typeface="Cambria Math" panose="02040503050406030204" pitchFamily="18" charset="0"/>
                          <a:cs typeface="Cambria Math" panose="02040503050406030204" pitchFamily="18" charset="0"/>
                        </a:rPr>
                        <m:t>𝑎</m:t>
                      </m:r>
                      <m:r>
                        <a:rPr lang="en-US" altLang="zh-CN" sz="2800" i="1" kern="100">
                          <a:effectLst/>
                          <a:latin typeface="Cambria Math" panose="02040503050406030204" pitchFamily="18" charset="0"/>
                          <a:cs typeface="Cambria Math" panose="02040503050406030204" pitchFamily="18" charset="0"/>
                        </a:rPr>
                        <m:t>=</m:t>
                      </m:r>
                      <m:r>
                        <a:rPr lang="en-US" altLang="zh-CN" sz="2800" i="1" kern="100">
                          <a:effectLst/>
                          <a:latin typeface="Cambria Math" panose="02040503050406030204" pitchFamily="18" charset="0"/>
                          <a:cs typeface="Cambria Math" panose="02040503050406030204" pitchFamily="18" charset="0"/>
                        </a:rPr>
                        <m:t>𝑏</m:t>
                      </m:r>
                    </m:oMath>
                  </m:oMathPara>
                </a14:m>
                <a:r>
                  <a:rPr lang="en-US" altLang="zh-CN" sz="2800" kern="100">
                    <a:effectLst/>
                    <a:latin typeface="隶书" panose="02010509060101010101" pitchFamily="49" charset="-122"/>
                    <a:ea typeface="隶书" panose="02010509060101010101" pitchFamily="49" charset="-122"/>
                  </a:rPr>
                  <a:t>	D</a:t>
                </a:r>
                <a:r>
                  <a:rPr lang="zh-CN" altLang="zh-CN" sz="2800" kern="100">
                    <a:effectLst/>
                    <a:latin typeface="隶书" panose="02010509060101010101" pitchFamily="49" charset="-122"/>
                    <a:ea typeface="隶书" panose="02010509060101010101" pitchFamily="49" charset="-122"/>
                  </a:rPr>
                  <a:t>．若</a:t>
                </a:r>
                <a14:m>
                  <m:oMathPara>
                    <m:oMathParaPr>
                      <m:jc/>
                    </m:oMathParaPr>
                    <m:oMath>
                      <m:r>
                        <a:rPr lang="en-US" altLang="zh-CN" sz="2800" i="1" kern="100">
                          <a:effectLst/>
                          <a:latin typeface="Cambria Math" panose="02040503050406030204" pitchFamily="18" charset="0"/>
                          <a:cs typeface="Cambria Math" panose="02040503050406030204" pitchFamily="18" charset="0"/>
                        </a:rPr>
                        <m:t>(</m:t>
                      </m:r>
                      <m:sSup>
                        <m:sSupPr>
                          <m:ctrlPr>
                            <a:rPr lang="zh-CN" altLang="zh-CN" sz="2800" i="1" kern="100">
                              <a:effectLst/>
                              <a:latin typeface="Cambria Math" panose="02040503050406030204" pitchFamily="18" charset="0"/>
                              <a:ea typeface="Cambria Math" panose="02040503050406030204" pitchFamily="18" charset="0"/>
                            </a:rPr>
                          </m:ctrlPr>
                        </m:sSupPr>
                        <m:e>
                          <m:r>
                            <a:rPr lang="en-US" altLang="zh-CN" sz="2800" i="1" kern="100">
                              <a:effectLst/>
                              <a:latin typeface="Cambria Math" panose="02040503050406030204" pitchFamily="18" charset="0"/>
                              <a:cs typeface="Cambria Math" panose="02040503050406030204" pitchFamily="18" charset="0"/>
                            </a:rPr>
                            <m:t>𝑚</m:t>
                          </m:r>
                        </m:e>
                        <m:sup>
                          <m:r>
                            <a:rPr lang="en-US" altLang="zh-CN" sz="2800" i="1" kern="100">
                              <a:effectLst/>
                              <a:latin typeface="Cambria Math" panose="02040503050406030204" pitchFamily="18" charset="0"/>
                              <a:cs typeface="Cambria Math" panose="02040503050406030204" pitchFamily="18" charset="0"/>
                            </a:rPr>
                            <m:t>2</m:t>
                          </m:r>
                        </m:sup>
                      </m:sSup>
                      <m:r>
                        <a:rPr lang="en-US" altLang="zh-CN" sz="2800" i="1" kern="100">
                          <a:effectLst/>
                          <a:latin typeface="Cambria Math" panose="02040503050406030204" pitchFamily="18" charset="0"/>
                          <a:cs typeface="Cambria Math" panose="02040503050406030204" pitchFamily="18" charset="0"/>
                        </a:rPr>
                        <m:t>+1)</m:t>
                      </m:r>
                      <m:r>
                        <a:rPr lang="en-US" altLang="zh-CN" sz="2800" i="1" kern="100">
                          <a:effectLst/>
                          <a:latin typeface="Cambria Math" panose="02040503050406030204" pitchFamily="18" charset="0"/>
                          <a:cs typeface="Cambria Math" panose="02040503050406030204" pitchFamily="18" charset="0"/>
                        </a:rPr>
                        <m:t>𝑎</m:t>
                      </m:r>
                      <m:r>
                        <a:rPr lang="en-US" altLang="zh-CN" sz="2800" i="1" kern="100">
                          <a:effectLst/>
                          <a:latin typeface="Cambria Math" panose="02040503050406030204" pitchFamily="18" charset="0"/>
                          <a:cs typeface="Cambria Math" panose="02040503050406030204" pitchFamily="18" charset="0"/>
                        </a:rPr>
                        <m:t>=(</m:t>
                      </m:r>
                      <m:sSup>
                        <m:sSupPr>
                          <m:ctrlPr>
                            <a:rPr lang="zh-CN" altLang="zh-CN" sz="2800" i="1" kern="100">
                              <a:effectLst/>
                              <a:latin typeface="Cambria Math" panose="02040503050406030204" pitchFamily="18" charset="0"/>
                              <a:ea typeface="Cambria Math" panose="02040503050406030204" pitchFamily="18" charset="0"/>
                            </a:rPr>
                          </m:ctrlPr>
                        </m:sSupPr>
                        <m:e>
                          <m:r>
                            <a:rPr lang="en-US" altLang="zh-CN" sz="2800" i="1" kern="100">
                              <a:effectLst/>
                              <a:latin typeface="Cambria Math" panose="02040503050406030204" pitchFamily="18" charset="0"/>
                              <a:cs typeface="Cambria Math" panose="02040503050406030204" pitchFamily="18" charset="0"/>
                            </a:rPr>
                            <m:t>𝑚</m:t>
                          </m:r>
                        </m:e>
                        <m:sup>
                          <m:r>
                            <a:rPr lang="en-US" altLang="zh-CN" sz="2800" i="1" kern="100">
                              <a:effectLst/>
                              <a:latin typeface="Cambria Math" panose="02040503050406030204" pitchFamily="18" charset="0"/>
                              <a:cs typeface="Cambria Math" panose="02040503050406030204" pitchFamily="18" charset="0"/>
                            </a:rPr>
                            <m:t>2</m:t>
                          </m:r>
                        </m:sup>
                      </m:sSup>
                      <m:r>
                        <a:rPr lang="en-US" altLang="zh-CN" sz="2800" i="1" kern="100">
                          <a:effectLst/>
                          <a:latin typeface="Cambria Math" panose="02040503050406030204" pitchFamily="18" charset="0"/>
                          <a:cs typeface="Cambria Math" panose="02040503050406030204" pitchFamily="18" charset="0"/>
                        </a:rPr>
                        <m:t>+1)</m:t>
                      </m:r>
                      <m:r>
                        <a:rPr lang="en-US" altLang="zh-CN" sz="2800" i="1" kern="100">
                          <a:effectLst/>
                          <a:latin typeface="Cambria Math" panose="02040503050406030204" pitchFamily="18" charset="0"/>
                          <a:cs typeface="Cambria Math" panose="02040503050406030204" pitchFamily="18" charset="0"/>
                        </a:rPr>
                        <m:t>𝑏</m:t>
                      </m:r>
                    </m:oMath>
                  </m:oMathPara>
                </a14:m>
                <a:r>
                  <a:rPr lang="zh-CN" altLang="zh-CN" sz="2800" kern="100">
                    <a:effectLst/>
                    <a:latin typeface="隶书" panose="02010509060101010101" pitchFamily="49" charset="-122"/>
                    <a:ea typeface="隶书" panose="02010509060101010101" pitchFamily="49" charset="-122"/>
                  </a:rPr>
                  <a:t>，则</a:t>
                </a:r>
                <a14:m>
                  <m:oMathPara>
                    <m:oMathParaPr>
                      <m:jc/>
                    </m:oMathParaPr>
                    <m:oMath>
                      <m:r>
                        <a:rPr lang="en-US" altLang="zh-CN" sz="2800" i="1" kern="100">
                          <a:effectLst/>
                          <a:latin typeface="Cambria Math" panose="02040503050406030204" pitchFamily="18" charset="0"/>
                          <a:cs typeface="Cambria Math" panose="02040503050406030204" pitchFamily="18" charset="0"/>
                        </a:rPr>
                        <m:t>𝑎</m:t>
                      </m:r>
                      <m:r>
                        <a:rPr lang="en-US" altLang="zh-CN" sz="2800" i="1" kern="100">
                          <a:effectLst/>
                          <a:latin typeface="Cambria Math" panose="02040503050406030204" pitchFamily="18" charset="0"/>
                          <a:cs typeface="Cambria Math" panose="02040503050406030204" pitchFamily="18" charset="0"/>
                        </a:rPr>
                        <m:t>=</m:t>
                      </m:r>
                      <m:r>
                        <a:rPr lang="en-US" altLang="zh-CN" sz="2800" i="1" kern="100">
                          <a:effectLst/>
                          <a:latin typeface="Cambria Math" panose="02040503050406030204" pitchFamily="18" charset="0"/>
                          <a:cs typeface="Cambria Math" panose="02040503050406030204" pitchFamily="18" charset="0"/>
                        </a:rPr>
                        <m:t>𝑏</m:t>
                      </m:r>
                    </m:oMath>
                  </m:oMathPara>
                </a14:m>
                <a:endParaRPr lang="zh-CN" altLang="zh-CN" sz="2800" kern="100">
                  <a:effectLst/>
                  <a:latin typeface="隶书" panose="02010509060101010101" pitchFamily="49" charset="-122"/>
                  <a:ea typeface="隶书" panose="02010509060101010101" pitchFamily="49" charset="-122"/>
                </a:endParaRPr>
              </a:p>
            </p:txBody>
          </p:sp>
        </mc:Choice>
        <mc:Fallback>
          <p:sp>
            <p:nvSpPr>
              <p:cNvPr id="6" name="矩形 5"/>
              <p:cNvSpPr>
                <a:spLocks noRot="1" noChangeAspect="1" noMove="1" noResize="1" noEditPoints="1" noAdjustHandles="1" noChangeArrowheads="1" noChangeShapeType="1" noTextEdit="1"/>
              </p:cNvSpPr>
              <p:nvPr/>
            </p:nvSpPr>
            <p:spPr>
              <a:xfrm>
                <a:off x="192081" y="3888820"/>
                <a:ext cx="11231844" cy="2315827"/>
              </a:xfrm>
              <a:prstGeom prst="rect">
                <a:avLst/>
              </a:prstGeom>
              <a:blipFill rotWithShape="0">
                <a:blip r:embed="rId3"/>
                <a:stretch>
                  <a:fillRect l="-1140" r="0" b="-6316"/>
                </a:stretch>
              </a:blipFill>
            </p:spPr>
            <p:txBody>
              <a:bodyPr/>
              <a:lstStyle/>
              <a:p>
                <a:r>
                  <a:rPr lang="zh-CN" altLang="en-US">
                    <a:noFill/>
                  </a:rPr>
                  <a:t> </a:t>
                </a:r>
              </a:p>
            </p:txBody>
          </p:sp>
        </mc:Fallback>
      </mc:AlternateContent>
      <p:sp>
        <p:nvSpPr>
          <p:cNvPr id="7" name="文本框 6">
            <a:extLst>
              <a:ext uri="{FF2B5EF4-FFF2-40B4-BE49-F238E27FC236}">
                <a16:creationId xmlns:a16="http://schemas.microsoft.com/office/drawing/2014/main" xmlns="" id="{B714321F-9DD3-4645-B998-DBD591904F4D}"/>
              </a:ext>
            </a:extLst>
          </p:cNvPr>
          <p:cNvSpPr txBox="1">
            <a:spLocks noChangeArrowheads="1"/>
          </p:cNvSpPr>
          <p:nvPr/>
        </p:nvSpPr>
        <p:spPr bwMode="auto">
          <a:xfrm>
            <a:off x="8341658" y="4068150"/>
            <a:ext cx="3254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smtClean="0">
                <a:solidFill>
                  <a:srgbClr val="FF0000"/>
                </a:solidFill>
                <a:latin typeface="Times New Roman" panose="02020603050405020304" pitchFamily="18" charset="0"/>
              </a:rPr>
              <a:t>C</a:t>
            </a:r>
            <a:endParaRPr lang="en-US" altLang="zh-CN" sz="3600" b="1">
              <a:solidFill>
                <a:srgbClr val="FF0000"/>
              </a:solidFill>
              <a:latin typeface="Times New Roman" panose="02020603050405020304" pitchFamily="18" charset="0"/>
            </a:endParaRPr>
          </a:p>
        </p:txBody>
      </p:sp>
    </p:spTree>
    <p:extLst>
      <p:ext uri="{BB962C8B-B14F-4D97-AF65-F5344CB8AC3E}">
        <p14:creationId xmlns:p14="http://schemas.microsoft.com/office/powerpoint/2010/main" val="60745813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7"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92081" y="837036"/>
            <a:ext cx="11879835" cy="2677656"/>
          </a:xfrm>
          <a:prstGeom prst="rect">
            <a:avLst/>
          </a:prstGeom>
        </p:spPr>
        <p:txBody>
          <a:bodyPr wrap="square">
            <a:spAutoFit/>
          </a:bodyPr>
          <a:lstStyle/>
          <a:p>
            <a:pPr>
              <a:lnSpc>
                <a:spcPct val="150000"/>
              </a:lnSpc>
            </a:pPr>
            <a:r>
              <a:rPr lang="en-US" altLang="zh-CN" sz="2800" smtClean="0">
                <a:latin typeface="隶书" panose="02010509060101010101" pitchFamily="49" charset="-122"/>
                <a:ea typeface="隶书" panose="02010509060101010101" pitchFamily="49" charset="-122"/>
              </a:rPr>
              <a:t>【2-3】</a:t>
            </a:r>
            <a:r>
              <a:rPr lang="zh-CN" altLang="en-US" sz="2800" smtClean="0">
                <a:latin typeface="隶书" panose="02010509060101010101" pitchFamily="49" charset="-122"/>
                <a:ea typeface="隶书" panose="02010509060101010101" pitchFamily="49" charset="-122"/>
              </a:rPr>
              <a:t>设“  ”“  ”“  ”</a:t>
            </a:r>
            <a:r>
              <a:rPr lang="zh-CN" altLang="en-US" sz="2800">
                <a:latin typeface="隶书" panose="02010509060101010101" pitchFamily="49" charset="-122"/>
                <a:ea typeface="隶书" panose="02010509060101010101" pitchFamily="49" charset="-122"/>
              </a:rPr>
              <a:t>表示</a:t>
            </a:r>
            <a:r>
              <a:rPr lang="zh-CN" altLang="en-US" sz="2800" smtClean="0">
                <a:latin typeface="隶书" panose="02010509060101010101" pitchFamily="49" charset="-122"/>
                <a:ea typeface="隶书" panose="02010509060101010101" pitchFamily="49" charset="-122"/>
              </a:rPr>
              <a:t>三种</a:t>
            </a:r>
            <a:r>
              <a:rPr lang="zh-CN" altLang="en-US" sz="2800">
                <a:latin typeface="隶书" panose="02010509060101010101" pitchFamily="49" charset="-122"/>
                <a:ea typeface="隶书" panose="02010509060101010101" pitchFamily="49" charset="-122"/>
              </a:rPr>
              <a:t>不同的物体</a:t>
            </a:r>
            <a:r>
              <a:rPr lang="zh-CN" altLang="en-US" sz="2800" smtClean="0">
                <a:latin typeface="隶书" panose="02010509060101010101" pitchFamily="49" charset="-122"/>
                <a:ea typeface="隶书" panose="02010509060101010101" pitchFamily="49" charset="-122"/>
              </a:rPr>
              <a:t>，现</a:t>
            </a:r>
            <a:r>
              <a:rPr lang="zh-CN" altLang="en-US" sz="2800">
                <a:latin typeface="隶书" panose="02010509060101010101" pitchFamily="49" charset="-122"/>
                <a:ea typeface="隶书" panose="02010509060101010101" pitchFamily="49" charset="-122"/>
              </a:rPr>
              <a:t>用天平称了两次，情况如图所示，则下列</a:t>
            </a:r>
            <a:r>
              <a:rPr lang="zh-CN" altLang="en-US" sz="2800" smtClean="0">
                <a:latin typeface="隶书" panose="02010509060101010101" pitchFamily="49" charset="-122"/>
                <a:ea typeface="隶书" panose="02010509060101010101" pitchFamily="49" charset="-122"/>
              </a:rPr>
              <a:t>图形</a:t>
            </a:r>
            <a:r>
              <a:rPr lang="zh-CN" altLang="en-US" sz="2800">
                <a:latin typeface="隶书" panose="02010509060101010101" pitchFamily="49" charset="-122"/>
                <a:ea typeface="隶书" panose="02010509060101010101" pitchFamily="49" charset="-122"/>
              </a:rPr>
              <a:t>不正确的是</a:t>
            </a:r>
            <a:r>
              <a:rPr lang="zh-CN" altLang="en-US" sz="2800" smtClean="0">
                <a:latin typeface="隶书" panose="02010509060101010101" pitchFamily="49" charset="-122"/>
                <a:ea typeface="隶书" panose="02010509060101010101" pitchFamily="49" charset="-122"/>
              </a:rPr>
              <a:t>(    )</a:t>
            </a:r>
            <a:endParaRPr lang="en-US" altLang="zh-CN" sz="2800">
              <a:latin typeface="隶书" panose="02010509060101010101" pitchFamily="49" charset="-122"/>
              <a:ea typeface="隶书" panose="02010509060101010101" pitchFamily="49" charset="-122"/>
            </a:endParaRPr>
          </a:p>
          <a:p>
            <a:pPr>
              <a:lnSpc>
                <a:spcPct val="150000"/>
              </a:lnSpc>
            </a:pPr>
            <a:endParaRPr lang="en-US" altLang="zh-CN" sz="2800" smtClean="0">
              <a:latin typeface="隶书" panose="02010509060101010101" pitchFamily="49" charset="-122"/>
              <a:ea typeface="隶书" panose="02010509060101010101" pitchFamily="49" charset="-122"/>
            </a:endParaRPr>
          </a:p>
          <a:p>
            <a:pPr>
              <a:lnSpc>
                <a:spcPct val="150000"/>
              </a:lnSpc>
            </a:pPr>
            <a:endParaRPr lang="en-US" altLang="zh-CN" sz="2800">
              <a:latin typeface="隶书" panose="02010509060101010101" pitchFamily="49" charset="-122"/>
              <a:ea typeface="隶书" panose="02010509060101010101" pitchFamily="49" charset="-122"/>
            </a:endParaRPr>
          </a:p>
        </p:txBody>
      </p:sp>
      <p:pic>
        <p:nvPicPr>
          <p:cNvPr id="3" name="图片 2"/>
          <p:cNvPicPr>
            <a:picLocks noChangeAspect="1"/>
          </p:cNvPicPr>
          <p:nvPr/>
        </p:nvPicPr>
        <p:blipFill>
          <a:blip r:embed="rId3"/>
          <a:stretch>
            <a:fillRect/>
          </a:stretch>
        </p:blipFill>
        <p:spPr>
          <a:xfrm>
            <a:off x="264080" y="3632187"/>
            <a:ext cx="11735836" cy="1685767"/>
          </a:xfrm>
          <a:prstGeom prst="rect">
            <a:avLst/>
          </a:prstGeom>
        </p:spPr>
      </p:pic>
      <p:pic>
        <p:nvPicPr>
          <p:cNvPr id="4" name="图片 3"/>
          <p:cNvPicPr>
            <a:picLocks noChangeAspect="1"/>
          </p:cNvPicPr>
          <p:nvPr/>
        </p:nvPicPr>
        <p:blipFill>
          <a:blip r:embed="rId4"/>
          <a:stretch>
            <a:fillRect/>
          </a:stretch>
        </p:blipFill>
        <p:spPr>
          <a:xfrm>
            <a:off x="336080" y="2172181"/>
            <a:ext cx="5720230" cy="1300028"/>
          </a:xfrm>
          <a:prstGeom prst="rect">
            <a:avLst/>
          </a:prstGeom>
        </p:spPr>
      </p:pic>
      <p:pic>
        <p:nvPicPr>
          <p:cNvPr id="5" name="图片 4"/>
          <p:cNvPicPr>
            <a:picLocks noChangeAspect="1"/>
          </p:cNvPicPr>
          <p:nvPr/>
        </p:nvPicPr>
        <p:blipFill>
          <a:blip r:embed="rId5"/>
          <a:stretch>
            <a:fillRect/>
          </a:stretch>
        </p:blipFill>
        <p:spPr>
          <a:xfrm>
            <a:off x="2212277" y="1053033"/>
            <a:ext cx="409524" cy="390476"/>
          </a:xfrm>
          <a:prstGeom prst="rect">
            <a:avLst/>
          </a:prstGeom>
        </p:spPr>
      </p:pic>
      <p:pic>
        <p:nvPicPr>
          <p:cNvPr id="6" name="图片 5"/>
          <p:cNvPicPr>
            <a:picLocks noChangeAspect="1"/>
          </p:cNvPicPr>
          <p:nvPr/>
        </p:nvPicPr>
        <p:blipFill>
          <a:blip r:embed="rId6"/>
          <a:stretch>
            <a:fillRect/>
          </a:stretch>
        </p:blipFill>
        <p:spPr>
          <a:xfrm>
            <a:off x="3310734" y="1110176"/>
            <a:ext cx="333333" cy="333333"/>
          </a:xfrm>
          <a:prstGeom prst="rect">
            <a:avLst/>
          </a:prstGeom>
        </p:spPr>
      </p:pic>
      <p:pic>
        <p:nvPicPr>
          <p:cNvPr id="7" name="图片 6"/>
          <p:cNvPicPr>
            <a:picLocks noChangeAspect="1"/>
          </p:cNvPicPr>
          <p:nvPr/>
        </p:nvPicPr>
        <p:blipFill>
          <a:blip r:embed="rId7"/>
          <a:stretch>
            <a:fillRect/>
          </a:stretch>
        </p:blipFill>
        <p:spPr>
          <a:xfrm>
            <a:off x="4356829" y="1110176"/>
            <a:ext cx="380952" cy="333333"/>
          </a:xfrm>
          <a:prstGeom prst="rect">
            <a:avLst/>
          </a:prstGeom>
        </p:spPr>
      </p:pic>
      <p:sp>
        <p:nvSpPr>
          <p:cNvPr id="9" name="矩形 8"/>
          <p:cNvSpPr/>
          <p:nvPr/>
        </p:nvSpPr>
        <p:spPr>
          <a:xfrm>
            <a:off x="6667167" y="1525850"/>
            <a:ext cx="417102" cy="646331"/>
          </a:xfrm>
          <a:prstGeom prst="rect">
            <a:avLst/>
          </a:prstGeom>
        </p:spPr>
        <p:txBody>
          <a:bodyPr wrap="none">
            <a:spAutoFit/>
          </a:bodyPr>
          <a:lstStyle/>
          <a:p>
            <a:r>
              <a:rPr lang="en-US" altLang="zh-CN" sz="3600" b="1" smtClean="0">
                <a:solidFill>
                  <a:srgbClr val="FF0000"/>
                </a:solidFill>
                <a:latin typeface="隶书" panose="02010509060101010101" pitchFamily="49" charset="-122"/>
                <a:ea typeface="隶书" panose="02010509060101010101" pitchFamily="49" charset="-122"/>
              </a:rPr>
              <a:t>C</a:t>
            </a:r>
            <a:endParaRPr lang="zh-CN" altLang="en-US" sz="3600" b="1">
              <a:solidFill>
                <a:srgbClr val="FF0000"/>
              </a:solidFill>
            </a:endParaRPr>
          </a:p>
        </p:txBody>
      </p:sp>
    </p:spTree>
    <p:extLst>
      <p:ext uri="{BB962C8B-B14F-4D97-AF65-F5344CB8AC3E}">
        <p14:creationId xmlns:p14="http://schemas.microsoft.com/office/powerpoint/2010/main" val="392582104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Line 121">
            <a:extLst>
              <a:ext uri="{FF2B5EF4-FFF2-40B4-BE49-F238E27FC236}">
                <a16:creationId xmlns="" xmlns:a16="http://schemas.microsoft.com/office/drawing/2014/main" id="{E4DAFD25-340E-4CBD-8E63-7826D43865B7}"/>
              </a:ext>
            </a:extLst>
          </p:cNvPr>
          <p:cNvSpPr>
            <a:spLocks noChangeShapeType="1"/>
          </p:cNvSpPr>
          <p:nvPr/>
        </p:nvSpPr>
        <p:spPr bwMode="auto">
          <a:xfrm>
            <a:off x="-1198144" y="6770679"/>
            <a:ext cx="4859338" cy="0"/>
          </a:xfrm>
          <a:prstGeom prst="line">
            <a:avLst/>
          </a:prstGeom>
          <a:noFill/>
          <a:ln w="9525">
            <a:solidFill>
              <a:srgbClr val="000066"/>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zh-CN" altLang="en-US"/>
          </a:p>
        </p:txBody>
      </p:sp>
      <p:sp>
        <p:nvSpPr>
          <p:cNvPr id="3" name="Text Box 24">
            <a:extLst>
              <a:ext uri="{FF2B5EF4-FFF2-40B4-BE49-F238E27FC236}">
                <a16:creationId xmlns="" xmlns:a16="http://schemas.microsoft.com/office/drawing/2014/main" id="{762770A1-249C-4786-A033-80F5E51DD484}"/>
              </a:ext>
            </a:extLst>
          </p:cNvPr>
          <p:cNvSpPr txBox="1">
            <a:spLocks noChangeArrowheads="1"/>
          </p:cNvSpPr>
          <p:nvPr/>
        </p:nvSpPr>
        <p:spPr bwMode="auto">
          <a:xfrm>
            <a:off x="203785" y="1407259"/>
            <a:ext cx="37449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smtClean="0">
                <a:solidFill>
                  <a:srgbClr val="FF0000"/>
                </a:solidFill>
                <a:latin typeface="隶书" panose="02010509060101010101" pitchFamily="49" charset="-122"/>
                <a:ea typeface="隶书" panose="02010509060101010101" pitchFamily="49" charset="-122"/>
              </a:rPr>
              <a:t>例</a:t>
            </a:r>
            <a:r>
              <a:rPr lang="en-US" altLang="zh-CN" sz="2800" b="1" smtClean="0">
                <a:solidFill>
                  <a:srgbClr val="FF0000"/>
                </a:solidFill>
                <a:latin typeface="隶书" panose="02010509060101010101" pitchFamily="49" charset="-122"/>
                <a:ea typeface="隶书" panose="02010509060101010101" pitchFamily="49" charset="-122"/>
              </a:rPr>
              <a:t>6</a:t>
            </a:r>
            <a:r>
              <a:rPr lang="en-US" altLang="zh-CN" sz="2800" smtClean="0">
                <a:solidFill>
                  <a:srgbClr val="FF0000"/>
                </a:solidFill>
                <a:latin typeface="隶书" panose="02010509060101010101" pitchFamily="49" charset="-122"/>
                <a:ea typeface="隶书" panose="02010509060101010101" pitchFamily="49" charset="-122"/>
              </a:rPr>
              <a:t>.</a:t>
            </a:r>
            <a:r>
              <a:rPr lang="zh-CN" altLang="en-US" sz="2800" smtClean="0">
                <a:latin typeface="隶书" panose="02010509060101010101" pitchFamily="49" charset="-122"/>
                <a:ea typeface="隶书" panose="02010509060101010101" pitchFamily="49" charset="-122"/>
              </a:rPr>
              <a:t>解</a:t>
            </a:r>
            <a:r>
              <a:rPr lang="zh-CN" altLang="en-US" sz="2800">
                <a:latin typeface="隶书" panose="02010509060101010101" pitchFamily="49" charset="-122"/>
                <a:ea typeface="隶书" panose="02010509060101010101" pitchFamily="49" charset="-122"/>
              </a:rPr>
              <a:t>下列方程：</a:t>
            </a:r>
          </a:p>
        </p:txBody>
      </p:sp>
      <p:graphicFrame>
        <p:nvGraphicFramePr>
          <p:cNvPr id="4" name="Object 3">
            <a:extLst>
              <a:ext uri="{FF2B5EF4-FFF2-40B4-BE49-F238E27FC236}">
                <a16:creationId xmlns="" xmlns:a16="http://schemas.microsoft.com/office/drawing/2014/main" id="{100A64DE-411D-41AF-8E00-4EF3CE1823C8}"/>
              </a:ext>
            </a:extLst>
          </p:cNvPr>
          <p:cNvGraphicFramePr>
            <a:graphicFrameLocks noChangeAspect="1"/>
          </p:cNvGraphicFramePr>
          <p:nvPr>
            <p:extLst>
              <p:ext uri="{D42A27DB-BD31-4B8C-83A1-F6EECF244321}">
                <p14:modId xmlns:p14="http://schemas.microsoft.com/office/powerpoint/2010/main" val="3349353127"/>
              </p:ext>
            </p:extLst>
          </p:nvPr>
        </p:nvGraphicFramePr>
        <p:xfrm>
          <a:off x="435892" y="1930479"/>
          <a:ext cx="3459163" cy="862013"/>
        </p:xfrm>
        <a:graphic>
          <a:graphicData uri="http://schemas.openxmlformats.org/presentationml/2006/ole">
            <mc:AlternateContent>
              <mc:Choice xmlns:v="urn:schemas-microsoft-com:vml" Requires="v">
                <p:oleObj spid="_x0000_s1041" r:id="rId2" imgW="1511280" imgH="406080" progId="Equation.DSMT4">
                  <p:embed/>
                </p:oleObj>
              </mc:Choice>
              <mc:Fallback>
                <p:oleObj r:id="rId2" imgW="1511280" imgH="406080" progId="Equation.DSMT4">
                  <p:embed/>
                  <p:pic>
                    <p:nvPicPr>
                      <p:cNvPr id="0" name="OLE substitute image"/>
                      <p:cNvPicPr/>
                      <p:nvPr/>
                    </p:nvPicPr>
                    <p:blipFill>
                      <a:blip r:embed="rId3">
                        <a:extLst>
                          <a:ext uri="{28A0092B-C50C-407E-A947-70E740481C1C}">
                            <a14:useLocalDpi xmlns:a14="http://schemas.microsoft.com/office/drawing/2010/main" val="0"/>
                          </a:ext>
                        </a:extLst>
                      </a:blip>
                      <a:stretch>
                        <a:fillRect/>
                      </a:stretch>
                    </p:blipFill>
                    <p:spPr>
                      <a:xfrm>
                        <a:off x="435892" y="1930479"/>
                        <a:ext cx="3459163" cy="862013"/>
                      </a:xfrm>
                      <a:prstGeom prst="rect">
                        <a:avLst/>
                      </a:prstGeom>
                      <a:noFill/>
                      <a:ln>
                        <a:noFill/>
                      </a:ln>
                    </p:spPr>
                  </p:pic>
                </p:oleObj>
              </mc:Fallback>
            </mc:AlternateContent>
          </a:graphicData>
        </a:graphic>
      </p:graphicFrame>
      <p:sp>
        <p:nvSpPr>
          <p:cNvPr id="5" name="Text Box 4">
            <a:extLst>
              <a:ext uri="{FF2B5EF4-FFF2-40B4-BE49-F238E27FC236}">
                <a16:creationId xmlns="" xmlns:a16="http://schemas.microsoft.com/office/drawing/2014/main" id="{04C2B0D7-825C-4228-9778-7D3D0507EA50}"/>
              </a:ext>
            </a:extLst>
          </p:cNvPr>
          <p:cNvSpPr txBox="1">
            <a:spLocks noChangeArrowheads="1"/>
          </p:cNvSpPr>
          <p:nvPr/>
        </p:nvSpPr>
        <p:spPr bwMode="auto">
          <a:xfrm>
            <a:off x="203785" y="2664319"/>
            <a:ext cx="6003925"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solidFill>
                  <a:srgbClr val="FF0000"/>
                </a:solidFill>
                <a:latin typeface="隶书" panose="02010509060101010101" pitchFamily="49" charset="-122"/>
                <a:ea typeface="隶书" panose="02010509060101010101" pitchFamily="49" charset="-122"/>
              </a:rPr>
              <a:t>解：去分母</a:t>
            </a:r>
            <a:r>
              <a:rPr lang="en-US" altLang="zh-CN" sz="2800">
                <a:solidFill>
                  <a:srgbClr val="FF0000"/>
                </a:solidFill>
                <a:latin typeface="隶书" panose="02010509060101010101" pitchFamily="49" charset="-122"/>
                <a:ea typeface="隶书" panose="02010509060101010101" pitchFamily="49" charset="-122"/>
              </a:rPr>
              <a:t>(</a:t>
            </a:r>
            <a:r>
              <a:rPr lang="zh-CN" altLang="en-US" sz="2800">
                <a:solidFill>
                  <a:srgbClr val="FF0000"/>
                </a:solidFill>
                <a:latin typeface="隶书" panose="02010509060101010101" pitchFamily="49" charset="-122"/>
                <a:ea typeface="隶书" panose="02010509060101010101" pitchFamily="49" charset="-122"/>
              </a:rPr>
              <a:t>方程两边乘</a:t>
            </a:r>
            <a:r>
              <a:rPr lang="en-US" altLang="zh-CN" sz="2800">
                <a:solidFill>
                  <a:srgbClr val="FF0000"/>
                </a:solidFill>
                <a:latin typeface="隶书" panose="02010509060101010101" pitchFamily="49" charset="-122"/>
                <a:ea typeface="隶书" panose="02010509060101010101" pitchFamily="49" charset="-122"/>
              </a:rPr>
              <a:t>4)</a:t>
            </a:r>
            <a:r>
              <a:rPr lang="zh-CN" altLang="en-US" sz="2800">
                <a:solidFill>
                  <a:srgbClr val="FF0000"/>
                </a:solidFill>
                <a:latin typeface="隶书" panose="02010509060101010101" pitchFamily="49" charset="-122"/>
                <a:ea typeface="隶书" panose="02010509060101010101" pitchFamily="49" charset="-122"/>
              </a:rPr>
              <a:t>，得</a:t>
            </a:r>
          </a:p>
          <a:p>
            <a:pPr>
              <a:lnSpc>
                <a:spcPct val="150000"/>
              </a:lnSpc>
            </a:pPr>
            <a:r>
              <a:rPr lang="zh-CN" altLang="en-US" sz="2800">
                <a:solidFill>
                  <a:srgbClr val="FF0000"/>
                </a:solidFill>
                <a:latin typeface="隶书" panose="02010509060101010101" pitchFamily="49" charset="-122"/>
                <a:ea typeface="隶书" panose="02010509060101010101" pitchFamily="49" charset="-122"/>
              </a:rPr>
              <a:t>         </a:t>
            </a:r>
            <a:r>
              <a:rPr lang="en-US" altLang="zh-CN" sz="2800">
                <a:solidFill>
                  <a:srgbClr val="FF0000"/>
                </a:solidFill>
                <a:latin typeface="隶书" panose="02010509060101010101" pitchFamily="49" charset="-122"/>
                <a:ea typeface="隶书" panose="02010509060101010101" pitchFamily="49" charset="-122"/>
              </a:rPr>
              <a:t>2(x</a:t>
            </a:r>
            <a:r>
              <a:rPr lang="en-US" altLang="zh-CN" sz="2800">
                <a:solidFill>
                  <a:srgbClr val="FF0000"/>
                </a:solidFill>
                <a:latin typeface="隶书" panose="02010509060101010101" pitchFamily="49" charset="-122"/>
                <a:ea typeface="隶书" panose="02010509060101010101" pitchFamily="49" charset="-122"/>
                <a:sym typeface="宋体" panose="02010600030101010101" pitchFamily="2" charset="-122"/>
              </a:rPr>
              <a:t>+</a:t>
            </a:r>
            <a:r>
              <a:rPr lang="en-US" altLang="zh-CN" sz="2800">
                <a:solidFill>
                  <a:srgbClr val="FF0000"/>
                </a:solidFill>
                <a:latin typeface="隶书" panose="02010509060101010101" pitchFamily="49" charset="-122"/>
                <a:ea typeface="隶书" panose="02010509060101010101" pitchFamily="49" charset="-122"/>
              </a:rPr>
              <a:t>1</a:t>
            </a:r>
            <a:r>
              <a:rPr lang="en-US" altLang="zh-CN" sz="2800" smtClean="0">
                <a:solidFill>
                  <a:srgbClr val="FF0000"/>
                </a:solidFill>
                <a:latin typeface="隶书" panose="02010509060101010101" pitchFamily="49" charset="-122"/>
                <a:ea typeface="隶书" panose="02010509060101010101" pitchFamily="49" charset="-122"/>
              </a:rPr>
              <a:t>)</a:t>
            </a:r>
            <a:r>
              <a:rPr lang="zh-CN"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a:t>
            </a:r>
            <a:r>
              <a:rPr lang="en-US" altLang="zh-CN"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4</a:t>
            </a:r>
            <a:r>
              <a:rPr lang="en-US" altLang="zh-CN" sz="2800" smtClean="0">
                <a:solidFill>
                  <a:srgbClr val="FF0000"/>
                </a:solidFill>
                <a:latin typeface="隶书" panose="02010509060101010101" pitchFamily="49" charset="-122"/>
                <a:ea typeface="隶书" panose="02010509060101010101" pitchFamily="49" charset="-122"/>
              </a:rPr>
              <a:t>=</a:t>
            </a:r>
            <a:r>
              <a:rPr lang="en-US" altLang="zh-CN"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8</a:t>
            </a:r>
            <a:r>
              <a:rPr lang="en-US" altLang="zh-CN" sz="2800" smtClean="0">
                <a:solidFill>
                  <a:srgbClr val="FF0000"/>
                </a:solidFill>
                <a:latin typeface="隶书" panose="02010509060101010101" pitchFamily="49" charset="-122"/>
                <a:ea typeface="隶书" panose="02010509060101010101" pitchFamily="49" charset="-122"/>
              </a:rPr>
              <a:t>+(2</a:t>
            </a:r>
            <a:r>
              <a:rPr lang="zh-CN"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a:t>
            </a:r>
            <a:r>
              <a:rPr lang="en-US" altLang="zh-CN" sz="2800">
                <a:solidFill>
                  <a:srgbClr val="FF0000"/>
                </a:solidFill>
                <a:latin typeface="隶书" panose="02010509060101010101" pitchFamily="49" charset="-122"/>
                <a:ea typeface="隶书" panose="02010509060101010101" pitchFamily="49" charset="-122"/>
                <a:sym typeface="宋体" panose="02010600030101010101" pitchFamily="2" charset="-122"/>
              </a:rPr>
              <a:t>x</a:t>
            </a:r>
            <a:r>
              <a:rPr lang="en-US" altLang="zh-CN" sz="2800">
                <a:solidFill>
                  <a:srgbClr val="FF0000"/>
                </a:solidFill>
                <a:latin typeface="隶书" panose="02010509060101010101" pitchFamily="49" charset="-122"/>
                <a:ea typeface="隶书" panose="02010509060101010101" pitchFamily="49" charset="-122"/>
              </a:rPr>
              <a:t>).</a:t>
            </a:r>
          </a:p>
          <a:p>
            <a:pPr>
              <a:lnSpc>
                <a:spcPct val="150000"/>
              </a:lnSpc>
            </a:pPr>
            <a:r>
              <a:rPr lang="zh-CN" altLang="en-US" sz="2800">
                <a:solidFill>
                  <a:srgbClr val="FF0000"/>
                </a:solidFill>
                <a:latin typeface="隶书" panose="02010509060101010101" pitchFamily="49" charset="-122"/>
                <a:ea typeface="隶书" panose="02010509060101010101" pitchFamily="49" charset="-122"/>
              </a:rPr>
              <a:t>去括号，得 </a:t>
            </a:r>
            <a:r>
              <a:rPr lang="en-US" altLang="zh-CN"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2x+2</a:t>
            </a:r>
            <a:r>
              <a:rPr lang="zh-CN"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a:t>
            </a:r>
            <a:r>
              <a:rPr lang="en-US" altLang="zh-CN"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4=8+2</a:t>
            </a:r>
            <a:r>
              <a:rPr lang="zh-CN"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a:t>
            </a:r>
            <a:r>
              <a:rPr lang="en-US" altLang="zh-CN" sz="2800">
                <a:solidFill>
                  <a:srgbClr val="FF0000"/>
                </a:solidFill>
                <a:latin typeface="隶书" panose="02010509060101010101" pitchFamily="49" charset="-122"/>
                <a:ea typeface="隶书" panose="02010509060101010101" pitchFamily="49" charset="-122"/>
                <a:sym typeface="宋体" panose="02010600030101010101" pitchFamily="2" charset="-122"/>
              </a:rPr>
              <a:t>x.</a:t>
            </a:r>
          </a:p>
          <a:p>
            <a:pPr>
              <a:lnSpc>
                <a:spcPct val="150000"/>
              </a:lnSpc>
            </a:pPr>
            <a:r>
              <a:rPr lang="zh-CN" altLang="en-US" sz="2800">
                <a:solidFill>
                  <a:srgbClr val="FF0000"/>
                </a:solidFill>
                <a:latin typeface="隶书" panose="02010509060101010101" pitchFamily="49" charset="-122"/>
                <a:ea typeface="隶书" panose="02010509060101010101" pitchFamily="49" charset="-122"/>
              </a:rPr>
              <a:t>移项，得      </a:t>
            </a:r>
            <a:r>
              <a:rPr lang="en-US" altLang="zh-CN"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2x+x=8+2</a:t>
            </a:r>
            <a:r>
              <a:rPr lang="zh-CN"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a:t>
            </a:r>
            <a:r>
              <a:rPr lang="en-US" altLang="zh-CN" sz="2800">
                <a:solidFill>
                  <a:srgbClr val="FF0000"/>
                </a:solidFill>
                <a:latin typeface="隶书" panose="02010509060101010101" pitchFamily="49" charset="-122"/>
                <a:ea typeface="隶书" panose="02010509060101010101" pitchFamily="49" charset="-122"/>
                <a:sym typeface="宋体" panose="02010600030101010101" pitchFamily="2" charset="-122"/>
              </a:rPr>
              <a:t>2+4.</a:t>
            </a:r>
          </a:p>
          <a:p>
            <a:pPr>
              <a:lnSpc>
                <a:spcPct val="150000"/>
              </a:lnSpc>
            </a:pPr>
            <a:r>
              <a:rPr lang="zh-CN" altLang="en-US" sz="2800">
                <a:solidFill>
                  <a:srgbClr val="FF0000"/>
                </a:solidFill>
                <a:latin typeface="隶书" panose="02010509060101010101" pitchFamily="49" charset="-122"/>
                <a:ea typeface="隶书" panose="02010509060101010101" pitchFamily="49" charset="-122"/>
              </a:rPr>
              <a:t>合并同类项，得  </a:t>
            </a:r>
            <a:r>
              <a:rPr lang="en-US"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3</a:t>
            </a:r>
            <a:r>
              <a:rPr lang="en-US" altLang="zh-CN"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x=</a:t>
            </a:r>
            <a:r>
              <a:rPr lang="en-US"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12</a:t>
            </a:r>
            <a:r>
              <a:rPr lang="en-US"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a:t>
            </a:r>
            <a:endParaRPr lang="en-US" altLang="zh-CN" sz="2800">
              <a:solidFill>
                <a:srgbClr val="FF0000"/>
              </a:solidFill>
              <a:latin typeface="隶书" panose="02010509060101010101" pitchFamily="49" charset="-122"/>
              <a:ea typeface="隶书" panose="02010509060101010101" pitchFamily="49" charset="-122"/>
            </a:endParaRPr>
          </a:p>
          <a:p>
            <a:pPr>
              <a:lnSpc>
                <a:spcPct val="150000"/>
              </a:lnSpc>
            </a:pPr>
            <a:r>
              <a:rPr lang="zh-CN" altLang="en-US" sz="2800">
                <a:solidFill>
                  <a:srgbClr val="FF0000"/>
                </a:solidFill>
                <a:latin typeface="隶书" panose="02010509060101010101" pitchFamily="49" charset="-122"/>
                <a:ea typeface="隶书" panose="02010509060101010101" pitchFamily="49" charset="-122"/>
              </a:rPr>
              <a:t>系数化为</a:t>
            </a:r>
            <a:r>
              <a:rPr lang="en-US" altLang="zh-CN" sz="2800">
                <a:solidFill>
                  <a:srgbClr val="FF0000"/>
                </a:solidFill>
                <a:latin typeface="隶书" panose="02010509060101010101" pitchFamily="49" charset="-122"/>
                <a:ea typeface="隶书" panose="02010509060101010101" pitchFamily="49" charset="-122"/>
              </a:rPr>
              <a:t>1</a:t>
            </a:r>
            <a:r>
              <a:rPr lang="zh-CN" altLang="en-US" sz="2800">
                <a:solidFill>
                  <a:srgbClr val="FF0000"/>
                </a:solidFill>
                <a:latin typeface="隶书" panose="02010509060101010101" pitchFamily="49" charset="-122"/>
                <a:ea typeface="隶书" panose="02010509060101010101" pitchFamily="49" charset="-122"/>
              </a:rPr>
              <a:t>，得    </a:t>
            </a:r>
            <a:r>
              <a:rPr lang="en-US" altLang="zh-CN"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x=</a:t>
            </a:r>
            <a:r>
              <a:rPr lang="en-US"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4</a:t>
            </a:r>
            <a:r>
              <a:rPr lang="en-US"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a:t>
            </a:r>
            <a:endParaRPr lang="zh-CN" altLang="en-US" sz="2800">
              <a:solidFill>
                <a:srgbClr val="FF0000"/>
              </a:solidFill>
              <a:latin typeface="隶书" panose="02010509060101010101" pitchFamily="49" charset="-122"/>
              <a:ea typeface="隶书" panose="02010509060101010101" pitchFamily="49" charset="-122"/>
            </a:endParaRPr>
          </a:p>
        </p:txBody>
      </p:sp>
      <p:graphicFrame>
        <p:nvGraphicFramePr>
          <p:cNvPr id="6" name="Object 3">
            <a:extLst>
              <a:ext uri="{FF2B5EF4-FFF2-40B4-BE49-F238E27FC236}">
                <a16:creationId xmlns="" xmlns:a16="http://schemas.microsoft.com/office/drawing/2014/main" id="{635A097C-00E5-4938-9FE3-23E1A259B8EF}"/>
              </a:ext>
            </a:extLst>
          </p:cNvPr>
          <p:cNvGraphicFramePr>
            <a:graphicFrameLocks noChangeAspect="1"/>
          </p:cNvGraphicFramePr>
          <p:nvPr>
            <p:extLst>
              <p:ext uri="{D42A27DB-BD31-4B8C-83A1-F6EECF244321}">
                <p14:modId xmlns:p14="http://schemas.microsoft.com/office/powerpoint/2010/main" val="2458721225"/>
              </p:ext>
            </p:extLst>
          </p:nvPr>
        </p:nvGraphicFramePr>
        <p:xfrm>
          <a:off x="5505323" y="1930478"/>
          <a:ext cx="3867150" cy="862013"/>
        </p:xfrm>
        <a:graphic>
          <a:graphicData uri="http://schemas.openxmlformats.org/presentationml/2006/ole">
            <mc:AlternateContent>
              <mc:Choice xmlns:v="urn:schemas-microsoft-com:vml" Requires="v">
                <p:oleObj spid="_x0000_s1042" r:id="rId4" imgW="1688760" imgH="406080" progId="Equation.DSMT4">
                  <p:embed/>
                </p:oleObj>
              </mc:Choice>
              <mc:Fallback>
                <p:oleObj r:id="rId4" imgW="1688760" imgH="406080" progId="Equation.DSMT4">
                  <p:embed/>
                  <p:pic>
                    <p:nvPicPr>
                      <p:cNvPr id="0" name="OLE substitute image"/>
                      <p:cNvPicPr/>
                      <p:nvPr/>
                    </p:nvPicPr>
                    <p:blipFill>
                      <a:blip r:embed="rId5">
                        <a:extLst>
                          <a:ext uri="{28A0092B-C50C-407E-A947-70E740481C1C}">
                            <a14:useLocalDpi xmlns:a14="http://schemas.microsoft.com/office/drawing/2010/main" val="0"/>
                          </a:ext>
                        </a:extLst>
                      </a:blip>
                      <a:stretch>
                        <a:fillRect/>
                      </a:stretch>
                    </p:blipFill>
                    <p:spPr>
                      <a:xfrm>
                        <a:off x="5505323" y="1930478"/>
                        <a:ext cx="3867150" cy="862013"/>
                      </a:xfrm>
                      <a:prstGeom prst="rect">
                        <a:avLst/>
                      </a:prstGeom>
                      <a:noFill/>
                      <a:ln>
                        <a:noFill/>
                      </a:ln>
                    </p:spPr>
                  </p:pic>
                </p:oleObj>
              </mc:Fallback>
            </mc:AlternateContent>
          </a:graphicData>
        </a:graphic>
      </p:graphicFrame>
      <p:sp>
        <p:nvSpPr>
          <p:cNvPr id="7" name="Text Box 4">
            <a:extLst>
              <a:ext uri="{FF2B5EF4-FFF2-40B4-BE49-F238E27FC236}">
                <a16:creationId xmlns="" xmlns:a16="http://schemas.microsoft.com/office/drawing/2014/main" id="{0FEAD643-3312-4E5A-B928-48D522872A9F}"/>
              </a:ext>
            </a:extLst>
          </p:cNvPr>
          <p:cNvSpPr txBox="1">
            <a:spLocks noChangeArrowheads="1"/>
          </p:cNvSpPr>
          <p:nvPr/>
        </p:nvSpPr>
        <p:spPr bwMode="auto">
          <a:xfrm>
            <a:off x="5567540" y="2664319"/>
            <a:ext cx="6624460" cy="4515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solidFill>
                  <a:srgbClr val="FF0000"/>
                </a:solidFill>
                <a:latin typeface="隶书" panose="02010509060101010101" pitchFamily="49" charset="-122"/>
                <a:ea typeface="隶书" panose="02010509060101010101" pitchFamily="49" charset="-122"/>
              </a:rPr>
              <a:t>解：去分母</a:t>
            </a:r>
            <a:r>
              <a:rPr lang="en-US" altLang="zh-CN" sz="2800">
                <a:solidFill>
                  <a:srgbClr val="FF0000"/>
                </a:solidFill>
                <a:latin typeface="隶书" panose="02010509060101010101" pitchFamily="49" charset="-122"/>
                <a:ea typeface="隶书" panose="02010509060101010101" pitchFamily="49" charset="-122"/>
              </a:rPr>
              <a:t>(</a:t>
            </a:r>
            <a:r>
              <a:rPr lang="zh-CN" altLang="en-US" sz="2800">
                <a:solidFill>
                  <a:srgbClr val="FF0000"/>
                </a:solidFill>
                <a:latin typeface="隶书" panose="02010509060101010101" pitchFamily="49" charset="-122"/>
                <a:ea typeface="隶书" panose="02010509060101010101" pitchFamily="49" charset="-122"/>
              </a:rPr>
              <a:t>方程两边乘</a:t>
            </a:r>
            <a:r>
              <a:rPr lang="en-US" altLang="zh-CN" sz="2800">
                <a:solidFill>
                  <a:srgbClr val="FF0000"/>
                </a:solidFill>
                <a:latin typeface="隶书" panose="02010509060101010101" pitchFamily="49" charset="-122"/>
                <a:ea typeface="隶书" panose="02010509060101010101" pitchFamily="49" charset="-122"/>
              </a:rPr>
              <a:t>6)</a:t>
            </a:r>
            <a:r>
              <a:rPr lang="zh-CN" altLang="en-US" sz="2800">
                <a:solidFill>
                  <a:srgbClr val="FF0000"/>
                </a:solidFill>
                <a:latin typeface="隶书" panose="02010509060101010101" pitchFamily="49" charset="-122"/>
                <a:ea typeface="隶书" panose="02010509060101010101" pitchFamily="49" charset="-122"/>
              </a:rPr>
              <a:t>，得</a:t>
            </a:r>
          </a:p>
          <a:p>
            <a:pPr>
              <a:lnSpc>
                <a:spcPct val="150000"/>
              </a:lnSpc>
            </a:pPr>
            <a:r>
              <a:rPr lang="zh-CN" altLang="en-US" sz="2800">
                <a:solidFill>
                  <a:srgbClr val="FF0000"/>
                </a:solidFill>
                <a:latin typeface="隶书" panose="02010509060101010101" pitchFamily="49" charset="-122"/>
                <a:ea typeface="隶书" panose="02010509060101010101" pitchFamily="49" charset="-122"/>
              </a:rPr>
              <a:t>     </a:t>
            </a:r>
            <a:r>
              <a:rPr lang="zh-CN" altLang="en-US" sz="2800" smtClean="0">
                <a:solidFill>
                  <a:srgbClr val="FF0000"/>
                </a:solidFill>
                <a:latin typeface="隶书" panose="02010509060101010101" pitchFamily="49" charset="-122"/>
                <a:ea typeface="隶书" panose="02010509060101010101" pitchFamily="49" charset="-122"/>
              </a:rPr>
              <a:t>    </a:t>
            </a:r>
            <a:r>
              <a:rPr lang="en-US" altLang="zh-CN" sz="2800" smtClean="0">
                <a:solidFill>
                  <a:srgbClr val="FF0000"/>
                </a:solidFill>
                <a:latin typeface="隶书" panose="02010509060101010101" pitchFamily="49" charset="-122"/>
                <a:ea typeface="隶书" panose="02010509060101010101" pitchFamily="49" charset="-122"/>
              </a:rPr>
              <a:t>18</a:t>
            </a:r>
            <a:r>
              <a:rPr lang="en-US" altLang="zh-CN"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x+3</a:t>
            </a:r>
            <a:r>
              <a:rPr lang="en-US" altLang="zh-CN" sz="2800" smtClean="0">
                <a:solidFill>
                  <a:srgbClr val="FF0000"/>
                </a:solidFill>
                <a:latin typeface="隶书" panose="02010509060101010101" pitchFamily="49" charset="-122"/>
                <a:ea typeface="隶书" panose="02010509060101010101" pitchFamily="49" charset="-122"/>
              </a:rPr>
              <a:t>(x</a:t>
            </a: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a:t>
            </a:r>
            <a:r>
              <a:rPr lang="en-US" altLang="zh-CN" sz="2800">
                <a:solidFill>
                  <a:srgbClr val="FF0000"/>
                </a:solidFill>
                <a:latin typeface="隶书" panose="02010509060101010101" pitchFamily="49" charset="-122"/>
                <a:ea typeface="隶书" panose="02010509060101010101" pitchFamily="49" charset="-122"/>
              </a:rPr>
              <a:t>1</a:t>
            </a:r>
            <a:r>
              <a:rPr lang="en-US" altLang="zh-CN" sz="2800" smtClean="0">
                <a:solidFill>
                  <a:srgbClr val="FF0000"/>
                </a:solidFill>
                <a:latin typeface="隶书" panose="02010509060101010101" pitchFamily="49" charset="-122"/>
                <a:ea typeface="隶书" panose="02010509060101010101" pitchFamily="49" charset="-122"/>
              </a:rPr>
              <a:t>)=</a:t>
            </a:r>
            <a:r>
              <a:rPr lang="en-US" altLang="zh-CN" sz="2800">
                <a:solidFill>
                  <a:srgbClr val="FF0000"/>
                </a:solidFill>
                <a:latin typeface="隶书" panose="02010509060101010101" pitchFamily="49" charset="-122"/>
                <a:ea typeface="隶书" panose="02010509060101010101" pitchFamily="49" charset="-122"/>
                <a:sym typeface="宋体" panose="02010600030101010101" pitchFamily="2" charset="-122"/>
              </a:rPr>
              <a:t>18</a:t>
            </a:r>
            <a:r>
              <a:rPr lang="zh-CN" altLang="en-US" sz="2800">
                <a:solidFill>
                  <a:srgbClr val="FF0000"/>
                </a:solidFill>
                <a:latin typeface="隶书" panose="02010509060101010101" pitchFamily="49" charset="-122"/>
                <a:ea typeface="隶书" panose="02010509060101010101" pitchFamily="49" charset="-122"/>
              </a:rPr>
              <a:t>－</a:t>
            </a:r>
            <a:r>
              <a:rPr lang="en-US" altLang="zh-CN" sz="2800" smtClean="0">
                <a:solidFill>
                  <a:srgbClr val="FF0000"/>
                </a:solidFill>
                <a:latin typeface="隶书" panose="02010509060101010101" pitchFamily="49" charset="-122"/>
                <a:ea typeface="隶书" panose="02010509060101010101" pitchFamily="49" charset="-122"/>
              </a:rPr>
              <a:t>2(2x</a:t>
            </a:r>
            <a:r>
              <a:rPr lang="zh-CN"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a:t>
            </a:r>
            <a:r>
              <a:rPr lang="en-US" altLang="zh-CN" sz="2800">
                <a:solidFill>
                  <a:srgbClr val="FF0000"/>
                </a:solidFill>
                <a:latin typeface="隶书" panose="02010509060101010101" pitchFamily="49" charset="-122"/>
                <a:ea typeface="隶书" panose="02010509060101010101" pitchFamily="49" charset="-122"/>
                <a:sym typeface="宋体" panose="02010600030101010101" pitchFamily="2" charset="-122"/>
              </a:rPr>
              <a:t>1</a:t>
            </a:r>
            <a:r>
              <a:rPr lang="en-US" altLang="zh-CN" sz="2800">
                <a:solidFill>
                  <a:srgbClr val="FF0000"/>
                </a:solidFill>
                <a:latin typeface="隶书" panose="02010509060101010101" pitchFamily="49" charset="-122"/>
                <a:ea typeface="隶书" panose="02010509060101010101" pitchFamily="49" charset="-122"/>
              </a:rPr>
              <a:t>).</a:t>
            </a:r>
          </a:p>
          <a:p>
            <a:pPr>
              <a:lnSpc>
                <a:spcPct val="150000"/>
              </a:lnSpc>
            </a:pPr>
            <a:r>
              <a:rPr lang="zh-CN" altLang="en-US" sz="2800">
                <a:solidFill>
                  <a:srgbClr val="FF0000"/>
                </a:solidFill>
                <a:latin typeface="隶书" panose="02010509060101010101" pitchFamily="49" charset="-122"/>
                <a:ea typeface="隶书" panose="02010509060101010101" pitchFamily="49" charset="-122"/>
              </a:rPr>
              <a:t>去括号，得 </a:t>
            </a:r>
            <a:r>
              <a:rPr lang="en-US" altLang="zh-CN"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18x+3x</a:t>
            </a: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a:t>
            </a:r>
            <a:r>
              <a:rPr lang="en-US" altLang="zh-CN"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3=18</a:t>
            </a: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a:t>
            </a:r>
            <a:r>
              <a:rPr lang="en-US" altLang="zh-CN"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4x</a:t>
            </a:r>
            <a:r>
              <a:rPr lang="en-US"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+2</a:t>
            </a:r>
            <a:r>
              <a:rPr lang="en-US"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a:t>
            </a:r>
            <a:endParaRPr lang="en-US" altLang="en-US" sz="2800">
              <a:solidFill>
                <a:srgbClr val="FF0000"/>
              </a:solidFill>
              <a:latin typeface="隶书" panose="02010509060101010101" pitchFamily="49" charset="-122"/>
              <a:ea typeface="隶书" panose="02010509060101010101" pitchFamily="49" charset="-122"/>
            </a:endParaRPr>
          </a:p>
          <a:p>
            <a:pPr>
              <a:lnSpc>
                <a:spcPct val="150000"/>
              </a:lnSpc>
            </a:pPr>
            <a:r>
              <a:rPr lang="zh-CN" altLang="en-US" sz="2800">
                <a:solidFill>
                  <a:srgbClr val="FF0000"/>
                </a:solidFill>
                <a:latin typeface="隶书" panose="02010509060101010101" pitchFamily="49" charset="-122"/>
                <a:ea typeface="隶书" panose="02010509060101010101" pitchFamily="49" charset="-122"/>
              </a:rPr>
              <a:t>移项，得  </a:t>
            </a:r>
            <a:r>
              <a:rPr lang="zh-CN" altLang="en-US" sz="2800" smtClean="0">
                <a:solidFill>
                  <a:srgbClr val="FF0000"/>
                </a:solidFill>
                <a:latin typeface="隶书" panose="02010509060101010101" pitchFamily="49" charset="-122"/>
                <a:ea typeface="隶书" panose="02010509060101010101" pitchFamily="49" charset="-122"/>
              </a:rPr>
              <a:t> </a:t>
            </a:r>
            <a:r>
              <a:rPr lang="en-US" altLang="zh-CN"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18x+3x+4x=18</a:t>
            </a:r>
            <a:r>
              <a:rPr lang="en-US"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+2+3</a:t>
            </a:r>
            <a:r>
              <a:rPr lang="en-US"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a:t>
            </a:r>
            <a:endParaRPr lang="zh-CN" altLang="en-US" sz="2800">
              <a:solidFill>
                <a:srgbClr val="FF0000"/>
              </a:solidFill>
              <a:latin typeface="隶书" panose="02010509060101010101" pitchFamily="49" charset="-122"/>
              <a:ea typeface="隶书" panose="02010509060101010101" pitchFamily="49" charset="-122"/>
            </a:endParaRPr>
          </a:p>
          <a:p>
            <a:pPr>
              <a:lnSpc>
                <a:spcPct val="150000"/>
              </a:lnSpc>
            </a:pPr>
            <a:r>
              <a:rPr lang="zh-CN" altLang="en-US" sz="2800">
                <a:solidFill>
                  <a:srgbClr val="FF0000"/>
                </a:solidFill>
                <a:latin typeface="隶书" panose="02010509060101010101" pitchFamily="49" charset="-122"/>
                <a:ea typeface="隶书" panose="02010509060101010101" pitchFamily="49" charset="-122"/>
              </a:rPr>
              <a:t>合并同类项，得 </a:t>
            </a:r>
            <a:r>
              <a:rPr lang="zh-CN" altLang="en-US" sz="2800" smtClean="0">
                <a:solidFill>
                  <a:srgbClr val="FF0000"/>
                </a:solidFill>
                <a:latin typeface="隶书" panose="02010509060101010101" pitchFamily="49" charset="-122"/>
                <a:ea typeface="隶书" panose="02010509060101010101" pitchFamily="49" charset="-122"/>
              </a:rPr>
              <a:t>  </a:t>
            </a:r>
            <a:r>
              <a:rPr lang="en-US"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25</a:t>
            </a:r>
            <a:r>
              <a:rPr lang="en-US" altLang="zh-CN"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x=</a:t>
            </a:r>
            <a:r>
              <a:rPr lang="en-US"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23</a:t>
            </a:r>
            <a:r>
              <a:rPr lang="en-US"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a:t>
            </a:r>
            <a:endParaRPr lang="en-US" altLang="zh-CN" sz="2800">
              <a:solidFill>
                <a:srgbClr val="FF0000"/>
              </a:solidFill>
              <a:latin typeface="隶书" panose="02010509060101010101" pitchFamily="49" charset="-122"/>
              <a:ea typeface="隶书" panose="02010509060101010101" pitchFamily="49" charset="-122"/>
            </a:endParaRPr>
          </a:p>
          <a:p>
            <a:pPr>
              <a:lnSpc>
                <a:spcPct val="150000"/>
              </a:lnSpc>
            </a:pPr>
            <a:r>
              <a:rPr lang="zh-CN" altLang="en-US" sz="2800">
                <a:solidFill>
                  <a:srgbClr val="FF0000"/>
                </a:solidFill>
                <a:latin typeface="隶书" panose="02010509060101010101" pitchFamily="49" charset="-122"/>
                <a:ea typeface="隶书" panose="02010509060101010101" pitchFamily="49" charset="-122"/>
              </a:rPr>
              <a:t>系数化为</a:t>
            </a:r>
            <a:r>
              <a:rPr lang="en-US" altLang="zh-CN" sz="2800">
                <a:solidFill>
                  <a:srgbClr val="FF0000"/>
                </a:solidFill>
                <a:latin typeface="隶书" panose="02010509060101010101" pitchFamily="49" charset="-122"/>
                <a:ea typeface="隶书" panose="02010509060101010101" pitchFamily="49" charset="-122"/>
              </a:rPr>
              <a:t>1</a:t>
            </a:r>
            <a:r>
              <a:rPr lang="zh-CN" altLang="en-US" sz="2800">
                <a:solidFill>
                  <a:srgbClr val="FF0000"/>
                </a:solidFill>
                <a:latin typeface="隶书" panose="02010509060101010101" pitchFamily="49" charset="-122"/>
                <a:ea typeface="隶书" panose="02010509060101010101" pitchFamily="49" charset="-122"/>
              </a:rPr>
              <a:t>，得</a:t>
            </a:r>
          </a:p>
          <a:p>
            <a:pPr>
              <a:lnSpc>
                <a:spcPct val="150000"/>
              </a:lnSpc>
            </a:pPr>
            <a:endParaRPr lang="zh-CN" altLang="en-US" sz="2800">
              <a:solidFill>
                <a:srgbClr val="FF0000"/>
              </a:solidFill>
              <a:latin typeface="隶书" panose="02010509060101010101" pitchFamily="49" charset="-122"/>
              <a:ea typeface="隶书" panose="02010509060101010101" pitchFamily="49" charset="-122"/>
            </a:endParaRPr>
          </a:p>
        </p:txBody>
      </p:sp>
      <p:graphicFrame>
        <p:nvGraphicFramePr>
          <p:cNvPr id="8" name="对象 7">
            <a:hlinkClick action="ppaction://ole?verb=1"/>
            <a:extLst>
              <a:ext uri="{FF2B5EF4-FFF2-40B4-BE49-F238E27FC236}">
                <a16:creationId xmlns="" xmlns:a16="http://schemas.microsoft.com/office/drawing/2014/main" id="{7715D688-F3C3-4BE6-87CF-67DE73E17545}"/>
              </a:ext>
            </a:extLst>
          </p:cNvPr>
          <p:cNvGraphicFramePr>
            <a:graphicFrameLocks noChangeAspect="1"/>
          </p:cNvGraphicFramePr>
          <p:nvPr>
            <p:extLst>
              <p:ext uri="{D42A27DB-BD31-4B8C-83A1-F6EECF244321}">
                <p14:modId xmlns:p14="http://schemas.microsoft.com/office/powerpoint/2010/main" val="1798106882"/>
              </p:ext>
            </p:extLst>
          </p:nvPr>
        </p:nvGraphicFramePr>
        <p:xfrm>
          <a:off x="8913090" y="5821013"/>
          <a:ext cx="965811" cy="813623"/>
        </p:xfrm>
        <a:graphic>
          <a:graphicData uri="http://schemas.openxmlformats.org/presentationml/2006/ole">
            <mc:AlternateContent>
              <mc:Choice xmlns:v="urn:schemas-microsoft-com:vml" Requires="v">
                <p:oleObj spid="_x0000_s1043" r:id="rId6" imgW="495000" imgH="393480" progId="Equation.KSEE3">
                  <p:embed/>
                </p:oleObj>
              </mc:Choice>
              <mc:Fallback>
                <p:oleObj r:id="rId6" imgW="495000" imgH="393480" progId="Equation.KSEE3">
                  <p:embed/>
                  <p:pic>
                    <p:nvPicPr>
                      <p:cNvPr id="0" name="OLE substitute image"/>
                      <p:cNvPicPr/>
                      <p:nvPr/>
                    </p:nvPicPr>
                    <p:blipFill>
                      <a:blip r:embed="rId7">
                        <a:extLst>
                          <a:ext uri="{28A0092B-C50C-407E-A947-70E740481C1C}">
                            <a14:useLocalDpi xmlns:a14="http://schemas.microsoft.com/office/drawing/2010/main" val="0"/>
                          </a:ext>
                        </a:extLst>
                      </a:blip>
                      <a:stretch>
                        <a:fillRect/>
                      </a:stretch>
                    </p:blipFill>
                    <p:spPr>
                      <a:xfrm>
                        <a:off x="8913090" y="5821013"/>
                        <a:ext cx="965811" cy="813623"/>
                      </a:xfrm>
                      <a:prstGeom prst="rect">
                        <a:avLst/>
                      </a:prstGeom>
                      <a:noFill/>
                      <a:ln>
                        <a:noFill/>
                      </a:ln>
                    </p:spPr>
                  </p:pic>
                </p:oleObj>
              </mc:Fallback>
            </mc:AlternateContent>
          </a:graphicData>
        </a:graphic>
      </p:graphicFrame>
      <p:grpSp>
        <p:nvGrpSpPr>
          <p:cNvPr id="9" name="组合 8">
            <a:extLst>
              <a:ext uri="{FF2B5EF4-FFF2-40B4-BE49-F238E27FC236}">
                <a16:creationId xmlns="" xmlns:a16="http://schemas.microsoft.com/office/drawing/2014/main" id="{E3E4C3D0-58A3-4CAA-925C-C958FBA662FB}"/>
              </a:ext>
            </a:extLst>
          </p:cNvPr>
          <p:cNvGrpSpPr/>
          <p:nvPr/>
        </p:nvGrpSpPr>
        <p:grpSpPr>
          <a:xfrm>
            <a:off x="203785" y="881222"/>
            <a:ext cx="3295812" cy="487383"/>
            <a:chOff x="269665" y="940097"/>
            <a:chExt cx="3833508" cy="595067"/>
          </a:xfrm>
          <a:solidFill>
            <a:srgbClr val="597755"/>
          </a:solidFill>
        </p:grpSpPr>
        <p:sp>
          <p:nvSpPr>
            <p:cNvPr id="10" name="MH_Entry_1">
              <a:extLst>
                <a:ext uri="{FF2B5EF4-FFF2-40B4-BE49-F238E27FC236}">
                  <a16:creationId xmlns="" xmlns:a16="http://schemas.microsoft.com/office/drawing/2014/main" id="{6637A720-A6CE-481E-BFA1-DE44D12F9392}"/>
                </a:ext>
              </a:extLst>
            </p:cNvPr>
            <p:cNvSpPr/>
            <p:nvPr>
              <p:custDataLst>
                <p:tags r:id="rId8"/>
              </p:custDataLst>
            </p:nvPr>
          </p:nvSpPr>
          <p:spPr>
            <a:xfrm>
              <a:off x="783556" y="940097"/>
              <a:ext cx="3319617" cy="595067"/>
            </a:xfrm>
            <a:custGeom>
              <a:gdLst>
                <a:gd name="connsiteX0" fmla="*/ 0 w 3954840"/>
                <a:gd name="connsiteY0" fmla="*/ 0 h 557348"/>
                <a:gd name="connsiteX1" fmla="*/ 3835506 w 3954840"/>
                <a:gd name="connsiteY1" fmla="*/ 0 h 557348"/>
                <a:gd name="connsiteX2" fmla="*/ 3954840 w 3954840"/>
                <a:gd name="connsiteY2" fmla="*/ 92893 h 557348"/>
                <a:gd name="connsiteX3" fmla="*/ 3954840 w 3954840"/>
                <a:gd name="connsiteY3" fmla="*/ 464455 h 557348"/>
                <a:gd name="connsiteX4" fmla="*/ 3835506 w 3954840"/>
                <a:gd name="connsiteY4" fmla="*/ 557348 h 557348"/>
                <a:gd name="connsiteX5" fmla="*/ 0 w 3954840"/>
                <a:gd name="connsiteY5" fmla="*/ 557348 h 557348"/>
                <a:gd name="connsiteX6" fmla="*/ 45938 w 3954840"/>
                <a:gd name="connsiteY6" fmla="*/ 532414 h 557348"/>
                <a:gd name="connsiteX7" fmla="*/ 180850 w 3954840"/>
                <a:gd name="connsiteY7" fmla="*/ 278674 h 557348"/>
                <a:gd name="connsiteX8" fmla="*/ 45938 w 3954840"/>
                <a:gd name="connsiteY8" fmla="*/ 24934 h 5573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54840" h="557348">
                  <a:moveTo>
                    <a:pt x="0" y="0"/>
                  </a:moveTo>
                  <a:lnTo>
                    <a:pt x="3835506" y="0"/>
                  </a:lnTo>
                  <a:cubicBezTo>
                    <a:pt x="3901412" y="0"/>
                    <a:pt x="3954840" y="41590"/>
                    <a:pt x="3954840" y="92893"/>
                  </a:cubicBezTo>
                  <a:lnTo>
                    <a:pt x="3954840" y="464455"/>
                  </a:lnTo>
                  <a:cubicBezTo>
                    <a:pt x="3954840" y="515758"/>
                    <a:pt x="3901412" y="557348"/>
                    <a:pt x="3835506" y="557348"/>
                  </a:cubicBezTo>
                  <a:lnTo>
                    <a:pt x="0" y="557348"/>
                  </a:lnTo>
                  <a:lnTo>
                    <a:pt x="45938" y="532414"/>
                  </a:lnTo>
                  <a:cubicBezTo>
                    <a:pt x="127334" y="477424"/>
                    <a:pt x="180850" y="384299"/>
                    <a:pt x="180850" y="278674"/>
                  </a:cubicBezTo>
                  <a:cubicBezTo>
                    <a:pt x="180850" y="173050"/>
                    <a:pt x="127334" y="79925"/>
                    <a:pt x="45938" y="24934"/>
                  </a:cubicBezTo>
                  <a:close/>
                </a:path>
              </a:pathLst>
            </a:custGeom>
            <a:grpFill/>
            <a:ln w="12700" cap="flat" cmpd="sng" algn="ctr">
              <a:noFill/>
              <a:prstDash val="solid"/>
              <a:miter lim="800000"/>
            </a:ln>
            <a:effectLst/>
          </p:spPr>
          <p:txBody>
            <a:bodyPr wrap="square" lIns="180000" tIns="36000" rIns="36000" bIns="36000" anchor="ctr">
              <a:normAutofit fontScale="92500"/>
            </a:bodyPr>
            <a:lstStyle/>
            <a:p>
              <a:pPr lvl="0"/>
              <a:r>
                <a:rPr lang="zh-CN" altLang="en-US" sz="2400" b="1">
                  <a:solidFill>
                    <a:schemeClr val="bg1"/>
                  </a:solidFill>
                  <a:latin typeface="隶书" panose="02010509060101010101" pitchFamily="49" charset="-122"/>
                  <a:ea typeface="隶书" panose="02010509060101010101" pitchFamily="49" charset="-122"/>
                </a:rPr>
                <a:t>一元一次方程的解法</a:t>
              </a:r>
            </a:p>
          </p:txBody>
        </p:sp>
        <p:sp>
          <p:nvSpPr>
            <p:cNvPr id="11" name="MH_Number_1">
              <a:extLst>
                <a:ext uri="{FF2B5EF4-FFF2-40B4-BE49-F238E27FC236}">
                  <a16:creationId xmlns="" xmlns:a16="http://schemas.microsoft.com/office/drawing/2014/main" id="{97CAB062-FE5F-4363-B886-51DF7793A244}"/>
                </a:ext>
              </a:extLst>
            </p:cNvPr>
            <p:cNvSpPr/>
            <p:nvPr>
              <p:custDataLst>
                <p:tags r:id="rId9"/>
              </p:custDataLst>
            </p:nvPr>
          </p:nvSpPr>
          <p:spPr>
            <a:xfrm>
              <a:off x="269665" y="947866"/>
              <a:ext cx="563726" cy="563725"/>
            </a:xfrm>
            <a:prstGeom prst="ellipse">
              <a:avLst/>
            </a:prstGeom>
            <a:grpFill/>
            <a:ln w="12700" cap="flat" cmpd="sng" algn="ctr">
              <a:noFill/>
              <a:prstDash val="solid"/>
              <a:miter lim="800000"/>
            </a:ln>
            <a:effectLst/>
          </p:spPr>
          <p:txBody>
            <a:bodyPr lIns="91440" tIns="45720" rIns="91440" bIns="45720" anchor="ctr"/>
            <a:lstStyle/>
            <a:p>
              <a:pPr algn="ctr"/>
              <a:r>
                <a:rPr lang="en-US" altLang="zh-CN" sz="2800" b="1" kern="0" smtClean="0">
                  <a:solidFill>
                    <a:srgbClr val="FFFFFF"/>
                  </a:solidFill>
                  <a:latin typeface="隶书" panose="02010509060101010101" pitchFamily="49" charset="-122"/>
                  <a:ea typeface="隶书" panose="02010509060101010101" pitchFamily="49" charset="-122"/>
                </a:rPr>
                <a:t>3</a:t>
              </a:r>
              <a:endParaRPr lang="zh-CN" altLang="en-US" sz="2800" b="1" kern="0">
                <a:solidFill>
                  <a:srgbClr val="FFFFFF"/>
                </a:solidFill>
                <a:latin typeface="隶书" panose="02010509060101010101" pitchFamily="49" charset="-122"/>
                <a:ea typeface="隶书" panose="02010509060101010101" pitchFamily="49" charset="-122"/>
              </a:endParaRPr>
            </a:p>
          </p:txBody>
        </p:sp>
      </p:grpSp>
    </p:spTree>
    <p:extLst>
      <p:ext uri="{BB962C8B-B14F-4D97-AF65-F5344CB8AC3E}">
        <p14:creationId xmlns:p14="http://schemas.microsoft.com/office/powerpoint/2010/main" val="325118509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nodeType="click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7">
                                            <p:bg/>
                                          </p:spTgt>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after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afterGroup">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after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afterGroup">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49" fill="hold" nodeType="clickPar">
                      <p:stCondLst>
                        <p:cond delay="indefinite"/>
                      </p:stCondLst>
                      <p:childTnLst>
                        <p:par>
                          <p:cTn id="50" fill="hold" nodeType="afterGroup">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53" fill="hold" nodeType="clickPar">
                      <p:stCondLst>
                        <p:cond delay="indefinite"/>
                      </p:stCondLst>
                      <p:childTnLst>
                        <p:par>
                          <p:cTn id="54" fill="hold" nodeType="afterGroup">
                            <p:stCondLst>
                              <p:cond delay="0"/>
                            </p:stCondLst>
                            <p:childTnLst>
                              <p:par>
                                <p:cTn id="55" presetID="1" presetClass="entr" presetSubtype="0" fill="hold" nodeType="clickEffect">
                                  <p:stCondLst>
                                    <p:cond delay="0"/>
                                  </p:stCondLst>
                                  <p:childTnLst>
                                    <p:set>
                                      <p:cBhvr>
                                        <p:cTn id="5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allAtOnce" animBg="1"/>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mc:AlternateContent>
        <mc:Choice Requires="a14">
          <p:sp>
            <p:nvSpPr>
              <p:cNvPr id="2" name="矩形 1"/>
              <p:cNvSpPr/>
              <p:nvPr/>
            </p:nvSpPr>
            <p:spPr>
              <a:xfrm>
                <a:off x="268912" y="581480"/>
                <a:ext cx="10584735" cy="1681742"/>
              </a:xfrm>
              <a:prstGeom prst="rect">
                <a:avLst/>
              </a:prstGeom>
            </p:spPr>
            <p:txBody>
              <a:bodyPr wrap="square">
                <a:spAutoFit/>
              </a:bodyPr>
              <a:lstStyle/>
              <a:p>
                <a:pPr fontAlgn="ctr">
                  <a:lnSpc>
                    <a:spcPct val="150000"/>
                  </a:lnSpc>
                  <a:spcAft>
                    <a:spcPct val="0"/>
                  </a:spcAft>
                </a:pPr>
                <a:r>
                  <a:rPr lang="zh-CN" altLang="en-US" sz="2800" b="1" smtClean="0">
                    <a:solidFill>
                      <a:srgbClr val="FF0000"/>
                    </a:solidFill>
                    <a:latin typeface="隶书" panose="02010509060101010101" pitchFamily="49" charset="-122"/>
                    <a:ea typeface="隶书" panose="02010509060101010101" pitchFamily="49" charset="-122"/>
                  </a:rPr>
                  <a:t>例</a:t>
                </a:r>
                <a:r>
                  <a:rPr lang="en-US" altLang="zh-CN" sz="2800" b="1" smtClean="0">
                    <a:solidFill>
                      <a:srgbClr val="FF0000"/>
                    </a:solidFill>
                    <a:latin typeface="隶书" panose="02010509060101010101" pitchFamily="49" charset="-122"/>
                    <a:ea typeface="隶书" panose="02010509060101010101" pitchFamily="49" charset="-122"/>
                  </a:rPr>
                  <a:t>7.</a:t>
                </a:r>
                <a:r>
                  <a:rPr lang="zh-CN" altLang="en-US" sz="2800" smtClean="0">
                    <a:latin typeface="隶书" panose="02010509060101010101" pitchFamily="49" charset="-122"/>
                    <a:ea typeface="隶书" panose="02010509060101010101" pitchFamily="49" charset="-122"/>
                  </a:rPr>
                  <a:t>解下列方程：</a:t>
                </a:r>
              </a:p>
              <a:p>
                <a:pPr fontAlgn="ctr">
                  <a:lnSpc>
                    <a:spcPct val="150000"/>
                  </a:lnSpc>
                  <a:spcAft>
                    <a:spcPct val="0"/>
                  </a:spcAft>
                </a:pPr>
                <a:r>
                  <a:rPr lang="en-US" altLang="zh-CN" sz="2800" kern="100" smtClean="0">
                    <a:latin typeface="隶书" panose="02010509060101010101" pitchFamily="49" charset="-122"/>
                    <a:ea typeface="隶书" panose="02010509060101010101" pitchFamily="49" charset="-122"/>
                  </a:rPr>
                  <a:t>(1)</a:t>
                </a:r>
                <a:r>
                  <a:rPr lang="en-US" altLang="zh-CN" sz="2800"/>
                  <a:t> </a:t>
                </a:r>
                <a14:m>
                  <m:oMathPara>
                    <m:oMathParaPr>
                      <m:jc/>
                    </m:oMathParaPr>
                    <m:oMath>
                      <m:f>
                        <m:fPr>
                          <m:type m:val="bar"/>
                          <m:ctrlPr>
                            <a:rPr lang="zh-CN" altLang="zh-CN" sz="2800" i="1">
                              <a:latin typeface="Cambria Math" panose="02040503050406030204" pitchFamily="18" charset="0"/>
                            </a:rPr>
                          </m:ctrlPr>
                        </m:fPr>
                        <m:num>
                          <m:r>
                            <a:rPr lang="en-US" altLang="zh-CN" sz="2800" i="1">
                              <a:latin typeface="Cambria Math" panose="02040503050406030204" pitchFamily="18" charset="0"/>
                            </a:rPr>
                            <m:t>𝑥</m:t>
                          </m:r>
                          <m:r>
                            <a:rPr lang="en-US" altLang="zh-CN" sz="2800" i="1">
                              <a:latin typeface="Cambria Math" panose="02040503050406030204" pitchFamily="18" charset="0"/>
                            </a:rPr>
                            <m:t>−2</m:t>
                          </m:r>
                        </m:num>
                        <m:den>
                          <m:r>
                            <a:rPr lang="en-US" altLang="zh-CN" sz="2800" i="1">
                              <a:latin typeface="Cambria Math" panose="02040503050406030204" pitchFamily="18" charset="0"/>
                            </a:rPr>
                            <m:t>0.5</m:t>
                          </m:r>
                        </m:den>
                      </m:f>
                      <m:r>
                        <a:rPr lang="en-US" altLang="zh-CN" sz="2800" i="1">
                          <a:latin typeface="Cambria Math" panose="02040503050406030204" pitchFamily="18" charset="0"/>
                        </a:rPr>
                        <m:t>+</m:t>
                      </m:r>
                      <m:f>
                        <m:fPr>
                          <m:type m:val="bar"/>
                          <m:ctrlPr>
                            <a:rPr lang="zh-CN" altLang="zh-CN" sz="2800" i="1">
                              <a:latin typeface="Cambria Math" panose="02040503050406030204" pitchFamily="18" charset="0"/>
                            </a:rPr>
                          </m:ctrlPr>
                        </m:fPr>
                        <m:num>
                          <m:r>
                            <a:rPr lang="en-US" altLang="zh-CN" sz="2800" i="1">
                              <a:latin typeface="Cambria Math" panose="02040503050406030204" pitchFamily="18" charset="0"/>
                            </a:rPr>
                            <m:t>𝑥</m:t>
                          </m:r>
                          <m:r>
                            <a:rPr lang="en-US" altLang="zh-CN" sz="2800" i="1">
                              <a:latin typeface="Cambria Math" panose="02040503050406030204" pitchFamily="18" charset="0"/>
                            </a:rPr>
                            <m:t>−1</m:t>
                          </m:r>
                        </m:num>
                        <m:den>
                          <m:r>
                            <a:rPr lang="en-US" altLang="zh-CN" sz="2800" i="1">
                              <a:latin typeface="Cambria Math" panose="02040503050406030204" pitchFamily="18" charset="0"/>
                            </a:rPr>
                            <m:t>0.2</m:t>
                          </m:r>
                        </m:den>
                      </m:f>
                      <m:r>
                        <a:rPr lang="en-US" altLang="zh-CN" sz="2800" i="1">
                          <a:latin typeface="Cambria Math" panose="02040503050406030204" pitchFamily="18" charset="0"/>
                        </a:rPr>
                        <m:t>=3</m:t>
                      </m:r>
                    </m:oMath>
                  </m:oMathPara>
                </a14:m>
                <a:r>
                  <a:rPr lang="en-US" altLang="zh-CN" sz="2800" kern="100" smtClean="0">
                    <a:latin typeface="隶书" panose="02010509060101010101" pitchFamily="49" charset="-122"/>
                    <a:ea typeface="隶书" panose="02010509060101010101" pitchFamily="49" charset="-122"/>
                  </a:rPr>
                  <a:t>        (2) </a:t>
                </a:r>
                <a14:m>
                  <m:oMathPara>
                    <m:oMathParaPr>
                      <m:jc/>
                    </m:oMathParaPr>
                    <m:oMath>
                      <m:f>
                        <m:fPr>
                          <m:type m:val="bar"/>
                          <m:ctrlPr>
                            <a:rPr lang="zh-CN" altLang="zh-CN" sz="2800" i="1">
                              <a:latin typeface="Cambria Math" panose="02040503050406030204" pitchFamily="18" charset="0"/>
                            </a:rPr>
                          </m:ctrlPr>
                        </m:fPr>
                        <m:num>
                          <m:r>
                            <a:rPr lang="en-US" altLang="zh-CN" sz="2800" i="1">
                              <a:latin typeface="Cambria Math" panose="02040503050406030204" pitchFamily="18" charset="0"/>
                            </a:rPr>
                            <m:t>0.3</m:t>
                          </m:r>
                          <m:r>
                            <a:rPr lang="en-US" altLang="zh-CN" sz="2800" i="1">
                              <a:latin typeface="Cambria Math" panose="02040503050406030204" pitchFamily="18" charset="0"/>
                            </a:rPr>
                            <m:t>𝑥</m:t>
                          </m:r>
                          <m:r>
                            <a:rPr lang="en-US" altLang="zh-CN" sz="2800" i="1">
                              <a:latin typeface="Cambria Math" panose="02040503050406030204" pitchFamily="18" charset="0"/>
                            </a:rPr>
                            <m:t>−0.4</m:t>
                          </m:r>
                        </m:num>
                        <m:den>
                          <m:r>
                            <a:rPr lang="en-US" altLang="zh-CN" sz="2800" i="1">
                              <a:latin typeface="Cambria Math" panose="02040503050406030204" pitchFamily="18" charset="0"/>
                            </a:rPr>
                            <m:t>0.2</m:t>
                          </m:r>
                        </m:den>
                      </m:f>
                      <m:r>
                        <a:rPr lang="en-US" altLang="zh-CN" sz="2800" i="1">
                          <a:latin typeface="Cambria Math" panose="02040503050406030204" pitchFamily="18" charset="0"/>
                        </a:rPr>
                        <m:t>+2=</m:t>
                      </m:r>
                      <m:f>
                        <m:fPr>
                          <m:type m:val="bar"/>
                          <m:ctrlPr>
                            <a:rPr lang="zh-CN" altLang="zh-CN" sz="2800" i="1">
                              <a:latin typeface="Cambria Math" panose="02040503050406030204" pitchFamily="18" charset="0"/>
                            </a:rPr>
                          </m:ctrlPr>
                        </m:fPr>
                        <m:num>
                          <m:r>
                            <a:rPr lang="en-US" altLang="zh-CN" sz="2800" i="1">
                              <a:latin typeface="Cambria Math" panose="02040503050406030204" pitchFamily="18" charset="0"/>
                            </a:rPr>
                            <m:t>0.5</m:t>
                          </m:r>
                          <m:r>
                            <a:rPr lang="en-US" altLang="zh-CN" sz="2800" i="1">
                              <a:latin typeface="Cambria Math" panose="02040503050406030204" pitchFamily="18" charset="0"/>
                            </a:rPr>
                            <m:t>𝑥</m:t>
                          </m:r>
                          <m:r>
                            <a:rPr lang="en-US" altLang="zh-CN" sz="2800" i="1">
                              <a:latin typeface="Cambria Math" panose="02040503050406030204" pitchFamily="18" charset="0"/>
                            </a:rPr>
                            <m:t>−0.2</m:t>
                          </m:r>
                        </m:num>
                        <m:den>
                          <m:r>
                            <a:rPr lang="en-US" altLang="zh-CN" sz="2800" i="1">
                              <a:latin typeface="Cambria Math" panose="02040503050406030204" pitchFamily="18" charset="0"/>
                            </a:rPr>
                            <m:t>0.3</m:t>
                          </m:r>
                        </m:den>
                      </m:f>
                    </m:oMath>
                  </m:oMathPara>
                </a14:m>
                <a:r>
                  <a:rPr lang="en-US" altLang="zh-CN" sz="2800">
                    <a:latin typeface="隶书" panose="02010509060101010101" pitchFamily="49" charset="-122"/>
                    <a:ea typeface="隶书" panose="02010509060101010101" pitchFamily="49" charset="-122"/>
                  </a:rPr>
                  <a:t>  </a:t>
                </a:r>
                <a:endParaRPr lang="zh-CN" altLang="zh-CN" sz="2800" kern="100">
                  <a:latin typeface="隶书" panose="02010509060101010101" pitchFamily="49" charset="-122"/>
                  <a:ea typeface="隶书" panose="02010509060101010101" pitchFamily="49" charset="-122"/>
                </a:endParaRPr>
              </a:p>
            </p:txBody>
          </p:sp>
        </mc:Choice>
        <mc:Fallback>
          <p:sp>
            <p:nvSpPr>
              <p:cNvPr id="2" name="矩形 1"/>
              <p:cNvSpPr>
                <a:spLocks noRot="1" noChangeAspect="1" noMove="1" noResize="1" noEditPoints="1" noAdjustHandles="1" noChangeArrowheads="1" noChangeShapeType="1" noTextEdit="1"/>
              </p:cNvSpPr>
              <p:nvPr/>
            </p:nvSpPr>
            <p:spPr>
              <a:xfrm>
                <a:off x="268912" y="581480"/>
                <a:ext cx="10584735" cy="1681742"/>
              </a:xfrm>
              <a:prstGeom prst="rect">
                <a:avLst/>
              </a:prstGeom>
              <a:blipFill rotWithShape="0">
                <a:blip r:embed="rId2"/>
                <a:stretch>
                  <a:fillRect l="-1152" r="0" b="-2536"/>
                </a:stretch>
              </a:blipFill>
            </p:spPr>
            <p:txBody>
              <a:bodyPr/>
              <a:lstStyle/>
              <a:p>
                <a:r>
                  <a:rPr lang="zh-CN" altLang="en-US">
                    <a:noFill/>
                  </a:rPr>
                  <a:t> </a:t>
                </a:r>
              </a:p>
            </p:txBody>
          </p:sp>
        </mc:Fallback>
      </mc:AlternateContent>
      <mc:AlternateContent>
        <mc:Choice Requires="a14">
          <p:sp>
            <p:nvSpPr>
              <p:cNvPr id="3" name="矩形 2"/>
              <p:cNvSpPr/>
              <p:nvPr/>
            </p:nvSpPr>
            <p:spPr>
              <a:xfrm>
                <a:off x="318240" y="2161622"/>
                <a:ext cx="3738943" cy="4198457"/>
              </a:xfrm>
              <a:prstGeom prst="rect">
                <a:avLst/>
              </a:prstGeom>
            </p:spPr>
            <p:txBody>
              <a:bodyPr wrap="square">
                <a:spAutoFit/>
              </a:bodyPr>
              <a:lstStyle/>
              <a:p>
                <a:pPr fontAlgn="ctr">
                  <a:lnSpc>
                    <a:spcPts val="4000"/>
                  </a:lnSpc>
                  <a:spcAft>
                    <a:spcPct val="0"/>
                  </a:spcAft>
                </a:pPr>
                <a:r>
                  <a:rPr lang="zh-CN" altLang="zh-CN" sz="2400" kern="100" smtClean="0">
                    <a:solidFill>
                      <a:srgbClr val="FF0000"/>
                    </a:solidFill>
                    <a:latin typeface="隶书" panose="02010509060101010101" pitchFamily="49" charset="-122"/>
                    <a:ea typeface="隶书" panose="02010509060101010101" pitchFamily="49" charset="-122"/>
                  </a:rPr>
                  <a:t>解：去分母</a:t>
                </a:r>
                <a:r>
                  <a:rPr lang="en-US" altLang="zh-CN" sz="2400" kern="100" smtClean="0">
                    <a:solidFill>
                      <a:srgbClr val="FF0000"/>
                    </a:solidFill>
                    <a:effectLst/>
                    <a:latin typeface="隶书" panose="02010509060101010101" pitchFamily="49" charset="-122"/>
                    <a:ea typeface="隶书" panose="02010509060101010101" pitchFamily="49" charset="-122"/>
                  </a:rPr>
                  <a:t>,</a:t>
                </a:r>
                <a:r>
                  <a:rPr lang="zh-CN" altLang="zh-CN" sz="2400" kern="100" smtClean="0">
                    <a:solidFill>
                      <a:srgbClr val="FF0000"/>
                    </a:solidFill>
                    <a:effectLst/>
                    <a:latin typeface="隶书" panose="02010509060101010101" pitchFamily="49" charset="-122"/>
                    <a:ea typeface="隶书" panose="02010509060101010101" pitchFamily="49" charset="-122"/>
                  </a:rPr>
                  <a:t>得</a:t>
                </a:r>
                <a:endParaRPr lang="en-US" altLang="zh-CN" sz="2400" kern="100" smtClean="0">
                  <a:solidFill>
                    <a:srgbClr val="FF0000"/>
                  </a:solidFill>
                  <a:effectLst/>
                  <a:latin typeface="隶书" panose="02010509060101010101" pitchFamily="49" charset="-122"/>
                  <a:ea typeface="隶书" panose="02010509060101010101" pitchFamily="49" charset="-122"/>
                </a:endParaRPr>
              </a:p>
              <a:p>
                <a:pPr fontAlgn="ctr">
                  <a:lnSpc>
                    <a:spcPts val="4000"/>
                  </a:lnSpc>
                  <a:spcAft>
                    <a:spcPct val="0"/>
                  </a:spcAft>
                </a:pPr>
                <a14:m>
                  <m:oMathPara>
                    <m:oMathParaPr>
                      <m:jc/>
                    </m:oMathParaPr>
                    <m:oMath>
                      <m:r>
                        <a:rPr lang="en-US" altLang="zh-CN" sz="2400" i="1" kern="100">
                          <a:solidFill>
                            <a:srgbClr val="FF0000"/>
                          </a:solidFill>
                          <a:effectLst/>
                          <a:latin typeface="Cambria Math" panose="02040503050406030204" pitchFamily="18" charset="0"/>
                          <a:cs typeface="Cambria Math" panose="02040503050406030204" pitchFamily="18" charset="0"/>
                        </a:rPr>
                        <m:t>2</m:t>
                      </m:r>
                      <m:d>
                        <m:dPr>
                          <m:begChr m:val="("/>
                          <m:sepChr m:val="|"/>
                          <m:endChr m:val=")"/>
                          <m:grow m:val="on"/>
                          <m:shp m:val="centered"/>
                          <m:ctrlPr>
                            <a:rPr lang="zh-CN" altLang="zh-CN" sz="2400" i="1" kern="100">
                              <a:solidFill>
                                <a:srgbClr val="FF0000"/>
                              </a:solidFill>
                              <a:effectLst/>
                              <a:latin typeface="Cambria Math" panose="02040503050406030204" pitchFamily="18" charset="0"/>
                              <a:ea typeface="Cambria Math" panose="02040503050406030204" pitchFamily="18" charset="0"/>
                            </a:rPr>
                          </m:ctrlPr>
                        </m:dPr>
                        <m:e>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−2</m:t>
                          </m:r>
                        </m:e>
                      </m:d>
                      <m:r>
                        <a:rPr lang="en-US" altLang="zh-CN" sz="2400" i="1" kern="100">
                          <a:solidFill>
                            <a:srgbClr val="FF0000"/>
                          </a:solidFill>
                          <a:effectLst/>
                          <a:latin typeface="Cambria Math" panose="02040503050406030204" pitchFamily="18" charset="0"/>
                          <a:cs typeface="Cambria Math" panose="02040503050406030204" pitchFamily="18" charset="0"/>
                        </a:rPr>
                        <m:t>+5</m:t>
                      </m:r>
                      <m:d>
                        <m:dPr>
                          <m:begChr m:val="("/>
                          <m:sepChr m:val="|"/>
                          <m:endChr m:val=")"/>
                          <m:grow m:val="on"/>
                          <m:shp m:val="centered"/>
                          <m:ctrlPr>
                            <a:rPr lang="zh-CN" altLang="zh-CN" sz="2400" i="1" kern="100">
                              <a:solidFill>
                                <a:srgbClr val="FF0000"/>
                              </a:solidFill>
                              <a:effectLst/>
                              <a:latin typeface="Cambria Math" panose="02040503050406030204" pitchFamily="18" charset="0"/>
                              <a:ea typeface="Cambria Math" panose="02040503050406030204" pitchFamily="18" charset="0"/>
                            </a:rPr>
                          </m:ctrlPr>
                        </m:dPr>
                        <m:e>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−1</m:t>
                          </m:r>
                        </m:e>
                      </m:d>
                      <m:r>
                        <a:rPr lang="en-US" altLang="zh-CN" sz="2400" i="1" kern="100">
                          <a:solidFill>
                            <a:srgbClr val="FF0000"/>
                          </a:solidFill>
                          <a:effectLst/>
                          <a:latin typeface="Cambria Math" panose="02040503050406030204" pitchFamily="18" charset="0"/>
                          <a:cs typeface="Cambria Math" panose="02040503050406030204" pitchFamily="18" charset="0"/>
                        </a:rPr>
                        <m:t>=3</m:t>
                      </m:r>
                    </m:oMath>
                  </m:oMathPara>
                </a14:m>
                <a:r>
                  <a:rPr lang="zh-CN" altLang="zh-CN" sz="2400" kern="100">
                    <a:solidFill>
                      <a:srgbClr val="FF0000"/>
                    </a:solidFill>
                    <a:effectLst/>
                    <a:latin typeface="隶书" panose="02010509060101010101" pitchFamily="49" charset="-122"/>
                    <a:ea typeface="隶书" panose="02010509060101010101" pitchFamily="49" charset="-122"/>
                  </a:rPr>
                  <a:t>，</a:t>
                </a:r>
              </a:p>
              <a:p>
                <a:pPr fontAlgn="ctr">
                  <a:lnSpc>
                    <a:spcPts val="4000"/>
                  </a:lnSpc>
                  <a:spcAft>
                    <a:spcPct val="0"/>
                  </a:spcAft>
                </a:pPr>
                <a:r>
                  <a:rPr lang="zh-CN" altLang="zh-CN" sz="2400" kern="100">
                    <a:solidFill>
                      <a:srgbClr val="FF0000"/>
                    </a:solidFill>
                    <a:effectLst/>
                    <a:latin typeface="隶书" panose="02010509060101010101" pitchFamily="49" charset="-122"/>
                    <a:ea typeface="隶书" panose="02010509060101010101" pitchFamily="49" charset="-122"/>
                  </a:rPr>
                  <a:t>去</a:t>
                </a:r>
                <a:r>
                  <a:rPr lang="zh-CN" altLang="zh-CN" sz="2400" kern="100" smtClean="0">
                    <a:solidFill>
                      <a:srgbClr val="FF0000"/>
                    </a:solidFill>
                    <a:effectLst/>
                    <a:latin typeface="隶书" panose="02010509060101010101" pitchFamily="49" charset="-122"/>
                    <a:ea typeface="隶书" panose="02010509060101010101" pitchFamily="49" charset="-122"/>
                  </a:rPr>
                  <a:t>括号</a:t>
                </a:r>
                <a:r>
                  <a:rPr lang="en-US" altLang="zh-CN" sz="2400" kern="100" smtClean="0">
                    <a:solidFill>
                      <a:srgbClr val="FF0000"/>
                    </a:solidFill>
                    <a:effectLst/>
                    <a:latin typeface="隶书" panose="02010509060101010101" pitchFamily="49" charset="-122"/>
                    <a:ea typeface="隶书" panose="02010509060101010101" pitchFamily="49" charset="-122"/>
                  </a:rPr>
                  <a:t>,</a:t>
                </a:r>
                <a:r>
                  <a:rPr lang="zh-CN" altLang="zh-CN" sz="2400" kern="100" smtClean="0">
                    <a:solidFill>
                      <a:srgbClr val="FF0000"/>
                    </a:solidFill>
                    <a:effectLst/>
                    <a:latin typeface="隶书" panose="02010509060101010101" pitchFamily="49" charset="-122"/>
                    <a:ea typeface="隶书" panose="02010509060101010101" pitchFamily="49" charset="-122"/>
                  </a:rPr>
                  <a:t>得</a:t>
                </a:r>
                <a:endParaRPr lang="en-US" altLang="zh-CN" sz="2400" kern="100" smtClean="0">
                  <a:solidFill>
                    <a:srgbClr val="FF0000"/>
                  </a:solidFill>
                  <a:effectLst/>
                  <a:latin typeface="隶书" panose="02010509060101010101" pitchFamily="49" charset="-122"/>
                  <a:ea typeface="隶书" panose="02010509060101010101" pitchFamily="49" charset="-122"/>
                </a:endParaRPr>
              </a:p>
              <a:p>
                <a:pPr fontAlgn="ctr">
                  <a:lnSpc>
                    <a:spcPts val="4000"/>
                  </a:lnSpc>
                  <a:spcAft>
                    <a:spcPct val="0"/>
                  </a:spcAft>
                </a:pPr>
                <a14:m>
                  <m:oMathPara>
                    <m:oMathParaPr>
                      <m:jc/>
                    </m:oMathParaPr>
                    <m:oMath>
                      <m:r>
                        <a:rPr lang="en-US" altLang="zh-CN" sz="2400" i="1" kern="100">
                          <a:solidFill>
                            <a:srgbClr val="FF0000"/>
                          </a:solidFill>
                          <a:effectLst/>
                          <a:latin typeface="Cambria Math" panose="02040503050406030204" pitchFamily="18" charset="0"/>
                          <a:cs typeface="Cambria Math" panose="02040503050406030204" pitchFamily="18" charset="0"/>
                        </a:rPr>
                        <m:t>2</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−4+5</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−5=3</m:t>
                      </m:r>
                    </m:oMath>
                  </m:oMathPara>
                </a14:m>
                <a:r>
                  <a:rPr lang="zh-CN" altLang="zh-CN" sz="2400" kern="100">
                    <a:solidFill>
                      <a:srgbClr val="FF0000"/>
                    </a:solidFill>
                    <a:effectLst/>
                    <a:latin typeface="隶书" panose="02010509060101010101" pitchFamily="49" charset="-122"/>
                    <a:ea typeface="隶书" panose="02010509060101010101" pitchFamily="49" charset="-122"/>
                  </a:rPr>
                  <a:t>，</a:t>
                </a:r>
              </a:p>
              <a:p>
                <a:pPr fontAlgn="ctr">
                  <a:lnSpc>
                    <a:spcPts val="4000"/>
                  </a:lnSpc>
                  <a:spcAft>
                    <a:spcPct val="0"/>
                  </a:spcAft>
                </a:pPr>
                <a:r>
                  <a:rPr lang="zh-CN" altLang="zh-CN" sz="2400" kern="100">
                    <a:solidFill>
                      <a:srgbClr val="FF0000"/>
                    </a:solidFill>
                    <a:effectLst/>
                    <a:latin typeface="隶书" panose="02010509060101010101" pitchFamily="49" charset="-122"/>
                    <a:ea typeface="隶书" panose="02010509060101010101" pitchFamily="49" charset="-122"/>
                  </a:rPr>
                  <a:t>移项合并</a:t>
                </a:r>
                <a:r>
                  <a:rPr lang="zh-CN" altLang="zh-CN" sz="2400" kern="100" smtClean="0">
                    <a:solidFill>
                      <a:srgbClr val="FF0000"/>
                    </a:solidFill>
                    <a:effectLst/>
                    <a:latin typeface="隶书" panose="02010509060101010101" pitchFamily="49" charset="-122"/>
                    <a:ea typeface="隶书" panose="02010509060101010101" pitchFamily="49" charset="-122"/>
                  </a:rPr>
                  <a:t>同类项</a:t>
                </a:r>
                <a:r>
                  <a:rPr lang="en-US" altLang="zh-CN" sz="2400" kern="100" smtClean="0">
                    <a:solidFill>
                      <a:srgbClr val="FF0000"/>
                    </a:solidFill>
                    <a:effectLst/>
                    <a:latin typeface="隶书" panose="02010509060101010101" pitchFamily="49" charset="-122"/>
                    <a:ea typeface="隶书" panose="02010509060101010101" pitchFamily="49" charset="-122"/>
                  </a:rPr>
                  <a:t>,</a:t>
                </a:r>
                <a:r>
                  <a:rPr lang="zh-CN" altLang="zh-CN" sz="2400" kern="100" smtClean="0">
                    <a:solidFill>
                      <a:srgbClr val="FF0000"/>
                    </a:solidFill>
                    <a:effectLst/>
                    <a:latin typeface="隶书" panose="02010509060101010101" pitchFamily="49" charset="-122"/>
                    <a:ea typeface="隶书" panose="02010509060101010101" pitchFamily="49" charset="-122"/>
                  </a:rPr>
                  <a:t>得</a:t>
                </a:r>
                <a:endParaRPr lang="en-US" altLang="zh-CN" sz="2400" kern="100" smtClean="0">
                  <a:solidFill>
                    <a:srgbClr val="FF0000"/>
                  </a:solidFill>
                  <a:effectLst/>
                  <a:latin typeface="隶书" panose="02010509060101010101" pitchFamily="49" charset="-122"/>
                  <a:ea typeface="隶书" panose="02010509060101010101" pitchFamily="49" charset="-122"/>
                </a:endParaRPr>
              </a:p>
              <a:p>
                <a:pPr fontAlgn="ctr">
                  <a:lnSpc>
                    <a:spcPts val="4000"/>
                  </a:lnSpc>
                  <a:spcAft>
                    <a:spcPct val="0"/>
                  </a:spcAft>
                </a:pPr>
                <a14:m>
                  <m:oMathPara>
                    <m:oMathParaPr>
                      <m:jc/>
                    </m:oMathParaPr>
                    <m:oMath>
                      <m:r>
                        <a:rPr lang="en-US" altLang="zh-CN" sz="2400" i="1" kern="100">
                          <a:solidFill>
                            <a:srgbClr val="FF0000"/>
                          </a:solidFill>
                          <a:effectLst/>
                          <a:latin typeface="Cambria Math" panose="02040503050406030204" pitchFamily="18" charset="0"/>
                          <a:cs typeface="Cambria Math" panose="02040503050406030204" pitchFamily="18" charset="0"/>
                        </a:rPr>
                        <m:t>7</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=12</m:t>
                      </m:r>
                    </m:oMath>
                  </m:oMathPara>
                </a14:m>
                <a:r>
                  <a:rPr lang="zh-CN" altLang="zh-CN" sz="2400" kern="100">
                    <a:solidFill>
                      <a:srgbClr val="FF0000"/>
                    </a:solidFill>
                    <a:effectLst/>
                    <a:latin typeface="隶书" panose="02010509060101010101" pitchFamily="49" charset="-122"/>
                    <a:ea typeface="隶书" panose="02010509060101010101" pitchFamily="49" charset="-122"/>
                  </a:rPr>
                  <a:t>，</a:t>
                </a:r>
              </a:p>
              <a:p>
                <a:pPr fontAlgn="ctr">
                  <a:lnSpc>
                    <a:spcPts val="4000"/>
                  </a:lnSpc>
                  <a:spcAft>
                    <a:spcPct val="0"/>
                  </a:spcAft>
                </a:pPr>
                <a:r>
                  <a:rPr lang="zh-CN" altLang="en-US" sz="2400" kern="100">
                    <a:solidFill>
                      <a:srgbClr val="FF0000"/>
                    </a:solidFill>
                    <a:latin typeface="隶书" panose="02010509060101010101" pitchFamily="49" charset="-122"/>
                    <a:ea typeface="隶书" panose="02010509060101010101" pitchFamily="49" charset="-122"/>
                  </a:rPr>
                  <a:t>系数化为</a:t>
                </a:r>
                <a:r>
                  <a:rPr lang="en-US" altLang="zh-CN" sz="2400" kern="100">
                    <a:solidFill>
                      <a:srgbClr val="FF0000"/>
                    </a:solidFill>
                    <a:latin typeface="隶书" panose="02010509060101010101" pitchFamily="49" charset="-122"/>
                    <a:ea typeface="隶书" panose="02010509060101010101" pitchFamily="49" charset="-122"/>
                  </a:rPr>
                  <a:t>1</a:t>
                </a:r>
                <a:r>
                  <a:rPr lang="zh-CN" altLang="en-US" sz="2400" kern="100">
                    <a:solidFill>
                      <a:srgbClr val="FF0000"/>
                    </a:solidFill>
                    <a:latin typeface="隶书" panose="02010509060101010101" pitchFamily="49" charset="-122"/>
                    <a:ea typeface="隶书" panose="02010509060101010101" pitchFamily="49" charset="-122"/>
                  </a:rPr>
                  <a:t>，</a:t>
                </a:r>
                <a:r>
                  <a:rPr lang="zh-CN" altLang="zh-CN" sz="2400" kern="100">
                    <a:solidFill>
                      <a:srgbClr val="FF0000"/>
                    </a:solidFill>
                    <a:latin typeface="隶书" panose="02010509060101010101" pitchFamily="49" charset="-122"/>
                    <a:ea typeface="隶书" panose="02010509060101010101" pitchFamily="49" charset="-122"/>
                  </a:rPr>
                  <a:t>得</a:t>
                </a:r>
              </a:p>
              <a:p>
                <a:pPr fontAlgn="ctr">
                  <a:lnSpc>
                    <a:spcPts val="4000"/>
                  </a:lnSpc>
                  <a:spcAft>
                    <a:spcPct val="0"/>
                  </a:spcAft>
                </a:pPr>
                <a14:m>
                  <m:oMathPara>
                    <m:oMathParaPr>
                      <m:jc/>
                    </m:oMathParaPr>
                    <m:oMath>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m:t>
                      </m:r>
                      <m:f>
                        <m:fPr>
                          <m:type m:val="bar"/>
                          <m:ctrlPr>
                            <a:rPr lang="zh-CN" altLang="zh-CN" sz="2400" i="1" kern="100">
                              <a:solidFill>
                                <a:srgbClr val="FF0000"/>
                              </a:solidFill>
                              <a:effectLst/>
                              <a:latin typeface="Cambria Math" panose="02040503050406030204" pitchFamily="18" charset="0"/>
                              <a:ea typeface="Cambria Math" panose="02040503050406030204" pitchFamily="18" charset="0"/>
                            </a:rPr>
                          </m:ctrlPr>
                        </m:fPr>
                        <m:num>
                          <m:r>
                            <a:rPr lang="en-US" altLang="zh-CN" sz="2400" i="1" kern="100">
                              <a:solidFill>
                                <a:srgbClr val="FF0000"/>
                              </a:solidFill>
                              <a:effectLst/>
                              <a:latin typeface="Cambria Math" panose="02040503050406030204" pitchFamily="18" charset="0"/>
                              <a:cs typeface="Cambria Math" panose="02040503050406030204" pitchFamily="18" charset="0"/>
                            </a:rPr>
                            <m:t>12</m:t>
                          </m:r>
                        </m:num>
                        <m:den>
                          <m:r>
                            <a:rPr lang="en-US" altLang="zh-CN" sz="2400" i="1" kern="100">
                              <a:solidFill>
                                <a:srgbClr val="FF0000"/>
                              </a:solidFill>
                              <a:effectLst/>
                              <a:latin typeface="Cambria Math" panose="02040503050406030204" pitchFamily="18" charset="0"/>
                              <a:cs typeface="Cambria Math" panose="02040503050406030204" pitchFamily="18" charset="0"/>
                            </a:rPr>
                            <m:t>7</m:t>
                          </m:r>
                        </m:den>
                      </m:f>
                    </m:oMath>
                  </m:oMathPara>
                </a14:m>
                <a:r>
                  <a:rPr lang="zh-CN" altLang="zh-CN" sz="2400" kern="100">
                    <a:solidFill>
                      <a:srgbClr val="FF0000"/>
                    </a:solidFill>
                    <a:effectLst/>
                    <a:latin typeface="隶书" panose="02010509060101010101" pitchFamily="49" charset="-122"/>
                    <a:ea typeface="隶书" panose="02010509060101010101" pitchFamily="49" charset="-122"/>
                  </a:rPr>
                  <a:t>．</a:t>
                </a:r>
              </a:p>
            </p:txBody>
          </p:sp>
        </mc:Choice>
        <mc:Fallback>
          <p:sp>
            <p:nvSpPr>
              <p:cNvPr id="3" name="矩形 2"/>
              <p:cNvSpPr>
                <a:spLocks noRot="1" noChangeAspect="1" noMove="1" noResize="1" noEditPoints="1" noAdjustHandles="1" noChangeArrowheads="1" noChangeShapeType="1" noTextEdit="1"/>
              </p:cNvSpPr>
              <p:nvPr/>
            </p:nvSpPr>
            <p:spPr>
              <a:xfrm>
                <a:off x="318240" y="2161622"/>
                <a:ext cx="3738943" cy="4198457"/>
              </a:xfrm>
              <a:prstGeom prst="rect">
                <a:avLst/>
              </a:prstGeom>
              <a:blipFill rotWithShape="0">
                <a:blip r:embed="rId3"/>
                <a:stretch>
                  <a:fillRect l="-2443" r="-489" b="-727"/>
                </a:stretch>
              </a:blipFill>
            </p:spPr>
            <p:txBody>
              <a:bodyPr/>
              <a:lstStyle/>
              <a:p>
                <a:r>
                  <a:rPr lang="zh-CN" altLang="en-US">
                    <a:noFill/>
                  </a:rPr>
                  <a:t> </a:t>
                </a:r>
              </a:p>
            </p:txBody>
          </p:sp>
        </mc:Fallback>
      </mc:AlternateContent>
      <mc:AlternateContent>
        <mc:Choice Requires="a14">
          <p:sp>
            <p:nvSpPr>
              <p:cNvPr id="4" name="矩形 3"/>
              <p:cNvSpPr/>
              <p:nvPr/>
            </p:nvSpPr>
            <p:spPr>
              <a:xfrm>
                <a:off x="4536724" y="2171171"/>
                <a:ext cx="6096000" cy="4580741"/>
              </a:xfrm>
              <a:prstGeom prst="rect">
                <a:avLst/>
              </a:prstGeom>
            </p:spPr>
            <p:txBody>
              <a:bodyPr>
                <a:spAutoFit/>
              </a:bodyPr>
              <a:lstStyle/>
              <a:p>
                <a:pPr fontAlgn="ctr">
                  <a:lnSpc>
                    <a:spcPts val="3500"/>
                  </a:lnSpc>
                  <a:spcAft>
                    <a:spcPct val="0"/>
                  </a:spcAft>
                </a:pPr>
                <a:r>
                  <a:rPr lang="zh-CN" altLang="zh-CN" sz="2400" kern="100" smtClean="0">
                    <a:solidFill>
                      <a:srgbClr val="FF0000"/>
                    </a:solidFill>
                    <a:latin typeface="隶书" panose="02010509060101010101" pitchFamily="49" charset="-122"/>
                    <a:ea typeface="隶书" panose="02010509060101010101" pitchFamily="49" charset="-122"/>
                  </a:rPr>
                  <a:t>解：整理</a:t>
                </a:r>
                <a:r>
                  <a:rPr lang="zh-CN" altLang="zh-CN" sz="2400" kern="100">
                    <a:solidFill>
                      <a:srgbClr val="FF0000"/>
                    </a:solidFill>
                    <a:effectLst/>
                    <a:latin typeface="隶书" panose="02010509060101010101" pitchFamily="49" charset="-122"/>
                    <a:ea typeface="隶书" panose="02010509060101010101" pitchFamily="49" charset="-122"/>
                  </a:rPr>
                  <a:t>得</a:t>
                </a:r>
                <a:endParaRPr lang="en-US" altLang="zh-CN" sz="2400" kern="100" smtClean="0">
                  <a:solidFill>
                    <a:srgbClr val="FF0000"/>
                  </a:solidFill>
                  <a:effectLst/>
                  <a:latin typeface="隶书" panose="02010509060101010101" pitchFamily="49" charset="-122"/>
                  <a:ea typeface="隶书" panose="02010509060101010101" pitchFamily="49" charset="-122"/>
                </a:endParaRPr>
              </a:p>
              <a:p>
                <a:pPr fontAlgn="ctr">
                  <a:lnSpc>
                    <a:spcPts val="3500"/>
                  </a:lnSpc>
                  <a:spcAft>
                    <a:spcPct val="0"/>
                  </a:spcAft>
                </a:pPr>
                <a14:m>
                  <m:oMathPara>
                    <m:oMathParaPr>
                      <m:jc/>
                    </m:oMathParaPr>
                    <m:oMath>
                      <m:f>
                        <m:fPr>
                          <m:type m:val="bar"/>
                          <m:ctrlPr>
                            <a:rPr lang="zh-CN" altLang="zh-CN" sz="2400" i="1" kern="100">
                              <a:solidFill>
                                <a:srgbClr val="FF0000"/>
                              </a:solidFill>
                              <a:effectLst/>
                              <a:latin typeface="Cambria Math" panose="02040503050406030204" pitchFamily="18" charset="0"/>
                              <a:ea typeface="Cambria Math" panose="02040503050406030204" pitchFamily="18" charset="0"/>
                            </a:rPr>
                          </m:ctrlPr>
                        </m:fPr>
                        <m:num>
                          <m:r>
                            <a:rPr lang="en-US" altLang="zh-CN" sz="2400" i="1" kern="100">
                              <a:solidFill>
                                <a:srgbClr val="FF0000"/>
                              </a:solidFill>
                              <a:effectLst/>
                              <a:latin typeface="Cambria Math" panose="02040503050406030204" pitchFamily="18" charset="0"/>
                              <a:cs typeface="Cambria Math" panose="02040503050406030204" pitchFamily="18" charset="0"/>
                            </a:rPr>
                            <m:t>3</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−4</m:t>
                          </m:r>
                        </m:num>
                        <m:den>
                          <m:r>
                            <a:rPr lang="en-US" altLang="zh-CN" sz="2400" i="1" kern="100">
                              <a:solidFill>
                                <a:srgbClr val="FF0000"/>
                              </a:solidFill>
                              <a:effectLst/>
                              <a:latin typeface="Cambria Math" panose="02040503050406030204" pitchFamily="18" charset="0"/>
                              <a:cs typeface="Cambria Math" panose="02040503050406030204" pitchFamily="18" charset="0"/>
                            </a:rPr>
                            <m:t>2</m:t>
                          </m:r>
                        </m:den>
                      </m:f>
                      <m:r>
                        <a:rPr lang="en-US" altLang="zh-CN" sz="2400" i="1" kern="100">
                          <a:solidFill>
                            <a:srgbClr val="FF0000"/>
                          </a:solidFill>
                          <a:effectLst/>
                          <a:latin typeface="Cambria Math" panose="02040503050406030204" pitchFamily="18" charset="0"/>
                          <a:cs typeface="Cambria Math" panose="02040503050406030204" pitchFamily="18" charset="0"/>
                        </a:rPr>
                        <m:t>+2=</m:t>
                      </m:r>
                      <m:f>
                        <m:fPr>
                          <m:type m:val="bar"/>
                          <m:ctrlPr>
                            <a:rPr lang="zh-CN" altLang="zh-CN" sz="2400" i="1" kern="100">
                              <a:solidFill>
                                <a:srgbClr val="FF0000"/>
                              </a:solidFill>
                              <a:effectLst/>
                              <a:latin typeface="Cambria Math" panose="02040503050406030204" pitchFamily="18" charset="0"/>
                              <a:ea typeface="Cambria Math" panose="02040503050406030204" pitchFamily="18" charset="0"/>
                            </a:rPr>
                          </m:ctrlPr>
                        </m:fPr>
                        <m:num>
                          <m:r>
                            <a:rPr lang="en-US" altLang="zh-CN" sz="2400" i="1" kern="100">
                              <a:solidFill>
                                <a:srgbClr val="FF0000"/>
                              </a:solidFill>
                              <a:effectLst/>
                              <a:latin typeface="Cambria Math" panose="02040503050406030204" pitchFamily="18" charset="0"/>
                              <a:cs typeface="Cambria Math" panose="02040503050406030204" pitchFamily="18" charset="0"/>
                            </a:rPr>
                            <m:t>5</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−2</m:t>
                          </m:r>
                        </m:num>
                        <m:den>
                          <m:r>
                            <a:rPr lang="en-US" altLang="zh-CN" sz="2400" i="1" kern="100">
                              <a:solidFill>
                                <a:srgbClr val="FF0000"/>
                              </a:solidFill>
                              <a:effectLst/>
                              <a:latin typeface="Cambria Math" panose="02040503050406030204" pitchFamily="18" charset="0"/>
                              <a:cs typeface="Cambria Math" panose="02040503050406030204" pitchFamily="18" charset="0"/>
                            </a:rPr>
                            <m:t>3</m:t>
                          </m:r>
                        </m:den>
                      </m:f>
                    </m:oMath>
                  </m:oMathPara>
                </a14:m>
                <a:endParaRPr lang="zh-CN" altLang="zh-CN" sz="2400" kern="100">
                  <a:solidFill>
                    <a:srgbClr val="FF0000"/>
                  </a:solidFill>
                  <a:effectLst/>
                  <a:latin typeface="隶书" panose="02010509060101010101" pitchFamily="49" charset="-122"/>
                  <a:ea typeface="隶书" panose="02010509060101010101" pitchFamily="49" charset="-122"/>
                </a:endParaRPr>
              </a:p>
              <a:p>
                <a:pPr fontAlgn="ctr">
                  <a:lnSpc>
                    <a:spcPts val="3500"/>
                  </a:lnSpc>
                  <a:spcAft>
                    <a:spcPct val="0"/>
                  </a:spcAft>
                </a:pPr>
                <a:r>
                  <a:rPr lang="zh-CN" altLang="zh-CN" sz="2400" kern="100">
                    <a:solidFill>
                      <a:srgbClr val="FF0000"/>
                    </a:solidFill>
                    <a:effectLst/>
                    <a:latin typeface="隶书" panose="02010509060101010101" pitchFamily="49" charset="-122"/>
                    <a:ea typeface="隶书" panose="02010509060101010101" pitchFamily="49" charset="-122"/>
                  </a:rPr>
                  <a:t>去分母得</a:t>
                </a:r>
                <a:endParaRPr lang="en-US" altLang="zh-CN" sz="2400" kern="100" smtClean="0">
                  <a:solidFill>
                    <a:srgbClr val="FF0000"/>
                  </a:solidFill>
                  <a:effectLst/>
                  <a:latin typeface="隶书" panose="02010509060101010101" pitchFamily="49" charset="-122"/>
                  <a:ea typeface="隶书" panose="02010509060101010101" pitchFamily="49" charset="-122"/>
                </a:endParaRPr>
              </a:p>
              <a:p>
                <a:pPr fontAlgn="ctr">
                  <a:lnSpc>
                    <a:spcPts val="3500"/>
                  </a:lnSpc>
                  <a:spcAft>
                    <a:spcPct val="0"/>
                  </a:spcAft>
                </a:pPr>
                <a14:m>
                  <m:oMathPara>
                    <m:oMathParaPr>
                      <m:jc/>
                    </m:oMathParaPr>
                    <m:oMath>
                      <m:r>
                        <a:rPr lang="en-US" altLang="zh-CN" sz="2400" i="1" kern="100">
                          <a:solidFill>
                            <a:srgbClr val="FF0000"/>
                          </a:solidFill>
                          <a:effectLst/>
                          <a:latin typeface="Cambria Math" panose="02040503050406030204" pitchFamily="18" charset="0"/>
                          <a:cs typeface="Cambria Math" panose="02040503050406030204" pitchFamily="18" charset="0"/>
                        </a:rPr>
                        <m:t>3</m:t>
                      </m:r>
                      <m:d>
                        <m:dPr>
                          <m:begChr m:val="("/>
                          <m:sepChr m:val="|"/>
                          <m:endChr m:val=")"/>
                          <m:grow m:val="on"/>
                          <m:shp m:val="centered"/>
                          <m:ctrlPr>
                            <a:rPr lang="zh-CN" altLang="zh-CN" sz="2400" i="1" kern="100">
                              <a:solidFill>
                                <a:srgbClr val="FF0000"/>
                              </a:solidFill>
                              <a:effectLst/>
                              <a:latin typeface="Cambria Math" panose="02040503050406030204" pitchFamily="18" charset="0"/>
                              <a:ea typeface="Cambria Math" panose="02040503050406030204" pitchFamily="18" charset="0"/>
                            </a:rPr>
                          </m:ctrlPr>
                        </m:dPr>
                        <m:e>
                          <m:r>
                            <a:rPr lang="en-US" altLang="zh-CN" sz="2400" i="1" kern="100">
                              <a:solidFill>
                                <a:srgbClr val="FF0000"/>
                              </a:solidFill>
                              <a:effectLst/>
                              <a:latin typeface="Cambria Math" panose="02040503050406030204" pitchFamily="18" charset="0"/>
                              <a:cs typeface="Cambria Math" panose="02040503050406030204" pitchFamily="18" charset="0"/>
                            </a:rPr>
                            <m:t>3</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−4</m:t>
                          </m:r>
                        </m:e>
                      </m:d>
                      <m:r>
                        <a:rPr lang="en-US" altLang="zh-CN" sz="2400" i="1" kern="100">
                          <a:solidFill>
                            <a:srgbClr val="FF0000"/>
                          </a:solidFill>
                          <a:effectLst/>
                          <a:latin typeface="Cambria Math" panose="02040503050406030204" pitchFamily="18" charset="0"/>
                          <a:cs typeface="Cambria Math" panose="02040503050406030204" pitchFamily="18" charset="0"/>
                        </a:rPr>
                        <m:t>+12=2</m:t>
                      </m:r>
                      <m:d>
                        <m:dPr>
                          <m:begChr m:val="("/>
                          <m:sepChr m:val="|"/>
                          <m:endChr m:val=")"/>
                          <m:grow m:val="on"/>
                          <m:shp m:val="centered"/>
                          <m:ctrlPr>
                            <a:rPr lang="zh-CN" altLang="zh-CN" sz="2400" i="1" kern="100">
                              <a:solidFill>
                                <a:srgbClr val="FF0000"/>
                              </a:solidFill>
                              <a:effectLst/>
                              <a:latin typeface="Cambria Math" panose="02040503050406030204" pitchFamily="18" charset="0"/>
                              <a:ea typeface="Cambria Math" panose="02040503050406030204" pitchFamily="18" charset="0"/>
                            </a:rPr>
                          </m:ctrlPr>
                        </m:dPr>
                        <m:e>
                          <m:r>
                            <a:rPr lang="en-US" altLang="zh-CN" sz="2400" i="1" kern="100">
                              <a:solidFill>
                                <a:srgbClr val="FF0000"/>
                              </a:solidFill>
                              <a:effectLst/>
                              <a:latin typeface="Cambria Math" panose="02040503050406030204" pitchFamily="18" charset="0"/>
                              <a:cs typeface="Cambria Math" panose="02040503050406030204" pitchFamily="18" charset="0"/>
                            </a:rPr>
                            <m:t>5</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−2</m:t>
                          </m:r>
                        </m:e>
                      </m:d>
                    </m:oMath>
                  </m:oMathPara>
                </a14:m>
                <a:r>
                  <a:rPr lang="zh-CN" altLang="zh-CN" sz="2400" kern="100">
                    <a:solidFill>
                      <a:srgbClr val="FF0000"/>
                    </a:solidFill>
                    <a:effectLst/>
                    <a:latin typeface="隶书" panose="02010509060101010101" pitchFamily="49" charset="-122"/>
                    <a:ea typeface="隶书" panose="02010509060101010101" pitchFamily="49" charset="-122"/>
                  </a:rPr>
                  <a:t>，</a:t>
                </a:r>
              </a:p>
              <a:p>
                <a:pPr fontAlgn="ctr">
                  <a:lnSpc>
                    <a:spcPts val="3500"/>
                  </a:lnSpc>
                  <a:spcAft>
                    <a:spcPct val="0"/>
                  </a:spcAft>
                </a:pPr>
                <a:r>
                  <a:rPr lang="zh-CN" altLang="zh-CN" sz="2400" kern="100">
                    <a:solidFill>
                      <a:srgbClr val="FF0000"/>
                    </a:solidFill>
                    <a:effectLst/>
                    <a:latin typeface="隶书" panose="02010509060101010101" pitchFamily="49" charset="-122"/>
                    <a:ea typeface="隶书" panose="02010509060101010101" pitchFamily="49" charset="-122"/>
                  </a:rPr>
                  <a:t>去括号得</a:t>
                </a:r>
                <a:endParaRPr lang="en-US" altLang="zh-CN" sz="2400" kern="100" smtClean="0">
                  <a:solidFill>
                    <a:srgbClr val="FF0000"/>
                  </a:solidFill>
                  <a:effectLst/>
                  <a:latin typeface="隶书" panose="02010509060101010101" pitchFamily="49" charset="-122"/>
                  <a:ea typeface="隶书" panose="02010509060101010101" pitchFamily="49" charset="-122"/>
                </a:endParaRPr>
              </a:p>
              <a:p>
                <a:pPr fontAlgn="ctr">
                  <a:lnSpc>
                    <a:spcPts val="3500"/>
                  </a:lnSpc>
                  <a:spcAft>
                    <a:spcPct val="0"/>
                  </a:spcAft>
                </a:pPr>
                <a14:m>
                  <m:oMathPara>
                    <m:oMathParaPr>
                      <m:jc/>
                    </m:oMathParaPr>
                    <m:oMath>
                      <m:r>
                        <a:rPr lang="en-US" altLang="zh-CN" sz="2400" i="1" kern="100">
                          <a:solidFill>
                            <a:srgbClr val="FF0000"/>
                          </a:solidFill>
                          <a:effectLst/>
                          <a:latin typeface="Cambria Math" panose="02040503050406030204" pitchFamily="18" charset="0"/>
                          <a:cs typeface="Cambria Math" panose="02040503050406030204" pitchFamily="18" charset="0"/>
                        </a:rPr>
                        <m:t>9</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−12+12=10</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−4</m:t>
                      </m:r>
                    </m:oMath>
                  </m:oMathPara>
                </a14:m>
                <a:r>
                  <a:rPr lang="zh-CN" altLang="zh-CN" sz="2400" kern="100">
                    <a:solidFill>
                      <a:srgbClr val="FF0000"/>
                    </a:solidFill>
                    <a:effectLst/>
                    <a:latin typeface="隶书" panose="02010509060101010101" pitchFamily="49" charset="-122"/>
                    <a:ea typeface="隶书" panose="02010509060101010101" pitchFamily="49" charset="-122"/>
                  </a:rPr>
                  <a:t>，</a:t>
                </a:r>
              </a:p>
              <a:p>
                <a:pPr fontAlgn="ctr">
                  <a:lnSpc>
                    <a:spcPts val="3500"/>
                  </a:lnSpc>
                  <a:spcAft>
                    <a:spcPct val="0"/>
                  </a:spcAft>
                </a:pPr>
                <a:r>
                  <a:rPr lang="zh-CN" altLang="zh-CN" sz="2400" kern="100" smtClean="0">
                    <a:solidFill>
                      <a:srgbClr val="FF0000"/>
                    </a:solidFill>
                    <a:latin typeface="隶书" panose="02010509060101010101" pitchFamily="49" charset="-122"/>
                    <a:ea typeface="隶书" panose="02010509060101010101" pitchFamily="49" charset="-122"/>
                  </a:rPr>
                  <a:t>移项</a:t>
                </a:r>
                <a:r>
                  <a:rPr lang="zh-CN" altLang="en-US" sz="2400" kern="100" smtClean="0">
                    <a:solidFill>
                      <a:srgbClr val="FF0000"/>
                    </a:solidFill>
                    <a:latin typeface="隶书" panose="02010509060101010101" pitchFamily="49" charset="-122"/>
                    <a:ea typeface="隶书" panose="02010509060101010101" pitchFamily="49" charset="-122"/>
                  </a:rPr>
                  <a:t>及</a:t>
                </a:r>
                <a:r>
                  <a:rPr lang="zh-CN" altLang="zh-CN" sz="2400" kern="100" smtClean="0">
                    <a:solidFill>
                      <a:srgbClr val="FF0000"/>
                    </a:solidFill>
                    <a:latin typeface="隶书" panose="02010509060101010101" pitchFamily="49" charset="-122"/>
                    <a:ea typeface="隶书" panose="02010509060101010101" pitchFamily="49" charset="-122"/>
                  </a:rPr>
                  <a:t>合并</a:t>
                </a:r>
                <a:r>
                  <a:rPr lang="zh-CN" altLang="zh-CN" sz="2400" kern="100">
                    <a:solidFill>
                      <a:srgbClr val="FF0000"/>
                    </a:solidFill>
                    <a:latin typeface="隶书" panose="02010509060101010101" pitchFamily="49" charset="-122"/>
                    <a:ea typeface="隶书" panose="02010509060101010101" pitchFamily="49" charset="-122"/>
                  </a:rPr>
                  <a:t>同类项</a:t>
                </a:r>
                <a:r>
                  <a:rPr lang="en-US" altLang="zh-CN" sz="2400" kern="100">
                    <a:solidFill>
                      <a:srgbClr val="FF0000"/>
                    </a:solidFill>
                    <a:latin typeface="隶书" panose="02010509060101010101" pitchFamily="49" charset="-122"/>
                    <a:ea typeface="隶书" panose="02010509060101010101" pitchFamily="49" charset="-122"/>
                  </a:rPr>
                  <a:t>,</a:t>
                </a:r>
                <a:r>
                  <a:rPr lang="zh-CN" altLang="zh-CN" sz="2400" kern="100">
                    <a:solidFill>
                      <a:srgbClr val="FF0000"/>
                    </a:solidFill>
                    <a:latin typeface="隶书" panose="02010509060101010101" pitchFamily="49" charset="-122"/>
                    <a:ea typeface="隶书" panose="02010509060101010101" pitchFamily="49" charset="-122"/>
                  </a:rPr>
                  <a:t>得</a:t>
                </a:r>
                <a:endParaRPr lang="en-US" altLang="zh-CN" sz="2400" kern="100">
                  <a:solidFill>
                    <a:srgbClr val="FF0000"/>
                  </a:solidFill>
                  <a:latin typeface="隶书" panose="02010509060101010101" pitchFamily="49" charset="-122"/>
                  <a:ea typeface="隶书" panose="02010509060101010101" pitchFamily="49" charset="-122"/>
                </a:endParaRPr>
              </a:p>
              <a:p>
                <a:pPr fontAlgn="ctr">
                  <a:lnSpc>
                    <a:spcPts val="3500"/>
                  </a:lnSpc>
                  <a:spcAft>
                    <a:spcPct val="0"/>
                  </a:spcAft>
                </a:pPr>
                <a14:m>
                  <m:oMathPara>
                    <m:oMathParaPr>
                      <m:jc/>
                    </m:oMathParaPr>
                    <m:oMath>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=−4</m:t>
                      </m:r>
                    </m:oMath>
                  </m:oMathPara>
                </a14:m>
                <a:r>
                  <a:rPr lang="zh-CN" altLang="zh-CN" sz="2400" kern="100">
                    <a:solidFill>
                      <a:srgbClr val="FF0000"/>
                    </a:solidFill>
                    <a:effectLst/>
                    <a:latin typeface="隶书" panose="02010509060101010101" pitchFamily="49" charset="-122"/>
                    <a:ea typeface="隶书" panose="02010509060101010101" pitchFamily="49" charset="-122"/>
                  </a:rPr>
                  <a:t>，</a:t>
                </a:r>
              </a:p>
              <a:p>
                <a:pPr fontAlgn="ctr">
                  <a:lnSpc>
                    <a:spcPts val="3500"/>
                  </a:lnSpc>
                  <a:spcAft>
                    <a:spcPct val="0"/>
                  </a:spcAft>
                </a:pPr>
                <a:r>
                  <a:rPr lang="zh-CN" altLang="en-US" sz="2400" kern="100">
                    <a:solidFill>
                      <a:srgbClr val="FF0000"/>
                    </a:solidFill>
                    <a:latin typeface="隶书" panose="02010509060101010101" pitchFamily="49" charset="-122"/>
                    <a:ea typeface="隶书" panose="02010509060101010101" pitchFamily="49" charset="-122"/>
                  </a:rPr>
                  <a:t>系数化为</a:t>
                </a:r>
                <a:r>
                  <a:rPr lang="en-US" altLang="zh-CN" sz="2400" kern="100">
                    <a:solidFill>
                      <a:srgbClr val="FF0000"/>
                    </a:solidFill>
                    <a:latin typeface="隶书" panose="02010509060101010101" pitchFamily="49" charset="-122"/>
                    <a:ea typeface="隶书" panose="02010509060101010101" pitchFamily="49" charset="-122"/>
                  </a:rPr>
                  <a:t>1</a:t>
                </a:r>
                <a:r>
                  <a:rPr lang="zh-CN" altLang="en-US" sz="2400" kern="100">
                    <a:solidFill>
                      <a:srgbClr val="FF0000"/>
                    </a:solidFill>
                    <a:latin typeface="隶书" panose="02010509060101010101" pitchFamily="49" charset="-122"/>
                    <a:ea typeface="隶书" panose="02010509060101010101" pitchFamily="49" charset="-122"/>
                  </a:rPr>
                  <a:t>，</a:t>
                </a:r>
                <a:r>
                  <a:rPr lang="zh-CN" altLang="zh-CN" sz="2400" kern="100">
                    <a:solidFill>
                      <a:srgbClr val="FF0000"/>
                    </a:solidFill>
                    <a:latin typeface="隶书" panose="02010509060101010101" pitchFamily="49" charset="-122"/>
                    <a:ea typeface="隶书" panose="02010509060101010101" pitchFamily="49" charset="-122"/>
                  </a:rPr>
                  <a:t>得</a:t>
                </a:r>
              </a:p>
              <a:p>
                <a:pPr fontAlgn="ctr">
                  <a:lnSpc>
                    <a:spcPts val="3500"/>
                  </a:lnSpc>
                  <a:spcAft>
                    <a:spcPct val="0"/>
                  </a:spcAft>
                </a:pPr>
                <a14:m>
                  <m:oMathPara>
                    <m:oMathParaPr>
                      <m:jc/>
                    </m:oMathParaPr>
                    <m:oMath>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=4</m:t>
                      </m:r>
                    </m:oMath>
                  </m:oMathPara>
                </a14:m>
                <a:r>
                  <a:rPr lang="zh-CN" altLang="zh-CN" sz="2400" kern="100">
                    <a:solidFill>
                      <a:srgbClr val="FF0000"/>
                    </a:solidFill>
                    <a:effectLst/>
                    <a:latin typeface="隶书" panose="02010509060101010101" pitchFamily="49" charset="-122"/>
                    <a:ea typeface="隶书" panose="02010509060101010101" pitchFamily="49" charset="-122"/>
                  </a:rPr>
                  <a:t>．</a:t>
                </a:r>
              </a:p>
            </p:txBody>
          </p:sp>
        </mc:Choice>
        <mc:Fallback>
          <p:sp>
            <p:nvSpPr>
              <p:cNvPr id="4" name="矩形 3"/>
              <p:cNvSpPr>
                <a:spLocks noRot="1" noChangeAspect="1" noMove="1" noResize="1" noEditPoints="1" noAdjustHandles="1" noChangeArrowheads="1" noChangeShapeType="1" noTextEdit="1"/>
              </p:cNvSpPr>
              <p:nvPr/>
            </p:nvSpPr>
            <p:spPr>
              <a:xfrm>
                <a:off x="4536724" y="2171171"/>
                <a:ext cx="6096000" cy="4580741"/>
              </a:xfrm>
              <a:prstGeom prst="rect">
                <a:avLst/>
              </a:prstGeom>
              <a:blipFill rotWithShape="0">
                <a:blip r:embed="rId4"/>
                <a:stretch>
                  <a:fillRect l="-1500" r="0" b="-1995"/>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212380053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p:nvPr/>
        </p:nvPicPr>
        <p:blipFill>
          <a:blip r:embed="rId2"/>
          <a:stretch>
            <a:fillRect/>
          </a:stretch>
        </p:blipFill>
        <p:spPr>
          <a:xfrm>
            <a:off x="6509558" y="1619638"/>
            <a:ext cx="5443405" cy="3656018"/>
          </a:xfrm>
          <a:prstGeom prst="rect">
            <a:avLst/>
          </a:prstGeom>
        </p:spPr>
      </p:pic>
      <mc:AlternateContent>
        <mc:Choice Requires="a14">
          <p:sp>
            <p:nvSpPr>
              <p:cNvPr id="3" name="矩形 2"/>
              <p:cNvSpPr/>
              <p:nvPr/>
            </p:nvSpPr>
            <p:spPr>
              <a:xfrm>
                <a:off x="119584" y="548800"/>
                <a:ext cx="12072415" cy="2945230"/>
              </a:xfrm>
              <a:prstGeom prst="rect">
                <a:avLst/>
              </a:prstGeom>
            </p:spPr>
            <p:txBody>
              <a:bodyPr wrap="square">
                <a:spAutoFit/>
              </a:bodyPr>
              <a:lstStyle/>
              <a:p>
                <a:pPr fontAlgn="ctr">
                  <a:lnSpc>
                    <a:spcPct val="150000"/>
                  </a:lnSpc>
                  <a:spcAft>
                    <a:spcPct val="0"/>
                  </a:spcAft>
                </a:pPr>
                <a:r>
                  <a:rPr lang="en-US" altLang="zh-CN" sz="2800" kern="100" smtClean="0">
                    <a:latin typeface="隶书" panose="02010509060101010101" pitchFamily="49" charset="-122"/>
                    <a:ea typeface="隶书" panose="02010509060101010101" pitchFamily="49" charset="-122"/>
                  </a:rPr>
                  <a:t>【3-1】</a:t>
                </a:r>
                <a:r>
                  <a:rPr lang="zh-CN" altLang="zh-CN" sz="2800" kern="100" smtClean="0">
                    <a:effectLst/>
                    <a:latin typeface="隶书" panose="02010509060101010101" pitchFamily="49" charset="-122"/>
                    <a:ea typeface="隶书" panose="02010509060101010101" pitchFamily="49" charset="-122"/>
                  </a:rPr>
                  <a:t>如</a:t>
                </a:r>
                <a:r>
                  <a:rPr lang="zh-CN" altLang="zh-CN" sz="2800" kern="100">
                    <a:effectLst/>
                    <a:latin typeface="隶书" panose="02010509060101010101" pitchFamily="49" charset="-122"/>
                    <a:ea typeface="隶书" panose="02010509060101010101" pitchFamily="49" charset="-122"/>
                  </a:rPr>
                  <a:t>图是方程</a:t>
                </a:r>
                <a14:m>
                  <m:oMathPara>
                    <m:oMathParaPr>
                      <m:jc/>
                    </m:oMathParaPr>
                    <m:oMath>
                      <m:r>
                        <a:rPr lang="en-US" altLang="zh-CN" sz="2800" i="1" kern="100">
                          <a:effectLst/>
                          <a:latin typeface="Cambria Math" panose="02040503050406030204" pitchFamily="18" charset="0"/>
                          <a:cs typeface="Cambria Math" panose="02040503050406030204" pitchFamily="18" charset="0"/>
                        </a:rPr>
                        <m:t>1−</m:t>
                      </m:r>
                      <m:f>
                        <m:fPr>
                          <m:type m:val="bar"/>
                          <m:ctrlPr>
                            <a:rPr lang="zh-CN" altLang="zh-CN" sz="2800" i="1" kern="100">
                              <a:effectLst/>
                              <a:latin typeface="Cambria Math" panose="02040503050406030204" pitchFamily="18" charset="0"/>
                              <a:ea typeface="Cambria Math" panose="02040503050406030204" pitchFamily="18" charset="0"/>
                            </a:rPr>
                          </m:ctrlPr>
                        </m:fPr>
                        <m:num>
                          <m:r>
                            <a:rPr lang="en-US" altLang="zh-CN" sz="2800" i="1" kern="100">
                              <a:effectLst/>
                              <a:latin typeface="Cambria Math" panose="02040503050406030204" pitchFamily="18" charset="0"/>
                              <a:cs typeface="Cambria Math" panose="02040503050406030204" pitchFamily="18" charset="0"/>
                            </a:rPr>
                            <m:t>3</m:t>
                          </m:r>
                          <m:r>
                            <a:rPr lang="en-US" altLang="zh-CN" sz="2800" i="1" kern="100">
                              <a:effectLst/>
                              <a:latin typeface="Cambria Math" panose="02040503050406030204" pitchFamily="18" charset="0"/>
                              <a:cs typeface="Cambria Math" panose="02040503050406030204" pitchFamily="18" charset="0"/>
                            </a:rPr>
                            <m:t>𝑥</m:t>
                          </m:r>
                          <m:r>
                            <a:rPr lang="en-US" altLang="zh-CN" sz="2800" i="1" kern="100">
                              <a:effectLst/>
                              <a:latin typeface="Cambria Math" panose="02040503050406030204" pitchFamily="18" charset="0"/>
                              <a:cs typeface="Cambria Math" panose="02040503050406030204" pitchFamily="18" charset="0"/>
                            </a:rPr>
                            <m:t>−1</m:t>
                          </m:r>
                        </m:num>
                        <m:den>
                          <m:r>
                            <a:rPr lang="en-US" altLang="zh-CN" sz="2800" i="1" kern="100">
                              <a:effectLst/>
                              <a:latin typeface="Cambria Math" panose="02040503050406030204" pitchFamily="18" charset="0"/>
                              <a:cs typeface="Cambria Math" panose="02040503050406030204" pitchFamily="18" charset="0"/>
                            </a:rPr>
                            <m:t>4</m:t>
                          </m:r>
                        </m:den>
                      </m:f>
                      <m:r>
                        <a:rPr lang="en-US" altLang="zh-CN" sz="2800" i="1" kern="100">
                          <a:effectLst/>
                          <a:latin typeface="Cambria Math" panose="02040503050406030204" pitchFamily="18" charset="0"/>
                          <a:cs typeface="Cambria Math" panose="02040503050406030204" pitchFamily="18" charset="0"/>
                        </a:rPr>
                        <m:t>=</m:t>
                      </m:r>
                      <m:f>
                        <m:fPr>
                          <m:type m:val="bar"/>
                          <m:ctrlPr>
                            <a:rPr lang="zh-CN" altLang="zh-CN" sz="2800" i="1" kern="100">
                              <a:effectLst/>
                              <a:latin typeface="Cambria Math" panose="02040503050406030204" pitchFamily="18" charset="0"/>
                              <a:ea typeface="Cambria Math" panose="02040503050406030204" pitchFamily="18" charset="0"/>
                            </a:rPr>
                          </m:ctrlPr>
                        </m:fPr>
                        <m:num>
                          <m:r>
                            <a:rPr lang="en-US" altLang="zh-CN" sz="2800" i="1" kern="100">
                              <a:effectLst/>
                              <a:latin typeface="Cambria Math" panose="02040503050406030204" pitchFamily="18" charset="0"/>
                              <a:cs typeface="Cambria Math" panose="02040503050406030204" pitchFamily="18" charset="0"/>
                            </a:rPr>
                            <m:t>3+</m:t>
                          </m:r>
                          <m:r>
                            <a:rPr lang="en-US" altLang="zh-CN" sz="2800" i="1" kern="100">
                              <a:effectLst/>
                              <a:latin typeface="Cambria Math" panose="02040503050406030204" pitchFamily="18" charset="0"/>
                              <a:cs typeface="Cambria Math" panose="02040503050406030204" pitchFamily="18" charset="0"/>
                            </a:rPr>
                            <m:t>𝑥</m:t>
                          </m:r>
                        </m:num>
                        <m:den>
                          <m:r>
                            <a:rPr lang="en-US" altLang="zh-CN" sz="2800" i="1" kern="100">
                              <a:effectLst/>
                              <a:latin typeface="Cambria Math" panose="02040503050406030204" pitchFamily="18" charset="0"/>
                              <a:cs typeface="Cambria Math" panose="02040503050406030204" pitchFamily="18" charset="0"/>
                            </a:rPr>
                            <m:t>2</m:t>
                          </m:r>
                        </m:den>
                      </m:f>
                    </m:oMath>
                  </m:oMathPara>
                </a14:m>
                <a:r>
                  <a:rPr lang="zh-CN" altLang="zh-CN" sz="2800" kern="100">
                    <a:effectLst/>
                    <a:latin typeface="隶书" panose="02010509060101010101" pitchFamily="49" charset="-122"/>
                    <a:ea typeface="隶书" panose="02010509060101010101" pitchFamily="49" charset="-122"/>
                  </a:rPr>
                  <a:t>的求解过程，其中依据等式的基本性质的步骤有（</a:t>
                </a:r>
                <a:r>
                  <a:rPr lang="en-US" altLang="zh-CN" sz="2800" kern="0">
                    <a:effectLst/>
                    <a:latin typeface="隶书" panose="02010509060101010101" pitchFamily="49" charset="-122"/>
                    <a:ea typeface="隶书" panose="02010509060101010101" pitchFamily="49" charset="-122"/>
                  </a:rPr>
                  <a:t>   </a:t>
                </a:r>
                <a:r>
                  <a:rPr lang="en-US" altLang="zh-CN" sz="2800" kern="0" smtClean="0">
                    <a:effectLst/>
                    <a:latin typeface="隶书" panose="02010509060101010101" pitchFamily="49" charset="-122"/>
                    <a:ea typeface="隶书" panose="02010509060101010101" pitchFamily="49" charset="-122"/>
                  </a:rPr>
                  <a:t> </a:t>
                </a:r>
                <a:r>
                  <a:rPr lang="en-US" altLang="zh-CN" sz="2800" kern="0">
                    <a:effectLst/>
                    <a:latin typeface="隶书" panose="02010509060101010101" pitchFamily="49" charset="-122"/>
                    <a:ea typeface="隶书" panose="02010509060101010101" pitchFamily="49" charset="-122"/>
                  </a:rPr>
                  <a:t>  </a:t>
                </a:r>
                <a:r>
                  <a:rPr lang="zh-CN" altLang="zh-CN" sz="2800" kern="100" smtClean="0">
                    <a:latin typeface="隶书" panose="02010509060101010101" pitchFamily="49" charset="-122"/>
                    <a:ea typeface="隶书" panose="02010509060101010101" pitchFamily="49" charset="-122"/>
                  </a:rPr>
                  <a:t>）</a:t>
                </a:r>
                <a:endParaRPr lang="zh-CN" altLang="zh-CN" sz="2800" kern="100">
                  <a:latin typeface="隶书" panose="02010509060101010101" pitchFamily="49" charset="-122"/>
                  <a:ea typeface="隶书" panose="02010509060101010101" pitchFamily="49" charset="-122"/>
                </a:endParaRPr>
              </a:p>
              <a:p>
                <a:pPr fontAlgn="ctr">
                  <a:lnSpc>
                    <a:spcPct val="150000"/>
                  </a:lnSpc>
                  <a:spcAft>
                    <a:spcPct val="0"/>
                  </a:spcAft>
                  <a:tabLst>
                    <a:tab pos="1319530"/>
                    <a:tab pos="2639060"/>
                    <a:tab pos="3958590"/>
                  </a:tabLst>
                </a:pPr>
                <a:r>
                  <a:rPr lang="en-US" altLang="zh-CN" sz="2800" kern="100">
                    <a:latin typeface="隶书" panose="02010509060101010101" pitchFamily="49" charset="-122"/>
                    <a:ea typeface="隶书" panose="02010509060101010101" pitchFamily="49" charset="-122"/>
                  </a:rPr>
                  <a:t>A</a:t>
                </a:r>
                <a:r>
                  <a:rPr lang="zh-CN" altLang="zh-CN" sz="2800" kern="100">
                    <a:latin typeface="隶书" panose="02010509060101010101" pitchFamily="49" charset="-122"/>
                    <a:ea typeface="隶书" panose="02010509060101010101" pitchFamily="49" charset="-122"/>
                  </a:rPr>
                  <a:t>．</a:t>
                </a:r>
                <a:r>
                  <a:rPr lang="en-US" altLang="zh-CN" sz="2800" kern="100">
                    <a:latin typeface="隶书" panose="02010509060101010101" pitchFamily="49" charset="-122"/>
                    <a:ea typeface="隶书" panose="02010509060101010101" pitchFamily="49" charset="-122"/>
                  </a:rPr>
                  <a:t>①②③	</a:t>
                </a:r>
                <a:r>
                  <a:rPr lang="en-US" altLang="zh-CN" sz="2800" kern="100" smtClean="0">
                    <a:latin typeface="隶书" panose="02010509060101010101" pitchFamily="49" charset="-122"/>
                    <a:ea typeface="隶书" panose="02010509060101010101" pitchFamily="49" charset="-122"/>
                  </a:rPr>
                  <a:t>    B</a:t>
                </a:r>
                <a:r>
                  <a:rPr lang="zh-CN" altLang="zh-CN" sz="2800" kern="100">
                    <a:latin typeface="隶书" panose="02010509060101010101" pitchFamily="49" charset="-122"/>
                    <a:ea typeface="隶书" panose="02010509060101010101" pitchFamily="49" charset="-122"/>
                  </a:rPr>
                  <a:t>．</a:t>
                </a:r>
                <a:r>
                  <a:rPr lang="en-US" altLang="zh-CN" sz="2800" kern="100">
                    <a:latin typeface="隶书" panose="02010509060101010101" pitchFamily="49" charset="-122"/>
                    <a:ea typeface="隶书" panose="02010509060101010101" pitchFamily="49" charset="-122"/>
                  </a:rPr>
                  <a:t>①②④	</a:t>
                </a:r>
                <a:endParaRPr lang="en-US" altLang="zh-CN" sz="2800" kern="100" smtClean="0">
                  <a:latin typeface="隶书" panose="02010509060101010101" pitchFamily="49" charset="-122"/>
                  <a:ea typeface="隶书" panose="02010509060101010101" pitchFamily="49" charset="-122"/>
                </a:endParaRPr>
              </a:p>
              <a:p>
                <a:pPr fontAlgn="ctr">
                  <a:lnSpc>
                    <a:spcPct val="150000"/>
                  </a:lnSpc>
                  <a:spcAft>
                    <a:spcPct val="0"/>
                  </a:spcAft>
                  <a:tabLst>
                    <a:tab pos="1319530"/>
                    <a:tab pos="2639060"/>
                    <a:tab pos="3958590"/>
                  </a:tabLst>
                </a:pPr>
                <a:r>
                  <a:rPr lang="en-US" altLang="zh-CN" sz="2800" kern="100" smtClean="0">
                    <a:latin typeface="隶书" panose="02010509060101010101" pitchFamily="49" charset="-122"/>
                    <a:ea typeface="隶书" panose="02010509060101010101" pitchFamily="49" charset="-122"/>
                  </a:rPr>
                  <a:t>C</a:t>
                </a:r>
                <a:r>
                  <a:rPr lang="zh-CN" altLang="zh-CN" sz="2800" kern="100">
                    <a:latin typeface="隶书" panose="02010509060101010101" pitchFamily="49" charset="-122"/>
                    <a:ea typeface="隶书" panose="02010509060101010101" pitchFamily="49" charset="-122"/>
                  </a:rPr>
                  <a:t>．</a:t>
                </a:r>
                <a:r>
                  <a:rPr lang="en-US" altLang="zh-CN" sz="2800" kern="100">
                    <a:latin typeface="隶书" panose="02010509060101010101" pitchFamily="49" charset="-122"/>
                    <a:ea typeface="隶书" panose="02010509060101010101" pitchFamily="49" charset="-122"/>
                  </a:rPr>
                  <a:t>①③⑤	</a:t>
                </a:r>
                <a:r>
                  <a:rPr lang="en-US" altLang="zh-CN" sz="2800" kern="100" smtClean="0">
                    <a:latin typeface="隶书" panose="02010509060101010101" pitchFamily="49" charset="-122"/>
                    <a:ea typeface="隶书" panose="02010509060101010101" pitchFamily="49" charset="-122"/>
                  </a:rPr>
                  <a:t>    D</a:t>
                </a:r>
                <a:r>
                  <a:rPr lang="zh-CN" altLang="zh-CN" sz="2800" kern="100">
                    <a:latin typeface="隶书" panose="02010509060101010101" pitchFamily="49" charset="-122"/>
                    <a:ea typeface="隶书" panose="02010509060101010101" pitchFamily="49" charset="-122"/>
                  </a:rPr>
                  <a:t>．</a:t>
                </a:r>
                <a:r>
                  <a:rPr lang="en-US" altLang="zh-CN" sz="2800" kern="100">
                    <a:latin typeface="隶书" panose="02010509060101010101" pitchFamily="49" charset="-122"/>
                    <a:ea typeface="隶书" panose="02010509060101010101" pitchFamily="49" charset="-122"/>
                  </a:rPr>
                  <a:t>①④⑤</a:t>
                </a:r>
                <a:endParaRPr lang="zh-CN" altLang="zh-CN" sz="2800" kern="100">
                  <a:latin typeface="隶书" panose="02010509060101010101" pitchFamily="49" charset="-122"/>
                  <a:ea typeface="隶书" panose="02010509060101010101" pitchFamily="49" charset="-122"/>
                </a:endParaRPr>
              </a:p>
            </p:txBody>
          </p:sp>
        </mc:Choice>
        <mc:Fallback>
          <p:sp>
            <p:nvSpPr>
              <p:cNvPr id="3" name="矩形 2"/>
              <p:cNvSpPr>
                <a:spLocks noRot="1" noChangeAspect="1" noMove="1" noResize="1" noEditPoints="1" noAdjustHandles="1" noChangeArrowheads="1" noChangeShapeType="1" noTextEdit="1"/>
              </p:cNvSpPr>
              <p:nvPr/>
            </p:nvSpPr>
            <p:spPr>
              <a:xfrm>
                <a:off x="119584" y="548800"/>
                <a:ext cx="12072415" cy="2945230"/>
              </a:xfrm>
              <a:prstGeom prst="rect">
                <a:avLst/>
              </a:prstGeom>
              <a:blipFill rotWithShape="0">
                <a:blip r:embed="rId3"/>
                <a:stretch>
                  <a:fillRect l="-1061" r="0" b="-4762"/>
                </a:stretch>
              </a:blipFill>
            </p:spPr>
            <p:txBody>
              <a:bodyPr/>
              <a:lstStyle/>
              <a:p>
                <a:r>
                  <a:rPr lang="zh-CN" altLang="en-US">
                    <a:noFill/>
                  </a:rPr>
                  <a:t> </a:t>
                </a:r>
              </a:p>
            </p:txBody>
          </p:sp>
        </mc:Fallback>
      </mc:AlternateContent>
      <p:sp>
        <p:nvSpPr>
          <p:cNvPr id="4" name="矩形 3"/>
          <p:cNvSpPr/>
          <p:nvPr/>
        </p:nvSpPr>
        <p:spPr>
          <a:xfrm>
            <a:off x="1667329" y="1619638"/>
            <a:ext cx="518091" cy="646331"/>
          </a:xfrm>
          <a:prstGeom prst="rect">
            <a:avLst/>
          </a:prstGeom>
        </p:spPr>
        <p:txBody>
          <a:bodyPr wrap="none">
            <a:spAutoFit/>
          </a:bodyPr>
          <a:lstStyle/>
          <a:p>
            <a:r>
              <a:rPr lang="en-US" altLang="zh-CN" sz="3600" b="1" smtClean="0">
                <a:solidFill>
                  <a:srgbClr val="FF0000"/>
                </a:solidFill>
                <a:latin typeface="Times New Roman" panose="02020603050405020304" pitchFamily="18" charset="0"/>
              </a:rPr>
              <a:t>C</a:t>
            </a:r>
            <a:endParaRPr lang="zh-CN" altLang="en-US" sz="3600" b="1">
              <a:solidFill>
                <a:srgbClr val="FF0000"/>
              </a:solidFill>
            </a:endParaRPr>
          </a:p>
        </p:txBody>
      </p:sp>
    </p:spTree>
    <p:extLst>
      <p:ext uri="{BB962C8B-B14F-4D97-AF65-F5344CB8AC3E}">
        <p14:creationId xmlns:p14="http://schemas.microsoft.com/office/powerpoint/2010/main" val="112666140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mc:AlternateContent>
        <mc:Choice Requires="a14">
          <p:sp>
            <p:nvSpPr>
              <p:cNvPr id="2" name="矩形 1"/>
              <p:cNvSpPr/>
              <p:nvPr/>
            </p:nvSpPr>
            <p:spPr>
              <a:xfrm>
                <a:off x="188760" y="787059"/>
                <a:ext cx="11689203" cy="1141338"/>
              </a:xfrm>
              <a:prstGeom prst="rect">
                <a:avLst/>
              </a:prstGeom>
            </p:spPr>
            <p:txBody>
              <a:bodyPr wrap="square">
                <a:spAutoFit/>
              </a:bodyPr>
              <a:lstStyle/>
              <a:p>
                <a:pPr fontAlgn="ctr">
                  <a:spcAft>
                    <a:spcPct val="0"/>
                  </a:spcAft>
                </a:pPr>
                <a:r>
                  <a:rPr lang="en-US" altLang="zh-CN" sz="2800" smtClean="0">
                    <a:latin typeface="隶书" panose="02010509060101010101" pitchFamily="49" charset="-122"/>
                    <a:ea typeface="隶书" panose="02010509060101010101" pitchFamily="49" charset="-122"/>
                  </a:rPr>
                  <a:t>【3-2】</a:t>
                </a:r>
                <a:r>
                  <a:rPr lang="zh-CN" altLang="en-US" sz="2800" smtClean="0">
                    <a:latin typeface="隶书" panose="02010509060101010101" pitchFamily="49" charset="-122"/>
                    <a:ea typeface="隶书" panose="02010509060101010101" pitchFamily="49" charset="-122"/>
                  </a:rPr>
                  <a:t>解下列方程：</a:t>
                </a:r>
              </a:p>
              <a:p>
                <a:pPr fontAlgn="ctr"/>
                <a:r>
                  <a:rPr lang="en-US" altLang="zh-CN" sz="2800" kern="100" smtClean="0">
                    <a:latin typeface="隶书" panose="02010509060101010101" pitchFamily="49" charset="-122"/>
                    <a:ea typeface="隶书" panose="02010509060101010101" pitchFamily="49" charset="-122"/>
                  </a:rPr>
                  <a:t>(1)</a:t>
                </a:r>
                <a:r>
                  <a:rPr lang="zh-CN" altLang="zh-CN" sz="2800" smtClean="0">
                    <a:latin typeface="隶书" panose="02010509060101010101" pitchFamily="49" charset="-122"/>
                    <a:ea typeface="隶书" panose="02010509060101010101" pitchFamily="49" charset="-122"/>
                  </a:rPr>
                  <a:t> </a:t>
                </a:r>
                <a14:m>
                  <m:oMathPara>
                    <m:oMathParaPr>
                      <m:jc/>
                    </m:oMathParaPr>
                    <m:oMath>
                      <m:f>
                        <m:fPr>
                          <m:type m:val="bar"/>
                          <m:ctrlPr>
                            <a:rPr lang="zh-CN" altLang="zh-CN" sz="2800" i="1">
                              <a:latin typeface="Cambria Math" panose="02040503050406030204" pitchFamily="18" charset="0"/>
                            </a:rPr>
                          </m:ctrlPr>
                        </m:fPr>
                        <m:num>
                          <m:r>
                            <a:rPr lang="en-US" altLang="zh-CN" sz="2800" i="1">
                              <a:latin typeface="Cambria Math" panose="02040503050406030204" pitchFamily="18" charset="0"/>
                            </a:rPr>
                            <m:t>7</m:t>
                          </m:r>
                          <m:r>
                            <a:rPr lang="en-US" altLang="zh-CN" sz="2800" i="1">
                              <a:latin typeface="Cambria Math" panose="02040503050406030204" pitchFamily="18" charset="0"/>
                            </a:rPr>
                            <m:t>𝑥</m:t>
                          </m:r>
                          <m:r>
                            <a:rPr lang="en-US" altLang="zh-CN" sz="2800" i="1">
                              <a:latin typeface="Cambria Math" panose="02040503050406030204" pitchFamily="18" charset="0"/>
                            </a:rPr>
                            <m:t>−1</m:t>
                          </m:r>
                        </m:num>
                        <m:den>
                          <m:r>
                            <a:rPr lang="en-US" altLang="zh-CN" sz="2800" i="1">
                              <a:latin typeface="Cambria Math" panose="02040503050406030204" pitchFamily="18" charset="0"/>
                            </a:rPr>
                            <m:t>3</m:t>
                          </m:r>
                        </m:den>
                      </m:f>
                      <m:r>
                        <a:rPr lang="en-US" altLang="zh-CN" sz="2800" i="1">
                          <a:latin typeface="Cambria Math" panose="02040503050406030204" pitchFamily="18" charset="0"/>
                        </a:rPr>
                        <m:t>−</m:t>
                      </m:r>
                      <m:f>
                        <m:fPr>
                          <m:type m:val="bar"/>
                          <m:ctrlPr>
                            <a:rPr lang="zh-CN" altLang="zh-CN" sz="2800" i="1">
                              <a:latin typeface="Cambria Math" panose="02040503050406030204" pitchFamily="18" charset="0"/>
                            </a:rPr>
                          </m:ctrlPr>
                        </m:fPr>
                        <m:num>
                          <m:r>
                            <a:rPr lang="en-US" altLang="zh-CN" sz="2800" i="1">
                              <a:latin typeface="Cambria Math" panose="02040503050406030204" pitchFamily="18" charset="0"/>
                            </a:rPr>
                            <m:t>5</m:t>
                          </m:r>
                          <m:r>
                            <a:rPr lang="en-US" altLang="zh-CN" sz="2800" i="1">
                              <a:latin typeface="Cambria Math" panose="02040503050406030204" pitchFamily="18" charset="0"/>
                            </a:rPr>
                            <m:t>𝑥</m:t>
                          </m:r>
                          <m:r>
                            <a:rPr lang="en-US" altLang="zh-CN" sz="2800" i="1">
                              <a:latin typeface="Cambria Math" panose="02040503050406030204" pitchFamily="18" charset="0"/>
                            </a:rPr>
                            <m:t>+1</m:t>
                          </m:r>
                        </m:num>
                        <m:den>
                          <m:r>
                            <a:rPr lang="en-US" altLang="zh-CN" sz="2800" i="1">
                              <a:latin typeface="Cambria Math" panose="02040503050406030204" pitchFamily="18" charset="0"/>
                            </a:rPr>
                            <m:t>2</m:t>
                          </m:r>
                        </m:den>
                      </m:f>
                      <m:r>
                        <a:rPr lang="en-US" altLang="zh-CN" sz="2800" i="1">
                          <a:latin typeface="Cambria Math" panose="02040503050406030204" pitchFamily="18" charset="0"/>
                        </a:rPr>
                        <m:t>=1−</m:t>
                      </m:r>
                      <m:f>
                        <m:fPr>
                          <m:type m:val="bar"/>
                          <m:ctrlPr>
                            <a:rPr lang="zh-CN" altLang="zh-CN" sz="2800" i="1">
                              <a:latin typeface="Cambria Math" panose="02040503050406030204" pitchFamily="18" charset="0"/>
                            </a:rPr>
                          </m:ctrlPr>
                        </m:fPr>
                        <m:num>
                          <m:r>
                            <a:rPr lang="en-US" altLang="zh-CN" sz="2800" i="1">
                              <a:latin typeface="Cambria Math" panose="02040503050406030204" pitchFamily="18" charset="0"/>
                            </a:rPr>
                            <m:t>2</m:t>
                          </m:r>
                          <m:r>
                            <a:rPr lang="en-US" altLang="zh-CN" sz="2800" i="1">
                              <a:latin typeface="Cambria Math" panose="02040503050406030204" pitchFamily="18" charset="0"/>
                            </a:rPr>
                            <m:t>𝑥</m:t>
                          </m:r>
                          <m:r>
                            <a:rPr lang="en-US" altLang="zh-CN" sz="2800" i="1">
                              <a:latin typeface="Cambria Math" panose="02040503050406030204" pitchFamily="18" charset="0"/>
                            </a:rPr>
                            <m:t>−1</m:t>
                          </m:r>
                        </m:num>
                        <m:den>
                          <m:r>
                            <a:rPr lang="en-US" altLang="zh-CN" sz="2800" i="1">
                              <a:latin typeface="Cambria Math" panose="02040503050406030204" pitchFamily="18" charset="0"/>
                            </a:rPr>
                            <m:t>4</m:t>
                          </m:r>
                        </m:den>
                      </m:f>
                    </m:oMath>
                  </m:oMathPara>
                </a14:m>
                <a:r>
                  <a:rPr lang="en-US" altLang="zh-CN" sz="2800" smtClean="0">
                    <a:latin typeface="隶书" panose="02010509060101010101" pitchFamily="49" charset="-122"/>
                    <a:ea typeface="隶书" panose="02010509060101010101" pitchFamily="49" charset="-122"/>
                  </a:rPr>
                  <a:t>             (</a:t>
                </a:r>
                <a:r>
                  <a:rPr lang="en-US" altLang="zh-CN" sz="2800">
                    <a:latin typeface="隶书" panose="02010509060101010101" pitchFamily="49" charset="-122"/>
                    <a:ea typeface="隶书" panose="02010509060101010101" pitchFamily="49" charset="-122"/>
                  </a:rPr>
                  <a:t>2) </a:t>
                </a:r>
                <a14:m>
                  <m:oMathPara>
                    <m:oMathParaPr>
                      <m:jc/>
                    </m:oMathParaPr>
                    <m:oMath>
                      <m:f>
                        <m:fPr>
                          <m:type m:val="bar"/>
                          <m:ctrlPr>
                            <a:rPr lang="zh-CN" altLang="en-US" sz="2800" i="1">
                              <a:latin typeface="Cambria Math" panose="02040503050406030204" pitchFamily="18" charset="0"/>
                            </a:rPr>
                          </m:ctrlPr>
                        </m:fPr>
                        <m:num>
                          <m:r>
                            <m:rPr>
                              <m:sty m:val="p"/>
                            </m:rPr>
                            <a:rPr lang="zh-CN" altLang="en-US" sz="2800">
                              <a:latin typeface="Cambria Math" panose="02040503050406030204" pitchFamily="18" charset="0"/>
                            </a:rPr>
                            <m:t>0.6</m:t>
                          </m:r>
                          <m:r>
                            <a:rPr lang="zh-CN" altLang="en-US" sz="2800" i="1">
                              <a:latin typeface="Cambria Math" panose="02040503050406030204" pitchFamily="18" charset="0"/>
                            </a:rPr>
                            <m:t>𝑥</m:t>
                          </m:r>
                          <m:r>
                            <m:rPr>
                              <m:sty m:val="p"/>
                            </m:rPr>
                            <a:rPr lang="zh-CN" altLang="en-US" sz="2800">
                              <a:latin typeface="Cambria Math" panose="02040503050406030204" pitchFamily="18" charset="0"/>
                            </a:rPr>
                            <m:t>+0.5</m:t>
                          </m:r>
                        </m:num>
                        <m:den>
                          <m:r>
                            <m:rPr>
                              <m:sty m:val="p"/>
                            </m:rPr>
                            <a:rPr lang="zh-CN" altLang="en-US" sz="2800">
                              <a:latin typeface="Cambria Math" panose="02040503050406030204" pitchFamily="18" charset="0"/>
                            </a:rPr>
                            <m:t>0.2</m:t>
                          </m:r>
                        </m:den>
                      </m:f>
                      <m:r>
                        <m:rPr>
                          <m:sty m:val="p"/>
                        </m:rPr>
                        <a:rPr lang="zh-CN" altLang="en-US" sz="2800">
                          <a:latin typeface="Cambria Math" panose="02040503050406030204" pitchFamily="18" charset="0"/>
                        </a:rPr>
                        <m:t>−</m:t>
                      </m:r>
                      <m:f>
                        <m:fPr>
                          <m:type m:val="bar"/>
                          <m:ctrlPr>
                            <a:rPr lang="zh-CN" altLang="en-US" sz="2800" i="1">
                              <a:latin typeface="Cambria Math" panose="02040503050406030204" pitchFamily="18" charset="0"/>
                            </a:rPr>
                          </m:ctrlPr>
                        </m:fPr>
                        <m:num>
                          <m:r>
                            <m:rPr>
                              <m:sty m:val="p"/>
                            </m:rPr>
                            <a:rPr lang="zh-CN" altLang="en-US" sz="2800">
                              <a:latin typeface="Cambria Math" panose="02040503050406030204" pitchFamily="18" charset="0"/>
                            </a:rPr>
                            <m:t>0.03</m:t>
                          </m:r>
                          <m:r>
                            <a:rPr lang="zh-CN" altLang="en-US" sz="2800" i="1">
                              <a:latin typeface="Cambria Math" panose="02040503050406030204" pitchFamily="18" charset="0"/>
                            </a:rPr>
                            <m:t>𝑥</m:t>
                          </m:r>
                          <m:r>
                            <m:rPr>
                              <m:sty m:val="p"/>
                            </m:rPr>
                            <a:rPr lang="zh-CN" altLang="en-US" sz="2800">
                              <a:latin typeface="Cambria Math" panose="02040503050406030204" pitchFamily="18" charset="0"/>
                            </a:rPr>
                            <m:t>+0.2</m:t>
                          </m:r>
                        </m:num>
                        <m:den>
                          <m:r>
                            <m:rPr>
                              <m:sty m:val="p"/>
                            </m:rPr>
                            <a:rPr lang="zh-CN" altLang="en-US" sz="2800">
                              <a:latin typeface="Cambria Math" panose="02040503050406030204" pitchFamily="18" charset="0"/>
                            </a:rPr>
                            <m:t>0.06</m:t>
                          </m:r>
                        </m:den>
                      </m:f>
                      <m:r>
                        <m:rPr>
                          <m:sty m:val="p"/>
                        </m:rPr>
                        <a:rPr lang="zh-CN" altLang="en-US" sz="2800">
                          <a:latin typeface="Cambria Math" panose="02040503050406030204" pitchFamily="18" charset="0"/>
                        </a:rPr>
                        <m:t>=</m:t>
                      </m:r>
                      <m:f>
                        <m:fPr>
                          <m:type m:val="bar"/>
                          <m:ctrlPr>
                            <a:rPr lang="zh-CN" altLang="en-US" sz="2800" i="1">
                              <a:latin typeface="Cambria Math" panose="02040503050406030204" pitchFamily="18" charset="0"/>
                            </a:rPr>
                          </m:ctrlPr>
                        </m:fPr>
                        <m:num>
                          <m:r>
                            <a:rPr lang="zh-CN" altLang="en-US" sz="2800" i="1">
                              <a:latin typeface="Cambria Math" panose="02040503050406030204" pitchFamily="18" charset="0"/>
                            </a:rPr>
                            <m:t>𝑥</m:t>
                          </m:r>
                          <m:r>
                            <m:rPr>
                              <m:sty m:val="p"/>
                            </m:rPr>
                            <a:rPr lang="zh-CN" altLang="en-US" sz="2800">
                              <a:latin typeface="Cambria Math" panose="02040503050406030204" pitchFamily="18" charset="0"/>
                            </a:rPr>
                            <m:t>−9</m:t>
                          </m:r>
                        </m:num>
                        <m:den>
                          <m:r>
                            <m:rPr>
                              <m:sty m:val="p"/>
                            </m:rPr>
                            <a:rPr lang="zh-CN" altLang="en-US" sz="2800">
                              <a:latin typeface="Cambria Math" panose="02040503050406030204" pitchFamily="18" charset="0"/>
                            </a:rPr>
                            <m:t>3</m:t>
                          </m:r>
                        </m:den>
                      </m:f>
                    </m:oMath>
                  </m:oMathPara>
                </a14:m>
                <a:endParaRPr lang="zh-CN" altLang="zh-CN" sz="2800" kern="100">
                  <a:latin typeface="隶书" panose="02010509060101010101" pitchFamily="49" charset="-122"/>
                  <a:ea typeface="隶书" panose="02010509060101010101" pitchFamily="49" charset="-122"/>
                </a:endParaRPr>
              </a:p>
            </p:txBody>
          </p:sp>
        </mc:Choice>
        <mc:Fallback>
          <p:sp>
            <p:nvSpPr>
              <p:cNvPr id="2" name="矩形 1"/>
              <p:cNvSpPr>
                <a:spLocks noRot="1" noChangeAspect="1" noMove="1" noResize="1" noEditPoints="1" noAdjustHandles="1" noChangeArrowheads="1" noChangeShapeType="1" noTextEdit="1"/>
              </p:cNvSpPr>
              <p:nvPr/>
            </p:nvSpPr>
            <p:spPr>
              <a:xfrm>
                <a:off x="188760" y="787059"/>
                <a:ext cx="11689203" cy="1141338"/>
              </a:xfrm>
              <a:prstGeom prst="rect">
                <a:avLst/>
              </a:prstGeom>
              <a:blipFill rotWithShape="0">
                <a:blip r:embed="rId3"/>
                <a:stretch>
                  <a:fillRect l="-1095" t="-5348" r="0" b="-5882"/>
                </a:stretch>
              </a:blipFill>
            </p:spPr>
            <p:txBody>
              <a:bodyPr/>
              <a:lstStyle/>
              <a:p>
                <a:r>
                  <a:rPr lang="zh-CN" altLang="en-US">
                    <a:noFill/>
                  </a:rPr>
                  <a:t> </a:t>
                </a:r>
              </a:p>
            </p:txBody>
          </p:sp>
        </mc:Fallback>
      </mc:AlternateContent>
      <mc:AlternateContent>
        <mc:Choice Requires="a14">
          <p:sp>
            <p:nvSpPr>
              <p:cNvPr id="4" name="矩形 3"/>
              <p:cNvSpPr/>
              <p:nvPr/>
            </p:nvSpPr>
            <p:spPr>
              <a:xfrm>
                <a:off x="318070" y="1853933"/>
                <a:ext cx="6480450" cy="4196020"/>
              </a:xfrm>
              <a:prstGeom prst="rect">
                <a:avLst/>
              </a:prstGeom>
            </p:spPr>
            <p:txBody>
              <a:bodyPr wrap="square">
                <a:spAutoFit/>
              </a:bodyPr>
              <a:lstStyle/>
              <a:p>
                <a:pPr fontAlgn="ctr">
                  <a:lnSpc>
                    <a:spcPts val="4000"/>
                  </a:lnSpc>
                  <a:spcAft>
                    <a:spcPct val="0"/>
                  </a:spcAft>
                </a:pPr>
                <a:r>
                  <a:rPr lang="zh-CN" altLang="zh-CN" sz="2400" kern="100" smtClean="0">
                    <a:solidFill>
                      <a:srgbClr val="FF0000"/>
                    </a:solidFill>
                    <a:latin typeface="隶书" panose="02010509060101010101" pitchFamily="49" charset="-122"/>
                    <a:ea typeface="隶书" panose="02010509060101010101" pitchFamily="49" charset="-122"/>
                  </a:rPr>
                  <a:t>解：去分母</a:t>
                </a:r>
                <a:r>
                  <a:rPr lang="zh-CN" altLang="en-US" sz="2400" kern="100" smtClean="0">
                    <a:solidFill>
                      <a:srgbClr val="FF0000"/>
                    </a:solidFill>
                    <a:effectLst/>
                    <a:latin typeface="隶书" panose="02010509060101010101" pitchFamily="49" charset="-122"/>
                    <a:ea typeface="隶书" panose="02010509060101010101" pitchFamily="49" charset="-122"/>
                  </a:rPr>
                  <a:t>，</a:t>
                </a:r>
                <a:r>
                  <a:rPr lang="zh-CN" altLang="zh-CN" sz="2400" kern="100" smtClean="0">
                    <a:solidFill>
                      <a:srgbClr val="FF0000"/>
                    </a:solidFill>
                    <a:effectLst/>
                    <a:latin typeface="隶书" panose="02010509060101010101" pitchFamily="49" charset="-122"/>
                    <a:ea typeface="隶书" panose="02010509060101010101" pitchFamily="49" charset="-122"/>
                  </a:rPr>
                  <a:t>得</a:t>
                </a:r>
                <a:endParaRPr lang="en-US" altLang="zh-CN" sz="2400" kern="100" smtClean="0">
                  <a:solidFill>
                    <a:srgbClr val="FF0000"/>
                  </a:solidFill>
                  <a:effectLst/>
                  <a:latin typeface="隶书" panose="02010509060101010101" pitchFamily="49" charset="-122"/>
                  <a:ea typeface="隶书" panose="02010509060101010101" pitchFamily="49" charset="-122"/>
                </a:endParaRPr>
              </a:p>
              <a:p>
                <a:pPr fontAlgn="ctr">
                  <a:lnSpc>
                    <a:spcPts val="4000"/>
                  </a:lnSpc>
                  <a:spcAft>
                    <a:spcPct val="0"/>
                  </a:spcAft>
                </a:pPr>
                <a14:m>
                  <m:oMathPara>
                    <m:oMathParaPr>
                      <m:jc/>
                    </m:oMathParaPr>
                    <m:oMath>
                      <m:r>
                        <a:rPr lang="en-US" altLang="zh-CN" sz="2400" i="1" kern="100">
                          <a:solidFill>
                            <a:srgbClr val="FF0000"/>
                          </a:solidFill>
                          <a:effectLst/>
                          <a:latin typeface="Cambria Math" panose="02040503050406030204" pitchFamily="18" charset="0"/>
                          <a:cs typeface="Cambria Math" panose="02040503050406030204" pitchFamily="18" charset="0"/>
                        </a:rPr>
                        <m:t>4</m:t>
                      </m:r>
                      <m:d>
                        <m:dPr>
                          <m:begChr m:val="("/>
                          <m:sepChr m:val="|"/>
                          <m:endChr m:val=")"/>
                          <m:grow m:val="on"/>
                          <m:shp m:val="centered"/>
                          <m:ctrlPr>
                            <a:rPr lang="zh-CN" altLang="zh-CN" sz="2400" i="1" kern="100">
                              <a:solidFill>
                                <a:srgbClr val="FF0000"/>
                              </a:solidFill>
                              <a:effectLst/>
                              <a:latin typeface="Cambria Math" panose="02040503050406030204" pitchFamily="18" charset="0"/>
                              <a:ea typeface="Cambria Math" panose="02040503050406030204" pitchFamily="18" charset="0"/>
                            </a:rPr>
                          </m:ctrlPr>
                        </m:dPr>
                        <m:e>
                          <m:r>
                            <a:rPr lang="en-US" altLang="zh-CN" sz="2400" i="1" kern="100">
                              <a:solidFill>
                                <a:srgbClr val="FF0000"/>
                              </a:solidFill>
                              <a:effectLst/>
                              <a:latin typeface="Cambria Math" panose="02040503050406030204" pitchFamily="18" charset="0"/>
                              <a:cs typeface="Cambria Math" panose="02040503050406030204" pitchFamily="18" charset="0"/>
                            </a:rPr>
                            <m:t>7</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−1</m:t>
                          </m:r>
                        </m:e>
                      </m:d>
                      <m:r>
                        <a:rPr lang="en-US" altLang="zh-CN" sz="2400" i="1" kern="100">
                          <a:solidFill>
                            <a:srgbClr val="FF0000"/>
                          </a:solidFill>
                          <a:effectLst/>
                          <a:latin typeface="Cambria Math" panose="02040503050406030204" pitchFamily="18" charset="0"/>
                          <a:cs typeface="Cambria Math" panose="02040503050406030204" pitchFamily="18" charset="0"/>
                        </a:rPr>
                        <m:t>−6</m:t>
                      </m:r>
                      <m:d>
                        <m:dPr>
                          <m:begChr m:val="("/>
                          <m:sepChr m:val="|"/>
                          <m:endChr m:val=")"/>
                          <m:grow m:val="on"/>
                          <m:shp m:val="centered"/>
                          <m:ctrlPr>
                            <a:rPr lang="zh-CN" altLang="zh-CN" sz="2400" i="1" kern="100">
                              <a:solidFill>
                                <a:srgbClr val="FF0000"/>
                              </a:solidFill>
                              <a:effectLst/>
                              <a:latin typeface="Cambria Math" panose="02040503050406030204" pitchFamily="18" charset="0"/>
                              <a:ea typeface="Cambria Math" panose="02040503050406030204" pitchFamily="18" charset="0"/>
                            </a:rPr>
                          </m:ctrlPr>
                        </m:dPr>
                        <m:e>
                          <m:r>
                            <a:rPr lang="en-US" altLang="zh-CN" sz="2400" i="1" kern="100">
                              <a:solidFill>
                                <a:srgbClr val="FF0000"/>
                              </a:solidFill>
                              <a:effectLst/>
                              <a:latin typeface="Cambria Math" panose="02040503050406030204" pitchFamily="18" charset="0"/>
                              <a:cs typeface="Cambria Math" panose="02040503050406030204" pitchFamily="18" charset="0"/>
                            </a:rPr>
                            <m:t>5</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+1</m:t>
                          </m:r>
                        </m:e>
                      </m:d>
                      <m:r>
                        <a:rPr lang="en-US" altLang="zh-CN" sz="2400" i="1" kern="100">
                          <a:solidFill>
                            <a:srgbClr val="FF0000"/>
                          </a:solidFill>
                          <a:effectLst/>
                          <a:latin typeface="Cambria Math" panose="02040503050406030204" pitchFamily="18" charset="0"/>
                          <a:cs typeface="Cambria Math" panose="02040503050406030204" pitchFamily="18" charset="0"/>
                        </a:rPr>
                        <m:t>=12−3</m:t>
                      </m:r>
                      <m:d>
                        <m:dPr>
                          <m:begChr m:val="("/>
                          <m:sepChr m:val="|"/>
                          <m:endChr m:val=")"/>
                          <m:grow m:val="on"/>
                          <m:shp m:val="centered"/>
                          <m:ctrlPr>
                            <a:rPr lang="zh-CN" altLang="zh-CN" sz="2400" i="1" kern="100">
                              <a:solidFill>
                                <a:srgbClr val="FF0000"/>
                              </a:solidFill>
                              <a:effectLst/>
                              <a:latin typeface="Cambria Math" panose="02040503050406030204" pitchFamily="18" charset="0"/>
                              <a:ea typeface="Cambria Math" panose="02040503050406030204" pitchFamily="18" charset="0"/>
                            </a:rPr>
                          </m:ctrlPr>
                        </m:dPr>
                        <m:e>
                          <m:r>
                            <a:rPr lang="en-US" altLang="zh-CN" sz="2400" i="1" kern="100">
                              <a:solidFill>
                                <a:srgbClr val="FF0000"/>
                              </a:solidFill>
                              <a:effectLst/>
                              <a:latin typeface="Cambria Math" panose="02040503050406030204" pitchFamily="18" charset="0"/>
                              <a:cs typeface="Cambria Math" panose="02040503050406030204" pitchFamily="18" charset="0"/>
                            </a:rPr>
                            <m:t>2</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−1</m:t>
                          </m:r>
                        </m:e>
                      </m:d>
                    </m:oMath>
                  </m:oMathPara>
                </a14:m>
                <a:r>
                  <a:rPr lang="zh-CN" altLang="zh-CN" sz="2400" kern="100">
                    <a:solidFill>
                      <a:srgbClr val="FF0000"/>
                    </a:solidFill>
                    <a:effectLst/>
                    <a:latin typeface="隶书" panose="02010509060101010101" pitchFamily="49" charset="-122"/>
                    <a:ea typeface="隶书" panose="02010509060101010101" pitchFamily="49" charset="-122"/>
                  </a:rPr>
                  <a:t>，</a:t>
                </a:r>
              </a:p>
              <a:p>
                <a:pPr fontAlgn="ctr">
                  <a:lnSpc>
                    <a:spcPts val="4000"/>
                  </a:lnSpc>
                  <a:spcAft>
                    <a:spcPct val="0"/>
                  </a:spcAft>
                </a:pPr>
                <a:r>
                  <a:rPr lang="zh-CN" altLang="zh-CN" sz="2400" kern="100">
                    <a:solidFill>
                      <a:srgbClr val="FF0000"/>
                    </a:solidFill>
                    <a:effectLst/>
                    <a:latin typeface="隶书" panose="02010509060101010101" pitchFamily="49" charset="-122"/>
                    <a:ea typeface="隶书" panose="02010509060101010101" pitchFamily="49" charset="-122"/>
                  </a:rPr>
                  <a:t>去</a:t>
                </a:r>
                <a:r>
                  <a:rPr lang="zh-CN" altLang="zh-CN" sz="2400" kern="100" smtClean="0">
                    <a:solidFill>
                      <a:srgbClr val="FF0000"/>
                    </a:solidFill>
                    <a:effectLst/>
                    <a:latin typeface="隶书" panose="02010509060101010101" pitchFamily="49" charset="-122"/>
                    <a:ea typeface="隶书" panose="02010509060101010101" pitchFamily="49" charset="-122"/>
                  </a:rPr>
                  <a:t>括号</a:t>
                </a:r>
                <a:r>
                  <a:rPr lang="zh-CN" altLang="en-US" sz="2400" kern="100" smtClean="0">
                    <a:solidFill>
                      <a:srgbClr val="FF0000"/>
                    </a:solidFill>
                    <a:effectLst/>
                    <a:latin typeface="隶书" panose="02010509060101010101" pitchFamily="49" charset="-122"/>
                    <a:ea typeface="隶书" panose="02010509060101010101" pitchFamily="49" charset="-122"/>
                  </a:rPr>
                  <a:t>，</a:t>
                </a:r>
                <a:r>
                  <a:rPr lang="zh-CN" altLang="zh-CN" sz="2400" kern="100" smtClean="0">
                    <a:solidFill>
                      <a:srgbClr val="FF0000"/>
                    </a:solidFill>
                    <a:effectLst/>
                    <a:latin typeface="隶书" panose="02010509060101010101" pitchFamily="49" charset="-122"/>
                    <a:ea typeface="隶书" panose="02010509060101010101" pitchFamily="49" charset="-122"/>
                  </a:rPr>
                  <a:t>得</a:t>
                </a:r>
                <a:endParaRPr lang="en-US" altLang="zh-CN" sz="2400" kern="100" smtClean="0">
                  <a:solidFill>
                    <a:srgbClr val="FF0000"/>
                  </a:solidFill>
                  <a:effectLst/>
                  <a:latin typeface="隶书" panose="02010509060101010101" pitchFamily="49" charset="-122"/>
                  <a:ea typeface="隶书" panose="02010509060101010101" pitchFamily="49" charset="-122"/>
                </a:endParaRPr>
              </a:p>
              <a:p>
                <a:pPr fontAlgn="ctr">
                  <a:lnSpc>
                    <a:spcPts val="4000"/>
                  </a:lnSpc>
                  <a:spcAft>
                    <a:spcPct val="0"/>
                  </a:spcAft>
                </a:pPr>
                <a14:m>
                  <m:oMathPara>
                    <m:oMathParaPr>
                      <m:jc/>
                    </m:oMathParaPr>
                    <m:oMath>
                      <m:r>
                        <a:rPr lang="en-US" altLang="zh-CN" sz="2400" i="1" kern="100">
                          <a:solidFill>
                            <a:srgbClr val="FF0000"/>
                          </a:solidFill>
                          <a:effectLst/>
                          <a:latin typeface="Cambria Math" panose="02040503050406030204" pitchFamily="18" charset="0"/>
                          <a:cs typeface="Cambria Math" panose="02040503050406030204" pitchFamily="18" charset="0"/>
                        </a:rPr>
                        <m:t>28</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−4−30</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−6=12−6</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+3</m:t>
                      </m:r>
                    </m:oMath>
                  </m:oMathPara>
                </a14:m>
                <a:r>
                  <a:rPr lang="zh-CN" altLang="zh-CN" sz="2400" kern="100">
                    <a:solidFill>
                      <a:srgbClr val="FF0000"/>
                    </a:solidFill>
                    <a:effectLst/>
                    <a:latin typeface="隶书" panose="02010509060101010101" pitchFamily="49" charset="-122"/>
                    <a:ea typeface="隶书" panose="02010509060101010101" pitchFamily="49" charset="-122"/>
                  </a:rPr>
                  <a:t>，</a:t>
                </a:r>
              </a:p>
              <a:p>
                <a:pPr fontAlgn="ctr">
                  <a:lnSpc>
                    <a:spcPts val="4000"/>
                  </a:lnSpc>
                  <a:spcAft>
                    <a:spcPct val="0"/>
                  </a:spcAft>
                </a:pPr>
                <a:r>
                  <a:rPr lang="zh-CN" altLang="zh-CN" sz="2400" kern="100">
                    <a:solidFill>
                      <a:srgbClr val="FF0000"/>
                    </a:solidFill>
                    <a:effectLst/>
                    <a:latin typeface="隶书" panose="02010509060101010101" pitchFamily="49" charset="-122"/>
                    <a:ea typeface="隶书" panose="02010509060101010101" pitchFamily="49" charset="-122"/>
                  </a:rPr>
                  <a:t>移项合并</a:t>
                </a:r>
                <a:r>
                  <a:rPr lang="zh-CN" altLang="zh-CN" sz="2400" kern="100" smtClean="0">
                    <a:solidFill>
                      <a:srgbClr val="FF0000"/>
                    </a:solidFill>
                    <a:effectLst/>
                    <a:latin typeface="隶书" panose="02010509060101010101" pitchFamily="49" charset="-122"/>
                    <a:ea typeface="隶书" panose="02010509060101010101" pitchFamily="49" charset="-122"/>
                  </a:rPr>
                  <a:t>同类项</a:t>
                </a:r>
                <a:r>
                  <a:rPr lang="zh-CN" altLang="en-US" sz="2400" kern="100" smtClean="0">
                    <a:solidFill>
                      <a:srgbClr val="FF0000"/>
                    </a:solidFill>
                    <a:effectLst/>
                    <a:latin typeface="隶书" panose="02010509060101010101" pitchFamily="49" charset="-122"/>
                    <a:ea typeface="隶书" panose="02010509060101010101" pitchFamily="49" charset="-122"/>
                  </a:rPr>
                  <a:t>，</a:t>
                </a:r>
                <a:r>
                  <a:rPr lang="zh-CN" altLang="zh-CN" sz="2400" kern="100" smtClean="0">
                    <a:solidFill>
                      <a:srgbClr val="FF0000"/>
                    </a:solidFill>
                    <a:effectLst/>
                    <a:latin typeface="隶书" panose="02010509060101010101" pitchFamily="49" charset="-122"/>
                    <a:ea typeface="隶书" panose="02010509060101010101" pitchFamily="49" charset="-122"/>
                  </a:rPr>
                  <a:t>得</a:t>
                </a:r>
                <a:endParaRPr lang="en-US" altLang="zh-CN" sz="2400" kern="100" smtClean="0">
                  <a:solidFill>
                    <a:srgbClr val="FF0000"/>
                  </a:solidFill>
                  <a:effectLst/>
                  <a:latin typeface="隶书" panose="02010509060101010101" pitchFamily="49" charset="-122"/>
                  <a:ea typeface="隶书" panose="02010509060101010101" pitchFamily="49" charset="-122"/>
                </a:endParaRPr>
              </a:p>
              <a:p>
                <a:pPr fontAlgn="ctr">
                  <a:lnSpc>
                    <a:spcPts val="4000"/>
                  </a:lnSpc>
                  <a:spcAft>
                    <a:spcPct val="0"/>
                  </a:spcAft>
                </a:pPr>
                <a14:m>
                  <m:oMathPara>
                    <m:oMathParaPr>
                      <m:jc/>
                    </m:oMathParaPr>
                    <m:oMath>
                      <m:r>
                        <a:rPr lang="en-US" altLang="zh-CN" sz="2400" i="1" kern="100">
                          <a:solidFill>
                            <a:srgbClr val="FF0000"/>
                          </a:solidFill>
                          <a:effectLst/>
                          <a:latin typeface="Cambria Math" panose="02040503050406030204" pitchFamily="18" charset="0"/>
                          <a:cs typeface="Cambria Math" panose="02040503050406030204" pitchFamily="18" charset="0"/>
                        </a:rPr>
                        <m:t>4</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=25</m:t>
                      </m:r>
                    </m:oMath>
                  </m:oMathPara>
                </a14:m>
                <a:r>
                  <a:rPr lang="zh-CN" altLang="zh-CN" sz="2400" kern="100">
                    <a:solidFill>
                      <a:srgbClr val="FF0000"/>
                    </a:solidFill>
                    <a:effectLst/>
                    <a:latin typeface="隶书" panose="02010509060101010101" pitchFamily="49" charset="-122"/>
                    <a:ea typeface="隶书" panose="02010509060101010101" pitchFamily="49" charset="-122"/>
                  </a:rPr>
                  <a:t>，</a:t>
                </a:r>
              </a:p>
              <a:p>
                <a:pPr fontAlgn="ctr">
                  <a:lnSpc>
                    <a:spcPts val="4000"/>
                  </a:lnSpc>
                  <a:spcAft>
                    <a:spcPct val="0"/>
                  </a:spcAft>
                </a:pPr>
                <a:r>
                  <a:rPr lang="zh-CN" altLang="en-US" sz="2400" kern="100">
                    <a:solidFill>
                      <a:srgbClr val="FF0000"/>
                    </a:solidFill>
                    <a:latin typeface="隶书" panose="02010509060101010101" pitchFamily="49" charset="-122"/>
                    <a:ea typeface="隶书" panose="02010509060101010101" pitchFamily="49" charset="-122"/>
                  </a:rPr>
                  <a:t>系数</a:t>
                </a:r>
                <a:r>
                  <a:rPr lang="zh-CN" altLang="en-US" sz="2400" kern="100" smtClean="0">
                    <a:solidFill>
                      <a:srgbClr val="FF0000"/>
                    </a:solidFill>
                    <a:latin typeface="隶书" panose="02010509060101010101" pitchFamily="49" charset="-122"/>
                    <a:ea typeface="隶书" panose="02010509060101010101" pitchFamily="49" charset="-122"/>
                  </a:rPr>
                  <a:t>化为</a:t>
                </a:r>
                <a:r>
                  <a:rPr lang="en-US" altLang="zh-CN" sz="2400" kern="100" smtClean="0">
                    <a:solidFill>
                      <a:srgbClr val="FF0000"/>
                    </a:solidFill>
                    <a:latin typeface="隶书" panose="02010509060101010101" pitchFamily="49" charset="-122"/>
                    <a:ea typeface="隶书" panose="02010509060101010101" pitchFamily="49" charset="-122"/>
                  </a:rPr>
                  <a:t>1</a:t>
                </a:r>
                <a:r>
                  <a:rPr lang="zh-CN" altLang="en-US" sz="2400" kern="100" smtClean="0">
                    <a:solidFill>
                      <a:srgbClr val="FF0000"/>
                    </a:solidFill>
                    <a:latin typeface="隶书" panose="02010509060101010101" pitchFamily="49" charset="-122"/>
                    <a:ea typeface="隶书" panose="02010509060101010101" pitchFamily="49" charset="-122"/>
                  </a:rPr>
                  <a:t>，</a:t>
                </a:r>
                <a:r>
                  <a:rPr lang="zh-CN" altLang="zh-CN" sz="2400" kern="100" smtClean="0">
                    <a:solidFill>
                      <a:srgbClr val="FF0000"/>
                    </a:solidFill>
                    <a:effectLst/>
                    <a:latin typeface="隶书" panose="02010509060101010101" pitchFamily="49" charset="-122"/>
                    <a:ea typeface="隶书" panose="02010509060101010101" pitchFamily="49" charset="-122"/>
                  </a:rPr>
                  <a:t>得</a:t>
                </a:r>
                <a:endParaRPr lang="en-US" altLang="zh-CN" sz="2400" kern="100" smtClean="0">
                  <a:solidFill>
                    <a:srgbClr val="FF0000"/>
                  </a:solidFill>
                  <a:effectLst/>
                  <a:latin typeface="隶书" panose="02010509060101010101" pitchFamily="49" charset="-122"/>
                  <a:ea typeface="隶书" panose="02010509060101010101" pitchFamily="49" charset="-122"/>
                </a:endParaRPr>
              </a:p>
              <a:p>
                <a:pPr fontAlgn="ctr">
                  <a:lnSpc>
                    <a:spcPts val="4000"/>
                  </a:lnSpc>
                  <a:spcAft>
                    <a:spcPct val="0"/>
                  </a:spcAft>
                </a:pPr>
                <a14:m>
                  <m:oMathPara>
                    <m:oMathParaPr>
                      <m:jc/>
                    </m:oMathParaPr>
                    <m:oMath>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m:t>
                      </m:r>
                      <m:f>
                        <m:fPr>
                          <m:type m:val="bar"/>
                          <m:ctrlPr>
                            <a:rPr lang="zh-CN" altLang="zh-CN" sz="2400" i="1" kern="100">
                              <a:solidFill>
                                <a:srgbClr val="FF0000"/>
                              </a:solidFill>
                              <a:effectLst/>
                              <a:latin typeface="Cambria Math" panose="02040503050406030204" pitchFamily="18" charset="0"/>
                              <a:ea typeface="Cambria Math" panose="02040503050406030204" pitchFamily="18" charset="0"/>
                            </a:rPr>
                          </m:ctrlPr>
                        </m:fPr>
                        <m:num>
                          <m:r>
                            <a:rPr lang="en-US" altLang="zh-CN" sz="2400" i="1" kern="100">
                              <a:solidFill>
                                <a:srgbClr val="FF0000"/>
                              </a:solidFill>
                              <a:effectLst/>
                              <a:latin typeface="Cambria Math" panose="02040503050406030204" pitchFamily="18" charset="0"/>
                              <a:cs typeface="Cambria Math" panose="02040503050406030204" pitchFamily="18" charset="0"/>
                            </a:rPr>
                            <m:t>25</m:t>
                          </m:r>
                        </m:num>
                        <m:den>
                          <m:r>
                            <a:rPr lang="en-US" altLang="zh-CN" sz="2400" i="1" kern="100">
                              <a:solidFill>
                                <a:srgbClr val="FF0000"/>
                              </a:solidFill>
                              <a:effectLst/>
                              <a:latin typeface="Cambria Math" panose="02040503050406030204" pitchFamily="18" charset="0"/>
                              <a:cs typeface="Cambria Math" panose="02040503050406030204" pitchFamily="18" charset="0"/>
                            </a:rPr>
                            <m:t>4</m:t>
                          </m:r>
                        </m:den>
                      </m:f>
                    </m:oMath>
                  </m:oMathPara>
                </a14:m>
                <a:r>
                  <a:rPr lang="zh-CN" altLang="zh-CN" sz="2400" kern="100" smtClean="0">
                    <a:solidFill>
                      <a:srgbClr val="FF0000"/>
                    </a:solidFill>
                    <a:effectLst/>
                    <a:latin typeface="隶书" panose="02010509060101010101" pitchFamily="49" charset="-122"/>
                    <a:ea typeface="隶书" panose="02010509060101010101" pitchFamily="49" charset="-122"/>
                  </a:rPr>
                  <a:t>；</a:t>
                </a:r>
                <a:endParaRPr lang="zh-CN" altLang="zh-CN" sz="2400" kern="100">
                  <a:solidFill>
                    <a:srgbClr val="FF0000"/>
                  </a:solidFill>
                  <a:effectLst/>
                  <a:latin typeface="隶书" panose="02010509060101010101" pitchFamily="49" charset="-122"/>
                  <a:ea typeface="隶书" panose="02010509060101010101" pitchFamily="49" charset="-122"/>
                </a:endParaRPr>
              </a:p>
            </p:txBody>
          </p:sp>
        </mc:Choice>
        <mc:Fallback>
          <p:sp>
            <p:nvSpPr>
              <p:cNvPr id="4" name="矩形 3"/>
              <p:cNvSpPr>
                <a:spLocks noRot="1" noChangeAspect="1" noMove="1" noResize="1" noEditPoints="1" noAdjustHandles="1" noChangeArrowheads="1" noChangeShapeType="1" noTextEdit="1"/>
              </p:cNvSpPr>
              <p:nvPr/>
            </p:nvSpPr>
            <p:spPr>
              <a:xfrm>
                <a:off x="318070" y="1853933"/>
                <a:ext cx="6480450" cy="4196020"/>
              </a:xfrm>
              <a:prstGeom prst="rect">
                <a:avLst/>
              </a:prstGeom>
              <a:blipFill rotWithShape="0">
                <a:blip r:embed="rId4"/>
                <a:stretch>
                  <a:fillRect l="-1411" r="0" b="-581"/>
                </a:stretch>
              </a:blipFill>
            </p:spPr>
            <p:txBody>
              <a:bodyPr/>
              <a:lstStyle/>
              <a:p>
                <a:r>
                  <a:rPr lang="zh-CN" altLang="en-US">
                    <a:noFill/>
                  </a:rPr>
                  <a:t> </a:t>
                </a:r>
              </a:p>
            </p:txBody>
          </p:sp>
        </mc:Fallback>
      </mc:AlternateContent>
      <mc:AlternateContent>
        <mc:Choice Requires="a14">
          <p:sp>
            <p:nvSpPr>
              <p:cNvPr id="5" name="矩形 4"/>
              <p:cNvSpPr/>
              <p:nvPr/>
            </p:nvSpPr>
            <p:spPr>
              <a:xfrm>
                <a:off x="6722572" y="1888875"/>
                <a:ext cx="6552455" cy="4753737"/>
              </a:xfrm>
              <a:prstGeom prst="rect">
                <a:avLst/>
              </a:prstGeom>
            </p:spPr>
            <p:txBody>
              <a:bodyPr wrap="square">
                <a:spAutoFit/>
              </a:bodyPr>
              <a:lstStyle/>
              <a:p>
                <a:pPr fontAlgn="ctr"/>
                <a:r>
                  <a:rPr lang="zh-CN" altLang="zh-CN" sz="2400" kern="100">
                    <a:solidFill>
                      <a:srgbClr val="FF0000"/>
                    </a:solidFill>
                    <a:latin typeface="隶书" panose="02010509060101010101" pitchFamily="49" charset="-122"/>
                    <a:ea typeface="隶书" panose="02010509060101010101" pitchFamily="49" charset="-122"/>
                  </a:rPr>
                  <a:t>解：</a:t>
                </a:r>
                <a:r>
                  <a:rPr lang="zh-CN" altLang="en-US" sz="2400" kern="100">
                    <a:solidFill>
                      <a:srgbClr val="FF0000"/>
                    </a:solidFill>
                    <a:latin typeface="隶书" panose="02010509060101010101" pitchFamily="49" charset="-122"/>
                    <a:ea typeface="隶书" panose="02010509060101010101" pitchFamily="49" charset="-122"/>
                  </a:rPr>
                  <a:t>整理，得</a:t>
                </a:r>
                <a:endParaRPr lang="en-US" altLang="zh-CN" sz="2400" kern="100">
                  <a:solidFill>
                    <a:srgbClr val="FF0000"/>
                  </a:solidFill>
                  <a:latin typeface="隶书" panose="02010509060101010101" pitchFamily="49" charset="-122"/>
                  <a:ea typeface="隶书" panose="02010509060101010101" pitchFamily="49" charset="-122"/>
                </a:endParaRPr>
              </a:p>
              <a:p>
                <a:pPr fontAlgn="ctr"/>
                <a14:m>
                  <m:oMathPara>
                    <m:oMathParaPr>
                      <m:jc m:val="left"/>
                    </m:oMathParaPr>
                    <m:oMath>
                      <m:f>
                        <m:fPr>
                          <m:type m:val="bar"/>
                          <m:ctrlPr>
                            <a:rPr lang="zh-CN" altLang="en-US" sz="2400" kern="100">
                              <a:solidFill>
                                <a:srgbClr val="FF0000"/>
                              </a:solidFill>
                              <a:latin typeface="隶书" panose="02010509060101010101" pitchFamily="49" charset="-122"/>
                              <a:ea typeface="隶书" panose="02010509060101010101" pitchFamily="49" charset="-122"/>
                            </a:rPr>
                          </m:ctrlPr>
                        </m:fPr>
                        <m:num>
                          <m:r>
                            <m:rPr>
                              <m:sty m:val="p"/>
                            </m:rPr>
                            <a:rPr lang="zh-CN" altLang="en-US" sz="2400" kern="100">
                              <a:solidFill>
                                <a:srgbClr val="FF0000"/>
                              </a:solidFill>
                              <a:latin typeface="隶书" panose="02010509060101010101" pitchFamily="49" charset="-122"/>
                              <a:ea typeface="隶书" panose="02010509060101010101" pitchFamily="49" charset="-122"/>
                            </a:rPr>
                            <m:t>6</m:t>
                          </m:r>
                          <m:r>
                            <m:rPr>
                              <m:sty m:val="p"/>
                            </m:rPr>
                            <a:rPr lang="zh-CN" altLang="en-US" sz="2400" kern="100">
                              <a:solidFill>
                                <a:srgbClr val="FF0000"/>
                              </a:solidFill>
                              <a:latin typeface="隶书" panose="02010509060101010101" pitchFamily="49" charset="-122"/>
                              <a:ea typeface="隶书" panose="02010509060101010101" pitchFamily="49" charset="-122"/>
                            </a:rPr>
                            <m:t>x</m:t>
                          </m:r>
                          <m:r>
                            <m:rPr>
                              <m:sty m:val="p"/>
                            </m:rPr>
                            <a:rPr lang="zh-CN" altLang="en-US" sz="2400" kern="100">
                              <a:solidFill>
                                <a:srgbClr val="FF0000"/>
                              </a:solidFill>
                              <a:latin typeface="隶书" panose="02010509060101010101" pitchFamily="49" charset="-122"/>
                              <a:ea typeface="隶书" panose="02010509060101010101" pitchFamily="49" charset="-122"/>
                            </a:rPr>
                            <m:t>+5</m:t>
                          </m:r>
                        </m:num>
                        <m:den>
                          <m:r>
                            <m:rPr>
                              <m:sty m:val="p"/>
                            </m:rPr>
                            <a:rPr lang="zh-CN" altLang="en-US" sz="2400" kern="100">
                              <a:solidFill>
                                <a:srgbClr val="FF0000"/>
                              </a:solidFill>
                              <a:latin typeface="隶书" panose="02010509060101010101" pitchFamily="49" charset="-122"/>
                              <a:ea typeface="隶书" panose="02010509060101010101" pitchFamily="49" charset="-122"/>
                            </a:rPr>
                            <m:t>2</m:t>
                          </m:r>
                        </m:den>
                      </m:f>
                      <m:r>
                        <m:rPr>
                          <m:sty m:val="p"/>
                        </m:rPr>
                        <a:rPr lang="zh-CN" altLang="en-US" sz="2400" kern="100">
                          <a:solidFill>
                            <a:srgbClr val="FF0000"/>
                          </a:solidFill>
                          <a:latin typeface="隶书" panose="02010509060101010101" pitchFamily="49" charset="-122"/>
                          <a:ea typeface="隶书" panose="02010509060101010101" pitchFamily="49" charset="-122"/>
                        </a:rPr>
                        <m:t>−</m:t>
                      </m:r>
                      <m:f>
                        <m:fPr>
                          <m:type m:val="bar"/>
                          <m:ctrlPr>
                            <a:rPr lang="zh-CN" altLang="en-US" sz="2400" kern="100">
                              <a:solidFill>
                                <a:srgbClr val="FF0000"/>
                              </a:solidFill>
                              <a:latin typeface="隶书" panose="02010509060101010101" pitchFamily="49" charset="-122"/>
                              <a:ea typeface="隶书" panose="02010509060101010101" pitchFamily="49" charset="-122"/>
                            </a:rPr>
                          </m:ctrlPr>
                        </m:fPr>
                        <m:num>
                          <m:r>
                            <m:rPr>
                              <m:sty m:val="p"/>
                            </m:rPr>
                            <a:rPr lang="zh-CN" altLang="en-US" sz="2400" kern="100">
                              <a:solidFill>
                                <a:srgbClr val="FF0000"/>
                              </a:solidFill>
                              <a:latin typeface="隶书" panose="02010509060101010101" pitchFamily="49" charset="-122"/>
                              <a:ea typeface="隶书" panose="02010509060101010101" pitchFamily="49" charset="-122"/>
                            </a:rPr>
                            <m:t>3</m:t>
                          </m:r>
                          <m:r>
                            <m:rPr>
                              <m:sty m:val="p"/>
                            </m:rPr>
                            <a:rPr lang="zh-CN" altLang="en-US" sz="2400" kern="100">
                              <a:solidFill>
                                <a:srgbClr val="FF0000"/>
                              </a:solidFill>
                              <a:latin typeface="隶书" panose="02010509060101010101" pitchFamily="49" charset="-122"/>
                              <a:ea typeface="隶书" panose="02010509060101010101" pitchFamily="49" charset="-122"/>
                            </a:rPr>
                            <m:t>x</m:t>
                          </m:r>
                          <m:r>
                            <m:rPr>
                              <m:sty m:val="p"/>
                            </m:rPr>
                            <a:rPr lang="zh-CN" altLang="en-US" sz="2400" kern="100">
                              <a:solidFill>
                                <a:srgbClr val="FF0000"/>
                              </a:solidFill>
                              <a:latin typeface="隶书" panose="02010509060101010101" pitchFamily="49" charset="-122"/>
                              <a:ea typeface="隶书" panose="02010509060101010101" pitchFamily="49" charset="-122"/>
                            </a:rPr>
                            <m:t>+2</m:t>
                          </m:r>
                          <m:r>
                            <m:rPr>
                              <m:sty m:val="p"/>
                            </m:rPr>
                            <a:rPr lang="en-US" altLang="zh-CN" sz="2400" kern="100">
                              <a:solidFill>
                                <a:srgbClr val="FF0000"/>
                              </a:solidFill>
                              <a:latin typeface="隶书" panose="02010509060101010101" pitchFamily="49" charset="-122"/>
                              <a:ea typeface="隶书" panose="02010509060101010101" pitchFamily="49" charset="-122"/>
                            </a:rPr>
                            <m:t>0</m:t>
                          </m:r>
                        </m:num>
                        <m:den>
                          <m:r>
                            <m:rPr>
                              <m:sty m:val="p"/>
                            </m:rPr>
                            <a:rPr lang="zh-CN" altLang="en-US" sz="2400" kern="100">
                              <a:solidFill>
                                <a:srgbClr val="FF0000"/>
                              </a:solidFill>
                              <a:latin typeface="隶书" panose="02010509060101010101" pitchFamily="49" charset="-122"/>
                              <a:ea typeface="隶书" panose="02010509060101010101" pitchFamily="49" charset="-122"/>
                            </a:rPr>
                            <m:t>6</m:t>
                          </m:r>
                        </m:den>
                      </m:f>
                      <m:r>
                        <m:rPr>
                          <m:sty m:val="p"/>
                        </m:rPr>
                        <a:rPr lang="zh-CN" altLang="en-US" sz="2400" kern="100">
                          <a:solidFill>
                            <a:srgbClr val="FF0000"/>
                          </a:solidFill>
                          <a:latin typeface="隶书" panose="02010509060101010101" pitchFamily="49" charset="-122"/>
                          <a:ea typeface="隶书" panose="02010509060101010101" pitchFamily="49" charset="-122"/>
                        </a:rPr>
                        <m:t>=</m:t>
                      </m:r>
                      <m:f>
                        <m:fPr>
                          <m:type m:val="bar"/>
                          <m:ctrlPr>
                            <a:rPr lang="zh-CN" altLang="en-US" sz="2400" kern="100">
                              <a:solidFill>
                                <a:srgbClr val="FF0000"/>
                              </a:solidFill>
                              <a:latin typeface="隶书" panose="02010509060101010101" pitchFamily="49" charset="-122"/>
                              <a:ea typeface="隶书" panose="02010509060101010101" pitchFamily="49" charset="-122"/>
                            </a:rPr>
                          </m:ctrlPr>
                        </m:fPr>
                        <m:num>
                          <m:r>
                            <m:rPr>
                              <m:sty m:val="p"/>
                            </m:rPr>
                            <a:rPr lang="zh-CN" altLang="en-US" sz="2400" kern="100">
                              <a:solidFill>
                                <a:srgbClr val="FF0000"/>
                              </a:solidFill>
                              <a:latin typeface="隶书" panose="02010509060101010101" pitchFamily="49" charset="-122"/>
                              <a:ea typeface="隶书" panose="02010509060101010101" pitchFamily="49" charset="-122"/>
                            </a:rPr>
                            <m:t>x</m:t>
                          </m:r>
                          <m:r>
                            <m:rPr>
                              <m:sty m:val="p"/>
                            </m:rPr>
                            <a:rPr lang="zh-CN" altLang="en-US" sz="2400" kern="100">
                              <a:solidFill>
                                <a:srgbClr val="FF0000"/>
                              </a:solidFill>
                              <a:latin typeface="隶书" panose="02010509060101010101" pitchFamily="49" charset="-122"/>
                              <a:ea typeface="隶书" panose="02010509060101010101" pitchFamily="49" charset="-122"/>
                            </a:rPr>
                            <m:t>−9</m:t>
                          </m:r>
                        </m:num>
                        <m:den>
                          <m:r>
                            <m:rPr>
                              <m:sty m:val="p"/>
                            </m:rPr>
                            <a:rPr lang="zh-CN" altLang="en-US" sz="2400" kern="100">
                              <a:solidFill>
                                <a:srgbClr val="FF0000"/>
                              </a:solidFill>
                              <a:latin typeface="隶书" panose="02010509060101010101" pitchFamily="49" charset="-122"/>
                              <a:ea typeface="隶书" panose="02010509060101010101" pitchFamily="49" charset="-122"/>
                            </a:rPr>
                            <m:t>3</m:t>
                          </m:r>
                        </m:den>
                      </m:f>
                    </m:oMath>
                  </m:oMathPara>
                </a14:m>
                <a:endParaRPr lang="en-US" altLang="zh-CN" sz="2400" kern="100">
                  <a:solidFill>
                    <a:srgbClr val="FF0000"/>
                  </a:solidFill>
                  <a:latin typeface="隶书" panose="02010509060101010101" pitchFamily="49" charset="-122"/>
                  <a:ea typeface="隶书" panose="02010509060101010101" pitchFamily="49" charset="-122"/>
                </a:endParaRPr>
              </a:p>
              <a:p>
                <a:pPr fontAlgn="ctr">
                  <a:lnSpc>
                    <a:spcPts val="3500"/>
                  </a:lnSpc>
                </a:pPr>
                <a:r>
                  <a:rPr lang="zh-CN" altLang="zh-CN" sz="2400" kern="100">
                    <a:solidFill>
                      <a:srgbClr val="FF0000"/>
                    </a:solidFill>
                    <a:latin typeface="隶书" panose="02010509060101010101" pitchFamily="49" charset="-122"/>
                    <a:ea typeface="隶书" panose="02010509060101010101" pitchFamily="49" charset="-122"/>
                  </a:rPr>
                  <a:t>去分母，得</a:t>
                </a:r>
                <a:endParaRPr lang="en-US" altLang="zh-CN" sz="2400" kern="100">
                  <a:solidFill>
                    <a:srgbClr val="FF0000"/>
                  </a:solidFill>
                  <a:latin typeface="隶书" panose="02010509060101010101" pitchFamily="49" charset="-122"/>
                  <a:ea typeface="隶书" panose="02010509060101010101" pitchFamily="49" charset="-122"/>
                </a:endParaRPr>
              </a:p>
              <a:p>
                <a:pPr fontAlgn="ctr">
                  <a:lnSpc>
                    <a:spcPts val="3500"/>
                  </a:lnSpc>
                </a:pPr>
                <a14:m>
                  <m:oMathPara>
                    <m:oMathParaPr>
                      <m:jc/>
                    </m:oMathParaPr>
                    <m:oMath>
                      <m:r>
                        <m:rPr>
                          <m:sty m:val="p"/>
                        </m:rPr>
                        <a:rPr lang="en-US" altLang="zh-CN" sz="2400" kern="100">
                          <a:solidFill>
                            <a:srgbClr val="FF0000"/>
                          </a:solidFill>
                          <a:latin typeface="隶书" panose="02010509060101010101" pitchFamily="49" charset="-122"/>
                          <a:ea typeface="隶书" panose="02010509060101010101" pitchFamily="49" charset="-122"/>
                        </a:rPr>
                        <m:t>3(6</m:t>
                      </m:r>
                      <m:r>
                        <m:rPr>
                          <m:sty m:val="p"/>
                        </m:rPr>
                        <a:rPr lang="en-US" altLang="zh-CN" sz="2400" kern="100">
                          <a:solidFill>
                            <a:srgbClr val="FF0000"/>
                          </a:solidFill>
                          <a:latin typeface="隶书" panose="02010509060101010101" pitchFamily="49" charset="-122"/>
                          <a:ea typeface="隶书" panose="02010509060101010101" pitchFamily="49" charset="-122"/>
                        </a:rPr>
                        <m:t>x</m:t>
                      </m:r>
                      <m:r>
                        <m:rPr>
                          <m:sty m:val="p"/>
                        </m:rPr>
                        <a:rPr lang="en-US" altLang="zh-CN" sz="2400" kern="100">
                          <a:solidFill>
                            <a:srgbClr val="FF0000"/>
                          </a:solidFill>
                          <a:latin typeface="隶书" panose="02010509060101010101" pitchFamily="49" charset="-122"/>
                          <a:ea typeface="隶书" panose="02010509060101010101" pitchFamily="49" charset="-122"/>
                        </a:rPr>
                        <m:t>+5)−(3</m:t>
                      </m:r>
                      <m:r>
                        <m:rPr>
                          <m:sty m:val="p"/>
                        </m:rPr>
                        <a:rPr lang="en-US" altLang="zh-CN" sz="2400" kern="100">
                          <a:solidFill>
                            <a:srgbClr val="FF0000"/>
                          </a:solidFill>
                          <a:latin typeface="隶书" panose="02010509060101010101" pitchFamily="49" charset="-122"/>
                          <a:ea typeface="隶书" panose="02010509060101010101" pitchFamily="49" charset="-122"/>
                        </a:rPr>
                        <m:t>x</m:t>
                      </m:r>
                      <m:r>
                        <m:rPr>
                          <m:sty m:val="p"/>
                        </m:rPr>
                        <a:rPr lang="en-US" altLang="zh-CN" sz="2400" kern="100">
                          <a:solidFill>
                            <a:srgbClr val="FF0000"/>
                          </a:solidFill>
                          <a:latin typeface="隶书" panose="02010509060101010101" pitchFamily="49" charset="-122"/>
                          <a:ea typeface="隶书" panose="02010509060101010101" pitchFamily="49" charset="-122"/>
                        </a:rPr>
                        <m:t>+20)=2(</m:t>
                      </m:r>
                      <m:r>
                        <m:rPr>
                          <m:sty m:val="p"/>
                        </m:rPr>
                        <a:rPr lang="en-US" altLang="zh-CN" sz="2400" kern="100">
                          <a:solidFill>
                            <a:srgbClr val="FF0000"/>
                          </a:solidFill>
                          <a:latin typeface="隶书" panose="02010509060101010101" pitchFamily="49" charset="-122"/>
                          <a:ea typeface="隶书" panose="02010509060101010101" pitchFamily="49" charset="-122"/>
                        </a:rPr>
                        <m:t>x</m:t>
                      </m:r>
                      <m:r>
                        <m:rPr>
                          <m:sty m:val="p"/>
                        </m:rPr>
                        <a:rPr lang="en-US" altLang="zh-CN" sz="2400" kern="100">
                          <a:solidFill>
                            <a:srgbClr val="FF0000"/>
                          </a:solidFill>
                          <a:latin typeface="隶书" panose="02010509060101010101" pitchFamily="49" charset="-122"/>
                          <a:ea typeface="隶书" panose="02010509060101010101" pitchFamily="49" charset="-122"/>
                        </a:rPr>
                        <m:t>−9)</m:t>
                      </m:r>
                    </m:oMath>
                  </m:oMathPara>
                </a14:m>
                <a:r>
                  <a:rPr lang="zh-CN" altLang="zh-CN" sz="2400" kern="100">
                    <a:solidFill>
                      <a:srgbClr val="FF0000"/>
                    </a:solidFill>
                    <a:latin typeface="隶书" panose="02010509060101010101" pitchFamily="49" charset="-122"/>
                    <a:ea typeface="隶书" panose="02010509060101010101" pitchFamily="49" charset="-122"/>
                  </a:rPr>
                  <a:t>，</a:t>
                </a:r>
              </a:p>
              <a:p>
                <a:pPr fontAlgn="ctr">
                  <a:lnSpc>
                    <a:spcPts val="3500"/>
                  </a:lnSpc>
                </a:pPr>
                <a:r>
                  <a:rPr lang="zh-CN" altLang="zh-CN" sz="2400" kern="100">
                    <a:solidFill>
                      <a:srgbClr val="FF0000"/>
                    </a:solidFill>
                    <a:latin typeface="隶书" panose="02010509060101010101" pitchFamily="49" charset="-122"/>
                    <a:ea typeface="隶书" panose="02010509060101010101" pitchFamily="49" charset="-122"/>
                  </a:rPr>
                  <a:t>去括号，得</a:t>
                </a:r>
                <a:endParaRPr lang="en-US" altLang="zh-CN" sz="2400" kern="100">
                  <a:solidFill>
                    <a:srgbClr val="FF0000"/>
                  </a:solidFill>
                  <a:latin typeface="隶书" panose="02010509060101010101" pitchFamily="49" charset="-122"/>
                  <a:ea typeface="隶书" panose="02010509060101010101" pitchFamily="49" charset="-122"/>
                </a:endParaRPr>
              </a:p>
              <a:p>
                <a:pPr fontAlgn="ctr">
                  <a:lnSpc>
                    <a:spcPts val="3500"/>
                  </a:lnSpc>
                </a:pPr>
                <a14:m>
                  <m:oMathPara>
                    <m:oMathParaPr>
                      <m:jc/>
                    </m:oMathParaPr>
                    <m:oMath>
                      <m:r>
                        <m:rPr>
                          <m:sty m:val="p"/>
                        </m:rPr>
                        <a:rPr lang="en-US" altLang="zh-CN" sz="2400" kern="100">
                          <a:solidFill>
                            <a:srgbClr val="FF0000"/>
                          </a:solidFill>
                          <a:latin typeface="隶书" panose="02010509060101010101" pitchFamily="49" charset="-122"/>
                          <a:ea typeface="隶书" panose="02010509060101010101" pitchFamily="49" charset="-122"/>
                        </a:rPr>
                        <m:t>18</m:t>
                      </m:r>
                      <m:r>
                        <m:rPr>
                          <m:sty m:val="p"/>
                        </m:rPr>
                        <a:rPr lang="en-US" altLang="zh-CN" sz="2400" kern="100">
                          <a:solidFill>
                            <a:srgbClr val="FF0000"/>
                          </a:solidFill>
                          <a:latin typeface="隶书" panose="02010509060101010101" pitchFamily="49" charset="-122"/>
                          <a:ea typeface="隶书" panose="02010509060101010101" pitchFamily="49" charset="-122"/>
                        </a:rPr>
                        <m:t>x</m:t>
                      </m:r>
                      <m:r>
                        <m:rPr>
                          <m:sty m:val="p"/>
                        </m:rPr>
                        <a:rPr lang="en-US" altLang="zh-CN" sz="2400" kern="100">
                          <a:solidFill>
                            <a:srgbClr val="FF0000"/>
                          </a:solidFill>
                          <a:latin typeface="隶书" panose="02010509060101010101" pitchFamily="49" charset="-122"/>
                          <a:ea typeface="隶书" panose="02010509060101010101" pitchFamily="49" charset="-122"/>
                        </a:rPr>
                        <m:t>+15−3</m:t>
                      </m:r>
                      <m:r>
                        <m:rPr>
                          <m:sty m:val="p"/>
                        </m:rPr>
                        <a:rPr lang="en-US" altLang="zh-CN" sz="2400" kern="100">
                          <a:solidFill>
                            <a:srgbClr val="FF0000"/>
                          </a:solidFill>
                          <a:latin typeface="隶书" panose="02010509060101010101" pitchFamily="49" charset="-122"/>
                          <a:ea typeface="隶书" panose="02010509060101010101" pitchFamily="49" charset="-122"/>
                        </a:rPr>
                        <m:t>x</m:t>
                      </m:r>
                      <m:r>
                        <m:rPr>
                          <m:sty m:val="p"/>
                        </m:rPr>
                        <a:rPr lang="en-US" altLang="zh-CN" sz="2400" kern="100">
                          <a:solidFill>
                            <a:srgbClr val="FF0000"/>
                          </a:solidFill>
                          <a:latin typeface="隶书" panose="02010509060101010101" pitchFamily="49" charset="-122"/>
                          <a:ea typeface="隶书" panose="02010509060101010101" pitchFamily="49" charset="-122"/>
                        </a:rPr>
                        <m:t>−20=2</m:t>
                      </m:r>
                      <m:r>
                        <m:rPr>
                          <m:sty m:val="p"/>
                        </m:rPr>
                        <a:rPr lang="en-US" altLang="zh-CN" sz="2400" kern="100">
                          <a:solidFill>
                            <a:srgbClr val="FF0000"/>
                          </a:solidFill>
                          <a:latin typeface="隶书" panose="02010509060101010101" pitchFamily="49" charset="-122"/>
                          <a:ea typeface="隶书" panose="02010509060101010101" pitchFamily="49" charset="-122"/>
                        </a:rPr>
                        <m:t>x</m:t>
                      </m:r>
                      <m:r>
                        <m:rPr>
                          <m:sty m:val="p"/>
                        </m:rPr>
                        <a:rPr lang="en-US" altLang="zh-CN" sz="2400" kern="100">
                          <a:solidFill>
                            <a:srgbClr val="FF0000"/>
                          </a:solidFill>
                          <a:latin typeface="隶书" panose="02010509060101010101" pitchFamily="49" charset="-122"/>
                          <a:ea typeface="隶书" panose="02010509060101010101" pitchFamily="49" charset="-122"/>
                        </a:rPr>
                        <m:t>−18</m:t>
                      </m:r>
                    </m:oMath>
                  </m:oMathPara>
                </a14:m>
                <a:r>
                  <a:rPr lang="zh-CN" altLang="zh-CN" sz="2400" kern="100">
                    <a:solidFill>
                      <a:srgbClr val="FF0000"/>
                    </a:solidFill>
                    <a:latin typeface="隶书" panose="02010509060101010101" pitchFamily="49" charset="-122"/>
                    <a:ea typeface="隶书" panose="02010509060101010101" pitchFamily="49" charset="-122"/>
                  </a:rPr>
                  <a:t>，</a:t>
                </a:r>
              </a:p>
              <a:p>
                <a:pPr fontAlgn="ctr">
                  <a:lnSpc>
                    <a:spcPts val="3500"/>
                  </a:lnSpc>
                </a:pPr>
                <a:r>
                  <a:rPr lang="zh-CN" altLang="zh-CN" sz="2400" kern="100">
                    <a:solidFill>
                      <a:srgbClr val="FF0000"/>
                    </a:solidFill>
                    <a:latin typeface="隶书" panose="02010509060101010101" pitchFamily="49" charset="-122"/>
                    <a:ea typeface="隶书" panose="02010509060101010101" pitchFamily="49" charset="-122"/>
                  </a:rPr>
                  <a:t>移项</a:t>
                </a:r>
                <a:r>
                  <a:rPr lang="zh-CN" altLang="en-US" sz="2400" kern="100">
                    <a:solidFill>
                      <a:srgbClr val="FF0000"/>
                    </a:solidFill>
                    <a:latin typeface="隶书" panose="02010509060101010101" pitchFamily="49" charset="-122"/>
                    <a:ea typeface="隶书" panose="02010509060101010101" pitchFamily="49" charset="-122"/>
                  </a:rPr>
                  <a:t>及</a:t>
                </a:r>
                <a:r>
                  <a:rPr lang="zh-CN" altLang="zh-CN" sz="2400" kern="100">
                    <a:solidFill>
                      <a:srgbClr val="FF0000"/>
                    </a:solidFill>
                    <a:latin typeface="隶书" panose="02010509060101010101" pitchFamily="49" charset="-122"/>
                    <a:ea typeface="隶书" panose="02010509060101010101" pitchFamily="49" charset="-122"/>
                  </a:rPr>
                  <a:t>合并同类项</a:t>
                </a:r>
                <a:r>
                  <a:rPr lang="en-US" altLang="zh-CN" sz="2400" kern="100">
                    <a:solidFill>
                      <a:srgbClr val="FF0000"/>
                    </a:solidFill>
                    <a:latin typeface="隶书" panose="02010509060101010101" pitchFamily="49" charset="-122"/>
                    <a:ea typeface="隶书" panose="02010509060101010101" pitchFamily="49" charset="-122"/>
                  </a:rPr>
                  <a:t>,</a:t>
                </a:r>
                <a:r>
                  <a:rPr lang="zh-CN" altLang="zh-CN" sz="2400" kern="100">
                    <a:solidFill>
                      <a:srgbClr val="FF0000"/>
                    </a:solidFill>
                    <a:latin typeface="隶书" panose="02010509060101010101" pitchFamily="49" charset="-122"/>
                    <a:ea typeface="隶书" panose="02010509060101010101" pitchFamily="49" charset="-122"/>
                  </a:rPr>
                  <a:t>得</a:t>
                </a:r>
                <a:endParaRPr lang="en-US" altLang="zh-CN" sz="2400" kern="100">
                  <a:solidFill>
                    <a:srgbClr val="FF0000"/>
                  </a:solidFill>
                  <a:latin typeface="隶书" panose="02010509060101010101" pitchFamily="49" charset="-122"/>
                  <a:ea typeface="隶书" panose="02010509060101010101" pitchFamily="49" charset="-122"/>
                </a:endParaRPr>
              </a:p>
              <a:p>
                <a:pPr fontAlgn="ctr">
                  <a:lnSpc>
                    <a:spcPts val="3500"/>
                  </a:lnSpc>
                </a:pPr>
                <a14:m>
                  <m:oMathPara>
                    <m:oMathParaPr>
                      <m:jc/>
                    </m:oMathParaPr>
                    <m:oMath>
                      <m:r>
                        <m:rPr>
                          <m:sty m:val="p"/>
                        </m:rPr>
                        <a:rPr lang="en-US" altLang="zh-CN" sz="2400" kern="100">
                          <a:solidFill>
                            <a:srgbClr val="FF0000"/>
                          </a:solidFill>
                          <a:latin typeface="隶书" panose="02010509060101010101" pitchFamily="49" charset="-122"/>
                          <a:ea typeface="隶书" panose="02010509060101010101" pitchFamily="49" charset="-122"/>
                        </a:rPr>
                        <m:t>13</m:t>
                      </m:r>
                      <m:r>
                        <m:rPr>
                          <m:sty m:val="p"/>
                        </m:rPr>
                        <a:rPr lang="en-US" altLang="zh-CN" sz="2400" kern="100">
                          <a:solidFill>
                            <a:srgbClr val="FF0000"/>
                          </a:solidFill>
                          <a:latin typeface="隶书" panose="02010509060101010101" pitchFamily="49" charset="-122"/>
                          <a:ea typeface="隶书" panose="02010509060101010101" pitchFamily="49" charset="-122"/>
                        </a:rPr>
                        <m:t>x</m:t>
                      </m:r>
                      <m:r>
                        <m:rPr>
                          <m:sty m:val="p"/>
                        </m:rPr>
                        <a:rPr lang="en-US" altLang="zh-CN" sz="2400" kern="100">
                          <a:solidFill>
                            <a:srgbClr val="FF0000"/>
                          </a:solidFill>
                          <a:latin typeface="隶书" panose="02010509060101010101" pitchFamily="49" charset="-122"/>
                          <a:ea typeface="隶书" panose="02010509060101010101" pitchFamily="49" charset="-122"/>
                        </a:rPr>
                        <m:t>=−13</m:t>
                      </m:r>
                    </m:oMath>
                  </m:oMathPara>
                </a14:m>
                <a:r>
                  <a:rPr lang="zh-CN" altLang="zh-CN" sz="2400" kern="100">
                    <a:solidFill>
                      <a:srgbClr val="FF0000"/>
                    </a:solidFill>
                    <a:latin typeface="隶书" panose="02010509060101010101" pitchFamily="49" charset="-122"/>
                    <a:ea typeface="隶书" panose="02010509060101010101" pitchFamily="49" charset="-122"/>
                  </a:rPr>
                  <a:t>，</a:t>
                </a:r>
              </a:p>
              <a:p>
                <a:pPr fontAlgn="ctr">
                  <a:lnSpc>
                    <a:spcPts val="3500"/>
                  </a:lnSpc>
                </a:pPr>
                <a:r>
                  <a:rPr lang="zh-CN" altLang="zh-CN" sz="2400" kern="100">
                    <a:solidFill>
                      <a:srgbClr val="FF0000"/>
                    </a:solidFill>
                    <a:latin typeface="隶书" panose="02010509060101010101" pitchFamily="49" charset="-122"/>
                    <a:ea typeface="隶书" panose="02010509060101010101" pitchFamily="49" charset="-122"/>
                  </a:rPr>
                  <a:t>系数化为</a:t>
                </a:r>
                <a:r>
                  <a:rPr lang="en-US" altLang="zh-CN" sz="2400" kern="100">
                    <a:solidFill>
                      <a:srgbClr val="FF0000"/>
                    </a:solidFill>
                    <a:latin typeface="隶书" panose="02010509060101010101" pitchFamily="49" charset="-122"/>
                    <a:ea typeface="隶书" panose="02010509060101010101" pitchFamily="49" charset="-122"/>
                  </a:rPr>
                  <a:t>1</a:t>
                </a:r>
                <a:r>
                  <a:rPr lang="zh-CN" altLang="zh-CN" sz="2400" kern="100">
                    <a:solidFill>
                      <a:srgbClr val="FF0000"/>
                    </a:solidFill>
                    <a:latin typeface="隶书" panose="02010509060101010101" pitchFamily="49" charset="-122"/>
                    <a:ea typeface="隶书" panose="02010509060101010101" pitchFamily="49" charset="-122"/>
                  </a:rPr>
                  <a:t>，得</a:t>
                </a:r>
                <a:endParaRPr lang="en-US" altLang="zh-CN" sz="2400" kern="100">
                  <a:solidFill>
                    <a:srgbClr val="FF0000"/>
                  </a:solidFill>
                  <a:latin typeface="隶书" panose="02010509060101010101" pitchFamily="49" charset="-122"/>
                  <a:ea typeface="隶书" panose="02010509060101010101" pitchFamily="49" charset="-122"/>
                </a:endParaRPr>
              </a:p>
              <a:p>
                <a:pPr fontAlgn="ctr">
                  <a:lnSpc>
                    <a:spcPts val="3500"/>
                  </a:lnSpc>
                </a:pPr>
                <a14:m>
                  <m:oMathPara>
                    <m:oMathParaPr>
                      <m:jc/>
                    </m:oMathParaPr>
                    <m:oMath>
                      <m:r>
                        <m:rPr>
                          <m:sty m:val="p"/>
                        </m:rPr>
                        <a:rPr lang="en-US" altLang="zh-CN" sz="2400" kern="100">
                          <a:solidFill>
                            <a:srgbClr val="FF0000"/>
                          </a:solidFill>
                          <a:latin typeface="隶书" panose="02010509060101010101" pitchFamily="49" charset="-122"/>
                          <a:ea typeface="隶书" panose="02010509060101010101" pitchFamily="49" charset="-122"/>
                        </a:rPr>
                        <m:t>x</m:t>
                      </m:r>
                      <m:r>
                        <m:rPr>
                          <m:sty m:val="p"/>
                        </m:rPr>
                        <a:rPr lang="en-US" altLang="zh-CN" sz="2400" kern="100">
                          <a:solidFill>
                            <a:srgbClr val="FF0000"/>
                          </a:solidFill>
                          <a:latin typeface="隶书" panose="02010509060101010101" pitchFamily="49" charset="-122"/>
                          <a:ea typeface="隶书" panose="02010509060101010101" pitchFamily="49" charset="-122"/>
                        </a:rPr>
                        <m:t>=−1</m:t>
                      </m:r>
                    </m:oMath>
                  </m:oMathPara>
                </a14:m>
                <a:r>
                  <a:rPr lang="zh-CN" altLang="zh-CN" sz="2400" kern="100">
                    <a:solidFill>
                      <a:srgbClr val="FF0000"/>
                    </a:solidFill>
                    <a:latin typeface="隶书" panose="02010509060101010101" pitchFamily="49" charset="-122"/>
                    <a:ea typeface="隶书" panose="02010509060101010101" pitchFamily="49" charset="-122"/>
                  </a:rPr>
                  <a:t>．</a:t>
                </a:r>
              </a:p>
            </p:txBody>
          </p:sp>
        </mc:Choice>
        <mc:Fallback>
          <p:sp>
            <p:nvSpPr>
              <p:cNvPr id="5" name="矩形 4"/>
              <p:cNvSpPr>
                <a:spLocks noRot="1" noChangeAspect="1" noMove="1" noResize="1" noEditPoints="1" noAdjustHandles="1" noChangeArrowheads="1" noChangeShapeType="1" noTextEdit="1"/>
              </p:cNvSpPr>
              <p:nvPr/>
            </p:nvSpPr>
            <p:spPr>
              <a:xfrm>
                <a:off x="6722572" y="1888875"/>
                <a:ext cx="6552455" cy="4753737"/>
              </a:xfrm>
              <a:prstGeom prst="rect">
                <a:avLst/>
              </a:prstGeom>
              <a:blipFill rotWithShape="0">
                <a:blip r:embed="rId5"/>
                <a:stretch>
                  <a:fillRect l="-1488" t="-1026" r="0" b="-1923"/>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285022773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mc:AlternateContent>
        <mc:Choice Requires="a14">
          <p:sp>
            <p:nvSpPr>
              <p:cNvPr id="2" name="矩形 1"/>
              <p:cNvSpPr/>
              <p:nvPr/>
            </p:nvSpPr>
            <p:spPr>
              <a:xfrm>
                <a:off x="191590" y="692810"/>
                <a:ext cx="7673254" cy="1006238"/>
              </a:xfrm>
              <a:prstGeom prst="rect">
                <a:avLst/>
              </a:prstGeom>
            </p:spPr>
            <p:txBody>
              <a:bodyPr wrap="none">
                <a:spAutoFit/>
              </a:bodyPr>
              <a:lstStyle/>
              <a:p>
                <a:pPr fontAlgn="ctr">
                  <a:lnSpc>
                    <a:spcPct val="150000"/>
                  </a:lnSpc>
                  <a:spcAft>
                    <a:spcPct val="0"/>
                  </a:spcAft>
                </a:pPr>
                <a:r>
                  <a:rPr lang="en-US" altLang="zh-CN" sz="2800" kern="100" smtClean="0">
                    <a:latin typeface="隶书" panose="02010509060101010101" pitchFamily="49" charset="-122"/>
                    <a:ea typeface="隶书" panose="02010509060101010101" pitchFamily="49" charset="-122"/>
                  </a:rPr>
                  <a:t>【3-3】</a:t>
                </a:r>
                <a:r>
                  <a:rPr lang="zh-CN" altLang="zh-CN" sz="2800" kern="100" smtClean="0">
                    <a:effectLst/>
                    <a:latin typeface="隶书" panose="02010509060101010101" pitchFamily="49" charset="-122"/>
                    <a:ea typeface="隶书" panose="02010509060101010101" pitchFamily="49" charset="-122"/>
                  </a:rPr>
                  <a:t>当</a:t>
                </a:r>
                <a14:m>
                  <m:oMathPara>
                    <m:oMathParaPr>
                      <m:jc/>
                    </m:oMathParaPr>
                    <m:oMath>
                      <m:r>
                        <a:rPr lang="en-US" altLang="zh-CN" sz="2800" i="1" kern="100">
                          <a:effectLst/>
                          <a:latin typeface="Cambria Math" panose="02040503050406030204" pitchFamily="18" charset="0"/>
                          <a:cs typeface="Cambria Math" panose="02040503050406030204" pitchFamily="18" charset="0"/>
                        </a:rPr>
                        <m:t>𝑥</m:t>
                      </m:r>
                    </m:oMath>
                  </m:oMathPara>
                </a14:m>
                <a:r>
                  <a:rPr lang="zh-CN" altLang="zh-CN" sz="2800" kern="100">
                    <a:effectLst/>
                    <a:latin typeface="隶书" panose="02010509060101010101" pitchFamily="49" charset="-122"/>
                    <a:ea typeface="隶书" panose="02010509060101010101" pitchFamily="49" charset="-122"/>
                  </a:rPr>
                  <a:t>为何值时，</a:t>
                </a:r>
                <a:r>
                  <a:rPr lang="zh-CN" altLang="en-US" sz="2800" kern="100" smtClean="0">
                    <a:effectLst/>
                    <a:latin typeface="隶书" panose="02010509060101010101" pitchFamily="49" charset="-122"/>
                    <a:ea typeface="隶书" panose="02010509060101010101" pitchFamily="49" charset="-122"/>
                  </a:rPr>
                  <a:t>式子</a:t>
                </a:r>
                <a14:m>
                  <m:oMathPara>
                    <m:oMathParaPr>
                      <m:jc/>
                    </m:oMathParaPr>
                    <m:oMath>
                      <m:f>
                        <m:fPr>
                          <m:type m:val="bar"/>
                          <m:ctrlPr>
                            <a:rPr lang="zh-CN" altLang="zh-CN" sz="2800" i="1" kern="100">
                              <a:effectLst/>
                              <a:latin typeface="Cambria Math" panose="02040503050406030204" pitchFamily="18" charset="0"/>
                              <a:ea typeface="Cambria Math" panose="02040503050406030204" pitchFamily="18" charset="0"/>
                            </a:rPr>
                          </m:ctrlPr>
                        </m:fPr>
                        <m:num>
                          <m:r>
                            <a:rPr lang="en-US" altLang="zh-CN" sz="2800" i="1" kern="100">
                              <a:effectLst/>
                              <a:latin typeface="Cambria Math" panose="02040503050406030204" pitchFamily="18" charset="0"/>
                              <a:cs typeface="Cambria Math" panose="02040503050406030204" pitchFamily="18" charset="0"/>
                            </a:rPr>
                            <m:t>𝑥</m:t>
                          </m:r>
                          <m:r>
                            <a:rPr lang="en-US" altLang="zh-CN" sz="2800" i="1" kern="100">
                              <a:effectLst/>
                              <a:latin typeface="Cambria Math" panose="02040503050406030204" pitchFamily="18" charset="0"/>
                              <a:cs typeface="Cambria Math" panose="02040503050406030204" pitchFamily="18" charset="0"/>
                            </a:rPr>
                            <m:t>−1</m:t>
                          </m:r>
                        </m:num>
                        <m:den>
                          <m:r>
                            <a:rPr lang="en-US" altLang="zh-CN" sz="2800" i="1" kern="100">
                              <a:effectLst/>
                              <a:latin typeface="Cambria Math" panose="02040503050406030204" pitchFamily="18" charset="0"/>
                              <a:cs typeface="Cambria Math" panose="02040503050406030204" pitchFamily="18" charset="0"/>
                            </a:rPr>
                            <m:t>2</m:t>
                          </m:r>
                        </m:den>
                      </m:f>
                    </m:oMath>
                  </m:oMathPara>
                </a14:m>
                <a:r>
                  <a:rPr lang="zh-CN" altLang="zh-CN" sz="2800" kern="100" smtClean="0">
                    <a:effectLst/>
                    <a:latin typeface="隶书" panose="02010509060101010101" pitchFamily="49" charset="-122"/>
                    <a:ea typeface="隶书" panose="02010509060101010101" pitchFamily="49" charset="-122"/>
                  </a:rPr>
                  <a:t>比式</a:t>
                </a:r>
                <a:r>
                  <a:rPr lang="zh-CN" altLang="en-US" sz="2800" kern="100" smtClean="0">
                    <a:effectLst/>
                    <a:latin typeface="隶书" panose="02010509060101010101" pitchFamily="49" charset="-122"/>
                    <a:ea typeface="隶书" panose="02010509060101010101" pitchFamily="49" charset="-122"/>
                  </a:rPr>
                  <a:t>子</a:t>
                </a:r>
                <a14:m>
                  <m:oMathPara>
                    <m:oMathParaPr>
                      <m:jc/>
                    </m:oMathParaPr>
                    <m:oMath>
                      <m:f>
                        <m:fPr>
                          <m:type m:val="bar"/>
                          <m:ctrlPr>
                            <a:rPr lang="zh-CN" altLang="zh-CN" sz="2800" i="1" kern="100">
                              <a:effectLst/>
                              <a:latin typeface="Cambria Math" panose="02040503050406030204" pitchFamily="18" charset="0"/>
                              <a:ea typeface="Cambria Math" panose="02040503050406030204" pitchFamily="18" charset="0"/>
                            </a:rPr>
                          </m:ctrlPr>
                        </m:fPr>
                        <m:num>
                          <m:r>
                            <a:rPr lang="en-US" altLang="zh-CN" sz="2800" i="1" kern="100">
                              <a:effectLst/>
                              <a:latin typeface="Cambria Math" panose="02040503050406030204" pitchFamily="18" charset="0"/>
                              <a:cs typeface="Cambria Math" panose="02040503050406030204" pitchFamily="18" charset="0"/>
                            </a:rPr>
                            <m:t>3</m:t>
                          </m:r>
                          <m:r>
                            <a:rPr lang="en-US" altLang="zh-CN" sz="2800" i="1" kern="100">
                              <a:effectLst/>
                              <a:latin typeface="Cambria Math" panose="02040503050406030204" pitchFamily="18" charset="0"/>
                              <a:cs typeface="Cambria Math" panose="02040503050406030204" pitchFamily="18" charset="0"/>
                            </a:rPr>
                            <m:t>𝑥</m:t>
                          </m:r>
                          <m:r>
                            <a:rPr lang="en-US" altLang="zh-CN" sz="2800" i="1" kern="100">
                              <a:effectLst/>
                              <a:latin typeface="Cambria Math" panose="02040503050406030204" pitchFamily="18" charset="0"/>
                              <a:cs typeface="Cambria Math" panose="02040503050406030204" pitchFamily="18" charset="0"/>
                            </a:rPr>
                            <m:t>−4</m:t>
                          </m:r>
                        </m:num>
                        <m:den>
                          <m:r>
                            <a:rPr lang="en-US" altLang="zh-CN" sz="2800" i="1" kern="100">
                              <a:effectLst/>
                              <a:latin typeface="Cambria Math" panose="02040503050406030204" pitchFamily="18" charset="0"/>
                              <a:cs typeface="Cambria Math" panose="02040503050406030204" pitchFamily="18" charset="0"/>
                            </a:rPr>
                            <m:t>4</m:t>
                          </m:r>
                        </m:den>
                      </m:f>
                    </m:oMath>
                  </m:oMathPara>
                </a14:m>
                <a:r>
                  <a:rPr lang="zh-CN" altLang="zh-CN" sz="2800" kern="100">
                    <a:effectLst/>
                    <a:latin typeface="隶书" panose="02010509060101010101" pitchFamily="49" charset="-122"/>
                    <a:ea typeface="隶书" panose="02010509060101010101" pitchFamily="49" charset="-122"/>
                  </a:rPr>
                  <a:t>多</a:t>
                </a:r>
                <a14:m>
                  <m:oMathPara>
                    <m:oMathParaPr>
                      <m:jc/>
                    </m:oMathParaPr>
                    <m:oMath>
                      <m:r>
                        <a:rPr lang="en-US" altLang="zh-CN" sz="2800" i="1" kern="100">
                          <a:effectLst/>
                          <a:latin typeface="Cambria Math" panose="02040503050406030204" pitchFamily="18" charset="0"/>
                          <a:cs typeface="Cambria Math" panose="02040503050406030204" pitchFamily="18" charset="0"/>
                        </a:rPr>
                        <m:t>2</m:t>
                      </m:r>
                    </m:oMath>
                  </m:oMathPara>
                </a14:m>
                <a:r>
                  <a:rPr lang="zh-CN" altLang="zh-CN" sz="2800" kern="100">
                    <a:effectLst/>
                    <a:latin typeface="隶书" panose="02010509060101010101" pitchFamily="49" charset="-122"/>
                    <a:ea typeface="隶书" panose="02010509060101010101" pitchFamily="49" charset="-122"/>
                  </a:rPr>
                  <a:t>？</a:t>
                </a:r>
              </a:p>
            </p:txBody>
          </p:sp>
        </mc:Choice>
        <mc:Fallback>
          <p:sp>
            <p:nvSpPr>
              <p:cNvPr id="2" name="矩形 1"/>
              <p:cNvSpPr>
                <a:spLocks noRot="1" noChangeAspect="1" noMove="1" noResize="1" noEditPoints="1" noAdjustHandles="1" noChangeArrowheads="1" noChangeShapeType="1" noTextEdit="1"/>
              </p:cNvSpPr>
              <p:nvPr/>
            </p:nvSpPr>
            <p:spPr>
              <a:xfrm>
                <a:off x="191590" y="692810"/>
                <a:ext cx="7673254" cy="1006238"/>
              </a:xfrm>
              <a:prstGeom prst="rect">
                <a:avLst/>
              </a:prstGeom>
              <a:blipFill rotWithShape="0">
                <a:blip r:embed="rId2"/>
                <a:stretch>
                  <a:fillRect l="-1589" r="-635" b="-7273"/>
                </a:stretch>
              </a:blipFill>
            </p:spPr>
            <p:txBody>
              <a:bodyPr/>
              <a:lstStyle/>
              <a:p>
                <a:r>
                  <a:rPr lang="zh-CN" altLang="en-US">
                    <a:noFill/>
                  </a:rPr>
                  <a:t> </a:t>
                </a:r>
              </a:p>
            </p:txBody>
          </p:sp>
        </mc:Fallback>
      </mc:AlternateContent>
      <mc:AlternateContent>
        <mc:Choice Requires="a14">
          <p:sp>
            <p:nvSpPr>
              <p:cNvPr id="3" name="矩形 2"/>
              <p:cNvSpPr/>
              <p:nvPr/>
            </p:nvSpPr>
            <p:spPr>
              <a:xfrm>
                <a:off x="695625" y="1556870"/>
                <a:ext cx="6096000" cy="3591561"/>
              </a:xfrm>
              <a:prstGeom prst="rect">
                <a:avLst/>
              </a:prstGeom>
            </p:spPr>
            <p:txBody>
              <a:bodyPr>
                <a:spAutoFit/>
              </a:bodyPr>
              <a:lstStyle/>
              <a:p>
                <a:pPr fontAlgn="ctr">
                  <a:lnSpc>
                    <a:spcPct val="150000"/>
                  </a:lnSpc>
                  <a:spcAft>
                    <a:spcPct val="0"/>
                  </a:spcAft>
                </a:pPr>
                <a:r>
                  <a:rPr lang="zh-CN" altLang="zh-CN" sz="2800" kern="100" smtClean="0">
                    <a:solidFill>
                      <a:srgbClr val="FF0000"/>
                    </a:solidFill>
                    <a:latin typeface="隶书" panose="02010509060101010101" pitchFamily="49" charset="-122"/>
                    <a:ea typeface="隶书" panose="02010509060101010101" pitchFamily="49" charset="-122"/>
                  </a:rPr>
                  <a:t>解：由题意得：</a:t>
                </a:r>
                <a14:m>
                  <m:oMathPara>
                    <m:oMathParaPr>
                      <m:jc/>
                    </m:oMathParaPr>
                    <m:oMath>
                      <m:f>
                        <m:fPr>
                          <m:type m:val="bar"/>
                          <m:ctrlPr>
                            <a:rPr lang="zh-CN" altLang="zh-CN" sz="2800" i="1" kern="100">
                              <a:solidFill>
                                <a:srgbClr val="FF0000"/>
                              </a:solidFill>
                              <a:effectLst/>
                              <a:latin typeface="Cambria Math" panose="02040503050406030204" pitchFamily="18" charset="0"/>
                              <a:ea typeface="Cambria Math" panose="02040503050406030204" pitchFamily="18" charset="0"/>
                            </a:rPr>
                          </m:ctrlPr>
                        </m:fPr>
                        <m:num>
                          <m:r>
                            <a:rPr lang="en-US" altLang="zh-CN" sz="2800" i="1" kern="100">
                              <a:solidFill>
                                <a:srgbClr val="FF0000"/>
                              </a:solidFill>
                              <a:effectLst/>
                              <a:latin typeface="Cambria Math" panose="02040503050406030204" pitchFamily="18" charset="0"/>
                              <a:cs typeface="Cambria Math" panose="02040503050406030204" pitchFamily="18" charset="0"/>
                            </a:rPr>
                            <m:t>𝑥</m:t>
                          </m:r>
                          <m:r>
                            <a:rPr lang="en-US" altLang="zh-CN" sz="2800" i="1" kern="100">
                              <a:solidFill>
                                <a:srgbClr val="FF0000"/>
                              </a:solidFill>
                              <a:effectLst/>
                              <a:latin typeface="Cambria Math" panose="02040503050406030204" pitchFamily="18" charset="0"/>
                              <a:cs typeface="Cambria Math" panose="02040503050406030204" pitchFamily="18" charset="0"/>
                            </a:rPr>
                            <m:t>−1</m:t>
                          </m:r>
                        </m:num>
                        <m:den>
                          <m:r>
                            <a:rPr lang="en-US" altLang="zh-CN" sz="2800" i="1" kern="100">
                              <a:solidFill>
                                <a:srgbClr val="FF0000"/>
                              </a:solidFill>
                              <a:effectLst/>
                              <a:latin typeface="Cambria Math" panose="02040503050406030204" pitchFamily="18" charset="0"/>
                              <a:cs typeface="Cambria Math" panose="02040503050406030204" pitchFamily="18" charset="0"/>
                            </a:rPr>
                            <m:t>2</m:t>
                          </m:r>
                        </m:den>
                      </m:f>
                      <m:r>
                        <a:rPr lang="en-US" altLang="zh-CN" sz="2800" i="1" kern="100">
                          <a:solidFill>
                            <a:srgbClr val="FF0000"/>
                          </a:solidFill>
                          <a:effectLst/>
                          <a:latin typeface="Cambria Math" panose="02040503050406030204" pitchFamily="18" charset="0"/>
                          <a:cs typeface="Cambria Math" panose="02040503050406030204" pitchFamily="18" charset="0"/>
                        </a:rPr>
                        <m:t>−</m:t>
                      </m:r>
                      <m:f>
                        <m:fPr>
                          <m:type m:val="bar"/>
                          <m:ctrlPr>
                            <a:rPr lang="zh-CN" altLang="zh-CN" sz="2800" i="1" kern="100">
                              <a:solidFill>
                                <a:srgbClr val="FF0000"/>
                              </a:solidFill>
                              <a:effectLst/>
                              <a:latin typeface="Cambria Math" panose="02040503050406030204" pitchFamily="18" charset="0"/>
                              <a:ea typeface="Cambria Math" panose="02040503050406030204" pitchFamily="18" charset="0"/>
                            </a:rPr>
                          </m:ctrlPr>
                        </m:fPr>
                        <m:num>
                          <m:r>
                            <a:rPr lang="en-US" altLang="zh-CN" sz="2800" i="1" kern="100">
                              <a:solidFill>
                                <a:srgbClr val="FF0000"/>
                              </a:solidFill>
                              <a:effectLst/>
                              <a:latin typeface="Cambria Math" panose="02040503050406030204" pitchFamily="18" charset="0"/>
                              <a:cs typeface="Cambria Math" panose="02040503050406030204" pitchFamily="18" charset="0"/>
                            </a:rPr>
                            <m:t>3</m:t>
                          </m:r>
                          <m:r>
                            <a:rPr lang="en-US" altLang="zh-CN" sz="2800" i="1" kern="100">
                              <a:solidFill>
                                <a:srgbClr val="FF0000"/>
                              </a:solidFill>
                              <a:effectLst/>
                              <a:latin typeface="Cambria Math" panose="02040503050406030204" pitchFamily="18" charset="0"/>
                              <a:cs typeface="Cambria Math" panose="02040503050406030204" pitchFamily="18" charset="0"/>
                            </a:rPr>
                            <m:t>𝑥</m:t>
                          </m:r>
                          <m:r>
                            <a:rPr lang="en-US" altLang="zh-CN" sz="2800" i="1" kern="100">
                              <a:solidFill>
                                <a:srgbClr val="FF0000"/>
                              </a:solidFill>
                              <a:effectLst/>
                              <a:latin typeface="Cambria Math" panose="02040503050406030204" pitchFamily="18" charset="0"/>
                              <a:cs typeface="Cambria Math" panose="02040503050406030204" pitchFamily="18" charset="0"/>
                            </a:rPr>
                            <m:t>−4</m:t>
                          </m:r>
                        </m:num>
                        <m:den>
                          <m:r>
                            <a:rPr lang="en-US" altLang="zh-CN" sz="2800" i="1" kern="100">
                              <a:solidFill>
                                <a:srgbClr val="FF0000"/>
                              </a:solidFill>
                              <a:effectLst/>
                              <a:latin typeface="Cambria Math" panose="02040503050406030204" pitchFamily="18" charset="0"/>
                              <a:cs typeface="Cambria Math" panose="02040503050406030204" pitchFamily="18" charset="0"/>
                            </a:rPr>
                            <m:t>4</m:t>
                          </m:r>
                        </m:den>
                      </m:f>
                      <m:r>
                        <a:rPr lang="en-US" altLang="zh-CN" sz="2800" i="1" kern="100">
                          <a:solidFill>
                            <a:srgbClr val="FF0000"/>
                          </a:solidFill>
                          <a:effectLst/>
                          <a:latin typeface="Cambria Math" panose="02040503050406030204" pitchFamily="18" charset="0"/>
                          <a:cs typeface="Cambria Math" panose="02040503050406030204" pitchFamily="18" charset="0"/>
                        </a:rPr>
                        <m:t>=2</m:t>
                      </m:r>
                    </m:oMath>
                  </m:oMathPara>
                </a14:m>
                <a:r>
                  <a:rPr lang="zh-CN" altLang="zh-CN" sz="2800" kern="100">
                    <a:solidFill>
                      <a:srgbClr val="FF0000"/>
                    </a:solidFill>
                    <a:effectLst/>
                    <a:latin typeface="隶书" panose="02010509060101010101" pitchFamily="49" charset="-122"/>
                    <a:ea typeface="隶书" panose="02010509060101010101" pitchFamily="49" charset="-122"/>
                  </a:rPr>
                  <a:t>，</a:t>
                </a:r>
              </a:p>
              <a:p>
                <a:pPr fontAlgn="ctr">
                  <a:lnSpc>
                    <a:spcPct val="150000"/>
                  </a:lnSpc>
                  <a:spcAft>
                    <a:spcPct val="0"/>
                  </a:spcAft>
                </a:pPr>
                <a14:m>
                  <m:oMathPara>
                    <m:oMathParaPr>
                      <m:jc/>
                    </m:oMathParaPr>
                    <m:oMath>
                      <m:r>
                        <a:rPr lang="en-US" altLang="zh-CN" sz="2800" i="1" kern="100">
                          <a:solidFill>
                            <a:srgbClr val="FF0000"/>
                          </a:solidFill>
                          <a:effectLst/>
                          <a:latin typeface="Cambria Math" panose="02040503050406030204" pitchFamily="18" charset="0"/>
                          <a:cs typeface="Cambria Math" panose="02040503050406030204" pitchFamily="18" charset="0"/>
                        </a:rPr>
                        <m:t>2(</m:t>
                      </m:r>
                      <m:r>
                        <a:rPr lang="en-US" altLang="zh-CN" sz="2800" i="1" kern="100">
                          <a:solidFill>
                            <a:srgbClr val="FF0000"/>
                          </a:solidFill>
                          <a:effectLst/>
                          <a:latin typeface="Cambria Math" panose="02040503050406030204" pitchFamily="18" charset="0"/>
                          <a:cs typeface="Cambria Math" panose="02040503050406030204" pitchFamily="18" charset="0"/>
                        </a:rPr>
                        <m:t>𝑥</m:t>
                      </m:r>
                      <m:r>
                        <a:rPr lang="en-US" altLang="zh-CN" sz="2800" i="1" kern="100">
                          <a:solidFill>
                            <a:srgbClr val="FF0000"/>
                          </a:solidFill>
                          <a:effectLst/>
                          <a:latin typeface="Cambria Math" panose="02040503050406030204" pitchFamily="18" charset="0"/>
                          <a:cs typeface="Cambria Math" panose="02040503050406030204" pitchFamily="18" charset="0"/>
                        </a:rPr>
                        <m:t>−1)−(3</m:t>
                      </m:r>
                      <m:r>
                        <a:rPr lang="en-US" altLang="zh-CN" sz="2800" i="1" kern="100">
                          <a:solidFill>
                            <a:srgbClr val="FF0000"/>
                          </a:solidFill>
                          <a:effectLst/>
                          <a:latin typeface="Cambria Math" panose="02040503050406030204" pitchFamily="18" charset="0"/>
                          <a:cs typeface="Cambria Math" panose="02040503050406030204" pitchFamily="18" charset="0"/>
                        </a:rPr>
                        <m:t>𝑥</m:t>
                      </m:r>
                      <m:r>
                        <a:rPr lang="en-US" altLang="zh-CN" sz="2800" i="1" kern="100">
                          <a:solidFill>
                            <a:srgbClr val="FF0000"/>
                          </a:solidFill>
                          <a:effectLst/>
                          <a:latin typeface="Cambria Math" panose="02040503050406030204" pitchFamily="18" charset="0"/>
                          <a:cs typeface="Cambria Math" panose="02040503050406030204" pitchFamily="18" charset="0"/>
                        </a:rPr>
                        <m:t>−4)=8</m:t>
                      </m:r>
                    </m:oMath>
                  </m:oMathPara>
                </a14:m>
                <a:r>
                  <a:rPr lang="zh-CN" altLang="zh-CN" sz="2800" kern="100">
                    <a:solidFill>
                      <a:srgbClr val="FF0000"/>
                    </a:solidFill>
                    <a:effectLst/>
                    <a:latin typeface="隶书" panose="02010509060101010101" pitchFamily="49" charset="-122"/>
                    <a:ea typeface="隶书" panose="02010509060101010101" pitchFamily="49" charset="-122"/>
                  </a:rPr>
                  <a:t>，</a:t>
                </a:r>
              </a:p>
              <a:p>
                <a:pPr fontAlgn="ctr">
                  <a:lnSpc>
                    <a:spcPct val="150000"/>
                  </a:lnSpc>
                  <a:spcAft>
                    <a:spcPct val="0"/>
                  </a:spcAft>
                </a:pPr>
                <a14:m>
                  <m:oMathPara>
                    <m:oMathParaPr>
                      <m:jc/>
                    </m:oMathParaPr>
                    <m:oMath>
                      <m:r>
                        <a:rPr lang="en-US" altLang="zh-CN" sz="2800" i="1" kern="100">
                          <a:solidFill>
                            <a:srgbClr val="FF0000"/>
                          </a:solidFill>
                          <a:effectLst/>
                          <a:latin typeface="Cambria Math" panose="02040503050406030204" pitchFamily="18" charset="0"/>
                          <a:cs typeface="Cambria Math" panose="02040503050406030204" pitchFamily="18" charset="0"/>
                        </a:rPr>
                        <m:t>2</m:t>
                      </m:r>
                      <m:r>
                        <a:rPr lang="en-US" altLang="zh-CN" sz="2800" i="1" kern="100">
                          <a:solidFill>
                            <a:srgbClr val="FF0000"/>
                          </a:solidFill>
                          <a:effectLst/>
                          <a:latin typeface="Cambria Math" panose="02040503050406030204" pitchFamily="18" charset="0"/>
                          <a:cs typeface="Cambria Math" panose="02040503050406030204" pitchFamily="18" charset="0"/>
                        </a:rPr>
                        <m:t>𝑥</m:t>
                      </m:r>
                      <m:r>
                        <a:rPr lang="en-US" altLang="zh-CN" sz="2800" i="1" kern="100">
                          <a:solidFill>
                            <a:srgbClr val="FF0000"/>
                          </a:solidFill>
                          <a:effectLst/>
                          <a:latin typeface="Cambria Math" panose="02040503050406030204" pitchFamily="18" charset="0"/>
                          <a:cs typeface="Cambria Math" panose="02040503050406030204" pitchFamily="18" charset="0"/>
                        </a:rPr>
                        <m:t>−2−3</m:t>
                      </m:r>
                      <m:r>
                        <a:rPr lang="en-US" altLang="zh-CN" sz="2800" i="1" kern="100">
                          <a:solidFill>
                            <a:srgbClr val="FF0000"/>
                          </a:solidFill>
                          <a:effectLst/>
                          <a:latin typeface="Cambria Math" panose="02040503050406030204" pitchFamily="18" charset="0"/>
                          <a:cs typeface="Cambria Math" panose="02040503050406030204" pitchFamily="18" charset="0"/>
                        </a:rPr>
                        <m:t>𝑥</m:t>
                      </m:r>
                      <m:r>
                        <a:rPr lang="en-US" altLang="zh-CN" sz="2800" i="1" kern="100">
                          <a:solidFill>
                            <a:srgbClr val="FF0000"/>
                          </a:solidFill>
                          <a:effectLst/>
                          <a:latin typeface="Cambria Math" panose="02040503050406030204" pitchFamily="18" charset="0"/>
                          <a:cs typeface="Cambria Math" panose="02040503050406030204" pitchFamily="18" charset="0"/>
                        </a:rPr>
                        <m:t>+4=8</m:t>
                      </m:r>
                    </m:oMath>
                  </m:oMathPara>
                </a14:m>
                <a:r>
                  <a:rPr lang="zh-CN" altLang="zh-CN" sz="2800" kern="100">
                    <a:solidFill>
                      <a:srgbClr val="FF0000"/>
                    </a:solidFill>
                    <a:effectLst/>
                    <a:latin typeface="隶书" panose="02010509060101010101" pitchFamily="49" charset="-122"/>
                    <a:ea typeface="隶书" panose="02010509060101010101" pitchFamily="49" charset="-122"/>
                  </a:rPr>
                  <a:t>，</a:t>
                </a:r>
              </a:p>
              <a:p>
                <a:pPr fontAlgn="ctr">
                  <a:lnSpc>
                    <a:spcPct val="150000"/>
                  </a:lnSpc>
                  <a:spcAft>
                    <a:spcPct val="0"/>
                  </a:spcAft>
                </a:pPr>
                <a14:m>
                  <m:oMathPara>
                    <m:oMathParaPr>
                      <m:jc/>
                    </m:oMathParaPr>
                    <m:oMath>
                      <m:r>
                        <a:rPr lang="en-US" altLang="zh-CN" sz="2800" i="1" kern="100">
                          <a:solidFill>
                            <a:srgbClr val="FF0000"/>
                          </a:solidFill>
                          <a:effectLst/>
                          <a:latin typeface="Cambria Math" panose="02040503050406030204" pitchFamily="18" charset="0"/>
                          <a:cs typeface="Cambria Math" panose="02040503050406030204" pitchFamily="18" charset="0"/>
                        </a:rPr>
                        <m:t>−</m:t>
                      </m:r>
                      <m:r>
                        <a:rPr lang="en-US" altLang="zh-CN" sz="2800" i="1" kern="100">
                          <a:solidFill>
                            <a:srgbClr val="FF0000"/>
                          </a:solidFill>
                          <a:effectLst/>
                          <a:latin typeface="Cambria Math" panose="02040503050406030204" pitchFamily="18" charset="0"/>
                          <a:cs typeface="Cambria Math" panose="02040503050406030204" pitchFamily="18" charset="0"/>
                        </a:rPr>
                        <m:t>𝑥</m:t>
                      </m:r>
                      <m:r>
                        <a:rPr lang="en-US" altLang="zh-CN" sz="2800" i="1" kern="100">
                          <a:solidFill>
                            <a:srgbClr val="FF0000"/>
                          </a:solidFill>
                          <a:effectLst/>
                          <a:latin typeface="Cambria Math" panose="02040503050406030204" pitchFamily="18" charset="0"/>
                          <a:cs typeface="Cambria Math" panose="02040503050406030204" pitchFamily="18" charset="0"/>
                        </a:rPr>
                        <m:t>=6</m:t>
                      </m:r>
                    </m:oMath>
                  </m:oMathPara>
                </a14:m>
                <a:r>
                  <a:rPr lang="zh-CN" altLang="zh-CN" sz="2800" kern="100">
                    <a:solidFill>
                      <a:srgbClr val="FF0000"/>
                    </a:solidFill>
                    <a:effectLst/>
                    <a:latin typeface="隶书" panose="02010509060101010101" pitchFamily="49" charset="-122"/>
                    <a:ea typeface="隶书" panose="02010509060101010101" pitchFamily="49" charset="-122"/>
                  </a:rPr>
                  <a:t>，</a:t>
                </a:r>
              </a:p>
              <a:p>
                <a:pPr fontAlgn="ctr">
                  <a:lnSpc>
                    <a:spcPct val="150000"/>
                  </a:lnSpc>
                  <a:spcAft>
                    <a:spcPct val="0"/>
                  </a:spcAft>
                </a:pPr>
                <a14:m>
                  <m:oMathPara>
                    <m:oMathParaPr>
                      <m:jc/>
                    </m:oMathParaPr>
                    <m:oMath>
                      <m:r>
                        <a:rPr lang="en-US" altLang="zh-CN" sz="2800" i="1" kern="100">
                          <a:solidFill>
                            <a:srgbClr val="FF0000"/>
                          </a:solidFill>
                          <a:effectLst/>
                          <a:latin typeface="Cambria Math" panose="02040503050406030204" pitchFamily="18" charset="0"/>
                          <a:cs typeface="Cambria Math" panose="02040503050406030204" pitchFamily="18" charset="0"/>
                        </a:rPr>
                        <m:t>𝑥</m:t>
                      </m:r>
                      <m:r>
                        <a:rPr lang="en-US" altLang="zh-CN" sz="2800" i="1" kern="100">
                          <a:solidFill>
                            <a:srgbClr val="FF0000"/>
                          </a:solidFill>
                          <a:effectLst/>
                          <a:latin typeface="Cambria Math" panose="02040503050406030204" pitchFamily="18" charset="0"/>
                          <a:cs typeface="Cambria Math" panose="02040503050406030204" pitchFamily="18" charset="0"/>
                        </a:rPr>
                        <m:t>=−6</m:t>
                      </m:r>
                    </m:oMath>
                  </m:oMathPara>
                </a14:m>
                <a:r>
                  <a:rPr lang="zh-CN" altLang="zh-CN" sz="2800" kern="100">
                    <a:solidFill>
                      <a:srgbClr val="FF0000"/>
                    </a:solidFill>
                    <a:effectLst/>
                    <a:latin typeface="隶书" panose="02010509060101010101" pitchFamily="49" charset="-122"/>
                    <a:ea typeface="隶书" panose="02010509060101010101" pitchFamily="49" charset="-122"/>
                  </a:rPr>
                  <a:t>．</a:t>
                </a:r>
              </a:p>
            </p:txBody>
          </p:sp>
        </mc:Choice>
        <mc:Fallback>
          <p:sp>
            <p:nvSpPr>
              <p:cNvPr id="3" name="矩形 2"/>
              <p:cNvSpPr>
                <a:spLocks noRot="1" noChangeAspect="1" noMove="1" noResize="1" noEditPoints="1" noAdjustHandles="1" noChangeArrowheads="1" noChangeShapeType="1" noTextEdit="1"/>
              </p:cNvSpPr>
              <p:nvPr/>
            </p:nvSpPr>
            <p:spPr>
              <a:xfrm>
                <a:off x="695625" y="1556870"/>
                <a:ext cx="6096000" cy="3591561"/>
              </a:xfrm>
              <a:prstGeom prst="rect">
                <a:avLst/>
              </a:prstGeom>
              <a:blipFill rotWithShape="0">
                <a:blip r:embed="rId3"/>
                <a:stretch>
                  <a:fillRect l="-2000" r="0" b="-3559"/>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419344025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5"/>
          <p:cNvSpPr txBox="1"/>
          <p:nvPr/>
        </p:nvSpPr>
        <p:spPr>
          <a:xfrm>
            <a:off x="193676" y="1329680"/>
            <a:ext cx="11833224" cy="1514261"/>
          </a:xfrm>
          <a:prstGeom prst="rect">
            <a:avLst/>
          </a:prstGeom>
          <a:noFill/>
        </p:spPr>
        <p:txBody>
          <a:bodyPr wrap="square">
            <a:spAutoFit/>
          </a:bodyPr>
          <a:lstStyle/>
          <a:p>
            <a:pPr>
              <a:lnSpc>
                <a:spcPct val="110000"/>
              </a:lnSpc>
              <a:defRPr/>
            </a:pPr>
            <a:r>
              <a:rPr lang="zh-CN" altLang="en-US" sz="2800" b="1" smtClean="0">
                <a:solidFill>
                  <a:srgbClr val="FF0000"/>
                </a:solidFill>
                <a:latin typeface="隶书" panose="02010509060101010101" pitchFamily="49" charset="-122"/>
                <a:ea typeface="隶书" panose="02010509060101010101" pitchFamily="49" charset="-122"/>
              </a:rPr>
              <a:t>例</a:t>
            </a:r>
            <a:r>
              <a:rPr lang="en-US" altLang="zh-CN" sz="2800" b="1" smtClean="0">
                <a:solidFill>
                  <a:srgbClr val="FF0000"/>
                </a:solidFill>
                <a:latin typeface="隶书" panose="02010509060101010101" pitchFamily="49" charset="-122"/>
                <a:ea typeface="隶书" panose="02010509060101010101" pitchFamily="49" charset="-122"/>
              </a:rPr>
              <a:t>8.</a:t>
            </a:r>
            <a:r>
              <a:rPr lang="zh-CN" altLang="en-US" sz="2800" noProof="1" smtClean="0">
                <a:latin typeface="隶书" panose="02010509060101010101" pitchFamily="49" charset="-122"/>
                <a:ea typeface="隶书" panose="02010509060101010101" pitchFamily="49" charset="-122"/>
                <a:cs typeface="+mn-ea"/>
              </a:rPr>
              <a:t>抗洪救灾</a:t>
            </a:r>
            <a:r>
              <a:rPr lang="zh-CN" altLang="en-US" sz="2800" noProof="1">
                <a:latin typeface="隶书" panose="02010509060101010101" pitchFamily="49" charset="-122"/>
                <a:ea typeface="隶书" panose="02010509060101010101" pitchFamily="49" charset="-122"/>
                <a:cs typeface="+mn-ea"/>
              </a:rPr>
              <a:t>小组在甲地有28人，乙地有15人，现在又调来</a:t>
            </a:r>
            <a:r>
              <a:rPr lang="en-US" altLang="zh-CN" sz="2800" noProof="1">
                <a:latin typeface="隶书" panose="02010509060101010101" pitchFamily="49" charset="-122"/>
                <a:ea typeface="隶书" panose="02010509060101010101" pitchFamily="49" charset="-122"/>
                <a:cs typeface="+mn-ea"/>
              </a:rPr>
              <a:t>17</a:t>
            </a:r>
            <a:r>
              <a:rPr lang="zh-CN" altLang="en-US" sz="2800" noProof="1">
                <a:latin typeface="隶书" panose="02010509060101010101" pitchFamily="49" charset="-122"/>
                <a:ea typeface="隶书" panose="02010509060101010101" pitchFamily="49" charset="-122"/>
                <a:cs typeface="+mn-ea"/>
              </a:rPr>
              <a:t>人，分配在甲、乙两地，要求调配后甲地人数与乙地人数之比为</a:t>
            </a:r>
            <a:r>
              <a:rPr lang="en-US" altLang="zh-CN" sz="2800" noProof="1">
                <a:latin typeface="隶书" panose="02010509060101010101" pitchFamily="49" charset="-122"/>
                <a:ea typeface="隶书" panose="02010509060101010101" pitchFamily="49" charset="-122"/>
                <a:cs typeface="+mn-ea"/>
              </a:rPr>
              <a:t>3:2</a:t>
            </a:r>
            <a:r>
              <a:rPr lang="zh-CN" altLang="en-US" sz="2800" noProof="1">
                <a:latin typeface="隶书" panose="02010509060101010101" pitchFamily="49" charset="-122"/>
                <a:ea typeface="隶书" panose="02010509060101010101" pitchFamily="49" charset="-122"/>
                <a:cs typeface="+mn-ea"/>
              </a:rPr>
              <a:t>，求应调至甲地和乙地各多少人？</a:t>
            </a:r>
            <a:endParaRPr lang="zh-CN" altLang="en-US" sz="2800" noProof="1">
              <a:latin typeface="隶书" panose="02010509060101010101" pitchFamily="49" charset="-122"/>
              <a:ea typeface="隶书" panose="02010509060101010101" pitchFamily="49" charset="-122"/>
            </a:endParaRPr>
          </a:p>
        </p:txBody>
      </p:sp>
      <p:sp>
        <p:nvSpPr>
          <p:cNvPr id="7" name="文本框 6"/>
          <p:cNvSpPr txBox="1">
            <a:spLocks noChangeArrowheads="1"/>
          </p:cNvSpPr>
          <p:nvPr/>
        </p:nvSpPr>
        <p:spPr bwMode="auto">
          <a:xfrm>
            <a:off x="250680" y="2634844"/>
            <a:ext cx="1177622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solidFill>
                  <a:srgbClr val="FF0000"/>
                </a:solidFill>
                <a:latin typeface="隶书" panose="02010509060101010101" pitchFamily="49" charset="-122"/>
                <a:ea typeface="隶书" panose="02010509060101010101" pitchFamily="49" charset="-122"/>
              </a:rPr>
              <a:t>解：设应调至甲</a:t>
            </a:r>
            <a:r>
              <a:rPr lang="zh-CN" altLang="en-US" sz="2800" smtClean="0">
                <a:solidFill>
                  <a:srgbClr val="FF0000"/>
                </a:solidFill>
                <a:latin typeface="隶书" panose="02010509060101010101" pitchFamily="49" charset="-122"/>
                <a:ea typeface="隶书" panose="02010509060101010101" pitchFamily="49" charset="-122"/>
              </a:rPr>
              <a:t>地</a:t>
            </a:r>
            <a:r>
              <a:rPr lang="en-US" altLang="zh-CN" sz="2800" smtClean="0">
                <a:solidFill>
                  <a:srgbClr val="FF0000"/>
                </a:solidFill>
                <a:latin typeface="隶书" panose="02010509060101010101" pitchFamily="49" charset="-122"/>
                <a:ea typeface="隶书" panose="02010509060101010101" pitchFamily="49" charset="-122"/>
              </a:rPr>
              <a:t>x</a:t>
            </a:r>
            <a:r>
              <a:rPr lang="zh-CN" altLang="en-US" sz="2800" smtClean="0">
                <a:solidFill>
                  <a:srgbClr val="FF0000"/>
                </a:solidFill>
                <a:latin typeface="隶书" panose="02010509060101010101" pitchFamily="49" charset="-122"/>
                <a:ea typeface="隶书" panose="02010509060101010101" pitchFamily="49" charset="-122"/>
              </a:rPr>
              <a:t>人</a:t>
            </a:r>
            <a:r>
              <a:rPr lang="zh-CN" altLang="en-US" sz="2800">
                <a:solidFill>
                  <a:srgbClr val="FF0000"/>
                </a:solidFill>
                <a:latin typeface="隶书" panose="02010509060101010101" pitchFamily="49" charset="-122"/>
                <a:ea typeface="隶书" panose="02010509060101010101" pitchFamily="49" charset="-122"/>
              </a:rPr>
              <a:t>，则调至乙地的人数</a:t>
            </a:r>
            <a:r>
              <a:rPr lang="zh-CN" altLang="en-US" sz="2800" smtClean="0">
                <a:solidFill>
                  <a:srgbClr val="FF0000"/>
                </a:solidFill>
                <a:latin typeface="隶书" panose="02010509060101010101" pitchFamily="49" charset="-122"/>
                <a:ea typeface="隶书" panose="02010509060101010101" pitchFamily="49" charset="-122"/>
              </a:rPr>
              <a:t>为</a:t>
            </a:r>
            <a:r>
              <a:rPr lang="en-US" altLang="zh-CN" sz="2800" smtClean="0">
                <a:solidFill>
                  <a:srgbClr val="FF0000"/>
                </a:solidFill>
                <a:latin typeface="隶书" panose="02010509060101010101" pitchFamily="49" charset="-122"/>
                <a:ea typeface="隶书" panose="02010509060101010101" pitchFamily="49" charset="-122"/>
              </a:rPr>
              <a:t>(</a:t>
            </a:r>
            <a:r>
              <a:rPr lang="en-US" altLang="zh-CN" sz="2800">
                <a:solidFill>
                  <a:srgbClr val="FF0000"/>
                </a:solidFill>
                <a:latin typeface="隶书" panose="02010509060101010101" pitchFamily="49" charset="-122"/>
                <a:ea typeface="隶书" panose="02010509060101010101" pitchFamily="49" charset="-122"/>
              </a:rPr>
              <a:t>17</a:t>
            </a:r>
            <a:r>
              <a:rPr lang="zh-CN" altLang="en-US" sz="2800">
                <a:solidFill>
                  <a:srgbClr val="FF0000"/>
                </a:solidFill>
                <a:latin typeface="隶书" panose="02010509060101010101" pitchFamily="49" charset="-122"/>
                <a:ea typeface="隶书" panose="02010509060101010101" pitchFamily="49" charset="-122"/>
              </a:rPr>
              <a:t>－</a:t>
            </a:r>
            <a:r>
              <a:rPr lang="en-US" altLang="zh-CN" sz="2800">
                <a:solidFill>
                  <a:srgbClr val="FF0000"/>
                </a:solidFill>
                <a:latin typeface="隶书" panose="02010509060101010101" pitchFamily="49" charset="-122"/>
                <a:ea typeface="隶书" panose="02010509060101010101" pitchFamily="49" charset="-122"/>
              </a:rPr>
              <a:t>x</a:t>
            </a:r>
            <a:r>
              <a:rPr lang="en-US" altLang="zh-CN" sz="2800" smtClean="0">
                <a:solidFill>
                  <a:srgbClr val="FF0000"/>
                </a:solidFill>
                <a:latin typeface="隶书" panose="02010509060101010101" pitchFamily="49" charset="-122"/>
                <a:ea typeface="隶书" panose="02010509060101010101" pitchFamily="49" charset="-122"/>
              </a:rPr>
              <a:t>)</a:t>
            </a:r>
            <a:r>
              <a:rPr lang="zh-CN" altLang="en-US" sz="2800" smtClean="0">
                <a:solidFill>
                  <a:srgbClr val="FF0000"/>
                </a:solidFill>
                <a:latin typeface="隶书" panose="02010509060101010101" pitchFamily="49" charset="-122"/>
                <a:ea typeface="隶书" panose="02010509060101010101" pitchFamily="49" charset="-122"/>
              </a:rPr>
              <a:t>人</a:t>
            </a:r>
            <a:r>
              <a:rPr lang="zh-CN" altLang="en-US" sz="2800">
                <a:solidFill>
                  <a:srgbClr val="FF0000"/>
                </a:solidFill>
                <a:latin typeface="隶书" panose="02010509060101010101" pitchFamily="49" charset="-122"/>
                <a:ea typeface="隶书" panose="02010509060101010101" pitchFamily="49" charset="-122"/>
              </a:rPr>
              <a:t>，根据调配后甲乙两地人数的</a:t>
            </a:r>
            <a:r>
              <a:rPr lang="zh-CN" altLang="en-US" sz="2800" smtClean="0">
                <a:solidFill>
                  <a:srgbClr val="FF0000"/>
                </a:solidFill>
                <a:latin typeface="隶书" panose="02010509060101010101" pitchFamily="49" charset="-122"/>
                <a:ea typeface="隶书" panose="02010509060101010101" pitchFamily="49" charset="-122"/>
              </a:rPr>
              <a:t>数量</a:t>
            </a:r>
            <a:r>
              <a:rPr lang="zh-CN" altLang="en-US" sz="2800">
                <a:solidFill>
                  <a:srgbClr val="FF0000"/>
                </a:solidFill>
                <a:latin typeface="隶书" panose="02010509060101010101" pitchFamily="49" charset="-122"/>
                <a:ea typeface="隶书" panose="02010509060101010101" pitchFamily="49" charset="-122"/>
              </a:rPr>
              <a:t>关系得</a:t>
            </a:r>
          </a:p>
        </p:txBody>
      </p:sp>
      <p:graphicFrame>
        <p:nvGraphicFramePr>
          <p:cNvPr id="19460" name="对象 19459"/>
          <p:cNvGraphicFramePr>
            <a:graphicFrameLocks noChangeAspect="1"/>
          </p:cNvGraphicFramePr>
          <p:nvPr>
            <p:extLst>
              <p:ext uri="{D42A27DB-BD31-4B8C-83A1-F6EECF244321}">
                <p14:modId xmlns:p14="http://schemas.microsoft.com/office/powerpoint/2010/main" val="3819970952"/>
              </p:ext>
            </p:extLst>
          </p:nvPr>
        </p:nvGraphicFramePr>
        <p:xfrm>
          <a:off x="3589051" y="3756289"/>
          <a:ext cx="3760787" cy="917575"/>
        </p:xfrm>
        <a:graphic>
          <a:graphicData uri="http://schemas.openxmlformats.org/presentationml/2006/ole">
            <mc:AlternateContent>
              <mc:Choice xmlns:v="urn:schemas-microsoft-com:vml" Requires="v">
                <p:oleObj spid="_x0000_s1044" r:id="rId2" imgW="1650960" imgH="393480" progId="Equation.DSMT4">
                  <p:embed/>
                </p:oleObj>
              </mc:Choice>
              <mc:Fallback>
                <p:oleObj r:id="rId2" imgW="1650960" imgH="393480" progId="Equation.DSMT4">
                  <p:embed/>
                  <p:pic>
                    <p:nvPicPr>
                      <p:cNvPr id="0" name="OLE substitute image"/>
                      <p:cNvPicPr/>
                      <p:nvPr/>
                    </p:nvPicPr>
                    <p:blipFill>
                      <a:blip r:embed="rId3">
                        <a:extLst>
                          <a:ext uri="{28A0092B-C50C-407E-A947-70E740481C1C}">
                            <a14:useLocalDpi xmlns:a14="http://schemas.microsoft.com/office/drawing/2010/main" val="0"/>
                          </a:ext>
                        </a:extLst>
                      </a:blip>
                      <a:stretch>
                        <a:fillRect/>
                      </a:stretch>
                    </p:blipFill>
                    <p:spPr>
                      <a:xfrm>
                        <a:off x="3589051" y="3756289"/>
                        <a:ext cx="3760787" cy="917575"/>
                      </a:xfrm>
                      <a:prstGeom prst="rect">
                        <a:avLst/>
                      </a:prstGeom>
                      <a:noFill/>
                      <a:ln>
                        <a:noFill/>
                      </a:ln>
                    </p:spPr>
                  </p:pic>
                </p:oleObj>
              </mc:Fallback>
            </mc:AlternateContent>
          </a:graphicData>
        </a:graphic>
      </p:graphicFrame>
      <p:sp>
        <p:nvSpPr>
          <p:cNvPr id="8" name="文本框 7"/>
          <p:cNvSpPr txBox="1">
            <a:spLocks noChangeArrowheads="1"/>
          </p:cNvSpPr>
          <p:nvPr/>
        </p:nvSpPr>
        <p:spPr bwMode="auto">
          <a:xfrm>
            <a:off x="3441269" y="4612887"/>
            <a:ext cx="65532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solidFill>
                  <a:srgbClr val="FF0000"/>
                </a:solidFill>
                <a:latin typeface="隶书" panose="02010509060101010101" pitchFamily="49" charset="-122"/>
                <a:ea typeface="隶书" panose="02010509060101010101" pitchFamily="49" charset="-122"/>
              </a:rPr>
              <a:t>解得     </a:t>
            </a:r>
            <a:r>
              <a:rPr lang="en-US" altLang="zh-CN" sz="2800" smtClean="0">
                <a:solidFill>
                  <a:srgbClr val="FF0000"/>
                </a:solidFill>
                <a:latin typeface="隶书" panose="02010509060101010101" pitchFamily="49" charset="-122"/>
                <a:ea typeface="隶书" panose="02010509060101010101" pitchFamily="49" charset="-122"/>
              </a:rPr>
              <a:t>x=8</a:t>
            </a:r>
            <a:r>
              <a:rPr lang="en-US" altLang="zh-CN" sz="2800">
                <a:solidFill>
                  <a:srgbClr val="FF0000"/>
                </a:solidFill>
                <a:latin typeface="隶书" panose="02010509060101010101" pitchFamily="49" charset="-122"/>
                <a:ea typeface="隶书" panose="02010509060101010101" pitchFamily="49" charset="-122"/>
              </a:rPr>
              <a:t>. </a:t>
            </a:r>
            <a:endParaRPr lang="en-US" altLang="zh-CN" sz="2800" smtClean="0">
              <a:solidFill>
                <a:srgbClr val="FF0000"/>
              </a:solidFill>
              <a:latin typeface="隶书" panose="02010509060101010101" pitchFamily="49" charset="-122"/>
              <a:ea typeface="隶书" panose="02010509060101010101" pitchFamily="49" charset="-122"/>
            </a:endParaRPr>
          </a:p>
          <a:p>
            <a:pPr>
              <a:lnSpc>
                <a:spcPct val="150000"/>
              </a:lnSpc>
            </a:pPr>
            <a:r>
              <a:rPr lang="zh-CN" altLang="en-US" sz="2800" smtClean="0">
                <a:solidFill>
                  <a:srgbClr val="FF0000"/>
                </a:solidFill>
                <a:latin typeface="隶书" panose="02010509060101010101" pitchFamily="49" charset="-122"/>
                <a:ea typeface="隶书" panose="02010509060101010101" pitchFamily="49" charset="-122"/>
              </a:rPr>
              <a:t>则</a:t>
            </a:r>
            <a:r>
              <a:rPr lang="en-US" altLang="zh-CN" sz="2800">
                <a:solidFill>
                  <a:srgbClr val="FF0000"/>
                </a:solidFill>
                <a:latin typeface="隶书" panose="02010509060101010101" pitchFamily="49" charset="-122"/>
                <a:ea typeface="隶书" panose="02010509060101010101" pitchFamily="49" charset="-122"/>
              </a:rPr>
              <a:t>17-x=9.</a:t>
            </a:r>
          </a:p>
        </p:txBody>
      </p:sp>
      <p:sp>
        <p:nvSpPr>
          <p:cNvPr id="9" name="文本框 8"/>
          <p:cNvSpPr txBox="1">
            <a:spLocks noChangeArrowheads="1"/>
          </p:cNvSpPr>
          <p:nvPr/>
        </p:nvSpPr>
        <p:spPr bwMode="auto">
          <a:xfrm>
            <a:off x="250680" y="5997882"/>
            <a:ext cx="60991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solidFill>
                  <a:srgbClr val="FF0000"/>
                </a:solidFill>
                <a:latin typeface="隶书" panose="02010509060101010101" pitchFamily="49" charset="-122"/>
                <a:ea typeface="隶书" panose="02010509060101010101" pitchFamily="49" charset="-122"/>
              </a:rPr>
              <a:t>答：</a:t>
            </a: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应调至甲</a:t>
            </a:r>
            <a:r>
              <a:rPr lang="zh-CN"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地</a:t>
            </a:r>
            <a:r>
              <a:rPr lang="en-US" altLang="zh-CN"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8</a:t>
            </a:r>
            <a:r>
              <a:rPr lang="zh-CN"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人</a:t>
            </a: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，乙</a:t>
            </a:r>
            <a:r>
              <a:rPr lang="zh-CN"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地</a:t>
            </a:r>
            <a:r>
              <a:rPr lang="en-US" altLang="zh-CN"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9</a:t>
            </a:r>
            <a:r>
              <a:rPr lang="zh-CN"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人</a:t>
            </a:r>
            <a:r>
              <a:rPr lang="en-US" altLang="zh-CN" sz="2800">
                <a:solidFill>
                  <a:srgbClr val="FF0000"/>
                </a:solidFill>
                <a:latin typeface="隶书" panose="02010509060101010101" pitchFamily="49" charset="-122"/>
                <a:ea typeface="隶书" panose="02010509060101010101" pitchFamily="49" charset="-122"/>
                <a:sym typeface="宋体" panose="02010600030101010101" pitchFamily="2" charset="-122"/>
              </a:rPr>
              <a:t>.</a:t>
            </a:r>
            <a:endParaRPr lang="zh-CN" altLang="en-US" sz="2800">
              <a:solidFill>
                <a:srgbClr val="FF0000"/>
              </a:solidFill>
              <a:latin typeface="隶书" panose="02010509060101010101" pitchFamily="49" charset="-122"/>
              <a:ea typeface="隶书" panose="02010509060101010101" pitchFamily="49" charset="-122"/>
            </a:endParaRPr>
          </a:p>
        </p:txBody>
      </p:sp>
      <p:grpSp>
        <p:nvGrpSpPr>
          <p:cNvPr id="11" name="组合 10">
            <a:extLst>
              <a:ext uri="{FF2B5EF4-FFF2-40B4-BE49-F238E27FC236}">
                <a16:creationId xmlns="" xmlns:a16="http://schemas.microsoft.com/office/drawing/2014/main" id="{E3E4C3D0-58A3-4CAA-925C-C958FBA662FB}"/>
              </a:ext>
            </a:extLst>
          </p:cNvPr>
          <p:cNvGrpSpPr/>
          <p:nvPr/>
        </p:nvGrpSpPr>
        <p:grpSpPr>
          <a:xfrm>
            <a:off x="203785" y="881222"/>
            <a:ext cx="3546178" cy="487383"/>
            <a:chOff x="269665" y="940097"/>
            <a:chExt cx="4124720" cy="595067"/>
          </a:xfrm>
          <a:solidFill>
            <a:srgbClr val="597755"/>
          </a:solidFill>
        </p:grpSpPr>
        <p:sp>
          <p:nvSpPr>
            <p:cNvPr id="12" name="MH_Entry_1">
              <a:extLst>
                <a:ext uri="{FF2B5EF4-FFF2-40B4-BE49-F238E27FC236}">
                  <a16:creationId xmlns="" xmlns:a16="http://schemas.microsoft.com/office/drawing/2014/main" id="{6637A720-A6CE-481E-BFA1-DE44D12F9392}"/>
                </a:ext>
              </a:extLst>
            </p:cNvPr>
            <p:cNvSpPr/>
            <p:nvPr>
              <p:custDataLst>
                <p:tags r:id="rId4"/>
              </p:custDataLst>
            </p:nvPr>
          </p:nvSpPr>
          <p:spPr>
            <a:xfrm>
              <a:off x="783555" y="940097"/>
              <a:ext cx="3610830" cy="595067"/>
            </a:xfrm>
            <a:custGeom>
              <a:gdLst>
                <a:gd name="connsiteX0" fmla="*/ 0 w 3954840"/>
                <a:gd name="connsiteY0" fmla="*/ 0 h 557348"/>
                <a:gd name="connsiteX1" fmla="*/ 3835506 w 3954840"/>
                <a:gd name="connsiteY1" fmla="*/ 0 h 557348"/>
                <a:gd name="connsiteX2" fmla="*/ 3954840 w 3954840"/>
                <a:gd name="connsiteY2" fmla="*/ 92893 h 557348"/>
                <a:gd name="connsiteX3" fmla="*/ 3954840 w 3954840"/>
                <a:gd name="connsiteY3" fmla="*/ 464455 h 557348"/>
                <a:gd name="connsiteX4" fmla="*/ 3835506 w 3954840"/>
                <a:gd name="connsiteY4" fmla="*/ 557348 h 557348"/>
                <a:gd name="connsiteX5" fmla="*/ 0 w 3954840"/>
                <a:gd name="connsiteY5" fmla="*/ 557348 h 557348"/>
                <a:gd name="connsiteX6" fmla="*/ 45938 w 3954840"/>
                <a:gd name="connsiteY6" fmla="*/ 532414 h 557348"/>
                <a:gd name="connsiteX7" fmla="*/ 180850 w 3954840"/>
                <a:gd name="connsiteY7" fmla="*/ 278674 h 557348"/>
                <a:gd name="connsiteX8" fmla="*/ 45938 w 3954840"/>
                <a:gd name="connsiteY8" fmla="*/ 24934 h 5573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54840" h="557348">
                  <a:moveTo>
                    <a:pt x="0" y="0"/>
                  </a:moveTo>
                  <a:lnTo>
                    <a:pt x="3835506" y="0"/>
                  </a:lnTo>
                  <a:cubicBezTo>
                    <a:pt x="3901412" y="0"/>
                    <a:pt x="3954840" y="41590"/>
                    <a:pt x="3954840" y="92893"/>
                  </a:cubicBezTo>
                  <a:lnTo>
                    <a:pt x="3954840" y="464455"/>
                  </a:lnTo>
                  <a:cubicBezTo>
                    <a:pt x="3954840" y="515758"/>
                    <a:pt x="3901412" y="557348"/>
                    <a:pt x="3835506" y="557348"/>
                  </a:cubicBezTo>
                  <a:lnTo>
                    <a:pt x="0" y="557348"/>
                  </a:lnTo>
                  <a:lnTo>
                    <a:pt x="45938" y="532414"/>
                  </a:lnTo>
                  <a:cubicBezTo>
                    <a:pt x="127334" y="477424"/>
                    <a:pt x="180850" y="384299"/>
                    <a:pt x="180850" y="278674"/>
                  </a:cubicBezTo>
                  <a:cubicBezTo>
                    <a:pt x="180850" y="173050"/>
                    <a:pt x="127334" y="79925"/>
                    <a:pt x="45938" y="24934"/>
                  </a:cubicBezTo>
                  <a:close/>
                </a:path>
              </a:pathLst>
            </a:custGeom>
            <a:grpFill/>
            <a:ln w="12700" cap="flat" cmpd="sng" algn="ctr">
              <a:noFill/>
              <a:prstDash val="solid"/>
              <a:miter lim="800000"/>
            </a:ln>
            <a:effectLst/>
          </p:spPr>
          <p:txBody>
            <a:bodyPr wrap="square" lIns="180000" tIns="36000" rIns="36000" bIns="36000" anchor="ctr">
              <a:normAutofit fontScale="85000" lnSpcReduction="10000"/>
            </a:bodyPr>
            <a:lstStyle/>
            <a:p>
              <a:pPr lvl="0"/>
              <a:r>
                <a:rPr lang="zh-CN" altLang="en-US" sz="2400" b="1">
                  <a:solidFill>
                    <a:schemeClr val="bg1"/>
                  </a:solidFill>
                  <a:latin typeface="隶书" panose="02010509060101010101" pitchFamily="49" charset="-122"/>
                  <a:ea typeface="隶书" panose="02010509060101010101" pitchFamily="49" charset="-122"/>
                </a:rPr>
                <a:t>实际问题与一元一次方程</a:t>
              </a:r>
            </a:p>
          </p:txBody>
        </p:sp>
        <p:sp>
          <p:nvSpPr>
            <p:cNvPr id="13" name="MH_Number_1">
              <a:extLst>
                <a:ext uri="{FF2B5EF4-FFF2-40B4-BE49-F238E27FC236}">
                  <a16:creationId xmlns="" xmlns:a16="http://schemas.microsoft.com/office/drawing/2014/main" id="{97CAB062-FE5F-4363-B886-51DF7793A244}"/>
                </a:ext>
              </a:extLst>
            </p:cNvPr>
            <p:cNvSpPr/>
            <p:nvPr>
              <p:custDataLst>
                <p:tags r:id="rId5"/>
              </p:custDataLst>
            </p:nvPr>
          </p:nvSpPr>
          <p:spPr>
            <a:xfrm>
              <a:off x="269665" y="947866"/>
              <a:ext cx="563726" cy="563725"/>
            </a:xfrm>
            <a:prstGeom prst="ellipse">
              <a:avLst/>
            </a:prstGeom>
            <a:grpFill/>
            <a:ln w="12700" cap="flat" cmpd="sng" algn="ctr">
              <a:noFill/>
              <a:prstDash val="solid"/>
              <a:miter lim="800000"/>
            </a:ln>
            <a:effectLst/>
          </p:spPr>
          <p:txBody>
            <a:bodyPr lIns="91440" tIns="45720" rIns="91440" bIns="45720" anchor="ctr"/>
            <a:lstStyle/>
            <a:p>
              <a:pPr algn="ctr"/>
              <a:r>
                <a:rPr lang="en-US" altLang="zh-CN" sz="2800" b="1" kern="0" smtClean="0">
                  <a:solidFill>
                    <a:srgbClr val="FFFFFF"/>
                  </a:solidFill>
                  <a:latin typeface="隶书" panose="02010509060101010101" pitchFamily="49" charset="-122"/>
                  <a:ea typeface="隶书" panose="02010509060101010101" pitchFamily="49" charset="-122"/>
                </a:rPr>
                <a:t>4</a:t>
              </a:r>
              <a:endParaRPr lang="zh-CN" altLang="en-US" sz="2800" b="1" kern="0">
                <a:solidFill>
                  <a:srgbClr val="FFFFFF"/>
                </a:solidFill>
                <a:latin typeface="隶书" panose="02010509060101010101" pitchFamily="49" charset="-122"/>
                <a:ea typeface="隶书" panose="02010509060101010101" pitchFamily="49" charset="-122"/>
              </a:endParaRPr>
            </a:p>
          </p:txBody>
        </p:sp>
      </p:grpSp>
      <p:sp>
        <p:nvSpPr>
          <p:cNvPr id="14" name="矩形 13"/>
          <p:cNvSpPr/>
          <p:nvPr/>
        </p:nvSpPr>
        <p:spPr>
          <a:xfrm>
            <a:off x="3833091" y="846279"/>
            <a:ext cx="2152074" cy="523220"/>
          </a:xfrm>
          <a:prstGeom prst="rect">
            <a:avLst/>
          </a:prstGeom>
          <a:noFill/>
        </p:spPr>
        <p:txBody>
          <a:bodyPr wrap="square" lIns="91440" tIns="45720" rIns="91440" bIns="45720">
            <a:spAutoFit/>
          </a:bodyPr>
          <a:lstStyle/>
          <a:p>
            <a:r>
              <a:rPr lang="en-US" altLang="zh-CN"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a:t>
            </a:r>
            <a:r>
              <a:rPr lang="zh-CN" altLang="en-US"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调配问题</a:t>
            </a:r>
            <a:endParaRPr lang="zh-CN" altLang="en-US" sz="28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3252998372"/>
      </p:ext>
    </p:extLst>
  </p:cSld>
  <p:clrMapOvr>
    <a:masterClrMapping/>
  </p:clrMapOvr>
  <p:transition>
    <p:pull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19460"/>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afterGroup">
                            <p:stCondLst>
                              <p:cond delay="0"/>
                            </p:stCondLst>
                            <p:childTnLst>
                              <p:par>
                                <p:cTn id="14" presetID="22" presetClass="entr" presetSubtype="8" fill="hold" nodeType="clickEffect">
                                  <p:stCondLst>
                                    <p:cond delay="0"/>
                                  </p:stCondLst>
                                  <p:childTnLst>
                                    <p:set>
                                      <p:cBhvr>
                                        <p:cTn id="15" dur="1" fill="hold">
                                          <p:stCondLst>
                                            <p:cond delay="0"/>
                                          </p:stCondLst>
                                        </p:cTn>
                                        <p:tgtEl>
                                          <p:spTgt spid="8">
                                            <p:txEl>
                                              <p:charRg st="0" end="14"/>
                                            </p:txEl>
                                          </p:spTgt>
                                        </p:tgtEl>
                                        <p:attrNameLst>
                                          <p:attrName>style.visibility</p:attrName>
                                        </p:attrNameLst>
                                      </p:cBhvr>
                                      <p:to>
                                        <p:strVal val="visible"/>
                                      </p:to>
                                    </p:set>
                                    <p:animEffect transition="in" filter="wipe(left)">
                                      <p:cBhvr>
                                        <p:cTn id="16" dur="500"/>
                                        <p:tgtEl>
                                          <p:spTgt spid="8">
                                            <p:txEl>
                                              <p:charRg st="0" end="14"/>
                                            </p:txEl>
                                          </p:spTgt>
                                        </p:tgtEl>
                                      </p:cBhvr>
                                    </p:animEffect>
                                  </p:childTnLst>
                                </p:cTn>
                              </p:par>
                            </p:childTnLst>
                          </p:cTn>
                        </p:par>
                        <p:par>
                          <p:cTn id="17" fill="hold" nodeType="afterGroup">
                            <p:stCondLst>
                              <p:cond delay="500"/>
                            </p:stCondLst>
                            <p:childTnLst>
                              <p:par>
                                <p:cTn id="18" presetID="1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p:tgtEl>
                                          <p:spTgt spid="9"/>
                                        </p:tgtEl>
                                        <p:attrNameLst>
                                          <p:attrName>ppt_y</p:attrName>
                                        </p:attrNameLst>
                                      </p:cBhvr>
                                      <p:tavLst>
                                        <p:tav tm="0">
                                          <p:val>
                                            <p:strVal val="#ppt_y+#ppt_h*1.125000"/>
                                          </p:val>
                                        </p:tav>
                                        <p:tav tm="100000">
                                          <p:val>
                                            <p:strVal val="#ppt_y"/>
                                          </p:val>
                                        </p:tav>
                                      </p:tavLst>
                                    </p:anim>
                                    <p:animEffect transition="in" filter="wipe(up)">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1"/>
      <p:bldP spid="9"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
            <a:extLst>
              <a:ext uri="{FF2B5EF4-FFF2-40B4-BE49-F238E27FC236}">
                <a16:creationId xmlns="" xmlns:a16="http://schemas.microsoft.com/office/drawing/2014/main" id="{E3E4C3D0-58A3-4CAA-925C-C958FBA662FB}"/>
              </a:ext>
            </a:extLst>
          </p:cNvPr>
          <p:cNvGrpSpPr/>
          <p:nvPr/>
        </p:nvGrpSpPr>
        <p:grpSpPr>
          <a:xfrm>
            <a:off x="203785" y="881222"/>
            <a:ext cx="3546178" cy="487383"/>
            <a:chOff x="269665" y="940097"/>
            <a:chExt cx="4124720" cy="595067"/>
          </a:xfrm>
          <a:solidFill>
            <a:srgbClr val="597755"/>
          </a:solidFill>
        </p:grpSpPr>
        <p:sp>
          <p:nvSpPr>
            <p:cNvPr id="3" name="MH_Entry_1">
              <a:extLst>
                <a:ext uri="{FF2B5EF4-FFF2-40B4-BE49-F238E27FC236}">
                  <a16:creationId xmlns="" xmlns:a16="http://schemas.microsoft.com/office/drawing/2014/main" id="{6637A720-A6CE-481E-BFA1-DE44D12F9392}"/>
                </a:ext>
              </a:extLst>
            </p:cNvPr>
            <p:cNvSpPr/>
            <p:nvPr>
              <p:custDataLst>
                <p:tags r:id="rId2"/>
              </p:custDataLst>
            </p:nvPr>
          </p:nvSpPr>
          <p:spPr>
            <a:xfrm>
              <a:off x="783555" y="940097"/>
              <a:ext cx="3610830" cy="595067"/>
            </a:xfrm>
            <a:custGeom>
              <a:gdLst>
                <a:gd name="connsiteX0" fmla="*/ 0 w 3954840"/>
                <a:gd name="connsiteY0" fmla="*/ 0 h 557348"/>
                <a:gd name="connsiteX1" fmla="*/ 3835506 w 3954840"/>
                <a:gd name="connsiteY1" fmla="*/ 0 h 557348"/>
                <a:gd name="connsiteX2" fmla="*/ 3954840 w 3954840"/>
                <a:gd name="connsiteY2" fmla="*/ 92893 h 557348"/>
                <a:gd name="connsiteX3" fmla="*/ 3954840 w 3954840"/>
                <a:gd name="connsiteY3" fmla="*/ 464455 h 557348"/>
                <a:gd name="connsiteX4" fmla="*/ 3835506 w 3954840"/>
                <a:gd name="connsiteY4" fmla="*/ 557348 h 557348"/>
                <a:gd name="connsiteX5" fmla="*/ 0 w 3954840"/>
                <a:gd name="connsiteY5" fmla="*/ 557348 h 557348"/>
                <a:gd name="connsiteX6" fmla="*/ 45938 w 3954840"/>
                <a:gd name="connsiteY6" fmla="*/ 532414 h 557348"/>
                <a:gd name="connsiteX7" fmla="*/ 180850 w 3954840"/>
                <a:gd name="connsiteY7" fmla="*/ 278674 h 557348"/>
                <a:gd name="connsiteX8" fmla="*/ 45938 w 3954840"/>
                <a:gd name="connsiteY8" fmla="*/ 24934 h 5573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54840" h="557348">
                  <a:moveTo>
                    <a:pt x="0" y="0"/>
                  </a:moveTo>
                  <a:lnTo>
                    <a:pt x="3835506" y="0"/>
                  </a:lnTo>
                  <a:cubicBezTo>
                    <a:pt x="3901412" y="0"/>
                    <a:pt x="3954840" y="41590"/>
                    <a:pt x="3954840" y="92893"/>
                  </a:cubicBezTo>
                  <a:lnTo>
                    <a:pt x="3954840" y="464455"/>
                  </a:lnTo>
                  <a:cubicBezTo>
                    <a:pt x="3954840" y="515758"/>
                    <a:pt x="3901412" y="557348"/>
                    <a:pt x="3835506" y="557348"/>
                  </a:cubicBezTo>
                  <a:lnTo>
                    <a:pt x="0" y="557348"/>
                  </a:lnTo>
                  <a:lnTo>
                    <a:pt x="45938" y="532414"/>
                  </a:lnTo>
                  <a:cubicBezTo>
                    <a:pt x="127334" y="477424"/>
                    <a:pt x="180850" y="384299"/>
                    <a:pt x="180850" y="278674"/>
                  </a:cubicBezTo>
                  <a:cubicBezTo>
                    <a:pt x="180850" y="173050"/>
                    <a:pt x="127334" y="79925"/>
                    <a:pt x="45938" y="24934"/>
                  </a:cubicBezTo>
                  <a:close/>
                </a:path>
              </a:pathLst>
            </a:custGeom>
            <a:grpFill/>
            <a:ln w="12700" cap="flat" cmpd="sng" algn="ctr">
              <a:noFill/>
              <a:prstDash val="solid"/>
              <a:miter lim="800000"/>
            </a:ln>
            <a:effectLst/>
          </p:spPr>
          <p:txBody>
            <a:bodyPr wrap="square" lIns="180000" tIns="36000" rIns="36000" bIns="36000" anchor="ctr">
              <a:normAutofit fontScale="85000" lnSpcReduction="10000"/>
            </a:bodyPr>
            <a:lstStyle/>
            <a:p>
              <a:pPr lvl="0"/>
              <a:r>
                <a:rPr lang="zh-CN" altLang="en-US" sz="2400" b="1">
                  <a:solidFill>
                    <a:schemeClr val="bg1"/>
                  </a:solidFill>
                  <a:latin typeface="隶书" panose="02010509060101010101" pitchFamily="49" charset="-122"/>
                  <a:ea typeface="隶书" panose="02010509060101010101" pitchFamily="49" charset="-122"/>
                </a:rPr>
                <a:t>实际问题与一元一次方程</a:t>
              </a:r>
            </a:p>
          </p:txBody>
        </p:sp>
        <p:sp>
          <p:nvSpPr>
            <p:cNvPr id="4" name="MH_Number_1">
              <a:extLst>
                <a:ext uri="{FF2B5EF4-FFF2-40B4-BE49-F238E27FC236}">
                  <a16:creationId xmlns="" xmlns:a16="http://schemas.microsoft.com/office/drawing/2014/main" id="{97CAB062-FE5F-4363-B886-51DF7793A244}"/>
                </a:ext>
              </a:extLst>
            </p:cNvPr>
            <p:cNvSpPr/>
            <p:nvPr>
              <p:custDataLst>
                <p:tags r:id="rId3"/>
              </p:custDataLst>
            </p:nvPr>
          </p:nvSpPr>
          <p:spPr>
            <a:xfrm>
              <a:off x="269665" y="947866"/>
              <a:ext cx="563726" cy="563725"/>
            </a:xfrm>
            <a:prstGeom prst="ellipse">
              <a:avLst/>
            </a:prstGeom>
            <a:grpFill/>
            <a:ln w="12700" cap="flat" cmpd="sng" algn="ctr">
              <a:noFill/>
              <a:prstDash val="solid"/>
              <a:miter lim="800000"/>
            </a:ln>
            <a:effectLst/>
          </p:spPr>
          <p:txBody>
            <a:bodyPr lIns="91440" tIns="45720" rIns="91440" bIns="45720" anchor="ctr"/>
            <a:lstStyle/>
            <a:p>
              <a:pPr algn="ctr"/>
              <a:r>
                <a:rPr lang="en-US" altLang="zh-CN" sz="2800" b="1" kern="0" smtClean="0">
                  <a:solidFill>
                    <a:srgbClr val="FFFFFF"/>
                  </a:solidFill>
                  <a:latin typeface="隶书" panose="02010509060101010101" pitchFamily="49" charset="-122"/>
                  <a:ea typeface="隶书" panose="02010509060101010101" pitchFamily="49" charset="-122"/>
                </a:rPr>
                <a:t>4</a:t>
              </a:r>
              <a:endParaRPr lang="zh-CN" altLang="en-US" sz="2800" b="1" kern="0">
                <a:solidFill>
                  <a:srgbClr val="FFFFFF"/>
                </a:solidFill>
                <a:latin typeface="隶书" panose="02010509060101010101" pitchFamily="49" charset="-122"/>
                <a:ea typeface="隶书" panose="02010509060101010101" pitchFamily="49" charset="-122"/>
              </a:endParaRPr>
            </a:p>
          </p:txBody>
        </p:sp>
      </p:grpSp>
      <p:sp>
        <p:nvSpPr>
          <p:cNvPr id="5" name="矩形 4"/>
          <p:cNvSpPr/>
          <p:nvPr/>
        </p:nvSpPr>
        <p:spPr>
          <a:xfrm>
            <a:off x="3833091" y="846279"/>
            <a:ext cx="2152074" cy="523220"/>
          </a:xfrm>
          <a:prstGeom prst="rect">
            <a:avLst/>
          </a:prstGeom>
          <a:noFill/>
        </p:spPr>
        <p:txBody>
          <a:bodyPr wrap="square" lIns="91440" tIns="45720" rIns="91440" bIns="45720">
            <a:spAutoFit/>
          </a:bodyPr>
          <a:lstStyle/>
          <a:p>
            <a:r>
              <a:rPr lang="en-US" altLang="zh-CN"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a:t>
            </a:r>
            <a:r>
              <a:rPr lang="zh-CN" altLang="en-US"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行程问题</a:t>
            </a:r>
            <a:endParaRPr lang="zh-CN" altLang="en-US" sz="28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endParaRPr>
          </a:p>
        </p:txBody>
      </p:sp>
      <p:sp>
        <p:nvSpPr>
          <p:cNvPr id="6" name="矩形 5"/>
          <p:cNvSpPr/>
          <p:nvPr/>
        </p:nvSpPr>
        <p:spPr>
          <a:xfrm>
            <a:off x="203784" y="1374968"/>
            <a:ext cx="11988215" cy="1384995"/>
          </a:xfrm>
          <a:prstGeom prst="rect">
            <a:avLst/>
          </a:prstGeom>
        </p:spPr>
        <p:txBody>
          <a:bodyPr wrap="square">
            <a:spAutoFit/>
          </a:bodyPr>
          <a:lstStyle/>
          <a:p>
            <a:pPr>
              <a:lnSpc>
                <a:spcPct val="150000"/>
              </a:lnSpc>
            </a:pPr>
            <a:r>
              <a:rPr lang="zh-CN" altLang="en-US" sz="2800" b="1" kern="100" smtClean="0">
                <a:solidFill>
                  <a:srgbClr val="FF0000"/>
                </a:solidFill>
                <a:latin typeface="隶书" panose="02010509060101010101" pitchFamily="49" charset="-122"/>
                <a:ea typeface="隶书" panose="02010509060101010101" pitchFamily="49" charset="-122"/>
              </a:rPr>
              <a:t>例</a:t>
            </a:r>
            <a:r>
              <a:rPr lang="en-US" altLang="zh-CN" sz="2800" b="1" kern="100" smtClean="0">
                <a:solidFill>
                  <a:srgbClr val="FF0000"/>
                </a:solidFill>
                <a:latin typeface="隶书" panose="02010509060101010101" pitchFamily="49" charset="-122"/>
                <a:ea typeface="隶书" panose="02010509060101010101" pitchFamily="49" charset="-122"/>
              </a:rPr>
              <a:t>9.</a:t>
            </a:r>
            <a:r>
              <a:rPr lang="zh-CN" altLang="zh-CN" sz="2800" kern="100" smtClean="0">
                <a:latin typeface="隶书" panose="02010509060101010101" pitchFamily="49" charset="-122"/>
                <a:ea typeface="隶书" panose="02010509060101010101" pitchFamily="49" charset="-122"/>
              </a:rPr>
              <a:t>一</a:t>
            </a:r>
            <a:r>
              <a:rPr lang="zh-CN" altLang="zh-CN" sz="2800" kern="100">
                <a:latin typeface="隶书" panose="02010509060101010101" pitchFamily="49" charset="-122"/>
                <a:ea typeface="隶书" panose="02010509060101010101" pitchFamily="49" charset="-122"/>
              </a:rPr>
              <a:t>艘船从甲码头到乙码头顺流而行，用了</a:t>
            </a:r>
            <a:r>
              <a:rPr lang="en-US" altLang="zh-CN" sz="2800" kern="100">
                <a:latin typeface="隶书" panose="02010509060101010101" pitchFamily="49" charset="-122"/>
                <a:ea typeface="隶书" panose="02010509060101010101" pitchFamily="49" charset="-122"/>
              </a:rPr>
              <a:t>3h</a:t>
            </a:r>
            <a:r>
              <a:rPr lang="zh-CN" altLang="zh-CN" sz="2800" kern="100">
                <a:latin typeface="隶书" panose="02010509060101010101" pitchFamily="49" charset="-122"/>
                <a:ea typeface="隶书" panose="02010509060101010101" pitchFamily="49" charset="-122"/>
              </a:rPr>
              <a:t>；从乙码头返回甲码头逆流而行，用了</a:t>
            </a:r>
            <a:r>
              <a:rPr lang="en-US" altLang="zh-CN" sz="2800" kern="100">
                <a:latin typeface="隶书" panose="02010509060101010101" pitchFamily="49" charset="-122"/>
                <a:ea typeface="隶书" panose="02010509060101010101" pitchFamily="49" charset="-122"/>
              </a:rPr>
              <a:t>4h</a:t>
            </a:r>
            <a:r>
              <a:rPr lang="zh-CN" altLang="zh-CN" sz="2800" kern="100">
                <a:latin typeface="隶书" panose="02010509060101010101" pitchFamily="49" charset="-122"/>
                <a:ea typeface="隶书" panose="02010509060101010101" pitchFamily="49" charset="-122"/>
              </a:rPr>
              <a:t>．已知水流的速度是</a:t>
            </a:r>
            <a:r>
              <a:rPr lang="en-US" altLang="zh-CN" sz="2800" kern="100">
                <a:latin typeface="隶书" panose="02010509060101010101" pitchFamily="49" charset="-122"/>
                <a:ea typeface="隶书" panose="02010509060101010101" pitchFamily="49" charset="-122"/>
              </a:rPr>
              <a:t>1km/h</a:t>
            </a:r>
            <a:r>
              <a:rPr lang="zh-CN" altLang="zh-CN" sz="2800" kern="100">
                <a:latin typeface="隶书" panose="02010509060101010101" pitchFamily="49" charset="-122"/>
                <a:ea typeface="隶书" panose="02010509060101010101" pitchFamily="49" charset="-122"/>
              </a:rPr>
              <a:t>，求甲、乙两码头之间的距离．</a:t>
            </a:r>
            <a:endParaRPr lang="zh-CN" altLang="zh-CN" sz="2800" kern="100">
              <a:effectLst/>
              <a:latin typeface="隶书" panose="02010509060101010101" pitchFamily="49" charset="-122"/>
              <a:ea typeface="隶书" panose="02010509060101010101" pitchFamily="49" charset="-122"/>
            </a:endParaRPr>
          </a:p>
        </p:txBody>
      </p:sp>
      <p:sp>
        <p:nvSpPr>
          <p:cNvPr id="12" name="矩形 11"/>
          <p:cNvSpPr/>
          <p:nvPr/>
        </p:nvSpPr>
        <p:spPr>
          <a:xfrm>
            <a:off x="203784" y="2593708"/>
            <a:ext cx="10020871" cy="3222998"/>
          </a:xfrm>
          <a:prstGeom prst="rect">
            <a:avLst/>
          </a:prstGeom>
        </p:spPr>
        <p:txBody>
          <a:bodyPr wrap="square">
            <a:spAutoFit/>
          </a:bodyPr>
          <a:lstStyle/>
          <a:p>
            <a:pPr>
              <a:lnSpc>
                <a:spcPct val="150000"/>
              </a:lnSpc>
            </a:pPr>
            <a:r>
              <a:rPr lang="zh-CN" altLang="en-US" sz="2800">
                <a:solidFill>
                  <a:srgbClr val="FF0000"/>
                </a:solidFill>
                <a:latin typeface="隶书" panose="02010509060101010101" pitchFamily="49" charset="-122"/>
                <a:ea typeface="隶书" panose="02010509060101010101" pitchFamily="49" charset="-122"/>
              </a:rPr>
              <a:t>解：设船在静水中的速度为</a:t>
            </a:r>
            <a:r>
              <a:rPr lang="en-US" altLang="zh-CN" sz="2800">
                <a:solidFill>
                  <a:srgbClr val="FF0000"/>
                </a:solidFill>
                <a:latin typeface="隶书" panose="02010509060101010101" pitchFamily="49" charset="-122"/>
                <a:ea typeface="隶书" panose="02010509060101010101" pitchFamily="49" charset="-122"/>
              </a:rPr>
              <a:t>x</a:t>
            </a:r>
            <a:r>
              <a:rPr lang="zh-CN" altLang="en-US" sz="2800">
                <a:solidFill>
                  <a:srgbClr val="FF0000"/>
                </a:solidFill>
                <a:latin typeface="隶书" panose="02010509060101010101" pitchFamily="49" charset="-122"/>
                <a:ea typeface="隶书" panose="02010509060101010101" pitchFamily="49" charset="-122"/>
              </a:rPr>
              <a:t>千米</a:t>
            </a:r>
            <a:r>
              <a:rPr lang="en-US" altLang="zh-CN" sz="2800">
                <a:solidFill>
                  <a:srgbClr val="FF0000"/>
                </a:solidFill>
                <a:latin typeface="隶书" panose="02010509060101010101" pitchFamily="49" charset="-122"/>
                <a:ea typeface="隶书" panose="02010509060101010101" pitchFamily="49" charset="-122"/>
              </a:rPr>
              <a:t>/</a:t>
            </a:r>
            <a:r>
              <a:rPr lang="zh-CN" altLang="en-US" sz="2800">
                <a:solidFill>
                  <a:srgbClr val="FF0000"/>
                </a:solidFill>
                <a:latin typeface="隶书" panose="02010509060101010101" pitchFamily="49" charset="-122"/>
                <a:ea typeface="隶书" panose="02010509060101010101" pitchFamily="49" charset="-122"/>
              </a:rPr>
              <a:t>小时，根据题意得：</a:t>
            </a:r>
          </a:p>
          <a:p>
            <a:pPr>
              <a:lnSpc>
                <a:spcPct val="150000"/>
              </a:lnSpc>
            </a:pPr>
            <a:r>
              <a:rPr lang="zh-CN" altLang="en-US" sz="2800">
                <a:solidFill>
                  <a:srgbClr val="FF0000"/>
                </a:solidFill>
                <a:latin typeface="隶书" panose="02010509060101010101" pitchFamily="49" charset="-122"/>
                <a:ea typeface="隶书" panose="02010509060101010101" pitchFamily="49" charset="-122"/>
              </a:rPr>
              <a:t> </a:t>
            </a:r>
            <a:r>
              <a:rPr lang="zh-CN" altLang="en-US" sz="2800" smtClean="0">
                <a:solidFill>
                  <a:srgbClr val="FF0000"/>
                </a:solidFill>
                <a:latin typeface="隶书" panose="02010509060101010101" pitchFamily="49" charset="-122"/>
                <a:ea typeface="隶书" panose="02010509060101010101" pitchFamily="49" charset="-122"/>
              </a:rPr>
              <a:t>                 </a:t>
            </a:r>
            <a:r>
              <a:rPr lang="en-US" altLang="zh-CN" sz="2800" smtClean="0">
                <a:solidFill>
                  <a:srgbClr val="FF0000"/>
                </a:solidFill>
                <a:latin typeface="隶书" panose="02010509060101010101" pitchFamily="49" charset="-122"/>
                <a:ea typeface="隶书" panose="02010509060101010101" pitchFamily="49" charset="-122"/>
              </a:rPr>
              <a:t>(x+1)×3=(x-1)×4</a:t>
            </a:r>
            <a:r>
              <a:rPr lang="zh-CN" altLang="en-US" sz="2800" smtClean="0">
                <a:solidFill>
                  <a:srgbClr val="FF0000"/>
                </a:solidFill>
                <a:latin typeface="隶书" panose="02010509060101010101" pitchFamily="49" charset="-122"/>
                <a:ea typeface="隶书" panose="02010509060101010101" pitchFamily="49" charset="-122"/>
              </a:rPr>
              <a:t> </a:t>
            </a:r>
            <a:r>
              <a:rPr lang="zh-CN" altLang="en-US" sz="2800">
                <a:solidFill>
                  <a:srgbClr val="FF0000"/>
                </a:solidFill>
                <a:latin typeface="隶书" panose="02010509060101010101" pitchFamily="49" charset="-122"/>
                <a:ea typeface="隶书" panose="02010509060101010101" pitchFamily="49" charset="-122"/>
              </a:rPr>
              <a:t>，</a:t>
            </a:r>
          </a:p>
          <a:p>
            <a:pPr>
              <a:lnSpc>
                <a:spcPct val="150000"/>
              </a:lnSpc>
            </a:pPr>
            <a:r>
              <a:rPr lang="zh-CN" altLang="en-US" sz="2800" smtClean="0">
                <a:solidFill>
                  <a:srgbClr val="FF0000"/>
                </a:solidFill>
                <a:latin typeface="隶书" panose="02010509060101010101" pitchFamily="49" charset="-122"/>
                <a:ea typeface="隶书" panose="02010509060101010101" pitchFamily="49" charset="-122"/>
              </a:rPr>
              <a:t>              解</a:t>
            </a:r>
            <a:r>
              <a:rPr lang="zh-CN" altLang="en-US" sz="2800">
                <a:solidFill>
                  <a:srgbClr val="FF0000"/>
                </a:solidFill>
                <a:latin typeface="隶书" panose="02010509060101010101" pitchFamily="49" charset="-122"/>
                <a:ea typeface="隶书" panose="02010509060101010101" pitchFamily="49" charset="-122"/>
              </a:rPr>
              <a:t>得</a:t>
            </a:r>
            <a:r>
              <a:rPr lang="zh-CN" altLang="en-US" sz="2800" smtClean="0">
                <a:solidFill>
                  <a:srgbClr val="FF0000"/>
                </a:solidFill>
                <a:latin typeface="隶书" panose="02010509060101010101" pitchFamily="49" charset="-122"/>
                <a:ea typeface="隶书" panose="02010509060101010101" pitchFamily="49" charset="-122"/>
              </a:rPr>
              <a:t>：     </a:t>
            </a:r>
            <a:r>
              <a:rPr lang="en-US" altLang="zh-CN" sz="2800" smtClean="0">
                <a:solidFill>
                  <a:srgbClr val="FF0000"/>
                </a:solidFill>
                <a:latin typeface="隶书" panose="02010509060101010101" pitchFamily="49" charset="-122"/>
                <a:ea typeface="隶书" panose="02010509060101010101" pitchFamily="49" charset="-122"/>
              </a:rPr>
              <a:t>x=7</a:t>
            </a:r>
            <a:r>
              <a:rPr lang="zh-CN" altLang="en-US" sz="2800">
                <a:solidFill>
                  <a:srgbClr val="FF0000"/>
                </a:solidFill>
                <a:latin typeface="隶书" panose="02010509060101010101" pitchFamily="49" charset="-122"/>
                <a:ea typeface="隶书" panose="02010509060101010101" pitchFamily="49" charset="-122"/>
              </a:rPr>
              <a:t>，</a:t>
            </a:r>
          </a:p>
          <a:p>
            <a:pPr>
              <a:lnSpc>
                <a:spcPct val="150000"/>
              </a:lnSpc>
            </a:pPr>
            <a:r>
              <a:rPr lang="zh-CN" altLang="en-US" sz="2800" smtClean="0">
                <a:solidFill>
                  <a:srgbClr val="FF0000"/>
                </a:solidFill>
                <a:latin typeface="隶书" panose="02010509060101010101" pitchFamily="49" charset="-122"/>
                <a:ea typeface="隶书" panose="02010509060101010101" pitchFamily="49" charset="-122"/>
              </a:rPr>
              <a:t>                  </a:t>
            </a:r>
            <a:r>
              <a:rPr lang="en-US" altLang="zh-CN" sz="2800" smtClean="0">
                <a:solidFill>
                  <a:srgbClr val="FF0000"/>
                </a:solidFill>
                <a:latin typeface="隶书" panose="02010509060101010101" pitchFamily="49" charset="-122"/>
                <a:ea typeface="隶书" panose="02010509060101010101" pitchFamily="49" charset="-122"/>
              </a:rPr>
              <a:t>(7+1)×3=24</a:t>
            </a:r>
            <a:r>
              <a:rPr lang="zh-CN" altLang="en-US" sz="2800" smtClean="0">
                <a:solidFill>
                  <a:srgbClr val="FF0000"/>
                </a:solidFill>
                <a:latin typeface="隶书" panose="02010509060101010101" pitchFamily="49" charset="-122"/>
                <a:ea typeface="隶书" panose="02010509060101010101" pitchFamily="49" charset="-122"/>
              </a:rPr>
              <a:t>（</a:t>
            </a:r>
            <a:r>
              <a:rPr lang="zh-CN" altLang="en-US" sz="2800">
                <a:solidFill>
                  <a:srgbClr val="FF0000"/>
                </a:solidFill>
                <a:latin typeface="隶书" panose="02010509060101010101" pitchFamily="49" charset="-122"/>
                <a:ea typeface="隶书" panose="02010509060101010101" pitchFamily="49" charset="-122"/>
              </a:rPr>
              <a:t>千米）．</a:t>
            </a:r>
          </a:p>
          <a:p>
            <a:pPr>
              <a:lnSpc>
                <a:spcPct val="150000"/>
              </a:lnSpc>
            </a:pPr>
            <a:r>
              <a:rPr lang="zh-CN" altLang="en-US" sz="2800">
                <a:solidFill>
                  <a:srgbClr val="FF0000"/>
                </a:solidFill>
                <a:latin typeface="隶书" panose="02010509060101010101" pitchFamily="49" charset="-122"/>
                <a:ea typeface="隶书" panose="02010509060101010101" pitchFamily="49" charset="-122"/>
              </a:rPr>
              <a:t>答：甲乙两码头间的距离是</a:t>
            </a:r>
            <a:r>
              <a:rPr lang="en-US" altLang="zh-CN" sz="2800">
                <a:solidFill>
                  <a:srgbClr val="FF0000"/>
                </a:solidFill>
                <a:latin typeface="隶书" panose="02010509060101010101" pitchFamily="49" charset="-122"/>
                <a:ea typeface="隶书" panose="02010509060101010101" pitchFamily="49" charset="-122"/>
              </a:rPr>
              <a:t>24</a:t>
            </a:r>
            <a:r>
              <a:rPr lang="zh-CN" altLang="en-US" sz="2800">
                <a:solidFill>
                  <a:srgbClr val="FF0000"/>
                </a:solidFill>
                <a:latin typeface="隶书" panose="02010509060101010101" pitchFamily="49" charset="-122"/>
                <a:ea typeface="隶书" panose="02010509060101010101" pitchFamily="49" charset="-122"/>
              </a:rPr>
              <a:t>千米．</a:t>
            </a:r>
          </a:p>
        </p:txBody>
      </p:sp>
    </p:spTree>
    <p:extLst>
      <p:ext uri="{BB962C8B-B14F-4D97-AF65-F5344CB8AC3E}">
        <p14:creationId xmlns:p14="http://schemas.microsoft.com/office/powerpoint/2010/main" val="314840178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
            <a:extLst>
              <a:ext uri="{FF2B5EF4-FFF2-40B4-BE49-F238E27FC236}">
                <a16:creationId xmlns="" xmlns:a16="http://schemas.microsoft.com/office/drawing/2014/main" id="{E3E4C3D0-58A3-4CAA-925C-C958FBA662FB}"/>
              </a:ext>
            </a:extLst>
          </p:cNvPr>
          <p:cNvGrpSpPr/>
          <p:nvPr/>
        </p:nvGrpSpPr>
        <p:grpSpPr>
          <a:xfrm>
            <a:off x="203785" y="881222"/>
            <a:ext cx="3546178" cy="487383"/>
            <a:chOff x="269665" y="940097"/>
            <a:chExt cx="4124720" cy="595067"/>
          </a:xfrm>
          <a:solidFill>
            <a:srgbClr val="597755"/>
          </a:solidFill>
        </p:grpSpPr>
        <p:sp>
          <p:nvSpPr>
            <p:cNvPr id="3" name="MH_Entry_1">
              <a:extLst>
                <a:ext uri="{FF2B5EF4-FFF2-40B4-BE49-F238E27FC236}">
                  <a16:creationId xmlns="" xmlns:a16="http://schemas.microsoft.com/office/drawing/2014/main" id="{6637A720-A6CE-481E-BFA1-DE44D12F9392}"/>
                </a:ext>
              </a:extLst>
            </p:cNvPr>
            <p:cNvSpPr/>
            <p:nvPr>
              <p:custDataLst>
                <p:tags r:id="rId2"/>
              </p:custDataLst>
            </p:nvPr>
          </p:nvSpPr>
          <p:spPr>
            <a:xfrm>
              <a:off x="783555" y="940097"/>
              <a:ext cx="3610830" cy="595067"/>
            </a:xfrm>
            <a:custGeom>
              <a:gdLst>
                <a:gd name="connsiteX0" fmla="*/ 0 w 3954840"/>
                <a:gd name="connsiteY0" fmla="*/ 0 h 557348"/>
                <a:gd name="connsiteX1" fmla="*/ 3835506 w 3954840"/>
                <a:gd name="connsiteY1" fmla="*/ 0 h 557348"/>
                <a:gd name="connsiteX2" fmla="*/ 3954840 w 3954840"/>
                <a:gd name="connsiteY2" fmla="*/ 92893 h 557348"/>
                <a:gd name="connsiteX3" fmla="*/ 3954840 w 3954840"/>
                <a:gd name="connsiteY3" fmla="*/ 464455 h 557348"/>
                <a:gd name="connsiteX4" fmla="*/ 3835506 w 3954840"/>
                <a:gd name="connsiteY4" fmla="*/ 557348 h 557348"/>
                <a:gd name="connsiteX5" fmla="*/ 0 w 3954840"/>
                <a:gd name="connsiteY5" fmla="*/ 557348 h 557348"/>
                <a:gd name="connsiteX6" fmla="*/ 45938 w 3954840"/>
                <a:gd name="connsiteY6" fmla="*/ 532414 h 557348"/>
                <a:gd name="connsiteX7" fmla="*/ 180850 w 3954840"/>
                <a:gd name="connsiteY7" fmla="*/ 278674 h 557348"/>
                <a:gd name="connsiteX8" fmla="*/ 45938 w 3954840"/>
                <a:gd name="connsiteY8" fmla="*/ 24934 h 5573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54840" h="557348">
                  <a:moveTo>
                    <a:pt x="0" y="0"/>
                  </a:moveTo>
                  <a:lnTo>
                    <a:pt x="3835506" y="0"/>
                  </a:lnTo>
                  <a:cubicBezTo>
                    <a:pt x="3901412" y="0"/>
                    <a:pt x="3954840" y="41590"/>
                    <a:pt x="3954840" y="92893"/>
                  </a:cubicBezTo>
                  <a:lnTo>
                    <a:pt x="3954840" y="464455"/>
                  </a:lnTo>
                  <a:cubicBezTo>
                    <a:pt x="3954840" y="515758"/>
                    <a:pt x="3901412" y="557348"/>
                    <a:pt x="3835506" y="557348"/>
                  </a:cubicBezTo>
                  <a:lnTo>
                    <a:pt x="0" y="557348"/>
                  </a:lnTo>
                  <a:lnTo>
                    <a:pt x="45938" y="532414"/>
                  </a:lnTo>
                  <a:cubicBezTo>
                    <a:pt x="127334" y="477424"/>
                    <a:pt x="180850" y="384299"/>
                    <a:pt x="180850" y="278674"/>
                  </a:cubicBezTo>
                  <a:cubicBezTo>
                    <a:pt x="180850" y="173050"/>
                    <a:pt x="127334" y="79925"/>
                    <a:pt x="45938" y="24934"/>
                  </a:cubicBezTo>
                  <a:close/>
                </a:path>
              </a:pathLst>
            </a:custGeom>
            <a:grpFill/>
            <a:ln w="12700" cap="flat" cmpd="sng" algn="ctr">
              <a:noFill/>
              <a:prstDash val="solid"/>
              <a:miter lim="800000"/>
            </a:ln>
            <a:effectLst/>
          </p:spPr>
          <p:txBody>
            <a:bodyPr wrap="square" lIns="180000" tIns="36000" rIns="36000" bIns="36000" anchor="ctr">
              <a:normAutofit fontScale="85000" lnSpcReduction="10000"/>
            </a:bodyPr>
            <a:lstStyle/>
            <a:p>
              <a:pPr lvl="0"/>
              <a:r>
                <a:rPr lang="zh-CN" altLang="en-US" sz="2400" b="1">
                  <a:solidFill>
                    <a:schemeClr val="bg1"/>
                  </a:solidFill>
                  <a:latin typeface="隶书" panose="02010509060101010101" pitchFamily="49" charset="-122"/>
                  <a:ea typeface="隶书" panose="02010509060101010101" pitchFamily="49" charset="-122"/>
                </a:rPr>
                <a:t>实际问题与一元一次方程</a:t>
              </a:r>
            </a:p>
          </p:txBody>
        </p:sp>
        <p:sp>
          <p:nvSpPr>
            <p:cNvPr id="4" name="MH_Number_1">
              <a:extLst>
                <a:ext uri="{FF2B5EF4-FFF2-40B4-BE49-F238E27FC236}">
                  <a16:creationId xmlns="" xmlns:a16="http://schemas.microsoft.com/office/drawing/2014/main" id="{97CAB062-FE5F-4363-B886-51DF7793A244}"/>
                </a:ext>
              </a:extLst>
            </p:cNvPr>
            <p:cNvSpPr/>
            <p:nvPr>
              <p:custDataLst>
                <p:tags r:id="rId3"/>
              </p:custDataLst>
            </p:nvPr>
          </p:nvSpPr>
          <p:spPr>
            <a:xfrm>
              <a:off x="269665" y="947866"/>
              <a:ext cx="563726" cy="563725"/>
            </a:xfrm>
            <a:prstGeom prst="ellipse">
              <a:avLst/>
            </a:prstGeom>
            <a:grpFill/>
            <a:ln w="12700" cap="flat" cmpd="sng" algn="ctr">
              <a:noFill/>
              <a:prstDash val="solid"/>
              <a:miter lim="800000"/>
            </a:ln>
            <a:effectLst/>
          </p:spPr>
          <p:txBody>
            <a:bodyPr lIns="91440" tIns="45720" rIns="91440" bIns="45720" anchor="ctr"/>
            <a:lstStyle/>
            <a:p>
              <a:pPr algn="ctr"/>
              <a:r>
                <a:rPr lang="en-US" altLang="zh-CN" sz="2800" b="1" kern="0" smtClean="0">
                  <a:solidFill>
                    <a:srgbClr val="FFFFFF"/>
                  </a:solidFill>
                  <a:latin typeface="隶书" panose="02010509060101010101" pitchFamily="49" charset="-122"/>
                  <a:ea typeface="隶书" panose="02010509060101010101" pitchFamily="49" charset="-122"/>
                </a:rPr>
                <a:t>4</a:t>
              </a:r>
              <a:endParaRPr lang="zh-CN" altLang="en-US" sz="2800" b="1" kern="0">
                <a:solidFill>
                  <a:srgbClr val="FFFFFF"/>
                </a:solidFill>
                <a:latin typeface="隶书" panose="02010509060101010101" pitchFamily="49" charset="-122"/>
                <a:ea typeface="隶书" panose="02010509060101010101" pitchFamily="49" charset="-122"/>
              </a:endParaRPr>
            </a:p>
          </p:txBody>
        </p:sp>
      </p:grpSp>
      <p:sp>
        <p:nvSpPr>
          <p:cNvPr id="5" name="矩形 4"/>
          <p:cNvSpPr/>
          <p:nvPr/>
        </p:nvSpPr>
        <p:spPr>
          <a:xfrm>
            <a:off x="3833091" y="846279"/>
            <a:ext cx="2152074" cy="523220"/>
          </a:xfrm>
          <a:prstGeom prst="rect">
            <a:avLst/>
          </a:prstGeom>
          <a:noFill/>
        </p:spPr>
        <p:txBody>
          <a:bodyPr wrap="square" lIns="91440" tIns="45720" rIns="91440" bIns="45720">
            <a:spAutoFit/>
          </a:bodyPr>
          <a:lstStyle/>
          <a:p>
            <a:r>
              <a:rPr lang="en-US" altLang="zh-CN"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a:t>
            </a:r>
            <a:r>
              <a:rPr lang="zh-CN" altLang="en-US"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数字问题</a:t>
            </a:r>
            <a:endParaRPr lang="zh-CN" altLang="en-US" sz="28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endParaRPr>
          </a:p>
        </p:txBody>
      </p:sp>
      <p:sp>
        <p:nvSpPr>
          <p:cNvPr id="6" name="矩形 5"/>
          <p:cNvSpPr/>
          <p:nvPr/>
        </p:nvSpPr>
        <p:spPr>
          <a:xfrm>
            <a:off x="203785" y="1349298"/>
            <a:ext cx="11988215" cy="1384995"/>
          </a:xfrm>
          <a:prstGeom prst="rect">
            <a:avLst/>
          </a:prstGeom>
        </p:spPr>
        <p:txBody>
          <a:bodyPr wrap="square">
            <a:spAutoFit/>
          </a:bodyPr>
          <a:lstStyle/>
          <a:p>
            <a:pPr>
              <a:lnSpc>
                <a:spcPct val="150000"/>
              </a:lnSpc>
            </a:pPr>
            <a:r>
              <a:rPr lang="zh-CN" altLang="en-US" sz="2800" b="1" kern="100" smtClean="0">
                <a:solidFill>
                  <a:srgbClr val="FF0000"/>
                </a:solidFill>
                <a:latin typeface="隶书" panose="02010509060101010101" pitchFamily="49" charset="-122"/>
                <a:ea typeface="隶书" panose="02010509060101010101" pitchFamily="49" charset="-122"/>
              </a:rPr>
              <a:t>例</a:t>
            </a:r>
            <a:r>
              <a:rPr lang="en-US" altLang="zh-CN" sz="2800" b="1" kern="100" smtClean="0">
                <a:solidFill>
                  <a:srgbClr val="FF0000"/>
                </a:solidFill>
                <a:latin typeface="隶书" panose="02010509060101010101" pitchFamily="49" charset="-122"/>
                <a:ea typeface="隶书" panose="02010509060101010101" pitchFamily="49" charset="-122"/>
              </a:rPr>
              <a:t>10.</a:t>
            </a:r>
            <a:r>
              <a:rPr lang="zh-CN" altLang="zh-CN" sz="2800" kern="100" smtClean="0">
                <a:latin typeface="隶书" panose="02010509060101010101" pitchFamily="49" charset="-122"/>
                <a:ea typeface="隶书" panose="02010509060101010101" pitchFamily="49" charset="-122"/>
              </a:rPr>
              <a:t>一</a:t>
            </a:r>
            <a:r>
              <a:rPr lang="zh-CN" altLang="zh-CN" sz="2800" kern="100">
                <a:latin typeface="隶书" panose="02010509060101010101" pitchFamily="49" charset="-122"/>
                <a:ea typeface="隶书" panose="02010509060101010101" pitchFamily="49" charset="-122"/>
              </a:rPr>
              <a:t>个两位数，十位上的数字是</a:t>
            </a:r>
            <a:r>
              <a:rPr lang="en-US" altLang="zh-CN" sz="2800" kern="100">
                <a:latin typeface="隶书" panose="02010509060101010101" pitchFamily="49" charset="-122"/>
                <a:ea typeface="隶书" panose="02010509060101010101" pitchFamily="49" charset="-122"/>
              </a:rPr>
              <a:t>3</a:t>
            </a:r>
            <a:r>
              <a:rPr lang="zh-CN" altLang="zh-CN" sz="2800" kern="100">
                <a:latin typeface="隶书" panose="02010509060101010101" pitchFamily="49" charset="-122"/>
                <a:ea typeface="隶书" panose="02010509060101010101" pitchFamily="49" charset="-122"/>
              </a:rPr>
              <a:t>，把个位上的数字与十位上的数字对调，得到的新数比原数小</a:t>
            </a:r>
            <a:r>
              <a:rPr lang="en-US" altLang="zh-CN" sz="2800" kern="100">
                <a:latin typeface="隶书" panose="02010509060101010101" pitchFamily="49" charset="-122"/>
                <a:ea typeface="隶书" panose="02010509060101010101" pitchFamily="49" charset="-122"/>
              </a:rPr>
              <a:t>18</a:t>
            </a:r>
            <a:r>
              <a:rPr lang="zh-CN" altLang="zh-CN" sz="2800" kern="100">
                <a:latin typeface="隶书" panose="02010509060101010101" pitchFamily="49" charset="-122"/>
                <a:ea typeface="隶书" panose="02010509060101010101" pitchFamily="49" charset="-122"/>
              </a:rPr>
              <a:t>，求这个两位数．</a:t>
            </a:r>
            <a:endParaRPr lang="zh-CN" altLang="zh-CN" sz="2800" kern="100">
              <a:effectLst/>
              <a:latin typeface="隶书" panose="02010509060101010101" pitchFamily="49" charset="-122"/>
              <a:ea typeface="隶书" panose="02010509060101010101" pitchFamily="49" charset="-122"/>
            </a:endParaRPr>
          </a:p>
        </p:txBody>
      </p:sp>
      <p:sp>
        <p:nvSpPr>
          <p:cNvPr id="12" name="矩形 11"/>
          <p:cNvSpPr/>
          <p:nvPr/>
        </p:nvSpPr>
        <p:spPr>
          <a:xfrm>
            <a:off x="203785" y="2597927"/>
            <a:ext cx="9448801" cy="2677656"/>
          </a:xfrm>
          <a:prstGeom prst="rect">
            <a:avLst/>
          </a:prstGeom>
        </p:spPr>
        <p:txBody>
          <a:bodyPr wrap="square">
            <a:spAutoFit/>
          </a:bodyPr>
          <a:lstStyle/>
          <a:p>
            <a:pPr>
              <a:lnSpc>
                <a:spcPct val="150000"/>
              </a:lnSpc>
            </a:pPr>
            <a:r>
              <a:rPr lang="zh-CN" altLang="en-US" sz="2800" kern="100">
                <a:solidFill>
                  <a:srgbClr val="FF0000"/>
                </a:solidFill>
                <a:latin typeface="隶书" panose="02010509060101010101" pitchFamily="49" charset="-122"/>
                <a:ea typeface="隶书" panose="02010509060101010101" pitchFamily="49" charset="-122"/>
              </a:rPr>
              <a:t>解：设这个两位数个位上的数字为</a:t>
            </a:r>
            <a:r>
              <a:rPr lang="en-US" altLang="zh-CN" sz="2800" kern="100">
                <a:solidFill>
                  <a:srgbClr val="FF0000"/>
                </a:solidFill>
                <a:latin typeface="隶书" panose="02010509060101010101" pitchFamily="49" charset="-122"/>
                <a:ea typeface="隶书" panose="02010509060101010101" pitchFamily="49" charset="-122"/>
              </a:rPr>
              <a:t>x</a:t>
            </a:r>
            <a:r>
              <a:rPr lang="zh-CN" altLang="en-US" sz="2800" kern="100">
                <a:solidFill>
                  <a:srgbClr val="FF0000"/>
                </a:solidFill>
                <a:latin typeface="隶书" panose="02010509060101010101" pitchFamily="49" charset="-122"/>
                <a:ea typeface="隶书" panose="02010509060101010101" pitchFamily="49" charset="-122"/>
              </a:rPr>
              <a:t>，根据题意，得</a:t>
            </a:r>
          </a:p>
          <a:p>
            <a:pPr>
              <a:lnSpc>
                <a:spcPct val="150000"/>
              </a:lnSpc>
            </a:pPr>
            <a:r>
              <a:rPr lang="zh-CN" altLang="en-US" sz="2800" kern="100">
                <a:solidFill>
                  <a:srgbClr val="FF0000"/>
                </a:solidFill>
                <a:latin typeface="隶书" panose="02010509060101010101" pitchFamily="49" charset="-122"/>
                <a:ea typeface="隶书" panose="02010509060101010101" pitchFamily="49" charset="-122"/>
              </a:rPr>
              <a:t> </a:t>
            </a:r>
            <a:r>
              <a:rPr lang="zh-CN" altLang="en-US" sz="2800" kern="100" smtClean="0">
                <a:solidFill>
                  <a:srgbClr val="FF0000"/>
                </a:solidFill>
                <a:latin typeface="隶书" panose="02010509060101010101" pitchFamily="49" charset="-122"/>
                <a:ea typeface="隶书" panose="02010509060101010101" pitchFamily="49" charset="-122"/>
              </a:rPr>
              <a:t>                </a:t>
            </a:r>
            <a:r>
              <a:rPr lang="en-US" altLang="zh-CN" sz="2800" kern="100" smtClean="0">
                <a:solidFill>
                  <a:srgbClr val="FF0000"/>
                </a:solidFill>
                <a:latin typeface="隶书" panose="02010509060101010101" pitchFamily="49" charset="-122"/>
                <a:ea typeface="隶书" panose="02010509060101010101" pitchFamily="49" charset="-122"/>
              </a:rPr>
              <a:t>(30+x)-(10x+3)=18</a:t>
            </a:r>
            <a:endParaRPr lang="zh-CN" altLang="en-US" sz="2800" kern="100">
              <a:solidFill>
                <a:srgbClr val="FF0000"/>
              </a:solidFill>
              <a:latin typeface="隶书" panose="02010509060101010101" pitchFamily="49" charset="-122"/>
              <a:ea typeface="隶书" panose="02010509060101010101" pitchFamily="49" charset="-122"/>
            </a:endParaRPr>
          </a:p>
          <a:p>
            <a:pPr>
              <a:lnSpc>
                <a:spcPct val="150000"/>
              </a:lnSpc>
            </a:pPr>
            <a:r>
              <a:rPr lang="zh-CN" altLang="en-US" sz="2800" kern="100" smtClean="0">
                <a:solidFill>
                  <a:srgbClr val="FF0000"/>
                </a:solidFill>
                <a:latin typeface="隶书" panose="02010509060101010101" pitchFamily="49" charset="-122"/>
                <a:ea typeface="隶书" panose="02010509060101010101" pitchFamily="49" charset="-122"/>
              </a:rPr>
              <a:t>         解</a:t>
            </a:r>
            <a:r>
              <a:rPr lang="zh-CN" altLang="en-US" sz="2800" kern="100">
                <a:solidFill>
                  <a:srgbClr val="FF0000"/>
                </a:solidFill>
                <a:latin typeface="隶书" panose="02010509060101010101" pitchFamily="49" charset="-122"/>
                <a:ea typeface="隶书" panose="02010509060101010101" pitchFamily="49" charset="-122"/>
              </a:rPr>
              <a:t>方程，</a:t>
            </a:r>
            <a:r>
              <a:rPr lang="zh-CN" altLang="en-US" sz="2800" kern="100" smtClean="0">
                <a:solidFill>
                  <a:srgbClr val="FF0000"/>
                </a:solidFill>
                <a:latin typeface="隶书" panose="02010509060101010101" pitchFamily="49" charset="-122"/>
                <a:ea typeface="隶书" panose="02010509060101010101" pitchFamily="49" charset="-122"/>
              </a:rPr>
              <a:t>得      </a:t>
            </a:r>
            <a:r>
              <a:rPr lang="en-US" altLang="zh-CN" sz="2800" kern="100" smtClean="0">
                <a:solidFill>
                  <a:srgbClr val="FF0000"/>
                </a:solidFill>
                <a:latin typeface="隶书" panose="02010509060101010101" pitchFamily="49" charset="-122"/>
                <a:ea typeface="隶书" panose="02010509060101010101" pitchFamily="49" charset="-122"/>
              </a:rPr>
              <a:t>x=1</a:t>
            </a:r>
            <a:r>
              <a:rPr lang="zh-CN" altLang="en-US" sz="2800" kern="100" smtClean="0">
                <a:solidFill>
                  <a:srgbClr val="FF0000"/>
                </a:solidFill>
                <a:latin typeface="隶书" panose="02010509060101010101" pitchFamily="49" charset="-122"/>
                <a:ea typeface="隶书" panose="02010509060101010101" pitchFamily="49" charset="-122"/>
              </a:rPr>
              <a:t> </a:t>
            </a:r>
            <a:endParaRPr lang="zh-CN" altLang="en-US" sz="2800" kern="100">
              <a:solidFill>
                <a:srgbClr val="FF0000"/>
              </a:solidFill>
              <a:latin typeface="隶书" panose="02010509060101010101" pitchFamily="49" charset="-122"/>
              <a:ea typeface="隶书" panose="02010509060101010101" pitchFamily="49" charset="-122"/>
            </a:endParaRPr>
          </a:p>
          <a:p>
            <a:pPr>
              <a:lnSpc>
                <a:spcPct val="150000"/>
              </a:lnSpc>
            </a:pPr>
            <a:r>
              <a:rPr lang="zh-CN" altLang="en-US" sz="2800" kern="100">
                <a:solidFill>
                  <a:srgbClr val="FF0000"/>
                </a:solidFill>
                <a:latin typeface="隶书" panose="02010509060101010101" pitchFamily="49" charset="-122"/>
                <a:ea typeface="隶书" panose="02010509060101010101" pitchFamily="49" charset="-122"/>
              </a:rPr>
              <a:t>答：这个两位数是</a:t>
            </a:r>
            <a:r>
              <a:rPr lang="en-US" altLang="zh-CN" sz="2800" kern="100">
                <a:solidFill>
                  <a:srgbClr val="FF0000"/>
                </a:solidFill>
                <a:latin typeface="隶书" panose="02010509060101010101" pitchFamily="49" charset="-122"/>
                <a:ea typeface="隶书" panose="02010509060101010101" pitchFamily="49" charset="-122"/>
              </a:rPr>
              <a:t>31</a:t>
            </a:r>
            <a:r>
              <a:rPr lang="zh-CN" altLang="en-US" sz="2800" kern="100">
                <a:solidFill>
                  <a:srgbClr val="FF0000"/>
                </a:solidFill>
                <a:latin typeface="隶书" panose="02010509060101010101" pitchFamily="49" charset="-122"/>
                <a:ea typeface="隶书" panose="02010509060101010101" pitchFamily="49" charset="-122"/>
              </a:rPr>
              <a:t>．</a:t>
            </a:r>
          </a:p>
        </p:txBody>
      </p:sp>
    </p:spTree>
    <p:extLst>
      <p:ext uri="{BB962C8B-B14F-4D97-AF65-F5344CB8AC3E}">
        <p14:creationId xmlns:p14="http://schemas.microsoft.com/office/powerpoint/2010/main" val="358724185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
            <a:extLst>
              <a:ext uri="{FF2B5EF4-FFF2-40B4-BE49-F238E27FC236}">
                <a16:creationId xmlns="" xmlns:a16="http://schemas.microsoft.com/office/drawing/2014/main" id="{E3E4C3D0-58A3-4CAA-925C-C958FBA662FB}"/>
              </a:ext>
            </a:extLst>
          </p:cNvPr>
          <p:cNvGrpSpPr/>
          <p:nvPr/>
        </p:nvGrpSpPr>
        <p:grpSpPr>
          <a:xfrm>
            <a:off x="203785" y="881222"/>
            <a:ext cx="3546178" cy="487383"/>
            <a:chOff x="269665" y="940097"/>
            <a:chExt cx="4124720" cy="595067"/>
          </a:xfrm>
          <a:solidFill>
            <a:srgbClr val="597755"/>
          </a:solidFill>
        </p:grpSpPr>
        <p:sp>
          <p:nvSpPr>
            <p:cNvPr id="3" name="MH_Entry_1">
              <a:extLst>
                <a:ext uri="{FF2B5EF4-FFF2-40B4-BE49-F238E27FC236}">
                  <a16:creationId xmlns="" xmlns:a16="http://schemas.microsoft.com/office/drawing/2014/main" id="{6637A720-A6CE-481E-BFA1-DE44D12F9392}"/>
                </a:ext>
              </a:extLst>
            </p:cNvPr>
            <p:cNvSpPr/>
            <p:nvPr>
              <p:custDataLst>
                <p:tags r:id="rId2"/>
              </p:custDataLst>
            </p:nvPr>
          </p:nvSpPr>
          <p:spPr>
            <a:xfrm>
              <a:off x="783555" y="940097"/>
              <a:ext cx="3610830" cy="595067"/>
            </a:xfrm>
            <a:custGeom>
              <a:gdLst>
                <a:gd name="connsiteX0" fmla="*/ 0 w 3954840"/>
                <a:gd name="connsiteY0" fmla="*/ 0 h 557348"/>
                <a:gd name="connsiteX1" fmla="*/ 3835506 w 3954840"/>
                <a:gd name="connsiteY1" fmla="*/ 0 h 557348"/>
                <a:gd name="connsiteX2" fmla="*/ 3954840 w 3954840"/>
                <a:gd name="connsiteY2" fmla="*/ 92893 h 557348"/>
                <a:gd name="connsiteX3" fmla="*/ 3954840 w 3954840"/>
                <a:gd name="connsiteY3" fmla="*/ 464455 h 557348"/>
                <a:gd name="connsiteX4" fmla="*/ 3835506 w 3954840"/>
                <a:gd name="connsiteY4" fmla="*/ 557348 h 557348"/>
                <a:gd name="connsiteX5" fmla="*/ 0 w 3954840"/>
                <a:gd name="connsiteY5" fmla="*/ 557348 h 557348"/>
                <a:gd name="connsiteX6" fmla="*/ 45938 w 3954840"/>
                <a:gd name="connsiteY6" fmla="*/ 532414 h 557348"/>
                <a:gd name="connsiteX7" fmla="*/ 180850 w 3954840"/>
                <a:gd name="connsiteY7" fmla="*/ 278674 h 557348"/>
                <a:gd name="connsiteX8" fmla="*/ 45938 w 3954840"/>
                <a:gd name="connsiteY8" fmla="*/ 24934 h 5573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54840" h="557348">
                  <a:moveTo>
                    <a:pt x="0" y="0"/>
                  </a:moveTo>
                  <a:lnTo>
                    <a:pt x="3835506" y="0"/>
                  </a:lnTo>
                  <a:cubicBezTo>
                    <a:pt x="3901412" y="0"/>
                    <a:pt x="3954840" y="41590"/>
                    <a:pt x="3954840" y="92893"/>
                  </a:cubicBezTo>
                  <a:lnTo>
                    <a:pt x="3954840" y="464455"/>
                  </a:lnTo>
                  <a:cubicBezTo>
                    <a:pt x="3954840" y="515758"/>
                    <a:pt x="3901412" y="557348"/>
                    <a:pt x="3835506" y="557348"/>
                  </a:cubicBezTo>
                  <a:lnTo>
                    <a:pt x="0" y="557348"/>
                  </a:lnTo>
                  <a:lnTo>
                    <a:pt x="45938" y="532414"/>
                  </a:lnTo>
                  <a:cubicBezTo>
                    <a:pt x="127334" y="477424"/>
                    <a:pt x="180850" y="384299"/>
                    <a:pt x="180850" y="278674"/>
                  </a:cubicBezTo>
                  <a:cubicBezTo>
                    <a:pt x="180850" y="173050"/>
                    <a:pt x="127334" y="79925"/>
                    <a:pt x="45938" y="24934"/>
                  </a:cubicBezTo>
                  <a:close/>
                </a:path>
              </a:pathLst>
            </a:custGeom>
            <a:grpFill/>
            <a:ln w="12700" cap="flat" cmpd="sng" algn="ctr">
              <a:noFill/>
              <a:prstDash val="solid"/>
              <a:miter lim="800000"/>
            </a:ln>
            <a:effectLst/>
          </p:spPr>
          <p:txBody>
            <a:bodyPr wrap="square" lIns="180000" tIns="36000" rIns="36000" bIns="36000" anchor="ctr">
              <a:normAutofit fontScale="85000" lnSpcReduction="10000"/>
            </a:bodyPr>
            <a:lstStyle/>
            <a:p>
              <a:pPr lvl="0"/>
              <a:r>
                <a:rPr lang="zh-CN" altLang="en-US" sz="2400" b="1">
                  <a:solidFill>
                    <a:schemeClr val="bg1"/>
                  </a:solidFill>
                  <a:latin typeface="隶书" panose="02010509060101010101" pitchFamily="49" charset="-122"/>
                  <a:ea typeface="隶书" panose="02010509060101010101" pitchFamily="49" charset="-122"/>
                </a:rPr>
                <a:t>实际问题与一元一次方程</a:t>
              </a:r>
            </a:p>
          </p:txBody>
        </p:sp>
        <p:sp>
          <p:nvSpPr>
            <p:cNvPr id="4" name="MH_Number_1">
              <a:extLst>
                <a:ext uri="{FF2B5EF4-FFF2-40B4-BE49-F238E27FC236}">
                  <a16:creationId xmlns="" xmlns:a16="http://schemas.microsoft.com/office/drawing/2014/main" id="{97CAB062-FE5F-4363-B886-51DF7793A244}"/>
                </a:ext>
              </a:extLst>
            </p:cNvPr>
            <p:cNvSpPr/>
            <p:nvPr>
              <p:custDataLst>
                <p:tags r:id="rId3"/>
              </p:custDataLst>
            </p:nvPr>
          </p:nvSpPr>
          <p:spPr>
            <a:xfrm>
              <a:off x="269665" y="947866"/>
              <a:ext cx="563726" cy="563725"/>
            </a:xfrm>
            <a:prstGeom prst="ellipse">
              <a:avLst/>
            </a:prstGeom>
            <a:grpFill/>
            <a:ln w="12700" cap="flat" cmpd="sng" algn="ctr">
              <a:noFill/>
              <a:prstDash val="solid"/>
              <a:miter lim="800000"/>
            </a:ln>
            <a:effectLst/>
          </p:spPr>
          <p:txBody>
            <a:bodyPr lIns="91440" tIns="45720" rIns="91440" bIns="45720" anchor="ctr"/>
            <a:lstStyle/>
            <a:p>
              <a:pPr algn="ctr"/>
              <a:r>
                <a:rPr lang="en-US" altLang="zh-CN" sz="2800" b="1" kern="0" smtClean="0">
                  <a:solidFill>
                    <a:srgbClr val="FFFFFF"/>
                  </a:solidFill>
                  <a:latin typeface="隶书" panose="02010509060101010101" pitchFamily="49" charset="-122"/>
                  <a:ea typeface="隶书" panose="02010509060101010101" pitchFamily="49" charset="-122"/>
                </a:rPr>
                <a:t>4</a:t>
              </a:r>
              <a:endParaRPr lang="zh-CN" altLang="en-US" sz="2800" b="1" kern="0">
                <a:solidFill>
                  <a:srgbClr val="FFFFFF"/>
                </a:solidFill>
                <a:latin typeface="隶书" panose="02010509060101010101" pitchFamily="49" charset="-122"/>
                <a:ea typeface="隶书" panose="02010509060101010101" pitchFamily="49" charset="-122"/>
              </a:endParaRPr>
            </a:p>
          </p:txBody>
        </p:sp>
      </p:grpSp>
      <p:sp>
        <p:nvSpPr>
          <p:cNvPr id="5" name="矩形 4"/>
          <p:cNvSpPr/>
          <p:nvPr/>
        </p:nvSpPr>
        <p:spPr>
          <a:xfrm>
            <a:off x="3833091" y="846279"/>
            <a:ext cx="2152074" cy="523220"/>
          </a:xfrm>
          <a:prstGeom prst="rect">
            <a:avLst/>
          </a:prstGeom>
          <a:noFill/>
        </p:spPr>
        <p:txBody>
          <a:bodyPr wrap="square" lIns="91440" tIns="45720" rIns="91440" bIns="45720">
            <a:spAutoFit/>
          </a:bodyPr>
          <a:lstStyle/>
          <a:p>
            <a:r>
              <a:rPr lang="en-US" altLang="zh-CN"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a:t>
            </a:r>
            <a:r>
              <a:rPr lang="zh-CN" altLang="en-US"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配套问题</a:t>
            </a:r>
            <a:endParaRPr lang="zh-CN" altLang="en-US" sz="28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endParaRPr>
          </a:p>
        </p:txBody>
      </p:sp>
      <p:sp>
        <p:nvSpPr>
          <p:cNvPr id="6" name="矩形 5"/>
          <p:cNvSpPr/>
          <p:nvPr/>
        </p:nvSpPr>
        <p:spPr>
          <a:xfrm>
            <a:off x="191344" y="1374968"/>
            <a:ext cx="12000656"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smtClean="0">
                <a:solidFill>
                  <a:srgbClr val="FF0000"/>
                </a:solidFill>
                <a:latin typeface="隶书" panose="02010509060101010101" pitchFamily="49" charset="-122"/>
                <a:ea typeface="隶书" panose="02010509060101010101" pitchFamily="49" charset="-122"/>
              </a:rPr>
              <a:t>例</a:t>
            </a:r>
            <a:r>
              <a:rPr lang="en-US" altLang="zh-CN" sz="2800" b="1" smtClean="0">
                <a:solidFill>
                  <a:srgbClr val="FF0000"/>
                </a:solidFill>
                <a:latin typeface="隶书" panose="02010509060101010101" pitchFamily="49" charset="-122"/>
                <a:ea typeface="隶书" panose="02010509060101010101" pitchFamily="49" charset="-122"/>
              </a:rPr>
              <a:t>11.</a:t>
            </a:r>
            <a:r>
              <a:rPr lang="en-US" altLang="zh-CN" sz="2800" smtClean="0">
                <a:solidFill>
                  <a:srgbClr val="000000"/>
                </a:solidFill>
                <a:latin typeface="隶书" panose="02010509060101010101" pitchFamily="49" charset="-122"/>
                <a:ea typeface="隶书" panose="02010509060101010101" pitchFamily="49" charset="-122"/>
              </a:rPr>
              <a:t>2020</a:t>
            </a:r>
            <a:r>
              <a:rPr lang="zh-CN" altLang="zh-CN" sz="2800">
                <a:solidFill>
                  <a:srgbClr val="000000"/>
                </a:solidFill>
                <a:latin typeface="隶书" panose="02010509060101010101" pitchFamily="49" charset="-122"/>
                <a:ea typeface="隶书" panose="02010509060101010101" pitchFamily="49" charset="-122"/>
              </a:rPr>
              <a:t>年为了应对武汉新冠肺炎疫情，需要快速建立医院，某车间连夜加班生产医用设备，现共有</a:t>
            </a:r>
            <a:r>
              <a:rPr lang="en-US" altLang="zh-CN" sz="2800">
                <a:solidFill>
                  <a:srgbClr val="000000"/>
                </a:solidFill>
                <a:latin typeface="隶书" panose="02010509060101010101" pitchFamily="49" charset="-122"/>
                <a:ea typeface="隶书" panose="02010509060101010101" pitchFamily="49" charset="-122"/>
              </a:rPr>
              <a:t>60</a:t>
            </a:r>
            <a:r>
              <a:rPr lang="zh-CN" altLang="zh-CN" sz="2800">
                <a:solidFill>
                  <a:srgbClr val="000000"/>
                </a:solidFill>
                <a:latin typeface="隶书" panose="02010509060101010101" pitchFamily="49" charset="-122"/>
                <a:ea typeface="隶书" panose="02010509060101010101" pitchFamily="49" charset="-122"/>
              </a:rPr>
              <a:t>个工人可以生产甲、乙两种零件，每人每天平均能生产甲种零件</a:t>
            </a:r>
            <a:r>
              <a:rPr lang="en-US" altLang="zh-CN" sz="2800">
                <a:solidFill>
                  <a:srgbClr val="000000"/>
                </a:solidFill>
                <a:latin typeface="隶书" panose="02010509060101010101" pitchFamily="49" charset="-122"/>
                <a:ea typeface="隶书" panose="02010509060101010101" pitchFamily="49" charset="-122"/>
              </a:rPr>
              <a:t>24</a:t>
            </a:r>
            <a:r>
              <a:rPr lang="zh-CN" altLang="zh-CN" sz="2800">
                <a:solidFill>
                  <a:srgbClr val="000000"/>
                </a:solidFill>
                <a:latin typeface="隶书" panose="02010509060101010101" pitchFamily="49" charset="-122"/>
                <a:ea typeface="隶书" panose="02010509060101010101" pitchFamily="49" charset="-122"/>
              </a:rPr>
              <a:t>个或乙种零件</a:t>
            </a:r>
            <a:r>
              <a:rPr lang="en-US" altLang="zh-CN" sz="2800">
                <a:solidFill>
                  <a:srgbClr val="000000"/>
                </a:solidFill>
                <a:latin typeface="隶书" panose="02010509060101010101" pitchFamily="49" charset="-122"/>
                <a:ea typeface="隶书" panose="02010509060101010101" pitchFamily="49" charset="-122"/>
              </a:rPr>
              <a:t>12</a:t>
            </a:r>
            <a:r>
              <a:rPr lang="zh-CN" altLang="zh-CN" sz="2800">
                <a:solidFill>
                  <a:srgbClr val="000000"/>
                </a:solidFill>
                <a:latin typeface="隶书" panose="02010509060101010101" pitchFamily="49" charset="-122"/>
                <a:ea typeface="隶书" panose="02010509060101010101" pitchFamily="49" charset="-122"/>
              </a:rPr>
              <a:t>个．已知每</a:t>
            </a:r>
            <a:r>
              <a:rPr lang="en-US" altLang="zh-CN" sz="2800">
                <a:solidFill>
                  <a:srgbClr val="000000"/>
                </a:solidFill>
                <a:latin typeface="隶书" panose="02010509060101010101" pitchFamily="49" charset="-122"/>
                <a:ea typeface="隶书" panose="02010509060101010101" pitchFamily="49" charset="-122"/>
              </a:rPr>
              <a:t>2</a:t>
            </a:r>
            <a:r>
              <a:rPr lang="zh-CN" altLang="zh-CN" sz="2800">
                <a:solidFill>
                  <a:srgbClr val="000000"/>
                </a:solidFill>
                <a:latin typeface="隶书" panose="02010509060101010101" pitchFamily="49" charset="-122"/>
                <a:ea typeface="隶书" panose="02010509060101010101" pitchFamily="49" charset="-122"/>
              </a:rPr>
              <a:t>个甲种零件和每</a:t>
            </a:r>
            <a:r>
              <a:rPr lang="en-US" altLang="zh-CN" sz="2800">
                <a:solidFill>
                  <a:srgbClr val="000000"/>
                </a:solidFill>
                <a:latin typeface="隶书" panose="02010509060101010101" pitchFamily="49" charset="-122"/>
                <a:ea typeface="隶书" panose="02010509060101010101" pitchFamily="49" charset="-122"/>
              </a:rPr>
              <a:t>3</a:t>
            </a:r>
            <a:r>
              <a:rPr lang="zh-CN" altLang="zh-CN" sz="2800">
                <a:solidFill>
                  <a:srgbClr val="000000"/>
                </a:solidFill>
                <a:latin typeface="隶书" panose="02010509060101010101" pitchFamily="49" charset="-122"/>
                <a:ea typeface="隶书" panose="02010509060101010101" pitchFamily="49" charset="-122"/>
              </a:rPr>
              <a:t>个乙种零件配成一套，问应分配多少人生产甲种零件，多少人生产乙种零件，才能使每天生产的这两种零件刚好都配套？</a:t>
            </a:r>
          </a:p>
        </p:txBody>
      </p:sp>
      <p:sp>
        <p:nvSpPr>
          <p:cNvPr id="7" name="矩形 6"/>
          <p:cNvSpPr/>
          <p:nvPr/>
        </p:nvSpPr>
        <p:spPr>
          <a:xfrm>
            <a:off x="203785" y="3556782"/>
            <a:ext cx="11891192"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a:solidFill>
                  <a:srgbClr val="FF0000"/>
                </a:solidFill>
                <a:latin typeface="隶书" panose="02010509060101010101" pitchFamily="49" charset="-122"/>
                <a:ea typeface="隶书" panose="02010509060101010101" pitchFamily="49" charset="-122"/>
              </a:rPr>
              <a:t>解：设</a:t>
            </a:r>
            <a:r>
              <a:rPr lang="zh-CN" altLang="en-US" sz="2800" smtClean="0">
                <a:solidFill>
                  <a:srgbClr val="FF0000"/>
                </a:solidFill>
                <a:latin typeface="隶书" panose="02010509060101010101" pitchFamily="49" charset="-122"/>
                <a:ea typeface="隶书" panose="02010509060101010101" pitchFamily="49" charset="-122"/>
              </a:rPr>
              <a:t>分配</a:t>
            </a:r>
            <a:r>
              <a:rPr lang="en-US" altLang="zh-CN" sz="2800" smtClean="0">
                <a:solidFill>
                  <a:srgbClr val="FF0000"/>
                </a:solidFill>
                <a:latin typeface="隶书" panose="02010509060101010101" pitchFamily="49" charset="-122"/>
                <a:ea typeface="隶书" panose="02010509060101010101" pitchFamily="49" charset="-122"/>
              </a:rPr>
              <a:t>x</a:t>
            </a:r>
            <a:r>
              <a:rPr lang="zh-CN" altLang="en-US" sz="2800" smtClean="0">
                <a:solidFill>
                  <a:srgbClr val="FF0000"/>
                </a:solidFill>
                <a:latin typeface="隶书" panose="02010509060101010101" pitchFamily="49" charset="-122"/>
                <a:ea typeface="隶书" panose="02010509060101010101" pitchFamily="49" charset="-122"/>
              </a:rPr>
              <a:t>人</a:t>
            </a:r>
            <a:r>
              <a:rPr lang="zh-CN" altLang="en-US" sz="2800">
                <a:solidFill>
                  <a:srgbClr val="FF0000"/>
                </a:solidFill>
                <a:latin typeface="隶书" panose="02010509060101010101" pitchFamily="49" charset="-122"/>
                <a:ea typeface="隶书" panose="02010509060101010101" pitchFamily="49" charset="-122"/>
              </a:rPr>
              <a:t>生产甲种零件，</a:t>
            </a:r>
            <a:r>
              <a:rPr lang="zh-CN" altLang="en-US" sz="2800" smtClean="0">
                <a:solidFill>
                  <a:srgbClr val="FF0000"/>
                </a:solidFill>
                <a:latin typeface="隶书" panose="02010509060101010101" pitchFamily="49" charset="-122"/>
                <a:ea typeface="隶书" panose="02010509060101010101" pitchFamily="49" charset="-122"/>
              </a:rPr>
              <a:t>则有</a:t>
            </a:r>
            <a:r>
              <a:rPr lang="en-US" altLang="zh-CN" sz="2800" smtClean="0">
                <a:solidFill>
                  <a:srgbClr val="FF0000"/>
                </a:solidFill>
                <a:latin typeface="隶书" panose="02010509060101010101" pitchFamily="49" charset="-122"/>
                <a:ea typeface="隶书" panose="02010509060101010101" pitchFamily="49" charset="-122"/>
              </a:rPr>
              <a:t>(60-</a:t>
            </a:r>
            <a:r>
              <a:rPr lang="en-US" altLang="zh-CN" sz="2800" i="1" smtClean="0">
                <a:solidFill>
                  <a:srgbClr val="FF0000"/>
                </a:solidFill>
                <a:latin typeface="Times New Roman" panose="02020603050405020304" pitchFamily="18" charset="0"/>
                <a:ea typeface="隶书" panose="02010509060101010101" pitchFamily="49" charset="-122"/>
                <a:cs typeface="Times New Roman" panose="02020603050405020304" pitchFamily="18" charset="0"/>
              </a:rPr>
              <a:t>x</a:t>
            </a:r>
            <a:r>
              <a:rPr lang="en-US" altLang="zh-CN" sz="2800" smtClean="0">
                <a:solidFill>
                  <a:srgbClr val="FF0000"/>
                </a:solidFill>
                <a:latin typeface="隶书" panose="02010509060101010101" pitchFamily="49" charset="-122"/>
                <a:ea typeface="隶书" panose="02010509060101010101" pitchFamily="49" charset="-122"/>
              </a:rPr>
              <a:t>)</a:t>
            </a:r>
            <a:r>
              <a:rPr lang="zh-CN" altLang="en-US" sz="2800" smtClean="0">
                <a:solidFill>
                  <a:srgbClr val="FF0000"/>
                </a:solidFill>
                <a:latin typeface="隶书" panose="02010509060101010101" pitchFamily="49" charset="-122"/>
                <a:ea typeface="隶书" panose="02010509060101010101" pitchFamily="49" charset="-122"/>
              </a:rPr>
              <a:t>人生产乙种</a:t>
            </a:r>
            <a:r>
              <a:rPr lang="zh-CN" altLang="en-US" sz="2800">
                <a:solidFill>
                  <a:srgbClr val="FF0000"/>
                </a:solidFill>
                <a:latin typeface="隶书" panose="02010509060101010101" pitchFamily="49" charset="-122"/>
                <a:ea typeface="隶书" panose="02010509060101010101" pitchFamily="49" charset="-122"/>
              </a:rPr>
              <a:t>零件</a:t>
            </a:r>
            <a:r>
              <a:rPr lang="zh-CN" altLang="en-US" sz="2800" smtClean="0">
                <a:solidFill>
                  <a:srgbClr val="FF0000"/>
                </a:solidFill>
                <a:latin typeface="隶书" panose="02010509060101010101" pitchFamily="49" charset="-122"/>
                <a:ea typeface="隶书" panose="02010509060101010101" pitchFamily="49" charset="-122"/>
              </a:rPr>
              <a:t>，依</a:t>
            </a:r>
            <a:r>
              <a:rPr lang="zh-CN" altLang="en-US" sz="2800">
                <a:solidFill>
                  <a:srgbClr val="FF0000"/>
                </a:solidFill>
                <a:latin typeface="隶书" panose="02010509060101010101" pitchFamily="49" charset="-122"/>
                <a:ea typeface="隶书" panose="02010509060101010101" pitchFamily="49" charset="-122"/>
              </a:rPr>
              <a:t>题意得方程： </a:t>
            </a:r>
          </a:p>
          <a:p>
            <a:r>
              <a:rPr lang="en-US" altLang="zh-CN" sz="2800" smtClean="0">
                <a:solidFill>
                  <a:srgbClr val="FF0000"/>
                </a:solidFill>
                <a:latin typeface="隶书" panose="02010509060101010101" pitchFamily="49" charset="-122"/>
                <a:ea typeface="隶书" panose="02010509060101010101" pitchFamily="49" charset="-122"/>
              </a:rPr>
              <a:t>                        </a:t>
            </a:r>
          </a:p>
          <a:p>
            <a:r>
              <a:rPr lang="zh-CN" altLang="en-US" sz="2800" smtClean="0">
                <a:solidFill>
                  <a:srgbClr val="FF0000"/>
                </a:solidFill>
                <a:latin typeface="隶书" panose="02010509060101010101" pitchFamily="49" charset="-122"/>
                <a:ea typeface="隶书" panose="02010509060101010101" pitchFamily="49" charset="-122"/>
              </a:rPr>
              <a:t>                    </a:t>
            </a:r>
            <a:endParaRPr lang="en-US" altLang="zh-CN" sz="2800" smtClean="0">
              <a:solidFill>
                <a:srgbClr val="FF0000"/>
              </a:solidFill>
              <a:latin typeface="隶书" panose="02010509060101010101" pitchFamily="49" charset="-122"/>
              <a:ea typeface="隶书" panose="02010509060101010101" pitchFamily="49" charset="-122"/>
            </a:endParaRPr>
          </a:p>
          <a:p>
            <a:r>
              <a:rPr lang="zh-CN" altLang="en-US" sz="2800" smtClean="0">
                <a:solidFill>
                  <a:srgbClr val="FF0000"/>
                </a:solidFill>
                <a:latin typeface="隶书" panose="02010509060101010101" pitchFamily="49" charset="-122"/>
                <a:ea typeface="隶书" panose="02010509060101010101" pitchFamily="49" charset="-122"/>
              </a:rPr>
              <a:t>                      解</a:t>
            </a:r>
            <a:r>
              <a:rPr lang="zh-CN" altLang="en-US" sz="2800">
                <a:solidFill>
                  <a:srgbClr val="FF0000"/>
                </a:solidFill>
                <a:latin typeface="隶书" panose="02010509060101010101" pitchFamily="49" charset="-122"/>
                <a:ea typeface="隶书" panose="02010509060101010101" pitchFamily="49" charset="-122"/>
              </a:rPr>
              <a:t>得 </a:t>
            </a:r>
            <a:r>
              <a:rPr lang="zh-CN" altLang="en-US" sz="2800" smtClean="0">
                <a:solidFill>
                  <a:srgbClr val="FF0000"/>
                </a:solidFill>
                <a:latin typeface="隶书" panose="02010509060101010101" pitchFamily="49" charset="-122"/>
                <a:ea typeface="隶书" panose="02010509060101010101" pitchFamily="49" charset="-122"/>
              </a:rPr>
              <a:t>    </a:t>
            </a:r>
            <a:r>
              <a:rPr lang="en-US" altLang="zh-CN" sz="2800" i="1">
                <a:solidFill>
                  <a:srgbClr val="FF0000"/>
                </a:solidFill>
                <a:latin typeface="Times New Roman" panose="02020603050405020304" pitchFamily="18" charset="0"/>
                <a:ea typeface="隶书" panose="02010509060101010101" pitchFamily="49" charset="-122"/>
                <a:cs typeface="Times New Roman" panose="02020603050405020304" pitchFamily="18" charset="0"/>
              </a:rPr>
              <a:t>x</a:t>
            </a:r>
            <a:r>
              <a:rPr lang="en-US" altLang="zh-CN" sz="2800" smtClean="0">
                <a:solidFill>
                  <a:srgbClr val="FF0000"/>
                </a:solidFill>
                <a:latin typeface="隶书" panose="02010509060101010101" pitchFamily="49" charset="-122"/>
                <a:ea typeface="隶书" panose="02010509060101010101" pitchFamily="49" charset="-122"/>
              </a:rPr>
              <a:t>=15</a:t>
            </a:r>
            <a:endParaRPr lang="zh-CN" altLang="en-US" sz="2800">
              <a:solidFill>
                <a:srgbClr val="FF0000"/>
              </a:solidFill>
              <a:latin typeface="隶书" panose="02010509060101010101" pitchFamily="49" charset="-122"/>
              <a:ea typeface="隶书" panose="02010509060101010101" pitchFamily="49" charset="-122"/>
            </a:endParaRPr>
          </a:p>
          <a:p>
            <a:r>
              <a:rPr lang="en-US" altLang="zh-CN" sz="2800" smtClean="0">
                <a:solidFill>
                  <a:srgbClr val="FF0000"/>
                </a:solidFill>
                <a:latin typeface="隶书" panose="02010509060101010101" pitchFamily="49" charset="-122"/>
                <a:ea typeface="隶书" panose="02010509060101010101" pitchFamily="49" charset="-122"/>
              </a:rPr>
              <a:t>                            60-</a:t>
            </a:r>
            <a:r>
              <a:rPr lang="en-US" altLang="zh-CN" sz="2800" i="1">
                <a:solidFill>
                  <a:srgbClr val="FF0000"/>
                </a:solidFill>
                <a:latin typeface="Times New Roman" panose="02020603050405020304" pitchFamily="18" charset="0"/>
                <a:ea typeface="隶书" panose="02010509060101010101" pitchFamily="49" charset="-122"/>
                <a:cs typeface="Times New Roman" panose="02020603050405020304" pitchFamily="18" charset="0"/>
              </a:rPr>
              <a:t>x</a:t>
            </a:r>
            <a:r>
              <a:rPr lang="en-US" altLang="zh-CN" sz="2800" smtClean="0">
                <a:solidFill>
                  <a:srgbClr val="FF0000"/>
                </a:solidFill>
                <a:latin typeface="隶书" panose="02010509060101010101" pitchFamily="49" charset="-122"/>
                <a:ea typeface="隶书" panose="02010509060101010101" pitchFamily="49" charset="-122"/>
              </a:rPr>
              <a:t>=45</a:t>
            </a:r>
          </a:p>
          <a:p>
            <a:r>
              <a:rPr lang="zh-CN" altLang="en-US" sz="2800" smtClean="0">
                <a:solidFill>
                  <a:srgbClr val="FF0000"/>
                </a:solidFill>
                <a:latin typeface="隶书" panose="02010509060101010101" pitchFamily="49" charset="-122"/>
                <a:ea typeface="隶书" panose="02010509060101010101" pitchFamily="49" charset="-122"/>
              </a:rPr>
              <a:t>答</a:t>
            </a:r>
            <a:r>
              <a:rPr lang="zh-CN" altLang="en-US" sz="2800">
                <a:solidFill>
                  <a:srgbClr val="FF0000"/>
                </a:solidFill>
                <a:latin typeface="隶书" panose="02010509060101010101" pitchFamily="49" charset="-122"/>
                <a:ea typeface="隶书" panose="02010509060101010101" pitchFamily="49" charset="-122"/>
              </a:rPr>
              <a:t>：应分配</a:t>
            </a:r>
            <a:r>
              <a:rPr lang="en-US" altLang="zh-CN" sz="2800">
                <a:solidFill>
                  <a:srgbClr val="FF0000"/>
                </a:solidFill>
                <a:latin typeface="隶书" panose="02010509060101010101" pitchFamily="49" charset="-122"/>
                <a:ea typeface="隶书" panose="02010509060101010101" pitchFamily="49" charset="-122"/>
              </a:rPr>
              <a:t>15</a:t>
            </a:r>
            <a:r>
              <a:rPr lang="zh-CN" altLang="en-US" sz="2800">
                <a:solidFill>
                  <a:srgbClr val="FF0000"/>
                </a:solidFill>
                <a:latin typeface="隶书" panose="02010509060101010101" pitchFamily="49" charset="-122"/>
                <a:ea typeface="隶书" panose="02010509060101010101" pitchFamily="49" charset="-122"/>
              </a:rPr>
              <a:t>人生产甲种零件，</a:t>
            </a:r>
            <a:r>
              <a:rPr lang="en-US" altLang="zh-CN" sz="2800">
                <a:solidFill>
                  <a:srgbClr val="FF0000"/>
                </a:solidFill>
                <a:latin typeface="隶书" panose="02010509060101010101" pitchFamily="49" charset="-122"/>
                <a:ea typeface="隶书" panose="02010509060101010101" pitchFamily="49" charset="-122"/>
              </a:rPr>
              <a:t>45</a:t>
            </a:r>
            <a:r>
              <a:rPr lang="zh-CN" altLang="en-US" sz="2800">
                <a:solidFill>
                  <a:srgbClr val="FF0000"/>
                </a:solidFill>
                <a:latin typeface="隶书" panose="02010509060101010101" pitchFamily="49" charset="-122"/>
                <a:ea typeface="隶书" panose="02010509060101010101" pitchFamily="49" charset="-122"/>
              </a:rPr>
              <a:t>人生产乙种零件，才能使每天生产的这两种零件刚好配套．</a:t>
            </a:r>
          </a:p>
        </p:txBody>
      </p:sp>
      <p:graphicFrame>
        <p:nvGraphicFramePr>
          <p:cNvPr id="8" name="对象 7"/>
          <p:cNvGraphicFramePr>
            <a:graphicFrameLocks noChangeAspect="1"/>
          </p:cNvGraphicFramePr>
          <p:nvPr>
            <p:extLst>
              <p:ext uri="{D42A27DB-BD31-4B8C-83A1-F6EECF244321}">
                <p14:modId xmlns:p14="http://schemas.microsoft.com/office/powerpoint/2010/main" val="1439562628"/>
              </p:ext>
            </p:extLst>
          </p:nvPr>
        </p:nvGraphicFramePr>
        <p:xfrm>
          <a:off x="4909128" y="4043355"/>
          <a:ext cx="2304256" cy="864096"/>
        </p:xfrm>
        <a:graphic>
          <a:graphicData uri="http://schemas.openxmlformats.org/presentationml/2006/ole">
            <mc:AlternateContent>
              <mc:Choice xmlns:v="urn:schemas-microsoft-com:vml" Requires="v">
                <p:oleObj spid="_x0000_s1045" name="Equation" r:id="rId4" imgW="1117440" imgH="419040" progId="Equation.DSMT4">
                  <p:embed/>
                </p:oleObj>
              </mc:Choice>
              <mc:Fallback>
                <p:oleObj name="Equation" r:id="rId4" imgW="1117440" imgH="419040" progId="Equation.DSMT4">
                  <p:embed/>
                  <p:pic>
                    <p:nvPicPr>
                      <p:cNvPr id="0" name="OLE substitute image"/>
                      <p:cNvPicPr/>
                      <p:nvPr/>
                    </p:nvPicPr>
                    <p:blipFill>
                      <a:blip r:embed="rId5"/>
                      <a:stretch>
                        <a:fillRect/>
                      </a:stretch>
                    </p:blipFill>
                    <p:spPr>
                      <a:xfrm>
                        <a:off x="4909128" y="4043355"/>
                        <a:ext cx="2304256" cy="864096"/>
                      </a:xfrm>
                      <a:prstGeom prst="rect">
                        <a:avLst/>
                      </a:prstGeom>
                    </p:spPr>
                  </p:pic>
                </p:oleObj>
              </mc:Fallback>
            </mc:AlternateContent>
          </a:graphicData>
        </a:graphic>
      </p:graphicFrame>
    </p:spTree>
    <p:extLst>
      <p:ext uri="{BB962C8B-B14F-4D97-AF65-F5344CB8AC3E}">
        <p14:creationId xmlns:p14="http://schemas.microsoft.com/office/powerpoint/2010/main" val="131748658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
            <a:extLst>
              <a:ext uri="{FF2B5EF4-FFF2-40B4-BE49-F238E27FC236}">
                <a16:creationId xmlns="" xmlns:a16="http://schemas.microsoft.com/office/drawing/2014/main" id="{E3E4C3D0-58A3-4CAA-925C-C958FBA662FB}"/>
              </a:ext>
            </a:extLst>
          </p:cNvPr>
          <p:cNvGrpSpPr/>
          <p:nvPr/>
        </p:nvGrpSpPr>
        <p:grpSpPr>
          <a:xfrm>
            <a:off x="203785" y="881222"/>
            <a:ext cx="3546178" cy="487383"/>
            <a:chOff x="269665" y="940097"/>
            <a:chExt cx="4124720" cy="595067"/>
          </a:xfrm>
          <a:solidFill>
            <a:srgbClr val="597755"/>
          </a:solidFill>
        </p:grpSpPr>
        <p:sp>
          <p:nvSpPr>
            <p:cNvPr id="3" name="MH_Entry_1">
              <a:extLst>
                <a:ext uri="{FF2B5EF4-FFF2-40B4-BE49-F238E27FC236}">
                  <a16:creationId xmlns="" xmlns:a16="http://schemas.microsoft.com/office/drawing/2014/main" id="{6637A720-A6CE-481E-BFA1-DE44D12F9392}"/>
                </a:ext>
              </a:extLst>
            </p:cNvPr>
            <p:cNvSpPr/>
            <p:nvPr>
              <p:custDataLst>
                <p:tags r:id="rId2"/>
              </p:custDataLst>
            </p:nvPr>
          </p:nvSpPr>
          <p:spPr>
            <a:xfrm>
              <a:off x="783555" y="940097"/>
              <a:ext cx="3610830" cy="595067"/>
            </a:xfrm>
            <a:custGeom>
              <a:gdLst>
                <a:gd name="connsiteX0" fmla="*/ 0 w 3954840"/>
                <a:gd name="connsiteY0" fmla="*/ 0 h 557348"/>
                <a:gd name="connsiteX1" fmla="*/ 3835506 w 3954840"/>
                <a:gd name="connsiteY1" fmla="*/ 0 h 557348"/>
                <a:gd name="connsiteX2" fmla="*/ 3954840 w 3954840"/>
                <a:gd name="connsiteY2" fmla="*/ 92893 h 557348"/>
                <a:gd name="connsiteX3" fmla="*/ 3954840 w 3954840"/>
                <a:gd name="connsiteY3" fmla="*/ 464455 h 557348"/>
                <a:gd name="connsiteX4" fmla="*/ 3835506 w 3954840"/>
                <a:gd name="connsiteY4" fmla="*/ 557348 h 557348"/>
                <a:gd name="connsiteX5" fmla="*/ 0 w 3954840"/>
                <a:gd name="connsiteY5" fmla="*/ 557348 h 557348"/>
                <a:gd name="connsiteX6" fmla="*/ 45938 w 3954840"/>
                <a:gd name="connsiteY6" fmla="*/ 532414 h 557348"/>
                <a:gd name="connsiteX7" fmla="*/ 180850 w 3954840"/>
                <a:gd name="connsiteY7" fmla="*/ 278674 h 557348"/>
                <a:gd name="connsiteX8" fmla="*/ 45938 w 3954840"/>
                <a:gd name="connsiteY8" fmla="*/ 24934 h 5573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54840" h="557348">
                  <a:moveTo>
                    <a:pt x="0" y="0"/>
                  </a:moveTo>
                  <a:lnTo>
                    <a:pt x="3835506" y="0"/>
                  </a:lnTo>
                  <a:cubicBezTo>
                    <a:pt x="3901412" y="0"/>
                    <a:pt x="3954840" y="41590"/>
                    <a:pt x="3954840" y="92893"/>
                  </a:cubicBezTo>
                  <a:lnTo>
                    <a:pt x="3954840" y="464455"/>
                  </a:lnTo>
                  <a:cubicBezTo>
                    <a:pt x="3954840" y="515758"/>
                    <a:pt x="3901412" y="557348"/>
                    <a:pt x="3835506" y="557348"/>
                  </a:cubicBezTo>
                  <a:lnTo>
                    <a:pt x="0" y="557348"/>
                  </a:lnTo>
                  <a:lnTo>
                    <a:pt x="45938" y="532414"/>
                  </a:lnTo>
                  <a:cubicBezTo>
                    <a:pt x="127334" y="477424"/>
                    <a:pt x="180850" y="384299"/>
                    <a:pt x="180850" y="278674"/>
                  </a:cubicBezTo>
                  <a:cubicBezTo>
                    <a:pt x="180850" y="173050"/>
                    <a:pt x="127334" y="79925"/>
                    <a:pt x="45938" y="24934"/>
                  </a:cubicBezTo>
                  <a:close/>
                </a:path>
              </a:pathLst>
            </a:custGeom>
            <a:grpFill/>
            <a:ln w="12700" cap="flat" cmpd="sng" algn="ctr">
              <a:noFill/>
              <a:prstDash val="solid"/>
              <a:miter lim="800000"/>
            </a:ln>
            <a:effectLst/>
          </p:spPr>
          <p:txBody>
            <a:bodyPr wrap="square" lIns="180000" tIns="36000" rIns="36000" bIns="36000" anchor="ctr">
              <a:normAutofit fontScale="85000" lnSpcReduction="10000"/>
            </a:bodyPr>
            <a:lstStyle/>
            <a:p>
              <a:pPr lvl="0"/>
              <a:r>
                <a:rPr lang="zh-CN" altLang="en-US" sz="2400" b="1">
                  <a:solidFill>
                    <a:schemeClr val="bg1"/>
                  </a:solidFill>
                  <a:latin typeface="隶书" panose="02010509060101010101" pitchFamily="49" charset="-122"/>
                  <a:ea typeface="隶书" panose="02010509060101010101" pitchFamily="49" charset="-122"/>
                </a:rPr>
                <a:t>实际问题与一元一次方程</a:t>
              </a:r>
            </a:p>
          </p:txBody>
        </p:sp>
        <p:sp>
          <p:nvSpPr>
            <p:cNvPr id="4" name="MH_Number_1">
              <a:extLst>
                <a:ext uri="{FF2B5EF4-FFF2-40B4-BE49-F238E27FC236}">
                  <a16:creationId xmlns="" xmlns:a16="http://schemas.microsoft.com/office/drawing/2014/main" id="{97CAB062-FE5F-4363-B886-51DF7793A244}"/>
                </a:ext>
              </a:extLst>
            </p:cNvPr>
            <p:cNvSpPr/>
            <p:nvPr>
              <p:custDataLst>
                <p:tags r:id="rId3"/>
              </p:custDataLst>
            </p:nvPr>
          </p:nvSpPr>
          <p:spPr>
            <a:xfrm>
              <a:off x="269665" y="947866"/>
              <a:ext cx="563726" cy="563725"/>
            </a:xfrm>
            <a:prstGeom prst="ellipse">
              <a:avLst/>
            </a:prstGeom>
            <a:grpFill/>
            <a:ln w="12700" cap="flat" cmpd="sng" algn="ctr">
              <a:noFill/>
              <a:prstDash val="solid"/>
              <a:miter lim="800000"/>
            </a:ln>
            <a:effectLst/>
          </p:spPr>
          <p:txBody>
            <a:bodyPr lIns="91440" tIns="45720" rIns="91440" bIns="45720" anchor="ctr"/>
            <a:lstStyle/>
            <a:p>
              <a:pPr algn="ctr"/>
              <a:r>
                <a:rPr lang="en-US" altLang="zh-CN" sz="2800" b="1" kern="0" smtClean="0">
                  <a:solidFill>
                    <a:srgbClr val="FFFFFF"/>
                  </a:solidFill>
                  <a:latin typeface="隶书" panose="02010509060101010101" pitchFamily="49" charset="-122"/>
                  <a:ea typeface="隶书" panose="02010509060101010101" pitchFamily="49" charset="-122"/>
                </a:rPr>
                <a:t>4</a:t>
              </a:r>
              <a:endParaRPr lang="zh-CN" altLang="en-US" sz="2800" b="1" kern="0">
                <a:solidFill>
                  <a:srgbClr val="FFFFFF"/>
                </a:solidFill>
                <a:latin typeface="隶书" panose="02010509060101010101" pitchFamily="49" charset="-122"/>
                <a:ea typeface="隶书" panose="02010509060101010101" pitchFamily="49" charset="-122"/>
              </a:endParaRPr>
            </a:p>
          </p:txBody>
        </p:sp>
      </p:grpSp>
      <p:sp>
        <p:nvSpPr>
          <p:cNvPr id="5" name="矩形 4"/>
          <p:cNvSpPr/>
          <p:nvPr/>
        </p:nvSpPr>
        <p:spPr>
          <a:xfrm>
            <a:off x="3833091" y="846279"/>
            <a:ext cx="2152074" cy="523220"/>
          </a:xfrm>
          <a:prstGeom prst="rect">
            <a:avLst/>
          </a:prstGeom>
          <a:noFill/>
        </p:spPr>
        <p:txBody>
          <a:bodyPr wrap="square" lIns="91440" tIns="45720" rIns="91440" bIns="45720">
            <a:spAutoFit/>
          </a:bodyPr>
          <a:lstStyle/>
          <a:p>
            <a:r>
              <a:rPr lang="en-US" altLang="zh-CN"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a:t>
            </a:r>
            <a:r>
              <a:rPr lang="zh-CN" altLang="en-US"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工程问题</a:t>
            </a:r>
            <a:endParaRPr lang="zh-CN" altLang="en-US" sz="28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endParaRPr>
          </a:p>
        </p:txBody>
      </p:sp>
      <p:sp>
        <p:nvSpPr>
          <p:cNvPr id="6" name="矩形 14">
            <a:extLst>
              <a:ext uri="{FF2B5EF4-FFF2-40B4-BE49-F238E27FC236}">
                <a16:creationId xmlns:a16="http://schemas.microsoft.com/office/drawing/2014/main" xmlns="" id="{8365C378-7BF7-47AE-AE7E-254AE02A7C89}"/>
              </a:ext>
            </a:extLst>
          </p:cNvPr>
          <p:cNvSpPr>
            <a:spLocks noChangeArrowheads="1"/>
          </p:cNvSpPr>
          <p:nvPr/>
        </p:nvSpPr>
        <p:spPr bwMode="auto">
          <a:xfrm>
            <a:off x="98504" y="1374968"/>
            <a:ext cx="12005774"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b="1" smtClean="0">
                <a:solidFill>
                  <a:srgbClr val="FF0000"/>
                </a:solidFill>
                <a:latin typeface="隶书" panose="02010509060101010101" pitchFamily="49" charset="-122"/>
                <a:ea typeface="隶书" panose="02010509060101010101" pitchFamily="49" charset="-122"/>
              </a:rPr>
              <a:t> 例</a:t>
            </a:r>
            <a:r>
              <a:rPr lang="en-US" altLang="zh-CN" sz="2800" b="1" smtClean="0">
                <a:solidFill>
                  <a:srgbClr val="FF0000"/>
                </a:solidFill>
                <a:latin typeface="隶书" panose="02010509060101010101" pitchFamily="49" charset="-122"/>
                <a:ea typeface="隶书" panose="02010509060101010101" pitchFamily="49" charset="-122"/>
              </a:rPr>
              <a:t>12.</a:t>
            </a:r>
            <a:r>
              <a:rPr lang="zh-CN" altLang="en-US" sz="2800" smtClean="0">
                <a:latin typeface="隶书" panose="02010509060101010101" pitchFamily="49" charset="-122"/>
                <a:ea typeface="隶书" panose="02010509060101010101" pitchFamily="49" charset="-122"/>
              </a:rPr>
              <a:t>整理</a:t>
            </a:r>
            <a:r>
              <a:rPr lang="zh-CN" altLang="en-US" sz="2800">
                <a:latin typeface="隶书" panose="02010509060101010101" pitchFamily="49" charset="-122"/>
                <a:ea typeface="隶书" panose="02010509060101010101" pitchFamily="49" charset="-122"/>
              </a:rPr>
              <a:t>一批图书，由一个人做</a:t>
            </a:r>
            <a:r>
              <a:rPr lang="zh-CN" altLang="en-US" sz="2800" smtClean="0">
                <a:latin typeface="隶书" panose="02010509060101010101" pitchFamily="49" charset="-122"/>
                <a:ea typeface="隶书" panose="02010509060101010101" pitchFamily="49" charset="-122"/>
              </a:rPr>
              <a:t>要</a:t>
            </a:r>
            <a:r>
              <a:rPr lang="en-US" altLang="zh-CN" sz="2800" smtClean="0">
                <a:latin typeface="隶书" panose="02010509060101010101" pitchFamily="49" charset="-122"/>
                <a:ea typeface="隶书" panose="02010509060101010101" pitchFamily="49" charset="-122"/>
              </a:rPr>
              <a:t>40h</a:t>
            </a:r>
            <a:r>
              <a:rPr lang="zh-CN" altLang="en-US" sz="2800" smtClean="0">
                <a:latin typeface="隶书" panose="02010509060101010101" pitchFamily="49" charset="-122"/>
                <a:ea typeface="隶书" panose="02010509060101010101" pitchFamily="49" charset="-122"/>
              </a:rPr>
              <a:t>完成</a:t>
            </a:r>
            <a:r>
              <a:rPr lang="en-US" altLang="zh-CN" sz="2800" smtClean="0">
                <a:latin typeface="隶书" panose="02010509060101010101" pitchFamily="49" charset="-122"/>
                <a:ea typeface="隶书" panose="02010509060101010101" pitchFamily="49" charset="-122"/>
              </a:rPr>
              <a:t>.</a:t>
            </a:r>
            <a:r>
              <a:rPr lang="zh-CN" altLang="en-US" sz="2800" smtClean="0">
                <a:latin typeface="隶书" panose="02010509060101010101" pitchFamily="49" charset="-122"/>
                <a:ea typeface="隶书" panose="02010509060101010101" pitchFamily="49" charset="-122"/>
              </a:rPr>
              <a:t>现</a:t>
            </a:r>
            <a:r>
              <a:rPr lang="zh-CN" altLang="en-US" sz="2800">
                <a:latin typeface="隶书" panose="02010509060101010101" pitchFamily="49" charset="-122"/>
                <a:ea typeface="隶书" panose="02010509060101010101" pitchFamily="49" charset="-122"/>
              </a:rPr>
              <a:t>计划由一部分人先</a:t>
            </a:r>
            <a:r>
              <a:rPr lang="zh-CN" altLang="en-US" sz="2800" smtClean="0">
                <a:latin typeface="隶书" panose="02010509060101010101" pitchFamily="49" charset="-122"/>
                <a:ea typeface="隶书" panose="02010509060101010101" pitchFamily="49" charset="-122"/>
              </a:rPr>
              <a:t>做</a:t>
            </a:r>
            <a:r>
              <a:rPr lang="en-US" altLang="zh-CN" sz="2800" smtClean="0">
                <a:latin typeface="隶书" panose="02010509060101010101" pitchFamily="49" charset="-122"/>
                <a:ea typeface="隶书" panose="02010509060101010101" pitchFamily="49" charset="-122"/>
              </a:rPr>
              <a:t>4h</a:t>
            </a:r>
            <a:r>
              <a:rPr lang="zh-CN" altLang="en-US" sz="2800">
                <a:latin typeface="隶书" panose="02010509060101010101" pitchFamily="49" charset="-122"/>
                <a:ea typeface="隶书" panose="02010509060101010101" pitchFamily="49" charset="-122"/>
              </a:rPr>
              <a:t>，然后</a:t>
            </a:r>
            <a:r>
              <a:rPr lang="zh-CN" altLang="en-US" sz="2800" smtClean="0">
                <a:latin typeface="隶书" panose="02010509060101010101" pitchFamily="49" charset="-122"/>
                <a:ea typeface="隶书" panose="02010509060101010101" pitchFamily="49" charset="-122"/>
              </a:rPr>
              <a:t>增加</a:t>
            </a:r>
            <a:r>
              <a:rPr lang="en-US" altLang="zh-CN" sz="2800" smtClean="0">
                <a:latin typeface="隶书" panose="02010509060101010101" pitchFamily="49" charset="-122"/>
                <a:ea typeface="隶书" panose="02010509060101010101" pitchFamily="49" charset="-122"/>
              </a:rPr>
              <a:t>2</a:t>
            </a:r>
            <a:r>
              <a:rPr lang="zh-CN" altLang="en-US" sz="2800">
                <a:latin typeface="隶书" panose="02010509060101010101" pitchFamily="49" charset="-122"/>
                <a:ea typeface="隶书" panose="02010509060101010101" pitchFamily="49" charset="-122"/>
              </a:rPr>
              <a:t>人与他们一起做</a:t>
            </a:r>
            <a:r>
              <a:rPr lang="en-US" altLang="zh-CN" sz="2800" smtClean="0">
                <a:latin typeface="隶书" panose="02010509060101010101" pitchFamily="49" charset="-122"/>
                <a:ea typeface="隶书" panose="02010509060101010101" pitchFamily="49" charset="-122"/>
              </a:rPr>
              <a:t>8h</a:t>
            </a:r>
            <a:r>
              <a:rPr lang="zh-CN" altLang="en-US" sz="2800">
                <a:latin typeface="隶书" panose="02010509060101010101" pitchFamily="49" charset="-122"/>
                <a:ea typeface="隶书" panose="02010509060101010101" pitchFamily="49" charset="-122"/>
              </a:rPr>
              <a:t>，完成这项工作</a:t>
            </a:r>
            <a:r>
              <a:rPr lang="en-US" altLang="zh-CN" sz="2800" smtClean="0">
                <a:latin typeface="隶书" panose="02010509060101010101" pitchFamily="49" charset="-122"/>
                <a:ea typeface="隶书" panose="02010509060101010101" pitchFamily="49" charset="-122"/>
              </a:rPr>
              <a:t>.</a:t>
            </a:r>
            <a:r>
              <a:rPr lang="zh-CN" altLang="en-US" sz="2800" smtClean="0">
                <a:latin typeface="隶书" panose="02010509060101010101" pitchFamily="49" charset="-122"/>
                <a:ea typeface="隶书" panose="02010509060101010101" pitchFamily="49" charset="-122"/>
              </a:rPr>
              <a:t>假设</a:t>
            </a:r>
            <a:r>
              <a:rPr lang="zh-CN" altLang="en-US" sz="2800">
                <a:latin typeface="隶书" panose="02010509060101010101" pitchFamily="49" charset="-122"/>
                <a:ea typeface="隶书" panose="02010509060101010101" pitchFamily="49" charset="-122"/>
              </a:rPr>
              <a:t>这些人的工作效率相同，具体应先安排多少人工作？</a:t>
            </a:r>
          </a:p>
        </p:txBody>
      </p:sp>
      <p:sp>
        <p:nvSpPr>
          <p:cNvPr id="7" name="矩形 6"/>
          <p:cNvSpPr/>
          <p:nvPr/>
        </p:nvSpPr>
        <p:spPr>
          <a:xfrm>
            <a:off x="203785" y="2638270"/>
            <a:ext cx="11449272"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zh-CN" altLang="en-US" sz="2800">
                <a:solidFill>
                  <a:srgbClr val="FF0000"/>
                </a:solidFill>
                <a:latin typeface="隶书" panose="02010509060101010101" pitchFamily="49" charset="-122"/>
                <a:ea typeface="隶书" panose="02010509060101010101" pitchFamily="49" charset="-122"/>
              </a:rPr>
              <a:t>解：设安排</a:t>
            </a:r>
            <a:r>
              <a:rPr lang="en-US" altLang="zh-CN" sz="2800">
                <a:solidFill>
                  <a:srgbClr val="FF0000"/>
                </a:solidFill>
                <a:latin typeface="隶书" panose="02010509060101010101" pitchFamily="49" charset="-122"/>
                <a:ea typeface="隶书" panose="02010509060101010101" pitchFamily="49" charset="-122"/>
              </a:rPr>
              <a:t>x</a:t>
            </a:r>
            <a:r>
              <a:rPr lang="zh-CN" altLang="en-US" sz="2800">
                <a:solidFill>
                  <a:srgbClr val="FF0000"/>
                </a:solidFill>
                <a:latin typeface="隶书" panose="02010509060101010101" pitchFamily="49" charset="-122"/>
                <a:ea typeface="隶书" panose="02010509060101010101" pitchFamily="49" charset="-122"/>
              </a:rPr>
              <a:t>人先做</a:t>
            </a:r>
            <a:r>
              <a:rPr lang="en-US" altLang="zh-CN" sz="2800">
                <a:solidFill>
                  <a:srgbClr val="FF0000"/>
                </a:solidFill>
                <a:latin typeface="隶书" panose="02010509060101010101" pitchFamily="49" charset="-122"/>
                <a:ea typeface="隶书" panose="02010509060101010101" pitchFamily="49" charset="-122"/>
              </a:rPr>
              <a:t>4h. </a:t>
            </a:r>
            <a:r>
              <a:rPr lang="zh-CN" altLang="en-US" sz="2800">
                <a:solidFill>
                  <a:srgbClr val="FF0000"/>
                </a:solidFill>
                <a:latin typeface="隶书" panose="02010509060101010101" pitchFamily="49" charset="-122"/>
                <a:ea typeface="隶书" panose="02010509060101010101" pitchFamily="49" charset="-122"/>
              </a:rPr>
              <a:t>根据先后两个时段的工作量之和应等于总工作量，列出方程</a:t>
            </a:r>
          </a:p>
          <a:p>
            <a:r>
              <a:rPr lang="zh-CN" altLang="en-US" sz="2800">
                <a:solidFill>
                  <a:srgbClr val="FF0000"/>
                </a:solidFill>
                <a:latin typeface="隶书" panose="02010509060101010101" pitchFamily="49" charset="-122"/>
                <a:ea typeface="隶书" panose="02010509060101010101" pitchFamily="49" charset="-122"/>
              </a:rPr>
              <a:t>          </a:t>
            </a:r>
          </a:p>
          <a:p>
            <a:r>
              <a:rPr lang="zh-CN" altLang="en-US" sz="2800" smtClean="0">
                <a:solidFill>
                  <a:srgbClr val="FF0000"/>
                </a:solidFill>
                <a:latin typeface="隶书" panose="02010509060101010101" pitchFamily="49" charset="-122"/>
                <a:ea typeface="隶书" panose="02010509060101010101" pitchFamily="49" charset="-122"/>
              </a:rPr>
              <a:t>             解</a:t>
            </a:r>
            <a:r>
              <a:rPr lang="zh-CN" altLang="en-US" sz="2800">
                <a:solidFill>
                  <a:srgbClr val="FF0000"/>
                </a:solidFill>
                <a:latin typeface="隶书" panose="02010509060101010101" pitchFamily="49" charset="-122"/>
                <a:ea typeface="隶书" panose="02010509060101010101" pitchFamily="49" charset="-122"/>
              </a:rPr>
              <a:t>方程，得 </a:t>
            </a:r>
            <a:r>
              <a:rPr lang="en-US" altLang="zh-CN" sz="2800">
                <a:solidFill>
                  <a:srgbClr val="FF0000"/>
                </a:solidFill>
                <a:latin typeface="隶书" panose="02010509060101010101" pitchFamily="49" charset="-122"/>
                <a:ea typeface="隶书" panose="02010509060101010101" pitchFamily="49" charset="-122"/>
              </a:rPr>
              <a:t>4x+8(x+2)=40</a:t>
            </a:r>
          </a:p>
          <a:p>
            <a:r>
              <a:rPr lang="en-US" altLang="zh-CN" sz="2800">
                <a:solidFill>
                  <a:srgbClr val="FF0000"/>
                </a:solidFill>
                <a:latin typeface="隶书" panose="02010509060101010101" pitchFamily="49" charset="-122"/>
                <a:ea typeface="隶书" panose="02010509060101010101" pitchFamily="49" charset="-122"/>
              </a:rPr>
              <a:t>           </a:t>
            </a:r>
            <a:r>
              <a:rPr lang="en-US" altLang="zh-CN" sz="2800" smtClean="0">
                <a:solidFill>
                  <a:srgbClr val="FF0000"/>
                </a:solidFill>
                <a:latin typeface="隶书" panose="02010509060101010101" pitchFamily="49" charset="-122"/>
                <a:ea typeface="隶书" panose="02010509060101010101" pitchFamily="49" charset="-122"/>
              </a:rPr>
              <a:t>             </a:t>
            </a:r>
            <a:r>
              <a:rPr lang="en-US" altLang="zh-CN" sz="2800">
                <a:solidFill>
                  <a:srgbClr val="FF0000"/>
                </a:solidFill>
                <a:latin typeface="隶书" panose="02010509060101010101" pitchFamily="49" charset="-122"/>
                <a:ea typeface="隶书" panose="02010509060101010101" pitchFamily="49" charset="-122"/>
              </a:rPr>
              <a:t>4x+8x+16=40</a:t>
            </a:r>
          </a:p>
          <a:p>
            <a:r>
              <a:rPr lang="en-US" altLang="zh-CN" sz="2800" smtClean="0">
                <a:solidFill>
                  <a:srgbClr val="FF0000"/>
                </a:solidFill>
                <a:latin typeface="隶书" panose="02010509060101010101" pitchFamily="49" charset="-122"/>
                <a:ea typeface="隶书" panose="02010509060101010101" pitchFamily="49" charset="-122"/>
              </a:rPr>
              <a:t>                          12x=24</a:t>
            </a:r>
          </a:p>
          <a:p>
            <a:r>
              <a:rPr lang="en-US" altLang="zh-CN" sz="2800" smtClean="0">
                <a:solidFill>
                  <a:srgbClr val="FF0000"/>
                </a:solidFill>
                <a:latin typeface="隶书" panose="02010509060101010101" pitchFamily="49" charset="-122"/>
                <a:ea typeface="隶书" panose="02010509060101010101" pitchFamily="49" charset="-122"/>
              </a:rPr>
              <a:t>                            x=2</a:t>
            </a:r>
          </a:p>
          <a:p>
            <a:r>
              <a:rPr lang="zh-CN" altLang="en-US" sz="2800" smtClean="0">
                <a:solidFill>
                  <a:srgbClr val="FF0000"/>
                </a:solidFill>
                <a:latin typeface="隶书" panose="02010509060101010101" pitchFamily="49" charset="-122"/>
                <a:ea typeface="隶书" panose="02010509060101010101" pitchFamily="49" charset="-122"/>
              </a:rPr>
              <a:t>答</a:t>
            </a:r>
            <a:r>
              <a:rPr lang="zh-CN" altLang="en-US" sz="2800">
                <a:solidFill>
                  <a:srgbClr val="FF0000"/>
                </a:solidFill>
                <a:latin typeface="隶书" panose="02010509060101010101" pitchFamily="49" charset="-122"/>
                <a:ea typeface="隶书" panose="02010509060101010101" pitchFamily="49" charset="-122"/>
              </a:rPr>
              <a:t>：应安排</a:t>
            </a:r>
            <a:r>
              <a:rPr lang="en-US" altLang="zh-CN" sz="2800">
                <a:solidFill>
                  <a:srgbClr val="FF0000"/>
                </a:solidFill>
                <a:latin typeface="隶书" panose="02010509060101010101" pitchFamily="49" charset="-122"/>
                <a:ea typeface="隶书" panose="02010509060101010101" pitchFamily="49" charset="-122"/>
              </a:rPr>
              <a:t>2</a:t>
            </a:r>
            <a:r>
              <a:rPr lang="zh-CN" altLang="en-US" sz="2800">
                <a:solidFill>
                  <a:srgbClr val="FF0000"/>
                </a:solidFill>
                <a:latin typeface="隶书" panose="02010509060101010101" pitchFamily="49" charset="-122"/>
                <a:ea typeface="隶书" panose="02010509060101010101" pitchFamily="49" charset="-122"/>
              </a:rPr>
              <a:t>人先做</a:t>
            </a:r>
            <a:r>
              <a:rPr lang="en-US" altLang="zh-CN" sz="2800">
                <a:solidFill>
                  <a:srgbClr val="FF0000"/>
                </a:solidFill>
                <a:latin typeface="隶书" panose="02010509060101010101" pitchFamily="49" charset="-122"/>
                <a:ea typeface="隶书" panose="02010509060101010101" pitchFamily="49" charset="-122"/>
              </a:rPr>
              <a:t>4h.</a:t>
            </a:r>
          </a:p>
        </p:txBody>
      </p:sp>
      <p:graphicFrame>
        <p:nvGraphicFramePr>
          <p:cNvPr id="8" name="对象 7"/>
          <p:cNvGraphicFramePr>
            <a:graphicFrameLocks noChangeAspect="1"/>
          </p:cNvGraphicFramePr>
          <p:nvPr>
            <p:extLst>
              <p:ext uri="{D42A27DB-BD31-4B8C-83A1-F6EECF244321}">
                <p14:modId xmlns:p14="http://schemas.microsoft.com/office/powerpoint/2010/main" val="3172933963"/>
              </p:ext>
            </p:extLst>
          </p:nvPr>
        </p:nvGraphicFramePr>
        <p:xfrm>
          <a:off x="4475038" y="3180303"/>
          <a:ext cx="2263775" cy="842962"/>
        </p:xfrm>
        <a:graphic>
          <a:graphicData uri="http://schemas.openxmlformats.org/presentationml/2006/ole">
            <mc:AlternateContent>
              <mc:Choice xmlns:v="urn:schemas-microsoft-com:vml" Requires="v">
                <p:oleObj spid="_x0000_s1046" name="Equation" r:id="rId4" imgW="1054080" imgH="393480" progId="Equation.DSMT4">
                  <p:embed/>
                </p:oleObj>
              </mc:Choice>
              <mc:Fallback>
                <p:oleObj name="Equation" r:id="rId4" imgW="1054080" imgH="393480" progId="Equation.DSMT4">
                  <p:embed/>
                  <p:pic>
                    <p:nvPicPr>
                      <p:cNvPr id="0" name="OLE substitute image"/>
                      <p:cNvPicPr/>
                      <p:nvPr/>
                    </p:nvPicPr>
                    <p:blipFill>
                      <a:blip r:embed="rId5"/>
                      <a:stretch>
                        <a:fillRect/>
                      </a:stretch>
                    </p:blipFill>
                    <p:spPr>
                      <a:xfrm>
                        <a:off x="4475038" y="3180303"/>
                        <a:ext cx="2263775" cy="842962"/>
                      </a:xfrm>
                      <a:prstGeom prst="rect">
                        <a:avLst/>
                      </a:prstGeom>
                    </p:spPr>
                  </p:pic>
                </p:oleObj>
              </mc:Fallback>
            </mc:AlternateContent>
          </a:graphicData>
        </a:graphic>
      </p:graphicFrame>
    </p:spTree>
    <p:extLst>
      <p:ext uri="{BB962C8B-B14F-4D97-AF65-F5344CB8AC3E}">
        <p14:creationId xmlns:p14="http://schemas.microsoft.com/office/powerpoint/2010/main" val="84418644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
            <a:extLst>
              <a:ext uri="{FF2B5EF4-FFF2-40B4-BE49-F238E27FC236}">
                <a16:creationId xmlns="" xmlns:a16="http://schemas.microsoft.com/office/drawing/2014/main" id="{E3E4C3D0-58A3-4CAA-925C-C958FBA662FB}"/>
              </a:ext>
            </a:extLst>
          </p:cNvPr>
          <p:cNvGrpSpPr/>
          <p:nvPr/>
        </p:nvGrpSpPr>
        <p:grpSpPr>
          <a:xfrm>
            <a:off x="203785" y="881222"/>
            <a:ext cx="3546178" cy="487383"/>
            <a:chOff x="269665" y="940097"/>
            <a:chExt cx="4124720" cy="595067"/>
          </a:xfrm>
          <a:solidFill>
            <a:srgbClr val="597755"/>
          </a:solidFill>
        </p:grpSpPr>
        <p:sp>
          <p:nvSpPr>
            <p:cNvPr id="3" name="MH_Entry_1">
              <a:extLst>
                <a:ext uri="{FF2B5EF4-FFF2-40B4-BE49-F238E27FC236}">
                  <a16:creationId xmlns="" xmlns:a16="http://schemas.microsoft.com/office/drawing/2014/main" id="{6637A720-A6CE-481E-BFA1-DE44D12F9392}"/>
                </a:ext>
              </a:extLst>
            </p:cNvPr>
            <p:cNvSpPr/>
            <p:nvPr>
              <p:custDataLst>
                <p:tags r:id="rId2"/>
              </p:custDataLst>
            </p:nvPr>
          </p:nvSpPr>
          <p:spPr>
            <a:xfrm>
              <a:off x="783555" y="940097"/>
              <a:ext cx="3610830" cy="595067"/>
            </a:xfrm>
            <a:custGeom>
              <a:gdLst>
                <a:gd name="connsiteX0" fmla="*/ 0 w 3954840"/>
                <a:gd name="connsiteY0" fmla="*/ 0 h 557348"/>
                <a:gd name="connsiteX1" fmla="*/ 3835506 w 3954840"/>
                <a:gd name="connsiteY1" fmla="*/ 0 h 557348"/>
                <a:gd name="connsiteX2" fmla="*/ 3954840 w 3954840"/>
                <a:gd name="connsiteY2" fmla="*/ 92893 h 557348"/>
                <a:gd name="connsiteX3" fmla="*/ 3954840 w 3954840"/>
                <a:gd name="connsiteY3" fmla="*/ 464455 h 557348"/>
                <a:gd name="connsiteX4" fmla="*/ 3835506 w 3954840"/>
                <a:gd name="connsiteY4" fmla="*/ 557348 h 557348"/>
                <a:gd name="connsiteX5" fmla="*/ 0 w 3954840"/>
                <a:gd name="connsiteY5" fmla="*/ 557348 h 557348"/>
                <a:gd name="connsiteX6" fmla="*/ 45938 w 3954840"/>
                <a:gd name="connsiteY6" fmla="*/ 532414 h 557348"/>
                <a:gd name="connsiteX7" fmla="*/ 180850 w 3954840"/>
                <a:gd name="connsiteY7" fmla="*/ 278674 h 557348"/>
                <a:gd name="connsiteX8" fmla="*/ 45938 w 3954840"/>
                <a:gd name="connsiteY8" fmla="*/ 24934 h 5573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54840" h="557348">
                  <a:moveTo>
                    <a:pt x="0" y="0"/>
                  </a:moveTo>
                  <a:lnTo>
                    <a:pt x="3835506" y="0"/>
                  </a:lnTo>
                  <a:cubicBezTo>
                    <a:pt x="3901412" y="0"/>
                    <a:pt x="3954840" y="41590"/>
                    <a:pt x="3954840" y="92893"/>
                  </a:cubicBezTo>
                  <a:lnTo>
                    <a:pt x="3954840" y="464455"/>
                  </a:lnTo>
                  <a:cubicBezTo>
                    <a:pt x="3954840" y="515758"/>
                    <a:pt x="3901412" y="557348"/>
                    <a:pt x="3835506" y="557348"/>
                  </a:cubicBezTo>
                  <a:lnTo>
                    <a:pt x="0" y="557348"/>
                  </a:lnTo>
                  <a:lnTo>
                    <a:pt x="45938" y="532414"/>
                  </a:lnTo>
                  <a:cubicBezTo>
                    <a:pt x="127334" y="477424"/>
                    <a:pt x="180850" y="384299"/>
                    <a:pt x="180850" y="278674"/>
                  </a:cubicBezTo>
                  <a:cubicBezTo>
                    <a:pt x="180850" y="173050"/>
                    <a:pt x="127334" y="79925"/>
                    <a:pt x="45938" y="24934"/>
                  </a:cubicBezTo>
                  <a:close/>
                </a:path>
              </a:pathLst>
            </a:custGeom>
            <a:grpFill/>
            <a:ln w="12700" cap="flat" cmpd="sng" algn="ctr">
              <a:noFill/>
              <a:prstDash val="solid"/>
              <a:miter lim="800000"/>
            </a:ln>
            <a:effectLst/>
          </p:spPr>
          <p:txBody>
            <a:bodyPr wrap="square" lIns="180000" tIns="36000" rIns="36000" bIns="36000" anchor="ctr">
              <a:normAutofit fontScale="85000" lnSpcReduction="10000"/>
            </a:bodyPr>
            <a:lstStyle/>
            <a:p>
              <a:pPr lvl="0"/>
              <a:r>
                <a:rPr lang="zh-CN" altLang="en-US" sz="2400" b="1">
                  <a:solidFill>
                    <a:schemeClr val="bg1"/>
                  </a:solidFill>
                  <a:latin typeface="隶书" panose="02010509060101010101" pitchFamily="49" charset="-122"/>
                  <a:ea typeface="隶书" panose="02010509060101010101" pitchFamily="49" charset="-122"/>
                </a:rPr>
                <a:t>实际问题与一元一次方程</a:t>
              </a:r>
            </a:p>
          </p:txBody>
        </p:sp>
        <p:sp>
          <p:nvSpPr>
            <p:cNvPr id="4" name="MH_Number_1">
              <a:extLst>
                <a:ext uri="{FF2B5EF4-FFF2-40B4-BE49-F238E27FC236}">
                  <a16:creationId xmlns="" xmlns:a16="http://schemas.microsoft.com/office/drawing/2014/main" id="{97CAB062-FE5F-4363-B886-51DF7793A244}"/>
                </a:ext>
              </a:extLst>
            </p:cNvPr>
            <p:cNvSpPr/>
            <p:nvPr>
              <p:custDataLst>
                <p:tags r:id="rId3"/>
              </p:custDataLst>
            </p:nvPr>
          </p:nvSpPr>
          <p:spPr>
            <a:xfrm>
              <a:off x="269665" y="947866"/>
              <a:ext cx="563726" cy="563725"/>
            </a:xfrm>
            <a:prstGeom prst="ellipse">
              <a:avLst/>
            </a:prstGeom>
            <a:grpFill/>
            <a:ln w="12700" cap="flat" cmpd="sng" algn="ctr">
              <a:noFill/>
              <a:prstDash val="solid"/>
              <a:miter lim="800000"/>
            </a:ln>
            <a:effectLst/>
          </p:spPr>
          <p:txBody>
            <a:bodyPr lIns="91440" tIns="45720" rIns="91440" bIns="45720" anchor="ctr"/>
            <a:lstStyle/>
            <a:p>
              <a:pPr algn="ctr"/>
              <a:r>
                <a:rPr lang="en-US" altLang="zh-CN" sz="2800" b="1" kern="0" smtClean="0">
                  <a:solidFill>
                    <a:srgbClr val="FFFFFF"/>
                  </a:solidFill>
                  <a:latin typeface="隶书" panose="02010509060101010101" pitchFamily="49" charset="-122"/>
                  <a:ea typeface="隶书" panose="02010509060101010101" pitchFamily="49" charset="-122"/>
                </a:rPr>
                <a:t>4</a:t>
              </a:r>
              <a:endParaRPr lang="zh-CN" altLang="en-US" sz="2800" b="1" kern="0">
                <a:solidFill>
                  <a:srgbClr val="FFFFFF"/>
                </a:solidFill>
                <a:latin typeface="隶书" panose="02010509060101010101" pitchFamily="49" charset="-122"/>
                <a:ea typeface="隶书" panose="02010509060101010101" pitchFamily="49" charset="-122"/>
              </a:endParaRPr>
            </a:p>
          </p:txBody>
        </p:sp>
      </p:grpSp>
      <p:sp>
        <p:nvSpPr>
          <p:cNvPr id="5" name="矩形 4"/>
          <p:cNvSpPr/>
          <p:nvPr/>
        </p:nvSpPr>
        <p:spPr>
          <a:xfrm>
            <a:off x="3833090" y="846279"/>
            <a:ext cx="3020291" cy="523220"/>
          </a:xfrm>
          <a:prstGeom prst="rect">
            <a:avLst/>
          </a:prstGeom>
          <a:noFill/>
        </p:spPr>
        <p:txBody>
          <a:bodyPr wrap="square" lIns="91440" tIns="45720" rIns="91440" bIns="45720">
            <a:spAutoFit/>
          </a:bodyPr>
          <a:lstStyle/>
          <a:p>
            <a:r>
              <a:rPr lang="en-US" altLang="zh-CN"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a:t>
            </a:r>
            <a:r>
              <a:rPr lang="zh-CN" altLang="en-US"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分段计费问题</a:t>
            </a:r>
            <a:endParaRPr lang="zh-CN" altLang="en-US" sz="28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endParaRPr>
          </a:p>
        </p:txBody>
      </p:sp>
      <p:sp>
        <p:nvSpPr>
          <p:cNvPr id="6" name="矩形 5"/>
          <p:cNvSpPr/>
          <p:nvPr/>
        </p:nvSpPr>
        <p:spPr>
          <a:xfrm>
            <a:off x="203785" y="1349298"/>
            <a:ext cx="11923560" cy="2246769"/>
          </a:xfrm>
          <a:prstGeom prst="rect">
            <a:avLst/>
          </a:prstGeom>
        </p:spPr>
        <p:txBody>
          <a:bodyPr wrap="square">
            <a:spAutoFit/>
          </a:bodyPr>
          <a:lstStyle/>
          <a:p>
            <a:r>
              <a:rPr lang="zh-CN" altLang="en-US" sz="2800" b="1" kern="100" smtClean="0">
                <a:solidFill>
                  <a:srgbClr val="FF0000"/>
                </a:solidFill>
                <a:latin typeface="隶书" panose="02010509060101010101" pitchFamily="49" charset="-122"/>
                <a:ea typeface="隶书" panose="02010509060101010101" pitchFamily="49" charset="-122"/>
              </a:rPr>
              <a:t>例</a:t>
            </a:r>
            <a:r>
              <a:rPr lang="en-US" altLang="zh-CN" sz="2800" b="1" kern="100" smtClean="0">
                <a:solidFill>
                  <a:srgbClr val="FF0000"/>
                </a:solidFill>
                <a:latin typeface="隶书" panose="02010509060101010101" pitchFamily="49" charset="-122"/>
                <a:ea typeface="隶书" panose="02010509060101010101" pitchFamily="49" charset="-122"/>
              </a:rPr>
              <a:t>13.</a:t>
            </a:r>
            <a:r>
              <a:rPr lang="zh-CN" altLang="zh-CN" sz="2800" kern="100" smtClean="0">
                <a:latin typeface="隶书" panose="02010509060101010101" pitchFamily="49" charset="-122"/>
                <a:ea typeface="隶书" panose="02010509060101010101" pitchFamily="49" charset="-122"/>
              </a:rPr>
              <a:t>某</a:t>
            </a:r>
            <a:r>
              <a:rPr lang="zh-CN" altLang="zh-CN" sz="2800" kern="100">
                <a:latin typeface="隶书" panose="02010509060101010101" pitchFamily="49" charset="-122"/>
                <a:ea typeface="隶书" panose="02010509060101010101" pitchFamily="49" charset="-122"/>
              </a:rPr>
              <a:t>市为更有效地利用水资源，制定了居民用水收费标准：如果一户每月用水量不超过</a:t>
            </a:r>
            <a:r>
              <a:rPr lang="en-US" altLang="zh-CN" sz="2800" kern="100">
                <a:latin typeface="隶书" panose="02010509060101010101" pitchFamily="49" charset="-122"/>
                <a:ea typeface="隶书" panose="02010509060101010101" pitchFamily="49" charset="-122"/>
              </a:rPr>
              <a:t>10</a:t>
            </a:r>
            <a:r>
              <a:rPr lang="zh-CN" altLang="zh-CN" sz="2800" kern="100">
                <a:latin typeface="隶书" panose="02010509060101010101" pitchFamily="49" charset="-122"/>
                <a:ea typeface="隶书" panose="02010509060101010101" pitchFamily="49" charset="-122"/>
              </a:rPr>
              <a:t>立方米，每立方米按</a:t>
            </a:r>
            <a:r>
              <a:rPr lang="en-US" altLang="zh-CN" sz="2800" kern="100">
                <a:latin typeface="隶书" panose="02010509060101010101" pitchFamily="49" charset="-122"/>
                <a:ea typeface="隶书" panose="02010509060101010101" pitchFamily="49" charset="-122"/>
              </a:rPr>
              <a:t>2</a:t>
            </a:r>
            <a:r>
              <a:rPr lang="zh-CN" altLang="zh-CN" sz="2800" kern="100">
                <a:latin typeface="隶书" panose="02010509060101010101" pitchFamily="49" charset="-122"/>
                <a:ea typeface="隶书" panose="02010509060101010101" pitchFamily="49" charset="-122"/>
              </a:rPr>
              <a:t>元收费；如果超过</a:t>
            </a:r>
            <a:r>
              <a:rPr lang="en-US" altLang="zh-CN" sz="2800" kern="100">
                <a:latin typeface="隶书" panose="02010509060101010101" pitchFamily="49" charset="-122"/>
                <a:ea typeface="隶书" panose="02010509060101010101" pitchFamily="49" charset="-122"/>
              </a:rPr>
              <a:t>10</a:t>
            </a:r>
            <a:r>
              <a:rPr lang="zh-CN" altLang="zh-CN" sz="2800" kern="100">
                <a:latin typeface="隶书" panose="02010509060101010101" pitchFamily="49" charset="-122"/>
                <a:ea typeface="隶书" panose="02010509060101010101" pitchFamily="49" charset="-122"/>
              </a:rPr>
              <a:t>立方米，超过部分按每立方米</a:t>
            </a:r>
            <a:r>
              <a:rPr lang="en-US" altLang="zh-CN" sz="2800" kern="100">
                <a:latin typeface="隶书" panose="02010509060101010101" pitchFamily="49" charset="-122"/>
                <a:ea typeface="隶书" panose="02010509060101010101" pitchFamily="49" charset="-122"/>
              </a:rPr>
              <a:t>2.5</a:t>
            </a:r>
            <a:r>
              <a:rPr lang="zh-CN" altLang="zh-CN" sz="2800" kern="100">
                <a:latin typeface="隶书" panose="02010509060101010101" pitchFamily="49" charset="-122"/>
                <a:ea typeface="隶书" panose="02010509060101010101" pitchFamily="49" charset="-122"/>
              </a:rPr>
              <a:t>元收费，其余仍按每立方米</a:t>
            </a:r>
            <a:r>
              <a:rPr lang="en-US" altLang="zh-CN" sz="2800" kern="100">
                <a:latin typeface="隶书" panose="02010509060101010101" pitchFamily="49" charset="-122"/>
                <a:ea typeface="隶书" panose="02010509060101010101" pitchFamily="49" charset="-122"/>
              </a:rPr>
              <a:t>2</a:t>
            </a:r>
            <a:r>
              <a:rPr lang="zh-CN" altLang="zh-CN" sz="2800" kern="100">
                <a:latin typeface="隶书" panose="02010509060101010101" pitchFamily="49" charset="-122"/>
                <a:ea typeface="隶书" panose="02010509060101010101" pitchFamily="49" charset="-122"/>
              </a:rPr>
              <a:t>元计算，另外，每立方米水加收污水处理费</a:t>
            </a:r>
            <a:r>
              <a:rPr lang="en-US" altLang="zh-CN" sz="2800" kern="100">
                <a:latin typeface="隶书" panose="02010509060101010101" pitchFamily="49" charset="-122"/>
                <a:ea typeface="隶书" panose="02010509060101010101" pitchFamily="49" charset="-122"/>
              </a:rPr>
              <a:t>1</a:t>
            </a:r>
            <a:r>
              <a:rPr lang="zh-CN" altLang="zh-CN" sz="2800" kern="100">
                <a:latin typeface="隶书" panose="02010509060101010101" pitchFamily="49" charset="-122"/>
                <a:ea typeface="隶书" panose="02010509060101010101" pitchFamily="49" charset="-122"/>
              </a:rPr>
              <a:t>元．若某户一月份共支付水费</a:t>
            </a:r>
            <a:r>
              <a:rPr lang="en-US" altLang="zh-CN" sz="2800" kern="100">
                <a:latin typeface="隶书" panose="02010509060101010101" pitchFamily="49" charset="-122"/>
                <a:ea typeface="隶书" panose="02010509060101010101" pitchFamily="49" charset="-122"/>
              </a:rPr>
              <a:t>65</a:t>
            </a:r>
            <a:r>
              <a:rPr lang="zh-CN" altLang="zh-CN" sz="2800" kern="100">
                <a:latin typeface="隶书" panose="02010509060101010101" pitchFamily="49" charset="-122"/>
                <a:ea typeface="隶书" panose="02010509060101010101" pitchFamily="49" charset="-122"/>
              </a:rPr>
              <a:t>元，求该户一月份用水量为多少立方米？</a:t>
            </a:r>
            <a:endParaRPr lang="zh-CN" altLang="zh-CN" sz="2800" kern="100">
              <a:effectLst/>
              <a:latin typeface="隶书" panose="02010509060101010101" pitchFamily="49" charset="-122"/>
              <a:ea typeface="隶书" panose="02010509060101010101" pitchFamily="49" charset="-122"/>
            </a:endParaRPr>
          </a:p>
        </p:txBody>
      </p:sp>
      <p:sp>
        <p:nvSpPr>
          <p:cNvPr id="14" name="矩形 13"/>
          <p:cNvSpPr/>
          <p:nvPr/>
        </p:nvSpPr>
        <p:spPr>
          <a:xfrm>
            <a:off x="203784" y="3484802"/>
            <a:ext cx="11831197" cy="3108543"/>
          </a:xfrm>
          <a:prstGeom prst="rect">
            <a:avLst/>
          </a:prstGeom>
        </p:spPr>
        <p:txBody>
          <a:bodyPr wrap="square">
            <a:spAutoFit/>
          </a:bodyPr>
          <a:lstStyle/>
          <a:p>
            <a:r>
              <a:rPr lang="zh-CN" altLang="en-US" sz="2800">
                <a:solidFill>
                  <a:srgbClr val="FF0000"/>
                </a:solidFill>
                <a:latin typeface="隶书" panose="02010509060101010101" pitchFamily="49" charset="-122"/>
                <a:ea typeface="隶书" panose="02010509060101010101" pitchFamily="49" charset="-122"/>
              </a:rPr>
              <a:t>解：若用水量不超过</a:t>
            </a:r>
            <a:r>
              <a:rPr lang="en-US" altLang="zh-CN" sz="2800">
                <a:solidFill>
                  <a:srgbClr val="FF0000"/>
                </a:solidFill>
                <a:latin typeface="隶书" panose="02010509060101010101" pitchFamily="49" charset="-122"/>
                <a:ea typeface="隶书" panose="02010509060101010101" pitchFamily="49" charset="-122"/>
              </a:rPr>
              <a:t>10</a:t>
            </a:r>
            <a:r>
              <a:rPr lang="zh-CN" altLang="en-US" sz="2800">
                <a:solidFill>
                  <a:srgbClr val="FF0000"/>
                </a:solidFill>
                <a:latin typeface="隶书" panose="02010509060101010101" pitchFamily="49" charset="-122"/>
                <a:ea typeface="隶书" panose="02010509060101010101" pitchFamily="49" charset="-122"/>
              </a:rPr>
              <a:t>立方米，用户应付水费最多为</a:t>
            </a:r>
            <a:r>
              <a:rPr lang="en-US" altLang="zh-CN" sz="2800">
                <a:solidFill>
                  <a:srgbClr val="FF0000"/>
                </a:solidFill>
                <a:latin typeface="隶书" panose="02010509060101010101" pitchFamily="49" charset="-122"/>
                <a:ea typeface="隶书" panose="02010509060101010101" pitchFamily="49" charset="-122"/>
              </a:rPr>
              <a:t>10</a:t>
            </a:r>
            <a:r>
              <a:rPr lang="en-US" altLang="zh-CN" sz="2800" smtClean="0">
                <a:solidFill>
                  <a:srgbClr val="FF0000"/>
                </a:solidFill>
                <a:latin typeface="隶书" panose="02010509060101010101" pitchFamily="49" charset="-122"/>
                <a:ea typeface="隶书" panose="02010509060101010101" pitchFamily="49" charset="-122"/>
              </a:rPr>
              <a:t>×(2</a:t>
            </a:r>
            <a:r>
              <a:rPr lang="zh-CN" altLang="en-US" sz="2800">
                <a:solidFill>
                  <a:srgbClr val="FF0000"/>
                </a:solidFill>
                <a:latin typeface="隶书" panose="02010509060101010101" pitchFamily="49" charset="-122"/>
                <a:ea typeface="隶书" panose="02010509060101010101" pitchFamily="49" charset="-122"/>
              </a:rPr>
              <a:t>＋</a:t>
            </a:r>
            <a:r>
              <a:rPr lang="en-US" altLang="zh-CN" sz="2800" smtClean="0">
                <a:solidFill>
                  <a:srgbClr val="FF0000"/>
                </a:solidFill>
                <a:latin typeface="隶书" panose="02010509060101010101" pitchFamily="49" charset="-122"/>
                <a:ea typeface="隶书" panose="02010509060101010101" pitchFamily="49" charset="-122"/>
              </a:rPr>
              <a:t>1)</a:t>
            </a:r>
            <a:r>
              <a:rPr lang="zh-CN" altLang="en-US" sz="2800" smtClean="0">
                <a:solidFill>
                  <a:srgbClr val="FF0000"/>
                </a:solidFill>
                <a:latin typeface="隶书" panose="02010509060101010101" pitchFamily="49" charset="-122"/>
                <a:ea typeface="隶书" panose="02010509060101010101" pitchFamily="49" charset="-122"/>
              </a:rPr>
              <a:t>＝</a:t>
            </a:r>
            <a:r>
              <a:rPr lang="en-US" altLang="zh-CN" sz="2800">
                <a:solidFill>
                  <a:srgbClr val="FF0000"/>
                </a:solidFill>
                <a:latin typeface="隶书" panose="02010509060101010101" pitchFamily="49" charset="-122"/>
                <a:ea typeface="隶书" panose="02010509060101010101" pitchFamily="49" charset="-122"/>
              </a:rPr>
              <a:t>30</a:t>
            </a:r>
            <a:r>
              <a:rPr lang="zh-CN" altLang="en-US" sz="2800">
                <a:solidFill>
                  <a:srgbClr val="FF0000"/>
                </a:solidFill>
                <a:latin typeface="隶书" panose="02010509060101010101" pitchFamily="49" charset="-122"/>
                <a:ea typeface="隶书" panose="02010509060101010101" pitchFamily="49" charset="-122"/>
              </a:rPr>
              <a:t>元，</a:t>
            </a:r>
          </a:p>
          <a:p>
            <a:r>
              <a:rPr lang="zh-CN" altLang="en-US" sz="2800">
                <a:solidFill>
                  <a:srgbClr val="FF0000"/>
                </a:solidFill>
                <a:latin typeface="隶书" panose="02010509060101010101" pitchFamily="49" charset="-122"/>
                <a:ea typeface="隶书" panose="02010509060101010101" pitchFamily="49" charset="-122"/>
              </a:rPr>
              <a:t>因为</a:t>
            </a:r>
            <a:r>
              <a:rPr lang="en-US" altLang="zh-CN" sz="2800" smtClean="0">
                <a:solidFill>
                  <a:srgbClr val="FF0000"/>
                </a:solidFill>
                <a:latin typeface="隶书" panose="02010509060101010101" pitchFamily="49" charset="-122"/>
                <a:ea typeface="隶书" panose="02010509060101010101" pitchFamily="49" charset="-122"/>
              </a:rPr>
              <a:t>65</a:t>
            </a:r>
            <a:r>
              <a:rPr lang="zh-CN" altLang="en-US" sz="2800">
                <a:solidFill>
                  <a:srgbClr val="FF0000"/>
                </a:solidFill>
                <a:latin typeface="隶书" panose="02010509060101010101" pitchFamily="49" charset="-122"/>
                <a:ea typeface="隶书" panose="02010509060101010101" pitchFamily="49" charset="-122"/>
              </a:rPr>
              <a:t>＞</a:t>
            </a:r>
            <a:r>
              <a:rPr lang="en-US" altLang="zh-CN" sz="2800">
                <a:solidFill>
                  <a:srgbClr val="FF0000"/>
                </a:solidFill>
                <a:latin typeface="隶书" panose="02010509060101010101" pitchFamily="49" charset="-122"/>
                <a:ea typeface="隶书" panose="02010509060101010101" pitchFamily="49" charset="-122"/>
              </a:rPr>
              <a:t>30</a:t>
            </a:r>
            <a:r>
              <a:rPr lang="zh-CN" altLang="en-US" sz="2800">
                <a:solidFill>
                  <a:srgbClr val="FF0000"/>
                </a:solidFill>
                <a:latin typeface="隶书" panose="02010509060101010101" pitchFamily="49" charset="-122"/>
                <a:ea typeface="隶书" panose="02010509060101010101" pitchFamily="49" charset="-122"/>
              </a:rPr>
              <a:t>，</a:t>
            </a:r>
          </a:p>
          <a:p>
            <a:r>
              <a:rPr lang="zh-CN" altLang="en-US" sz="2800" smtClean="0">
                <a:solidFill>
                  <a:srgbClr val="FF0000"/>
                </a:solidFill>
                <a:latin typeface="隶书" panose="02010509060101010101" pitchFamily="49" charset="-122"/>
                <a:ea typeface="隶书" panose="02010509060101010101" pitchFamily="49" charset="-122"/>
              </a:rPr>
              <a:t>所以该</a:t>
            </a:r>
            <a:r>
              <a:rPr lang="zh-CN" altLang="en-US" sz="2800">
                <a:solidFill>
                  <a:srgbClr val="FF0000"/>
                </a:solidFill>
                <a:latin typeface="隶书" panose="02010509060101010101" pitchFamily="49" charset="-122"/>
                <a:ea typeface="隶书" panose="02010509060101010101" pitchFamily="49" charset="-122"/>
              </a:rPr>
              <a:t>用户一月份用水量超过</a:t>
            </a:r>
            <a:r>
              <a:rPr lang="en-US" altLang="zh-CN" sz="2800">
                <a:solidFill>
                  <a:srgbClr val="FF0000"/>
                </a:solidFill>
                <a:latin typeface="隶书" panose="02010509060101010101" pitchFamily="49" charset="-122"/>
                <a:ea typeface="隶书" panose="02010509060101010101" pitchFamily="49" charset="-122"/>
              </a:rPr>
              <a:t>10</a:t>
            </a:r>
            <a:r>
              <a:rPr lang="zh-CN" altLang="en-US" sz="2800">
                <a:solidFill>
                  <a:srgbClr val="FF0000"/>
                </a:solidFill>
                <a:latin typeface="隶书" panose="02010509060101010101" pitchFamily="49" charset="-122"/>
                <a:ea typeface="隶书" panose="02010509060101010101" pitchFamily="49" charset="-122"/>
              </a:rPr>
              <a:t>立方米，</a:t>
            </a:r>
          </a:p>
          <a:p>
            <a:r>
              <a:rPr lang="zh-CN" altLang="en-US" sz="2800">
                <a:solidFill>
                  <a:srgbClr val="FF0000"/>
                </a:solidFill>
                <a:latin typeface="隶书" panose="02010509060101010101" pitchFamily="49" charset="-122"/>
                <a:ea typeface="隶书" panose="02010509060101010101" pitchFamily="49" charset="-122"/>
              </a:rPr>
              <a:t>设该户一月份用水量</a:t>
            </a:r>
            <a:r>
              <a:rPr lang="zh-CN" altLang="en-US" sz="2800" smtClean="0">
                <a:solidFill>
                  <a:srgbClr val="FF0000"/>
                </a:solidFill>
                <a:latin typeface="隶书" panose="02010509060101010101" pitchFamily="49" charset="-122"/>
                <a:ea typeface="隶书" panose="02010509060101010101" pitchFamily="49" charset="-122"/>
              </a:rPr>
              <a:t>为</a:t>
            </a:r>
            <a:r>
              <a:rPr lang="en-US" altLang="zh-CN" sz="2800" smtClean="0">
                <a:solidFill>
                  <a:srgbClr val="FF0000"/>
                </a:solidFill>
                <a:latin typeface="隶书" panose="02010509060101010101" pitchFamily="49" charset="-122"/>
                <a:ea typeface="隶书" panose="02010509060101010101" pitchFamily="49" charset="-122"/>
              </a:rPr>
              <a:t>x</a:t>
            </a:r>
            <a:r>
              <a:rPr lang="zh-CN" altLang="en-US" sz="2800" smtClean="0">
                <a:solidFill>
                  <a:srgbClr val="FF0000"/>
                </a:solidFill>
                <a:latin typeface="隶书" panose="02010509060101010101" pitchFamily="49" charset="-122"/>
                <a:ea typeface="隶书" panose="02010509060101010101" pitchFamily="49" charset="-122"/>
              </a:rPr>
              <a:t>立方米</a:t>
            </a:r>
            <a:r>
              <a:rPr lang="zh-CN" altLang="en-US" sz="2800">
                <a:solidFill>
                  <a:srgbClr val="FF0000"/>
                </a:solidFill>
                <a:latin typeface="隶书" panose="02010509060101010101" pitchFamily="49" charset="-122"/>
                <a:ea typeface="隶书" panose="02010509060101010101" pitchFamily="49" charset="-122"/>
              </a:rPr>
              <a:t>，</a:t>
            </a:r>
          </a:p>
          <a:p>
            <a:r>
              <a:rPr lang="zh-CN" altLang="en-US" sz="2800">
                <a:solidFill>
                  <a:srgbClr val="FF0000"/>
                </a:solidFill>
                <a:latin typeface="隶书" panose="02010509060101010101" pitchFamily="49" charset="-122"/>
                <a:ea typeface="隶书" panose="02010509060101010101" pitchFamily="49" charset="-122"/>
              </a:rPr>
              <a:t>根据题意可得</a:t>
            </a:r>
            <a:r>
              <a:rPr lang="zh-CN" altLang="en-US" sz="2800" smtClean="0">
                <a:solidFill>
                  <a:srgbClr val="FF0000"/>
                </a:solidFill>
                <a:latin typeface="隶书" panose="02010509060101010101" pitchFamily="49" charset="-122"/>
                <a:ea typeface="隶书" panose="02010509060101010101" pitchFamily="49" charset="-122"/>
              </a:rPr>
              <a:t>：</a:t>
            </a:r>
            <a:r>
              <a:rPr lang="en-US" altLang="zh-CN" sz="2800" smtClean="0">
                <a:solidFill>
                  <a:srgbClr val="FF0000"/>
                </a:solidFill>
                <a:latin typeface="隶书" panose="02010509060101010101" pitchFamily="49" charset="-122"/>
                <a:ea typeface="隶书" panose="02010509060101010101" pitchFamily="49" charset="-122"/>
              </a:rPr>
              <a:t>2×10+(x-10)×2.5+x=65</a:t>
            </a:r>
            <a:r>
              <a:rPr lang="zh-CN" altLang="en-US" sz="2800" smtClean="0">
                <a:solidFill>
                  <a:srgbClr val="FF0000"/>
                </a:solidFill>
                <a:latin typeface="隶书" panose="02010509060101010101" pitchFamily="49" charset="-122"/>
                <a:ea typeface="隶书" panose="02010509060101010101" pitchFamily="49" charset="-122"/>
              </a:rPr>
              <a:t> </a:t>
            </a:r>
            <a:r>
              <a:rPr lang="zh-CN" altLang="en-US" sz="2800">
                <a:solidFill>
                  <a:srgbClr val="FF0000"/>
                </a:solidFill>
                <a:latin typeface="隶书" panose="02010509060101010101" pitchFamily="49" charset="-122"/>
                <a:ea typeface="隶书" panose="02010509060101010101" pitchFamily="49" charset="-122"/>
              </a:rPr>
              <a:t>，</a:t>
            </a:r>
          </a:p>
          <a:p>
            <a:r>
              <a:rPr lang="zh-CN" altLang="en-US" sz="2800">
                <a:solidFill>
                  <a:srgbClr val="FF0000"/>
                </a:solidFill>
                <a:latin typeface="隶书" panose="02010509060101010101" pitchFamily="49" charset="-122"/>
                <a:ea typeface="隶书" panose="02010509060101010101" pitchFamily="49" charset="-122"/>
              </a:rPr>
              <a:t>解</a:t>
            </a:r>
            <a:r>
              <a:rPr lang="zh-CN" altLang="en-US" sz="2800" smtClean="0">
                <a:solidFill>
                  <a:srgbClr val="FF0000"/>
                </a:solidFill>
                <a:latin typeface="隶书" panose="02010509060101010101" pitchFamily="49" charset="-122"/>
                <a:ea typeface="隶书" panose="02010509060101010101" pitchFamily="49" charset="-122"/>
              </a:rPr>
              <a:t>得  </a:t>
            </a:r>
            <a:r>
              <a:rPr lang="en-US" altLang="zh-CN" sz="2800" smtClean="0">
                <a:solidFill>
                  <a:srgbClr val="FF0000"/>
                </a:solidFill>
                <a:latin typeface="隶书" panose="02010509060101010101" pitchFamily="49" charset="-122"/>
                <a:ea typeface="隶书" panose="02010509060101010101" pitchFamily="49" charset="-122"/>
              </a:rPr>
              <a:t>x=20</a:t>
            </a:r>
            <a:r>
              <a:rPr lang="zh-CN" altLang="en-US" sz="2800" smtClean="0">
                <a:solidFill>
                  <a:srgbClr val="FF0000"/>
                </a:solidFill>
                <a:latin typeface="隶书" panose="02010509060101010101" pitchFamily="49" charset="-122"/>
                <a:ea typeface="隶书" panose="02010509060101010101" pitchFamily="49" charset="-122"/>
              </a:rPr>
              <a:t> </a:t>
            </a:r>
            <a:r>
              <a:rPr lang="zh-CN" altLang="en-US" sz="2800">
                <a:solidFill>
                  <a:srgbClr val="FF0000"/>
                </a:solidFill>
                <a:latin typeface="隶书" panose="02010509060101010101" pitchFamily="49" charset="-122"/>
                <a:ea typeface="隶书" panose="02010509060101010101" pitchFamily="49" charset="-122"/>
              </a:rPr>
              <a:t>，</a:t>
            </a:r>
          </a:p>
          <a:p>
            <a:r>
              <a:rPr lang="zh-CN" altLang="en-US" sz="2800">
                <a:solidFill>
                  <a:srgbClr val="FF0000"/>
                </a:solidFill>
                <a:latin typeface="隶书" panose="02010509060101010101" pitchFamily="49" charset="-122"/>
                <a:ea typeface="隶书" panose="02010509060101010101" pitchFamily="49" charset="-122"/>
              </a:rPr>
              <a:t>答：该户一月份用水量为</a:t>
            </a:r>
            <a:r>
              <a:rPr lang="en-US" altLang="zh-CN" sz="2800">
                <a:solidFill>
                  <a:srgbClr val="FF0000"/>
                </a:solidFill>
                <a:latin typeface="隶书" panose="02010509060101010101" pitchFamily="49" charset="-122"/>
                <a:ea typeface="隶书" panose="02010509060101010101" pitchFamily="49" charset="-122"/>
              </a:rPr>
              <a:t>20</a:t>
            </a:r>
            <a:r>
              <a:rPr lang="zh-CN" altLang="en-US" sz="2800">
                <a:solidFill>
                  <a:srgbClr val="FF0000"/>
                </a:solidFill>
                <a:latin typeface="隶书" panose="02010509060101010101" pitchFamily="49" charset="-122"/>
                <a:ea typeface="隶书" panose="02010509060101010101" pitchFamily="49" charset="-122"/>
              </a:rPr>
              <a:t>立方米．</a:t>
            </a:r>
          </a:p>
        </p:txBody>
      </p:sp>
    </p:spTree>
    <p:extLst>
      <p:ext uri="{BB962C8B-B14F-4D97-AF65-F5344CB8AC3E}">
        <p14:creationId xmlns:p14="http://schemas.microsoft.com/office/powerpoint/2010/main" val="390006911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4">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4">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nodeType="clickEffect">
                                  <p:stCondLst>
                                    <p:cond delay="0"/>
                                  </p:stCondLst>
                                  <p:childTnLst>
                                    <p:set>
                                      <p:cBhvr>
                                        <p:cTn id="30" dur="1" fill="hold">
                                          <p:stCondLst>
                                            <p:cond delay="0"/>
                                          </p:stCondLst>
                                        </p:cTn>
                                        <p:tgtEl>
                                          <p:spTgt spid="1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4337">
            <a:extLst>
              <a:ext uri="{FF2B5EF4-FFF2-40B4-BE49-F238E27FC236}">
                <a16:creationId xmlns="" xmlns:a16="http://schemas.microsoft.com/office/drawing/2014/main" id="{C3987884-1BD8-4C60-8840-840E6ABC9E37}"/>
              </a:ext>
            </a:extLst>
          </p:cNvPr>
          <p:cNvSpPr>
            <a:spLocks noChangeArrowheads="1"/>
          </p:cNvSpPr>
          <p:nvPr/>
        </p:nvSpPr>
        <p:spPr bwMode="auto">
          <a:xfrm>
            <a:off x="100864" y="1419435"/>
            <a:ext cx="12169352" cy="1080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b="1" noProof="1" smtClean="0">
                <a:solidFill>
                  <a:srgbClr val="FF0000"/>
                </a:solidFill>
                <a:latin typeface="隶书" panose="02010509060101010101" pitchFamily="49" charset="-122"/>
                <a:ea typeface="隶书" panose="02010509060101010101" pitchFamily="49" charset="-122"/>
              </a:rPr>
              <a:t>例</a:t>
            </a:r>
            <a:r>
              <a:rPr lang="en-US" altLang="zh-CN" sz="2800" b="1" noProof="1" smtClean="0">
                <a:solidFill>
                  <a:srgbClr val="FF0000"/>
                </a:solidFill>
                <a:latin typeface="隶书" panose="02010509060101010101" pitchFamily="49" charset="-122"/>
                <a:ea typeface="隶书" panose="02010509060101010101" pitchFamily="49" charset="-122"/>
              </a:rPr>
              <a:t>14.</a:t>
            </a:r>
            <a:r>
              <a:rPr lang="zh-CN" altLang="en-US" sz="2800" noProof="1" smtClean="0">
                <a:latin typeface="隶书" panose="02010509060101010101" pitchFamily="49" charset="-122"/>
                <a:ea typeface="隶书" panose="02010509060101010101" pitchFamily="49" charset="-122"/>
              </a:rPr>
              <a:t>某</a:t>
            </a:r>
            <a:r>
              <a:rPr lang="zh-CN" altLang="en-US" sz="2800" noProof="1">
                <a:latin typeface="隶书" panose="02010509060101010101" pitchFamily="49" charset="-122"/>
                <a:ea typeface="隶书" panose="02010509060101010101" pitchFamily="49" charset="-122"/>
              </a:rPr>
              <a:t>琴行同时卖出两台钢琴，每台售价为</a:t>
            </a:r>
            <a:r>
              <a:rPr lang="zh-CN" altLang="zh-CN" sz="2800" noProof="1">
                <a:latin typeface="隶书" panose="02010509060101010101" pitchFamily="49" charset="-122"/>
                <a:ea typeface="隶书" panose="02010509060101010101" pitchFamily="49" charset="-122"/>
              </a:rPr>
              <a:t>960</a:t>
            </a:r>
            <a:r>
              <a:rPr lang="zh-CN" altLang="en-US" sz="2800" noProof="1">
                <a:latin typeface="隶书" panose="02010509060101010101" pitchFamily="49" charset="-122"/>
                <a:ea typeface="隶书" panose="02010509060101010101" pitchFamily="49" charset="-122"/>
              </a:rPr>
              <a:t>元</a:t>
            </a:r>
            <a:r>
              <a:rPr lang="zh-CN" altLang="zh-CN" sz="2800" noProof="1">
                <a:latin typeface="隶书" panose="02010509060101010101" pitchFamily="49" charset="-122"/>
                <a:ea typeface="隶书" panose="02010509060101010101" pitchFamily="49" charset="-122"/>
              </a:rPr>
              <a:t>. </a:t>
            </a:r>
            <a:r>
              <a:rPr lang="zh-CN" altLang="en-US" sz="2800" noProof="1" smtClean="0">
                <a:latin typeface="隶书" panose="02010509060101010101" pitchFamily="49" charset="-122"/>
                <a:ea typeface="隶书" panose="02010509060101010101" pitchFamily="49" charset="-122"/>
              </a:rPr>
              <a:t>其中</a:t>
            </a:r>
            <a:r>
              <a:rPr lang="zh-CN" altLang="en-US" sz="2800" noProof="1">
                <a:latin typeface="隶书" panose="02010509060101010101" pitchFamily="49" charset="-122"/>
                <a:ea typeface="隶书" panose="02010509060101010101" pitchFamily="49" charset="-122"/>
              </a:rPr>
              <a:t>一台盈利</a:t>
            </a:r>
            <a:r>
              <a:rPr lang="zh-CN" altLang="zh-CN" sz="2800" noProof="1">
                <a:latin typeface="隶书" panose="02010509060101010101" pitchFamily="49" charset="-122"/>
                <a:ea typeface="隶书" panose="02010509060101010101" pitchFamily="49" charset="-122"/>
              </a:rPr>
              <a:t>20%</a:t>
            </a:r>
            <a:r>
              <a:rPr lang="zh-CN" altLang="en-US" sz="2800" noProof="1">
                <a:latin typeface="隶书" panose="02010509060101010101" pitchFamily="49" charset="-122"/>
                <a:ea typeface="隶书" panose="02010509060101010101" pitchFamily="49" charset="-122"/>
              </a:rPr>
              <a:t>，另一台亏损</a:t>
            </a:r>
            <a:r>
              <a:rPr lang="zh-CN" altLang="zh-CN" sz="2800" noProof="1">
                <a:latin typeface="隶书" panose="02010509060101010101" pitchFamily="49" charset="-122"/>
                <a:ea typeface="隶书" panose="02010509060101010101" pitchFamily="49" charset="-122"/>
              </a:rPr>
              <a:t>20%.</a:t>
            </a:r>
            <a:r>
              <a:rPr lang="zh-CN" altLang="en-US" sz="2800" noProof="1">
                <a:latin typeface="隶书" panose="02010509060101010101" pitchFamily="49" charset="-122"/>
                <a:ea typeface="隶书" panose="02010509060101010101" pitchFamily="49" charset="-122"/>
              </a:rPr>
              <a:t>这次琴行是盈利还是亏损，或是不盈不亏？</a:t>
            </a:r>
          </a:p>
        </p:txBody>
      </p:sp>
      <p:sp>
        <p:nvSpPr>
          <p:cNvPr id="6" name="Text Box 5">
            <a:extLst>
              <a:ext uri="{FF2B5EF4-FFF2-40B4-BE49-F238E27FC236}">
                <a16:creationId xmlns="" xmlns:a16="http://schemas.microsoft.com/office/drawing/2014/main" id="{8DD22647-622B-4E3B-85CD-841A024D0532}"/>
              </a:ext>
            </a:extLst>
          </p:cNvPr>
          <p:cNvSpPr txBox="1">
            <a:spLocks noChangeArrowheads="1"/>
          </p:cNvSpPr>
          <p:nvPr/>
        </p:nvSpPr>
        <p:spPr bwMode="auto">
          <a:xfrm>
            <a:off x="4660599" y="7738416"/>
            <a:ext cx="1841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zh-CN" sz="2800">
              <a:latin typeface="宋体" panose="02010600030101010101" pitchFamily="2" charset="-122"/>
            </a:endParaRPr>
          </a:p>
        </p:txBody>
      </p:sp>
      <p:sp>
        <p:nvSpPr>
          <p:cNvPr id="11" name="Text Box 34">
            <a:extLst>
              <a:ext uri="{FF2B5EF4-FFF2-40B4-BE49-F238E27FC236}">
                <a16:creationId xmlns="" xmlns:a16="http://schemas.microsoft.com/office/drawing/2014/main" id="{093D4F90-5D7D-4088-985C-353EB9BFF714}"/>
              </a:ext>
            </a:extLst>
          </p:cNvPr>
          <p:cNvSpPr txBox="1">
            <a:spLocks noChangeArrowheads="1"/>
          </p:cNvSpPr>
          <p:nvPr/>
        </p:nvSpPr>
        <p:spPr bwMode="auto">
          <a:xfrm>
            <a:off x="203785" y="2351999"/>
            <a:ext cx="11318995" cy="3108543"/>
          </a:xfrm>
          <a:prstGeom prst="rect">
            <a:avLst/>
          </a:prstGeom>
          <a:noFill/>
          <a:ln>
            <a:noFill/>
          </a:ln>
          <a:effectLst>
            <a:prstShdw prst="shdw13" dist="53882" dir="13500000">
              <a:schemeClr val="bg2">
                <a:alpha val="50000"/>
              </a:schemeClr>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20000"/>
              </a:spcBef>
            </a:pPr>
            <a:r>
              <a:rPr lang="zh-CN" altLang="en-US" sz="2800">
                <a:solidFill>
                  <a:srgbClr val="FF0000"/>
                </a:solidFill>
                <a:latin typeface="隶书" panose="02010509060101010101" pitchFamily="49" charset="-122"/>
                <a:ea typeface="隶书" panose="02010509060101010101" pitchFamily="49" charset="-122"/>
              </a:rPr>
              <a:t>解</a:t>
            </a:r>
            <a:r>
              <a:rPr lang="zh-CN" altLang="en-US" sz="2800" smtClean="0">
                <a:solidFill>
                  <a:srgbClr val="FF0000"/>
                </a:solidFill>
                <a:latin typeface="隶书" panose="02010509060101010101" pitchFamily="49" charset="-122"/>
                <a:ea typeface="隶书" panose="02010509060101010101" pitchFamily="49" charset="-122"/>
              </a:rPr>
              <a:t>：</a:t>
            </a:r>
            <a:r>
              <a:rPr lang="en-US" altLang="zh-CN" sz="2800">
                <a:solidFill>
                  <a:srgbClr val="FF0000"/>
                </a:solidFill>
                <a:latin typeface="隶书" panose="02010509060101010101" pitchFamily="49" charset="-122"/>
                <a:ea typeface="隶书" panose="02010509060101010101" pitchFamily="49" charset="-122"/>
              </a:rPr>
              <a:t>(1</a:t>
            </a:r>
            <a:r>
              <a:rPr lang="en-US" altLang="zh-CN" sz="2800" smtClean="0">
                <a:solidFill>
                  <a:srgbClr val="FF0000"/>
                </a:solidFill>
                <a:latin typeface="隶书" panose="02010509060101010101" pitchFamily="49" charset="-122"/>
                <a:ea typeface="隶书" panose="02010509060101010101" pitchFamily="49" charset="-122"/>
              </a:rPr>
              <a:t>)</a:t>
            </a:r>
            <a:r>
              <a:rPr lang="zh-CN" altLang="en-US" sz="2800" smtClean="0">
                <a:solidFill>
                  <a:srgbClr val="FF0000"/>
                </a:solidFill>
                <a:latin typeface="隶书" panose="02010509060101010101" pitchFamily="49" charset="-122"/>
                <a:ea typeface="隶书" panose="02010509060101010101" pitchFamily="49" charset="-122"/>
              </a:rPr>
              <a:t>设</a:t>
            </a:r>
            <a:r>
              <a:rPr lang="zh-CN" altLang="en-US" sz="2800">
                <a:solidFill>
                  <a:srgbClr val="FF0000"/>
                </a:solidFill>
                <a:latin typeface="隶书" panose="02010509060101010101" pitchFamily="49" charset="-122"/>
                <a:ea typeface="隶书" panose="02010509060101010101" pitchFamily="49" charset="-122"/>
              </a:rPr>
              <a:t>盈利</a:t>
            </a:r>
            <a:r>
              <a:rPr lang="en-US" altLang="zh-CN" sz="2800">
                <a:solidFill>
                  <a:srgbClr val="FF0000"/>
                </a:solidFill>
                <a:latin typeface="隶书" panose="02010509060101010101" pitchFamily="49" charset="-122"/>
                <a:ea typeface="隶书" panose="02010509060101010101" pitchFamily="49" charset="-122"/>
              </a:rPr>
              <a:t>20%</a:t>
            </a:r>
            <a:r>
              <a:rPr lang="zh-CN" altLang="en-US" sz="2800">
                <a:solidFill>
                  <a:srgbClr val="FF0000"/>
                </a:solidFill>
                <a:latin typeface="隶书" panose="02010509060101010101" pitchFamily="49" charset="-122"/>
                <a:ea typeface="隶书" panose="02010509060101010101" pitchFamily="49" charset="-122"/>
              </a:rPr>
              <a:t>的钢琴进价</a:t>
            </a:r>
            <a:r>
              <a:rPr lang="zh-CN" altLang="en-US" sz="2800" smtClean="0">
                <a:solidFill>
                  <a:srgbClr val="FF0000"/>
                </a:solidFill>
                <a:latin typeface="隶书" panose="02010509060101010101" pitchFamily="49" charset="-122"/>
                <a:ea typeface="隶书" panose="02010509060101010101" pitchFamily="49" charset="-122"/>
              </a:rPr>
              <a:t>是</a:t>
            </a:r>
            <a:r>
              <a:rPr lang="en-US" altLang="zh-CN" sz="2800" smtClean="0">
                <a:solidFill>
                  <a:srgbClr val="FF0000"/>
                </a:solidFill>
                <a:latin typeface="隶书" panose="02010509060101010101" pitchFamily="49" charset="-122"/>
                <a:ea typeface="隶书" panose="02010509060101010101" pitchFamily="49" charset="-122"/>
              </a:rPr>
              <a:t>x</a:t>
            </a:r>
            <a:r>
              <a:rPr lang="zh-CN" altLang="en-US" sz="2800" smtClean="0">
                <a:solidFill>
                  <a:srgbClr val="FF0000"/>
                </a:solidFill>
                <a:latin typeface="隶书" panose="02010509060101010101" pitchFamily="49" charset="-122"/>
                <a:ea typeface="隶书" panose="02010509060101010101" pitchFamily="49" charset="-122"/>
              </a:rPr>
              <a:t>元，</a:t>
            </a:r>
            <a:r>
              <a:rPr lang="zh-CN" altLang="en-US" sz="2800">
                <a:solidFill>
                  <a:srgbClr val="FF0000"/>
                </a:solidFill>
                <a:latin typeface="隶书" panose="02010509060101010101" pitchFamily="49" charset="-122"/>
                <a:ea typeface="隶书" panose="02010509060101010101" pitchFamily="49" charset="-122"/>
              </a:rPr>
              <a:t>依题意得 </a:t>
            </a:r>
            <a:endParaRPr lang="en-US" altLang="zh-CN" sz="2800">
              <a:solidFill>
                <a:srgbClr val="FF0000"/>
              </a:solidFill>
              <a:latin typeface="隶书" panose="02010509060101010101" pitchFamily="49" charset="-122"/>
              <a:ea typeface="隶书" panose="02010509060101010101" pitchFamily="49" charset="-122"/>
            </a:endParaRPr>
          </a:p>
          <a:p>
            <a:pPr>
              <a:spcBef>
                <a:spcPct val="20000"/>
              </a:spcBef>
            </a:pPr>
            <a:r>
              <a:rPr lang="en-US" altLang="zh-CN" sz="2800" smtClean="0">
                <a:solidFill>
                  <a:srgbClr val="FF0000"/>
                </a:solidFill>
                <a:latin typeface="隶书" panose="02010509060101010101" pitchFamily="49" charset="-122"/>
                <a:ea typeface="隶书" panose="02010509060101010101" pitchFamily="49" charset="-122"/>
              </a:rPr>
              <a:t>                  x</a:t>
            </a:r>
            <a:r>
              <a:rPr lang="zh-CN" altLang="en-US" sz="2800">
                <a:solidFill>
                  <a:srgbClr val="FF0000"/>
                </a:solidFill>
                <a:latin typeface="隶书" panose="02010509060101010101" pitchFamily="49" charset="-122"/>
                <a:ea typeface="隶书" panose="02010509060101010101" pitchFamily="49" charset="-122"/>
              </a:rPr>
              <a:t>＋</a:t>
            </a:r>
            <a:r>
              <a:rPr lang="en-US" altLang="zh-CN" sz="2800" smtClean="0">
                <a:solidFill>
                  <a:srgbClr val="FF0000"/>
                </a:solidFill>
                <a:latin typeface="隶书" panose="02010509060101010101" pitchFamily="49" charset="-122"/>
                <a:ea typeface="隶书" panose="02010509060101010101" pitchFamily="49" charset="-122"/>
              </a:rPr>
              <a:t>0.2x</a:t>
            </a:r>
            <a:r>
              <a:rPr lang="zh-CN" altLang="en-US" sz="2800">
                <a:solidFill>
                  <a:srgbClr val="FF0000"/>
                </a:solidFill>
                <a:latin typeface="隶书" panose="02010509060101010101" pitchFamily="49" charset="-122"/>
                <a:ea typeface="隶书" panose="02010509060101010101" pitchFamily="49" charset="-122"/>
              </a:rPr>
              <a:t>＝</a:t>
            </a:r>
            <a:r>
              <a:rPr lang="en-US" altLang="zh-CN" sz="2800" smtClean="0">
                <a:solidFill>
                  <a:srgbClr val="FF0000"/>
                </a:solidFill>
                <a:latin typeface="隶书" panose="02010509060101010101" pitchFamily="49" charset="-122"/>
                <a:ea typeface="隶书" panose="02010509060101010101" pitchFamily="49" charset="-122"/>
              </a:rPr>
              <a:t>960</a:t>
            </a:r>
            <a:endParaRPr lang="en-US" altLang="zh-CN" sz="2800">
              <a:solidFill>
                <a:srgbClr val="FF0000"/>
              </a:solidFill>
              <a:latin typeface="隶书" panose="02010509060101010101" pitchFamily="49" charset="-122"/>
              <a:ea typeface="隶书" panose="02010509060101010101" pitchFamily="49" charset="-122"/>
            </a:endParaRPr>
          </a:p>
          <a:p>
            <a:pPr>
              <a:spcBef>
                <a:spcPct val="20000"/>
              </a:spcBef>
            </a:pPr>
            <a:r>
              <a:rPr lang="zh-CN" altLang="en-US" sz="2800">
                <a:solidFill>
                  <a:srgbClr val="FF0000"/>
                </a:solidFill>
                <a:latin typeface="隶书" panose="02010509060101010101" pitchFamily="49" charset="-122"/>
                <a:ea typeface="隶书" panose="02010509060101010101" pitchFamily="49" charset="-122"/>
              </a:rPr>
              <a:t>       </a:t>
            </a:r>
            <a:r>
              <a:rPr lang="zh-CN" altLang="en-US" sz="2800" smtClean="0">
                <a:solidFill>
                  <a:srgbClr val="FF0000"/>
                </a:solidFill>
                <a:latin typeface="隶书" panose="02010509060101010101" pitchFamily="49" charset="-122"/>
                <a:ea typeface="隶书" panose="02010509060101010101" pitchFamily="49" charset="-122"/>
              </a:rPr>
              <a:t>      解</a:t>
            </a:r>
            <a:r>
              <a:rPr lang="zh-CN" altLang="en-US" sz="2800">
                <a:solidFill>
                  <a:srgbClr val="FF0000"/>
                </a:solidFill>
                <a:latin typeface="隶书" panose="02010509060101010101" pitchFamily="49" charset="-122"/>
                <a:ea typeface="隶书" panose="02010509060101010101" pitchFamily="49" charset="-122"/>
              </a:rPr>
              <a:t>得   </a:t>
            </a:r>
            <a:r>
              <a:rPr lang="zh-CN" altLang="en-US" sz="2800" smtClean="0">
                <a:solidFill>
                  <a:srgbClr val="FF0000"/>
                </a:solidFill>
                <a:latin typeface="隶书" panose="02010509060101010101" pitchFamily="49" charset="-122"/>
                <a:ea typeface="隶书" panose="02010509060101010101" pitchFamily="49" charset="-122"/>
              </a:rPr>
              <a:t>  </a:t>
            </a:r>
            <a:r>
              <a:rPr lang="en-US" altLang="zh-CN" sz="2800">
                <a:solidFill>
                  <a:srgbClr val="FF0000"/>
                </a:solidFill>
                <a:latin typeface="隶书" panose="02010509060101010101" pitchFamily="49" charset="-122"/>
                <a:ea typeface="隶书" panose="02010509060101010101" pitchFamily="49" charset="-122"/>
              </a:rPr>
              <a:t>x</a:t>
            </a:r>
            <a:r>
              <a:rPr lang="zh-CN" altLang="en-US" sz="2800">
                <a:solidFill>
                  <a:srgbClr val="FF0000"/>
                </a:solidFill>
                <a:latin typeface="隶书" panose="02010509060101010101" pitchFamily="49" charset="-122"/>
                <a:ea typeface="隶书" panose="02010509060101010101" pitchFamily="49" charset="-122"/>
              </a:rPr>
              <a:t>＝</a:t>
            </a:r>
            <a:r>
              <a:rPr lang="en-US" altLang="zh-CN" sz="2800" smtClean="0">
                <a:solidFill>
                  <a:srgbClr val="FF0000"/>
                </a:solidFill>
                <a:latin typeface="隶书" panose="02010509060101010101" pitchFamily="49" charset="-122"/>
                <a:ea typeface="隶书" panose="02010509060101010101" pitchFamily="49" charset="-122"/>
              </a:rPr>
              <a:t>800</a:t>
            </a:r>
          </a:p>
          <a:p>
            <a:pPr>
              <a:spcBef>
                <a:spcPct val="20000"/>
              </a:spcBef>
            </a:pPr>
            <a:r>
              <a:rPr lang="en-US" altLang="zh-CN" sz="2800">
                <a:solidFill>
                  <a:srgbClr val="FF0000"/>
                </a:solidFill>
                <a:latin typeface="隶书" panose="02010509060101010101" pitchFamily="49" charset="-122"/>
                <a:ea typeface="隶书" panose="02010509060101010101" pitchFamily="49" charset="-122"/>
                <a:sym typeface="Wingdings" panose="05000000000000000000" pitchFamily="2" charset="2"/>
              </a:rPr>
              <a:t>(2) </a:t>
            </a:r>
            <a:r>
              <a:rPr lang="zh-CN" altLang="en-US" sz="2800">
                <a:solidFill>
                  <a:srgbClr val="FF0000"/>
                </a:solidFill>
                <a:latin typeface="隶书" panose="02010509060101010101" pitchFamily="49" charset="-122"/>
                <a:ea typeface="隶书" panose="02010509060101010101" pitchFamily="49" charset="-122"/>
              </a:rPr>
              <a:t>设亏损</a:t>
            </a:r>
            <a:r>
              <a:rPr lang="en-US" altLang="zh-CN" sz="2800">
                <a:solidFill>
                  <a:srgbClr val="FF0000"/>
                </a:solidFill>
                <a:latin typeface="隶书" panose="02010509060101010101" pitchFamily="49" charset="-122"/>
                <a:ea typeface="隶书" panose="02010509060101010101" pitchFamily="49" charset="-122"/>
              </a:rPr>
              <a:t>20%</a:t>
            </a:r>
            <a:r>
              <a:rPr lang="zh-CN" altLang="en-US" sz="2800">
                <a:solidFill>
                  <a:srgbClr val="FF0000"/>
                </a:solidFill>
                <a:latin typeface="隶书" panose="02010509060101010101" pitchFamily="49" charset="-122"/>
                <a:ea typeface="隶书" panose="02010509060101010101" pitchFamily="49" charset="-122"/>
              </a:rPr>
              <a:t>的钢琴进价</a:t>
            </a:r>
            <a:r>
              <a:rPr lang="zh-CN" altLang="en-US" sz="2800" smtClean="0">
                <a:solidFill>
                  <a:srgbClr val="FF0000"/>
                </a:solidFill>
                <a:latin typeface="隶书" panose="02010509060101010101" pitchFamily="49" charset="-122"/>
                <a:ea typeface="隶书" panose="02010509060101010101" pitchFamily="49" charset="-122"/>
              </a:rPr>
              <a:t>是</a:t>
            </a:r>
            <a:r>
              <a:rPr lang="en-US" altLang="zh-CN" sz="2800" smtClean="0">
                <a:solidFill>
                  <a:srgbClr val="FF0000"/>
                </a:solidFill>
                <a:latin typeface="隶书" panose="02010509060101010101" pitchFamily="49" charset="-122"/>
                <a:ea typeface="隶书" panose="02010509060101010101" pitchFamily="49" charset="-122"/>
              </a:rPr>
              <a:t>y</a:t>
            </a:r>
            <a:r>
              <a:rPr lang="zh-CN" altLang="en-US" sz="2800">
                <a:solidFill>
                  <a:srgbClr val="FF0000"/>
                </a:solidFill>
                <a:latin typeface="隶书" panose="02010509060101010101" pitchFamily="49" charset="-122"/>
                <a:ea typeface="隶书" panose="02010509060101010101" pitchFamily="49" charset="-122"/>
              </a:rPr>
              <a:t>元</a:t>
            </a:r>
            <a:r>
              <a:rPr lang="zh-CN" altLang="en-US" sz="2800" smtClean="0">
                <a:solidFill>
                  <a:srgbClr val="FF0000"/>
                </a:solidFill>
                <a:latin typeface="隶书" panose="02010509060101010101" pitchFamily="49" charset="-122"/>
                <a:ea typeface="隶书" panose="02010509060101010101" pitchFamily="49" charset="-122"/>
              </a:rPr>
              <a:t>，</a:t>
            </a:r>
            <a:r>
              <a:rPr lang="zh-CN" altLang="en-US" sz="2800">
                <a:solidFill>
                  <a:srgbClr val="FF0000"/>
                </a:solidFill>
                <a:latin typeface="隶书" panose="02010509060101010101" pitchFamily="49" charset="-122"/>
                <a:ea typeface="隶书" panose="02010509060101010101" pitchFamily="49" charset="-122"/>
              </a:rPr>
              <a:t>依题意得  </a:t>
            </a:r>
            <a:endParaRPr lang="en-US" altLang="zh-CN" sz="2800" smtClean="0">
              <a:solidFill>
                <a:srgbClr val="FF0000"/>
              </a:solidFill>
              <a:latin typeface="隶书" panose="02010509060101010101" pitchFamily="49" charset="-122"/>
              <a:ea typeface="隶书" panose="02010509060101010101" pitchFamily="49" charset="-122"/>
            </a:endParaRPr>
          </a:p>
          <a:p>
            <a:pPr>
              <a:spcBef>
                <a:spcPct val="20000"/>
              </a:spcBef>
            </a:pPr>
            <a:r>
              <a:rPr lang="en-US" altLang="zh-CN" sz="2800">
                <a:solidFill>
                  <a:srgbClr val="FF0000"/>
                </a:solidFill>
                <a:latin typeface="隶书" panose="02010509060101010101" pitchFamily="49" charset="-122"/>
                <a:ea typeface="隶书" panose="02010509060101010101" pitchFamily="49" charset="-122"/>
              </a:rPr>
              <a:t> </a:t>
            </a:r>
            <a:r>
              <a:rPr lang="en-US" altLang="zh-CN" sz="2800" smtClean="0">
                <a:solidFill>
                  <a:srgbClr val="FF0000"/>
                </a:solidFill>
                <a:latin typeface="隶书" panose="02010509060101010101" pitchFamily="49" charset="-122"/>
                <a:ea typeface="隶书" panose="02010509060101010101" pitchFamily="49" charset="-122"/>
              </a:rPr>
              <a:t>                 y</a:t>
            </a:r>
            <a:r>
              <a:rPr lang="zh-CN" altLang="en-US" sz="2800">
                <a:solidFill>
                  <a:srgbClr val="FF0000"/>
                </a:solidFill>
                <a:latin typeface="隶书" panose="02010509060101010101" pitchFamily="49" charset="-122"/>
                <a:ea typeface="隶书" panose="02010509060101010101" pitchFamily="49" charset="-122"/>
              </a:rPr>
              <a:t>－</a:t>
            </a:r>
            <a:r>
              <a:rPr lang="en-US" altLang="zh-CN" sz="2800">
                <a:solidFill>
                  <a:srgbClr val="FF0000"/>
                </a:solidFill>
                <a:latin typeface="隶书" panose="02010509060101010101" pitchFamily="49" charset="-122"/>
                <a:ea typeface="隶书" panose="02010509060101010101" pitchFamily="49" charset="-122"/>
              </a:rPr>
              <a:t>0.2y</a:t>
            </a:r>
            <a:r>
              <a:rPr lang="zh-CN" altLang="en-US" sz="2800">
                <a:solidFill>
                  <a:srgbClr val="FF0000"/>
                </a:solidFill>
                <a:latin typeface="隶书" panose="02010509060101010101" pitchFamily="49" charset="-122"/>
                <a:ea typeface="隶书" panose="02010509060101010101" pitchFamily="49" charset="-122"/>
              </a:rPr>
              <a:t>＝</a:t>
            </a:r>
            <a:r>
              <a:rPr lang="en-US" altLang="zh-CN" sz="2800" smtClean="0">
                <a:solidFill>
                  <a:srgbClr val="FF0000"/>
                </a:solidFill>
                <a:latin typeface="隶书" panose="02010509060101010101" pitchFamily="49" charset="-122"/>
                <a:ea typeface="隶书" panose="02010509060101010101" pitchFamily="49" charset="-122"/>
              </a:rPr>
              <a:t>960</a:t>
            </a:r>
            <a:endParaRPr lang="en-US" altLang="zh-CN" sz="2800">
              <a:solidFill>
                <a:srgbClr val="FF0000"/>
              </a:solidFill>
              <a:latin typeface="隶书" panose="02010509060101010101" pitchFamily="49" charset="-122"/>
              <a:ea typeface="隶书" panose="02010509060101010101" pitchFamily="49" charset="-122"/>
            </a:endParaRPr>
          </a:p>
          <a:p>
            <a:pPr>
              <a:spcBef>
                <a:spcPct val="20000"/>
              </a:spcBef>
            </a:pPr>
            <a:r>
              <a:rPr lang="zh-CN" altLang="en-US" sz="2800">
                <a:solidFill>
                  <a:srgbClr val="FF0000"/>
                </a:solidFill>
                <a:latin typeface="隶书" panose="02010509060101010101" pitchFamily="49" charset="-122"/>
                <a:ea typeface="隶书" panose="02010509060101010101" pitchFamily="49" charset="-122"/>
              </a:rPr>
              <a:t>            </a:t>
            </a:r>
            <a:r>
              <a:rPr lang="zh-CN" altLang="en-US" sz="2800" smtClean="0">
                <a:solidFill>
                  <a:srgbClr val="FF0000"/>
                </a:solidFill>
                <a:latin typeface="隶书" panose="02010509060101010101" pitchFamily="49" charset="-122"/>
                <a:ea typeface="隶书" panose="02010509060101010101" pitchFamily="49" charset="-122"/>
              </a:rPr>
              <a:t> 解</a:t>
            </a:r>
            <a:r>
              <a:rPr lang="zh-CN" altLang="en-US" sz="2800">
                <a:solidFill>
                  <a:srgbClr val="FF0000"/>
                </a:solidFill>
                <a:latin typeface="隶书" panose="02010509060101010101" pitchFamily="49" charset="-122"/>
                <a:ea typeface="隶书" panose="02010509060101010101" pitchFamily="49" charset="-122"/>
              </a:rPr>
              <a:t>得    </a:t>
            </a:r>
            <a:r>
              <a:rPr lang="en-US" altLang="zh-CN" sz="2800" smtClean="0">
                <a:solidFill>
                  <a:srgbClr val="FF0000"/>
                </a:solidFill>
                <a:latin typeface="隶书" panose="02010509060101010101" pitchFamily="49" charset="-122"/>
                <a:ea typeface="隶书" panose="02010509060101010101" pitchFamily="49" charset="-122"/>
              </a:rPr>
              <a:t>y</a:t>
            </a:r>
            <a:r>
              <a:rPr lang="zh-CN" altLang="en-US" sz="2800">
                <a:solidFill>
                  <a:srgbClr val="FF0000"/>
                </a:solidFill>
                <a:latin typeface="隶书" panose="02010509060101010101" pitchFamily="49" charset="-122"/>
                <a:ea typeface="隶书" panose="02010509060101010101" pitchFamily="49" charset="-122"/>
              </a:rPr>
              <a:t>＝</a:t>
            </a:r>
            <a:r>
              <a:rPr lang="en-US" altLang="zh-CN" sz="2800" smtClean="0">
                <a:solidFill>
                  <a:srgbClr val="FF0000"/>
                </a:solidFill>
                <a:latin typeface="隶书" panose="02010509060101010101" pitchFamily="49" charset="-122"/>
                <a:ea typeface="隶书" panose="02010509060101010101" pitchFamily="49" charset="-122"/>
              </a:rPr>
              <a:t>1200</a:t>
            </a:r>
            <a:endParaRPr lang="en-US" altLang="zh-CN" sz="2800">
              <a:solidFill>
                <a:srgbClr val="FF0000"/>
              </a:solidFill>
              <a:latin typeface="隶书" panose="02010509060101010101" pitchFamily="49" charset="-122"/>
              <a:ea typeface="隶书" panose="02010509060101010101" pitchFamily="49" charset="-122"/>
            </a:endParaRPr>
          </a:p>
        </p:txBody>
      </p:sp>
      <p:sp>
        <p:nvSpPr>
          <p:cNvPr id="12" name="矩形 14">
            <a:extLst>
              <a:ext uri="{FF2B5EF4-FFF2-40B4-BE49-F238E27FC236}">
                <a16:creationId xmlns="" xmlns:a16="http://schemas.microsoft.com/office/drawing/2014/main" id="{B7222365-9DE0-4556-BB45-E93A7CAA4EEC}"/>
              </a:ext>
            </a:extLst>
          </p:cNvPr>
          <p:cNvSpPr>
            <a:spLocks noChangeArrowheads="1"/>
          </p:cNvSpPr>
          <p:nvPr/>
        </p:nvSpPr>
        <p:spPr bwMode="auto">
          <a:xfrm>
            <a:off x="100864" y="5460542"/>
            <a:ext cx="11809312"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spcBef>
                <a:spcPct val="20000"/>
              </a:spcBef>
            </a:pPr>
            <a:r>
              <a:rPr lang="zh-CN" altLang="en-US" sz="2800">
                <a:solidFill>
                  <a:srgbClr val="FF0000"/>
                </a:solidFill>
                <a:latin typeface="隶书" panose="02010509060101010101" pitchFamily="49" charset="-122"/>
                <a:ea typeface="隶书" panose="02010509060101010101" pitchFamily="49" charset="-122"/>
              </a:rPr>
              <a:t>总成本：</a:t>
            </a:r>
            <a:r>
              <a:rPr lang="en-US" altLang="zh-CN" sz="2800" err="1">
                <a:solidFill>
                  <a:srgbClr val="FF0000"/>
                </a:solidFill>
                <a:latin typeface="隶书" panose="02010509060101010101" pitchFamily="49" charset="-122"/>
                <a:ea typeface="隶书" panose="02010509060101010101" pitchFamily="49" charset="-122"/>
              </a:rPr>
              <a:t>x+y=800</a:t>
            </a:r>
            <a:r>
              <a:rPr lang="zh-CN" altLang="en-US" sz="2800">
                <a:solidFill>
                  <a:srgbClr val="FF0000"/>
                </a:solidFill>
                <a:latin typeface="隶书" panose="02010509060101010101" pitchFamily="49" charset="-122"/>
                <a:ea typeface="隶书" panose="02010509060101010101" pitchFamily="49" charset="-122"/>
              </a:rPr>
              <a:t>＋</a:t>
            </a:r>
            <a:r>
              <a:rPr lang="en-US" altLang="zh-CN" sz="2800">
                <a:solidFill>
                  <a:srgbClr val="FF0000"/>
                </a:solidFill>
                <a:latin typeface="隶书" panose="02010509060101010101" pitchFamily="49" charset="-122"/>
                <a:ea typeface="隶书" panose="02010509060101010101" pitchFamily="49" charset="-122"/>
              </a:rPr>
              <a:t>1200</a:t>
            </a:r>
            <a:r>
              <a:rPr lang="zh-CN" altLang="en-US" sz="2800">
                <a:solidFill>
                  <a:srgbClr val="FF0000"/>
                </a:solidFill>
                <a:latin typeface="隶书" panose="02010509060101010101" pitchFamily="49" charset="-122"/>
                <a:ea typeface="隶书" panose="02010509060101010101" pitchFamily="49" charset="-122"/>
              </a:rPr>
              <a:t>＝</a:t>
            </a:r>
            <a:r>
              <a:rPr lang="en-US" altLang="zh-CN" sz="2800" smtClean="0">
                <a:solidFill>
                  <a:srgbClr val="FF0000"/>
                </a:solidFill>
                <a:latin typeface="隶书" panose="02010509060101010101" pitchFamily="49" charset="-122"/>
                <a:ea typeface="隶书" panose="02010509060101010101" pitchFamily="49" charset="-122"/>
              </a:rPr>
              <a:t>2000(</a:t>
            </a:r>
            <a:r>
              <a:rPr lang="zh-CN" altLang="en-US" sz="2800">
                <a:solidFill>
                  <a:srgbClr val="FF0000"/>
                </a:solidFill>
                <a:latin typeface="隶书" panose="02010509060101010101" pitchFamily="49" charset="-122"/>
                <a:ea typeface="隶书" panose="02010509060101010101" pitchFamily="49" charset="-122"/>
              </a:rPr>
              <a:t>元</a:t>
            </a:r>
            <a:r>
              <a:rPr lang="en-US" altLang="zh-CN" sz="2800" smtClean="0">
                <a:solidFill>
                  <a:srgbClr val="FF0000"/>
                </a:solidFill>
                <a:latin typeface="隶书" panose="02010509060101010101" pitchFamily="49" charset="-122"/>
                <a:ea typeface="隶书" panose="02010509060101010101" pitchFamily="49" charset="-122"/>
              </a:rPr>
              <a:t>);</a:t>
            </a:r>
            <a:r>
              <a:rPr lang="zh-CN" altLang="en-US" sz="2800" smtClean="0">
                <a:solidFill>
                  <a:srgbClr val="FF0000"/>
                </a:solidFill>
                <a:latin typeface="隶书" panose="02010509060101010101" pitchFamily="49" charset="-122"/>
                <a:ea typeface="隶书" panose="02010509060101010101" pitchFamily="49" charset="-122"/>
              </a:rPr>
              <a:t>总收入</a:t>
            </a:r>
            <a:r>
              <a:rPr lang="zh-CN" altLang="en-US" sz="2800">
                <a:solidFill>
                  <a:srgbClr val="FF0000"/>
                </a:solidFill>
                <a:latin typeface="隶书" panose="02010509060101010101" pitchFamily="49" charset="-122"/>
                <a:ea typeface="隶书" panose="02010509060101010101" pitchFamily="49" charset="-122"/>
              </a:rPr>
              <a:t>：</a:t>
            </a:r>
            <a:r>
              <a:rPr lang="en-US" altLang="zh-CN" sz="2800">
                <a:solidFill>
                  <a:srgbClr val="FF0000"/>
                </a:solidFill>
                <a:latin typeface="隶书" panose="02010509060101010101" pitchFamily="49" charset="-122"/>
                <a:ea typeface="隶书" panose="02010509060101010101" pitchFamily="49" charset="-122"/>
              </a:rPr>
              <a:t>960×2=1920(</a:t>
            </a:r>
            <a:r>
              <a:rPr lang="zh-CN" altLang="en-US" sz="2800">
                <a:solidFill>
                  <a:srgbClr val="FF0000"/>
                </a:solidFill>
                <a:latin typeface="隶书" panose="02010509060101010101" pitchFamily="49" charset="-122"/>
                <a:ea typeface="隶书" panose="02010509060101010101" pitchFamily="49" charset="-122"/>
              </a:rPr>
              <a:t>元</a:t>
            </a:r>
            <a:r>
              <a:rPr lang="en-US" altLang="zh-CN" sz="2800">
                <a:solidFill>
                  <a:srgbClr val="FF0000"/>
                </a:solidFill>
                <a:latin typeface="隶书" panose="02010509060101010101" pitchFamily="49" charset="-122"/>
                <a:ea typeface="隶书" panose="02010509060101010101" pitchFamily="49" charset="-122"/>
              </a:rPr>
              <a:t>).</a:t>
            </a:r>
          </a:p>
        </p:txBody>
      </p:sp>
      <p:sp>
        <p:nvSpPr>
          <p:cNvPr id="13" name="矩形 14">
            <a:extLst>
              <a:ext uri="{FF2B5EF4-FFF2-40B4-BE49-F238E27FC236}">
                <a16:creationId xmlns="" xmlns:a16="http://schemas.microsoft.com/office/drawing/2014/main" id="{3A166B88-6F47-4D01-AD1C-52686C04D9EC}"/>
              </a:ext>
            </a:extLst>
          </p:cNvPr>
          <p:cNvSpPr>
            <a:spLocks noChangeArrowheads="1"/>
          </p:cNvSpPr>
          <p:nvPr/>
        </p:nvSpPr>
        <p:spPr bwMode="auto">
          <a:xfrm>
            <a:off x="101286" y="6069940"/>
            <a:ext cx="10511013"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lnSpc>
                <a:spcPct val="120000"/>
              </a:lnSpc>
              <a:spcBef>
                <a:spcPct val="20000"/>
              </a:spcBef>
            </a:pPr>
            <a:r>
              <a:rPr lang="zh-CN" altLang="en-US" sz="2800">
                <a:solidFill>
                  <a:srgbClr val="FF0000"/>
                </a:solidFill>
                <a:latin typeface="隶书" panose="02010509060101010101" pitchFamily="49" charset="-122"/>
                <a:ea typeface="隶书" panose="02010509060101010101" pitchFamily="49" charset="-122"/>
              </a:rPr>
              <a:t>因为</a:t>
            </a:r>
            <a:r>
              <a:rPr lang="en-US" altLang="zh-CN" sz="2800">
                <a:solidFill>
                  <a:srgbClr val="FF0000"/>
                </a:solidFill>
                <a:latin typeface="隶书" panose="02010509060101010101" pitchFamily="49" charset="-122"/>
                <a:ea typeface="隶书" panose="02010509060101010101" pitchFamily="49" charset="-122"/>
              </a:rPr>
              <a:t>1920</a:t>
            </a:r>
            <a:r>
              <a:rPr lang="zh-CN" altLang="en-US" sz="2800">
                <a:solidFill>
                  <a:srgbClr val="FF0000"/>
                </a:solidFill>
                <a:latin typeface="隶书" panose="02010509060101010101" pitchFamily="49" charset="-122"/>
                <a:ea typeface="隶书" panose="02010509060101010101" pitchFamily="49" charset="-122"/>
              </a:rPr>
              <a:t>－</a:t>
            </a:r>
            <a:r>
              <a:rPr lang="en-US" altLang="zh-CN" sz="2800">
                <a:solidFill>
                  <a:srgbClr val="FF0000"/>
                </a:solidFill>
                <a:latin typeface="隶书" panose="02010509060101010101" pitchFamily="49" charset="-122"/>
                <a:ea typeface="隶书" panose="02010509060101010101" pitchFamily="49" charset="-122"/>
              </a:rPr>
              <a:t>2000</a:t>
            </a:r>
            <a:r>
              <a:rPr lang="zh-CN" altLang="en-US" sz="2800">
                <a:solidFill>
                  <a:srgbClr val="FF0000"/>
                </a:solidFill>
                <a:latin typeface="隶书" panose="02010509060101010101" pitchFamily="49" charset="-122"/>
                <a:ea typeface="隶书" panose="02010509060101010101" pitchFamily="49" charset="-122"/>
              </a:rPr>
              <a:t>＝－</a:t>
            </a:r>
            <a:r>
              <a:rPr lang="en-US" altLang="zh-CN" sz="2800">
                <a:solidFill>
                  <a:srgbClr val="FF0000"/>
                </a:solidFill>
                <a:latin typeface="隶书" panose="02010509060101010101" pitchFamily="49" charset="-122"/>
                <a:ea typeface="隶书" panose="02010509060101010101" pitchFamily="49" charset="-122"/>
              </a:rPr>
              <a:t>80(</a:t>
            </a:r>
            <a:r>
              <a:rPr lang="zh-CN" altLang="en-US" sz="2800">
                <a:solidFill>
                  <a:srgbClr val="FF0000"/>
                </a:solidFill>
                <a:latin typeface="隶书" panose="02010509060101010101" pitchFamily="49" charset="-122"/>
                <a:ea typeface="隶书" panose="02010509060101010101" pitchFamily="49" charset="-122"/>
              </a:rPr>
              <a:t>元</a:t>
            </a:r>
            <a:r>
              <a:rPr lang="en-US" altLang="zh-CN" sz="2800" smtClean="0">
                <a:solidFill>
                  <a:srgbClr val="FF0000"/>
                </a:solidFill>
                <a:latin typeface="隶书" panose="02010509060101010101" pitchFamily="49" charset="-122"/>
                <a:ea typeface="隶书" panose="02010509060101010101" pitchFamily="49" charset="-122"/>
              </a:rPr>
              <a:t>),</a:t>
            </a:r>
            <a:r>
              <a:rPr lang="zh-CN" altLang="en-US" sz="2800" smtClean="0">
                <a:solidFill>
                  <a:srgbClr val="FF0000"/>
                </a:solidFill>
                <a:latin typeface="隶书" panose="02010509060101010101" pitchFamily="49" charset="-122"/>
                <a:ea typeface="隶书" panose="02010509060101010101" pitchFamily="49" charset="-122"/>
              </a:rPr>
              <a:t>所以</a:t>
            </a:r>
            <a:r>
              <a:rPr lang="zh-CN" altLang="en-US" sz="2800">
                <a:solidFill>
                  <a:srgbClr val="FF0000"/>
                </a:solidFill>
                <a:latin typeface="隶书" panose="02010509060101010101" pitchFamily="49" charset="-122"/>
                <a:ea typeface="隶书" panose="02010509060101010101" pitchFamily="49" charset="-122"/>
              </a:rPr>
              <a:t>卖这两台钢琴共亏损了</a:t>
            </a:r>
            <a:r>
              <a:rPr lang="en-US" altLang="zh-CN" sz="2800">
                <a:solidFill>
                  <a:srgbClr val="FF0000"/>
                </a:solidFill>
                <a:latin typeface="隶书" panose="02010509060101010101" pitchFamily="49" charset="-122"/>
                <a:ea typeface="隶书" panose="02010509060101010101" pitchFamily="49" charset="-122"/>
              </a:rPr>
              <a:t>80</a:t>
            </a:r>
            <a:r>
              <a:rPr lang="zh-CN" altLang="en-US" sz="2800">
                <a:solidFill>
                  <a:srgbClr val="FF0000"/>
                </a:solidFill>
                <a:latin typeface="隶书" panose="02010509060101010101" pitchFamily="49" charset="-122"/>
                <a:ea typeface="隶书" panose="02010509060101010101" pitchFamily="49" charset="-122"/>
              </a:rPr>
              <a:t>元</a:t>
            </a:r>
            <a:r>
              <a:rPr lang="en-US" altLang="zh-CN" sz="2800">
                <a:solidFill>
                  <a:srgbClr val="FF0000"/>
                </a:solidFill>
                <a:latin typeface="隶书" panose="02010509060101010101" pitchFamily="49" charset="-122"/>
                <a:ea typeface="隶书" panose="02010509060101010101" pitchFamily="49" charset="-122"/>
              </a:rPr>
              <a:t>.</a:t>
            </a:r>
          </a:p>
        </p:txBody>
      </p:sp>
      <p:grpSp>
        <p:nvGrpSpPr>
          <p:cNvPr id="7" name="组合 6">
            <a:extLst>
              <a:ext uri="{FF2B5EF4-FFF2-40B4-BE49-F238E27FC236}">
                <a16:creationId xmlns="" xmlns:a16="http://schemas.microsoft.com/office/drawing/2014/main" id="{E3E4C3D0-58A3-4CAA-925C-C958FBA662FB}"/>
              </a:ext>
            </a:extLst>
          </p:cNvPr>
          <p:cNvGrpSpPr/>
          <p:nvPr/>
        </p:nvGrpSpPr>
        <p:grpSpPr>
          <a:xfrm>
            <a:off x="203785" y="881222"/>
            <a:ext cx="3546178" cy="487383"/>
            <a:chOff x="269665" y="940097"/>
            <a:chExt cx="4124720" cy="595067"/>
          </a:xfrm>
          <a:solidFill>
            <a:srgbClr val="597755"/>
          </a:solidFill>
        </p:grpSpPr>
        <p:sp>
          <p:nvSpPr>
            <p:cNvPr id="8" name="MH_Entry_1">
              <a:extLst>
                <a:ext uri="{FF2B5EF4-FFF2-40B4-BE49-F238E27FC236}">
                  <a16:creationId xmlns="" xmlns:a16="http://schemas.microsoft.com/office/drawing/2014/main" id="{6637A720-A6CE-481E-BFA1-DE44D12F9392}"/>
                </a:ext>
              </a:extLst>
            </p:cNvPr>
            <p:cNvSpPr/>
            <p:nvPr>
              <p:custDataLst>
                <p:tags r:id="rId2"/>
              </p:custDataLst>
            </p:nvPr>
          </p:nvSpPr>
          <p:spPr>
            <a:xfrm>
              <a:off x="783555" y="940097"/>
              <a:ext cx="3610830" cy="595067"/>
            </a:xfrm>
            <a:custGeom>
              <a:gdLst>
                <a:gd name="connsiteX0" fmla="*/ 0 w 3954840"/>
                <a:gd name="connsiteY0" fmla="*/ 0 h 557348"/>
                <a:gd name="connsiteX1" fmla="*/ 3835506 w 3954840"/>
                <a:gd name="connsiteY1" fmla="*/ 0 h 557348"/>
                <a:gd name="connsiteX2" fmla="*/ 3954840 w 3954840"/>
                <a:gd name="connsiteY2" fmla="*/ 92893 h 557348"/>
                <a:gd name="connsiteX3" fmla="*/ 3954840 w 3954840"/>
                <a:gd name="connsiteY3" fmla="*/ 464455 h 557348"/>
                <a:gd name="connsiteX4" fmla="*/ 3835506 w 3954840"/>
                <a:gd name="connsiteY4" fmla="*/ 557348 h 557348"/>
                <a:gd name="connsiteX5" fmla="*/ 0 w 3954840"/>
                <a:gd name="connsiteY5" fmla="*/ 557348 h 557348"/>
                <a:gd name="connsiteX6" fmla="*/ 45938 w 3954840"/>
                <a:gd name="connsiteY6" fmla="*/ 532414 h 557348"/>
                <a:gd name="connsiteX7" fmla="*/ 180850 w 3954840"/>
                <a:gd name="connsiteY7" fmla="*/ 278674 h 557348"/>
                <a:gd name="connsiteX8" fmla="*/ 45938 w 3954840"/>
                <a:gd name="connsiteY8" fmla="*/ 24934 h 5573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54840" h="557348">
                  <a:moveTo>
                    <a:pt x="0" y="0"/>
                  </a:moveTo>
                  <a:lnTo>
                    <a:pt x="3835506" y="0"/>
                  </a:lnTo>
                  <a:cubicBezTo>
                    <a:pt x="3901412" y="0"/>
                    <a:pt x="3954840" y="41590"/>
                    <a:pt x="3954840" y="92893"/>
                  </a:cubicBezTo>
                  <a:lnTo>
                    <a:pt x="3954840" y="464455"/>
                  </a:lnTo>
                  <a:cubicBezTo>
                    <a:pt x="3954840" y="515758"/>
                    <a:pt x="3901412" y="557348"/>
                    <a:pt x="3835506" y="557348"/>
                  </a:cubicBezTo>
                  <a:lnTo>
                    <a:pt x="0" y="557348"/>
                  </a:lnTo>
                  <a:lnTo>
                    <a:pt x="45938" y="532414"/>
                  </a:lnTo>
                  <a:cubicBezTo>
                    <a:pt x="127334" y="477424"/>
                    <a:pt x="180850" y="384299"/>
                    <a:pt x="180850" y="278674"/>
                  </a:cubicBezTo>
                  <a:cubicBezTo>
                    <a:pt x="180850" y="173050"/>
                    <a:pt x="127334" y="79925"/>
                    <a:pt x="45938" y="24934"/>
                  </a:cubicBezTo>
                  <a:close/>
                </a:path>
              </a:pathLst>
            </a:custGeom>
            <a:grpFill/>
            <a:ln w="12700" cap="flat" cmpd="sng" algn="ctr">
              <a:noFill/>
              <a:prstDash val="solid"/>
              <a:miter lim="800000"/>
            </a:ln>
            <a:effectLst/>
          </p:spPr>
          <p:txBody>
            <a:bodyPr wrap="square" lIns="180000" tIns="36000" rIns="36000" bIns="36000" anchor="ctr">
              <a:normAutofit fontScale="85000" lnSpcReduction="10000"/>
            </a:bodyPr>
            <a:lstStyle/>
            <a:p>
              <a:pPr lvl="0"/>
              <a:r>
                <a:rPr lang="zh-CN" altLang="en-US" sz="2400" b="1">
                  <a:solidFill>
                    <a:schemeClr val="bg1"/>
                  </a:solidFill>
                  <a:latin typeface="隶书" panose="02010509060101010101" pitchFamily="49" charset="-122"/>
                  <a:ea typeface="隶书" panose="02010509060101010101" pitchFamily="49" charset="-122"/>
                </a:rPr>
                <a:t>实际问题与一元一次方程</a:t>
              </a:r>
            </a:p>
          </p:txBody>
        </p:sp>
        <p:sp>
          <p:nvSpPr>
            <p:cNvPr id="9" name="MH_Number_1">
              <a:extLst>
                <a:ext uri="{FF2B5EF4-FFF2-40B4-BE49-F238E27FC236}">
                  <a16:creationId xmlns="" xmlns:a16="http://schemas.microsoft.com/office/drawing/2014/main" id="{97CAB062-FE5F-4363-B886-51DF7793A244}"/>
                </a:ext>
              </a:extLst>
            </p:cNvPr>
            <p:cNvSpPr/>
            <p:nvPr>
              <p:custDataLst>
                <p:tags r:id="rId3"/>
              </p:custDataLst>
            </p:nvPr>
          </p:nvSpPr>
          <p:spPr>
            <a:xfrm>
              <a:off x="269665" y="947866"/>
              <a:ext cx="563726" cy="563725"/>
            </a:xfrm>
            <a:prstGeom prst="ellipse">
              <a:avLst/>
            </a:prstGeom>
            <a:grpFill/>
            <a:ln w="12700" cap="flat" cmpd="sng" algn="ctr">
              <a:noFill/>
              <a:prstDash val="solid"/>
              <a:miter lim="800000"/>
            </a:ln>
            <a:effectLst/>
          </p:spPr>
          <p:txBody>
            <a:bodyPr lIns="91440" tIns="45720" rIns="91440" bIns="45720" anchor="ctr"/>
            <a:lstStyle/>
            <a:p>
              <a:pPr algn="ctr"/>
              <a:r>
                <a:rPr lang="en-US" altLang="zh-CN" sz="2800" b="1" kern="0" smtClean="0">
                  <a:solidFill>
                    <a:srgbClr val="FFFFFF"/>
                  </a:solidFill>
                  <a:latin typeface="隶书" panose="02010509060101010101" pitchFamily="49" charset="-122"/>
                  <a:ea typeface="隶书" panose="02010509060101010101" pitchFamily="49" charset="-122"/>
                </a:rPr>
                <a:t>4</a:t>
              </a:r>
              <a:endParaRPr lang="zh-CN" altLang="en-US" sz="2800" b="1" kern="0">
                <a:solidFill>
                  <a:srgbClr val="FFFFFF"/>
                </a:solidFill>
                <a:latin typeface="隶书" panose="02010509060101010101" pitchFamily="49" charset="-122"/>
                <a:ea typeface="隶书" panose="02010509060101010101" pitchFamily="49" charset="-122"/>
              </a:endParaRPr>
            </a:p>
          </p:txBody>
        </p:sp>
      </p:grpSp>
      <p:sp>
        <p:nvSpPr>
          <p:cNvPr id="10" name="矩形 9"/>
          <p:cNvSpPr/>
          <p:nvPr/>
        </p:nvSpPr>
        <p:spPr>
          <a:xfrm>
            <a:off x="3833090" y="846279"/>
            <a:ext cx="3020291" cy="523220"/>
          </a:xfrm>
          <a:prstGeom prst="rect">
            <a:avLst/>
          </a:prstGeom>
          <a:noFill/>
        </p:spPr>
        <p:txBody>
          <a:bodyPr wrap="square" lIns="91440" tIns="45720" rIns="91440" bIns="45720">
            <a:spAutoFit/>
          </a:bodyPr>
          <a:lstStyle/>
          <a:p>
            <a:r>
              <a:rPr lang="en-US" altLang="zh-CN"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a:t>
            </a:r>
            <a:r>
              <a:rPr lang="zh-CN" altLang="en-US"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销售盈亏问题</a:t>
            </a:r>
            <a:endParaRPr lang="zh-CN" altLang="en-US" sz="28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197653467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26203" y="1281937"/>
            <a:ext cx="11953328" cy="1384995"/>
          </a:xfrm>
          <a:prstGeom prst="rect">
            <a:avLst/>
          </a:prstGeom>
        </p:spPr>
        <p:txBody>
          <a:bodyPr wrap="square">
            <a:spAutoFit/>
          </a:bodyPr>
          <a:lstStyle/>
          <a:p>
            <a:pPr>
              <a:lnSpc>
                <a:spcPct val="150000"/>
              </a:lnSpc>
            </a:pPr>
            <a:r>
              <a:rPr lang="zh-CN" altLang="en-US" sz="2800" b="1" smtClean="0">
                <a:solidFill>
                  <a:srgbClr val="FF0000"/>
                </a:solidFill>
                <a:latin typeface="隶书" panose="02010509060101010101" pitchFamily="49" charset="-122"/>
                <a:ea typeface="隶书" panose="02010509060101010101" pitchFamily="49" charset="-122"/>
              </a:rPr>
              <a:t>例</a:t>
            </a:r>
            <a:r>
              <a:rPr lang="en-US" altLang="zh-CN" sz="2800" b="1" smtClean="0">
                <a:solidFill>
                  <a:srgbClr val="FF0000"/>
                </a:solidFill>
                <a:latin typeface="隶书" panose="02010509060101010101" pitchFamily="49" charset="-122"/>
                <a:ea typeface="隶书" panose="02010509060101010101" pitchFamily="49" charset="-122"/>
              </a:rPr>
              <a:t>15.</a:t>
            </a:r>
            <a:r>
              <a:rPr lang="zh-CN" altLang="en-US" sz="2800" smtClean="0">
                <a:latin typeface="隶书" panose="02010509060101010101" pitchFamily="49" charset="-122"/>
                <a:ea typeface="隶书" panose="02010509060101010101" pitchFamily="49" charset="-122"/>
              </a:rPr>
              <a:t>某种</a:t>
            </a:r>
            <a:r>
              <a:rPr lang="zh-CN" altLang="en-US" sz="2800">
                <a:latin typeface="隶书" panose="02010509060101010101" pitchFamily="49" charset="-122"/>
                <a:ea typeface="隶书" panose="02010509060101010101" pitchFamily="49" charset="-122"/>
              </a:rPr>
              <a:t>商品每件的进价为</a:t>
            </a:r>
            <a:r>
              <a:rPr lang="en-US" altLang="zh-CN" sz="2800">
                <a:latin typeface="隶书" panose="02010509060101010101" pitchFamily="49" charset="-122"/>
                <a:ea typeface="隶书" panose="02010509060101010101" pitchFamily="49" charset="-122"/>
              </a:rPr>
              <a:t>120</a:t>
            </a:r>
            <a:r>
              <a:rPr lang="zh-CN" altLang="en-US" sz="2800">
                <a:latin typeface="隶书" panose="02010509060101010101" pitchFamily="49" charset="-122"/>
                <a:ea typeface="隶书" panose="02010509060101010101" pitchFamily="49" charset="-122"/>
              </a:rPr>
              <a:t>元，标价为</a:t>
            </a:r>
            <a:r>
              <a:rPr lang="en-US" altLang="zh-CN" sz="2800">
                <a:latin typeface="隶书" panose="02010509060101010101" pitchFamily="49" charset="-122"/>
                <a:ea typeface="隶书" panose="02010509060101010101" pitchFamily="49" charset="-122"/>
              </a:rPr>
              <a:t>180</a:t>
            </a:r>
            <a:r>
              <a:rPr lang="zh-CN" altLang="en-US" sz="2800">
                <a:latin typeface="隶书" panose="02010509060101010101" pitchFamily="49" charset="-122"/>
                <a:ea typeface="隶书" panose="02010509060101010101" pitchFamily="49" charset="-122"/>
              </a:rPr>
              <a:t>元</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为了拓展销路，商店准备打折销售</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若使利润率为</a:t>
            </a:r>
            <a:r>
              <a:rPr lang="en-US" altLang="zh-CN" sz="2800">
                <a:latin typeface="隶书" panose="02010509060101010101" pitchFamily="49" charset="-122"/>
                <a:ea typeface="隶书" panose="02010509060101010101" pitchFamily="49" charset="-122"/>
              </a:rPr>
              <a:t>20%</a:t>
            </a:r>
            <a:r>
              <a:rPr lang="zh-CN" altLang="en-US" sz="2800">
                <a:latin typeface="隶书" panose="02010509060101010101" pitchFamily="49" charset="-122"/>
                <a:ea typeface="隶书" panose="02010509060101010101" pitchFamily="49" charset="-122"/>
              </a:rPr>
              <a:t>，则商店应</a:t>
            </a:r>
            <a:r>
              <a:rPr lang="zh-CN" altLang="en-US" sz="2800" smtClean="0">
                <a:latin typeface="隶书" panose="02010509060101010101" pitchFamily="49" charset="-122"/>
                <a:ea typeface="隶书" panose="02010509060101010101" pitchFamily="49" charset="-122"/>
              </a:rPr>
              <a:t>打几折？</a:t>
            </a:r>
            <a:endParaRPr lang="zh-CN" altLang="en-US" sz="2800">
              <a:latin typeface="隶书" panose="02010509060101010101" pitchFamily="49" charset="-122"/>
              <a:ea typeface="隶书" panose="02010509060101010101" pitchFamily="49" charset="-122"/>
            </a:endParaRPr>
          </a:p>
        </p:txBody>
      </p:sp>
      <mc:AlternateContent>
        <mc:Choice Requires="a14">
          <p:sp>
            <p:nvSpPr>
              <p:cNvPr id="3" name="文本框 2">
                <a:extLst>
                  <a:ext uri="{FF2B5EF4-FFF2-40B4-BE49-F238E27FC236}">
                    <a16:creationId xmlns="" xmlns:a16="http://schemas.microsoft.com/office/drawing/2014/main" id="{6167F015-AED0-438F-8E0F-2B5C7FABA0A1}"/>
                  </a:ext>
                </a:extLst>
              </p:cNvPr>
              <p:cNvSpPr txBox="1">
                <a:spLocks noChangeArrowheads="1"/>
              </p:cNvSpPr>
              <p:nvPr/>
            </p:nvSpPr>
            <p:spPr bwMode="auto">
              <a:xfrm>
                <a:off x="929897" y="3462010"/>
                <a:ext cx="9145016" cy="2892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smtClean="0">
                    <a:solidFill>
                      <a:srgbClr val="FF0000"/>
                    </a:solidFill>
                    <a:latin typeface="隶书" panose="02010509060101010101" pitchFamily="49" charset="-122"/>
                    <a:ea typeface="隶书" panose="02010509060101010101" pitchFamily="49" charset="-122"/>
                  </a:rPr>
                  <a:t>解：</a:t>
                </a:r>
                <a:r>
                  <a:rPr lang="zh-CN" altLang="en-US" sz="2800">
                    <a:solidFill>
                      <a:srgbClr val="FF0000"/>
                    </a:solidFill>
                    <a:latin typeface="隶书" panose="02010509060101010101" pitchFamily="49" charset="-122"/>
                    <a:ea typeface="隶书" panose="02010509060101010101" pitchFamily="49" charset="-122"/>
                  </a:rPr>
                  <a:t>设商店应</a:t>
                </a:r>
                <a:r>
                  <a:rPr lang="zh-CN" altLang="en-US" sz="2800" smtClean="0">
                    <a:solidFill>
                      <a:srgbClr val="FF0000"/>
                    </a:solidFill>
                    <a:latin typeface="隶书" panose="02010509060101010101" pitchFamily="49" charset="-122"/>
                    <a:ea typeface="隶书" panose="02010509060101010101" pitchFamily="49" charset="-122"/>
                  </a:rPr>
                  <a:t>打</a:t>
                </a:r>
                <a:r>
                  <a:rPr lang="zh-CN" altLang="en-US" sz="2800">
                    <a:solidFill>
                      <a:srgbClr val="FF0000"/>
                    </a:solidFill>
                    <a:latin typeface="隶书" panose="02010509060101010101" pitchFamily="49" charset="-122"/>
                    <a:ea typeface="隶书" panose="02010509060101010101" pitchFamily="49" charset="-122"/>
                  </a:rPr>
                  <a:t>x</a:t>
                </a:r>
                <a:r>
                  <a:rPr lang="zh-CN" altLang="en-US" sz="2800" smtClean="0">
                    <a:solidFill>
                      <a:srgbClr val="FF0000"/>
                    </a:solidFill>
                    <a:latin typeface="隶书" panose="02010509060101010101" pitchFamily="49" charset="-122"/>
                    <a:ea typeface="隶书" panose="02010509060101010101" pitchFamily="49" charset="-122"/>
                  </a:rPr>
                  <a:t>折，</a:t>
                </a:r>
                <a:endParaRPr lang="zh-CN" altLang="en-US" sz="2800">
                  <a:solidFill>
                    <a:srgbClr val="FF0000"/>
                  </a:solidFill>
                  <a:latin typeface="隶书" panose="02010509060101010101" pitchFamily="49" charset="-122"/>
                  <a:ea typeface="隶书" panose="02010509060101010101" pitchFamily="49" charset="-122"/>
                </a:endParaRPr>
              </a:p>
              <a:p>
                <a:pPr>
                  <a:lnSpc>
                    <a:spcPct val="150000"/>
                  </a:lnSpc>
                </a:pPr>
                <a:r>
                  <a:rPr lang="zh-CN" altLang="en-US" sz="2800" smtClean="0">
                    <a:solidFill>
                      <a:srgbClr val="FF0000"/>
                    </a:solidFill>
                    <a:latin typeface="隶书" panose="02010509060101010101" pitchFamily="49" charset="-122"/>
                    <a:ea typeface="隶书" panose="02010509060101010101" pitchFamily="49" charset="-122"/>
                  </a:rPr>
                  <a:t>依</a:t>
                </a:r>
                <a:r>
                  <a:rPr lang="zh-CN" altLang="en-US" sz="2800">
                    <a:solidFill>
                      <a:srgbClr val="FF0000"/>
                    </a:solidFill>
                    <a:latin typeface="隶书" panose="02010509060101010101" pitchFamily="49" charset="-122"/>
                    <a:ea typeface="隶书" panose="02010509060101010101" pitchFamily="49" charset="-122"/>
                  </a:rPr>
                  <a:t>题意，得   </a:t>
                </a:r>
                <a:r>
                  <a:rPr lang="en-US" altLang="zh-CN" sz="2800" smtClean="0">
                    <a:solidFill>
                      <a:srgbClr val="FF0000"/>
                    </a:solidFill>
                    <a:latin typeface="隶书" panose="02010509060101010101" pitchFamily="49" charset="-122"/>
                    <a:ea typeface="隶书" panose="02010509060101010101" pitchFamily="49" charset="-122"/>
                  </a:rPr>
                  <a:t>180</a:t>
                </a:r>
                <a:r>
                  <a:rPr lang="zh-CN" altLang="en-US" sz="2800" smtClean="0">
                    <a:solidFill>
                      <a:srgbClr val="FF0000"/>
                    </a:solidFill>
                    <a:latin typeface="隶书" panose="02010509060101010101" pitchFamily="49" charset="-122"/>
                    <a:ea typeface="隶书" panose="02010509060101010101" pitchFamily="49" charset="-122"/>
                  </a:rPr>
                  <a:t>×</a:t>
                </a:r>
                <a14:m>
                  <m:oMathPara>
                    <m:oMathParaPr>
                      <m:jc/>
                    </m:oMathParaPr>
                    <m:oMath>
                      <m:f>
                        <m:fPr>
                          <m:type m:val="bar"/>
                          <m:ctrlPr>
                            <a:rPr lang="en-US" altLang="zh-CN" sz="2800" i="1" smtClean="0">
                              <a:solidFill>
                                <a:srgbClr val="FF0000"/>
                              </a:solidFill>
                              <a:latin typeface="Cambria Math" panose="02040503050406030204" pitchFamily="18" charset="0"/>
                              <a:ea typeface="隶书" panose="02010509060101010101" pitchFamily="49" charset="-122"/>
                            </a:rPr>
                          </m:ctrlPr>
                        </m:fPr>
                        <m:num>
                          <m:r>
                            <a:rPr lang="en-US" altLang="zh-CN" sz="2800" i="1">
                              <a:solidFill>
                                <a:srgbClr val="FF0000"/>
                              </a:solidFill>
                              <a:latin typeface="Cambria Math" panose="02040503050406030204" pitchFamily="18" charset="0"/>
                              <a:ea typeface="隶书" panose="02010509060101010101" pitchFamily="49" charset="-122"/>
                            </a:rPr>
                            <m:t>𝑥</m:t>
                          </m:r>
                        </m:num>
                        <m:den>
                          <m:r>
                            <a:rPr lang="en-US" altLang="zh-CN" sz="2800" b="0" i="1" smtClean="0">
                              <a:solidFill>
                                <a:srgbClr val="FF0000"/>
                              </a:solidFill>
                              <a:latin typeface="Cambria Math" panose="02040503050406030204" pitchFamily="18" charset="0"/>
                              <a:ea typeface="隶书" panose="02010509060101010101" pitchFamily="49" charset="-122"/>
                            </a:rPr>
                            <m:t>10</m:t>
                          </m:r>
                        </m:den>
                      </m:f>
                    </m:oMath>
                  </m:oMathPara>
                </a14:m>
                <a:r>
                  <a:rPr lang="zh-CN" altLang="en-US" sz="2800" smtClean="0">
                    <a:solidFill>
                      <a:srgbClr val="FF0000"/>
                    </a:solidFill>
                    <a:latin typeface="隶书" panose="02010509060101010101" pitchFamily="49" charset="-122"/>
                    <a:ea typeface="隶书" panose="02010509060101010101" pitchFamily="49" charset="-122"/>
                  </a:rPr>
                  <a:t>＝</a:t>
                </a:r>
                <a:r>
                  <a:rPr lang="en-US" altLang="zh-CN" sz="2800" smtClean="0">
                    <a:solidFill>
                      <a:srgbClr val="FF0000"/>
                    </a:solidFill>
                    <a:latin typeface="隶书" panose="02010509060101010101" pitchFamily="49" charset="-122"/>
                    <a:ea typeface="隶书" panose="02010509060101010101" pitchFamily="49" charset="-122"/>
                  </a:rPr>
                  <a:t>120+120×2</a:t>
                </a:r>
                <a:r>
                  <a:rPr lang="zh-CN" altLang="en-US" sz="2800" smtClean="0">
                    <a:solidFill>
                      <a:srgbClr val="FF0000"/>
                    </a:solidFill>
                    <a:latin typeface="隶书" panose="02010509060101010101" pitchFamily="49" charset="-122"/>
                    <a:ea typeface="隶书" panose="02010509060101010101" pitchFamily="49" charset="-122"/>
                  </a:rPr>
                  <a:t>0</a:t>
                </a:r>
                <a:r>
                  <a:rPr lang="zh-CN" altLang="en-US" sz="2800">
                    <a:solidFill>
                      <a:srgbClr val="FF0000"/>
                    </a:solidFill>
                    <a:latin typeface="隶书" panose="02010509060101010101" pitchFamily="49" charset="-122"/>
                    <a:ea typeface="隶书" panose="02010509060101010101" pitchFamily="49" charset="-122"/>
                  </a:rPr>
                  <a:t>% </a:t>
                </a:r>
              </a:p>
              <a:p>
                <a:pPr>
                  <a:lnSpc>
                    <a:spcPct val="150000"/>
                  </a:lnSpc>
                </a:pPr>
                <a:r>
                  <a:rPr lang="zh-CN" altLang="en-US" sz="2800" smtClean="0">
                    <a:solidFill>
                      <a:srgbClr val="FF0000"/>
                    </a:solidFill>
                    <a:latin typeface="隶书" panose="02010509060101010101" pitchFamily="49" charset="-122"/>
                    <a:ea typeface="隶书" panose="02010509060101010101" pitchFamily="49" charset="-122"/>
                  </a:rPr>
                  <a:t>解</a:t>
                </a:r>
                <a:r>
                  <a:rPr lang="zh-CN" altLang="en-US" sz="2800">
                    <a:solidFill>
                      <a:srgbClr val="FF0000"/>
                    </a:solidFill>
                    <a:latin typeface="隶书" panose="02010509060101010101" pitchFamily="49" charset="-122"/>
                    <a:ea typeface="隶书" panose="02010509060101010101" pitchFamily="49" charset="-122"/>
                  </a:rPr>
                  <a:t>得      </a:t>
                </a:r>
                <a:r>
                  <a:rPr lang="zh-CN" altLang="en-US" sz="2800" smtClean="0">
                    <a:solidFill>
                      <a:srgbClr val="FF0000"/>
                    </a:solidFill>
                    <a:latin typeface="隶书" panose="02010509060101010101" pitchFamily="49" charset="-122"/>
                    <a:ea typeface="隶书" panose="02010509060101010101" pitchFamily="49" charset="-122"/>
                  </a:rPr>
                  <a:t>        x＝</a:t>
                </a:r>
                <a:r>
                  <a:rPr lang="en-US" altLang="zh-CN" sz="2800" smtClean="0">
                    <a:solidFill>
                      <a:srgbClr val="FF0000"/>
                    </a:solidFill>
                    <a:latin typeface="隶书" panose="02010509060101010101" pitchFamily="49" charset="-122"/>
                    <a:ea typeface="隶书" panose="02010509060101010101" pitchFamily="49" charset="-122"/>
                  </a:rPr>
                  <a:t>8</a:t>
                </a:r>
                <a:endParaRPr lang="zh-CN" altLang="en-US" sz="2800">
                  <a:solidFill>
                    <a:srgbClr val="FF0000"/>
                  </a:solidFill>
                  <a:latin typeface="隶书" panose="02010509060101010101" pitchFamily="49" charset="-122"/>
                  <a:ea typeface="隶书" panose="02010509060101010101" pitchFamily="49" charset="-122"/>
                </a:endParaRPr>
              </a:p>
              <a:p>
                <a:pPr>
                  <a:lnSpc>
                    <a:spcPct val="150000"/>
                  </a:lnSpc>
                </a:pPr>
                <a:r>
                  <a:rPr lang="zh-CN" altLang="en-US" sz="2800" smtClean="0">
                    <a:solidFill>
                      <a:srgbClr val="FF0000"/>
                    </a:solidFill>
                    <a:latin typeface="隶书" panose="02010509060101010101" pitchFamily="49" charset="-122"/>
                    <a:ea typeface="隶书" panose="02010509060101010101" pitchFamily="49" charset="-122"/>
                  </a:rPr>
                  <a:t>答</a:t>
                </a:r>
                <a:r>
                  <a:rPr lang="zh-CN" altLang="en-US" sz="2800">
                    <a:solidFill>
                      <a:srgbClr val="FF0000"/>
                    </a:solidFill>
                    <a:latin typeface="隶书" panose="02010509060101010101" pitchFamily="49" charset="-122"/>
                    <a:ea typeface="隶书" panose="02010509060101010101" pitchFamily="49" charset="-122"/>
                  </a:rPr>
                  <a:t>：商店应</a:t>
                </a:r>
                <a:r>
                  <a:rPr lang="zh-CN" altLang="en-US" sz="2800" smtClean="0">
                    <a:solidFill>
                      <a:srgbClr val="FF0000"/>
                    </a:solidFill>
                    <a:latin typeface="隶书" panose="02010509060101010101" pitchFamily="49" charset="-122"/>
                    <a:ea typeface="隶书" panose="02010509060101010101" pitchFamily="49" charset="-122"/>
                  </a:rPr>
                  <a:t>打八折</a:t>
                </a:r>
                <a:r>
                  <a:rPr lang="zh-CN" altLang="en-US" sz="2800">
                    <a:solidFill>
                      <a:srgbClr val="FF0000"/>
                    </a:solidFill>
                    <a:latin typeface="隶书" panose="02010509060101010101" pitchFamily="49" charset="-122"/>
                    <a:ea typeface="隶书" panose="02010509060101010101" pitchFamily="49" charset="-122"/>
                  </a:rPr>
                  <a:t>．</a:t>
                </a:r>
              </a:p>
            </p:txBody>
          </p:sp>
        </mc:Choice>
        <mc:Fallback>
          <p:sp>
            <p:nvSpPr>
              <p:cNvPr id="3" name="文本框 2">
                <a:extLst>
                  <a:ext uri="{FF2B5EF4-FFF2-40B4-BE49-F238E27FC236}">
                    <a16:creationId xmlns="" xmlns:a16="http://schemas.microsoft.com/office/drawing/2014/main" xmlns:a14="http://schemas.microsoft.com/office/drawing/2010/main" id="{6167F015-AED0-438F-8E0F-2B5C7FABA0A1}"/>
                  </a:ext>
                </a:extLst>
              </p:cNvPr>
              <p:cNvSpPr txBox="1">
                <a:spLocks noRot="1" noChangeAspect="1" noMove="1" noResize="1" noEditPoints="1" noAdjustHandles="1" noChangeArrowheads="1" noChangeShapeType="1" noTextEdit="1"/>
              </p:cNvSpPr>
              <p:nvPr/>
            </p:nvSpPr>
            <p:spPr bwMode="auto">
              <a:xfrm>
                <a:off x="929897" y="3462010"/>
                <a:ext cx="9145016" cy="2892651"/>
              </a:xfrm>
              <a:prstGeom prst="rect">
                <a:avLst/>
              </a:prstGeom>
              <a:blipFill rotWithShape="0">
                <a:blip r:embed="rId2"/>
                <a:stretch>
                  <a:fillRect l="-1400" r="0" b="-1688"/>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a:noFill/>
                  </a:rPr>
                  <a:t> </a:t>
                </a:r>
              </a:p>
            </p:txBody>
          </p:sp>
        </mc:Fallback>
      </mc:AlternateContent>
      <p:sp>
        <p:nvSpPr>
          <p:cNvPr id="4" name="文本框 3">
            <a:extLst>
              <a:ext uri="{FF2B5EF4-FFF2-40B4-BE49-F238E27FC236}">
                <a16:creationId xmlns="" xmlns:a16="http://schemas.microsoft.com/office/drawing/2014/main" id="{B7A90F7A-0D6C-435A-87C4-BE1A90B7C718}"/>
              </a:ext>
            </a:extLst>
          </p:cNvPr>
          <p:cNvSpPr txBox="1">
            <a:spLocks noChangeArrowheads="1"/>
          </p:cNvSpPr>
          <p:nvPr/>
        </p:nvSpPr>
        <p:spPr bwMode="auto">
          <a:xfrm>
            <a:off x="263352" y="2524357"/>
            <a:ext cx="11665296" cy="1066959"/>
          </a:xfrm>
          <a:prstGeom prst="rect">
            <a:avLst/>
          </a:prstGeom>
          <a:noFill/>
          <a:ln w="28575">
            <a:noFill/>
            <a:prstDash val="sysDash"/>
            <a:rou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ts val="3800"/>
              </a:lnSpc>
            </a:pPr>
            <a:r>
              <a:rPr lang="en-US" altLang="zh-CN" sz="2800">
                <a:solidFill>
                  <a:srgbClr val="0000FF"/>
                </a:solidFill>
                <a:latin typeface="隶书" panose="02010509060101010101" pitchFamily="49" charset="-122"/>
                <a:ea typeface="隶书" panose="02010509060101010101" pitchFamily="49" charset="-122"/>
                <a:sym typeface="宋体" panose="02010600030101010101" pitchFamily="2" charset="-122"/>
              </a:rPr>
              <a:t>【</a:t>
            </a:r>
            <a:r>
              <a:rPr lang="zh-CN" altLang="en-US" sz="2800">
                <a:solidFill>
                  <a:srgbClr val="0000FF"/>
                </a:solidFill>
                <a:latin typeface="隶书" panose="02010509060101010101" pitchFamily="49" charset="-122"/>
                <a:ea typeface="隶书" panose="02010509060101010101" pitchFamily="49" charset="-122"/>
                <a:sym typeface="宋体" panose="02010600030101010101" pitchFamily="2" charset="-122"/>
              </a:rPr>
              <a:t>分析</a:t>
            </a:r>
            <a:r>
              <a:rPr lang="en-US" altLang="zh-CN" sz="2800" smtClean="0">
                <a:solidFill>
                  <a:srgbClr val="0000FF"/>
                </a:solidFill>
                <a:latin typeface="隶书" panose="02010509060101010101" pitchFamily="49" charset="-122"/>
                <a:ea typeface="隶书" panose="02010509060101010101" pitchFamily="49" charset="-122"/>
                <a:sym typeface="宋体" panose="02010600030101010101" pitchFamily="2" charset="-122"/>
              </a:rPr>
              <a:t>】</a:t>
            </a:r>
            <a:r>
              <a:rPr lang="zh-CN" altLang="en-US" sz="2800" smtClean="0">
                <a:solidFill>
                  <a:srgbClr val="0000FF"/>
                </a:solidFill>
                <a:latin typeface="隶书" panose="02010509060101010101" pitchFamily="49" charset="-122"/>
                <a:ea typeface="隶书" panose="02010509060101010101" pitchFamily="49" charset="-122"/>
                <a:sym typeface="宋体" panose="02010600030101010101" pitchFamily="2" charset="-122"/>
              </a:rPr>
              <a:t>由题意可知，实际售价</a:t>
            </a:r>
            <a:r>
              <a:rPr lang="en-US" altLang="zh-CN" sz="2800" smtClean="0">
                <a:solidFill>
                  <a:srgbClr val="0000FF"/>
                </a:solidFill>
                <a:latin typeface="隶书" panose="02010509060101010101" pitchFamily="49" charset="-122"/>
                <a:ea typeface="隶书" panose="02010509060101010101" pitchFamily="49" charset="-122"/>
                <a:sym typeface="宋体" panose="02010600030101010101" pitchFamily="2" charset="-122"/>
              </a:rPr>
              <a:t>=</a:t>
            </a:r>
            <a:r>
              <a:rPr lang="zh-CN" altLang="en-US" sz="2800" smtClean="0">
                <a:solidFill>
                  <a:srgbClr val="0000FF"/>
                </a:solidFill>
                <a:latin typeface="隶书" panose="02010509060101010101" pitchFamily="49" charset="-122"/>
                <a:ea typeface="隶书" panose="02010509060101010101" pitchFamily="49" charset="-122"/>
                <a:sym typeface="宋体" panose="02010600030101010101" pitchFamily="2" charset="-122"/>
              </a:rPr>
              <a:t>标价</a:t>
            </a:r>
            <a:r>
              <a:rPr lang="en-US" altLang="zh-CN" sz="2800" smtClean="0">
                <a:solidFill>
                  <a:srgbClr val="0000FF"/>
                </a:solidFill>
                <a:latin typeface="隶书" panose="02010509060101010101" pitchFamily="49" charset="-122"/>
                <a:ea typeface="隶书" panose="02010509060101010101" pitchFamily="49" charset="-122"/>
                <a:sym typeface="宋体" panose="02010600030101010101" pitchFamily="2" charset="-122"/>
              </a:rPr>
              <a:t>×</a:t>
            </a:r>
            <a:r>
              <a:rPr lang="zh-CN" altLang="en-US" sz="2800" smtClean="0">
                <a:solidFill>
                  <a:srgbClr val="0000FF"/>
                </a:solidFill>
                <a:latin typeface="隶书" panose="02010509060101010101" pitchFamily="49" charset="-122"/>
                <a:ea typeface="隶书" panose="02010509060101010101" pitchFamily="49" charset="-122"/>
                <a:sym typeface="宋体" panose="02010600030101010101" pitchFamily="2" charset="-122"/>
              </a:rPr>
              <a:t>折扣数，利润</a:t>
            </a:r>
            <a:r>
              <a:rPr lang="en-US" altLang="zh-CN" sz="2800" smtClean="0">
                <a:solidFill>
                  <a:srgbClr val="0000FF"/>
                </a:solidFill>
                <a:latin typeface="隶书" panose="02010509060101010101" pitchFamily="49" charset="-122"/>
                <a:ea typeface="隶书" panose="02010509060101010101" pitchFamily="49" charset="-122"/>
                <a:sym typeface="宋体" panose="02010600030101010101" pitchFamily="2" charset="-122"/>
              </a:rPr>
              <a:t>=</a:t>
            </a:r>
            <a:r>
              <a:rPr lang="zh-CN" altLang="en-US" sz="2800" smtClean="0">
                <a:solidFill>
                  <a:srgbClr val="0000FF"/>
                </a:solidFill>
                <a:latin typeface="隶书" panose="02010509060101010101" pitchFamily="49" charset="-122"/>
                <a:ea typeface="隶书" panose="02010509060101010101" pitchFamily="49" charset="-122"/>
                <a:sym typeface="宋体" panose="02010600030101010101" pitchFamily="2" charset="-122"/>
              </a:rPr>
              <a:t>进价</a:t>
            </a:r>
            <a:r>
              <a:rPr lang="en-US" altLang="zh-CN" sz="2800" smtClean="0">
                <a:solidFill>
                  <a:srgbClr val="0000FF"/>
                </a:solidFill>
                <a:latin typeface="隶书" panose="02010509060101010101" pitchFamily="49" charset="-122"/>
                <a:ea typeface="隶书" panose="02010509060101010101" pitchFamily="49" charset="-122"/>
                <a:sym typeface="宋体" panose="02010600030101010101" pitchFamily="2" charset="-122"/>
              </a:rPr>
              <a:t>×</a:t>
            </a:r>
            <a:r>
              <a:rPr lang="zh-CN" altLang="en-US" sz="2800" smtClean="0">
                <a:solidFill>
                  <a:srgbClr val="0000FF"/>
                </a:solidFill>
                <a:latin typeface="隶书" panose="02010509060101010101" pitchFamily="49" charset="-122"/>
                <a:ea typeface="隶书" panose="02010509060101010101" pitchFamily="49" charset="-122"/>
                <a:sym typeface="宋体" panose="02010600030101010101" pitchFamily="2" charset="-122"/>
              </a:rPr>
              <a:t>利润率，</a:t>
            </a:r>
            <a:r>
              <a:rPr lang="en-US" altLang="zh-CN" sz="2800" err="1" smtClean="0">
                <a:solidFill>
                  <a:srgbClr val="0000FF"/>
                </a:solidFill>
                <a:latin typeface="隶书" panose="02010509060101010101" pitchFamily="49" charset="-122"/>
                <a:ea typeface="隶书" panose="02010509060101010101" pitchFamily="49" charset="-122"/>
                <a:sym typeface="宋体" panose="02010600030101010101" pitchFamily="2" charset="-122"/>
              </a:rPr>
              <a:t>根据</a:t>
            </a:r>
            <a:r>
              <a:rPr lang="zh-CN" altLang="en-US" sz="2800" smtClean="0">
                <a:solidFill>
                  <a:srgbClr val="0000FF"/>
                </a:solidFill>
                <a:latin typeface="隶书" panose="02010509060101010101" pitchFamily="49" charset="-122"/>
                <a:ea typeface="隶书" panose="02010509060101010101" pitchFamily="49" charset="-122"/>
                <a:sym typeface="宋体" panose="02010600030101010101" pitchFamily="2" charset="-122"/>
              </a:rPr>
              <a:t>“</a:t>
            </a:r>
            <a:r>
              <a:rPr lang="zh-CN" altLang="en-US" sz="2800">
                <a:solidFill>
                  <a:srgbClr val="0000FF"/>
                </a:solidFill>
                <a:latin typeface="隶书" panose="02010509060101010101" pitchFamily="49" charset="-122"/>
                <a:ea typeface="隶书" panose="02010509060101010101" pitchFamily="49" charset="-122"/>
              </a:rPr>
              <a:t>售价</a:t>
            </a:r>
            <a:r>
              <a:rPr lang="en-US" altLang="zh-CN" sz="2800">
                <a:solidFill>
                  <a:srgbClr val="0000FF"/>
                </a:solidFill>
                <a:latin typeface="隶书" panose="02010509060101010101" pitchFamily="49" charset="-122"/>
                <a:ea typeface="隶书" panose="02010509060101010101" pitchFamily="49" charset="-122"/>
              </a:rPr>
              <a:t>=</a:t>
            </a:r>
            <a:r>
              <a:rPr lang="zh-CN" altLang="en-US" sz="2800">
                <a:solidFill>
                  <a:srgbClr val="0000FF"/>
                </a:solidFill>
                <a:latin typeface="隶书" panose="02010509060101010101" pitchFamily="49" charset="-122"/>
                <a:ea typeface="隶书" panose="02010509060101010101" pitchFamily="49" charset="-122"/>
              </a:rPr>
              <a:t>进价</a:t>
            </a:r>
            <a:r>
              <a:rPr lang="en-US" altLang="zh-CN" sz="2800">
                <a:solidFill>
                  <a:srgbClr val="0000FF"/>
                </a:solidFill>
                <a:latin typeface="隶书" panose="02010509060101010101" pitchFamily="49" charset="-122"/>
                <a:ea typeface="隶书" panose="02010509060101010101" pitchFamily="49" charset="-122"/>
              </a:rPr>
              <a:t>+</a:t>
            </a:r>
            <a:r>
              <a:rPr lang="zh-CN" altLang="en-US" sz="2800">
                <a:solidFill>
                  <a:srgbClr val="0000FF"/>
                </a:solidFill>
                <a:latin typeface="隶书" panose="02010509060101010101" pitchFamily="49" charset="-122"/>
                <a:ea typeface="隶书" panose="02010509060101010101" pitchFamily="49" charset="-122"/>
              </a:rPr>
              <a:t>利润</a:t>
            </a:r>
            <a:r>
              <a:rPr lang="zh-CN" altLang="en-US" sz="2800" smtClean="0">
                <a:solidFill>
                  <a:srgbClr val="0000FF"/>
                </a:solidFill>
                <a:latin typeface="隶书" panose="02010509060101010101" pitchFamily="49" charset="-122"/>
                <a:ea typeface="隶书" panose="02010509060101010101" pitchFamily="49" charset="-122"/>
                <a:sym typeface="宋体" panose="02010600030101010101" pitchFamily="2" charset="-122"/>
              </a:rPr>
              <a:t>”</a:t>
            </a:r>
            <a:r>
              <a:rPr lang="zh-CN" altLang="en-US" sz="2800" smtClean="0">
                <a:latin typeface="隶书" panose="02010509060101010101" pitchFamily="49" charset="-122"/>
                <a:ea typeface="隶书" panose="02010509060101010101" pitchFamily="49" charset="-122"/>
              </a:rPr>
              <a:t> </a:t>
            </a:r>
            <a:r>
              <a:rPr lang="en-US" altLang="zh-CN" sz="2800" err="1" smtClean="0">
                <a:solidFill>
                  <a:srgbClr val="0000FF"/>
                </a:solidFill>
                <a:latin typeface="隶书" panose="02010509060101010101" pitchFamily="49" charset="-122"/>
                <a:ea typeface="隶书" panose="02010509060101010101" pitchFamily="49" charset="-122"/>
                <a:sym typeface="宋体" panose="02010600030101010101" pitchFamily="2" charset="-122"/>
              </a:rPr>
              <a:t>列方程求解</a:t>
            </a:r>
            <a:r>
              <a:rPr lang="en-US" altLang="zh-CN" sz="2800">
                <a:solidFill>
                  <a:srgbClr val="0000FF"/>
                </a:solidFill>
                <a:latin typeface="隶书" panose="02010509060101010101" pitchFamily="49" charset="-122"/>
                <a:ea typeface="隶书" panose="02010509060101010101" pitchFamily="49" charset="-122"/>
                <a:sym typeface="宋体" panose="02010600030101010101" pitchFamily="2" charset="-122"/>
              </a:rPr>
              <a:t>.</a:t>
            </a:r>
          </a:p>
        </p:txBody>
      </p:sp>
      <p:grpSp>
        <p:nvGrpSpPr>
          <p:cNvPr id="5" name="组合 4">
            <a:extLst>
              <a:ext uri="{FF2B5EF4-FFF2-40B4-BE49-F238E27FC236}">
                <a16:creationId xmlns="" xmlns:a16="http://schemas.microsoft.com/office/drawing/2014/main" id="{E3E4C3D0-58A3-4CAA-925C-C958FBA662FB}"/>
              </a:ext>
            </a:extLst>
          </p:cNvPr>
          <p:cNvGrpSpPr/>
          <p:nvPr/>
        </p:nvGrpSpPr>
        <p:grpSpPr>
          <a:xfrm>
            <a:off x="203785" y="881222"/>
            <a:ext cx="3546178" cy="487383"/>
            <a:chOff x="269665" y="940097"/>
            <a:chExt cx="4124720" cy="595067"/>
          </a:xfrm>
          <a:solidFill>
            <a:srgbClr val="597755"/>
          </a:solidFill>
        </p:grpSpPr>
        <p:sp>
          <p:nvSpPr>
            <p:cNvPr id="6" name="MH_Entry_1">
              <a:extLst>
                <a:ext uri="{FF2B5EF4-FFF2-40B4-BE49-F238E27FC236}">
                  <a16:creationId xmlns="" xmlns:a16="http://schemas.microsoft.com/office/drawing/2014/main" id="{6637A720-A6CE-481E-BFA1-DE44D12F9392}"/>
                </a:ext>
              </a:extLst>
            </p:cNvPr>
            <p:cNvSpPr/>
            <p:nvPr>
              <p:custDataLst>
                <p:tags r:id="rId3"/>
              </p:custDataLst>
            </p:nvPr>
          </p:nvSpPr>
          <p:spPr>
            <a:xfrm>
              <a:off x="783555" y="940097"/>
              <a:ext cx="3610830" cy="595067"/>
            </a:xfrm>
            <a:custGeom>
              <a:gdLst>
                <a:gd name="connsiteX0" fmla="*/ 0 w 3954840"/>
                <a:gd name="connsiteY0" fmla="*/ 0 h 557348"/>
                <a:gd name="connsiteX1" fmla="*/ 3835506 w 3954840"/>
                <a:gd name="connsiteY1" fmla="*/ 0 h 557348"/>
                <a:gd name="connsiteX2" fmla="*/ 3954840 w 3954840"/>
                <a:gd name="connsiteY2" fmla="*/ 92893 h 557348"/>
                <a:gd name="connsiteX3" fmla="*/ 3954840 w 3954840"/>
                <a:gd name="connsiteY3" fmla="*/ 464455 h 557348"/>
                <a:gd name="connsiteX4" fmla="*/ 3835506 w 3954840"/>
                <a:gd name="connsiteY4" fmla="*/ 557348 h 557348"/>
                <a:gd name="connsiteX5" fmla="*/ 0 w 3954840"/>
                <a:gd name="connsiteY5" fmla="*/ 557348 h 557348"/>
                <a:gd name="connsiteX6" fmla="*/ 45938 w 3954840"/>
                <a:gd name="connsiteY6" fmla="*/ 532414 h 557348"/>
                <a:gd name="connsiteX7" fmla="*/ 180850 w 3954840"/>
                <a:gd name="connsiteY7" fmla="*/ 278674 h 557348"/>
                <a:gd name="connsiteX8" fmla="*/ 45938 w 3954840"/>
                <a:gd name="connsiteY8" fmla="*/ 24934 h 5573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54840" h="557348">
                  <a:moveTo>
                    <a:pt x="0" y="0"/>
                  </a:moveTo>
                  <a:lnTo>
                    <a:pt x="3835506" y="0"/>
                  </a:lnTo>
                  <a:cubicBezTo>
                    <a:pt x="3901412" y="0"/>
                    <a:pt x="3954840" y="41590"/>
                    <a:pt x="3954840" y="92893"/>
                  </a:cubicBezTo>
                  <a:lnTo>
                    <a:pt x="3954840" y="464455"/>
                  </a:lnTo>
                  <a:cubicBezTo>
                    <a:pt x="3954840" y="515758"/>
                    <a:pt x="3901412" y="557348"/>
                    <a:pt x="3835506" y="557348"/>
                  </a:cubicBezTo>
                  <a:lnTo>
                    <a:pt x="0" y="557348"/>
                  </a:lnTo>
                  <a:lnTo>
                    <a:pt x="45938" y="532414"/>
                  </a:lnTo>
                  <a:cubicBezTo>
                    <a:pt x="127334" y="477424"/>
                    <a:pt x="180850" y="384299"/>
                    <a:pt x="180850" y="278674"/>
                  </a:cubicBezTo>
                  <a:cubicBezTo>
                    <a:pt x="180850" y="173050"/>
                    <a:pt x="127334" y="79925"/>
                    <a:pt x="45938" y="24934"/>
                  </a:cubicBezTo>
                  <a:close/>
                </a:path>
              </a:pathLst>
            </a:custGeom>
            <a:grpFill/>
            <a:ln w="12700" cap="flat" cmpd="sng" algn="ctr">
              <a:noFill/>
              <a:prstDash val="solid"/>
              <a:miter lim="800000"/>
            </a:ln>
            <a:effectLst/>
          </p:spPr>
          <p:txBody>
            <a:bodyPr wrap="square" lIns="180000" tIns="36000" rIns="36000" bIns="36000" anchor="ctr">
              <a:normAutofit fontScale="85000" lnSpcReduction="10000"/>
            </a:bodyPr>
            <a:lstStyle/>
            <a:p>
              <a:pPr lvl="0"/>
              <a:r>
                <a:rPr lang="zh-CN" altLang="en-US" sz="2400" b="1">
                  <a:solidFill>
                    <a:schemeClr val="bg1"/>
                  </a:solidFill>
                  <a:latin typeface="隶书" panose="02010509060101010101" pitchFamily="49" charset="-122"/>
                  <a:ea typeface="隶书" panose="02010509060101010101" pitchFamily="49" charset="-122"/>
                </a:rPr>
                <a:t>实际问题与一元一次方程</a:t>
              </a:r>
            </a:p>
          </p:txBody>
        </p:sp>
        <p:sp>
          <p:nvSpPr>
            <p:cNvPr id="7" name="MH_Number_1">
              <a:extLst>
                <a:ext uri="{FF2B5EF4-FFF2-40B4-BE49-F238E27FC236}">
                  <a16:creationId xmlns="" xmlns:a16="http://schemas.microsoft.com/office/drawing/2014/main" id="{97CAB062-FE5F-4363-B886-51DF7793A244}"/>
                </a:ext>
              </a:extLst>
            </p:cNvPr>
            <p:cNvSpPr/>
            <p:nvPr>
              <p:custDataLst>
                <p:tags r:id="rId4"/>
              </p:custDataLst>
            </p:nvPr>
          </p:nvSpPr>
          <p:spPr>
            <a:xfrm>
              <a:off x="269665" y="947866"/>
              <a:ext cx="563726" cy="563725"/>
            </a:xfrm>
            <a:prstGeom prst="ellipse">
              <a:avLst/>
            </a:prstGeom>
            <a:grpFill/>
            <a:ln w="12700" cap="flat" cmpd="sng" algn="ctr">
              <a:noFill/>
              <a:prstDash val="solid"/>
              <a:miter lim="800000"/>
            </a:ln>
            <a:effectLst/>
          </p:spPr>
          <p:txBody>
            <a:bodyPr lIns="91440" tIns="45720" rIns="91440" bIns="45720" anchor="ctr"/>
            <a:lstStyle/>
            <a:p>
              <a:pPr algn="ctr"/>
              <a:r>
                <a:rPr lang="en-US" altLang="zh-CN" sz="2800" b="1" kern="0" smtClean="0">
                  <a:solidFill>
                    <a:srgbClr val="FFFFFF"/>
                  </a:solidFill>
                  <a:latin typeface="隶书" panose="02010509060101010101" pitchFamily="49" charset="-122"/>
                  <a:ea typeface="隶书" panose="02010509060101010101" pitchFamily="49" charset="-122"/>
                </a:rPr>
                <a:t>4</a:t>
              </a:r>
              <a:endParaRPr lang="zh-CN" altLang="en-US" sz="2800" b="1" kern="0">
                <a:solidFill>
                  <a:srgbClr val="FFFFFF"/>
                </a:solidFill>
                <a:latin typeface="隶书" panose="02010509060101010101" pitchFamily="49" charset="-122"/>
                <a:ea typeface="隶书" panose="02010509060101010101" pitchFamily="49" charset="-122"/>
              </a:endParaRPr>
            </a:p>
          </p:txBody>
        </p:sp>
      </p:grpSp>
      <p:sp>
        <p:nvSpPr>
          <p:cNvPr id="8" name="矩形 7"/>
          <p:cNvSpPr/>
          <p:nvPr/>
        </p:nvSpPr>
        <p:spPr>
          <a:xfrm>
            <a:off x="3833090" y="846279"/>
            <a:ext cx="3020291" cy="523220"/>
          </a:xfrm>
          <a:prstGeom prst="rect">
            <a:avLst/>
          </a:prstGeom>
          <a:noFill/>
        </p:spPr>
        <p:txBody>
          <a:bodyPr wrap="square" lIns="91440" tIns="45720" rIns="91440" bIns="45720">
            <a:spAutoFit/>
          </a:bodyPr>
          <a:lstStyle/>
          <a:p>
            <a:r>
              <a:rPr lang="en-US" altLang="zh-CN"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a:t>
            </a:r>
            <a:r>
              <a:rPr lang="zh-CN" altLang="en-US"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销售盈亏问题</a:t>
            </a:r>
            <a:endParaRPr lang="zh-CN" altLang="en-US" sz="28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353561438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1"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
            <a:extLst>
              <a:ext uri="{FF2B5EF4-FFF2-40B4-BE49-F238E27FC236}">
                <a16:creationId xmlns="" xmlns:a16="http://schemas.microsoft.com/office/drawing/2014/main" id="{E3E4C3D0-58A3-4CAA-925C-C958FBA662FB}"/>
              </a:ext>
            </a:extLst>
          </p:cNvPr>
          <p:cNvGrpSpPr/>
          <p:nvPr/>
        </p:nvGrpSpPr>
        <p:grpSpPr>
          <a:xfrm>
            <a:off x="203785" y="881222"/>
            <a:ext cx="3546178" cy="487383"/>
            <a:chOff x="269665" y="940097"/>
            <a:chExt cx="4124720" cy="595067"/>
          </a:xfrm>
          <a:solidFill>
            <a:srgbClr val="597755"/>
          </a:solidFill>
        </p:grpSpPr>
        <p:sp>
          <p:nvSpPr>
            <p:cNvPr id="3" name="MH_Entry_1">
              <a:extLst>
                <a:ext uri="{FF2B5EF4-FFF2-40B4-BE49-F238E27FC236}">
                  <a16:creationId xmlns="" xmlns:a16="http://schemas.microsoft.com/office/drawing/2014/main" id="{6637A720-A6CE-481E-BFA1-DE44D12F9392}"/>
                </a:ext>
              </a:extLst>
            </p:cNvPr>
            <p:cNvSpPr/>
            <p:nvPr>
              <p:custDataLst>
                <p:tags r:id="rId2"/>
              </p:custDataLst>
            </p:nvPr>
          </p:nvSpPr>
          <p:spPr>
            <a:xfrm>
              <a:off x="783555" y="940097"/>
              <a:ext cx="3610830" cy="595067"/>
            </a:xfrm>
            <a:custGeom>
              <a:gdLst>
                <a:gd name="connsiteX0" fmla="*/ 0 w 3954840"/>
                <a:gd name="connsiteY0" fmla="*/ 0 h 557348"/>
                <a:gd name="connsiteX1" fmla="*/ 3835506 w 3954840"/>
                <a:gd name="connsiteY1" fmla="*/ 0 h 557348"/>
                <a:gd name="connsiteX2" fmla="*/ 3954840 w 3954840"/>
                <a:gd name="connsiteY2" fmla="*/ 92893 h 557348"/>
                <a:gd name="connsiteX3" fmla="*/ 3954840 w 3954840"/>
                <a:gd name="connsiteY3" fmla="*/ 464455 h 557348"/>
                <a:gd name="connsiteX4" fmla="*/ 3835506 w 3954840"/>
                <a:gd name="connsiteY4" fmla="*/ 557348 h 557348"/>
                <a:gd name="connsiteX5" fmla="*/ 0 w 3954840"/>
                <a:gd name="connsiteY5" fmla="*/ 557348 h 557348"/>
                <a:gd name="connsiteX6" fmla="*/ 45938 w 3954840"/>
                <a:gd name="connsiteY6" fmla="*/ 532414 h 557348"/>
                <a:gd name="connsiteX7" fmla="*/ 180850 w 3954840"/>
                <a:gd name="connsiteY7" fmla="*/ 278674 h 557348"/>
                <a:gd name="connsiteX8" fmla="*/ 45938 w 3954840"/>
                <a:gd name="connsiteY8" fmla="*/ 24934 h 5573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54840" h="557348">
                  <a:moveTo>
                    <a:pt x="0" y="0"/>
                  </a:moveTo>
                  <a:lnTo>
                    <a:pt x="3835506" y="0"/>
                  </a:lnTo>
                  <a:cubicBezTo>
                    <a:pt x="3901412" y="0"/>
                    <a:pt x="3954840" y="41590"/>
                    <a:pt x="3954840" y="92893"/>
                  </a:cubicBezTo>
                  <a:lnTo>
                    <a:pt x="3954840" y="464455"/>
                  </a:lnTo>
                  <a:cubicBezTo>
                    <a:pt x="3954840" y="515758"/>
                    <a:pt x="3901412" y="557348"/>
                    <a:pt x="3835506" y="557348"/>
                  </a:cubicBezTo>
                  <a:lnTo>
                    <a:pt x="0" y="557348"/>
                  </a:lnTo>
                  <a:lnTo>
                    <a:pt x="45938" y="532414"/>
                  </a:lnTo>
                  <a:cubicBezTo>
                    <a:pt x="127334" y="477424"/>
                    <a:pt x="180850" y="384299"/>
                    <a:pt x="180850" y="278674"/>
                  </a:cubicBezTo>
                  <a:cubicBezTo>
                    <a:pt x="180850" y="173050"/>
                    <a:pt x="127334" y="79925"/>
                    <a:pt x="45938" y="24934"/>
                  </a:cubicBezTo>
                  <a:close/>
                </a:path>
              </a:pathLst>
            </a:custGeom>
            <a:grpFill/>
            <a:ln w="12700" cap="flat" cmpd="sng" algn="ctr">
              <a:noFill/>
              <a:prstDash val="solid"/>
              <a:miter lim="800000"/>
            </a:ln>
            <a:effectLst/>
          </p:spPr>
          <p:txBody>
            <a:bodyPr wrap="square" lIns="180000" tIns="36000" rIns="36000" bIns="36000" anchor="ctr">
              <a:normAutofit fontScale="85000" lnSpcReduction="10000"/>
            </a:bodyPr>
            <a:lstStyle/>
            <a:p>
              <a:pPr lvl="0"/>
              <a:r>
                <a:rPr lang="zh-CN" altLang="en-US" sz="2400" b="1">
                  <a:solidFill>
                    <a:schemeClr val="bg1"/>
                  </a:solidFill>
                  <a:latin typeface="隶书" panose="02010509060101010101" pitchFamily="49" charset="-122"/>
                  <a:ea typeface="隶书" panose="02010509060101010101" pitchFamily="49" charset="-122"/>
                </a:rPr>
                <a:t>实际问题与一元一次方程</a:t>
              </a:r>
            </a:p>
          </p:txBody>
        </p:sp>
        <p:sp>
          <p:nvSpPr>
            <p:cNvPr id="4" name="MH_Number_1">
              <a:extLst>
                <a:ext uri="{FF2B5EF4-FFF2-40B4-BE49-F238E27FC236}">
                  <a16:creationId xmlns="" xmlns:a16="http://schemas.microsoft.com/office/drawing/2014/main" id="{97CAB062-FE5F-4363-B886-51DF7793A244}"/>
                </a:ext>
              </a:extLst>
            </p:cNvPr>
            <p:cNvSpPr/>
            <p:nvPr>
              <p:custDataLst>
                <p:tags r:id="rId3"/>
              </p:custDataLst>
            </p:nvPr>
          </p:nvSpPr>
          <p:spPr>
            <a:xfrm>
              <a:off x="269665" y="947866"/>
              <a:ext cx="563726" cy="563725"/>
            </a:xfrm>
            <a:prstGeom prst="ellipse">
              <a:avLst/>
            </a:prstGeom>
            <a:grpFill/>
            <a:ln w="12700" cap="flat" cmpd="sng" algn="ctr">
              <a:noFill/>
              <a:prstDash val="solid"/>
              <a:miter lim="800000"/>
            </a:ln>
            <a:effectLst/>
          </p:spPr>
          <p:txBody>
            <a:bodyPr lIns="91440" tIns="45720" rIns="91440" bIns="45720" anchor="ctr"/>
            <a:lstStyle/>
            <a:p>
              <a:pPr algn="ctr"/>
              <a:r>
                <a:rPr lang="en-US" altLang="zh-CN" sz="2800" b="1" kern="0" smtClean="0">
                  <a:solidFill>
                    <a:srgbClr val="FFFFFF"/>
                  </a:solidFill>
                  <a:latin typeface="隶书" panose="02010509060101010101" pitchFamily="49" charset="-122"/>
                  <a:ea typeface="隶书" panose="02010509060101010101" pitchFamily="49" charset="-122"/>
                </a:rPr>
                <a:t>4</a:t>
              </a:r>
              <a:endParaRPr lang="zh-CN" altLang="en-US" sz="2800" b="1" kern="0">
                <a:solidFill>
                  <a:srgbClr val="FFFFFF"/>
                </a:solidFill>
                <a:latin typeface="隶书" panose="02010509060101010101" pitchFamily="49" charset="-122"/>
                <a:ea typeface="隶书" panose="02010509060101010101" pitchFamily="49" charset="-122"/>
              </a:endParaRPr>
            </a:p>
          </p:txBody>
        </p:sp>
      </p:grpSp>
      <p:sp>
        <p:nvSpPr>
          <p:cNvPr id="5" name="矩形 4"/>
          <p:cNvSpPr/>
          <p:nvPr/>
        </p:nvSpPr>
        <p:spPr>
          <a:xfrm>
            <a:off x="3833090" y="846279"/>
            <a:ext cx="3020291" cy="523220"/>
          </a:xfrm>
          <a:prstGeom prst="rect">
            <a:avLst/>
          </a:prstGeom>
          <a:noFill/>
        </p:spPr>
        <p:txBody>
          <a:bodyPr wrap="square" lIns="91440" tIns="45720" rIns="91440" bIns="45720">
            <a:spAutoFit/>
          </a:bodyPr>
          <a:lstStyle/>
          <a:p>
            <a:r>
              <a:rPr lang="en-US" altLang="zh-CN"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a:t>
            </a:r>
            <a:r>
              <a:rPr lang="zh-CN" altLang="en-US"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赛事积分问题</a:t>
            </a:r>
            <a:endParaRPr lang="zh-CN" altLang="en-US" sz="28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endParaRPr>
          </a:p>
        </p:txBody>
      </p:sp>
      <mc:AlternateContent>
        <mc:Choice Requires="a14">
          <p:sp>
            <p:nvSpPr>
              <p:cNvPr id="6" name="矩形 5"/>
              <p:cNvSpPr/>
              <p:nvPr/>
            </p:nvSpPr>
            <p:spPr>
              <a:xfrm>
                <a:off x="130952" y="1368605"/>
                <a:ext cx="11928648" cy="1601529"/>
              </a:xfrm>
              <a:prstGeom prst="rect">
                <a:avLst/>
              </a:prstGeom>
            </p:spPr>
            <p:txBody>
              <a:bodyPr wrap="square">
                <a:spAutoFit/>
              </a:bodyPr>
              <a:lstStyle/>
              <a:p>
                <a:pPr>
                  <a:spcAft>
                    <a:spcPct val="0"/>
                  </a:spcAft>
                </a:pPr>
                <a:r>
                  <a:rPr lang="zh-CN" altLang="en-US" sz="2800" b="1"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例</a:t>
                </a:r>
                <a:r>
                  <a:rPr lang="en-US" altLang="zh-CN" sz="2800" b="1"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16</a:t>
                </a:r>
                <a:r>
                  <a:rPr lang="zh-CN" altLang="en-US" sz="2800" b="1"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a:t>
                </a:r>
                <a:r>
                  <a:rPr lang="zh-CN" altLang="en-US" sz="2800" kern="100" smtClean="0">
                    <a:latin typeface="隶书" panose="02010509060101010101" pitchFamily="49" charset="-122"/>
                    <a:ea typeface="隶书" panose="02010509060101010101" pitchFamily="49" charset="-122"/>
                    <a:cs typeface="Times New Roman" panose="02020603050405020304" pitchFamily="18" charset="0"/>
                  </a:rPr>
                  <a:t>一次足球赛11轮(即每队均需赛11场)，胜一场记</a:t>
                </a:r>
                <a:r>
                  <a:rPr lang="zh-CN" altLang="en-US" sz="2800" kern="100">
                    <a:latin typeface="隶书" panose="02010509060101010101" pitchFamily="49" charset="-122"/>
                    <a:ea typeface="隶书" panose="02010509060101010101" pitchFamily="49" charset="-122"/>
                    <a:cs typeface="Times New Roman" panose="02020603050405020304" pitchFamily="18" charset="0"/>
                  </a:rPr>
                  <a:t>3分， 平一场记1分.负</a:t>
                </a:r>
                <a:r>
                  <a:rPr lang="zh-CN" altLang="en-US" sz="2800" kern="100" smtClean="0">
                    <a:latin typeface="隶书" panose="02010509060101010101" pitchFamily="49" charset="-122"/>
                    <a:ea typeface="隶书" panose="02010509060101010101" pitchFamily="49" charset="-122"/>
                    <a:cs typeface="Times New Roman" panose="02020603050405020304" pitchFamily="18" charset="0"/>
                  </a:rPr>
                  <a:t>一场记</a:t>
                </a:r>
                <a:r>
                  <a:rPr lang="zh-CN" altLang="en-US" sz="2800" kern="100">
                    <a:latin typeface="隶书" panose="02010509060101010101" pitchFamily="49" charset="-122"/>
                    <a:ea typeface="隶书" panose="02010509060101010101" pitchFamily="49" charset="-122"/>
                    <a:cs typeface="Times New Roman" panose="02020603050405020304" pitchFamily="18" charset="0"/>
                  </a:rPr>
                  <a:t>0分.北京国安队所负场数是所胜场数</a:t>
                </a:r>
                <a:r>
                  <a:rPr lang="zh-CN" altLang="en-US" sz="2800" kern="100" smtClean="0">
                    <a:latin typeface="隶书" panose="02010509060101010101" pitchFamily="49" charset="-122"/>
                    <a:ea typeface="隶书" panose="02010509060101010101" pitchFamily="49" charset="-122"/>
                    <a:cs typeface="Times New Roman" panose="02020603050405020304" pitchFamily="18" charset="0"/>
                  </a:rPr>
                  <a:t>的</a:t>
                </a:r>
                <a14:m>
                  <m:oMathPara>
                    <m:oMathParaPr>
                      <m:jc/>
                    </m:oMathParaPr>
                    <m:oMath>
                      <m:f>
                        <m:fPr>
                          <m:type m:val="bar"/>
                          <m:ctrlPr>
                            <a:rPr lang="en-US" altLang="zh-CN" sz="2800" i="1" kern="100" smtClean="0">
                              <a:latin typeface="Cambria Math" panose="02040503050406030204" pitchFamily="18" charset="0"/>
                              <a:ea typeface="隶书" panose="02010509060101010101" pitchFamily="49" charset="-122"/>
                              <a:cs typeface="Times New Roman" panose="02020603050405020304" pitchFamily="18" charset="0"/>
                            </a:rPr>
                          </m:ctrlPr>
                        </m:fPr>
                        <m:num>
                          <m:r>
                            <a:rPr lang="en-US" altLang="zh-CN" sz="2800" b="0" i="1" kern="100" smtClean="0">
                              <a:latin typeface="Cambria Math" panose="02040503050406030204" pitchFamily="18" charset="0"/>
                              <a:ea typeface="隶书" panose="02010509060101010101" pitchFamily="49" charset="-122"/>
                              <a:cs typeface="Times New Roman" panose="02020603050405020304" pitchFamily="18" charset="0"/>
                            </a:rPr>
                            <m:t>1</m:t>
                          </m:r>
                        </m:num>
                        <m:den>
                          <m:r>
                            <a:rPr lang="en-US" altLang="zh-CN" sz="2800" b="0" i="1" kern="100" smtClean="0">
                              <a:latin typeface="Cambria Math" panose="02040503050406030204" pitchFamily="18" charset="0"/>
                              <a:ea typeface="隶书" panose="02010509060101010101" pitchFamily="49" charset="-122"/>
                              <a:cs typeface="Times New Roman" panose="02020603050405020304" pitchFamily="18" charset="0"/>
                            </a:rPr>
                            <m:t>2</m:t>
                          </m:r>
                        </m:den>
                      </m:f>
                    </m:oMath>
                  </m:oMathPara>
                </a14:m>
                <a:r>
                  <a:rPr lang="zh-CN" altLang="en-US" sz="2800" kern="100" smtClean="0">
                    <a:latin typeface="隶书" panose="02010509060101010101" pitchFamily="49" charset="-122"/>
                    <a:ea typeface="隶书" panose="02010509060101010101" pitchFamily="49" charset="-122"/>
                    <a:cs typeface="Times New Roman" panose="02020603050405020304" pitchFamily="18" charset="0"/>
                  </a:rPr>
                  <a:t>，结果</a:t>
                </a:r>
                <a:r>
                  <a:rPr lang="zh-CN" altLang="en-US" sz="2800" kern="100">
                    <a:latin typeface="隶书" panose="02010509060101010101" pitchFamily="49" charset="-122"/>
                    <a:ea typeface="隶书" panose="02010509060101010101" pitchFamily="49" charset="-122"/>
                    <a:cs typeface="Times New Roman" panose="02020603050405020304" pitchFamily="18" charset="0"/>
                  </a:rPr>
                  <a:t>共得14分，求北京国安队共平了多少场</a:t>
                </a:r>
                <a:r>
                  <a:rPr lang="zh-CN" altLang="en-US" sz="2800" kern="100" smtClean="0">
                    <a:latin typeface="隶书" panose="02010509060101010101" pitchFamily="49" charset="-122"/>
                    <a:ea typeface="隶书" panose="02010509060101010101" pitchFamily="49" charset="-122"/>
                    <a:cs typeface="Times New Roman" panose="02020603050405020304" pitchFamily="18" charset="0"/>
                  </a:rPr>
                  <a:t>?</a:t>
                </a:r>
                <a:endParaRPr lang="zh-CN" altLang="en-US" sz="2800" kern="100">
                  <a:latin typeface="隶书" panose="02010509060101010101" pitchFamily="49" charset="-122"/>
                  <a:ea typeface="隶书" panose="02010509060101010101" pitchFamily="49" charset="-122"/>
                  <a:cs typeface="Times New Roman" panose="02020603050405020304" pitchFamily="18" charset="0"/>
                </a:endParaRPr>
              </a:p>
            </p:txBody>
          </p:sp>
        </mc:Choice>
        <mc:Fallback>
          <p:sp>
            <p:nvSpPr>
              <p:cNvPr id="6" name="矩形 5"/>
              <p:cNvSpPr>
                <a:spLocks noRot="1" noChangeAspect="1" noMove="1" noResize="1" noEditPoints="1" noAdjustHandles="1" noChangeArrowheads="1" noChangeShapeType="1" noTextEdit="1"/>
              </p:cNvSpPr>
              <p:nvPr/>
            </p:nvSpPr>
            <p:spPr>
              <a:xfrm>
                <a:off x="130952" y="1368605"/>
                <a:ext cx="11928648" cy="1601529"/>
              </a:xfrm>
              <a:prstGeom prst="rect">
                <a:avLst/>
              </a:prstGeom>
              <a:blipFill rotWithShape="0">
                <a:blip r:embed="rId4"/>
                <a:stretch>
                  <a:fillRect l="-1022" t="-4198" r="0" b="-7634"/>
                </a:stretch>
              </a:blipFill>
            </p:spPr>
            <p:txBody>
              <a:bodyPr/>
              <a:lstStyle/>
              <a:p>
                <a:r>
                  <a:rPr lang="zh-CN" altLang="en-US">
                    <a:noFill/>
                  </a:rPr>
                  <a:t> </a:t>
                </a:r>
              </a:p>
            </p:txBody>
          </p:sp>
        </mc:Fallback>
      </mc:AlternateContent>
      <p:sp>
        <p:nvSpPr>
          <p:cNvPr id="7" name="矩形 6"/>
          <p:cNvSpPr/>
          <p:nvPr/>
        </p:nvSpPr>
        <p:spPr>
          <a:xfrm>
            <a:off x="359304" y="2808765"/>
            <a:ext cx="10801200" cy="3869329"/>
          </a:xfrm>
          <a:prstGeom prst="rect">
            <a:avLst/>
          </a:prstGeom>
        </p:spPr>
        <p:txBody>
          <a:bodyPr wrap="square">
            <a:spAutoFit/>
          </a:bodyPr>
          <a:lstStyle/>
          <a:p>
            <a:pPr>
              <a:lnSpc>
                <a:spcPct val="150000"/>
              </a:lnSpc>
              <a:spcAft>
                <a:spcPct val="0"/>
              </a:spcAft>
            </a:pP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解:设北京国安队负场数为x，那么胜场数为2x，平场数为11-</a:t>
            </a: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x-</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2x. 根据题意， </a:t>
            </a: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得</a:t>
            </a:r>
            <a:endParaRPr lang="en-US" altLang="zh-CN"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endParaRPr>
          </a:p>
          <a:p>
            <a:pPr>
              <a:lnSpc>
                <a:spcPct val="150000"/>
              </a:lnSpc>
              <a:spcAft>
                <a:spcPct val="0"/>
              </a:spcAft>
            </a:pP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0</a:t>
            </a:r>
            <a:r>
              <a:rPr lang="en-US" altLang="zh-CN"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a:t>
            </a: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x</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a:t>
            </a: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1</a:t>
            </a:r>
            <a:r>
              <a:rPr lang="en-US" altLang="zh-CN"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a:t>
            </a: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11-</a:t>
            </a: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x-</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2x</a:t>
            </a: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)+3</a:t>
            </a:r>
            <a:r>
              <a:rPr lang="en-US" altLang="zh-CN"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a:t>
            </a: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2</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x=</a:t>
            </a: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14</a:t>
            </a:r>
            <a:endParaRPr lang="en-US" altLang="zh-CN"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endParaRPr>
          </a:p>
          <a:p>
            <a:pPr>
              <a:lnSpc>
                <a:spcPct val="150000"/>
              </a:lnSpc>
              <a:spcAft>
                <a:spcPct val="0"/>
              </a:spcAft>
            </a:pP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解方程</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a:t>
            </a: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得   x</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a:t>
            </a: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l</a:t>
            </a:r>
            <a:endParaRPr lang="en-US" altLang="zh-CN"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endParaRPr>
          </a:p>
          <a:p>
            <a:pPr>
              <a:lnSpc>
                <a:spcPct val="150000"/>
              </a:lnSpc>
              <a:spcAft>
                <a:spcPct val="0"/>
              </a:spcAft>
            </a:pP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平场</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数: 11-x</a:t>
            </a: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-2</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x=</a:t>
            </a: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8</a:t>
            </a:r>
            <a:endParaRPr lang="en-US" altLang="zh-CN"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endParaRPr>
          </a:p>
          <a:p>
            <a:pPr>
              <a:lnSpc>
                <a:spcPct val="150000"/>
              </a:lnSpc>
              <a:spcAft>
                <a:spcPct val="0"/>
              </a:spcAft>
            </a:pP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答</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:北京国安队共平了8场.</a:t>
            </a:r>
          </a:p>
        </p:txBody>
      </p:sp>
    </p:spTree>
    <p:extLst>
      <p:ext uri="{BB962C8B-B14F-4D97-AF65-F5344CB8AC3E}">
        <p14:creationId xmlns:p14="http://schemas.microsoft.com/office/powerpoint/2010/main" val="179008978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
            <a:extLst>
              <a:ext uri="{FF2B5EF4-FFF2-40B4-BE49-F238E27FC236}">
                <a16:creationId xmlns="" xmlns:a16="http://schemas.microsoft.com/office/drawing/2014/main" id="{E3E4C3D0-58A3-4CAA-925C-C958FBA662FB}"/>
              </a:ext>
            </a:extLst>
          </p:cNvPr>
          <p:cNvGrpSpPr/>
          <p:nvPr/>
        </p:nvGrpSpPr>
        <p:grpSpPr>
          <a:xfrm>
            <a:off x="203785" y="881222"/>
            <a:ext cx="3546178" cy="487383"/>
            <a:chOff x="269665" y="940097"/>
            <a:chExt cx="4124720" cy="595067"/>
          </a:xfrm>
          <a:solidFill>
            <a:srgbClr val="597755"/>
          </a:solidFill>
        </p:grpSpPr>
        <p:sp>
          <p:nvSpPr>
            <p:cNvPr id="3" name="MH_Entry_1">
              <a:extLst>
                <a:ext uri="{FF2B5EF4-FFF2-40B4-BE49-F238E27FC236}">
                  <a16:creationId xmlns="" xmlns:a16="http://schemas.microsoft.com/office/drawing/2014/main" id="{6637A720-A6CE-481E-BFA1-DE44D12F9392}"/>
                </a:ext>
              </a:extLst>
            </p:cNvPr>
            <p:cNvSpPr/>
            <p:nvPr>
              <p:custDataLst>
                <p:tags r:id="rId2"/>
              </p:custDataLst>
            </p:nvPr>
          </p:nvSpPr>
          <p:spPr>
            <a:xfrm>
              <a:off x="783555" y="940097"/>
              <a:ext cx="3610830" cy="595067"/>
            </a:xfrm>
            <a:custGeom>
              <a:gdLst>
                <a:gd name="connsiteX0" fmla="*/ 0 w 3954840"/>
                <a:gd name="connsiteY0" fmla="*/ 0 h 557348"/>
                <a:gd name="connsiteX1" fmla="*/ 3835506 w 3954840"/>
                <a:gd name="connsiteY1" fmla="*/ 0 h 557348"/>
                <a:gd name="connsiteX2" fmla="*/ 3954840 w 3954840"/>
                <a:gd name="connsiteY2" fmla="*/ 92893 h 557348"/>
                <a:gd name="connsiteX3" fmla="*/ 3954840 w 3954840"/>
                <a:gd name="connsiteY3" fmla="*/ 464455 h 557348"/>
                <a:gd name="connsiteX4" fmla="*/ 3835506 w 3954840"/>
                <a:gd name="connsiteY4" fmla="*/ 557348 h 557348"/>
                <a:gd name="connsiteX5" fmla="*/ 0 w 3954840"/>
                <a:gd name="connsiteY5" fmla="*/ 557348 h 557348"/>
                <a:gd name="connsiteX6" fmla="*/ 45938 w 3954840"/>
                <a:gd name="connsiteY6" fmla="*/ 532414 h 557348"/>
                <a:gd name="connsiteX7" fmla="*/ 180850 w 3954840"/>
                <a:gd name="connsiteY7" fmla="*/ 278674 h 557348"/>
                <a:gd name="connsiteX8" fmla="*/ 45938 w 3954840"/>
                <a:gd name="connsiteY8" fmla="*/ 24934 h 5573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54840" h="557348">
                  <a:moveTo>
                    <a:pt x="0" y="0"/>
                  </a:moveTo>
                  <a:lnTo>
                    <a:pt x="3835506" y="0"/>
                  </a:lnTo>
                  <a:cubicBezTo>
                    <a:pt x="3901412" y="0"/>
                    <a:pt x="3954840" y="41590"/>
                    <a:pt x="3954840" y="92893"/>
                  </a:cubicBezTo>
                  <a:lnTo>
                    <a:pt x="3954840" y="464455"/>
                  </a:lnTo>
                  <a:cubicBezTo>
                    <a:pt x="3954840" y="515758"/>
                    <a:pt x="3901412" y="557348"/>
                    <a:pt x="3835506" y="557348"/>
                  </a:cubicBezTo>
                  <a:lnTo>
                    <a:pt x="0" y="557348"/>
                  </a:lnTo>
                  <a:lnTo>
                    <a:pt x="45938" y="532414"/>
                  </a:lnTo>
                  <a:cubicBezTo>
                    <a:pt x="127334" y="477424"/>
                    <a:pt x="180850" y="384299"/>
                    <a:pt x="180850" y="278674"/>
                  </a:cubicBezTo>
                  <a:cubicBezTo>
                    <a:pt x="180850" y="173050"/>
                    <a:pt x="127334" y="79925"/>
                    <a:pt x="45938" y="24934"/>
                  </a:cubicBezTo>
                  <a:close/>
                </a:path>
              </a:pathLst>
            </a:custGeom>
            <a:grpFill/>
            <a:ln w="12700" cap="flat" cmpd="sng" algn="ctr">
              <a:noFill/>
              <a:prstDash val="solid"/>
              <a:miter lim="800000"/>
            </a:ln>
            <a:effectLst/>
          </p:spPr>
          <p:txBody>
            <a:bodyPr wrap="square" lIns="180000" tIns="36000" rIns="36000" bIns="36000" anchor="ctr">
              <a:normAutofit fontScale="85000" lnSpcReduction="10000"/>
            </a:bodyPr>
            <a:lstStyle/>
            <a:p>
              <a:pPr lvl="0"/>
              <a:r>
                <a:rPr lang="zh-CN" altLang="en-US" sz="2400" b="1">
                  <a:solidFill>
                    <a:schemeClr val="bg1"/>
                  </a:solidFill>
                  <a:latin typeface="隶书" panose="02010509060101010101" pitchFamily="49" charset="-122"/>
                  <a:ea typeface="隶书" panose="02010509060101010101" pitchFamily="49" charset="-122"/>
                </a:rPr>
                <a:t>实际问题与一元一次方程</a:t>
              </a:r>
            </a:p>
          </p:txBody>
        </p:sp>
        <p:sp>
          <p:nvSpPr>
            <p:cNvPr id="4" name="MH_Number_1">
              <a:extLst>
                <a:ext uri="{FF2B5EF4-FFF2-40B4-BE49-F238E27FC236}">
                  <a16:creationId xmlns="" xmlns:a16="http://schemas.microsoft.com/office/drawing/2014/main" id="{97CAB062-FE5F-4363-B886-51DF7793A244}"/>
                </a:ext>
              </a:extLst>
            </p:cNvPr>
            <p:cNvSpPr/>
            <p:nvPr>
              <p:custDataLst>
                <p:tags r:id="rId3"/>
              </p:custDataLst>
            </p:nvPr>
          </p:nvSpPr>
          <p:spPr>
            <a:xfrm>
              <a:off x="269665" y="947866"/>
              <a:ext cx="563726" cy="563725"/>
            </a:xfrm>
            <a:prstGeom prst="ellipse">
              <a:avLst/>
            </a:prstGeom>
            <a:grpFill/>
            <a:ln w="12700" cap="flat" cmpd="sng" algn="ctr">
              <a:noFill/>
              <a:prstDash val="solid"/>
              <a:miter lim="800000"/>
            </a:ln>
            <a:effectLst/>
          </p:spPr>
          <p:txBody>
            <a:bodyPr lIns="91440" tIns="45720" rIns="91440" bIns="45720" anchor="ctr"/>
            <a:lstStyle/>
            <a:p>
              <a:pPr algn="ctr"/>
              <a:r>
                <a:rPr lang="en-US" altLang="zh-CN" sz="2800" b="1" kern="0" smtClean="0">
                  <a:solidFill>
                    <a:srgbClr val="FFFFFF"/>
                  </a:solidFill>
                  <a:latin typeface="隶书" panose="02010509060101010101" pitchFamily="49" charset="-122"/>
                  <a:ea typeface="隶书" panose="02010509060101010101" pitchFamily="49" charset="-122"/>
                </a:rPr>
                <a:t>4</a:t>
              </a:r>
              <a:endParaRPr lang="zh-CN" altLang="en-US" sz="2800" b="1" kern="0">
                <a:solidFill>
                  <a:srgbClr val="FFFFFF"/>
                </a:solidFill>
                <a:latin typeface="隶书" panose="02010509060101010101" pitchFamily="49" charset="-122"/>
                <a:ea typeface="隶书" panose="02010509060101010101" pitchFamily="49" charset="-122"/>
              </a:endParaRPr>
            </a:p>
          </p:txBody>
        </p:sp>
      </p:grpSp>
      <p:sp>
        <p:nvSpPr>
          <p:cNvPr id="5" name="矩形 4"/>
          <p:cNvSpPr/>
          <p:nvPr/>
        </p:nvSpPr>
        <p:spPr>
          <a:xfrm>
            <a:off x="3833090" y="846279"/>
            <a:ext cx="3020291" cy="523220"/>
          </a:xfrm>
          <a:prstGeom prst="rect">
            <a:avLst/>
          </a:prstGeom>
          <a:noFill/>
        </p:spPr>
        <p:txBody>
          <a:bodyPr wrap="square" lIns="91440" tIns="45720" rIns="91440" bIns="45720">
            <a:spAutoFit/>
          </a:bodyPr>
          <a:lstStyle/>
          <a:p>
            <a:r>
              <a:rPr lang="en-US" altLang="zh-CN"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a:t>
            </a:r>
            <a:r>
              <a:rPr lang="zh-CN" altLang="en-US"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方案选择问题</a:t>
            </a:r>
            <a:endParaRPr lang="zh-CN" altLang="en-US" sz="28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endParaRPr>
          </a:p>
        </p:txBody>
      </p:sp>
      <p:sp>
        <p:nvSpPr>
          <p:cNvPr id="6" name="矩形 5"/>
          <p:cNvSpPr/>
          <p:nvPr/>
        </p:nvSpPr>
        <p:spPr>
          <a:xfrm>
            <a:off x="203784" y="1349298"/>
            <a:ext cx="11988215" cy="4401205"/>
          </a:xfrm>
          <a:prstGeom prst="rect">
            <a:avLst/>
          </a:prstGeom>
        </p:spPr>
        <p:txBody>
          <a:bodyPr wrap="square">
            <a:spAutoFit/>
          </a:bodyPr>
          <a:lstStyle/>
          <a:p>
            <a:r>
              <a:rPr lang="zh-CN" altLang="en-US" sz="2800" b="1" kern="100" smtClean="0">
                <a:solidFill>
                  <a:srgbClr val="FF0000"/>
                </a:solidFill>
                <a:latin typeface="隶书" panose="02010509060101010101" pitchFamily="49" charset="-122"/>
                <a:ea typeface="隶书" panose="02010509060101010101" pitchFamily="49" charset="-122"/>
              </a:rPr>
              <a:t>例</a:t>
            </a:r>
            <a:r>
              <a:rPr lang="en-US" altLang="zh-CN" sz="2800" b="1" kern="100" smtClean="0">
                <a:solidFill>
                  <a:srgbClr val="FF0000"/>
                </a:solidFill>
                <a:latin typeface="隶书" panose="02010509060101010101" pitchFamily="49" charset="-122"/>
                <a:ea typeface="隶书" panose="02010509060101010101" pitchFamily="49" charset="-122"/>
              </a:rPr>
              <a:t>17.</a:t>
            </a:r>
            <a:r>
              <a:rPr lang="zh-CN" altLang="zh-CN" sz="2800" kern="100" smtClean="0">
                <a:latin typeface="隶书" panose="02010509060101010101" pitchFamily="49" charset="-122"/>
                <a:ea typeface="隶书" panose="02010509060101010101" pitchFamily="49" charset="-122"/>
              </a:rPr>
              <a:t>某种</a:t>
            </a:r>
            <a:r>
              <a:rPr lang="zh-CN" altLang="zh-CN" sz="2800" kern="100">
                <a:latin typeface="隶书" panose="02010509060101010101" pitchFamily="49" charset="-122"/>
                <a:ea typeface="隶书" panose="02010509060101010101" pitchFamily="49" charset="-122"/>
              </a:rPr>
              <a:t>绿色食品，若直接销售，每吨可获利润</a:t>
            </a:r>
            <a:r>
              <a:rPr lang="en-US" altLang="zh-CN" sz="2800" kern="100">
                <a:latin typeface="隶书" panose="02010509060101010101" pitchFamily="49" charset="-122"/>
                <a:ea typeface="隶书" panose="02010509060101010101" pitchFamily="49" charset="-122"/>
              </a:rPr>
              <a:t>0.1</a:t>
            </a:r>
            <a:r>
              <a:rPr lang="zh-CN" altLang="zh-CN" sz="2800" kern="100">
                <a:latin typeface="隶书" panose="02010509060101010101" pitchFamily="49" charset="-122"/>
                <a:ea typeface="隶书" panose="02010509060101010101" pitchFamily="49" charset="-122"/>
              </a:rPr>
              <a:t>万元；若粗加工后销售，每吨可获利润</a:t>
            </a:r>
            <a:r>
              <a:rPr lang="en-US" altLang="zh-CN" sz="2800" kern="100">
                <a:latin typeface="隶书" panose="02010509060101010101" pitchFamily="49" charset="-122"/>
                <a:ea typeface="隶书" panose="02010509060101010101" pitchFamily="49" charset="-122"/>
              </a:rPr>
              <a:t>0.4</a:t>
            </a:r>
            <a:r>
              <a:rPr lang="zh-CN" altLang="zh-CN" sz="2800" kern="100">
                <a:latin typeface="隶书" panose="02010509060101010101" pitchFamily="49" charset="-122"/>
                <a:ea typeface="隶书" panose="02010509060101010101" pitchFamily="49" charset="-122"/>
              </a:rPr>
              <a:t>万元；若精加工后销售，每吨可获利润</a:t>
            </a:r>
            <a:r>
              <a:rPr lang="en-US" altLang="zh-CN" sz="2800" kern="100">
                <a:latin typeface="隶书" panose="02010509060101010101" pitchFamily="49" charset="-122"/>
                <a:ea typeface="隶书" panose="02010509060101010101" pitchFamily="49" charset="-122"/>
              </a:rPr>
              <a:t>0.7</a:t>
            </a:r>
            <a:r>
              <a:rPr lang="zh-CN" altLang="zh-CN" sz="2800" kern="100">
                <a:latin typeface="隶书" panose="02010509060101010101" pitchFamily="49" charset="-122"/>
                <a:ea typeface="隶书" panose="02010509060101010101" pitchFamily="49" charset="-122"/>
              </a:rPr>
              <a:t>万元．某公司现有这种绿色产品</a:t>
            </a:r>
            <a:r>
              <a:rPr lang="en-US" altLang="zh-CN" sz="2800" kern="100">
                <a:latin typeface="隶书" panose="02010509060101010101" pitchFamily="49" charset="-122"/>
                <a:ea typeface="隶书" panose="02010509060101010101" pitchFamily="49" charset="-122"/>
              </a:rPr>
              <a:t>140</a:t>
            </a:r>
            <a:r>
              <a:rPr lang="zh-CN" altLang="zh-CN" sz="2800" kern="100">
                <a:latin typeface="隶书" panose="02010509060101010101" pitchFamily="49" charset="-122"/>
                <a:ea typeface="隶书" panose="02010509060101010101" pitchFamily="49" charset="-122"/>
              </a:rPr>
              <a:t>吨，该公司的生产能力是：如果进行粗加工，每天可加工</a:t>
            </a:r>
            <a:r>
              <a:rPr lang="en-US" altLang="zh-CN" sz="2800" kern="100">
                <a:latin typeface="隶书" panose="02010509060101010101" pitchFamily="49" charset="-122"/>
                <a:ea typeface="隶书" panose="02010509060101010101" pitchFamily="49" charset="-122"/>
              </a:rPr>
              <a:t>16</a:t>
            </a:r>
            <a:r>
              <a:rPr lang="zh-CN" altLang="zh-CN" sz="2800" kern="100">
                <a:latin typeface="隶书" panose="02010509060101010101" pitchFamily="49" charset="-122"/>
                <a:ea typeface="隶书" panose="02010509060101010101" pitchFamily="49" charset="-122"/>
              </a:rPr>
              <a:t>吨；如果进行精加工，每天可加工</a:t>
            </a:r>
            <a:r>
              <a:rPr lang="en-US" altLang="zh-CN" sz="2800" kern="100">
                <a:latin typeface="隶书" panose="02010509060101010101" pitchFamily="49" charset="-122"/>
                <a:ea typeface="隶书" panose="02010509060101010101" pitchFamily="49" charset="-122"/>
              </a:rPr>
              <a:t>6</a:t>
            </a:r>
            <a:r>
              <a:rPr lang="zh-CN" altLang="zh-CN" sz="2800" kern="100">
                <a:latin typeface="隶书" panose="02010509060101010101" pitchFamily="49" charset="-122"/>
                <a:ea typeface="隶书" panose="02010509060101010101" pitchFamily="49" charset="-122"/>
              </a:rPr>
              <a:t>吨，但两种加工方式不能同时进行．受各种条件限制，公司必须在</a:t>
            </a:r>
            <a:r>
              <a:rPr lang="en-US" altLang="zh-CN" sz="2800" kern="100">
                <a:latin typeface="隶书" panose="02010509060101010101" pitchFamily="49" charset="-122"/>
                <a:ea typeface="隶书" panose="02010509060101010101" pitchFamily="49" charset="-122"/>
              </a:rPr>
              <a:t>15</a:t>
            </a:r>
            <a:r>
              <a:rPr lang="zh-CN" altLang="zh-CN" sz="2800" kern="100">
                <a:latin typeface="隶书" panose="02010509060101010101" pitchFamily="49" charset="-122"/>
                <a:ea typeface="隶书" panose="02010509060101010101" pitchFamily="49" charset="-122"/>
              </a:rPr>
              <a:t>天内将这批绿色产品全部销售或加工完毕，为此该公司设计了三种方案：</a:t>
            </a:r>
          </a:p>
          <a:p>
            <a:r>
              <a:rPr lang="zh-CN" altLang="zh-CN" sz="2800" kern="100">
                <a:latin typeface="隶书" panose="02010509060101010101" pitchFamily="49" charset="-122"/>
                <a:ea typeface="隶书" panose="02010509060101010101" pitchFamily="49" charset="-122"/>
              </a:rPr>
              <a:t>方案一：全部进行粗加工；</a:t>
            </a:r>
          </a:p>
          <a:p>
            <a:r>
              <a:rPr lang="zh-CN" altLang="zh-CN" sz="2800" kern="100">
                <a:latin typeface="隶书" panose="02010509060101010101" pitchFamily="49" charset="-122"/>
                <a:ea typeface="隶书" panose="02010509060101010101" pitchFamily="49" charset="-122"/>
              </a:rPr>
              <a:t>方案二：尽可能多地进行精加工，没有来得及进行精加工的直接销售；</a:t>
            </a:r>
          </a:p>
          <a:p>
            <a:r>
              <a:rPr lang="zh-CN" altLang="zh-CN" sz="2800" kern="100">
                <a:latin typeface="隶书" panose="02010509060101010101" pitchFamily="49" charset="-122"/>
                <a:ea typeface="隶书" panose="02010509060101010101" pitchFamily="49" charset="-122"/>
              </a:rPr>
              <a:t>方案三：将一部分进行精加工，其余的进行粗加工，并恰好</a:t>
            </a:r>
            <a:r>
              <a:rPr lang="en-US" altLang="zh-CN" sz="2800" kern="100">
                <a:latin typeface="隶书" panose="02010509060101010101" pitchFamily="49" charset="-122"/>
                <a:ea typeface="隶书" panose="02010509060101010101" pitchFamily="49" charset="-122"/>
              </a:rPr>
              <a:t>15</a:t>
            </a:r>
            <a:r>
              <a:rPr lang="zh-CN" altLang="zh-CN" sz="2800" kern="100">
                <a:latin typeface="隶书" panose="02010509060101010101" pitchFamily="49" charset="-122"/>
                <a:ea typeface="隶书" panose="02010509060101010101" pitchFamily="49" charset="-122"/>
              </a:rPr>
              <a:t>天完成．</a:t>
            </a:r>
          </a:p>
          <a:p>
            <a:r>
              <a:rPr lang="zh-CN" altLang="zh-CN" sz="2800" kern="100">
                <a:latin typeface="隶书" panose="02010509060101010101" pitchFamily="49" charset="-122"/>
                <a:ea typeface="隶书" panose="02010509060101010101" pitchFamily="49" charset="-122"/>
              </a:rPr>
              <a:t>你认为选择哪种方案可获利润最多，为什么？最多可获利润多少元？</a:t>
            </a:r>
            <a:endParaRPr lang="zh-CN" altLang="zh-CN" sz="2800" kern="100">
              <a:effectLst/>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1127915123"/>
      </p:ext>
    </p:extLst>
  </p:cSld>
  <p:clrMapOvr>
    <a:masterClrMapping/>
  </p:clrMapOvr>
  <p:transition/>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mc:AlternateContent>
        <mc:Choice Requires="a14">
          <p:sp>
            <p:nvSpPr>
              <p:cNvPr id="19" name="矩形 18"/>
              <p:cNvSpPr/>
              <p:nvPr/>
            </p:nvSpPr>
            <p:spPr>
              <a:xfrm>
                <a:off x="203199" y="806394"/>
                <a:ext cx="11868727" cy="5779467"/>
              </a:xfrm>
              <a:prstGeom prst="rect">
                <a:avLst/>
              </a:prstGeom>
            </p:spPr>
            <p:txBody>
              <a:bodyPr wrap="square">
                <a:spAutoFit/>
              </a:bodyPr>
              <a:lstStyle/>
              <a:p>
                <a:pPr>
                  <a:lnSpc>
                    <a:spcPts val="4500"/>
                  </a:lnSpc>
                </a:pPr>
                <a:r>
                  <a:rPr lang="zh-CN" altLang="en-US" sz="2800" smtClean="0">
                    <a:solidFill>
                      <a:srgbClr val="FF0000"/>
                    </a:solidFill>
                    <a:latin typeface="隶书" panose="02010509060101010101" pitchFamily="49" charset="-122"/>
                    <a:ea typeface="隶书" panose="02010509060101010101" pitchFamily="49" charset="-122"/>
                  </a:rPr>
                  <a:t>解：方案一：进行粗加工，每天可加工</a:t>
                </a:r>
                <a:r>
                  <a:rPr lang="en-US" altLang="zh-CN" sz="2800">
                    <a:solidFill>
                      <a:srgbClr val="FF0000"/>
                    </a:solidFill>
                    <a:latin typeface="隶书" panose="02010509060101010101" pitchFamily="49" charset="-122"/>
                    <a:ea typeface="隶书" panose="02010509060101010101" pitchFamily="49" charset="-122"/>
                  </a:rPr>
                  <a:t>16</a:t>
                </a:r>
                <a:r>
                  <a:rPr lang="zh-CN" altLang="en-US" sz="2800">
                    <a:solidFill>
                      <a:srgbClr val="FF0000"/>
                    </a:solidFill>
                    <a:latin typeface="隶书" panose="02010509060101010101" pitchFamily="49" charset="-122"/>
                    <a:ea typeface="隶书" panose="02010509060101010101" pitchFamily="49" charset="-122"/>
                  </a:rPr>
                  <a:t>吨；</a:t>
                </a:r>
                <a:r>
                  <a:rPr lang="zh-CN" altLang="en-US" sz="2800" smtClean="0">
                    <a:solidFill>
                      <a:srgbClr val="FF0000"/>
                    </a:solidFill>
                    <a:latin typeface="隶书" panose="02010509060101010101" pitchFamily="49" charset="-122"/>
                    <a:ea typeface="隶书" panose="02010509060101010101" pitchFamily="49" charset="-122"/>
                  </a:rPr>
                  <a:t>则</a:t>
                </a:r>
                <a:r>
                  <a:rPr lang="en-US" altLang="zh-CN" sz="2800" smtClean="0">
                    <a:solidFill>
                      <a:srgbClr val="FF0000"/>
                    </a:solidFill>
                    <a:latin typeface="隶书" panose="02010509060101010101" pitchFamily="49" charset="-122"/>
                    <a:ea typeface="隶书" panose="02010509060101010101" pitchFamily="49" charset="-122"/>
                  </a:rPr>
                  <a:t>16×15</a:t>
                </a:r>
                <a:r>
                  <a:rPr lang="zh-CN" altLang="en-US" sz="2800" smtClean="0">
                    <a:solidFill>
                      <a:srgbClr val="FF0000"/>
                    </a:solidFill>
                    <a:latin typeface="隶书" panose="02010509060101010101" pitchFamily="49" charset="-122"/>
                    <a:ea typeface="隶书" panose="02010509060101010101" pitchFamily="49" charset="-122"/>
                  </a:rPr>
                  <a:t>＞</a:t>
                </a:r>
                <a:r>
                  <a:rPr lang="en-US" altLang="zh-CN" sz="2800" smtClean="0">
                    <a:solidFill>
                      <a:srgbClr val="FF0000"/>
                    </a:solidFill>
                    <a:latin typeface="隶书" panose="02010509060101010101" pitchFamily="49" charset="-122"/>
                    <a:ea typeface="隶书" panose="02010509060101010101" pitchFamily="49" charset="-122"/>
                  </a:rPr>
                  <a:t>140</a:t>
                </a:r>
                <a:r>
                  <a:rPr lang="zh-CN" altLang="en-US" sz="2800" smtClean="0">
                    <a:solidFill>
                      <a:srgbClr val="FF0000"/>
                    </a:solidFill>
                    <a:latin typeface="隶书" panose="02010509060101010101" pitchFamily="49" charset="-122"/>
                    <a:ea typeface="隶书" panose="02010509060101010101" pitchFamily="49" charset="-122"/>
                  </a:rPr>
                  <a:t>，</a:t>
                </a:r>
                <a:endParaRPr lang="zh-CN" altLang="en-US" sz="2800">
                  <a:solidFill>
                    <a:srgbClr val="FF0000"/>
                  </a:solidFill>
                  <a:latin typeface="隶书" panose="02010509060101010101" pitchFamily="49" charset="-122"/>
                  <a:ea typeface="隶书" panose="02010509060101010101" pitchFamily="49" charset="-122"/>
                </a:endParaRPr>
              </a:p>
              <a:p>
                <a:pPr>
                  <a:lnSpc>
                    <a:spcPts val="4500"/>
                  </a:lnSpc>
                </a:pPr>
                <a:r>
                  <a:rPr lang="zh-CN" altLang="en-US" sz="2800">
                    <a:solidFill>
                      <a:srgbClr val="FF0000"/>
                    </a:solidFill>
                    <a:latin typeface="隶书" panose="02010509060101010101" pitchFamily="49" charset="-122"/>
                    <a:ea typeface="隶书" panose="02010509060101010101" pitchFamily="49" charset="-122"/>
                  </a:rPr>
                  <a:t>可获利润为：</a:t>
                </a:r>
                <a:r>
                  <a:rPr lang="en-US" altLang="zh-CN" sz="2800">
                    <a:solidFill>
                      <a:srgbClr val="FF0000"/>
                    </a:solidFill>
                    <a:latin typeface="隶书" panose="02010509060101010101" pitchFamily="49" charset="-122"/>
                    <a:ea typeface="隶书" panose="02010509060101010101" pitchFamily="49" charset="-122"/>
                  </a:rPr>
                  <a:t>4000×140=560000</a:t>
                </a:r>
                <a:r>
                  <a:rPr lang="zh-CN" altLang="en-US" sz="2800">
                    <a:solidFill>
                      <a:srgbClr val="FF0000"/>
                    </a:solidFill>
                    <a:latin typeface="隶书" panose="02010509060101010101" pitchFamily="49" charset="-122"/>
                    <a:ea typeface="隶书" panose="02010509060101010101" pitchFamily="49" charset="-122"/>
                  </a:rPr>
                  <a:t>（元）； </a:t>
                </a:r>
              </a:p>
              <a:p>
                <a:pPr>
                  <a:lnSpc>
                    <a:spcPts val="4500"/>
                  </a:lnSpc>
                </a:pPr>
                <a:r>
                  <a:rPr lang="zh-CN" altLang="en-US" sz="2800">
                    <a:solidFill>
                      <a:srgbClr val="FF0000"/>
                    </a:solidFill>
                    <a:latin typeface="隶书" panose="02010509060101010101" pitchFamily="49" charset="-122"/>
                    <a:ea typeface="隶书" panose="02010509060101010101" pitchFamily="49" charset="-122"/>
                  </a:rPr>
                  <a:t>方案二：</a:t>
                </a:r>
                <a:r>
                  <a:rPr lang="en-US" altLang="zh-CN" sz="2800">
                    <a:solidFill>
                      <a:srgbClr val="FF0000"/>
                    </a:solidFill>
                    <a:latin typeface="隶书" panose="02010509060101010101" pitchFamily="49" charset="-122"/>
                    <a:ea typeface="隶书" panose="02010509060101010101" pitchFamily="49" charset="-122"/>
                  </a:rPr>
                  <a:t>15</a:t>
                </a:r>
                <a:r>
                  <a:rPr lang="zh-CN" altLang="en-US" sz="2800">
                    <a:solidFill>
                      <a:srgbClr val="FF0000"/>
                    </a:solidFill>
                    <a:latin typeface="隶书" panose="02010509060101010101" pitchFamily="49" charset="-122"/>
                    <a:ea typeface="隶书" panose="02010509060101010101" pitchFamily="49" charset="-122"/>
                  </a:rPr>
                  <a:t>天可精加工</a:t>
                </a:r>
                <a:r>
                  <a:rPr lang="en-US" altLang="zh-CN" sz="2800">
                    <a:solidFill>
                      <a:srgbClr val="FF0000"/>
                    </a:solidFill>
                    <a:latin typeface="隶书" panose="02010509060101010101" pitchFamily="49" charset="-122"/>
                    <a:ea typeface="隶书" panose="02010509060101010101" pitchFamily="49" charset="-122"/>
                  </a:rPr>
                  <a:t>6×15=90</a:t>
                </a:r>
                <a:r>
                  <a:rPr lang="zh-CN" altLang="en-US" sz="2800">
                    <a:solidFill>
                      <a:srgbClr val="FF0000"/>
                    </a:solidFill>
                    <a:latin typeface="隶书" panose="02010509060101010101" pitchFamily="49" charset="-122"/>
                    <a:ea typeface="隶书" panose="02010509060101010101" pitchFamily="49" charset="-122"/>
                  </a:rPr>
                  <a:t>（吨）， 说明还有</a:t>
                </a:r>
                <a:r>
                  <a:rPr lang="en-US" altLang="zh-CN" sz="2800">
                    <a:solidFill>
                      <a:srgbClr val="FF0000"/>
                    </a:solidFill>
                    <a:latin typeface="隶书" panose="02010509060101010101" pitchFamily="49" charset="-122"/>
                    <a:ea typeface="隶书" panose="02010509060101010101" pitchFamily="49" charset="-122"/>
                  </a:rPr>
                  <a:t>50</a:t>
                </a:r>
                <a:r>
                  <a:rPr lang="zh-CN" altLang="en-US" sz="2800">
                    <a:solidFill>
                      <a:srgbClr val="FF0000"/>
                    </a:solidFill>
                    <a:latin typeface="隶书" panose="02010509060101010101" pitchFamily="49" charset="-122"/>
                    <a:ea typeface="隶书" panose="02010509060101010101" pitchFamily="49" charset="-122"/>
                  </a:rPr>
                  <a:t>吨需要直接销售， </a:t>
                </a:r>
              </a:p>
              <a:p>
                <a:pPr>
                  <a:lnSpc>
                    <a:spcPts val="4500"/>
                  </a:lnSpc>
                </a:pPr>
                <a:r>
                  <a:rPr lang="zh-CN" altLang="en-US" sz="2800">
                    <a:solidFill>
                      <a:srgbClr val="FF0000"/>
                    </a:solidFill>
                    <a:latin typeface="隶书" panose="02010509060101010101" pitchFamily="49" charset="-122"/>
                    <a:ea typeface="隶书" panose="02010509060101010101" pitchFamily="49" charset="-122"/>
                  </a:rPr>
                  <a:t>故可获利润</a:t>
                </a:r>
                <a:r>
                  <a:rPr lang="zh-CN" altLang="en-US" sz="2800" smtClean="0">
                    <a:solidFill>
                      <a:srgbClr val="FF0000"/>
                    </a:solidFill>
                    <a:latin typeface="隶书" panose="02010509060101010101" pitchFamily="49" charset="-122"/>
                    <a:ea typeface="隶书" panose="02010509060101010101" pitchFamily="49" charset="-122"/>
                  </a:rPr>
                  <a:t>：</a:t>
                </a:r>
                <a:r>
                  <a:rPr lang="en-US" altLang="zh-CN" sz="2800" smtClean="0">
                    <a:solidFill>
                      <a:srgbClr val="FF0000"/>
                    </a:solidFill>
                    <a:latin typeface="隶书" panose="02010509060101010101" pitchFamily="49" charset="-122"/>
                    <a:ea typeface="隶书" panose="02010509060101010101" pitchFamily="49" charset="-122"/>
                  </a:rPr>
                  <a:t>7000×90+1000×50=680000</a:t>
                </a:r>
                <a:r>
                  <a:rPr lang="zh-CN" altLang="en-US" sz="2800" smtClean="0">
                    <a:solidFill>
                      <a:srgbClr val="FF0000"/>
                    </a:solidFill>
                    <a:latin typeface="隶书" panose="02010509060101010101" pitchFamily="49" charset="-122"/>
                    <a:ea typeface="隶书" panose="02010509060101010101" pitchFamily="49" charset="-122"/>
                  </a:rPr>
                  <a:t>（</a:t>
                </a:r>
                <a:r>
                  <a:rPr lang="zh-CN" altLang="en-US" sz="2800">
                    <a:solidFill>
                      <a:srgbClr val="FF0000"/>
                    </a:solidFill>
                    <a:latin typeface="隶书" panose="02010509060101010101" pitchFamily="49" charset="-122"/>
                    <a:ea typeface="隶书" panose="02010509060101010101" pitchFamily="49" charset="-122"/>
                  </a:rPr>
                  <a:t>元）； </a:t>
                </a:r>
              </a:p>
              <a:p>
                <a:pPr>
                  <a:lnSpc>
                    <a:spcPts val="4500"/>
                  </a:lnSpc>
                </a:pPr>
                <a:r>
                  <a:rPr lang="zh-CN" altLang="en-US" sz="2800">
                    <a:solidFill>
                      <a:srgbClr val="FF0000"/>
                    </a:solidFill>
                    <a:latin typeface="隶书" panose="02010509060101010101" pitchFamily="49" charset="-122"/>
                    <a:ea typeface="隶书" panose="02010509060101010101" pitchFamily="49" charset="-122"/>
                  </a:rPr>
                  <a:t>方案三：设</a:t>
                </a:r>
                <a:r>
                  <a:rPr lang="zh-CN" altLang="en-US" sz="2800" smtClean="0">
                    <a:solidFill>
                      <a:srgbClr val="FF0000"/>
                    </a:solidFill>
                    <a:latin typeface="隶书" panose="02010509060101010101" pitchFamily="49" charset="-122"/>
                    <a:ea typeface="隶书" panose="02010509060101010101" pitchFamily="49" charset="-122"/>
                  </a:rPr>
                  <a:t>将</a:t>
                </a:r>
                <a:r>
                  <a:rPr lang="en-US" altLang="zh-CN" sz="2800" smtClean="0">
                    <a:solidFill>
                      <a:srgbClr val="FF0000"/>
                    </a:solidFill>
                    <a:latin typeface="隶书" panose="02010509060101010101" pitchFamily="49" charset="-122"/>
                    <a:ea typeface="隶书" panose="02010509060101010101" pitchFamily="49" charset="-122"/>
                  </a:rPr>
                  <a:t>x</a:t>
                </a:r>
                <a:r>
                  <a:rPr lang="zh-CN" altLang="en-US" sz="2800" smtClean="0">
                    <a:solidFill>
                      <a:srgbClr val="FF0000"/>
                    </a:solidFill>
                    <a:latin typeface="隶书" panose="02010509060101010101" pitchFamily="49" charset="-122"/>
                    <a:ea typeface="隶书" panose="02010509060101010101" pitchFamily="49" charset="-122"/>
                  </a:rPr>
                  <a:t>吨</a:t>
                </a:r>
                <a:r>
                  <a:rPr lang="zh-CN" altLang="en-US" sz="2800">
                    <a:solidFill>
                      <a:srgbClr val="FF0000"/>
                    </a:solidFill>
                    <a:latin typeface="隶书" panose="02010509060101010101" pitchFamily="49" charset="-122"/>
                    <a:ea typeface="隶书" panose="02010509060101010101" pitchFamily="49" charset="-122"/>
                  </a:rPr>
                  <a:t>绿色食品进行精加工，则</a:t>
                </a:r>
                <a:r>
                  <a:rPr lang="zh-CN" altLang="en-US" sz="2800" smtClean="0">
                    <a:solidFill>
                      <a:srgbClr val="FF0000"/>
                    </a:solidFill>
                    <a:latin typeface="隶书" panose="02010509060101010101" pitchFamily="49" charset="-122"/>
                    <a:ea typeface="隶书" panose="02010509060101010101" pitchFamily="49" charset="-122"/>
                  </a:rPr>
                  <a:t>将</a:t>
                </a:r>
                <a:r>
                  <a:rPr lang="en-US" altLang="zh-CN" sz="2800" smtClean="0">
                    <a:solidFill>
                      <a:srgbClr val="FF0000"/>
                    </a:solidFill>
                    <a:latin typeface="隶书" panose="02010509060101010101" pitchFamily="49" charset="-122"/>
                    <a:ea typeface="隶书" panose="02010509060101010101" pitchFamily="49" charset="-122"/>
                  </a:rPr>
                  <a:t>(140-x)</a:t>
                </a:r>
                <a:r>
                  <a:rPr lang="zh-CN" altLang="en-US" sz="2800" smtClean="0">
                    <a:solidFill>
                      <a:srgbClr val="FF0000"/>
                    </a:solidFill>
                    <a:latin typeface="隶书" panose="02010509060101010101" pitchFamily="49" charset="-122"/>
                    <a:ea typeface="隶书" panose="02010509060101010101" pitchFamily="49" charset="-122"/>
                  </a:rPr>
                  <a:t>吨</a:t>
                </a:r>
                <a:r>
                  <a:rPr lang="zh-CN" altLang="en-US" sz="2800">
                    <a:solidFill>
                      <a:srgbClr val="FF0000"/>
                    </a:solidFill>
                    <a:latin typeface="隶书" panose="02010509060101010101" pitchFamily="49" charset="-122"/>
                    <a:ea typeface="隶书" panose="02010509060101010101" pitchFamily="49" charset="-122"/>
                  </a:rPr>
                  <a:t>进行粗加工， </a:t>
                </a:r>
              </a:p>
              <a:p>
                <a:pPr>
                  <a:lnSpc>
                    <a:spcPts val="4500"/>
                  </a:lnSpc>
                </a:pPr>
                <a:r>
                  <a:rPr lang="zh-CN" altLang="en-US" sz="2800">
                    <a:solidFill>
                      <a:srgbClr val="FF0000"/>
                    </a:solidFill>
                    <a:latin typeface="隶书" panose="02010509060101010101" pitchFamily="49" charset="-122"/>
                    <a:ea typeface="隶书" panose="02010509060101010101" pitchFamily="49" charset="-122"/>
                  </a:rPr>
                  <a:t>由题意得</a:t>
                </a:r>
                <a:r>
                  <a:rPr lang="zh-CN" altLang="en-US" sz="2800" smtClean="0">
                    <a:solidFill>
                      <a:srgbClr val="FF0000"/>
                    </a:solidFill>
                    <a:latin typeface="隶书" panose="02010509060101010101" pitchFamily="49" charset="-122"/>
                    <a:ea typeface="隶书" panose="02010509060101010101" pitchFamily="49" charset="-122"/>
                  </a:rPr>
                  <a:t>：</a:t>
                </a:r>
                <a14:m>
                  <m:oMathPara>
                    <m:oMathParaPr>
                      <m:jc/>
                    </m:oMathParaPr>
                    <m:oMath>
                      <m:f>
                        <m:fPr>
                          <m:type m:val="bar"/>
                          <m:ctrlPr>
                            <a:rPr lang="en-US" altLang="zh-CN" sz="2800" i="1" smtClean="0">
                              <a:solidFill>
                                <a:srgbClr val="FF0000"/>
                              </a:solidFill>
                              <a:latin typeface="Cambria Math" panose="02040503050406030204" pitchFamily="18" charset="0"/>
                              <a:ea typeface="隶书" panose="02010509060101010101" pitchFamily="49" charset="-122"/>
                            </a:rPr>
                          </m:ctrlPr>
                        </m:fPr>
                        <m:num>
                          <m:r>
                            <a:rPr lang="en-US" altLang="zh-CN" sz="2800" b="0" i="1" smtClean="0">
                              <a:solidFill>
                                <a:srgbClr val="FF0000"/>
                              </a:solidFill>
                              <a:latin typeface="Cambria Math" panose="02040503050406030204" pitchFamily="18" charset="0"/>
                              <a:ea typeface="隶书" panose="02010509060101010101" pitchFamily="49" charset="-122"/>
                            </a:rPr>
                            <m:t>𝑥</m:t>
                          </m:r>
                        </m:num>
                        <m:den>
                          <m:r>
                            <a:rPr lang="en-US" altLang="zh-CN" sz="2800" b="0" i="1" smtClean="0">
                              <a:solidFill>
                                <a:srgbClr val="FF0000"/>
                              </a:solidFill>
                              <a:latin typeface="Cambria Math" panose="02040503050406030204" pitchFamily="18" charset="0"/>
                              <a:ea typeface="隶书" panose="02010509060101010101" pitchFamily="49" charset="-122"/>
                            </a:rPr>
                            <m:t>6</m:t>
                          </m:r>
                        </m:den>
                      </m:f>
                    </m:oMath>
                  </m:oMathPara>
                </a14:m>
                <a:r>
                  <a:rPr lang="zh-CN" altLang="en-US" sz="2800" smtClean="0">
                    <a:solidFill>
                      <a:srgbClr val="FF0000"/>
                    </a:solidFill>
                    <a:latin typeface="隶书" panose="02010509060101010101" pitchFamily="49" charset="-122"/>
                    <a:ea typeface="隶书" panose="02010509060101010101" pitchFamily="49" charset="-122"/>
                  </a:rPr>
                  <a:t> </a:t>
                </a:r>
                <a:r>
                  <a:rPr lang="en-US" altLang="zh-CN" sz="2800" smtClean="0">
                    <a:solidFill>
                      <a:srgbClr val="FF0000"/>
                    </a:solidFill>
                    <a:latin typeface="隶书" panose="02010509060101010101" pitchFamily="49" charset="-122"/>
                    <a:ea typeface="隶书" panose="02010509060101010101" pitchFamily="49" charset="-122"/>
                  </a:rPr>
                  <a:t>+</a:t>
                </a:r>
                <a14:m>
                  <m:oMathPara>
                    <m:oMathParaPr>
                      <m:jc/>
                    </m:oMathParaPr>
                    <m:oMath>
                      <m:f>
                        <m:fPr>
                          <m:type m:val="bar"/>
                          <m:ctrlPr>
                            <a:rPr lang="en-US" altLang="zh-CN" sz="2800" i="1" smtClean="0">
                              <a:solidFill>
                                <a:srgbClr val="FF0000"/>
                              </a:solidFill>
                              <a:latin typeface="Cambria Math" panose="02040503050406030204" pitchFamily="18" charset="0"/>
                              <a:ea typeface="隶书" panose="02010509060101010101" pitchFamily="49" charset="-122"/>
                            </a:rPr>
                          </m:ctrlPr>
                        </m:fPr>
                        <m:num>
                          <m:r>
                            <a:rPr lang="en-US" altLang="zh-CN" sz="2800" b="0" i="1" smtClean="0">
                              <a:solidFill>
                                <a:srgbClr val="FF0000"/>
                              </a:solidFill>
                              <a:latin typeface="Cambria Math" panose="02040503050406030204" pitchFamily="18" charset="0"/>
                              <a:ea typeface="隶书" panose="02010509060101010101" pitchFamily="49" charset="-122"/>
                            </a:rPr>
                            <m:t>140−</m:t>
                          </m:r>
                          <m:r>
                            <a:rPr lang="en-US" altLang="zh-CN" sz="2800" b="0" i="1" smtClean="0">
                              <a:solidFill>
                                <a:srgbClr val="FF0000"/>
                              </a:solidFill>
                              <a:latin typeface="Cambria Math" panose="02040503050406030204" pitchFamily="18" charset="0"/>
                              <a:ea typeface="隶书" panose="02010509060101010101" pitchFamily="49" charset="-122"/>
                            </a:rPr>
                            <m:t>𝑥</m:t>
                          </m:r>
                        </m:num>
                        <m:den>
                          <m:r>
                            <a:rPr lang="en-US" altLang="zh-CN" sz="2800" b="0" i="1" smtClean="0">
                              <a:solidFill>
                                <a:srgbClr val="FF0000"/>
                              </a:solidFill>
                              <a:latin typeface="Cambria Math" panose="02040503050406030204" pitchFamily="18" charset="0"/>
                              <a:ea typeface="隶书" panose="02010509060101010101" pitchFamily="49" charset="-122"/>
                            </a:rPr>
                            <m:t>16</m:t>
                          </m:r>
                        </m:den>
                      </m:f>
                    </m:oMath>
                  </m:oMathPara>
                </a14:m>
                <a:r>
                  <a:rPr lang="en-US" altLang="zh-CN" sz="2800" smtClean="0">
                    <a:solidFill>
                      <a:srgbClr val="FF0000"/>
                    </a:solidFill>
                    <a:latin typeface="隶书" panose="02010509060101010101" pitchFamily="49" charset="-122"/>
                    <a:ea typeface="隶书" panose="02010509060101010101" pitchFamily="49" charset="-122"/>
                  </a:rPr>
                  <a:t>=15</a:t>
                </a:r>
                <a:r>
                  <a:rPr lang="zh-CN" altLang="en-US" sz="2800" smtClean="0">
                    <a:solidFill>
                      <a:srgbClr val="FF0000"/>
                    </a:solidFill>
                    <a:latin typeface="隶书" panose="02010509060101010101" pitchFamily="49" charset="-122"/>
                    <a:ea typeface="隶书" panose="02010509060101010101" pitchFamily="49" charset="-122"/>
                  </a:rPr>
                  <a:t> </a:t>
                </a:r>
                <a:r>
                  <a:rPr lang="zh-CN" altLang="en-US" sz="2800">
                    <a:solidFill>
                      <a:srgbClr val="FF0000"/>
                    </a:solidFill>
                    <a:latin typeface="隶书" panose="02010509060101010101" pitchFamily="49" charset="-122"/>
                    <a:ea typeface="隶书" panose="02010509060101010101" pitchFamily="49" charset="-122"/>
                  </a:rPr>
                  <a:t>， </a:t>
                </a:r>
              </a:p>
              <a:p>
                <a:pPr>
                  <a:lnSpc>
                    <a:spcPts val="4500"/>
                  </a:lnSpc>
                </a:pPr>
                <a:r>
                  <a:rPr lang="zh-CN" altLang="en-US" sz="2800">
                    <a:solidFill>
                      <a:srgbClr val="FF0000"/>
                    </a:solidFill>
                    <a:latin typeface="隶书" panose="02010509060101010101" pitchFamily="49" charset="-122"/>
                    <a:ea typeface="隶书" panose="02010509060101010101" pitchFamily="49" charset="-122"/>
                  </a:rPr>
                  <a:t>解得</a:t>
                </a:r>
                <a:r>
                  <a:rPr lang="zh-CN" altLang="en-US" sz="2800" smtClean="0">
                    <a:solidFill>
                      <a:srgbClr val="FF0000"/>
                    </a:solidFill>
                    <a:latin typeface="隶书" panose="02010509060101010101" pitchFamily="49" charset="-122"/>
                    <a:ea typeface="隶书" panose="02010509060101010101" pitchFamily="49" charset="-122"/>
                  </a:rPr>
                  <a:t>：</a:t>
                </a:r>
                <a:r>
                  <a:rPr lang="en-US" altLang="zh-CN" sz="2800" smtClean="0">
                    <a:solidFill>
                      <a:srgbClr val="FF0000"/>
                    </a:solidFill>
                    <a:latin typeface="隶书" panose="02010509060101010101" pitchFamily="49" charset="-122"/>
                    <a:ea typeface="隶书" panose="02010509060101010101" pitchFamily="49" charset="-122"/>
                  </a:rPr>
                  <a:t>x=60</a:t>
                </a:r>
                <a:r>
                  <a:rPr lang="zh-CN" altLang="en-US" sz="2800" smtClean="0">
                    <a:solidFill>
                      <a:srgbClr val="FF0000"/>
                    </a:solidFill>
                    <a:latin typeface="隶书" panose="02010509060101010101" pitchFamily="49" charset="-122"/>
                    <a:ea typeface="隶书" panose="02010509060101010101" pitchFamily="49" charset="-122"/>
                  </a:rPr>
                  <a:t> </a:t>
                </a:r>
                <a:r>
                  <a:rPr lang="zh-CN" altLang="en-US" sz="2800">
                    <a:solidFill>
                      <a:srgbClr val="FF0000"/>
                    </a:solidFill>
                    <a:latin typeface="隶书" panose="02010509060101010101" pitchFamily="49" charset="-122"/>
                    <a:ea typeface="隶书" panose="02010509060101010101" pitchFamily="49" charset="-122"/>
                  </a:rPr>
                  <a:t>， </a:t>
                </a:r>
              </a:p>
              <a:p>
                <a:pPr>
                  <a:lnSpc>
                    <a:spcPts val="4500"/>
                  </a:lnSpc>
                </a:pPr>
                <a:r>
                  <a:rPr lang="zh-CN" altLang="en-US" sz="2800">
                    <a:solidFill>
                      <a:srgbClr val="FF0000"/>
                    </a:solidFill>
                    <a:latin typeface="隶书" panose="02010509060101010101" pitchFamily="49" charset="-122"/>
                    <a:ea typeface="隶书" panose="02010509060101010101" pitchFamily="49" charset="-122"/>
                  </a:rPr>
                  <a:t>故可获</a:t>
                </a:r>
                <a:r>
                  <a:rPr lang="zh-CN" altLang="en-US" sz="2800" smtClean="0">
                    <a:solidFill>
                      <a:srgbClr val="FF0000"/>
                    </a:solidFill>
                    <a:latin typeface="隶书" panose="02010509060101010101" pitchFamily="49" charset="-122"/>
                    <a:ea typeface="隶书" panose="02010509060101010101" pitchFamily="49" charset="-122"/>
                  </a:rPr>
                  <a:t>利润</a:t>
                </a:r>
                <a:r>
                  <a:rPr lang="en-US" altLang="zh-CN" sz="2800" smtClean="0">
                    <a:solidFill>
                      <a:srgbClr val="FF0000"/>
                    </a:solidFill>
                    <a:latin typeface="隶书" panose="02010509060101010101" pitchFamily="49" charset="-122"/>
                    <a:ea typeface="隶书" panose="02010509060101010101" pitchFamily="49" charset="-122"/>
                  </a:rPr>
                  <a:t>7000×60+4000×80=740000</a:t>
                </a:r>
                <a:r>
                  <a:rPr lang="zh-CN" altLang="en-US" sz="2800" smtClean="0">
                    <a:solidFill>
                      <a:srgbClr val="FF0000"/>
                    </a:solidFill>
                    <a:latin typeface="隶书" panose="02010509060101010101" pitchFamily="49" charset="-122"/>
                    <a:ea typeface="隶书" panose="02010509060101010101" pitchFamily="49" charset="-122"/>
                  </a:rPr>
                  <a:t>（</a:t>
                </a:r>
                <a:r>
                  <a:rPr lang="zh-CN" altLang="en-US" sz="2800">
                    <a:solidFill>
                      <a:srgbClr val="FF0000"/>
                    </a:solidFill>
                    <a:latin typeface="隶书" panose="02010509060101010101" pitchFamily="49" charset="-122"/>
                    <a:ea typeface="隶书" panose="02010509060101010101" pitchFamily="49" charset="-122"/>
                  </a:rPr>
                  <a:t>元）， </a:t>
                </a:r>
              </a:p>
              <a:p>
                <a:pPr>
                  <a:lnSpc>
                    <a:spcPts val="4500"/>
                  </a:lnSpc>
                </a:pPr>
                <a:r>
                  <a:rPr lang="zh-CN" altLang="en-US" sz="2800" smtClean="0">
                    <a:solidFill>
                      <a:srgbClr val="FF0000"/>
                    </a:solidFill>
                    <a:latin typeface="隶书" panose="02010509060101010101" pitchFamily="49" charset="-122"/>
                    <a:ea typeface="隶书" panose="02010509060101010101" pitchFamily="49" charset="-122"/>
                  </a:rPr>
                  <a:t>因为</a:t>
                </a:r>
                <a:r>
                  <a:rPr lang="en-US" altLang="zh-CN" sz="2800" smtClean="0">
                    <a:solidFill>
                      <a:srgbClr val="FF0000"/>
                    </a:solidFill>
                    <a:latin typeface="隶书" panose="02010509060101010101" pitchFamily="49" charset="-122"/>
                    <a:ea typeface="隶书" panose="02010509060101010101" pitchFamily="49" charset="-122"/>
                  </a:rPr>
                  <a:t>740000</a:t>
                </a:r>
                <a:r>
                  <a:rPr lang="zh-CN" altLang="en-US" sz="2800" smtClean="0">
                    <a:solidFill>
                      <a:srgbClr val="FF0000"/>
                    </a:solidFill>
                    <a:latin typeface="隶书" panose="02010509060101010101" pitchFamily="49" charset="-122"/>
                    <a:ea typeface="隶书" panose="02010509060101010101" pitchFamily="49" charset="-122"/>
                  </a:rPr>
                  <a:t>＞</a:t>
                </a:r>
                <a:r>
                  <a:rPr lang="en-US" altLang="zh-CN" sz="2800" smtClean="0">
                    <a:solidFill>
                      <a:srgbClr val="FF0000"/>
                    </a:solidFill>
                    <a:latin typeface="隶书" panose="02010509060101010101" pitchFamily="49" charset="-122"/>
                    <a:ea typeface="隶书" panose="02010509060101010101" pitchFamily="49" charset="-122"/>
                  </a:rPr>
                  <a:t>680000</a:t>
                </a:r>
                <a:r>
                  <a:rPr lang="zh-CN" altLang="en-US" sz="2800" smtClean="0">
                    <a:solidFill>
                      <a:srgbClr val="FF0000"/>
                    </a:solidFill>
                    <a:latin typeface="隶书" panose="02010509060101010101" pitchFamily="49" charset="-122"/>
                    <a:ea typeface="隶书" panose="02010509060101010101" pitchFamily="49" charset="-122"/>
                  </a:rPr>
                  <a:t>＞</a:t>
                </a:r>
                <a:r>
                  <a:rPr lang="en-US" altLang="zh-CN" sz="2800" smtClean="0">
                    <a:solidFill>
                      <a:srgbClr val="FF0000"/>
                    </a:solidFill>
                    <a:latin typeface="隶书" panose="02010509060101010101" pitchFamily="49" charset="-122"/>
                    <a:ea typeface="隶书" panose="02010509060101010101" pitchFamily="49" charset="-122"/>
                  </a:rPr>
                  <a:t>560000</a:t>
                </a:r>
                <a:r>
                  <a:rPr lang="zh-CN" altLang="en-US" sz="2800" smtClean="0">
                    <a:solidFill>
                      <a:srgbClr val="FF0000"/>
                    </a:solidFill>
                    <a:latin typeface="隶书" panose="02010509060101010101" pitchFamily="49" charset="-122"/>
                    <a:ea typeface="隶书" panose="02010509060101010101" pitchFamily="49" charset="-122"/>
                  </a:rPr>
                  <a:t> </a:t>
                </a:r>
                <a:r>
                  <a:rPr lang="zh-CN" altLang="en-US" sz="2800">
                    <a:solidFill>
                      <a:srgbClr val="FF0000"/>
                    </a:solidFill>
                    <a:latin typeface="隶书" panose="02010509060101010101" pitchFamily="49" charset="-122"/>
                    <a:ea typeface="隶书" panose="02010509060101010101" pitchFamily="49" charset="-122"/>
                  </a:rPr>
                  <a:t>， </a:t>
                </a:r>
              </a:p>
              <a:p>
                <a:pPr>
                  <a:lnSpc>
                    <a:spcPts val="4500"/>
                  </a:lnSpc>
                </a:pPr>
                <a:r>
                  <a:rPr lang="zh-CN" altLang="en-US" sz="2800" smtClean="0">
                    <a:solidFill>
                      <a:srgbClr val="FF0000"/>
                    </a:solidFill>
                    <a:latin typeface="隶书" panose="02010509060101010101" pitchFamily="49" charset="-122"/>
                    <a:ea typeface="隶书" panose="02010509060101010101" pitchFamily="49" charset="-122"/>
                  </a:rPr>
                  <a:t>所以选择</a:t>
                </a:r>
                <a:r>
                  <a:rPr lang="zh-CN" altLang="en-US" sz="2800">
                    <a:solidFill>
                      <a:srgbClr val="FF0000"/>
                    </a:solidFill>
                    <a:latin typeface="隶书" panose="02010509060101010101" pitchFamily="49" charset="-122"/>
                    <a:ea typeface="隶书" panose="02010509060101010101" pitchFamily="49" charset="-122"/>
                  </a:rPr>
                  <a:t>方案三可获利润最多，最多可获利润</a:t>
                </a:r>
                <a:r>
                  <a:rPr lang="en-US" altLang="zh-CN" sz="2800">
                    <a:solidFill>
                      <a:srgbClr val="FF0000"/>
                    </a:solidFill>
                    <a:latin typeface="隶书" panose="02010509060101010101" pitchFamily="49" charset="-122"/>
                    <a:ea typeface="隶书" panose="02010509060101010101" pitchFamily="49" charset="-122"/>
                  </a:rPr>
                  <a:t>740000</a:t>
                </a:r>
                <a:r>
                  <a:rPr lang="zh-CN" altLang="en-US" sz="2800">
                    <a:solidFill>
                      <a:srgbClr val="FF0000"/>
                    </a:solidFill>
                    <a:latin typeface="隶书" panose="02010509060101010101" pitchFamily="49" charset="-122"/>
                    <a:ea typeface="隶书" panose="02010509060101010101" pitchFamily="49" charset="-122"/>
                  </a:rPr>
                  <a:t>元．</a:t>
                </a:r>
              </a:p>
            </p:txBody>
          </p:sp>
        </mc:Choice>
        <mc:Fallback>
          <p:sp>
            <p:nvSpPr>
              <p:cNvPr id="19" name="矩形 18"/>
              <p:cNvSpPr>
                <a:spLocks noRot="1" noChangeAspect="1" noMove="1" noResize="1" noEditPoints="1" noAdjustHandles="1" noChangeArrowheads="1" noChangeShapeType="1" noTextEdit="1"/>
              </p:cNvSpPr>
              <p:nvPr/>
            </p:nvSpPr>
            <p:spPr>
              <a:xfrm>
                <a:off x="203199" y="806394"/>
                <a:ext cx="11868727" cy="5779467"/>
              </a:xfrm>
              <a:prstGeom prst="rect">
                <a:avLst/>
              </a:prstGeom>
              <a:blipFill rotWithShape="0">
                <a:blip r:embed="rId2"/>
                <a:stretch>
                  <a:fillRect l="-1027" b="-2004"/>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1697807009"/>
      </p:ext>
    </p:extLst>
  </p:cSld>
  <p:clrMapOvr>
    <a:masterClrMapping/>
  </p:clrMapOvr>
  <p:transition/>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66664" y="1355661"/>
            <a:ext cx="12025336" cy="1815882"/>
          </a:xfrm>
          <a:prstGeom prst="rect">
            <a:avLst/>
          </a:prstGeom>
        </p:spPr>
        <p:txBody>
          <a:bodyPr wrap="square">
            <a:spAutoFit/>
          </a:bodyPr>
          <a:lstStyle/>
          <a:p>
            <a:pPr>
              <a:spcAft>
                <a:spcPct val="0"/>
              </a:spcAft>
            </a:pPr>
            <a:r>
              <a:rPr lang="zh-CN" altLang="en-US" sz="2800" b="1"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例</a:t>
            </a:r>
            <a:r>
              <a:rPr lang="en-US" altLang="zh-CN" sz="2800" b="1"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18.</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用</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A4</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纸在某誊印社复印文件，复印页数不超过</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20</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时，每页收费</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0.12</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元；复印页数超过</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20</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时，超过部分每页收费降为</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0.09</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元</a:t>
            </a:r>
            <a:r>
              <a:rPr lang="en-US" altLang="zh-CN" sz="2800" kern="100" smtClean="0">
                <a:latin typeface="隶书" panose="02010509060101010101" pitchFamily="49" charset="-122"/>
                <a:ea typeface="隶书" panose="02010509060101010101" pitchFamily="49" charset="-122"/>
                <a:cs typeface="Times New Roman" panose="02020603050405020304" pitchFamily="18" charset="0"/>
              </a:rPr>
              <a:t>.</a:t>
            </a:r>
            <a:r>
              <a:rPr lang="zh-CN" altLang="zh-CN" sz="2800" kern="100" smtClean="0">
                <a:latin typeface="隶书" panose="02010509060101010101" pitchFamily="49" charset="-122"/>
                <a:ea typeface="隶书" panose="02010509060101010101" pitchFamily="49" charset="-122"/>
                <a:cs typeface="Times New Roman" panose="02020603050405020304" pitchFamily="18" charset="0"/>
              </a:rPr>
              <a:t>在</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某图书馆复印同样的文件，不论复印多少页，每页收费</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0.1</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元</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 </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如何根据复印的页数选择复印的地点使总价格比较便宜？</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复印的页数不为零</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endParaRPr lang="zh-CN" altLang="zh-CN" sz="2800" kern="100">
              <a:latin typeface="隶书" panose="02010509060101010101" pitchFamily="49" charset="-122"/>
              <a:ea typeface="隶书" panose="02010509060101010101" pitchFamily="49" charset="-122"/>
              <a:cs typeface="Times New Roman" panose="02020603050405020304" pitchFamily="18" charset="0"/>
            </a:endParaRPr>
          </a:p>
        </p:txBody>
      </p:sp>
      <p:pic>
        <p:nvPicPr>
          <p:cNvPr id="3" name="图片 2"/>
          <p:cNvPicPr>
            <a:picLocks noChangeAspect="1"/>
          </p:cNvPicPr>
          <p:nvPr/>
        </p:nvPicPr>
        <p:blipFill>
          <a:blip r:embed="rId2"/>
          <a:stretch>
            <a:fillRect/>
          </a:stretch>
        </p:blipFill>
        <p:spPr>
          <a:xfrm>
            <a:off x="425182" y="3597132"/>
            <a:ext cx="11345907" cy="3066461"/>
          </a:xfrm>
          <a:prstGeom prst="rect">
            <a:avLst/>
          </a:prstGeom>
        </p:spPr>
      </p:pic>
      <p:sp>
        <p:nvSpPr>
          <p:cNvPr id="4" name="矩形 3"/>
          <p:cNvSpPr/>
          <p:nvPr/>
        </p:nvSpPr>
        <p:spPr>
          <a:xfrm>
            <a:off x="203785" y="3068716"/>
            <a:ext cx="6497291" cy="523220"/>
          </a:xfrm>
          <a:prstGeom prst="rect">
            <a:avLst/>
          </a:prstGeom>
        </p:spPr>
        <p:txBody>
          <a:bodyPr wrap="square">
            <a:spAutoFit/>
          </a:bodyPr>
          <a:lstStyle/>
          <a:p>
            <a:pPr>
              <a:spcAft>
                <a:spcPct val="0"/>
              </a:spcAft>
            </a:pP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解：设复印页数为</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x</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，根据题意，列表得</a:t>
            </a:r>
          </a:p>
        </p:txBody>
      </p:sp>
      <p:sp>
        <p:nvSpPr>
          <p:cNvPr id="5" name="矩形 4"/>
          <p:cNvSpPr/>
          <p:nvPr/>
        </p:nvSpPr>
        <p:spPr>
          <a:xfrm>
            <a:off x="5456603" y="4322524"/>
            <a:ext cx="1283063" cy="830997"/>
          </a:xfrm>
          <a:prstGeom prst="rect">
            <a:avLst/>
          </a:prstGeom>
        </p:spPr>
        <p:txBody>
          <a:bodyPr wrap="square">
            <a:spAutoFit/>
          </a:bodyPr>
          <a:lstStyle/>
          <a:p>
            <a:pPr>
              <a:lnSpc>
                <a:spcPct val="150000"/>
              </a:lnSpc>
              <a:spcAft>
                <a:spcPct val="0"/>
              </a:spcAft>
            </a:pPr>
            <a:r>
              <a:rPr lang="en-US" altLang="zh-CN" sz="3200" b="1"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0.12</a:t>
            </a:r>
            <a:r>
              <a:rPr lang="en-US" altLang="zh-CN" sz="3200" b="1" i="1" kern="100" smtClean="0">
                <a:solidFill>
                  <a:srgbClr val="FF0000"/>
                </a:solidFill>
                <a:latin typeface="Times New Roman" panose="02020603050405020304" pitchFamily="18" charset="0"/>
                <a:ea typeface="隶书" panose="02010509060101010101" pitchFamily="49" charset="-122"/>
                <a:cs typeface="Times New Roman" panose="02020603050405020304" pitchFamily="18" charset="0"/>
              </a:rPr>
              <a:t>x</a:t>
            </a:r>
            <a:endParaRPr lang="zh-CN" altLang="zh-CN" sz="3200" b="1" kern="100">
              <a:solidFill>
                <a:srgbClr val="FF0000"/>
              </a:solidFill>
              <a:latin typeface="隶书" panose="02010509060101010101" pitchFamily="49" charset="-122"/>
              <a:ea typeface="隶书" panose="02010509060101010101" pitchFamily="49" charset="-122"/>
              <a:cs typeface="Times New Roman" panose="02020603050405020304" pitchFamily="18" charset="0"/>
            </a:endParaRPr>
          </a:p>
        </p:txBody>
      </p:sp>
      <p:sp>
        <p:nvSpPr>
          <p:cNvPr id="7" name="矩形 6"/>
          <p:cNvSpPr/>
          <p:nvPr/>
        </p:nvSpPr>
        <p:spPr>
          <a:xfrm>
            <a:off x="9336360" y="4318121"/>
            <a:ext cx="1283063" cy="737510"/>
          </a:xfrm>
          <a:prstGeom prst="rect">
            <a:avLst/>
          </a:prstGeom>
        </p:spPr>
        <p:txBody>
          <a:bodyPr wrap="square">
            <a:spAutoFit/>
          </a:bodyPr>
          <a:lstStyle/>
          <a:p>
            <a:pPr>
              <a:lnSpc>
                <a:spcPct val="150000"/>
              </a:lnSpc>
              <a:spcAft>
                <a:spcPct val="0"/>
              </a:spcAft>
            </a:pPr>
            <a:r>
              <a:rPr lang="en-US" altLang="zh-CN" sz="3200" b="1"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0.1</a:t>
            </a:r>
            <a:r>
              <a:rPr lang="en-US" altLang="zh-CN" sz="3200" b="1" i="1" kern="100" smtClean="0">
                <a:solidFill>
                  <a:srgbClr val="FF0000"/>
                </a:solidFill>
                <a:latin typeface="Times New Roman" panose="02020603050405020304" pitchFamily="18" charset="0"/>
                <a:ea typeface="隶书" panose="02010509060101010101" pitchFamily="49" charset="-122"/>
                <a:cs typeface="Times New Roman" panose="02020603050405020304" pitchFamily="18" charset="0"/>
              </a:rPr>
              <a:t>x</a:t>
            </a:r>
            <a:endParaRPr lang="zh-CN" altLang="zh-CN" sz="3200" b="1" kern="100">
              <a:solidFill>
                <a:srgbClr val="FF0000"/>
              </a:solidFill>
              <a:latin typeface="隶书" panose="02010509060101010101" pitchFamily="49" charset="-122"/>
              <a:ea typeface="隶书" panose="02010509060101010101" pitchFamily="49" charset="-122"/>
              <a:cs typeface="Times New Roman" panose="02020603050405020304" pitchFamily="18" charset="0"/>
            </a:endParaRPr>
          </a:p>
        </p:txBody>
      </p:sp>
      <p:sp>
        <p:nvSpPr>
          <p:cNvPr id="8" name="矩形 7"/>
          <p:cNvSpPr/>
          <p:nvPr/>
        </p:nvSpPr>
        <p:spPr>
          <a:xfrm>
            <a:off x="4763852" y="5058309"/>
            <a:ext cx="2736304" cy="830997"/>
          </a:xfrm>
          <a:prstGeom prst="rect">
            <a:avLst/>
          </a:prstGeom>
        </p:spPr>
        <p:txBody>
          <a:bodyPr wrap="square">
            <a:spAutoFit/>
          </a:bodyPr>
          <a:lstStyle/>
          <a:p>
            <a:pPr>
              <a:lnSpc>
                <a:spcPct val="150000"/>
              </a:lnSpc>
              <a:spcAft>
                <a:spcPct val="0"/>
              </a:spcAft>
            </a:pPr>
            <a:r>
              <a:rPr lang="en-US" altLang="zh-CN" sz="3200" b="1"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0.12×20=2.4</a:t>
            </a:r>
            <a:endParaRPr lang="zh-CN" altLang="zh-CN" sz="3200" b="1" kern="100">
              <a:solidFill>
                <a:srgbClr val="FF0000"/>
              </a:solidFill>
              <a:latin typeface="隶书" panose="02010509060101010101" pitchFamily="49" charset="-122"/>
              <a:ea typeface="隶书" panose="02010509060101010101" pitchFamily="49" charset="-122"/>
              <a:cs typeface="Times New Roman" panose="02020603050405020304" pitchFamily="18" charset="0"/>
            </a:endParaRPr>
          </a:p>
        </p:txBody>
      </p:sp>
      <p:sp>
        <p:nvSpPr>
          <p:cNvPr id="9" name="矩形 8"/>
          <p:cNvSpPr/>
          <p:nvPr/>
        </p:nvSpPr>
        <p:spPr>
          <a:xfrm>
            <a:off x="8856186" y="5055631"/>
            <a:ext cx="2147159" cy="830997"/>
          </a:xfrm>
          <a:prstGeom prst="rect">
            <a:avLst/>
          </a:prstGeom>
        </p:spPr>
        <p:txBody>
          <a:bodyPr wrap="square">
            <a:spAutoFit/>
          </a:bodyPr>
          <a:lstStyle/>
          <a:p>
            <a:pPr>
              <a:lnSpc>
                <a:spcPct val="150000"/>
              </a:lnSpc>
              <a:spcAft>
                <a:spcPct val="0"/>
              </a:spcAft>
            </a:pPr>
            <a:r>
              <a:rPr lang="en-US" altLang="zh-CN" sz="3200" b="1"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0.1×20=2</a:t>
            </a:r>
            <a:endParaRPr lang="zh-CN" altLang="zh-CN" sz="3200" b="1" kern="100">
              <a:solidFill>
                <a:srgbClr val="FF0000"/>
              </a:solidFill>
              <a:latin typeface="隶书" panose="02010509060101010101" pitchFamily="49" charset="-122"/>
              <a:ea typeface="隶书" panose="02010509060101010101" pitchFamily="49" charset="-122"/>
              <a:cs typeface="Times New Roman" panose="02020603050405020304" pitchFamily="18" charset="0"/>
            </a:endParaRPr>
          </a:p>
        </p:txBody>
      </p:sp>
      <p:sp>
        <p:nvSpPr>
          <p:cNvPr id="10" name="矩形 9"/>
          <p:cNvSpPr/>
          <p:nvPr/>
        </p:nvSpPr>
        <p:spPr>
          <a:xfrm>
            <a:off x="4729982" y="5783701"/>
            <a:ext cx="2736304" cy="737510"/>
          </a:xfrm>
          <a:prstGeom prst="rect">
            <a:avLst/>
          </a:prstGeom>
        </p:spPr>
        <p:txBody>
          <a:bodyPr wrap="square">
            <a:spAutoFit/>
          </a:bodyPr>
          <a:lstStyle/>
          <a:p>
            <a:pPr>
              <a:lnSpc>
                <a:spcPct val="150000"/>
              </a:lnSpc>
              <a:spcAft>
                <a:spcPct val="0"/>
              </a:spcAft>
            </a:pPr>
            <a:r>
              <a:rPr lang="en-US" altLang="zh-CN" sz="3200" b="1"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2.4+0.09(</a:t>
            </a:r>
            <a:r>
              <a:rPr lang="en-US" altLang="zh-CN" sz="3200" b="1" i="1" kern="100" smtClean="0">
                <a:solidFill>
                  <a:srgbClr val="FF0000"/>
                </a:solidFill>
                <a:latin typeface="Times New Roman" panose="02020603050405020304" pitchFamily="18" charset="0"/>
                <a:ea typeface="隶书" panose="02010509060101010101" pitchFamily="49" charset="-122"/>
                <a:cs typeface="Times New Roman" panose="02020603050405020304" pitchFamily="18" charset="0"/>
              </a:rPr>
              <a:t>x</a:t>
            </a:r>
            <a:r>
              <a:rPr lang="en-US" altLang="zh-CN" sz="3200" b="1"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-2)</a:t>
            </a:r>
            <a:endParaRPr lang="zh-CN" altLang="zh-CN" sz="3200" b="1" kern="100">
              <a:solidFill>
                <a:srgbClr val="FF0000"/>
              </a:solidFill>
              <a:latin typeface="隶书" panose="02010509060101010101" pitchFamily="49" charset="-122"/>
              <a:ea typeface="隶书" panose="02010509060101010101" pitchFamily="49" charset="-122"/>
              <a:cs typeface="Times New Roman" panose="02020603050405020304" pitchFamily="18" charset="0"/>
            </a:endParaRPr>
          </a:p>
        </p:txBody>
      </p:sp>
      <p:sp>
        <p:nvSpPr>
          <p:cNvPr id="11" name="矩形 10"/>
          <p:cNvSpPr/>
          <p:nvPr/>
        </p:nvSpPr>
        <p:spPr>
          <a:xfrm>
            <a:off x="9355102" y="5766404"/>
            <a:ext cx="1086661" cy="830997"/>
          </a:xfrm>
          <a:prstGeom prst="rect">
            <a:avLst/>
          </a:prstGeom>
        </p:spPr>
        <p:txBody>
          <a:bodyPr wrap="square">
            <a:spAutoFit/>
          </a:bodyPr>
          <a:lstStyle/>
          <a:p>
            <a:pPr>
              <a:lnSpc>
                <a:spcPct val="150000"/>
              </a:lnSpc>
              <a:spcAft>
                <a:spcPct val="0"/>
              </a:spcAft>
            </a:pPr>
            <a:r>
              <a:rPr lang="en-US" altLang="zh-CN" sz="3200" b="1"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0.1</a:t>
            </a:r>
            <a:r>
              <a:rPr lang="en-US" altLang="zh-CN" sz="3200" b="1" i="1" kern="100" smtClean="0">
                <a:solidFill>
                  <a:srgbClr val="FF0000"/>
                </a:solidFill>
                <a:latin typeface="Times New Roman" panose="02020603050405020304" pitchFamily="18" charset="0"/>
                <a:ea typeface="隶书" panose="02010509060101010101" pitchFamily="49" charset="-122"/>
                <a:cs typeface="Times New Roman" panose="02020603050405020304" pitchFamily="18" charset="0"/>
              </a:rPr>
              <a:t>x</a:t>
            </a:r>
            <a:endParaRPr lang="zh-CN" altLang="zh-CN" sz="3200" b="1" i="1" kern="100">
              <a:solidFill>
                <a:srgbClr val="FF0000"/>
              </a:solidFill>
              <a:latin typeface="Times New Roman" panose="02020603050405020304" pitchFamily="18" charset="0"/>
              <a:ea typeface="隶书" panose="02010509060101010101" pitchFamily="49" charset="-122"/>
              <a:cs typeface="Times New Roman" panose="02020603050405020304" pitchFamily="18" charset="0"/>
            </a:endParaRPr>
          </a:p>
        </p:txBody>
      </p:sp>
      <p:grpSp>
        <p:nvGrpSpPr>
          <p:cNvPr id="12" name="组合 11">
            <a:extLst>
              <a:ext uri="{FF2B5EF4-FFF2-40B4-BE49-F238E27FC236}">
                <a16:creationId xmlns="" xmlns:a16="http://schemas.microsoft.com/office/drawing/2014/main" id="{E3E4C3D0-58A3-4CAA-925C-C958FBA662FB}"/>
              </a:ext>
            </a:extLst>
          </p:cNvPr>
          <p:cNvGrpSpPr/>
          <p:nvPr/>
        </p:nvGrpSpPr>
        <p:grpSpPr>
          <a:xfrm>
            <a:off x="203785" y="881222"/>
            <a:ext cx="3546178" cy="487383"/>
            <a:chOff x="269665" y="940097"/>
            <a:chExt cx="4124720" cy="595067"/>
          </a:xfrm>
          <a:solidFill>
            <a:srgbClr val="597755"/>
          </a:solidFill>
        </p:grpSpPr>
        <p:sp>
          <p:nvSpPr>
            <p:cNvPr id="13" name="MH_Entry_1">
              <a:extLst>
                <a:ext uri="{FF2B5EF4-FFF2-40B4-BE49-F238E27FC236}">
                  <a16:creationId xmlns="" xmlns:a16="http://schemas.microsoft.com/office/drawing/2014/main" id="{6637A720-A6CE-481E-BFA1-DE44D12F9392}"/>
                </a:ext>
              </a:extLst>
            </p:cNvPr>
            <p:cNvSpPr/>
            <p:nvPr>
              <p:custDataLst>
                <p:tags r:id="rId3"/>
              </p:custDataLst>
            </p:nvPr>
          </p:nvSpPr>
          <p:spPr>
            <a:xfrm>
              <a:off x="783555" y="940097"/>
              <a:ext cx="3610830" cy="595067"/>
            </a:xfrm>
            <a:custGeom>
              <a:gdLst>
                <a:gd name="connsiteX0" fmla="*/ 0 w 3954840"/>
                <a:gd name="connsiteY0" fmla="*/ 0 h 557348"/>
                <a:gd name="connsiteX1" fmla="*/ 3835506 w 3954840"/>
                <a:gd name="connsiteY1" fmla="*/ 0 h 557348"/>
                <a:gd name="connsiteX2" fmla="*/ 3954840 w 3954840"/>
                <a:gd name="connsiteY2" fmla="*/ 92893 h 557348"/>
                <a:gd name="connsiteX3" fmla="*/ 3954840 w 3954840"/>
                <a:gd name="connsiteY3" fmla="*/ 464455 h 557348"/>
                <a:gd name="connsiteX4" fmla="*/ 3835506 w 3954840"/>
                <a:gd name="connsiteY4" fmla="*/ 557348 h 557348"/>
                <a:gd name="connsiteX5" fmla="*/ 0 w 3954840"/>
                <a:gd name="connsiteY5" fmla="*/ 557348 h 557348"/>
                <a:gd name="connsiteX6" fmla="*/ 45938 w 3954840"/>
                <a:gd name="connsiteY6" fmla="*/ 532414 h 557348"/>
                <a:gd name="connsiteX7" fmla="*/ 180850 w 3954840"/>
                <a:gd name="connsiteY7" fmla="*/ 278674 h 557348"/>
                <a:gd name="connsiteX8" fmla="*/ 45938 w 3954840"/>
                <a:gd name="connsiteY8" fmla="*/ 24934 h 5573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54840" h="557348">
                  <a:moveTo>
                    <a:pt x="0" y="0"/>
                  </a:moveTo>
                  <a:lnTo>
                    <a:pt x="3835506" y="0"/>
                  </a:lnTo>
                  <a:cubicBezTo>
                    <a:pt x="3901412" y="0"/>
                    <a:pt x="3954840" y="41590"/>
                    <a:pt x="3954840" y="92893"/>
                  </a:cubicBezTo>
                  <a:lnTo>
                    <a:pt x="3954840" y="464455"/>
                  </a:lnTo>
                  <a:cubicBezTo>
                    <a:pt x="3954840" y="515758"/>
                    <a:pt x="3901412" y="557348"/>
                    <a:pt x="3835506" y="557348"/>
                  </a:cubicBezTo>
                  <a:lnTo>
                    <a:pt x="0" y="557348"/>
                  </a:lnTo>
                  <a:lnTo>
                    <a:pt x="45938" y="532414"/>
                  </a:lnTo>
                  <a:cubicBezTo>
                    <a:pt x="127334" y="477424"/>
                    <a:pt x="180850" y="384299"/>
                    <a:pt x="180850" y="278674"/>
                  </a:cubicBezTo>
                  <a:cubicBezTo>
                    <a:pt x="180850" y="173050"/>
                    <a:pt x="127334" y="79925"/>
                    <a:pt x="45938" y="24934"/>
                  </a:cubicBezTo>
                  <a:close/>
                </a:path>
              </a:pathLst>
            </a:custGeom>
            <a:grpFill/>
            <a:ln w="12700" cap="flat" cmpd="sng" algn="ctr">
              <a:noFill/>
              <a:prstDash val="solid"/>
              <a:miter lim="800000"/>
            </a:ln>
            <a:effectLst/>
          </p:spPr>
          <p:txBody>
            <a:bodyPr wrap="square" lIns="180000" tIns="36000" rIns="36000" bIns="36000" anchor="ctr">
              <a:normAutofit fontScale="85000" lnSpcReduction="10000"/>
            </a:bodyPr>
            <a:lstStyle/>
            <a:p>
              <a:pPr lvl="0"/>
              <a:r>
                <a:rPr lang="zh-CN" altLang="en-US" sz="2400" b="1">
                  <a:solidFill>
                    <a:schemeClr val="bg1"/>
                  </a:solidFill>
                  <a:latin typeface="隶书" panose="02010509060101010101" pitchFamily="49" charset="-122"/>
                  <a:ea typeface="隶书" panose="02010509060101010101" pitchFamily="49" charset="-122"/>
                </a:rPr>
                <a:t>实际问题与一元一次方程</a:t>
              </a:r>
            </a:p>
          </p:txBody>
        </p:sp>
        <p:sp>
          <p:nvSpPr>
            <p:cNvPr id="14" name="MH_Number_1">
              <a:extLst>
                <a:ext uri="{FF2B5EF4-FFF2-40B4-BE49-F238E27FC236}">
                  <a16:creationId xmlns="" xmlns:a16="http://schemas.microsoft.com/office/drawing/2014/main" id="{97CAB062-FE5F-4363-B886-51DF7793A244}"/>
                </a:ext>
              </a:extLst>
            </p:cNvPr>
            <p:cNvSpPr/>
            <p:nvPr>
              <p:custDataLst>
                <p:tags r:id="rId4"/>
              </p:custDataLst>
            </p:nvPr>
          </p:nvSpPr>
          <p:spPr>
            <a:xfrm>
              <a:off x="269665" y="947866"/>
              <a:ext cx="563726" cy="563725"/>
            </a:xfrm>
            <a:prstGeom prst="ellipse">
              <a:avLst/>
            </a:prstGeom>
            <a:grpFill/>
            <a:ln w="12700" cap="flat" cmpd="sng" algn="ctr">
              <a:noFill/>
              <a:prstDash val="solid"/>
              <a:miter lim="800000"/>
            </a:ln>
            <a:effectLst/>
          </p:spPr>
          <p:txBody>
            <a:bodyPr lIns="91440" tIns="45720" rIns="91440" bIns="45720" anchor="ctr"/>
            <a:lstStyle/>
            <a:p>
              <a:pPr algn="ctr"/>
              <a:r>
                <a:rPr lang="en-US" altLang="zh-CN" sz="2800" b="1" kern="0" smtClean="0">
                  <a:solidFill>
                    <a:srgbClr val="FFFFFF"/>
                  </a:solidFill>
                  <a:latin typeface="隶书" panose="02010509060101010101" pitchFamily="49" charset="-122"/>
                  <a:ea typeface="隶书" panose="02010509060101010101" pitchFamily="49" charset="-122"/>
                </a:rPr>
                <a:t>4</a:t>
              </a:r>
              <a:endParaRPr lang="zh-CN" altLang="en-US" sz="2800" b="1" kern="0">
                <a:solidFill>
                  <a:srgbClr val="FFFFFF"/>
                </a:solidFill>
                <a:latin typeface="隶书" panose="02010509060101010101" pitchFamily="49" charset="-122"/>
                <a:ea typeface="隶书" panose="02010509060101010101" pitchFamily="49" charset="-122"/>
              </a:endParaRPr>
            </a:p>
          </p:txBody>
        </p:sp>
      </p:grpSp>
      <p:sp>
        <p:nvSpPr>
          <p:cNvPr id="15" name="矩形 14"/>
          <p:cNvSpPr/>
          <p:nvPr/>
        </p:nvSpPr>
        <p:spPr>
          <a:xfrm>
            <a:off x="3833090" y="846279"/>
            <a:ext cx="3020291" cy="523220"/>
          </a:xfrm>
          <a:prstGeom prst="rect">
            <a:avLst/>
          </a:prstGeom>
          <a:noFill/>
        </p:spPr>
        <p:txBody>
          <a:bodyPr wrap="square" lIns="91440" tIns="45720" rIns="91440" bIns="45720">
            <a:spAutoFit/>
          </a:bodyPr>
          <a:lstStyle/>
          <a:p>
            <a:r>
              <a:rPr lang="en-US" altLang="zh-CN"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a:t>
            </a:r>
            <a:r>
              <a:rPr lang="zh-CN" altLang="en-US" sz="2800" b="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rPr>
              <a:t>电话计费问题</a:t>
            </a:r>
            <a:endParaRPr lang="zh-CN" altLang="en-US" sz="28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229243015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nodeType="afterGroup">
                            <p:stCondLst>
                              <p:cond delay="1"/>
                            </p:stCondLst>
                            <p:childTnLst>
                              <p:par>
                                <p:cTn id="8" presetID="1" presetClass="entr" presetSubtype="0" fill="hold" nodeType="afterEffect">
                                  <p:stCondLst>
                                    <p:cond delay="0"/>
                                  </p:stCondLst>
                                  <p:childTnLst>
                                    <p:set>
                                      <p:cBhvr>
                                        <p:cTn id="9" dur="1" fill="hold">
                                          <p:stCondLst>
                                            <p:cond delay="0"/>
                                          </p:stCondLst>
                                        </p:cTn>
                                        <p:tgtEl>
                                          <p:spTgt spid="3"/>
                                        </p:tgtEl>
                                        <p:attrNameLst>
                                          <p:attrName>style.visibility</p:attrName>
                                        </p:attrNameLst>
                                      </p:cBhvr>
                                      <p:to>
                                        <p:strVal val="visible"/>
                                      </p:to>
                                    </p:set>
                                  </p:childTnLst>
                                </p:cTn>
                              </p:par>
                            </p:childTnLst>
                          </p:cTn>
                        </p:par>
                      </p:childTnLst>
                    </p:cTn>
                  </p:par>
                  <p:par>
                    <p:cTn id="10" fill="hold" nodeType="clickPar">
                      <p:stCondLst>
                        <p:cond delay="indefinite"/>
                      </p:stCondLst>
                      <p:childTnLst>
                        <p:par>
                          <p:cTn id="11" fill="hold" nodeType="after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afterGroup">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afterGroup">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childTnLst>
                                </p:cTn>
                              </p:par>
                            </p:childTnLst>
                          </p:cTn>
                        </p:par>
                      </p:childTnLst>
                    </p:cTn>
                  </p:par>
                  <p:par>
                    <p:cTn id="26" fill="hold" nodeType="clickPar">
                      <p:stCondLst>
                        <p:cond delay="indefinite"/>
                      </p:stCondLst>
                      <p:childTnLst>
                        <p:par>
                          <p:cTn id="27" fill="hold" nodeType="afterGroup">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childTnLst>
                                </p:cTn>
                              </p:par>
                            </p:childTnLst>
                          </p:cTn>
                        </p:par>
                      </p:childTnLst>
                    </p:cTn>
                  </p:par>
                  <p:par>
                    <p:cTn id="30" fill="hold" nodeType="clickPar">
                      <p:stCondLst>
                        <p:cond delay="indefinite"/>
                      </p:stCondLst>
                      <p:childTnLst>
                        <p:par>
                          <p:cTn id="31" fill="hold" nodeType="afterGroup">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P spid="9" grpId="0"/>
      <p:bldP spid="10" grpId="0"/>
      <p:bldP spid="11"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19336" y="764704"/>
            <a:ext cx="6497291" cy="523220"/>
          </a:xfrm>
          <a:prstGeom prst="rect">
            <a:avLst/>
          </a:prstGeom>
        </p:spPr>
        <p:txBody>
          <a:bodyPr wrap="square">
            <a:spAutoFit/>
          </a:bodyPr>
          <a:lstStyle/>
          <a:p>
            <a:pPr>
              <a:spcAft>
                <a:spcPct val="0"/>
              </a:spcAft>
            </a:pP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解：设复印页数为</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x</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，根据题意，列表得</a:t>
            </a:r>
          </a:p>
        </p:txBody>
      </p:sp>
      <p:pic>
        <p:nvPicPr>
          <p:cNvPr id="3" name="图片 2"/>
          <p:cNvPicPr>
            <a:picLocks noChangeAspect="1"/>
          </p:cNvPicPr>
          <p:nvPr/>
        </p:nvPicPr>
        <p:blipFill>
          <a:blip r:embed="rId2"/>
          <a:stretch>
            <a:fillRect/>
          </a:stretch>
        </p:blipFill>
        <p:spPr>
          <a:xfrm>
            <a:off x="911424" y="1287924"/>
            <a:ext cx="10297144" cy="2827427"/>
          </a:xfrm>
          <a:prstGeom prst="rect">
            <a:avLst/>
          </a:prstGeom>
        </p:spPr>
      </p:pic>
      <p:pic>
        <p:nvPicPr>
          <p:cNvPr id="4" name="图片 3"/>
          <p:cNvPicPr>
            <a:picLocks noChangeAspect="1"/>
          </p:cNvPicPr>
          <p:nvPr/>
        </p:nvPicPr>
        <p:blipFill>
          <a:blip r:embed="rId3"/>
          <a:stretch>
            <a:fillRect/>
          </a:stretch>
        </p:blipFill>
        <p:spPr>
          <a:xfrm>
            <a:off x="10056440" y="2132856"/>
            <a:ext cx="997556" cy="448565"/>
          </a:xfrm>
          <a:prstGeom prst="rect">
            <a:avLst/>
          </a:prstGeom>
        </p:spPr>
      </p:pic>
      <p:pic>
        <p:nvPicPr>
          <p:cNvPr id="5" name="图片 4"/>
          <p:cNvPicPr>
            <a:picLocks noChangeAspect="1"/>
          </p:cNvPicPr>
          <p:nvPr/>
        </p:nvPicPr>
        <p:blipFill>
          <a:blip r:embed="rId3"/>
          <a:stretch>
            <a:fillRect/>
          </a:stretch>
        </p:blipFill>
        <p:spPr>
          <a:xfrm>
            <a:off x="10416480" y="2780928"/>
            <a:ext cx="997556" cy="448565"/>
          </a:xfrm>
          <a:prstGeom prst="rect">
            <a:avLst/>
          </a:prstGeom>
        </p:spPr>
      </p:pic>
      <p:sp>
        <p:nvSpPr>
          <p:cNvPr id="6" name="矩形 5"/>
          <p:cNvSpPr/>
          <p:nvPr/>
        </p:nvSpPr>
        <p:spPr>
          <a:xfrm>
            <a:off x="119336" y="4115351"/>
            <a:ext cx="10801200" cy="1384995"/>
          </a:xfrm>
          <a:prstGeom prst="rect">
            <a:avLst/>
          </a:prstGeom>
        </p:spPr>
        <p:txBody>
          <a:bodyPr wrap="square">
            <a:spAutoFit/>
          </a:bodyPr>
          <a:lstStyle/>
          <a:p>
            <a:pPr>
              <a:lnSpc>
                <a:spcPct val="150000"/>
              </a:lnSpc>
              <a:spcAft>
                <a:spcPct val="0"/>
              </a:spcAft>
            </a:pP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(1)</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当</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x</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小于</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20</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时，</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0.12x</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大于</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0.1x</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恒成立，图书馆价格便宜；</a:t>
            </a:r>
          </a:p>
          <a:p>
            <a:pPr>
              <a:lnSpc>
                <a:spcPct val="150000"/>
              </a:lnSpc>
              <a:spcAft>
                <a:spcPct val="0"/>
              </a:spcAft>
            </a:pP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(2)</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当</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x</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等于</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20</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时，</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2.4</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大于</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2</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，图书馆价格便宜；</a:t>
            </a:r>
          </a:p>
        </p:txBody>
      </p:sp>
    </p:spTree>
    <p:extLst>
      <p:ext uri="{BB962C8B-B14F-4D97-AF65-F5344CB8AC3E}">
        <p14:creationId xmlns:p14="http://schemas.microsoft.com/office/powerpoint/2010/main" val="374668220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19336" y="764704"/>
            <a:ext cx="6497291" cy="523220"/>
          </a:xfrm>
          <a:prstGeom prst="rect">
            <a:avLst/>
          </a:prstGeom>
        </p:spPr>
        <p:txBody>
          <a:bodyPr wrap="square">
            <a:spAutoFit/>
          </a:bodyPr>
          <a:lstStyle/>
          <a:p>
            <a:pPr>
              <a:spcAft>
                <a:spcPct val="0"/>
              </a:spcAft>
            </a:pP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解：设复印页数为</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x</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，根据题意，列表得</a:t>
            </a:r>
          </a:p>
        </p:txBody>
      </p:sp>
      <p:pic>
        <p:nvPicPr>
          <p:cNvPr id="3" name="图片 2"/>
          <p:cNvPicPr>
            <a:picLocks noChangeAspect="1"/>
          </p:cNvPicPr>
          <p:nvPr/>
        </p:nvPicPr>
        <p:blipFill>
          <a:blip r:embed="rId2"/>
          <a:stretch>
            <a:fillRect/>
          </a:stretch>
        </p:blipFill>
        <p:spPr>
          <a:xfrm>
            <a:off x="911424" y="1287924"/>
            <a:ext cx="10297144" cy="2827427"/>
          </a:xfrm>
          <a:prstGeom prst="rect">
            <a:avLst/>
          </a:prstGeom>
        </p:spPr>
      </p:pic>
      <p:pic>
        <p:nvPicPr>
          <p:cNvPr id="4" name="图片 3"/>
          <p:cNvPicPr>
            <a:picLocks noChangeAspect="1"/>
          </p:cNvPicPr>
          <p:nvPr/>
        </p:nvPicPr>
        <p:blipFill>
          <a:blip r:embed="rId3"/>
          <a:stretch>
            <a:fillRect/>
          </a:stretch>
        </p:blipFill>
        <p:spPr>
          <a:xfrm>
            <a:off x="10056440" y="2132856"/>
            <a:ext cx="997556" cy="448565"/>
          </a:xfrm>
          <a:prstGeom prst="rect">
            <a:avLst/>
          </a:prstGeom>
        </p:spPr>
      </p:pic>
      <p:pic>
        <p:nvPicPr>
          <p:cNvPr id="5" name="图片 4"/>
          <p:cNvPicPr>
            <a:picLocks noChangeAspect="1"/>
          </p:cNvPicPr>
          <p:nvPr/>
        </p:nvPicPr>
        <p:blipFill>
          <a:blip r:embed="rId3"/>
          <a:stretch>
            <a:fillRect/>
          </a:stretch>
        </p:blipFill>
        <p:spPr>
          <a:xfrm>
            <a:off x="10416480" y="2780928"/>
            <a:ext cx="997556" cy="448565"/>
          </a:xfrm>
          <a:prstGeom prst="rect">
            <a:avLst/>
          </a:prstGeom>
        </p:spPr>
      </p:pic>
      <p:sp>
        <p:nvSpPr>
          <p:cNvPr id="6" name="矩形 5"/>
          <p:cNvSpPr/>
          <p:nvPr/>
        </p:nvSpPr>
        <p:spPr>
          <a:xfrm>
            <a:off x="119336" y="3999851"/>
            <a:ext cx="12072664" cy="2657138"/>
          </a:xfrm>
          <a:prstGeom prst="rect">
            <a:avLst/>
          </a:prstGeom>
        </p:spPr>
        <p:txBody>
          <a:bodyPr wrap="square">
            <a:spAutoFit/>
          </a:bodyPr>
          <a:lstStyle/>
          <a:p>
            <a:pPr>
              <a:lnSpc>
                <a:spcPts val="4000"/>
              </a:lnSpc>
              <a:spcAft>
                <a:spcPct val="0"/>
              </a:spcAft>
            </a:pP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(3)</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当</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x</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大于</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20</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时，根据题意，得               </a:t>
            </a:r>
            <a:endParaRPr lang="en-US" altLang="zh-CN"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endParaRPr>
          </a:p>
          <a:p>
            <a:pPr>
              <a:lnSpc>
                <a:spcPts val="4000"/>
              </a:lnSpc>
              <a:spcAft>
                <a:spcPct val="0"/>
              </a:spcAft>
            </a:pPr>
            <a:r>
              <a:rPr lang="en-US" altLang="zh-CN"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            2.4+0.09(x-20</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0.1x                     </a:t>
            </a:r>
            <a:endParaRPr lang="en-US" altLang="zh-CN"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endParaRPr>
          </a:p>
          <a:p>
            <a:pPr>
              <a:lnSpc>
                <a:spcPts val="4000"/>
              </a:lnSpc>
              <a:spcAft>
                <a:spcPct val="0"/>
              </a:spcAft>
            </a:pP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      解</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得   </a:t>
            </a: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     </a:t>
            </a:r>
            <a:r>
              <a:rPr lang="en-US" altLang="zh-CN"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x</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60 </a:t>
            </a:r>
            <a:endParaRPr lang="en-US" altLang="zh-CN"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endParaRPr>
          </a:p>
          <a:p>
            <a:pPr>
              <a:lnSpc>
                <a:spcPts val="4000"/>
              </a:lnSpc>
              <a:spcAft>
                <a:spcPct val="0"/>
              </a:spcAft>
            </a:pP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所以</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，当</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x</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大于</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20</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且小于</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60</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时，图书馆价格便宜；当</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x</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大于</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60</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时，誊印社价格便宜</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a:t>
            </a:r>
            <a:endPar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endParaRPr>
          </a:p>
        </p:txBody>
      </p:sp>
    </p:spTree>
    <p:extLst>
      <p:ext uri="{BB962C8B-B14F-4D97-AF65-F5344CB8AC3E}">
        <p14:creationId xmlns:p14="http://schemas.microsoft.com/office/powerpoint/2010/main" val="421518483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19336" y="764704"/>
            <a:ext cx="6497291" cy="523220"/>
          </a:xfrm>
          <a:prstGeom prst="rect">
            <a:avLst/>
          </a:prstGeom>
        </p:spPr>
        <p:txBody>
          <a:bodyPr wrap="square">
            <a:spAutoFit/>
          </a:bodyPr>
          <a:lstStyle/>
          <a:p>
            <a:pPr>
              <a:spcAft>
                <a:spcPct val="0"/>
              </a:spcAft>
            </a:pP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解：设复印页数为</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x</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，根据题意，列表得</a:t>
            </a:r>
          </a:p>
        </p:txBody>
      </p:sp>
      <p:pic>
        <p:nvPicPr>
          <p:cNvPr id="3" name="图片 2"/>
          <p:cNvPicPr>
            <a:picLocks noChangeAspect="1"/>
          </p:cNvPicPr>
          <p:nvPr/>
        </p:nvPicPr>
        <p:blipFill>
          <a:blip r:embed="rId2"/>
          <a:stretch>
            <a:fillRect/>
          </a:stretch>
        </p:blipFill>
        <p:spPr>
          <a:xfrm>
            <a:off x="911424" y="1287924"/>
            <a:ext cx="10297144" cy="2827427"/>
          </a:xfrm>
          <a:prstGeom prst="rect">
            <a:avLst/>
          </a:prstGeom>
        </p:spPr>
      </p:pic>
      <p:sp>
        <p:nvSpPr>
          <p:cNvPr id="4" name="矩形 3"/>
          <p:cNvSpPr/>
          <p:nvPr/>
        </p:nvSpPr>
        <p:spPr>
          <a:xfrm>
            <a:off x="119336" y="4115351"/>
            <a:ext cx="8064896" cy="2144177"/>
          </a:xfrm>
          <a:prstGeom prst="rect">
            <a:avLst/>
          </a:prstGeom>
        </p:spPr>
        <p:txBody>
          <a:bodyPr wrap="square">
            <a:spAutoFit/>
          </a:bodyPr>
          <a:lstStyle/>
          <a:p>
            <a:pPr>
              <a:lnSpc>
                <a:spcPts val="4000"/>
              </a:lnSpc>
              <a:spcAft>
                <a:spcPct val="0"/>
              </a:spcAft>
            </a:pP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综上所述：</a:t>
            </a:r>
          </a:p>
          <a:p>
            <a:pPr>
              <a:lnSpc>
                <a:spcPts val="4000"/>
              </a:lnSpc>
              <a:spcAft>
                <a:spcPct val="0"/>
              </a:spcAft>
            </a:pP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当</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x</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小于</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60</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页时，图书馆价格便宜；</a:t>
            </a:r>
          </a:p>
          <a:p>
            <a:pPr>
              <a:lnSpc>
                <a:spcPts val="4000"/>
              </a:lnSpc>
              <a:spcAft>
                <a:spcPct val="0"/>
              </a:spcAft>
            </a:pP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当</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x</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等于</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60</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页时，两处收费相同；</a:t>
            </a:r>
          </a:p>
          <a:p>
            <a:pPr>
              <a:lnSpc>
                <a:spcPts val="4000"/>
              </a:lnSpc>
              <a:spcAft>
                <a:spcPct val="0"/>
              </a:spcAft>
            </a:pP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当</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x</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大于</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60</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页时，誊印社价格便宜</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a:t>
            </a:r>
            <a:endPar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endParaRPr>
          </a:p>
        </p:txBody>
      </p:sp>
    </p:spTree>
    <p:extLst>
      <p:ext uri="{BB962C8B-B14F-4D97-AF65-F5344CB8AC3E}">
        <p14:creationId xmlns:p14="http://schemas.microsoft.com/office/powerpoint/2010/main" val="363857096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a:spLocks noChangeArrowheads="1"/>
          </p:cNvSpPr>
          <p:nvPr/>
        </p:nvSpPr>
        <p:spPr bwMode="auto">
          <a:xfrm>
            <a:off x="200024" y="868175"/>
            <a:ext cx="11825721" cy="1118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ts val="4000"/>
              </a:lnSpc>
            </a:pPr>
            <a:r>
              <a:rPr lang="en-US" altLang="zh-CN" sz="2800" smtClean="0">
                <a:latin typeface="隶书" panose="02010509060101010101" pitchFamily="49" charset="-122"/>
                <a:ea typeface="隶书" panose="02010509060101010101" pitchFamily="49" charset="-122"/>
              </a:rPr>
              <a:t>【4-1】</a:t>
            </a:r>
            <a:r>
              <a:rPr lang="zh-CN" altLang="en-US" sz="2800" smtClean="0">
                <a:latin typeface="隶书" panose="02010509060101010101" pitchFamily="49" charset="-122"/>
                <a:ea typeface="隶书" panose="02010509060101010101" pitchFamily="49" charset="-122"/>
              </a:rPr>
              <a:t>小</a:t>
            </a:r>
            <a:r>
              <a:rPr lang="zh-CN" altLang="en-US" sz="2800">
                <a:latin typeface="隶书" panose="02010509060101010101" pitchFamily="49" charset="-122"/>
                <a:ea typeface="隶书" panose="02010509060101010101" pitchFamily="49" charset="-122"/>
              </a:rPr>
              <a:t>明从家里骑自行车到学校，每小时骑</a:t>
            </a:r>
            <a:r>
              <a:rPr lang="en-US" altLang="zh-CN" sz="2800">
                <a:latin typeface="隶书" panose="02010509060101010101" pitchFamily="49" charset="-122"/>
                <a:ea typeface="隶书" panose="02010509060101010101" pitchFamily="49" charset="-122"/>
              </a:rPr>
              <a:t>15</a:t>
            </a:r>
            <a:r>
              <a:rPr lang="zh-CN" altLang="en-US" sz="2800">
                <a:latin typeface="隶书" panose="02010509060101010101" pitchFamily="49" charset="-122"/>
                <a:ea typeface="隶书" panose="02010509060101010101" pitchFamily="49" charset="-122"/>
              </a:rPr>
              <a:t>千米</a:t>
            </a:r>
            <a:r>
              <a:rPr lang="zh-CN" altLang="en-US" sz="2800" smtClean="0">
                <a:latin typeface="隶书" panose="02010509060101010101" pitchFamily="49" charset="-122"/>
                <a:ea typeface="隶书" panose="02010509060101010101" pitchFamily="49" charset="-122"/>
              </a:rPr>
              <a:t>，可</a:t>
            </a:r>
            <a:r>
              <a:rPr lang="zh-CN" altLang="en-US" sz="2800">
                <a:latin typeface="隶书" panose="02010509060101010101" pitchFamily="49" charset="-122"/>
                <a:ea typeface="隶书" panose="02010509060101010101" pitchFamily="49" charset="-122"/>
              </a:rPr>
              <a:t>早到</a:t>
            </a:r>
            <a:r>
              <a:rPr lang="en-US" altLang="zh-CN" sz="2800">
                <a:latin typeface="隶书" panose="02010509060101010101" pitchFamily="49" charset="-122"/>
                <a:ea typeface="隶书" panose="02010509060101010101" pitchFamily="49" charset="-122"/>
              </a:rPr>
              <a:t>10</a:t>
            </a:r>
            <a:r>
              <a:rPr lang="zh-CN" altLang="en-US" sz="2800">
                <a:latin typeface="隶书" panose="02010509060101010101" pitchFamily="49" charset="-122"/>
                <a:ea typeface="隶书" panose="02010509060101010101" pitchFamily="49" charset="-122"/>
              </a:rPr>
              <a:t>分钟；每小时骑</a:t>
            </a:r>
            <a:r>
              <a:rPr lang="en-US" altLang="zh-CN" sz="2800">
                <a:latin typeface="隶书" panose="02010509060101010101" pitchFamily="49" charset="-122"/>
                <a:ea typeface="隶书" panose="02010509060101010101" pitchFamily="49" charset="-122"/>
              </a:rPr>
              <a:t>12</a:t>
            </a:r>
            <a:r>
              <a:rPr lang="zh-CN" altLang="en-US" sz="2800">
                <a:latin typeface="隶书" panose="02010509060101010101" pitchFamily="49" charset="-122"/>
                <a:ea typeface="隶书" panose="02010509060101010101" pitchFamily="49" charset="-122"/>
                <a:sym typeface="Arial" panose="020b0604020202020204" pitchFamily="34" charset="0"/>
              </a:rPr>
              <a:t>千米</a:t>
            </a:r>
            <a:r>
              <a:rPr lang="zh-CN" altLang="en-US" sz="2800">
                <a:latin typeface="隶书" panose="02010509060101010101" pitchFamily="49" charset="-122"/>
                <a:ea typeface="隶书" panose="02010509060101010101" pitchFamily="49" charset="-122"/>
              </a:rPr>
              <a:t>，就会迟到</a:t>
            </a:r>
            <a:r>
              <a:rPr lang="en-US" altLang="zh-CN" sz="2800">
                <a:latin typeface="隶书" panose="02010509060101010101" pitchFamily="49" charset="-122"/>
                <a:ea typeface="隶书" panose="02010509060101010101" pitchFamily="49" charset="-122"/>
              </a:rPr>
              <a:t>5</a:t>
            </a:r>
            <a:r>
              <a:rPr lang="zh-CN" altLang="en-US" sz="2800">
                <a:latin typeface="隶书" panose="02010509060101010101" pitchFamily="49" charset="-122"/>
                <a:ea typeface="隶书" panose="02010509060101010101" pitchFamily="49" charset="-122"/>
              </a:rPr>
              <a:t>分钟</a:t>
            </a:r>
            <a:r>
              <a:rPr lang="zh-CN" altLang="en-US" sz="2800" smtClean="0">
                <a:latin typeface="隶书" panose="02010509060101010101" pitchFamily="49" charset="-122"/>
                <a:ea typeface="隶书" panose="02010509060101010101" pitchFamily="49" charset="-122"/>
              </a:rPr>
              <a:t>，则</a:t>
            </a:r>
            <a:r>
              <a:rPr lang="zh-CN" altLang="en-US" sz="2800">
                <a:latin typeface="隶书" panose="02010509060101010101" pitchFamily="49" charset="-122"/>
                <a:ea typeface="隶书" panose="02010509060101010101" pitchFamily="49" charset="-122"/>
              </a:rPr>
              <a:t>他家到学校的路程是多少千米？</a:t>
            </a:r>
          </a:p>
        </p:txBody>
      </p:sp>
      <p:sp>
        <p:nvSpPr>
          <p:cNvPr id="5" name="文本框 4"/>
          <p:cNvSpPr txBox="1">
            <a:spLocks noChangeArrowheads="1"/>
          </p:cNvSpPr>
          <p:nvPr/>
        </p:nvSpPr>
        <p:spPr bwMode="auto">
          <a:xfrm>
            <a:off x="758826" y="2003461"/>
            <a:ext cx="6438900" cy="63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solidFill>
                  <a:srgbClr val="FF0000"/>
                </a:solidFill>
                <a:latin typeface="隶书" panose="02010509060101010101" pitchFamily="49" charset="-122"/>
                <a:ea typeface="隶书" panose="02010509060101010101" pitchFamily="49" charset="-122"/>
              </a:rPr>
              <a:t>解：设</a:t>
            </a:r>
            <a:r>
              <a:rPr lang="zh-CN" altLang="en-US" sz="2800">
                <a:solidFill>
                  <a:srgbClr val="FF0000"/>
                </a:solidFill>
                <a:latin typeface="隶书" panose="02010509060101010101" pitchFamily="49" charset="-122"/>
                <a:ea typeface="隶书" panose="02010509060101010101" pitchFamily="49" charset="-122"/>
                <a:sym typeface="Arial" panose="020b0604020202020204" pitchFamily="34" charset="0"/>
              </a:rPr>
              <a:t>他家到学校的路程</a:t>
            </a:r>
            <a:r>
              <a:rPr lang="zh-CN" altLang="en-US" sz="2800" smtClean="0">
                <a:solidFill>
                  <a:srgbClr val="FF0000"/>
                </a:solidFill>
                <a:latin typeface="隶书" panose="02010509060101010101" pitchFamily="49" charset="-122"/>
                <a:ea typeface="隶书" panose="02010509060101010101" pitchFamily="49" charset="-122"/>
                <a:sym typeface="Arial" panose="020b0604020202020204" pitchFamily="34" charset="0"/>
              </a:rPr>
              <a:t>是</a:t>
            </a:r>
            <a:r>
              <a:rPr lang="en-US" altLang="zh-CN" sz="2800" smtClean="0">
                <a:solidFill>
                  <a:srgbClr val="FF0000"/>
                </a:solidFill>
                <a:latin typeface="隶书" panose="02010509060101010101" pitchFamily="49" charset="-122"/>
                <a:ea typeface="隶书" panose="02010509060101010101" pitchFamily="49" charset="-122"/>
                <a:sym typeface="Arial" panose="020b0604020202020204" pitchFamily="34" charset="0"/>
              </a:rPr>
              <a:t>x</a:t>
            </a:r>
            <a:r>
              <a:rPr lang="zh-CN" altLang="en-US" sz="2800" smtClean="0">
                <a:solidFill>
                  <a:srgbClr val="FF0000"/>
                </a:solidFill>
                <a:latin typeface="隶书" panose="02010509060101010101" pitchFamily="49" charset="-122"/>
                <a:ea typeface="隶书" panose="02010509060101010101" pitchFamily="49" charset="-122"/>
                <a:sym typeface="Arial" panose="020b0604020202020204" pitchFamily="34" charset="0"/>
              </a:rPr>
              <a:t>千米</a:t>
            </a:r>
            <a:r>
              <a:rPr lang="zh-CN" altLang="en-US" sz="2800">
                <a:solidFill>
                  <a:srgbClr val="FF0000"/>
                </a:solidFill>
                <a:latin typeface="隶书" panose="02010509060101010101" pitchFamily="49" charset="-122"/>
                <a:ea typeface="隶书" panose="02010509060101010101" pitchFamily="49" charset="-122"/>
              </a:rPr>
              <a:t>，</a:t>
            </a:r>
          </a:p>
        </p:txBody>
      </p:sp>
      <p:sp>
        <p:nvSpPr>
          <p:cNvPr id="3" name="文本框 2"/>
          <p:cNvSpPr txBox="1">
            <a:spLocks noChangeArrowheads="1"/>
          </p:cNvSpPr>
          <p:nvPr/>
        </p:nvSpPr>
        <p:spPr bwMode="auto">
          <a:xfrm>
            <a:off x="758826" y="2714161"/>
            <a:ext cx="1606550" cy="7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依题意得</a:t>
            </a:r>
          </a:p>
        </p:txBody>
      </p:sp>
      <p:graphicFrame>
        <p:nvGraphicFramePr>
          <p:cNvPr id="4" name="对象 3">
            <a:hlinkClick action="ppaction://ole?verb=1"/>
          </p:cNvPr>
          <p:cNvGraphicFramePr>
            <a:graphicFrameLocks noChangeAspect="1"/>
          </p:cNvGraphicFramePr>
          <p:nvPr>
            <p:extLst>
              <p:ext uri="{D42A27DB-BD31-4B8C-83A1-F6EECF244321}">
                <p14:modId xmlns:p14="http://schemas.microsoft.com/office/powerpoint/2010/main" val="798465730"/>
              </p:ext>
            </p:extLst>
          </p:nvPr>
        </p:nvGraphicFramePr>
        <p:xfrm>
          <a:off x="2609274" y="2619184"/>
          <a:ext cx="2538413" cy="920750"/>
        </p:xfrm>
        <a:graphic>
          <a:graphicData uri="http://schemas.openxmlformats.org/presentationml/2006/ole">
            <mc:AlternateContent>
              <mc:Choice xmlns:v="urn:schemas-microsoft-com:vml" Requires="v">
                <p:oleObj spid="_x0000_s1047" r:id="rId2" imgW="1168200" imgH="393480" progId="Equation.KSEE3">
                  <p:embed/>
                </p:oleObj>
              </mc:Choice>
              <mc:Fallback>
                <p:oleObj r:id="rId2" imgW="1168200" imgH="393480" progId="Equation.KSEE3">
                  <p:embed/>
                  <p:pic>
                    <p:nvPicPr>
                      <p:cNvPr id="0" name="OLE substitute image"/>
                      <p:cNvPicPr/>
                      <p:nvPr/>
                    </p:nvPicPr>
                    <p:blipFill>
                      <a:blip r:embed="rId3">
                        <a:extLst>
                          <a:ext uri="{28A0092B-C50C-407E-A947-70E740481C1C}">
                            <a14:useLocalDpi xmlns:a14="http://schemas.microsoft.com/office/drawing/2010/main" val="0"/>
                          </a:ext>
                        </a:extLst>
                      </a:blip>
                      <a:stretch>
                        <a:fillRect/>
                      </a:stretch>
                    </p:blipFill>
                    <p:spPr>
                      <a:xfrm>
                        <a:off x="2609274" y="2619184"/>
                        <a:ext cx="2538413" cy="920750"/>
                      </a:xfrm>
                      <a:prstGeom prst="rect">
                        <a:avLst/>
                      </a:prstGeom>
                      <a:noFill/>
                      <a:ln>
                        <a:noFill/>
                      </a:ln>
                    </p:spPr>
                  </p:pic>
                </p:oleObj>
              </mc:Fallback>
            </mc:AlternateContent>
          </a:graphicData>
        </a:graphic>
      </p:graphicFrame>
      <p:sp>
        <p:nvSpPr>
          <p:cNvPr id="9" name="文本框 8"/>
          <p:cNvSpPr txBox="1">
            <a:spLocks noChangeArrowheads="1"/>
          </p:cNvSpPr>
          <p:nvPr/>
        </p:nvSpPr>
        <p:spPr bwMode="auto">
          <a:xfrm>
            <a:off x="1027547" y="3620815"/>
            <a:ext cx="4405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解得        </a:t>
            </a:r>
            <a:r>
              <a:rPr lang="zh-CN"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  </a:t>
            </a:r>
            <a:r>
              <a:rPr lang="en-US" altLang="zh-CN" sz="2800" i="1">
                <a:solidFill>
                  <a:srgbClr val="FF0000"/>
                </a:solidFill>
                <a:latin typeface="Times New Roman" panose="02020603050405020304" pitchFamily="18" charset="0"/>
                <a:ea typeface="黑体" panose="02010609060101010101" pitchFamily="49" charset="-122"/>
                <a:sym typeface="宋体" panose="02010600030101010101" pitchFamily="2" charset="-122"/>
              </a:rPr>
              <a:t>x </a:t>
            </a:r>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=15.</a:t>
            </a:r>
            <a:r>
              <a:rPr lang="zh-CN" altLang="en-US" sz="2800">
                <a:solidFill>
                  <a:srgbClr val="FF0000"/>
                </a:solidFill>
                <a:latin typeface="Times New Roman" panose="02020603050405020304" pitchFamily="18" charset="0"/>
                <a:ea typeface="黑体" panose="02010609060101010101" pitchFamily="49" charset="-122"/>
                <a:sym typeface="宋体" panose="02010600030101010101" pitchFamily="2" charset="-122"/>
              </a:rPr>
              <a:t>         </a:t>
            </a:r>
          </a:p>
        </p:txBody>
      </p:sp>
      <p:sp>
        <p:nvSpPr>
          <p:cNvPr id="10" name="文本框 9"/>
          <p:cNvSpPr txBox="1">
            <a:spLocks noChangeArrowheads="1"/>
          </p:cNvSpPr>
          <p:nvPr/>
        </p:nvSpPr>
        <p:spPr bwMode="auto">
          <a:xfrm>
            <a:off x="758826" y="4519613"/>
            <a:ext cx="55707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答：他家到学校的路程是</a:t>
            </a:r>
            <a:r>
              <a:rPr lang="en-US" altLang="zh-CN" sz="2800">
                <a:solidFill>
                  <a:srgbClr val="FF0000"/>
                </a:solidFill>
                <a:latin typeface="隶书" panose="02010509060101010101" pitchFamily="49" charset="-122"/>
                <a:ea typeface="隶书" panose="02010509060101010101" pitchFamily="49" charset="-122"/>
                <a:sym typeface="宋体" panose="02010600030101010101" pitchFamily="2" charset="-122"/>
              </a:rPr>
              <a:t>15</a:t>
            </a: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 千米</a:t>
            </a:r>
            <a:r>
              <a:rPr lang="en-US" altLang="zh-CN" sz="2800">
                <a:solidFill>
                  <a:srgbClr val="FF0000"/>
                </a:solidFill>
                <a:latin typeface="隶书" panose="02010509060101010101" pitchFamily="49" charset="-122"/>
                <a:ea typeface="隶书" panose="02010509060101010101" pitchFamily="49" charset="-122"/>
                <a:sym typeface="宋体" panose="02010600030101010101" pitchFamily="2" charset="-122"/>
              </a:rPr>
              <a:t>.</a:t>
            </a:r>
          </a:p>
        </p:txBody>
      </p:sp>
    </p:spTree>
    <p:extLst>
      <p:ext uri="{BB962C8B-B14F-4D97-AF65-F5344CB8AC3E}">
        <p14:creationId xmlns:p14="http://schemas.microsoft.com/office/powerpoint/2010/main" val="138242063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9" grpId="0"/>
      <p:bldP spid="10" grpId="0"/>
    </p:bld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TextBox 4"/>
          <p:cNvSpPr txBox="1">
            <a:spLocks noChangeArrowheads="1"/>
          </p:cNvSpPr>
          <p:nvPr/>
        </p:nvSpPr>
        <p:spPr bwMode="auto">
          <a:xfrm>
            <a:off x="93664" y="793690"/>
            <a:ext cx="12098336"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ts val="4000"/>
              </a:lnSpc>
            </a:pPr>
            <a:r>
              <a:rPr lang="en-US" altLang="zh-CN" sz="2800" smtClean="0">
                <a:latin typeface="隶书" panose="02010509060101010101" pitchFamily="49" charset="-122"/>
                <a:ea typeface="隶书" panose="02010509060101010101" pitchFamily="49" charset="-122"/>
              </a:rPr>
              <a:t>【4-2】</a:t>
            </a:r>
            <a:r>
              <a:rPr lang="zh-CN" altLang="zh-CN" sz="2800" smtClean="0">
                <a:latin typeface="隶书" panose="02010509060101010101" pitchFamily="49" charset="-122"/>
                <a:ea typeface="隶书" panose="02010509060101010101" pitchFamily="49" charset="-122"/>
              </a:rPr>
              <a:t>一</a:t>
            </a:r>
            <a:r>
              <a:rPr lang="zh-CN" altLang="zh-CN" sz="2800">
                <a:latin typeface="隶书" panose="02010509060101010101" pitchFamily="49" charset="-122"/>
                <a:ea typeface="隶书" panose="02010509060101010101" pitchFamily="49" charset="-122"/>
              </a:rPr>
              <a:t>项工作，甲单独做</a:t>
            </a:r>
            <a:r>
              <a:rPr lang="en-US" altLang="zh-CN" sz="2800">
                <a:latin typeface="隶书" panose="02010509060101010101" pitchFamily="49" charset="-122"/>
                <a:ea typeface="隶书" panose="02010509060101010101" pitchFamily="49" charset="-122"/>
              </a:rPr>
              <a:t>8</a:t>
            </a:r>
            <a:r>
              <a:rPr lang="zh-CN" altLang="en-US" sz="2800">
                <a:latin typeface="隶书" panose="02010509060101010101" pitchFamily="49" charset="-122"/>
                <a:ea typeface="隶书" panose="02010509060101010101" pitchFamily="49" charset="-122"/>
              </a:rPr>
              <a:t>天完成，乙单独做</a:t>
            </a:r>
            <a:r>
              <a:rPr lang="en-US" altLang="zh-CN" sz="2800">
                <a:latin typeface="隶书" panose="02010509060101010101" pitchFamily="49" charset="-122"/>
                <a:ea typeface="隶书" panose="02010509060101010101" pitchFamily="49" charset="-122"/>
              </a:rPr>
              <a:t>12</a:t>
            </a:r>
            <a:r>
              <a:rPr lang="zh-CN" altLang="en-US" sz="2800">
                <a:latin typeface="隶书" panose="02010509060101010101" pitchFamily="49" charset="-122"/>
                <a:ea typeface="隶书" panose="02010509060101010101" pitchFamily="49" charset="-122"/>
              </a:rPr>
              <a:t>天完成，丙单独做</a:t>
            </a:r>
            <a:r>
              <a:rPr lang="en-US" altLang="zh-CN" sz="2800">
                <a:latin typeface="隶书" panose="02010509060101010101" pitchFamily="49" charset="-122"/>
                <a:ea typeface="隶书" panose="02010509060101010101" pitchFamily="49" charset="-122"/>
              </a:rPr>
              <a:t>24</a:t>
            </a:r>
            <a:r>
              <a:rPr lang="zh-CN" altLang="en-US" sz="2800">
                <a:latin typeface="隶书" panose="02010509060101010101" pitchFamily="49" charset="-122"/>
                <a:ea typeface="隶书" panose="02010509060101010101" pitchFamily="49" charset="-122"/>
              </a:rPr>
              <a:t>天完成．现甲、乙合作</a:t>
            </a:r>
            <a:r>
              <a:rPr lang="en-US" altLang="zh-CN" sz="2800">
                <a:latin typeface="隶书" panose="02010509060101010101" pitchFamily="49" charset="-122"/>
                <a:ea typeface="隶书" panose="02010509060101010101" pitchFamily="49" charset="-122"/>
              </a:rPr>
              <a:t>3</a:t>
            </a:r>
            <a:r>
              <a:rPr lang="zh-CN" altLang="en-US" sz="2800">
                <a:latin typeface="隶书" panose="02010509060101010101" pitchFamily="49" charset="-122"/>
                <a:ea typeface="隶书" panose="02010509060101010101" pitchFamily="49" charset="-122"/>
              </a:rPr>
              <a:t>天后，甲因有事离去，由乙、丙合作，则乙、丙还要几天才能完成这项工作？</a:t>
            </a:r>
            <a:endParaRPr lang="zh-CN" altLang="zh-CN" sz="2800">
              <a:latin typeface="隶书" panose="02010509060101010101" pitchFamily="49" charset="-122"/>
              <a:ea typeface="隶书" panose="02010509060101010101" pitchFamily="49" charset="-122"/>
            </a:endParaRPr>
          </a:p>
        </p:txBody>
      </p:sp>
      <p:sp>
        <p:nvSpPr>
          <p:cNvPr id="2" name="文本框 1"/>
          <p:cNvSpPr txBox="1">
            <a:spLocks noChangeArrowheads="1"/>
          </p:cNvSpPr>
          <p:nvPr/>
        </p:nvSpPr>
        <p:spPr bwMode="auto">
          <a:xfrm>
            <a:off x="193386" y="2447708"/>
            <a:ext cx="11739996"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solidFill>
                  <a:srgbClr val="FF0000"/>
                </a:solidFill>
                <a:latin typeface="隶书" panose="02010509060101010101" pitchFamily="49" charset="-122"/>
                <a:ea typeface="隶书" panose="02010509060101010101" pitchFamily="49" charset="-122"/>
              </a:rPr>
              <a:t>解：设</a:t>
            </a:r>
            <a:r>
              <a:rPr lang="zh-CN" altLang="en-US" sz="2800">
                <a:solidFill>
                  <a:srgbClr val="FF0000"/>
                </a:solidFill>
                <a:latin typeface="隶书" panose="02010509060101010101" pitchFamily="49" charset="-122"/>
                <a:ea typeface="隶书" panose="02010509060101010101" pitchFamily="49" charset="-122"/>
                <a:sym typeface="Arial" panose="020b0604020202020204" pitchFamily="34" charset="0"/>
              </a:rPr>
              <a:t>乙、丙还要</a:t>
            </a:r>
            <a:r>
              <a:rPr lang="en-US" altLang="zh-CN" sz="2800">
                <a:solidFill>
                  <a:srgbClr val="FF0000"/>
                </a:solidFill>
                <a:latin typeface="隶书" panose="02010509060101010101" pitchFamily="49" charset="-122"/>
                <a:ea typeface="隶书" panose="02010509060101010101" pitchFamily="49" charset="-122"/>
                <a:sym typeface="Arial" panose="020b0604020202020204" pitchFamily="34" charset="0"/>
              </a:rPr>
              <a:t> x </a:t>
            </a:r>
            <a:r>
              <a:rPr lang="zh-CN" altLang="en-US" sz="2800">
                <a:solidFill>
                  <a:srgbClr val="FF0000"/>
                </a:solidFill>
                <a:latin typeface="隶书" panose="02010509060101010101" pitchFamily="49" charset="-122"/>
                <a:ea typeface="隶书" panose="02010509060101010101" pitchFamily="49" charset="-122"/>
                <a:sym typeface="Arial" panose="020b0604020202020204" pitchFamily="34" charset="0"/>
              </a:rPr>
              <a:t>天才能完成这项工作，由</a:t>
            </a: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甲</a:t>
            </a:r>
            <a:r>
              <a:rPr lang="zh-CN"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、乙</a:t>
            </a: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合作 </a:t>
            </a:r>
            <a:r>
              <a:rPr lang="en-US" altLang="zh-CN" sz="2800">
                <a:solidFill>
                  <a:srgbClr val="FF0000"/>
                </a:solidFill>
                <a:latin typeface="隶书" panose="02010509060101010101" pitchFamily="49" charset="-122"/>
                <a:ea typeface="隶书" panose="02010509060101010101" pitchFamily="49" charset="-122"/>
                <a:sym typeface="宋体" panose="02010600030101010101" pitchFamily="2" charset="-122"/>
              </a:rPr>
              <a:t>3 </a:t>
            </a: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天的工作量</a:t>
            </a:r>
            <a:r>
              <a:rPr lang="en-US" altLang="zh-CN" sz="2800">
                <a:solidFill>
                  <a:srgbClr val="FF0000"/>
                </a:solidFill>
                <a:latin typeface="隶书" panose="02010509060101010101" pitchFamily="49" charset="-122"/>
                <a:ea typeface="隶书" panose="02010509060101010101" pitchFamily="49" charset="-122"/>
                <a:sym typeface="宋体" panose="02010600030101010101" pitchFamily="2" charset="-122"/>
              </a:rPr>
              <a:t>+</a:t>
            </a: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乙、丙合作的工作量</a:t>
            </a:r>
            <a:r>
              <a:rPr lang="en-US" altLang="zh-CN" sz="2800">
                <a:solidFill>
                  <a:srgbClr val="FF0000"/>
                </a:solidFill>
                <a:latin typeface="隶书" panose="02010509060101010101" pitchFamily="49" charset="-122"/>
                <a:ea typeface="隶书" panose="02010509060101010101" pitchFamily="49" charset="-122"/>
                <a:sym typeface="宋体" panose="02010600030101010101" pitchFamily="2" charset="-122"/>
              </a:rPr>
              <a:t>=1</a:t>
            </a: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 </a:t>
            </a:r>
            <a:r>
              <a:rPr lang="zh-CN"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得</a:t>
            </a:r>
            <a:endPar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endParaRPr>
          </a:p>
        </p:txBody>
      </p:sp>
      <p:graphicFrame>
        <p:nvGraphicFramePr>
          <p:cNvPr id="8" name="对象 7">
            <a:hlinkClick action="ppaction://ole?verb=1"/>
          </p:cNvPr>
          <p:cNvGraphicFramePr>
            <a:graphicFrameLocks noChangeAspect="1"/>
          </p:cNvGraphicFramePr>
          <p:nvPr>
            <p:extLst>
              <p:ext uri="{D42A27DB-BD31-4B8C-83A1-F6EECF244321}">
                <p14:modId xmlns:p14="http://schemas.microsoft.com/office/powerpoint/2010/main" val="1250852443"/>
              </p:ext>
            </p:extLst>
          </p:nvPr>
        </p:nvGraphicFramePr>
        <p:xfrm>
          <a:off x="3679393" y="3528816"/>
          <a:ext cx="4178300" cy="1039812"/>
        </p:xfrm>
        <a:graphic>
          <a:graphicData uri="http://schemas.openxmlformats.org/presentationml/2006/ole">
            <mc:AlternateContent>
              <mc:Choice xmlns:v="urn:schemas-microsoft-com:vml" Requires="v">
                <p:oleObj spid="_x0000_s1048" r:id="rId3" imgW="1866600" imgH="431640" progId="Equation.KSEE3">
                  <p:embed/>
                </p:oleObj>
              </mc:Choice>
              <mc:Fallback>
                <p:oleObj r:id="rId3" imgW="1866600" imgH="431640" progId="Equation.KSEE3">
                  <p:embed/>
                  <p:pic>
                    <p:nvPicPr>
                      <p:cNvPr id="0" name="OLE substitute image"/>
                      <p:cNvPicPr/>
                      <p:nvPr/>
                    </p:nvPicPr>
                    <p:blipFill>
                      <a:blip r:embed="rId4">
                        <a:extLst>
                          <a:ext uri="{28A0092B-C50C-407E-A947-70E740481C1C}">
                            <a14:useLocalDpi xmlns:a14="http://schemas.microsoft.com/office/drawing/2010/main" val="0"/>
                          </a:ext>
                        </a:extLst>
                      </a:blip>
                      <a:stretch>
                        <a:fillRect/>
                      </a:stretch>
                    </p:blipFill>
                    <p:spPr>
                      <a:xfrm>
                        <a:off x="3679393" y="3528816"/>
                        <a:ext cx="4178300" cy="1039812"/>
                      </a:xfrm>
                      <a:prstGeom prst="rect">
                        <a:avLst/>
                      </a:prstGeom>
                      <a:noFill/>
                      <a:ln>
                        <a:noFill/>
                      </a:ln>
                    </p:spPr>
                  </p:pic>
                </p:oleObj>
              </mc:Fallback>
            </mc:AlternateContent>
          </a:graphicData>
        </a:graphic>
      </p:graphicFrame>
      <p:sp>
        <p:nvSpPr>
          <p:cNvPr id="9" name="文本框 8"/>
          <p:cNvSpPr txBox="1">
            <a:spLocks noChangeArrowheads="1"/>
          </p:cNvSpPr>
          <p:nvPr/>
        </p:nvSpPr>
        <p:spPr bwMode="auto">
          <a:xfrm>
            <a:off x="2507241" y="4695629"/>
            <a:ext cx="464903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解得          </a:t>
            </a:r>
            <a:r>
              <a:rPr lang="zh-CN"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  </a:t>
            </a:r>
            <a:r>
              <a:rPr lang="en-US" altLang="zh-CN" sz="2800" i="1">
                <a:solidFill>
                  <a:srgbClr val="FF0000"/>
                </a:solidFill>
                <a:latin typeface="Times New Roman" panose="02020603050405020304" pitchFamily="18" charset="0"/>
                <a:ea typeface="黑体" panose="02010609060101010101" pitchFamily="49" charset="-122"/>
                <a:sym typeface="宋体" panose="02010600030101010101" pitchFamily="2" charset="-122"/>
              </a:rPr>
              <a:t>x </a:t>
            </a:r>
            <a:r>
              <a:rPr lang="en-US" altLang="zh-CN" sz="2800">
                <a:solidFill>
                  <a:srgbClr val="FF0000"/>
                </a:solidFill>
                <a:latin typeface="Times New Roman" panose="02020603050405020304" pitchFamily="18" charset="0"/>
                <a:ea typeface="黑体" panose="02010609060101010101" pitchFamily="49" charset="-122"/>
                <a:sym typeface="宋体" panose="02010600030101010101" pitchFamily="2" charset="-122"/>
              </a:rPr>
              <a:t>= 3.</a:t>
            </a:r>
            <a:r>
              <a:rPr lang="zh-CN" altLang="en-US" sz="2800">
                <a:solidFill>
                  <a:srgbClr val="FF0000"/>
                </a:solidFill>
                <a:latin typeface="Times New Roman" panose="02020603050405020304" pitchFamily="18" charset="0"/>
                <a:ea typeface="黑体" panose="02010609060101010101" pitchFamily="49" charset="-122"/>
                <a:sym typeface="宋体" panose="02010600030101010101" pitchFamily="2" charset="-122"/>
              </a:rPr>
              <a:t>       </a:t>
            </a:r>
            <a:r>
              <a:rPr lang="zh-CN" altLang="en-US" sz="2400">
                <a:solidFill>
                  <a:srgbClr val="FF0000"/>
                </a:solidFill>
                <a:latin typeface="Times New Roman" panose="02020603050405020304" pitchFamily="18" charset="0"/>
                <a:ea typeface="黑体" panose="02010609060101010101" pitchFamily="49" charset="-122"/>
                <a:sym typeface="宋体" panose="02010600030101010101" pitchFamily="2" charset="-122"/>
              </a:rPr>
              <a:t>  </a:t>
            </a:r>
          </a:p>
        </p:txBody>
      </p:sp>
      <p:sp>
        <p:nvSpPr>
          <p:cNvPr id="10" name="文本框 9"/>
          <p:cNvSpPr txBox="1">
            <a:spLocks noChangeArrowheads="1"/>
          </p:cNvSpPr>
          <p:nvPr/>
        </p:nvSpPr>
        <p:spPr bwMode="auto">
          <a:xfrm>
            <a:off x="91282" y="5503227"/>
            <a:ext cx="628890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答：乙、丙还要</a:t>
            </a:r>
            <a:r>
              <a:rPr lang="en-US" altLang="zh-CN" sz="2800">
                <a:solidFill>
                  <a:srgbClr val="FF0000"/>
                </a:solidFill>
                <a:latin typeface="隶书" panose="02010509060101010101" pitchFamily="49" charset="-122"/>
                <a:ea typeface="隶书" panose="02010509060101010101" pitchFamily="49" charset="-122"/>
                <a:sym typeface="宋体" panose="02010600030101010101" pitchFamily="2" charset="-122"/>
              </a:rPr>
              <a:t>3</a:t>
            </a: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天才能完成这项</a:t>
            </a:r>
            <a:r>
              <a:rPr lang="zh-CN"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工作</a:t>
            </a:r>
            <a:r>
              <a:rPr lang="en-US" altLang="zh-CN"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a:t>
            </a:r>
            <a:endParaRPr lang="zh-CN" altLang="en-US" sz="2800">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361308826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10" grpId="0"/>
    </p:bldLs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91344" y="764704"/>
            <a:ext cx="12000656" cy="1823576"/>
          </a:xfrm>
          <a:prstGeom prst="rect">
            <a:avLst/>
          </a:prstGeom>
        </p:spPr>
        <p:txBody>
          <a:bodyPr wrap="square">
            <a:spAutoFit/>
          </a:bodyPr>
          <a:lstStyle/>
          <a:p>
            <a:pPr>
              <a:lnSpc>
                <a:spcPts val="4500"/>
              </a:lnSpc>
            </a:pPr>
            <a:r>
              <a:rPr lang="en-US" altLang="zh-CN" sz="2800" smtClean="0">
                <a:latin typeface="隶书" panose="02010509060101010101" pitchFamily="49" charset="-122"/>
                <a:ea typeface="隶书" panose="02010509060101010101" pitchFamily="49" charset="-122"/>
              </a:rPr>
              <a:t>【4-3】</a:t>
            </a:r>
            <a:r>
              <a:rPr lang="zh-CN" altLang="en-US" sz="2800" smtClean="0">
                <a:latin typeface="隶书" panose="02010509060101010101" pitchFamily="49" charset="-122"/>
                <a:ea typeface="隶书" panose="02010509060101010101" pitchFamily="49" charset="-122"/>
              </a:rPr>
              <a:t>某</a:t>
            </a:r>
            <a:r>
              <a:rPr lang="zh-CN" altLang="en-US" sz="2800">
                <a:latin typeface="隶书" panose="02010509060101010101" pitchFamily="49" charset="-122"/>
                <a:ea typeface="隶书" panose="02010509060101010101" pitchFamily="49" charset="-122"/>
              </a:rPr>
              <a:t>服装厂要生产校服一批，已知每3</a:t>
            </a:r>
            <a:r>
              <a:rPr lang="zh-CN" altLang="en-US" sz="2800" i="1">
                <a:latin typeface="Times New Roman" panose="02020603050405020304" pitchFamily="18" charset="0"/>
                <a:ea typeface="隶书" panose="02010509060101010101" pitchFamily="49" charset="-122"/>
                <a:cs typeface="Times New Roman" panose="02020603050405020304" pitchFamily="18" charset="0"/>
              </a:rPr>
              <a:t>m</a:t>
            </a:r>
            <a:r>
              <a:rPr lang="zh-CN" altLang="en-US" sz="2800" baseline="30000">
                <a:latin typeface="隶书" panose="02010509060101010101" pitchFamily="49" charset="-122"/>
                <a:ea typeface="隶书" panose="02010509060101010101" pitchFamily="49" charset="-122"/>
              </a:rPr>
              <a:t>2</a:t>
            </a:r>
            <a:r>
              <a:rPr lang="zh-CN" altLang="en-US" sz="2800">
                <a:latin typeface="隶书" panose="02010509060101010101" pitchFamily="49" charset="-122"/>
                <a:ea typeface="隶书" panose="02010509060101010101" pitchFamily="49" charset="-122"/>
              </a:rPr>
              <a:t>的布料可以制作</a:t>
            </a:r>
            <a:r>
              <a:rPr lang="zh-CN" altLang="en-US" sz="2800" smtClean="0">
                <a:latin typeface="隶书" panose="02010509060101010101" pitchFamily="49" charset="-122"/>
                <a:ea typeface="隶书" panose="02010509060101010101" pitchFamily="49" charset="-122"/>
              </a:rPr>
              <a:t>上衣</a:t>
            </a:r>
            <a:r>
              <a:rPr lang="en-US" altLang="zh-CN" sz="2800" smtClean="0">
                <a:latin typeface="隶书" panose="02010509060101010101" pitchFamily="49" charset="-122"/>
                <a:ea typeface="隶书" panose="02010509060101010101" pitchFamily="49" charset="-122"/>
              </a:rPr>
              <a:t>2</a:t>
            </a:r>
            <a:r>
              <a:rPr lang="zh-CN" altLang="en-US" sz="2800" smtClean="0">
                <a:latin typeface="隶书" panose="02010509060101010101" pitchFamily="49" charset="-122"/>
                <a:ea typeface="隶书" panose="02010509060101010101" pitchFamily="49" charset="-122"/>
              </a:rPr>
              <a:t>件</a:t>
            </a:r>
            <a:r>
              <a:rPr lang="zh-CN" altLang="en-US" sz="2800">
                <a:latin typeface="隶书" panose="02010509060101010101" pitchFamily="49" charset="-122"/>
                <a:ea typeface="隶书" panose="02010509060101010101" pitchFamily="49" charset="-122"/>
              </a:rPr>
              <a:t>或者裤子3条.计划用300</a:t>
            </a:r>
            <a:r>
              <a:rPr lang="zh-CN" altLang="en-US" sz="2800" i="1">
                <a:latin typeface="Times New Roman" panose="02020603050405020304" pitchFamily="18" charset="0"/>
                <a:ea typeface="隶书" panose="02010509060101010101" pitchFamily="49" charset="-122"/>
                <a:cs typeface="Times New Roman" panose="02020603050405020304" pitchFamily="18" charset="0"/>
              </a:rPr>
              <a:t>m</a:t>
            </a:r>
            <a:r>
              <a:rPr lang="zh-CN" altLang="en-US" sz="2800" baseline="30000">
                <a:latin typeface="隶书" panose="02010509060101010101" pitchFamily="49" charset="-122"/>
                <a:ea typeface="隶书" panose="02010509060101010101" pitchFamily="49" charset="-122"/>
              </a:rPr>
              <a:t>2</a:t>
            </a:r>
            <a:r>
              <a:rPr lang="zh-CN" altLang="en-US" sz="2800">
                <a:latin typeface="隶书" panose="02010509060101010101" pitchFamily="49" charset="-122"/>
                <a:ea typeface="隶书" panose="02010509060101010101" pitchFamily="49" charset="-122"/>
              </a:rPr>
              <a:t>布料生产校服， 应分别用多少布料制作上衣和裤子，可生产校服多少套.</a:t>
            </a:r>
          </a:p>
        </p:txBody>
      </p:sp>
      <mc:AlternateContent>
        <mc:Choice Requires="a14">
          <p:sp>
            <p:nvSpPr>
              <p:cNvPr id="3" name="矩形 2"/>
              <p:cNvSpPr/>
              <p:nvPr/>
            </p:nvSpPr>
            <p:spPr>
              <a:xfrm>
                <a:off x="255030" y="2420888"/>
                <a:ext cx="11873283" cy="2977738"/>
              </a:xfrm>
              <a:prstGeom prst="rect">
                <a:avLst/>
              </a:prstGeom>
            </p:spPr>
            <p:txBody>
              <a:bodyPr wrap="square">
                <a:spAutoFit/>
              </a:bodyPr>
              <a:lstStyle/>
              <a:p>
                <a:pPr>
                  <a:lnSpc>
                    <a:spcPts val="4500"/>
                  </a:lnSpc>
                </a:pPr>
                <a:r>
                  <a:rPr lang="zh-CN" altLang="en-US" sz="2800" smtClean="0">
                    <a:solidFill>
                      <a:srgbClr val="FF0000"/>
                    </a:solidFill>
                    <a:latin typeface="隶书" panose="02010509060101010101" pitchFamily="49" charset="-122"/>
                    <a:ea typeface="隶书" panose="02010509060101010101" pitchFamily="49" charset="-122"/>
                  </a:rPr>
                  <a:t>解:设应用</a:t>
                </a:r>
                <a:r>
                  <a:rPr lang="zh-CN" altLang="en-US" sz="2800" i="1">
                    <a:solidFill>
                      <a:srgbClr val="FF0000"/>
                    </a:solidFill>
                    <a:latin typeface="Times New Roman" panose="02020603050405020304" pitchFamily="18" charset="0"/>
                    <a:ea typeface="隶书" panose="02010509060101010101" pitchFamily="49" charset="-122"/>
                    <a:cs typeface="Times New Roman" panose="02020603050405020304" pitchFamily="18" charset="0"/>
                  </a:rPr>
                  <a:t>xm</a:t>
                </a:r>
                <a:r>
                  <a:rPr lang="zh-CN" altLang="en-US" sz="2800" baseline="30000">
                    <a:solidFill>
                      <a:srgbClr val="FF0000"/>
                    </a:solidFill>
                    <a:latin typeface="隶书" panose="02010509060101010101" pitchFamily="49" charset="-122"/>
                    <a:ea typeface="隶书" panose="02010509060101010101" pitchFamily="49" charset="-122"/>
                  </a:rPr>
                  <a:t>2</a:t>
                </a:r>
                <a:r>
                  <a:rPr lang="zh-CN" altLang="en-US" sz="2800">
                    <a:solidFill>
                      <a:srgbClr val="FF0000"/>
                    </a:solidFill>
                    <a:latin typeface="隶书" panose="02010509060101010101" pitchFamily="49" charset="-122"/>
                    <a:ea typeface="隶书" panose="02010509060101010101" pitchFamily="49" charset="-122"/>
                  </a:rPr>
                  <a:t>布料制作上衣，(300-</a:t>
                </a:r>
                <a:r>
                  <a:rPr lang="zh-CN" altLang="en-US" sz="2800" i="1">
                    <a:solidFill>
                      <a:srgbClr val="FF0000"/>
                    </a:solidFill>
                    <a:latin typeface="Times New Roman" panose="02020603050405020304" pitchFamily="18" charset="0"/>
                    <a:ea typeface="隶书" panose="02010509060101010101" pitchFamily="49" charset="-122"/>
                    <a:cs typeface="Times New Roman" panose="02020603050405020304" pitchFamily="18" charset="0"/>
                  </a:rPr>
                  <a:t>x</a:t>
                </a:r>
                <a:r>
                  <a:rPr lang="zh-CN" altLang="en-US" sz="2800" smtClean="0">
                    <a:solidFill>
                      <a:srgbClr val="FF0000"/>
                    </a:solidFill>
                    <a:latin typeface="隶书" panose="02010509060101010101" pitchFamily="49" charset="-122"/>
                    <a:ea typeface="隶书" panose="02010509060101010101" pitchFamily="49" charset="-122"/>
                  </a:rPr>
                  <a:t>)</a:t>
                </a:r>
                <a:r>
                  <a:rPr lang="zh-CN" altLang="en-US" sz="2800" i="1" smtClean="0">
                    <a:solidFill>
                      <a:srgbClr val="FF0000"/>
                    </a:solidFill>
                    <a:latin typeface="Times New Roman" panose="02020603050405020304" pitchFamily="18" charset="0"/>
                    <a:ea typeface="隶书" panose="02010509060101010101" pitchFamily="49" charset="-122"/>
                    <a:cs typeface="Times New Roman" panose="02020603050405020304" pitchFamily="18" charset="0"/>
                  </a:rPr>
                  <a:t>m</a:t>
                </a:r>
                <a:r>
                  <a:rPr lang="zh-CN" altLang="en-US" sz="2800" baseline="30000">
                    <a:solidFill>
                      <a:srgbClr val="FF0000"/>
                    </a:solidFill>
                    <a:latin typeface="隶书" panose="02010509060101010101" pitchFamily="49" charset="-122"/>
                    <a:ea typeface="隶书" panose="02010509060101010101" pitchFamily="49" charset="-122"/>
                  </a:rPr>
                  <a:t>2</a:t>
                </a:r>
                <a:r>
                  <a:rPr lang="zh-CN" altLang="en-US" sz="2800">
                    <a:solidFill>
                      <a:srgbClr val="FF0000"/>
                    </a:solidFill>
                    <a:latin typeface="隶书" panose="02010509060101010101" pitchFamily="49" charset="-122"/>
                    <a:ea typeface="隶书" panose="02010509060101010101" pitchFamily="49" charset="-122"/>
                  </a:rPr>
                  <a:t>布料制作裤子.根据题意，</a:t>
                </a:r>
                <a:r>
                  <a:rPr lang="zh-CN" altLang="en-US" sz="2800" smtClean="0">
                    <a:solidFill>
                      <a:srgbClr val="FF0000"/>
                    </a:solidFill>
                    <a:latin typeface="隶书" panose="02010509060101010101" pitchFamily="49" charset="-122"/>
                    <a:ea typeface="隶书" panose="02010509060101010101" pitchFamily="49" charset="-122"/>
                  </a:rPr>
                  <a:t>得</a:t>
                </a:r>
                <a14:m>
                  <m:oMathPara>
                    <m:oMathParaPr>
                      <m:jc/>
                    </m:oMathParaPr>
                    <m:oMath>
                      <m:r>
                        <m:rPr>
                          <m:sty m:val="p"/>
                        </m:rPr>
                        <a:rPr lang="en-US" altLang="zh-CN" sz="2800" b="0" i="0" smtClean="0">
                          <a:solidFill>
                            <a:srgbClr val="FF0000"/>
                          </a:solidFill>
                          <a:latin typeface="Cambria Math" panose="02040503050406030204" pitchFamily="18" charset="0"/>
                          <a:ea typeface="隶书" panose="02010509060101010101" pitchFamily="49" charset="-122"/>
                        </a:rPr>
                        <m:t>                                                               </m:t>
                      </m:r>
                      <m:f>
                        <m:fPr>
                          <m:type m:val="bar"/>
                          <m:ctrlPr>
                            <a:rPr lang="en-US" altLang="zh-CN" sz="2800" i="1" smtClean="0">
                              <a:solidFill>
                                <a:srgbClr val="FF0000"/>
                              </a:solidFill>
                              <a:latin typeface="Cambria Math" panose="02040503050406030204" pitchFamily="18" charset="0"/>
                              <a:ea typeface="隶书" panose="02010509060101010101" pitchFamily="49" charset="-122"/>
                            </a:rPr>
                          </m:ctrlPr>
                        </m:fPr>
                        <m:num>
                          <m:r>
                            <a:rPr lang="en-US" altLang="zh-CN" sz="2800" b="0" i="1" smtClean="0">
                              <a:solidFill>
                                <a:srgbClr val="FF0000"/>
                              </a:solidFill>
                              <a:latin typeface="Cambria Math" panose="02040503050406030204" pitchFamily="18" charset="0"/>
                              <a:ea typeface="隶书" panose="02010509060101010101" pitchFamily="49" charset="-122"/>
                            </a:rPr>
                            <m:t>2</m:t>
                          </m:r>
                        </m:num>
                        <m:den>
                          <m:r>
                            <a:rPr lang="en-US" altLang="zh-CN" sz="2800" b="0" i="1" smtClean="0">
                              <a:solidFill>
                                <a:srgbClr val="FF0000"/>
                              </a:solidFill>
                              <a:latin typeface="Cambria Math" panose="02040503050406030204" pitchFamily="18" charset="0"/>
                              <a:ea typeface="隶书" panose="02010509060101010101" pitchFamily="49" charset="-122"/>
                            </a:rPr>
                            <m:t>3</m:t>
                          </m:r>
                        </m:den>
                      </m:f>
                    </m:oMath>
                  </m:oMathPara>
                </a14:m>
                <a:r>
                  <a:rPr lang="zh-CN" altLang="en-US" sz="2800" i="1" smtClean="0">
                    <a:solidFill>
                      <a:srgbClr val="FF0000"/>
                    </a:solidFill>
                    <a:latin typeface="Times New Roman" panose="02020603050405020304" pitchFamily="18" charset="0"/>
                    <a:ea typeface="隶书" panose="02010509060101010101" pitchFamily="49" charset="-122"/>
                    <a:cs typeface="Times New Roman" panose="02020603050405020304" pitchFamily="18" charset="0"/>
                  </a:rPr>
                  <a:t>x</a:t>
                </a:r>
                <a:r>
                  <a:rPr lang="zh-CN" altLang="en-US" sz="2800">
                    <a:solidFill>
                      <a:srgbClr val="FF0000"/>
                    </a:solidFill>
                    <a:latin typeface="隶书" panose="02010509060101010101" pitchFamily="49" charset="-122"/>
                    <a:ea typeface="隶书" panose="02010509060101010101" pitchFamily="49" charset="-122"/>
                  </a:rPr>
                  <a:t>=300-</a:t>
                </a:r>
                <a:r>
                  <a:rPr lang="zh-CN" altLang="en-US" sz="2800" i="1" smtClean="0">
                    <a:solidFill>
                      <a:srgbClr val="FF0000"/>
                    </a:solidFill>
                    <a:latin typeface="Times New Roman" panose="02020603050405020304" pitchFamily="18" charset="0"/>
                    <a:ea typeface="隶书" panose="02010509060101010101" pitchFamily="49" charset="-122"/>
                    <a:cs typeface="Times New Roman" panose="02020603050405020304" pitchFamily="18" charset="0"/>
                  </a:rPr>
                  <a:t>x</a:t>
                </a:r>
                <a:endParaRPr lang="en-US" altLang="zh-CN" sz="2800" i="1" smtClean="0">
                  <a:solidFill>
                    <a:srgbClr val="FF0000"/>
                  </a:solidFill>
                  <a:latin typeface="Times New Roman" panose="02020603050405020304" pitchFamily="18" charset="0"/>
                  <a:ea typeface="隶书" panose="02010509060101010101" pitchFamily="49" charset="-122"/>
                  <a:cs typeface="Times New Roman" panose="02020603050405020304" pitchFamily="18" charset="0"/>
                </a:endParaRPr>
              </a:p>
              <a:p>
                <a:pPr>
                  <a:lnSpc>
                    <a:spcPts val="4500"/>
                  </a:lnSpc>
                </a:pPr>
                <a:r>
                  <a:rPr lang="zh-CN" altLang="en-US" sz="2800" smtClean="0">
                    <a:solidFill>
                      <a:srgbClr val="FF0000"/>
                    </a:solidFill>
                    <a:latin typeface="隶书" panose="02010509060101010101" pitchFamily="49" charset="-122"/>
                    <a:ea typeface="隶书" panose="02010509060101010101" pitchFamily="49" charset="-122"/>
                  </a:rPr>
                  <a:t>              解</a:t>
                </a:r>
                <a:r>
                  <a:rPr lang="zh-CN" altLang="en-US" sz="2800">
                    <a:solidFill>
                      <a:srgbClr val="FF0000"/>
                    </a:solidFill>
                    <a:latin typeface="隶书" panose="02010509060101010101" pitchFamily="49" charset="-122"/>
                    <a:ea typeface="隶书" panose="02010509060101010101" pitchFamily="49" charset="-122"/>
                  </a:rPr>
                  <a:t>方程，</a:t>
                </a:r>
                <a:r>
                  <a:rPr lang="zh-CN" altLang="en-US" sz="2800" smtClean="0">
                    <a:solidFill>
                      <a:srgbClr val="FF0000"/>
                    </a:solidFill>
                    <a:latin typeface="隶书" panose="02010509060101010101" pitchFamily="49" charset="-122"/>
                    <a:ea typeface="隶书" panose="02010509060101010101" pitchFamily="49" charset="-122"/>
                  </a:rPr>
                  <a:t>得    </a:t>
                </a:r>
                <a:r>
                  <a:rPr lang="zh-CN" altLang="en-US" sz="2800" i="1" smtClean="0">
                    <a:solidFill>
                      <a:srgbClr val="FF0000"/>
                    </a:solidFill>
                    <a:latin typeface="Times New Roman" panose="02020603050405020304" pitchFamily="18" charset="0"/>
                    <a:ea typeface="隶书" panose="02010509060101010101" pitchFamily="49" charset="-122"/>
                    <a:cs typeface="Times New Roman" panose="02020603050405020304" pitchFamily="18" charset="0"/>
                  </a:rPr>
                  <a:t>x</a:t>
                </a:r>
                <a:r>
                  <a:rPr lang="zh-CN" altLang="en-US" sz="2800">
                    <a:solidFill>
                      <a:srgbClr val="FF0000"/>
                    </a:solidFill>
                    <a:latin typeface="隶书" panose="02010509060101010101" pitchFamily="49" charset="-122"/>
                    <a:ea typeface="隶书" panose="02010509060101010101" pitchFamily="49" charset="-122"/>
                  </a:rPr>
                  <a:t>=</a:t>
                </a:r>
                <a:r>
                  <a:rPr lang="zh-CN" altLang="en-US" sz="2800" smtClean="0">
                    <a:solidFill>
                      <a:srgbClr val="FF0000"/>
                    </a:solidFill>
                    <a:latin typeface="隶书" panose="02010509060101010101" pitchFamily="49" charset="-122"/>
                    <a:ea typeface="隶书" panose="02010509060101010101" pitchFamily="49" charset="-122"/>
                  </a:rPr>
                  <a:t>1</a:t>
                </a:r>
                <a:r>
                  <a:rPr lang="en-US" altLang="zh-CN" sz="2800" smtClean="0">
                    <a:solidFill>
                      <a:srgbClr val="FF0000"/>
                    </a:solidFill>
                    <a:latin typeface="隶书" panose="02010509060101010101" pitchFamily="49" charset="-122"/>
                    <a:ea typeface="隶书" panose="02010509060101010101" pitchFamily="49" charset="-122"/>
                  </a:rPr>
                  <a:t>8</a:t>
                </a:r>
                <a:r>
                  <a:rPr lang="zh-CN" altLang="en-US" sz="2800" smtClean="0">
                    <a:solidFill>
                      <a:srgbClr val="FF0000"/>
                    </a:solidFill>
                    <a:latin typeface="隶书" panose="02010509060101010101" pitchFamily="49" charset="-122"/>
                    <a:ea typeface="隶书" panose="02010509060101010101" pitchFamily="49" charset="-122"/>
                  </a:rPr>
                  <a:t>0</a:t>
                </a:r>
                <a:endParaRPr lang="en-US" altLang="zh-CN" sz="2800" smtClean="0">
                  <a:solidFill>
                    <a:srgbClr val="FF0000"/>
                  </a:solidFill>
                  <a:latin typeface="隶书" panose="02010509060101010101" pitchFamily="49" charset="-122"/>
                  <a:ea typeface="隶书" panose="02010509060101010101" pitchFamily="49" charset="-122"/>
                </a:endParaRPr>
              </a:p>
              <a:p>
                <a:pPr>
                  <a:lnSpc>
                    <a:spcPts val="4500"/>
                  </a:lnSpc>
                </a:pPr>
                <a:r>
                  <a:rPr lang="zh-CN" altLang="en-US" sz="2800" smtClean="0">
                    <a:solidFill>
                      <a:srgbClr val="FF0000"/>
                    </a:solidFill>
                    <a:latin typeface="隶书" panose="02010509060101010101" pitchFamily="49" charset="-122"/>
                    <a:ea typeface="隶书" panose="02010509060101010101" pitchFamily="49" charset="-122"/>
                  </a:rPr>
                  <a:t>                           300</a:t>
                </a:r>
                <a:r>
                  <a:rPr lang="zh-CN" altLang="en-US" sz="2800">
                    <a:solidFill>
                      <a:srgbClr val="FF0000"/>
                    </a:solidFill>
                    <a:latin typeface="隶书" panose="02010509060101010101" pitchFamily="49" charset="-122"/>
                    <a:ea typeface="隶书" panose="02010509060101010101" pitchFamily="49" charset="-122"/>
                  </a:rPr>
                  <a:t>-</a:t>
                </a:r>
                <a:r>
                  <a:rPr lang="zh-CN" altLang="en-US" sz="2800" i="1" smtClean="0">
                    <a:solidFill>
                      <a:srgbClr val="FF0000"/>
                    </a:solidFill>
                    <a:latin typeface="Times New Roman" panose="02020603050405020304" pitchFamily="18" charset="0"/>
                    <a:ea typeface="隶书" panose="02010509060101010101" pitchFamily="49" charset="-122"/>
                    <a:cs typeface="Times New Roman" panose="02020603050405020304" pitchFamily="18" charset="0"/>
                  </a:rPr>
                  <a:t>x</a:t>
                </a:r>
                <a:r>
                  <a:rPr lang="en-US" altLang="zh-CN" sz="2800" smtClean="0">
                    <a:solidFill>
                      <a:srgbClr val="FF0000"/>
                    </a:solidFill>
                    <a:latin typeface="Times New Roman" panose="02020603050405020304" pitchFamily="18" charset="0"/>
                    <a:ea typeface="隶书" panose="02010509060101010101" pitchFamily="49" charset="-122"/>
                    <a:cs typeface="Times New Roman" panose="02020603050405020304" pitchFamily="18" charset="0"/>
                  </a:rPr>
                  <a:t>=120</a:t>
                </a:r>
                <a:endParaRPr lang="en-US" altLang="zh-CN" sz="2800">
                  <a:solidFill>
                    <a:srgbClr val="FF0000"/>
                  </a:solidFill>
                  <a:latin typeface="隶书" panose="02010509060101010101" pitchFamily="49" charset="-122"/>
                  <a:ea typeface="隶书" panose="02010509060101010101" pitchFamily="49" charset="-122"/>
                </a:endParaRPr>
              </a:p>
              <a:p>
                <a:pPr>
                  <a:lnSpc>
                    <a:spcPts val="4500"/>
                  </a:lnSpc>
                </a:pPr>
                <a:r>
                  <a:rPr lang="zh-CN" altLang="en-US" sz="2800" smtClean="0">
                    <a:solidFill>
                      <a:srgbClr val="FF0000"/>
                    </a:solidFill>
                    <a:latin typeface="隶书" panose="02010509060101010101" pitchFamily="49" charset="-122"/>
                    <a:ea typeface="隶书" panose="02010509060101010101" pitchFamily="49" charset="-122"/>
                  </a:rPr>
                  <a:t>答</a:t>
                </a:r>
                <a:r>
                  <a:rPr lang="zh-CN" altLang="en-US" sz="2800">
                    <a:solidFill>
                      <a:srgbClr val="FF0000"/>
                    </a:solidFill>
                    <a:latin typeface="隶书" panose="02010509060101010101" pitchFamily="49" charset="-122"/>
                    <a:ea typeface="隶书" panose="02010509060101010101" pitchFamily="49" charset="-122"/>
                  </a:rPr>
                  <a:t>:应用180</a:t>
                </a:r>
                <a:r>
                  <a:rPr lang="zh-CN" altLang="en-US" sz="2800" i="1">
                    <a:solidFill>
                      <a:srgbClr val="FF0000"/>
                    </a:solidFill>
                    <a:latin typeface="Times New Roman" panose="02020603050405020304" pitchFamily="18" charset="0"/>
                    <a:ea typeface="隶书" panose="02010509060101010101" pitchFamily="49" charset="-122"/>
                    <a:cs typeface="Times New Roman" panose="02020603050405020304" pitchFamily="18" charset="0"/>
                  </a:rPr>
                  <a:t>m</a:t>
                </a:r>
                <a:r>
                  <a:rPr lang="zh-CN" altLang="en-US" sz="2800" baseline="30000">
                    <a:solidFill>
                      <a:srgbClr val="FF0000"/>
                    </a:solidFill>
                    <a:latin typeface="Times New Roman" panose="02020603050405020304" pitchFamily="18" charset="0"/>
                    <a:ea typeface="隶书" panose="02010509060101010101" pitchFamily="49" charset="-122"/>
                    <a:cs typeface="Times New Roman" panose="02020603050405020304" pitchFamily="18" charset="0"/>
                  </a:rPr>
                  <a:t>2</a:t>
                </a:r>
                <a:r>
                  <a:rPr lang="zh-CN" altLang="en-US" sz="2800">
                    <a:solidFill>
                      <a:srgbClr val="FF0000"/>
                    </a:solidFill>
                    <a:latin typeface="隶书" panose="02010509060101010101" pitchFamily="49" charset="-122"/>
                    <a:ea typeface="隶书" panose="02010509060101010101" pitchFamily="49" charset="-122"/>
                  </a:rPr>
                  <a:t>布料制作上衣，120</a:t>
                </a:r>
                <a:r>
                  <a:rPr lang="zh-CN" altLang="en-US" sz="2800" i="1">
                    <a:solidFill>
                      <a:srgbClr val="FF0000"/>
                    </a:solidFill>
                    <a:latin typeface="Times New Roman" panose="02020603050405020304" pitchFamily="18" charset="0"/>
                    <a:ea typeface="隶书" panose="02010509060101010101" pitchFamily="49" charset="-122"/>
                    <a:cs typeface="Times New Roman" panose="02020603050405020304" pitchFamily="18" charset="0"/>
                  </a:rPr>
                  <a:t>m</a:t>
                </a:r>
                <a:r>
                  <a:rPr lang="zh-CN" altLang="en-US" sz="2800" baseline="30000">
                    <a:solidFill>
                      <a:srgbClr val="FF0000"/>
                    </a:solidFill>
                    <a:latin typeface="Times New Roman" panose="02020603050405020304" pitchFamily="18" charset="0"/>
                    <a:ea typeface="隶书" panose="02010509060101010101" pitchFamily="49" charset="-122"/>
                    <a:cs typeface="Times New Roman" panose="02020603050405020304" pitchFamily="18" charset="0"/>
                  </a:rPr>
                  <a:t>2</a:t>
                </a:r>
                <a:r>
                  <a:rPr lang="zh-CN" altLang="en-US" sz="2800">
                    <a:solidFill>
                      <a:srgbClr val="FF0000"/>
                    </a:solidFill>
                    <a:latin typeface="隶书" panose="02010509060101010101" pitchFamily="49" charset="-122"/>
                    <a:ea typeface="隶书" panose="02010509060101010101" pitchFamily="49" charset="-122"/>
                  </a:rPr>
                  <a:t>布料制作裤子，可生产校服120套.</a:t>
                </a:r>
              </a:p>
            </p:txBody>
          </p:sp>
        </mc:Choice>
        <mc:Fallback>
          <p:sp>
            <p:nvSpPr>
              <p:cNvPr id="3" name="矩形 2"/>
              <p:cNvSpPr>
                <a:spLocks noRot="1" noChangeAspect="1" noMove="1" noResize="1" noEditPoints="1" noAdjustHandles="1" noChangeArrowheads="1" noChangeShapeType="1" noTextEdit="1"/>
              </p:cNvSpPr>
              <p:nvPr/>
            </p:nvSpPr>
            <p:spPr>
              <a:xfrm>
                <a:off x="255030" y="2420888"/>
                <a:ext cx="11873283" cy="2977738"/>
              </a:xfrm>
              <a:prstGeom prst="rect">
                <a:avLst/>
              </a:prstGeom>
              <a:blipFill rotWithShape="0">
                <a:blip r:embed="rId2"/>
                <a:stretch>
                  <a:fillRect l="-1078" r="0" b="-2658"/>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181790491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41987">
            <a:extLst>
              <a:ext uri="{FF2B5EF4-FFF2-40B4-BE49-F238E27FC236}">
                <a16:creationId xmlns:a16="http://schemas.microsoft.com/office/drawing/2014/main" xmlns="" id="{A2B823BD-7649-4118-B143-4F6D5F0C51B2}"/>
              </a:ext>
            </a:extLst>
          </p:cNvPr>
          <p:cNvSpPr txBox="1">
            <a:spLocks noChangeArrowheads="1"/>
          </p:cNvSpPr>
          <p:nvPr/>
        </p:nvSpPr>
        <p:spPr bwMode="auto">
          <a:xfrm>
            <a:off x="335360" y="836712"/>
            <a:ext cx="790311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smtClean="0">
                <a:latin typeface="隶书" panose="02010509060101010101" pitchFamily="49" charset="-122"/>
                <a:ea typeface="隶书" panose="02010509060101010101" pitchFamily="49" charset="-122"/>
              </a:rPr>
              <a:t>【4-4】</a:t>
            </a:r>
            <a:r>
              <a:rPr lang="zh-CN" altLang="en-US" sz="2800" smtClean="0">
                <a:latin typeface="隶书" panose="02010509060101010101" pitchFamily="49" charset="-122"/>
                <a:ea typeface="隶书" panose="02010509060101010101" pitchFamily="49" charset="-122"/>
              </a:rPr>
              <a:t>移动</a:t>
            </a:r>
            <a:r>
              <a:rPr lang="zh-CN" altLang="en-US" sz="2800">
                <a:latin typeface="隶书" panose="02010509060101010101" pitchFamily="49" charset="-122"/>
                <a:ea typeface="隶书" panose="02010509060101010101" pitchFamily="49" charset="-122"/>
              </a:rPr>
              <a:t>公司推出两种智能手机上网流量包：</a:t>
            </a:r>
          </a:p>
        </p:txBody>
      </p:sp>
      <p:graphicFrame>
        <p:nvGraphicFramePr>
          <p:cNvPr id="4" name="表格 3">
            <a:extLst>
              <a:ext uri="{FF2B5EF4-FFF2-40B4-BE49-F238E27FC236}">
                <a16:creationId xmlns:a16="http://schemas.microsoft.com/office/drawing/2014/main" xmlns="" id="{4159BC02-B26A-4FC8-A4DC-EDF960579DE9}"/>
              </a:ext>
            </a:extLst>
          </p:cNvPr>
          <p:cNvGraphicFramePr>
            <a:graphicFrameLocks noGrp="1"/>
          </p:cNvGraphicFramePr>
          <p:nvPr>
            <p:extLst/>
          </p:nvPr>
        </p:nvGraphicFramePr>
        <p:xfrm>
          <a:off x="2639616" y="1466639"/>
          <a:ext cx="7135812" cy="2308342"/>
        </p:xfrm>
        <a:graphic>
          <a:graphicData uri="http://schemas.openxmlformats.org/drawingml/2006/table">
            <a:tbl>
              <a:tblPr>
                <a:tableStyleId>{69CF1AB2-1976-4502-BF36-3FF5EA218861}</a:tableStyleId>
              </a:tblPr>
              <a:tblGrid>
                <a:gridCol w="1097866">
                  <a:extLst>
                    <a:ext uri="{9D8B030D-6E8A-4147-A177-3AD203B41FA5}">
                      <a16:colId xmlns:a16="http://schemas.microsoft.com/office/drawing/2014/main" xmlns="" val="20000"/>
                    </a:ext>
                  </a:extLst>
                </a:gridCol>
                <a:gridCol w="1642037">
                  <a:extLst>
                    <a:ext uri="{9D8B030D-6E8A-4147-A177-3AD203B41FA5}">
                      <a16:colId xmlns:a16="http://schemas.microsoft.com/office/drawing/2014/main" xmlns="" val="20001"/>
                    </a:ext>
                  </a:extLst>
                </a:gridCol>
                <a:gridCol w="2009050">
                  <a:extLst>
                    <a:ext uri="{9D8B030D-6E8A-4147-A177-3AD203B41FA5}">
                      <a16:colId xmlns:a16="http://schemas.microsoft.com/office/drawing/2014/main" xmlns="" val="20002"/>
                    </a:ext>
                  </a:extLst>
                </a:gridCol>
                <a:gridCol w="2386859">
                  <a:extLst>
                    <a:ext uri="{9D8B030D-6E8A-4147-A177-3AD203B41FA5}">
                      <a16:colId xmlns:a16="http://schemas.microsoft.com/office/drawing/2014/main" xmlns="" val="20003"/>
                    </a:ext>
                  </a:extLst>
                </a:gridCol>
              </a:tblGrid>
              <a:tr h="944750">
                <a:tc>
                  <a:txBody>
                    <a:bodyPr vert="horz" wrap="square"/>
                    <a:lstStyle/>
                    <a:p>
                      <a:pPr marL="0" lvl="0" indent="0" algn="ctr">
                        <a:buNone/>
                      </a:pPr>
                      <a:endParaRPr lang="zh-CN" altLang="en-US" sz="2800" b="0">
                        <a:solidFill>
                          <a:schemeClr val="tx1"/>
                        </a:solidFill>
                        <a:uFillTx/>
                        <a:latin typeface="隶书" panose="02010509060101010101" pitchFamily="49" charset="-122"/>
                        <a:ea typeface="隶书" panose="02010509060101010101" pitchFamily="49" charset="-122"/>
                      </a:endParaRPr>
                    </a:p>
                  </a:txBody>
                  <a:tcPr marL="91436" marR="91436" marT="45714" marB="45714"/>
                </a:tc>
                <a:tc>
                  <a:txBody>
                    <a:bodyPr vert="horz" wrap="square"/>
                    <a:lstStyle/>
                    <a:p>
                      <a:pPr marL="0" lvl="0" indent="0" algn="ctr">
                        <a:buNone/>
                      </a:pPr>
                      <a:r>
                        <a:rPr lang="zh-CN" altLang="en-US" sz="2800">
                          <a:uFillTx/>
                          <a:latin typeface="隶书" panose="02010509060101010101" pitchFamily="49" charset="-122"/>
                          <a:ea typeface="隶书" panose="02010509060101010101" pitchFamily="49" charset="-122"/>
                        </a:rPr>
                        <a:t>月使用费</a:t>
                      </a:r>
                      <a:r>
                        <a:rPr lang="en-US" altLang="zh-CN" sz="2800">
                          <a:uFillTx/>
                          <a:latin typeface="隶书" panose="02010509060101010101" pitchFamily="49" charset="-122"/>
                          <a:ea typeface="隶书" panose="02010509060101010101" pitchFamily="49" charset="-122"/>
                        </a:rPr>
                        <a:t>(</a:t>
                      </a:r>
                      <a:r>
                        <a:rPr lang="zh-CN" altLang="en-US" sz="2800">
                          <a:uFillTx/>
                          <a:latin typeface="隶书" panose="02010509060101010101" pitchFamily="49" charset="-122"/>
                          <a:ea typeface="隶书" panose="02010509060101010101" pitchFamily="49" charset="-122"/>
                        </a:rPr>
                        <a:t>元</a:t>
                      </a:r>
                      <a:r>
                        <a:rPr lang="en-US" altLang="zh-CN" sz="2800">
                          <a:uFillTx/>
                          <a:latin typeface="隶书" panose="02010509060101010101" pitchFamily="49" charset="-122"/>
                          <a:ea typeface="隶书" panose="02010509060101010101" pitchFamily="49" charset="-122"/>
                        </a:rPr>
                        <a:t>)</a:t>
                      </a:r>
                      <a:endParaRPr lang="en-US" altLang="zh-CN" sz="2800" b="0">
                        <a:solidFill>
                          <a:schemeClr val="tx1"/>
                        </a:solidFill>
                        <a:uFillTx/>
                        <a:latin typeface="隶书" panose="02010509060101010101" pitchFamily="49" charset="-122"/>
                        <a:ea typeface="隶书" panose="02010509060101010101" pitchFamily="49" charset="-122"/>
                      </a:endParaRPr>
                    </a:p>
                  </a:txBody>
                  <a:tcPr marL="91436" marR="91436" marT="45714" marB="45714"/>
                </a:tc>
                <a:tc>
                  <a:txBody>
                    <a:bodyPr vert="horz" wrap="square"/>
                    <a:lstStyle/>
                    <a:p>
                      <a:pPr marL="0" lvl="0" indent="0" algn="ctr">
                        <a:buNone/>
                      </a:pPr>
                      <a:r>
                        <a:rPr lang="zh-CN" altLang="en-US" sz="2800">
                          <a:uFillTx/>
                          <a:latin typeface="隶书" panose="02010509060101010101" pitchFamily="49" charset="-122"/>
                          <a:ea typeface="隶书" panose="02010509060101010101" pitchFamily="49" charset="-122"/>
                        </a:rPr>
                        <a:t>含上网流量</a:t>
                      </a:r>
                      <a:r>
                        <a:rPr lang="en-US" altLang="zh-CN" sz="2800">
                          <a:uFillTx/>
                          <a:latin typeface="隶书" panose="02010509060101010101" pitchFamily="49" charset="-122"/>
                          <a:ea typeface="隶书" panose="02010509060101010101" pitchFamily="49" charset="-122"/>
                        </a:rPr>
                        <a:t>(M)</a:t>
                      </a:r>
                      <a:endParaRPr lang="zh-CN" altLang="en-US" sz="2800" b="0">
                        <a:solidFill>
                          <a:schemeClr val="tx1"/>
                        </a:solidFill>
                        <a:uFillTx/>
                        <a:latin typeface="隶书" panose="02010509060101010101" pitchFamily="49" charset="-122"/>
                        <a:ea typeface="隶书" panose="02010509060101010101" pitchFamily="49" charset="-122"/>
                      </a:endParaRPr>
                    </a:p>
                  </a:txBody>
                  <a:tcPr marL="91436" marR="91436" marT="45714" marB="45714"/>
                </a:tc>
                <a:tc>
                  <a:txBody>
                    <a:bodyPr vert="horz" wrap="square"/>
                    <a:lstStyle/>
                    <a:p>
                      <a:pPr marL="0" lvl="0" indent="0" algn="ctr">
                        <a:buNone/>
                      </a:pPr>
                      <a:r>
                        <a:rPr lang="zh-CN" altLang="en-US" sz="2800">
                          <a:uFillTx/>
                          <a:latin typeface="隶书" panose="02010509060101010101" pitchFamily="49" charset="-122"/>
                          <a:ea typeface="隶书" panose="02010509060101010101" pitchFamily="49" charset="-122"/>
                        </a:rPr>
                        <a:t>流量超出部分</a:t>
                      </a:r>
                      <a:r>
                        <a:rPr lang="en-US" altLang="zh-CN" sz="2800">
                          <a:uFillTx/>
                          <a:latin typeface="隶书" panose="02010509060101010101" pitchFamily="49" charset="-122"/>
                          <a:ea typeface="隶书" panose="02010509060101010101" pitchFamily="49" charset="-122"/>
                        </a:rPr>
                        <a:t>(</a:t>
                      </a:r>
                      <a:r>
                        <a:rPr lang="zh-CN" altLang="en-US" sz="2800">
                          <a:uFillTx/>
                          <a:latin typeface="隶书" panose="02010509060101010101" pitchFamily="49" charset="-122"/>
                          <a:ea typeface="隶书" panose="02010509060101010101" pitchFamily="49" charset="-122"/>
                        </a:rPr>
                        <a:t>元</a:t>
                      </a:r>
                      <a:r>
                        <a:rPr lang="en-US" altLang="zh-CN" sz="2800">
                          <a:uFillTx/>
                          <a:latin typeface="隶书" panose="02010509060101010101" pitchFamily="49" charset="-122"/>
                          <a:ea typeface="隶书" panose="02010509060101010101" pitchFamily="49" charset="-122"/>
                        </a:rPr>
                        <a:t>/M)</a:t>
                      </a:r>
                      <a:endParaRPr lang="en-US" altLang="zh-CN" sz="2800" b="0">
                        <a:solidFill>
                          <a:schemeClr val="tx1"/>
                        </a:solidFill>
                        <a:uFillTx/>
                        <a:latin typeface="隶书" panose="02010509060101010101" pitchFamily="49" charset="-122"/>
                        <a:ea typeface="隶书" panose="02010509060101010101" pitchFamily="49" charset="-122"/>
                      </a:endParaRPr>
                    </a:p>
                  </a:txBody>
                  <a:tcPr marL="91436" marR="91436" marT="45714" marB="45714"/>
                </a:tc>
                <a:extLst>
                  <a:ext uri="{0D108BD9-81ED-4DB2-BD59-A6C34878D82A}">
                    <a16:rowId xmlns:a16="http://schemas.microsoft.com/office/drawing/2014/main" xmlns="" val="10000"/>
                  </a:ext>
                </a:extLst>
              </a:tr>
              <a:tr h="719038">
                <a:tc>
                  <a:txBody>
                    <a:bodyPr vert="horz" wrap="square"/>
                    <a:lstStyle/>
                    <a:p>
                      <a:pPr marL="0" lvl="0" indent="0" algn="ctr">
                        <a:buNone/>
                      </a:pPr>
                      <a:r>
                        <a:rPr lang="en-US" altLang="zh-CN" sz="2800">
                          <a:uFillTx/>
                          <a:latin typeface="隶书" panose="02010509060101010101" pitchFamily="49" charset="-122"/>
                          <a:ea typeface="隶书" panose="02010509060101010101" pitchFamily="49" charset="-122"/>
                        </a:rPr>
                        <a:t>A</a:t>
                      </a:r>
                      <a:r>
                        <a:rPr lang="zh-CN" altLang="en-US" sz="2800">
                          <a:uFillTx/>
                          <a:latin typeface="隶书" panose="02010509060101010101" pitchFamily="49" charset="-122"/>
                          <a:ea typeface="隶书" panose="02010509060101010101" pitchFamily="49" charset="-122"/>
                        </a:rPr>
                        <a:t>种</a:t>
                      </a:r>
                      <a:endParaRPr lang="zh-CN" altLang="en-US" sz="2800" b="0">
                        <a:solidFill>
                          <a:schemeClr val="tx1"/>
                        </a:solidFill>
                        <a:uFillTx/>
                        <a:latin typeface="隶书" panose="02010509060101010101" pitchFamily="49" charset="-122"/>
                        <a:ea typeface="隶书" panose="02010509060101010101" pitchFamily="49" charset="-122"/>
                      </a:endParaRPr>
                    </a:p>
                  </a:txBody>
                  <a:tcPr marL="91436" marR="91436" marT="45714" marB="45714" anchor="ctr"/>
                </a:tc>
                <a:tc>
                  <a:txBody>
                    <a:bodyPr vert="horz" wrap="square"/>
                    <a:lstStyle/>
                    <a:p>
                      <a:pPr marL="0" lvl="0" indent="0" algn="ctr">
                        <a:buNone/>
                      </a:pPr>
                      <a:r>
                        <a:rPr lang="en-US" altLang="zh-CN" sz="2800">
                          <a:uFillTx/>
                          <a:latin typeface="隶书" panose="02010509060101010101" pitchFamily="49" charset="-122"/>
                          <a:ea typeface="隶书" panose="02010509060101010101" pitchFamily="49" charset="-122"/>
                        </a:rPr>
                        <a:t>30</a:t>
                      </a:r>
                      <a:endParaRPr lang="en-US" altLang="zh-CN" sz="2800" b="0">
                        <a:solidFill>
                          <a:schemeClr val="tx1"/>
                        </a:solidFill>
                        <a:uFillTx/>
                        <a:latin typeface="隶书" panose="02010509060101010101" pitchFamily="49" charset="-122"/>
                        <a:ea typeface="隶书" panose="02010509060101010101" pitchFamily="49" charset="-122"/>
                      </a:endParaRPr>
                    </a:p>
                  </a:txBody>
                  <a:tcPr marL="91436" marR="91436" marT="45714" marB="45714" anchor="ctr"/>
                </a:tc>
                <a:tc>
                  <a:txBody>
                    <a:bodyPr vert="horz" wrap="square"/>
                    <a:lstStyle/>
                    <a:p>
                      <a:pPr marL="0" lvl="0" indent="0" algn="ctr">
                        <a:buNone/>
                      </a:pPr>
                      <a:r>
                        <a:rPr lang="en-US" altLang="zh-CN" sz="2800">
                          <a:uFillTx/>
                          <a:latin typeface="隶书" panose="02010509060101010101" pitchFamily="49" charset="-122"/>
                          <a:ea typeface="隶书" panose="02010509060101010101" pitchFamily="49" charset="-122"/>
                        </a:rPr>
                        <a:t>320</a:t>
                      </a:r>
                      <a:endParaRPr lang="en-US" altLang="zh-CN" sz="2800" b="0">
                        <a:solidFill>
                          <a:schemeClr val="tx1"/>
                        </a:solidFill>
                        <a:uFillTx/>
                        <a:latin typeface="隶书" panose="02010509060101010101" pitchFamily="49" charset="-122"/>
                        <a:ea typeface="隶书" panose="02010509060101010101" pitchFamily="49" charset="-122"/>
                      </a:endParaRPr>
                    </a:p>
                  </a:txBody>
                  <a:tcPr marL="91436" marR="91436" marT="45714" marB="45714" anchor="ctr"/>
                </a:tc>
                <a:tc>
                  <a:txBody>
                    <a:bodyPr vert="horz" wrap="square"/>
                    <a:lstStyle/>
                    <a:p>
                      <a:pPr marL="0" lvl="0" indent="0" algn="ctr">
                        <a:buNone/>
                      </a:pPr>
                      <a:r>
                        <a:rPr lang="en-US" altLang="zh-CN" sz="2800">
                          <a:uFillTx/>
                          <a:latin typeface="隶书" panose="02010509060101010101" pitchFamily="49" charset="-122"/>
                          <a:ea typeface="隶书" panose="02010509060101010101" pitchFamily="49" charset="-122"/>
                        </a:rPr>
                        <a:t>0.2</a:t>
                      </a:r>
                      <a:endParaRPr lang="en-US" altLang="zh-CN" sz="2800" b="0">
                        <a:solidFill>
                          <a:schemeClr val="tx1"/>
                        </a:solidFill>
                        <a:uFillTx/>
                        <a:latin typeface="隶书" panose="02010509060101010101" pitchFamily="49" charset="-122"/>
                        <a:ea typeface="隶书" panose="02010509060101010101" pitchFamily="49" charset="-122"/>
                      </a:endParaRPr>
                    </a:p>
                  </a:txBody>
                  <a:tcPr marL="91436" marR="91436" marT="45714" marB="45714" anchor="ctr"/>
                </a:tc>
                <a:extLst>
                  <a:ext uri="{0D108BD9-81ED-4DB2-BD59-A6C34878D82A}">
                    <a16:rowId xmlns:a16="http://schemas.microsoft.com/office/drawing/2014/main" xmlns="" val="10001"/>
                  </a:ext>
                </a:extLst>
              </a:tr>
              <a:tr h="644436">
                <a:tc>
                  <a:txBody>
                    <a:bodyPr vert="horz" wrap="square"/>
                    <a:lstStyle/>
                    <a:p>
                      <a:pPr marL="0" lvl="0" indent="0" algn="ctr">
                        <a:buNone/>
                      </a:pPr>
                      <a:r>
                        <a:rPr lang="en-US" altLang="zh-CN" sz="2800">
                          <a:uFillTx/>
                          <a:latin typeface="隶书" panose="02010509060101010101" pitchFamily="49" charset="-122"/>
                          <a:ea typeface="隶书" panose="02010509060101010101" pitchFamily="49" charset="-122"/>
                        </a:rPr>
                        <a:t>B</a:t>
                      </a:r>
                      <a:r>
                        <a:rPr lang="zh-CN" altLang="en-US" sz="2800">
                          <a:uFillTx/>
                          <a:latin typeface="隶书" panose="02010509060101010101" pitchFamily="49" charset="-122"/>
                          <a:ea typeface="隶书" panose="02010509060101010101" pitchFamily="49" charset="-122"/>
                        </a:rPr>
                        <a:t>种</a:t>
                      </a:r>
                      <a:endParaRPr lang="zh-CN" altLang="en-US" sz="2800" b="0">
                        <a:solidFill>
                          <a:schemeClr val="tx1"/>
                        </a:solidFill>
                        <a:uFillTx/>
                        <a:latin typeface="隶书" panose="02010509060101010101" pitchFamily="49" charset="-122"/>
                        <a:ea typeface="隶书" panose="02010509060101010101" pitchFamily="49" charset="-122"/>
                      </a:endParaRPr>
                    </a:p>
                  </a:txBody>
                  <a:tcPr marL="91436" marR="91436" marT="45714" marB="45714" anchor="ctr"/>
                </a:tc>
                <a:tc>
                  <a:txBody>
                    <a:bodyPr vert="horz" wrap="square"/>
                    <a:lstStyle/>
                    <a:p>
                      <a:pPr marL="0" lvl="0" indent="0" algn="ctr">
                        <a:buNone/>
                      </a:pPr>
                      <a:r>
                        <a:rPr lang="en-US" altLang="zh-CN" sz="2800">
                          <a:uFillTx/>
                          <a:latin typeface="隶书" panose="02010509060101010101" pitchFamily="49" charset="-122"/>
                          <a:ea typeface="隶书" panose="02010509060101010101" pitchFamily="49" charset="-122"/>
                        </a:rPr>
                        <a:t>50</a:t>
                      </a:r>
                      <a:endParaRPr lang="en-US" altLang="zh-CN" sz="2800" b="0">
                        <a:solidFill>
                          <a:schemeClr val="tx1"/>
                        </a:solidFill>
                        <a:uFillTx/>
                        <a:latin typeface="隶书" panose="02010509060101010101" pitchFamily="49" charset="-122"/>
                        <a:ea typeface="隶书" panose="02010509060101010101" pitchFamily="49" charset="-122"/>
                      </a:endParaRPr>
                    </a:p>
                  </a:txBody>
                  <a:tcPr marL="91436" marR="91436" marT="45714" marB="45714" anchor="ctr"/>
                </a:tc>
                <a:tc>
                  <a:txBody>
                    <a:bodyPr vert="horz" wrap="square"/>
                    <a:lstStyle/>
                    <a:p>
                      <a:pPr marL="0" lvl="0" indent="0" algn="ctr">
                        <a:buNone/>
                      </a:pPr>
                      <a:r>
                        <a:rPr lang="en-US" altLang="zh-CN" sz="2800">
                          <a:uFillTx/>
                          <a:latin typeface="隶书" panose="02010509060101010101" pitchFamily="49" charset="-122"/>
                          <a:ea typeface="隶书" panose="02010509060101010101" pitchFamily="49" charset="-122"/>
                        </a:rPr>
                        <a:t>550</a:t>
                      </a:r>
                      <a:endParaRPr lang="en-US" altLang="zh-CN" sz="2800" b="0">
                        <a:solidFill>
                          <a:schemeClr val="tx1"/>
                        </a:solidFill>
                        <a:uFillTx/>
                        <a:latin typeface="隶书" panose="02010509060101010101" pitchFamily="49" charset="-122"/>
                        <a:ea typeface="隶书" panose="02010509060101010101" pitchFamily="49" charset="-122"/>
                      </a:endParaRPr>
                    </a:p>
                  </a:txBody>
                  <a:tcPr marL="91436" marR="91436" marT="45714" marB="45714" anchor="ctr"/>
                </a:tc>
                <a:tc>
                  <a:txBody>
                    <a:bodyPr vert="horz" wrap="square"/>
                    <a:lstStyle/>
                    <a:p>
                      <a:pPr marL="0" lvl="0" indent="0" algn="ctr">
                        <a:buNone/>
                      </a:pPr>
                      <a:r>
                        <a:rPr lang="en-US" altLang="zh-CN" sz="2800">
                          <a:uFillTx/>
                          <a:latin typeface="隶书" panose="02010509060101010101" pitchFamily="49" charset="-122"/>
                          <a:ea typeface="隶书" panose="02010509060101010101" pitchFamily="49" charset="-122"/>
                        </a:rPr>
                        <a:t>0.1</a:t>
                      </a:r>
                      <a:endParaRPr lang="en-US" altLang="zh-CN" sz="2800" b="0">
                        <a:solidFill>
                          <a:schemeClr val="tx1"/>
                        </a:solidFill>
                        <a:uFillTx/>
                        <a:latin typeface="隶书" panose="02010509060101010101" pitchFamily="49" charset="-122"/>
                        <a:ea typeface="隶书" panose="02010509060101010101" pitchFamily="49" charset="-122"/>
                      </a:endParaRPr>
                    </a:p>
                  </a:txBody>
                  <a:tcPr marL="91436" marR="91436" marT="45714" marB="45714" anchor="ctr"/>
                </a:tc>
                <a:extLst>
                  <a:ext uri="{0D108BD9-81ED-4DB2-BD59-A6C34878D82A}">
                    <a16:rowId xmlns:a16="http://schemas.microsoft.com/office/drawing/2014/main" xmlns="" val="10002"/>
                  </a:ext>
                </a:extLst>
              </a:tr>
            </a:tbl>
          </a:graphicData>
        </a:graphic>
      </p:graphicFrame>
      <p:sp>
        <p:nvSpPr>
          <p:cNvPr id="5" name="文本框 1">
            <a:extLst>
              <a:ext uri="{FF2B5EF4-FFF2-40B4-BE49-F238E27FC236}">
                <a16:creationId xmlns:a16="http://schemas.microsoft.com/office/drawing/2014/main" xmlns="" id="{145E1B4E-3CFD-48CD-9BEB-9F0CF528D434}"/>
              </a:ext>
            </a:extLst>
          </p:cNvPr>
          <p:cNvSpPr txBox="1">
            <a:spLocks noChangeArrowheads="1"/>
          </p:cNvSpPr>
          <p:nvPr/>
        </p:nvSpPr>
        <p:spPr bwMode="auto">
          <a:xfrm>
            <a:off x="335360" y="3861048"/>
            <a:ext cx="6875462"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spcBef>
                <a:spcPct val="50000"/>
              </a:spcBef>
              <a:defRPr sz="28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r>
              <a:rPr lang="zh-CN" altLang="en-US"/>
              <a:t>如何选择流量包更划算？</a:t>
            </a:r>
          </a:p>
        </p:txBody>
      </p:sp>
    </p:spTree>
    <p:extLst>
      <p:ext uri="{BB962C8B-B14F-4D97-AF65-F5344CB8AC3E}">
        <p14:creationId xmlns:p14="http://schemas.microsoft.com/office/powerpoint/2010/main" val="640849307"/>
      </p:ext>
    </p:extLst>
  </p:cSld>
  <p:clrMapOvr>
    <a:masterClrMapping/>
  </p:clrMapOvr>
  <p:transition/>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a:extLst>
              <a:ext uri="{FF2B5EF4-FFF2-40B4-BE49-F238E27FC236}">
                <a16:creationId xmlns:a16="http://schemas.microsoft.com/office/drawing/2014/main" xmlns="" id="{84829CD6-436A-444B-8A63-EB59F295DB4F}"/>
              </a:ext>
            </a:extLst>
          </p:cNvPr>
          <p:cNvSpPr txBox="1">
            <a:spLocks noChangeArrowheads="1"/>
          </p:cNvSpPr>
          <p:nvPr/>
        </p:nvSpPr>
        <p:spPr bwMode="auto">
          <a:xfrm>
            <a:off x="317008" y="908720"/>
            <a:ext cx="11755655"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solidFill>
                  <a:srgbClr val="FF0000"/>
                </a:solidFill>
                <a:latin typeface="隶书" panose="02010509060101010101" pitchFamily="49" charset="-122"/>
                <a:ea typeface="隶书" panose="02010509060101010101" pitchFamily="49" charset="-122"/>
              </a:rPr>
              <a:t>解：设一个月内使用的流量</a:t>
            </a:r>
            <a:r>
              <a:rPr lang="zh-CN" altLang="en-US" sz="2800" smtClean="0">
                <a:solidFill>
                  <a:srgbClr val="FF0000"/>
                </a:solidFill>
                <a:latin typeface="隶书" panose="02010509060101010101" pitchFamily="49" charset="-122"/>
                <a:ea typeface="隶书" panose="02010509060101010101" pitchFamily="49" charset="-122"/>
              </a:rPr>
              <a:t>为</a:t>
            </a:r>
            <a:r>
              <a:rPr lang="en-US" altLang="zh-CN" sz="2800" err="1" smtClean="0">
                <a:solidFill>
                  <a:srgbClr val="FF0000"/>
                </a:solidFill>
                <a:latin typeface="隶书" panose="02010509060101010101" pitchFamily="49" charset="-122"/>
                <a:ea typeface="隶书" panose="02010509060101010101" pitchFamily="49" charset="-122"/>
              </a:rPr>
              <a:t>xM</a:t>
            </a:r>
            <a:r>
              <a:rPr lang="zh-CN" altLang="en-US" sz="2800">
                <a:solidFill>
                  <a:srgbClr val="FF0000"/>
                </a:solidFill>
                <a:latin typeface="隶书" panose="02010509060101010101" pitchFamily="49" charset="-122"/>
                <a:ea typeface="隶书" panose="02010509060101010101" pitchFamily="49" charset="-122"/>
              </a:rPr>
              <a:t>，根据题意，</a:t>
            </a: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当</a:t>
            </a:r>
            <a:r>
              <a:rPr lang="en-US" altLang="zh-CN"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x</a:t>
            </a:r>
            <a:r>
              <a:rPr lang="zh-CN"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在</a:t>
            </a: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不同范围内取值时，</a:t>
            </a:r>
            <a:r>
              <a:rPr lang="zh-CN" altLang="en-US" sz="2800">
                <a:solidFill>
                  <a:srgbClr val="FF0000"/>
                </a:solidFill>
                <a:latin typeface="隶书" panose="02010509060101010101" pitchFamily="49" charset="-122"/>
                <a:ea typeface="隶书" panose="02010509060101010101" pitchFamily="49" charset="-122"/>
              </a:rPr>
              <a:t>两种流量包计费如下表：</a:t>
            </a:r>
          </a:p>
        </p:txBody>
      </p:sp>
      <p:graphicFrame>
        <p:nvGraphicFramePr>
          <p:cNvPr id="3" name="表格 2">
            <a:extLst>
              <a:ext uri="{FF2B5EF4-FFF2-40B4-BE49-F238E27FC236}">
                <a16:creationId xmlns:a16="http://schemas.microsoft.com/office/drawing/2014/main" xmlns="" id="{DF02391B-374E-423E-9DAE-57BC512497B8}"/>
              </a:ext>
            </a:extLst>
          </p:cNvPr>
          <p:cNvGraphicFramePr>
            <a:graphicFrameLocks noGrp="1"/>
          </p:cNvGraphicFramePr>
          <p:nvPr>
            <p:extLst/>
          </p:nvPr>
        </p:nvGraphicFramePr>
        <p:xfrm>
          <a:off x="2135560" y="1963145"/>
          <a:ext cx="8316913" cy="3444240"/>
        </p:xfrm>
        <a:graphic>
          <a:graphicData uri="http://schemas.openxmlformats.org/drawingml/2006/table">
            <a:tbl>
              <a:tblPr firstRow="1" bandRow="1">
                <a:tableStyleId>{69CF1AB2-1976-4502-BF36-3FF5EA218861}</a:tableStyleId>
              </a:tblPr>
              <a:tblGrid>
                <a:gridCol w="3271395">
                  <a:extLst>
                    <a:ext uri="{9D8B030D-6E8A-4147-A177-3AD203B41FA5}">
                      <a16:colId xmlns:a16="http://schemas.microsoft.com/office/drawing/2014/main" xmlns="" val="20000"/>
                    </a:ext>
                  </a:extLst>
                </a:gridCol>
                <a:gridCol w="2522759">
                  <a:extLst>
                    <a:ext uri="{9D8B030D-6E8A-4147-A177-3AD203B41FA5}">
                      <a16:colId xmlns:a16="http://schemas.microsoft.com/office/drawing/2014/main" xmlns="" val="20001"/>
                    </a:ext>
                  </a:extLst>
                </a:gridCol>
                <a:gridCol w="2522759">
                  <a:extLst>
                    <a:ext uri="{9D8B030D-6E8A-4147-A177-3AD203B41FA5}">
                      <a16:colId xmlns:a16="http://schemas.microsoft.com/office/drawing/2014/main" xmlns="" val="20002"/>
                    </a:ext>
                  </a:extLst>
                </a:gridCol>
              </a:tblGrid>
              <a:tr h="518160">
                <a:tc>
                  <a:txBody>
                    <a:bodyPr vert="horz" wrap="square"/>
                    <a:lstStyle/>
                    <a:p>
                      <a:pPr algn="ctr">
                        <a:buNone/>
                      </a:pPr>
                      <a:r>
                        <a:rPr lang="zh-CN" altLang="en-US" sz="2800">
                          <a:latin typeface="隶书" panose="02010509060101010101" pitchFamily="49" charset="-122"/>
                          <a:ea typeface="隶书" panose="02010509060101010101" pitchFamily="49" charset="-122"/>
                        </a:rPr>
                        <a:t>使用流量 </a:t>
                      </a:r>
                      <a:r>
                        <a:rPr lang="en-US" altLang="zh-CN" sz="2800">
                          <a:latin typeface="隶书" panose="02010509060101010101" pitchFamily="49" charset="-122"/>
                          <a:ea typeface="隶书" panose="02010509060101010101" pitchFamily="49" charset="-122"/>
                        </a:rPr>
                        <a:t>x(M)</a:t>
                      </a:r>
                      <a:endParaRPr lang="en-US" altLang="zh-CN" sz="2800" b="0" i="0">
                        <a:solidFill>
                          <a:srgbClr val="FF0000"/>
                        </a:solidFill>
                        <a:latin typeface="隶书" panose="02010509060101010101" pitchFamily="49" charset="-122"/>
                        <a:ea typeface="隶书" panose="02010509060101010101" pitchFamily="49" charset="-122"/>
                      </a:endParaRPr>
                    </a:p>
                  </a:txBody>
                  <a:tcPr marL="91437" marR="91437"/>
                </a:tc>
                <a:tc>
                  <a:txBody>
                    <a:bodyPr vert="horz" wrap="square"/>
                    <a:lstStyle/>
                    <a:p>
                      <a:pPr algn="ctr">
                        <a:buNone/>
                      </a:pPr>
                      <a:r>
                        <a:rPr lang="en-US" altLang="zh-CN" sz="2800">
                          <a:latin typeface="隶书" panose="02010509060101010101" pitchFamily="49" charset="-122"/>
                          <a:ea typeface="隶书" panose="02010509060101010101" pitchFamily="49" charset="-122"/>
                        </a:rPr>
                        <a:t>A</a:t>
                      </a:r>
                      <a:r>
                        <a:rPr lang="zh-CN" altLang="en-US" sz="2800">
                          <a:latin typeface="隶书" panose="02010509060101010101" pitchFamily="49" charset="-122"/>
                          <a:ea typeface="隶书" panose="02010509060101010101" pitchFamily="49" charset="-122"/>
                        </a:rPr>
                        <a:t>种计费</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元</a:t>
                      </a:r>
                      <a:r>
                        <a:rPr lang="en-US" altLang="zh-CN" sz="2800">
                          <a:latin typeface="隶书" panose="02010509060101010101" pitchFamily="49" charset="-122"/>
                          <a:ea typeface="隶书" panose="02010509060101010101" pitchFamily="49" charset="-122"/>
                        </a:rPr>
                        <a:t>)</a:t>
                      </a:r>
                      <a:endParaRPr lang="en-US" altLang="zh-CN" sz="2800" b="0" i="0">
                        <a:solidFill>
                          <a:srgbClr val="FF0000"/>
                        </a:solidFill>
                        <a:latin typeface="隶书" panose="02010509060101010101" pitchFamily="49" charset="-122"/>
                        <a:ea typeface="隶书" panose="02010509060101010101" pitchFamily="49" charset="-122"/>
                      </a:endParaRPr>
                    </a:p>
                  </a:txBody>
                  <a:tcPr marL="91437" marR="91437"/>
                </a:tc>
                <a:tc>
                  <a:txBody>
                    <a:bodyPr vert="horz" wrap="square"/>
                    <a:lstStyle/>
                    <a:p>
                      <a:pPr algn="ctr">
                        <a:buNone/>
                      </a:pPr>
                      <a:r>
                        <a:rPr lang="en-US" altLang="zh-CN" sz="2800">
                          <a:latin typeface="隶书" panose="02010509060101010101" pitchFamily="49" charset="-122"/>
                          <a:ea typeface="隶书" panose="02010509060101010101" pitchFamily="49" charset="-122"/>
                        </a:rPr>
                        <a:t>B</a:t>
                      </a:r>
                      <a:r>
                        <a:rPr lang="zh-CN" altLang="en-US" sz="2800">
                          <a:latin typeface="隶书" panose="02010509060101010101" pitchFamily="49" charset="-122"/>
                          <a:ea typeface="隶书" panose="02010509060101010101" pitchFamily="49" charset="-122"/>
                        </a:rPr>
                        <a:t>种计费</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元</a:t>
                      </a:r>
                      <a:r>
                        <a:rPr lang="en-US" altLang="zh-CN" sz="2800">
                          <a:latin typeface="隶书" panose="02010509060101010101" pitchFamily="49" charset="-122"/>
                          <a:ea typeface="隶书" panose="02010509060101010101" pitchFamily="49" charset="-122"/>
                        </a:rPr>
                        <a:t>)</a:t>
                      </a:r>
                      <a:endParaRPr lang="en-US" altLang="zh-CN" sz="2800" b="0" i="0">
                        <a:solidFill>
                          <a:srgbClr val="FF0000"/>
                        </a:solidFill>
                        <a:latin typeface="隶书" panose="02010509060101010101" pitchFamily="49" charset="-122"/>
                        <a:ea typeface="隶书" panose="02010509060101010101" pitchFamily="49" charset="-122"/>
                      </a:endParaRPr>
                    </a:p>
                  </a:txBody>
                  <a:tcPr marL="91437" marR="91437"/>
                </a:tc>
                <a:extLst>
                  <a:ext uri="{0D108BD9-81ED-4DB2-BD59-A6C34878D82A}">
                    <a16:rowId xmlns:a16="http://schemas.microsoft.com/office/drawing/2014/main" xmlns="" val="10000"/>
                  </a:ext>
                </a:extLst>
              </a:tr>
              <a:tr h="381000">
                <a:tc>
                  <a:txBody>
                    <a:bodyPr vert="horz" wrap="square"/>
                    <a:lstStyle/>
                    <a:p>
                      <a:pPr algn="ctr">
                        <a:buNone/>
                      </a:pPr>
                      <a:r>
                        <a:rPr lang="en-US" altLang="zh-CN" sz="2800">
                          <a:latin typeface="隶书" panose="02010509060101010101" pitchFamily="49" charset="-122"/>
                          <a:ea typeface="隶书" panose="02010509060101010101" pitchFamily="49" charset="-122"/>
                        </a:rPr>
                        <a:t>x</a:t>
                      </a:r>
                      <a:r>
                        <a:rPr lang="zh-CN" altLang="en-US" sz="2800">
                          <a:latin typeface="隶书" panose="02010509060101010101" pitchFamily="49" charset="-122"/>
                          <a:ea typeface="隶书" panose="02010509060101010101" pitchFamily="49" charset="-122"/>
                        </a:rPr>
                        <a:t>小于等于</a:t>
                      </a:r>
                      <a:r>
                        <a:rPr lang="en-US" altLang="zh-CN" sz="2800">
                          <a:latin typeface="隶书" panose="02010509060101010101" pitchFamily="49" charset="-122"/>
                          <a:ea typeface="隶书" panose="02010509060101010101" pitchFamily="49" charset="-122"/>
                        </a:rPr>
                        <a:t>320</a:t>
                      </a:r>
                      <a:endParaRPr lang="en-US" altLang="zh-CN" sz="2800" b="0" i="0">
                        <a:solidFill>
                          <a:srgbClr val="FF0000"/>
                        </a:solidFill>
                        <a:latin typeface="隶书" panose="02010509060101010101" pitchFamily="49" charset="-122"/>
                        <a:ea typeface="隶书" panose="02010509060101010101" pitchFamily="49" charset="-122"/>
                      </a:endParaRPr>
                    </a:p>
                  </a:txBody>
                  <a:tcPr marL="91437" marR="91437"/>
                </a:tc>
                <a:tc>
                  <a:txBody>
                    <a:bodyPr vert="horz" wrap="square"/>
                    <a:lstStyle/>
                    <a:p>
                      <a:pPr algn="ctr">
                        <a:buNone/>
                      </a:pPr>
                      <a:r>
                        <a:rPr lang="en-US" altLang="zh-CN" sz="2800" b="1">
                          <a:solidFill>
                            <a:srgbClr val="FF0000"/>
                          </a:solidFill>
                          <a:latin typeface="隶书" panose="02010509060101010101" pitchFamily="49" charset="-122"/>
                          <a:ea typeface="隶书" panose="02010509060101010101" pitchFamily="49" charset="-122"/>
                        </a:rPr>
                        <a:t>30</a:t>
                      </a:r>
                      <a:endParaRPr lang="en-US" altLang="zh-CN" sz="2800" b="1" i="0">
                        <a:solidFill>
                          <a:srgbClr val="FF0000"/>
                        </a:solidFill>
                        <a:latin typeface="隶书" panose="02010509060101010101" pitchFamily="49" charset="-122"/>
                        <a:ea typeface="隶书" panose="02010509060101010101" pitchFamily="49" charset="-122"/>
                      </a:endParaRPr>
                    </a:p>
                  </a:txBody>
                  <a:tcPr marL="91437" marR="91437"/>
                </a:tc>
                <a:tc>
                  <a:txBody>
                    <a:bodyPr vert="horz" wrap="square"/>
                    <a:lstStyle/>
                    <a:p>
                      <a:pPr algn="ctr">
                        <a:buNone/>
                      </a:pPr>
                      <a:r>
                        <a:rPr lang="en-US" altLang="zh-CN" sz="2800" b="1">
                          <a:solidFill>
                            <a:srgbClr val="FF0000"/>
                          </a:solidFill>
                          <a:latin typeface="隶书" panose="02010509060101010101" pitchFamily="49" charset="-122"/>
                          <a:ea typeface="隶书" panose="02010509060101010101" pitchFamily="49" charset="-122"/>
                        </a:rPr>
                        <a:t>50</a:t>
                      </a:r>
                      <a:endParaRPr lang="en-US" altLang="zh-CN" sz="2800" b="1" i="0">
                        <a:solidFill>
                          <a:srgbClr val="FF0000"/>
                        </a:solidFill>
                        <a:latin typeface="隶书" panose="02010509060101010101" pitchFamily="49" charset="-122"/>
                        <a:ea typeface="隶书" panose="02010509060101010101" pitchFamily="49" charset="-122"/>
                      </a:endParaRPr>
                    </a:p>
                  </a:txBody>
                  <a:tcPr marL="91437" marR="91437"/>
                </a:tc>
                <a:extLst>
                  <a:ext uri="{0D108BD9-81ED-4DB2-BD59-A6C34878D82A}">
                    <a16:rowId xmlns:a16="http://schemas.microsoft.com/office/drawing/2014/main" xmlns="" val="10001"/>
                  </a:ext>
                </a:extLst>
              </a:tr>
              <a:tr h="381000">
                <a:tc>
                  <a:txBody>
                    <a:bodyPr vert="horz" wrap="square"/>
                    <a:lstStyle/>
                    <a:p>
                      <a:pPr algn="ctr">
                        <a:buNone/>
                      </a:pPr>
                      <a:r>
                        <a:rPr lang="en-US" altLang="zh-CN" sz="2800">
                          <a:latin typeface="隶书" panose="02010509060101010101" pitchFamily="49" charset="-122"/>
                          <a:ea typeface="隶书" panose="02010509060101010101" pitchFamily="49" charset="-122"/>
                        </a:rPr>
                        <a:t>x</a:t>
                      </a:r>
                      <a:r>
                        <a:rPr lang="zh-CN" altLang="en-US" sz="2800">
                          <a:latin typeface="隶书" panose="02010509060101010101" pitchFamily="49" charset="-122"/>
                          <a:ea typeface="隶书" panose="02010509060101010101" pitchFamily="49" charset="-122"/>
                        </a:rPr>
                        <a:t>大于</a:t>
                      </a:r>
                      <a:r>
                        <a:rPr lang="en-US" altLang="zh-CN" sz="2800">
                          <a:latin typeface="隶书" panose="02010509060101010101" pitchFamily="49" charset="-122"/>
                          <a:ea typeface="隶书" panose="02010509060101010101" pitchFamily="49" charset="-122"/>
                        </a:rPr>
                        <a:t>320</a:t>
                      </a:r>
                      <a:r>
                        <a:rPr lang="zh-CN" altLang="en-US" sz="2800">
                          <a:latin typeface="隶书" panose="02010509060101010101" pitchFamily="49" charset="-122"/>
                          <a:ea typeface="隶书" panose="02010509060101010101" pitchFamily="49" charset="-122"/>
                        </a:rPr>
                        <a:t>且小于</a:t>
                      </a:r>
                      <a:r>
                        <a:rPr lang="en-US" altLang="zh-CN" sz="2800">
                          <a:latin typeface="隶书" panose="02010509060101010101" pitchFamily="49" charset="-122"/>
                          <a:ea typeface="隶书" panose="02010509060101010101" pitchFamily="49" charset="-122"/>
                        </a:rPr>
                        <a:t>550</a:t>
                      </a:r>
                      <a:endParaRPr lang="en-US" altLang="zh-CN" sz="2800" b="0" i="0">
                        <a:solidFill>
                          <a:srgbClr val="FF0000"/>
                        </a:solidFill>
                        <a:latin typeface="隶书" panose="02010509060101010101" pitchFamily="49" charset="-122"/>
                        <a:ea typeface="隶书" panose="02010509060101010101" pitchFamily="49" charset="-122"/>
                      </a:endParaRPr>
                    </a:p>
                  </a:txBody>
                  <a:tcPr marL="91437" marR="91437"/>
                </a:tc>
                <a:tc>
                  <a:txBody>
                    <a:bodyPr vert="horz" wrap="square"/>
                    <a:lstStyle/>
                    <a:p>
                      <a:pPr algn="ctr">
                        <a:buNone/>
                      </a:pPr>
                      <a:r>
                        <a:rPr lang="en-US" altLang="zh-CN" sz="2800" b="1">
                          <a:solidFill>
                            <a:srgbClr val="FF0000"/>
                          </a:solidFill>
                          <a:latin typeface="隶书" panose="02010509060101010101" pitchFamily="49" charset="-122"/>
                          <a:ea typeface="隶书" panose="02010509060101010101" pitchFamily="49" charset="-122"/>
                          <a:sym typeface="+mn-ea"/>
                        </a:rPr>
                        <a:t>30+0.2(x</a:t>
                      </a:r>
                      <a:r>
                        <a:rPr lang="zh-CN" altLang="en-US" sz="2800" b="1">
                          <a:solidFill>
                            <a:srgbClr val="FF0000"/>
                          </a:solidFill>
                          <a:latin typeface="隶书" panose="02010509060101010101" pitchFamily="49" charset="-122"/>
                          <a:ea typeface="隶书" panose="02010509060101010101" pitchFamily="49" charset="-122"/>
                          <a:sym typeface="+mn-ea"/>
                        </a:rPr>
                        <a:t>－</a:t>
                      </a:r>
                      <a:r>
                        <a:rPr lang="en-US" altLang="zh-CN" sz="2800" b="1">
                          <a:solidFill>
                            <a:srgbClr val="FF0000"/>
                          </a:solidFill>
                          <a:latin typeface="隶书" panose="02010509060101010101" pitchFamily="49" charset="-122"/>
                          <a:ea typeface="隶书" panose="02010509060101010101" pitchFamily="49" charset="-122"/>
                          <a:sym typeface="+mn-ea"/>
                        </a:rPr>
                        <a:t>320)</a:t>
                      </a:r>
                      <a:endParaRPr lang="en-US" altLang="zh-CN" sz="2800" b="1" i="0">
                        <a:solidFill>
                          <a:srgbClr val="FF0000"/>
                        </a:solidFill>
                        <a:latin typeface="隶书" panose="02010509060101010101" pitchFamily="49" charset="-122"/>
                        <a:ea typeface="隶书" panose="02010509060101010101" pitchFamily="49" charset="-122"/>
                        <a:sym typeface="+mn-ea"/>
                      </a:endParaRPr>
                    </a:p>
                  </a:txBody>
                  <a:tcPr marL="91437" marR="91437"/>
                </a:tc>
                <a:tc>
                  <a:txBody>
                    <a:bodyPr vert="horz" wrap="square"/>
                    <a:lstStyle/>
                    <a:p>
                      <a:pPr algn="ctr">
                        <a:buNone/>
                      </a:pPr>
                      <a:r>
                        <a:rPr lang="en-US" altLang="zh-CN" sz="2800" b="1">
                          <a:solidFill>
                            <a:srgbClr val="FF0000"/>
                          </a:solidFill>
                          <a:latin typeface="隶书" panose="02010509060101010101" pitchFamily="49" charset="-122"/>
                          <a:ea typeface="隶书" panose="02010509060101010101" pitchFamily="49" charset="-122"/>
                        </a:rPr>
                        <a:t>50</a:t>
                      </a:r>
                      <a:endParaRPr lang="en-US" altLang="zh-CN" sz="2800" b="1" i="0">
                        <a:solidFill>
                          <a:srgbClr val="FF0000"/>
                        </a:solidFill>
                        <a:latin typeface="隶书" panose="02010509060101010101" pitchFamily="49" charset="-122"/>
                        <a:ea typeface="隶书" panose="02010509060101010101" pitchFamily="49" charset="-122"/>
                      </a:endParaRPr>
                    </a:p>
                  </a:txBody>
                  <a:tcPr marL="91437" marR="91437"/>
                </a:tc>
                <a:extLst>
                  <a:ext uri="{0D108BD9-81ED-4DB2-BD59-A6C34878D82A}">
                    <a16:rowId xmlns:a16="http://schemas.microsoft.com/office/drawing/2014/main" xmlns="" val="10002"/>
                  </a:ext>
                </a:extLst>
              </a:tr>
              <a:tr h="381000">
                <a:tc>
                  <a:txBody>
                    <a:bodyPr vert="horz" wrap="square"/>
                    <a:lstStyle/>
                    <a:p>
                      <a:pPr algn="ctr">
                        <a:buNone/>
                      </a:pPr>
                      <a:r>
                        <a:rPr lang="en-US" altLang="zh-CN" sz="2800">
                          <a:latin typeface="隶书" panose="02010509060101010101" pitchFamily="49" charset="-122"/>
                          <a:ea typeface="隶书" panose="02010509060101010101" pitchFamily="49" charset="-122"/>
                        </a:rPr>
                        <a:t>x</a:t>
                      </a:r>
                      <a:r>
                        <a:rPr lang="zh-CN" altLang="en-US" sz="2800">
                          <a:latin typeface="隶书" panose="02010509060101010101" pitchFamily="49" charset="-122"/>
                          <a:ea typeface="隶书" panose="02010509060101010101" pitchFamily="49" charset="-122"/>
                        </a:rPr>
                        <a:t>等于</a:t>
                      </a:r>
                      <a:r>
                        <a:rPr lang="en-US" altLang="zh-CN" sz="2800">
                          <a:latin typeface="隶书" panose="02010509060101010101" pitchFamily="49" charset="-122"/>
                          <a:ea typeface="隶书" panose="02010509060101010101" pitchFamily="49" charset="-122"/>
                        </a:rPr>
                        <a:t>550</a:t>
                      </a:r>
                      <a:endParaRPr lang="en-US" altLang="zh-CN" sz="2800" b="0" i="0">
                        <a:solidFill>
                          <a:srgbClr val="FF0000"/>
                        </a:solidFill>
                        <a:latin typeface="隶书" panose="02010509060101010101" pitchFamily="49" charset="-122"/>
                        <a:ea typeface="隶书" panose="02010509060101010101" pitchFamily="49" charset="-122"/>
                      </a:endParaRPr>
                    </a:p>
                  </a:txBody>
                  <a:tcPr marL="91437" marR="91437"/>
                </a:tc>
                <a:tc>
                  <a:txBody>
                    <a:bodyPr vert="horz" wrap="square"/>
                    <a:lstStyle/>
                    <a:p>
                      <a:pPr algn="ctr">
                        <a:buNone/>
                      </a:pPr>
                      <a:r>
                        <a:rPr lang="en-US" altLang="zh-CN" sz="2800" b="1">
                          <a:solidFill>
                            <a:srgbClr val="FF0000"/>
                          </a:solidFill>
                          <a:latin typeface="隶书" panose="02010509060101010101" pitchFamily="49" charset="-122"/>
                          <a:ea typeface="隶书" panose="02010509060101010101" pitchFamily="49" charset="-122"/>
                        </a:rPr>
                        <a:t>76</a:t>
                      </a:r>
                      <a:endParaRPr lang="en-US" altLang="zh-CN" sz="2800" b="1" i="0">
                        <a:solidFill>
                          <a:srgbClr val="FF0000"/>
                        </a:solidFill>
                        <a:latin typeface="隶书" panose="02010509060101010101" pitchFamily="49" charset="-122"/>
                        <a:ea typeface="隶书" panose="02010509060101010101" pitchFamily="49" charset="-122"/>
                      </a:endParaRPr>
                    </a:p>
                  </a:txBody>
                  <a:tcPr marL="91437" marR="91437"/>
                </a:tc>
                <a:tc>
                  <a:txBody>
                    <a:bodyPr vert="horz" wrap="square"/>
                    <a:lstStyle/>
                    <a:p>
                      <a:pPr algn="ctr">
                        <a:buNone/>
                      </a:pPr>
                      <a:r>
                        <a:rPr lang="en-US" altLang="zh-CN" sz="2800" b="1">
                          <a:solidFill>
                            <a:srgbClr val="FF0000"/>
                          </a:solidFill>
                          <a:latin typeface="隶书" panose="02010509060101010101" pitchFamily="49" charset="-122"/>
                          <a:ea typeface="隶书" panose="02010509060101010101" pitchFamily="49" charset="-122"/>
                        </a:rPr>
                        <a:t>50</a:t>
                      </a:r>
                      <a:endParaRPr lang="en-US" altLang="zh-CN" sz="2800" b="1" i="0">
                        <a:solidFill>
                          <a:srgbClr val="FF0000"/>
                        </a:solidFill>
                        <a:latin typeface="隶书" panose="02010509060101010101" pitchFamily="49" charset="-122"/>
                        <a:ea typeface="隶书" panose="02010509060101010101" pitchFamily="49" charset="-122"/>
                      </a:endParaRPr>
                    </a:p>
                  </a:txBody>
                  <a:tcPr marL="91437" marR="91437"/>
                </a:tc>
                <a:extLst>
                  <a:ext uri="{0D108BD9-81ED-4DB2-BD59-A6C34878D82A}">
                    <a16:rowId xmlns:a16="http://schemas.microsoft.com/office/drawing/2014/main" xmlns="" val="10003"/>
                  </a:ext>
                </a:extLst>
              </a:tr>
              <a:tr h="381000">
                <a:tc>
                  <a:txBody>
                    <a:bodyPr vert="horz" wrap="square"/>
                    <a:lstStyle/>
                    <a:p>
                      <a:pPr algn="ctr">
                        <a:buNone/>
                      </a:pPr>
                      <a:r>
                        <a:rPr lang="en-US" altLang="zh-CN" sz="2800">
                          <a:latin typeface="隶书" panose="02010509060101010101" pitchFamily="49" charset="-122"/>
                          <a:ea typeface="隶书" panose="02010509060101010101" pitchFamily="49" charset="-122"/>
                        </a:rPr>
                        <a:t>x</a:t>
                      </a:r>
                      <a:r>
                        <a:rPr lang="zh-CN" altLang="en-US" sz="2800">
                          <a:latin typeface="隶书" panose="02010509060101010101" pitchFamily="49" charset="-122"/>
                          <a:ea typeface="隶书" panose="02010509060101010101" pitchFamily="49" charset="-122"/>
                        </a:rPr>
                        <a:t>大于</a:t>
                      </a:r>
                      <a:r>
                        <a:rPr lang="en-US" altLang="zh-CN" sz="2800">
                          <a:latin typeface="隶书" panose="02010509060101010101" pitchFamily="49" charset="-122"/>
                          <a:ea typeface="隶书" panose="02010509060101010101" pitchFamily="49" charset="-122"/>
                        </a:rPr>
                        <a:t>550</a:t>
                      </a:r>
                      <a:endParaRPr lang="en-US" altLang="zh-CN" sz="2800" b="0" i="0">
                        <a:solidFill>
                          <a:srgbClr val="FF0000"/>
                        </a:solidFill>
                        <a:latin typeface="隶书" panose="02010509060101010101" pitchFamily="49" charset="-122"/>
                        <a:ea typeface="隶书" panose="02010509060101010101" pitchFamily="49" charset="-122"/>
                      </a:endParaRPr>
                    </a:p>
                  </a:txBody>
                  <a:tcPr marL="91437" marR="91437"/>
                </a:tc>
                <a:tc>
                  <a:txBody>
                    <a:bodyPr vert="horz" wrap="square"/>
                    <a:lstStyle/>
                    <a:p>
                      <a:pPr algn="ctr">
                        <a:buNone/>
                      </a:pPr>
                      <a:r>
                        <a:rPr lang="en-US" altLang="zh-CN" sz="2800" b="1">
                          <a:solidFill>
                            <a:srgbClr val="FF0000"/>
                          </a:solidFill>
                          <a:latin typeface="隶书" panose="02010509060101010101" pitchFamily="49" charset="-122"/>
                          <a:ea typeface="隶书" panose="02010509060101010101" pitchFamily="49" charset="-122"/>
                          <a:sym typeface="+mn-ea"/>
                        </a:rPr>
                        <a:t>30+0.2(x</a:t>
                      </a:r>
                      <a:r>
                        <a:rPr lang="zh-CN" altLang="en-US" sz="2800" b="1">
                          <a:solidFill>
                            <a:srgbClr val="FF0000"/>
                          </a:solidFill>
                          <a:latin typeface="隶书" panose="02010509060101010101" pitchFamily="49" charset="-122"/>
                          <a:ea typeface="隶书" panose="02010509060101010101" pitchFamily="49" charset="-122"/>
                          <a:sym typeface="+mn-ea"/>
                        </a:rPr>
                        <a:t>－</a:t>
                      </a:r>
                      <a:r>
                        <a:rPr lang="en-US" altLang="zh-CN" sz="2800" b="1">
                          <a:solidFill>
                            <a:srgbClr val="FF0000"/>
                          </a:solidFill>
                          <a:latin typeface="隶书" panose="02010509060101010101" pitchFamily="49" charset="-122"/>
                          <a:ea typeface="隶书" panose="02010509060101010101" pitchFamily="49" charset="-122"/>
                          <a:sym typeface="+mn-ea"/>
                        </a:rPr>
                        <a:t>320)</a:t>
                      </a:r>
                      <a:endParaRPr lang="en-US" altLang="zh-CN" sz="2800" b="1" i="0">
                        <a:solidFill>
                          <a:srgbClr val="FF0000"/>
                        </a:solidFill>
                        <a:latin typeface="隶书" panose="02010509060101010101" pitchFamily="49" charset="-122"/>
                        <a:ea typeface="隶书" panose="02010509060101010101" pitchFamily="49" charset="-122"/>
                        <a:sym typeface="+mn-ea"/>
                      </a:endParaRPr>
                    </a:p>
                  </a:txBody>
                  <a:tcPr marL="91437" marR="91437"/>
                </a:tc>
                <a:tc>
                  <a:txBody>
                    <a:bodyPr vert="horz" wrap="square"/>
                    <a:lstStyle/>
                    <a:p>
                      <a:pPr algn="ctr">
                        <a:buNone/>
                      </a:pPr>
                      <a:r>
                        <a:rPr lang="en-US" altLang="zh-CN" sz="2800" b="1">
                          <a:solidFill>
                            <a:srgbClr val="FF0000"/>
                          </a:solidFill>
                          <a:latin typeface="隶书" panose="02010509060101010101" pitchFamily="49" charset="-122"/>
                          <a:ea typeface="隶书" panose="02010509060101010101" pitchFamily="49" charset="-122"/>
                          <a:sym typeface="+mn-ea"/>
                        </a:rPr>
                        <a:t>50+0.1(x</a:t>
                      </a:r>
                      <a:r>
                        <a:rPr lang="zh-CN" altLang="en-US" sz="2800" b="1">
                          <a:solidFill>
                            <a:srgbClr val="FF0000"/>
                          </a:solidFill>
                          <a:latin typeface="隶书" panose="02010509060101010101" pitchFamily="49" charset="-122"/>
                          <a:ea typeface="隶书" panose="02010509060101010101" pitchFamily="49" charset="-122"/>
                          <a:sym typeface="+mn-ea"/>
                        </a:rPr>
                        <a:t>－</a:t>
                      </a:r>
                      <a:r>
                        <a:rPr lang="en-US" altLang="zh-CN" sz="2800" b="1">
                          <a:solidFill>
                            <a:srgbClr val="FF0000"/>
                          </a:solidFill>
                          <a:latin typeface="隶书" panose="02010509060101010101" pitchFamily="49" charset="-122"/>
                          <a:ea typeface="隶书" panose="02010509060101010101" pitchFamily="49" charset="-122"/>
                          <a:sym typeface="+mn-ea"/>
                        </a:rPr>
                        <a:t>550)</a:t>
                      </a:r>
                      <a:endParaRPr lang="en-US" altLang="zh-CN" sz="2800" b="1" i="0">
                        <a:solidFill>
                          <a:srgbClr val="FF0000"/>
                        </a:solidFill>
                        <a:latin typeface="隶书" panose="02010509060101010101" pitchFamily="49" charset="-122"/>
                        <a:ea typeface="隶书" panose="02010509060101010101" pitchFamily="49" charset="-122"/>
                        <a:sym typeface="+mn-ea"/>
                      </a:endParaRPr>
                    </a:p>
                  </a:txBody>
                  <a:tcPr marL="91437" marR="91437"/>
                </a:tc>
                <a:extLst>
                  <a:ext uri="{0D108BD9-81ED-4DB2-BD59-A6C34878D82A}">
                    <a16:rowId xmlns:a16="http://schemas.microsoft.com/office/drawing/2014/main" xmlns="" val="10004"/>
                  </a:ext>
                </a:extLst>
              </a:tr>
            </a:tbl>
          </a:graphicData>
        </a:graphic>
      </p:graphicFrame>
      <p:sp>
        <p:nvSpPr>
          <p:cNvPr id="4" name="文本框 3">
            <a:extLst>
              <a:ext uri="{FF2B5EF4-FFF2-40B4-BE49-F238E27FC236}">
                <a16:creationId xmlns:a16="http://schemas.microsoft.com/office/drawing/2014/main" xmlns="" id="{CF0105EC-F689-4F98-8284-1DB6B5D7F23E}"/>
              </a:ext>
            </a:extLst>
          </p:cNvPr>
          <p:cNvSpPr txBox="1">
            <a:spLocks noChangeArrowheads="1"/>
          </p:cNvSpPr>
          <p:nvPr/>
        </p:nvSpPr>
        <p:spPr bwMode="auto">
          <a:xfrm>
            <a:off x="346770" y="4725144"/>
            <a:ext cx="11221838" cy="1554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ts val="3800"/>
              </a:lnSpc>
            </a:pPr>
            <a:r>
              <a:rPr lang="en-US" altLang="zh-CN" sz="2800">
                <a:solidFill>
                  <a:srgbClr val="FF0000"/>
                </a:solidFill>
                <a:latin typeface="隶书" panose="02010509060101010101" pitchFamily="49" charset="-122"/>
                <a:ea typeface="隶书" panose="02010509060101010101" pitchFamily="49" charset="-122"/>
              </a:rPr>
              <a:t>(1) </a:t>
            </a:r>
            <a:r>
              <a:rPr lang="zh-CN" altLang="en-US" sz="2800" smtClean="0">
                <a:solidFill>
                  <a:srgbClr val="FF0000"/>
                </a:solidFill>
                <a:latin typeface="隶书" panose="02010509060101010101" pitchFamily="49" charset="-122"/>
                <a:ea typeface="隶书" panose="02010509060101010101" pitchFamily="49" charset="-122"/>
              </a:rPr>
              <a:t>当</a:t>
            </a:r>
            <a:r>
              <a:rPr lang="en-US" altLang="zh-CN" sz="2800" smtClean="0">
                <a:solidFill>
                  <a:srgbClr val="FF0000"/>
                </a:solidFill>
                <a:latin typeface="隶书" panose="02010509060101010101" pitchFamily="49" charset="-122"/>
                <a:ea typeface="隶书" panose="02010509060101010101" pitchFamily="49" charset="-122"/>
              </a:rPr>
              <a:t>x≤320</a:t>
            </a:r>
            <a:r>
              <a:rPr lang="zh-CN" altLang="en-US" sz="2800" smtClean="0">
                <a:solidFill>
                  <a:srgbClr val="FF0000"/>
                </a:solidFill>
                <a:latin typeface="隶书" panose="02010509060101010101" pitchFamily="49" charset="-122"/>
                <a:ea typeface="隶书" panose="02010509060101010101" pitchFamily="49" charset="-122"/>
              </a:rPr>
              <a:t>时</a:t>
            </a:r>
            <a:r>
              <a:rPr lang="zh-CN" altLang="en-US" sz="2800">
                <a:solidFill>
                  <a:srgbClr val="FF0000"/>
                </a:solidFill>
                <a:latin typeface="隶书" panose="02010509060101010101" pitchFamily="49" charset="-122"/>
                <a:ea typeface="隶书" panose="02010509060101010101" pitchFamily="49" charset="-122"/>
              </a:rPr>
              <a:t>，流量包</a:t>
            </a:r>
            <a:r>
              <a:rPr lang="en-US" altLang="zh-CN" sz="2800">
                <a:solidFill>
                  <a:srgbClr val="FF0000"/>
                </a:solidFill>
                <a:latin typeface="隶书" panose="02010509060101010101" pitchFamily="49" charset="-122"/>
                <a:ea typeface="隶书" panose="02010509060101010101" pitchFamily="49" charset="-122"/>
              </a:rPr>
              <a:t>A </a:t>
            </a:r>
            <a:r>
              <a:rPr lang="zh-CN" altLang="en-US" sz="2800">
                <a:solidFill>
                  <a:srgbClr val="FF0000"/>
                </a:solidFill>
                <a:latin typeface="隶书" panose="02010509060101010101" pitchFamily="49" charset="-122"/>
                <a:ea typeface="隶书" panose="02010509060101010101" pitchFamily="49" charset="-122"/>
              </a:rPr>
              <a:t>计费少</a:t>
            </a:r>
            <a:r>
              <a:rPr lang="en-US" altLang="zh-CN" sz="2800">
                <a:solidFill>
                  <a:srgbClr val="FF0000"/>
                </a:solidFill>
                <a:latin typeface="隶书" panose="02010509060101010101" pitchFamily="49" charset="-122"/>
                <a:ea typeface="隶书" panose="02010509060101010101" pitchFamily="49" charset="-122"/>
              </a:rPr>
              <a:t>(30</a:t>
            </a:r>
            <a:r>
              <a:rPr lang="zh-CN" altLang="en-US" sz="2800">
                <a:solidFill>
                  <a:srgbClr val="FF0000"/>
                </a:solidFill>
                <a:latin typeface="隶书" panose="02010509060101010101" pitchFamily="49" charset="-122"/>
                <a:ea typeface="隶书" panose="02010509060101010101" pitchFamily="49" charset="-122"/>
              </a:rPr>
              <a:t>元</a:t>
            </a:r>
            <a:r>
              <a:rPr lang="en-US" altLang="zh-CN" sz="2800">
                <a:solidFill>
                  <a:srgbClr val="FF0000"/>
                </a:solidFill>
                <a:latin typeface="隶书" panose="02010509060101010101" pitchFamily="49" charset="-122"/>
                <a:ea typeface="隶书" panose="02010509060101010101" pitchFamily="49" charset="-122"/>
              </a:rPr>
              <a:t>)</a:t>
            </a:r>
            <a:r>
              <a:rPr lang="zh-CN" altLang="en-US" sz="2800">
                <a:solidFill>
                  <a:srgbClr val="FF0000"/>
                </a:solidFill>
                <a:latin typeface="隶书" panose="02010509060101010101" pitchFamily="49" charset="-122"/>
                <a:ea typeface="隶书" panose="02010509060101010101" pitchFamily="49" charset="-122"/>
              </a:rPr>
              <a:t>；</a:t>
            </a:r>
          </a:p>
          <a:p>
            <a:pPr>
              <a:lnSpc>
                <a:spcPts val="3800"/>
              </a:lnSpc>
            </a:pPr>
            <a:r>
              <a:rPr lang="en-US" altLang="zh-CN" sz="2800">
                <a:solidFill>
                  <a:srgbClr val="FF0000"/>
                </a:solidFill>
                <a:latin typeface="隶书" panose="02010509060101010101" pitchFamily="49" charset="-122"/>
                <a:ea typeface="隶书" panose="02010509060101010101" pitchFamily="49" charset="-122"/>
              </a:rPr>
              <a:t>(2) </a:t>
            </a:r>
            <a:r>
              <a:rPr lang="zh-CN" altLang="en-US" sz="2800" smtClean="0">
                <a:solidFill>
                  <a:srgbClr val="FF0000"/>
                </a:solidFill>
                <a:latin typeface="隶书" panose="02010509060101010101" pitchFamily="49" charset="-122"/>
                <a:ea typeface="隶书" panose="02010509060101010101" pitchFamily="49" charset="-122"/>
              </a:rPr>
              <a:t>当</a:t>
            </a:r>
            <a:r>
              <a:rPr lang="en-US" altLang="zh-CN" sz="2800" smtClean="0">
                <a:solidFill>
                  <a:srgbClr val="FF0000"/>
                </a:solidFill>
                <a:latin typeface="隶书" panose="02010509060101010101" pitchFamily="49" charset="-122"/>
                <a:ea typeface="隶书" panose="02010509060101010101" pitchFamily="49" charset="-122"/>
              </a:rPr>
              <a:t>320</a:t>
            </a:r>
            <a:r>
              <a:rPr lang="zh-CN" altLang="en-US" sz="2800">
                <a:solidFill>
                  <a:srgbClr val="FF0000"/>
                </a:solidFill>
                <a:latin typeface="隶书" panose="02010509060101010101" pitchFamily="49" charset="-122"/>
                <a:ea typeface="隶书" panose="02010509060101010101" pitchFamily="49" charset="-122"/>
              </a:rPr>
              <a:t>＜</a:t>
            </a:r>
            <a:r>
              <a:rPr lang="en-US" altLang="zh-CN" sz="2800">
                <a:solidFill>
                  <a:srgbClr val="FF0000"/>
                </a:solidFill>
                <a:latin typeface="隶书" panose="02010509060101010101" pitchFamily="49" charset="-122"/>
                <a:ea typeface="隶书" panose="02010509060101010101" pitchFamily="49" charset="-122"/>
              </a:rPr>
              <a:t>x</a:t>
            </a:r>
            <a:r>
              <a:rPr lang="zh-CN" altLang="en-US" sz="2800">
                <a:solidFill>
                  <a:srgbClr val="FF0000"/>
                </a:solidFill>
                <a:latin typeface="隶书" panose="02010509060101010101" pitchFamily="49" charset="-122"/>
                <a:ea typeface="隶书" panose="02010509060101010101" pitchFamily="49" charset="-122"/>
              </a:rPr>
              <a:t>＜</a:t>
            </a:r>
            <a:r>
              <a:rPr lang="en-US" altLang="zh-CN" sz="2800" smtClean="0">
                <a:solidFill>
                  <a:srgbClr val="FF0000"/>
                </a:solidFill>
                <a:latin typeface="隶书" panose="02010509060101010101" pitchFamily="49" charset="-122"/>
                <a:ea typeface="隶书" panose="02010509060101010101" pitchFamily="49" charset="-122"/>
              </a:rPr>
              <a:t>420</a:t>
            </a:r>
            <a:r>
              <a:rPr lang="zh-CN" altLang="en-US" sz="2800" smtClean="0">
                <a:solidFill>
                  <a:srgbClr val="FF0000"/>
                </a:solidFill>
                <a:latin typeface="隶书" panose="02010509060101010101" pitchFamily="49" charset="-122"/>
                <a:ea typeface="隶书" panose="02010509060101010101" pitchFamily="49" charset="-122"/>
              </a:rPr>
              <a:t>时</a:t>
            </a:r>
            <a:r>
              <a:rPr lang="zh-CN" altLang="en-US" sz="2800">
                <a:solidFill>
                  <a:srgbClr val="FF0000"/>
                </a:solidFill>
                <a:latin typeface="隶书" panose="02010509060101010101" pitchFamily="49" charset="-122"/>
                <a:ea typeface="隶书" panose="02010509060101010101" pitchFamily="49" charset="-122"/>
              </a:rPr>
              <a:t>，流量包</a:t>
            </a:r>
            <a:r>
              <a:rPr lang="en-US" altLang="zh-CN" sz="2800">
                <a:solidFill>
                  <a:srgbClr val="FF0000"/>
                </a:solidFill>
                <a:latin typeface="隶书" panose="02010509060101010101" pitchFamily="49" charset="-122"/>
                <a:ea typeface="隶书" panose="02010509060101010101" pitchFamily="49" charset="-122"/>
              </a:rPr>
              <a:t>A </a:t>
            </a:r>
            <a:r>
              <a:rPr lang="zh-CN" altLang="en-US" sz="2800">
                <a:solidFill>
                  <a:srgbClr val="FF0000"/>
                </a:solidFill>
                <a:latin typeface="隶书" panose="02010509060101010101" pitchFamily="49" charset="-122"/>
                <a:ea typeface="隶书" panose="02010509060101010101" pitchFamily="49" charset="-122"/>
              </a:rPr>
              <a:t>计费少</a:t>
            </a:r>
            <a:r>
              <a:rPr lang="en-US" altLang="zh-CN" sz="2800">
                <a:solidFill>
                  <a:srgbClr val="FF0000"/>
                </a:solidFill>
                <a:latin typeface="隶书" panose="02010509060101010101" pitchFamily="49" charset="-122"/>
                <a:ea typeface="隶书" panose="02010509060101010101" pitchFamily="49" charset="-122"/>
              </a:rPr>
              <a:t>(</a:t>
            </a:r>
            <a:r>
              <a:rPr lang="zh-CN" altLang="en-US" sz="2800">
                <a:solidFill>
                  <a:srgbClr val="FF0000"/>
                </a:solidFill>
                <a:latin typeface="隶书" panose="02010509060101010101" pitchFamily="49" charset="-122"/>
                <a:ea typeface="隶书" panose="02010509060101010101" pitchFamily="49" charset="-122"/>
              </a:rPr>
              <a:t>＜</a:t>
            </a:r>
            <a:r>
              <a:rPr lang="en-US" altLang="zh-CN" sz="2800">
                <a:solidFill>
                  <a:srgbClr val="FF0000"/>
                </a:solidFill>
                <a:latin typeface="隶书" panose="02010509060101010101" pitchFamily="49" charset="-122"/>
                <a:ea typeface="隶书" panose="02010509060101010101" pitchFamily="49" charset="-122"/>
              </a:rPr>
              <a:t>50</a:t>
            </a:r>
            <a:r>
              <a:rPr lang="zh-CN" altLang="en-US" sz="2800">
                <a:solidFill>
                  <a:srgbClr val="FF0000"/>
                </a:solidFill>
                <a:latin typeface="隶书" panose="02010509060101010101" pitchFamily="49" charset="-122"/>
                <a:ea typeface="隶书" panose="02010509060101010101" pitchFamily="49" charset="-122"/>
              </a:rPr>
              <a:t>元</a:t>
            </a:r>
            <a:r>
              <a:rPr lang="en-US" altLang="zh-CN" sz="2800">
                <a:solidFill>
                  <a:srgbClr val="FF0000"/>
                </a:solidFill>
                <a:latin typeface="隶书" panose="02010509060101010101" pitchFamily="49" charset="-122"/>
                <a:ea typeface="隶书" panose="02010509060101010101" pitchFamily="49" charset="-122"/>
              </a:rPr>
              <a:t>)</a:t>
            </a:r>
            <a:r>
              <a:rPr lang="zh-CN" altLang="en-US" sz="2800">
                <a:solidFill>
                  <a:srgbClr val="FF0000"/>
                </a:solidFill>
                <a:latin typeface="隶书" panose="02010509060101010101" pitchFamily="49" charset="-122"/>
                <a:ea typeface="隶书" panose="02010509060101010101" pitchFamily="49" charset="-122"/>
              </a:rPr>
              <a:t>；</a:t>
            </a:r>
          </a:p>
          <a:p>
            <a:pPr>
              <a:lnSpc>
                <a:spcPts val="3800"/>
              </a:lnSpc>
            </a:pPr>
            <a:r>
              <a:rPr lang="en-US" altLang="zh-CN" sz="2800">
                <a:solidFill>
                  <a:srgbClr val="FF0000"/>
                </a:solidFill>
                <a:latin typeface="隶书" panose="02010509060101010101" pitchFamily="49" charset="-122"/>
                <a:ea typeface="隶书" panose="02010509060101010101" pitchFamily="49" charset="-122"/>
              </a:rPr>
              <a:t>(3) </a:t>
            </a:r>
            <a:r>
              <a:rPr lang="zh-CN" altLang="en-US" sz="2800" smtClean="0">
                <a:solidFill>
                  <a:srgbClr val="FF0000"/>
                </a:solidFill>
                <a:latin typeface="隶书" panose="02010509060101010101" pitchFamily="49" charset="-122"/>
                <a:ea typeface="隶书" panose="02010509060101010101" pitchFamily="49" charset="-122"/>
              </a:rPr>
              <a:t>当</a:t>
            </a:r>
            <a:r>
              <a:rPr lang="en-US" altLang="zh-CN" sz="2800" smtClean="0">
                <a:solidFill>
                  <a:srgbClr val="FF0000"/>
                </a:solidFill>
                <a:latin typeface="隶书" panose="02010509060101010101" pitchFamily="49" charset="-122"/>
                <a:ea typeface="隶书" panose="02010509060101010101" pitchFamily="49" charset="-122"/>
              </a:rPr>
              <a:t>x=420</a:t>
            </a:r>
            <a:r>
              <a:rPr lang="zh-CN" altLang="en-US" sz="2800">
                <a:solidFill>
                  <a:srgbClr val="FF0000"/>
                </a:solidFill>
                <a:latin typeface="隶书" panose="02010509060101010101" pitchFamily="49" charset="-122"/>
                <a:ea typeface="隶书" panose="02010509060101010101" pitchFamily="49" charset="-122"/>
              </a:rPr>
              <a:t>时，两种流量包计费相等，都是</a:t>
            </a:r>
            <a:r>
              <a:rPr lang="en-US" altLang="zh-CN" sz="2800">
                <a:solidFill>
                  <a:srgbClr val="FF0000"/>
                </a:solidFill>
                <a:latin typeface="隶书" panose="02010509060101010101" pitchFamily="49" charset="-122"/>
                <a:ea typeface="隶书" panose="02010509060101010101" pitchFamily="49" charset="-122"/>
              </a:rPr>
              <a:t>50</a:t>
            </a:r>
            <a:r>
              <a:rPr lang="zh-CN" altLang="en-US" sz="2800">
                <a:solidFill>
                  <a:srgbClr val="FF0000"/>
                </a:solidFill>
                <a:latin typeface="隶书" panose="02010509060101010101" pitchFamily="49" charset="-122"/>
                <a:ea typeface="隶书" panose="02010509060101010101" pitchFamily="49" charset="-122"/>
              </a:rPr>
              <a:t>元；</a:t>
            </a:r>
          </a:p>
        </p:txBody>
      </p:sp>
    </p:spTree>
    <p:extLst>
      <p:ext uri="{BB962C8B-B14F-4D97-AF65-F5344CB8AC3E}">
        <p14:creationId xmlns:p14="http://schemas.microsoft.com/office/powerpoint/2010/main" val="333936503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gtEl>
                                        <p:attrNameLst>
                                          <p:attrName>fillcolor</p:attrName>
                                        </p:attrNameLst>
                                      </p:cBhvr>
                                      <p:tavLst>
                                        <p:tav tm="0">
                                          <p:val>
                                            <p:clrVal>
                                              <a:schemeClr val="accent2"/>
                                            </p:clrVal>
                                          </p:val>
                                        </p:tav>
                                        <p:tav tm="50000">
                                          <p:val>
                                            <p:clrVal>
                                              <a:schemeClr val="hlink"/>
                                            </p:clrVal>
                                          </p:val>
                                        </p:tav>
                                      </p:tavLst>
                                    </p:anim>
                                    <p:set>
                                      <p:cBhvr>
                                        <p:cTn id="9" dur="80"/>
                                        <p:tgtEl>
                                          <p:spTgt spid="2"/>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afterGroup">
                            <p:stCondLst>
                              <p:cond delay="0"/>
                            </p:stCondLst>
                            <p:childTnLst>
                              <p:par>
                                <p:cTn id="12" presetID="55"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2" presetClass="entr" presetSubtype="8" fill="hold"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Effect transition="in" filter="wipe(left)">
                                      <p:cBhvr>
                                        <p:cTn id="21" dur="500"/>
                                        <p:tgtEl>
                                          <p:spTgt spid="4">
                                            <p:txEl>
                                              <p:pRg st="0" end="0"/>
                                            </p:txEl>
                                          </p:spTgt>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22" presetClass="entr" presetSubtype="8" fill="hold" nodeType="clickEffect">
                                  <p:stCondLst>
                                    <p:cond delay="0"/>
                                  </p:stCondLst>
                                  <p:childTnLst>
                                    <p:set>
                                      <p:cBhvr>
                                        <p:cTn id="25" dur="1" fill="hold">
                                          <p:stCondLst>
                                            <p:cond delay="0"/>
                                          </p:stCondLst>
                                        </p:cTn>
                                        <p:tgtEl>
                                          <p:spTgt spid="4">
                                            <p:txEl>
                                              <p:pRg st="1" end="1"/>
                                            </p:txEl>
                                          </p:spTgt>
                                        </p:tgtEl>
                                        <p:attrNameLst>
                                          <p:attrName>style.visibility</p:attrName>
                                        </p:attrNameLst>
                                      </p:cBhvr>
                                      <p:to>
                                        <p:strVal val="visible"/>
                                      </p:to>
                                    </p:set>
                                    <p:animEffect transition="in" filter="wipe(left)">
                                      <p:cBhvr>
                                        <p:cTn id="26" dur="500"/>
                                        <p:tgtEl>
                                          <p:spTgt spid="4">
                                            <p:txEl>
                                              <p:pRg st="1" end="1"/>
                                            </p:txEl>
                                          </p:spTgt>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22" presetClass="entr" presetSubtype="8" fill="hold" nodeType="clickEffect">
                                  <p:stCondLst>
                                    <p:cond delay="0"/>
                                  </p:stCondLst>
                                  <p:childTnLst>
                                    <p:set>
                                      <p:cBhvr>
                                        <p:cTn id="30" dur="1" fill="hold">
                                          <p:stCondLst>
                                            <p:cond delay="0"/>
                                          </p:stCondLst>
                                        </p:cTn>
                                        <p:tgtEl>
                                          <p:spTgt spid="4">
                                            <p:txEl>
                                              <p:pRg st="2" end="2"/>
                                            </p:txEl>
                                          </p:spTgt>
                                        </p:tgtEl>
                                        <p:attrNameLst>
                                          <p:attrName>style.visibility</p:attrName>
                                        </p:attrNameLst>
                                      </p:cBhvr>
                                      <p:to>
                                        <p:strVal val="visible"/>
                                      </p:to>
                                    </p:set>
                                    <p:animEffect transition="in" filter="wipe(left)">
                                      <p:cBhvr>
                                        <p:cTn id="31"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a:extLst>
              <a:ext uri="{FF2B5EF4-FFF2-40B4-BE49-F238E27FC236}">
                <a16:creationId xmlns:a16="http://schemas.microsoft.com/office/drawing/2014/main" xmlns="" id="{6F72DB51-2AB8-4169-A15C-4C76C8CA66C6}"/>
              </a:ext>
            </a:extLst>
          </p:cNvPr>
          <p:cNvSpPr txBox="1">
            <a:spLocks noChangeArrowheads="1"/>
          </p:cNvSpPr>
          <p:nvPr/>
        </p:nvSpPr>
        <p:spPr bwMode="auto">
          <a:xfrm>
            <a:off x="191344" y="3501008"/>
            <a:ext cx="11593288" cy="3182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ts val="3500"/>
              </a:lnSpc>
            </a:pPr>
            <a:r>
              <a:rPr lang="en-US" altLang="zh-CN" sz="2800">
                <a:solidFill>
                  <a:srgbClr val="FF0000"/>
                </a:solidFill>
                <a:latin typeface="隶书" panose="02010509060101010101" pitchFamily="49" charset="-122"/>
                <a:ea typeface="隶书" panose="02010509060101010101" pitchFamily="49" charset="-122"/>
              </a:rPr>
              <a:t>(4) </a:t>
            </a:r>
            <a:r>
              <a:rPr lang="zh-CN" altLang="en-US" sz="2800" smtClean="0">
                <a:solidFill>
                  <a:srgbClr val="FF0000"/>
                </a:solidFill>
                <a:latin typeface="隶书" panose="02010509060101010101" pitchFamily="49" charset="-122"/>
                <a:ea typeface="隶书" panose="02010509060101010101" pitchFamily="49" charset="-122"/>
              </a:rPr>
              <a:t>当</a:t>
            </a:r>
            <a:r>
              <a:rPr lang="en-US" altLang="zh-CN" sz="2800" smtClean="0">
                <a:solidFill>
                  <a:srgbClr val="FF0000"/>
                </a:solidFill>
                <a:latin typeface="隶书" panose="02010509060101010101" pitchFamily="49" charset="-122"/>
                <a:ea typeface="隶书" panose="02010509060101010101" pitchFamily="49" charset="-122"/>
              </a:rPr>
              <a:t>420</a:t>
            </a:r>
            <a:r>
              <a:rPr lang="zh-CN" altLang="en-US" sz="2800">
                <a:solidFill>
                  <a:srgbClr val="FF0000"/>
                </a:solidFill>
                <a:latin typeface="隶书" panose="02010509060101010101" pitchFamily="49" charset="-122"/>
                <a:ea typeface="隶书" panose="02010509060101010101" pitchFamily="49" charset="-122"/>
              </a:rPr>
              <a:t>＜</a:t>
            </a:r>
            <a:r>
              <a:rPr lang="en-US" altLang="zh-CN" sz="2800">
                <a:solidFill>
                  <a:srgbClr val="FF0000"/>
                </a:solidFill>
                <a:latin typeface="隶书" panose="02010509060101010101" pitchFamily="49" charset="-122"/>
                <a:ea typeface="隶书" panose="02010509060101010101" pitchFamily="49" charset="-122"/>
              </a:rPr>
              <a:t>x</a:t>
            </a:r>
            <a:r>
              <a:rPr lang="zh-CN" altLang="en-US" sz="2800">
                <a:solidFill>
                  <a:srgbClr val="FF0000"/>
                </a:solidFill>
                <a:latin typeface="隶书" panose="02010509060101010101" pitchFamily="49" charset="-122"/>
                <a:ea typeface="隶书" panose="02010509060101010101" pitchFamily="49" charset="-122"/>
              </a:rPr>
              <a:t>＜</a:t>
            </a:r>
            <a:r>
              <a:rPr lang="en-US" altLang="zh-CN" sz="2800" smtClean="0">
                <a:solidFill>
                  <a:srgbClr val="FF0000"/>
                </a:solidFill>
                <a:latin typeface="隶书" panose="02010509060101010101" pitchFamily="49" charset="-122"/>
                <a:ea typeface="隶书" panose="02010509060101010101" pitchFamily="49" charset="-122"/>
              </a:rPr>
              <a:t>550</a:t>
            </a:r>
            <a:r>
              <a:rPr lang="zh-CN" altLang="en-US" sz="2800" smtClean="0">
                <a:solidFill>
                  <a:srgbClr val="FF0000"/>
                </a:solidFill>
                <a:latin typeface="隶书" panose="02010509060101010101" pitchFamily="49" charset="-122"/>
                <a:ea typeface="隶书" panose="02010509060101010101" pitchFamily="49" charset="-122"/>
              </a:rPr>
              <a:t>时</a:t>
            </a:r>
            <a:r>
              <a:rPr lang="zh-CN" altLang="en-US" sz="2800">
                <a:solidFill>
                  <a:srgbClr val="FF0000"/>
                </a:solidFill>
                <a:latin typeface="隶书" panose="02010509060101010101" pitchFamily="49" charset="-122"/>
                <a:ea typeface="隶书" panose="02010509060101010101" pitchFamily="49" charset="-122"/>
              </a:rPr>
              <a:t>，流量包</a:t>
            </a:r>
            <a:r>
              <a:rPr lang="en-US" altLang="zh-CN" sz="2800">
                <a:solidFill>
                  <a:srgbClr val="FF0000"/>
                </a:solidFill>
                <a:latin typeface="隶书" panose="02010509060101010101" pitchFamily="49" charset="-122"/>
                <a:ea typeface="隶书" panose="02010509060101010101" pitchFamily="49" charset="-122"/>
              </a:rPr>
              <a:t>B </a:t>
            </a:r>
            <a:r>
              <a:rPr lang="zh-CN" altLang="en-US" sz="2800">
                <a:solidFill>
                  <a:srgbClr val="FF0000"/>
                </a:solidFill>
                <a:latin typeface="隶书" panose="02010509060101010101" pitchFamily="49" charset="-122"/>
                <a:ea typeface="隶书" panose="02010509060101010101" pitchFamily="49" charset="-122"/>
              </a:rPr>
              <a:t>计费少</a:t>
            </a:r>
            <a:r>
              <a:rPr lang="en-US" altLang="zh-CN" sz="2800">
                <a:solidFill>
                  <a:srgbClr val="FF0000"/>
                </a:solidFill>
                <a:latin typeface="隶书" panose="02010509060101010101" pitchFamily="49" charset="-122"/>
                <a:ea typeface="隶书" panose="02010509060101010101" pitchFamily="49" charset="-122"/>
              </a:rPr>
              <a:t>(50</a:t>
            </a:r>
            <a:r>
              <a:rPr lang="zh-CN" altLang="en-US" sz="2800">
                <a:solidFill>
                  <a:srgbClr val="FF0000"/>
                </a:solidFill>
                <a:latin typeface="隶书" panose="02010509060101010101" pitchFamily="49" charset="-122"/>
                <a:ea typeface="隶书" panose="02010509060101010101" pitchFamily="49" charset="-122"/>
              </a:rPr>
              <a:t>元</a:t>
            </a:r>
            <a:r>
              <a:rPr lang="en-US" altLang="zh-CN" sz="2800">
                <a:solidFill>
                  <a:srgbClr val="FF0000"/>
                </a:solidFill>
                <a:latin typeface="隶书" panose="02010509060101010101" pitchFamily="49" charset="-122"/>
                <a:ea typeface="隶书" panose="02010509060101010101" pitchFamily="49" charset="-122"/>
              </a:rPr>
              <a:t>)</a:t>
            </a:r>
            <a:r>
              <a:rPr lang="zh-CN" altLang="en-US" sz="2800">
                <a:solidFill>
                  <a:srgbClr val="FF0000"/>
                </a:solidFill>
                <a:latin typeface="隶书" panose="02010509060101010101" pitchFamily="49" charset="-122"/>
                <a:ea typeface="隶书" panose="02010509060101010101" pitchFamily="49" charset="-122"/>
              </a:rPr>
              <a:t>；</a:t>
            </a:r>
          </a:p>
          <a:p>
            <a:pPr>
              <a:lnSpc>
                <a:spcPts val="3500"/>
              </a:lnSpc>
            </a:pPr>
            <a:r>
              <a:rPr lang="en-US" altLang="zh-CN" sz="2800">
                <a:solidFill>
                  <a:srgbClr val="FF0000"/>
                </a:solidFill>
                <a:latin typeface="隶书" panose="02010509060101010101" pitchFamily="49" charset="-122"/>
                <a:ea typeface="隶书" panose="02010509060101010101" pitchFamily="49" charset="-122"/>
              </a:rPr>
              <a:t>(5) </a:t>
            </a:r>
            <a:r>
              <a:rPr lang="zh-CN" altLang="en-US" sz="2800" smtClean="0">
                <a:solidFill>
                  <a:srgbClr val="FF0000"/>
                </a:solidFill>
                <a:latin typeface="隶书" panose="02010509060101010101" pitchFamily="49" charset="-122"/>
                <a:ea typeface="隶书" panose="02010509060101010101" pitchFamily="49" charset="-122"/>
              </a:rPr>
              <a:t>当</a:t>
            </a:r>
            <a:r>
              <a:rPr lang="en-US" altLang="zh-CN" sz="2800" smtClean="0">
                <a:solidFill>
                  <a:srgbClr val="FF0000"/>
                </a:solidFill>
                <a:latin typeface="隶书" panose="02010509060101010101" pitchFamily="49" charset="-122"/>
                <a:ea typeface="隶书" panose="02010509060101010101" pitchFamily="49" charset="-122"/>
              </a:rPr>
              <a:t>x=550</a:t>
            </a:r>
            <a:r>
              <a:rPr lang="zh-CN" altLang="en-US" sz="2800" smtClean="0">
                <a:solidFill>
                  <a:srgbClr val="FF0000"/>
                </a:solidFill>
                <a:latin typeface="隶书" panose="02010509060101010101" pitchFamily="49" charset="-122"/>
                <a:ea typeface="隶书" panose="02010509060101010101" pitchFamily="49" charset="-122"/>
              </a:rPr>
              <a:t>时</a:t>
            </a:r>
            <a:r>
              <a:rPr lang="zh-CN" altLang="en-US" sz="2800">
                <a:solidFill>
                  <a:srgbClr val="FF0000"/>
                </a:solidFill>
                <a:latin typeface="隶书" panose="02010509060101010101" pitchFamily="49" charset="-122"/>
                <a:ea typeface="隶书" panose="02010509060101010101" pitchFamily="49" charset="-122"/>
              </a:rPr>
              <a:t>，流量包</a:t>
            </a:r>
            <a:r>
              <a:rPr lang="en-US" altLang="zh-CN" sz="2800">
                <a:solidFill>
                  <a:srgbClr val="FF0000"/>
                </a:solidFill>
                <a:latin typeface="隶书" panose="02010509060101010101" pitchFamily="49" charset="-122"/>
                <a:ea typeface="隶书" panose="02010509060101010101" pitchFamily="49" charset="-122"/>
              </a:rPr>
              <a:t>B </a:t>
            </a:r>
            <a:r>
              <a:rPr lang="zh-CN" altLang="en-US" sz="2800">
                <a:solidFill>
                  <a:srgbClr val="FF0000"/>
                </a:solidFill>
                <a:latin typeface="隶书" panose="02010509060101010101" pitchFamily="49" charset="-122"/>
                <a:ea typeface="隶书" panose="02010509060101010101" pitchFamily="49" charset="-122"/>
              </a:rPr>
              <a:t>计费少</a:t>
            </a:r>
            <a:r>
              <a:rPr lang="en-US" altLang="zh-CN" sz="2800">
                <a:solidFill>
                  <a:srgbClr val="FF0000"/>
                </a:solidFill>
                <a:latin typeface="隶书" panose="02010509060101010101" pitchFamily="49" charset="-122"/>
                <a:ea typeface="隶书" panose="02010509060101010101" pitchFamily="49" charset="-122"/>
              </a:rPr>
              <a:t>(50</a:t>
            </a:r>
            <a:r>
              <a:rPr lang="zh-CN" altLang="en-US" sz="2800">
                <a:solidFill>
                  <a:srgbClr val="FF0000"/>
                </a:solidFill>
                <a:latin typeface="隶书" panose="02010509060101010101" pitchFamily="49" charset="-122"/>
                <a:ea typeface="隶书" panose="02010509060101010101" pitchFamily="49" charset="-122"/>
              </a:rPr>
              <a:t>元</a:t>
            </a:r>
            <a:r>
              <a:rPr lang="en-US" altLang="zh-CN" sz="2800">
                <a:solidFill>
                  <a:srgbClr val="FF0000"/>
                </a:solidFill>
                <a:latin typeface="隶书" panose="02010509060101010101" pitchFamily="49" charset="-122"/>
                <a:ea typeface="隶书" panose="02010509060101010101" pitchFamily="49" charset="-122"/>
              </a:rPr>
              <a:t>)</a:t>
            </a:r>
            <a:r>
              <a:rPr lang="zh-CN" altLang="en-US" sz="2800">
                <a:solidFill>
                  <a:srgbClr val="FF0000"/>
                </a:solidFill>
                <a:latin typeface="隶书" panose="02010509060101010101" pitchFamily="49" charset="-122"/>
                <a:ea typeface="隶书" panose="02010509060101010101" pitchFamily="49" charset="-122"/>
              </a:rPr>
              <a:t>；</a:t>
            </a:r>
          </a:p>
          <a:p>
            <a:pPr>
              <a:lnSpc>
                <a:spcPts val="3500"/>
              </a:lnSpc>
            </a:pPr>
            <a:r>
              <a:rPr lang="en-US" altLang="zh-CN" sz="2800">
                <a:solidFill>
                  <a:srgbClr val="FF0000"/>
                </a:solidFill>
                <a:latin typeface="隶书" panose="02010509060101010101" pitchFamily="49" charset="-122"/>
                <a:ea typeface="隶书" panose="02010509060101010101" pitchFamily="49" charset="-122"/>
              </a:rPr>
              <a:t>(6) </a:t>
            </a:r>
            <a:r>
              <a:rPr lang="zh-CN" altLang="en-US" sz="2800" smtClean="0">
                <a:solidFill>
                  <a:srgbClr val="FF0000"/>
                </a:solidFill>
                <a:latin typeface="隶书" panose="02010509060101010101" pitchFamily="49" charset="-122"/>
                <a:ea typeface="隶书" panose="02010509060101010101" pitchFamily="49" charset="-122"/>
              </a:rPr>
              <a:t>当</a:t>
            </a:r>
            <a:r>
              <a:rPr lang="en-US" altLang="zh-CN" sz="2800" smtClean="0">
                <a:solidFill>
                  <a:srgbClr val="FF0000"/>
                </a:solidFill>
                <a:latin typeface="隶书" panose="02010509060101010101" pitchFamily="49" charset="-122"/>
                <a:ea typeface="隶书" panose="02010509060101010101" pitchFamily="49" charset="-122"/>
              </a:rPr>
              <a:t>x</a:t>
            </a:r>
            <a:r>
              <a:rPr lang="zh-CN" altLang="en-US" sz="2800">
                <a:solidFill>
                  <a:srgbClr val="FF0000"/>
                </a:solidFill>
                <a:latin typeface="隶书" panose="02010509060101010101" pitchFamily="49" charset="-122"/>
                <a:ea typeface="隶书" panose="02010509060101010101" pitchFamily="49" charset="-122"/>
              </a:rPr>
              <a:t>＞</a:t>
            </a:r>
            <a:r>
              <a:rPr lang="en-US" altLang="zh-CN" sz="2800" smtClean="0">
                <a:solidFill>
                  <a:srgbClr val="FF0000"/>
                </a:solidFill>
                <a:latin typeface="隶书" panose="02010509060101010101" pitchFamily="49" charset="-122"/>
                <a:ea typeface="隶书" panose="02010509060101010101" pitchFamily="49" charset="-122"/>
              </a:rPr>
              <a:t>550</a:t>
            </a:r>
            <a:r>
              <a:rPr lang="zh-CN" altLang="en-US" sz="2800" smtClean="0">
                <a:solidFill>
                  <a:srgbClr val="FF0000"/>
                </a:solidFill>
                <a:latin typeface="隶书" panose="02010509060101010101" pitchFamily="49" charset="-122"/>
                <a:ea typeface="隶书" panose="02010509060101010101" pitchFamily="49" charset="-122"/>
              </a:rPr>
              <a:t>时</a:t>
            </a:r>
            <a:r>
              <a:rPr lang="zh-CN" altLang="en-US" sz="2800">
                <a:solidFill>
                  <a:srgbClr val="FF0000"/>
                </a:solidFill>
                <a:latin typeface="隶书" panose="02010509060101010101" pitchFamily="49" charset="-122"/>
                <a:ea typeface="隶书" panose="02010509060101010101" pitchFamily="49" charset="-122"/>
              </a:rPr>
              <a:t>，流量包</a:t>
            </a:r>
            <a:r>
              <a:rPr lang="en-US" altLang="zh-CN" sz="2800">
                <a:solidFill>
                  <a:srgbClr val="FF0000"/>
                </a:solidFill>
                <a:latin typeface="隶书" panose="02010509060101010101" pitchFamily="49" charset="-122"/>
                <a:ea typeface="隶书" panose="02010509060101010101" pitchFamily="49" charset="-122"/>
              </a:rPr>
              <a:t>B </a:t>
            </a:r>
            <a:r>
              <a:rPr lang="zh-CN" altLang="en-US" sz="2800">
                <a:solidFill>
                  <a:srgbClr val="FF0000"/>
                </a:solidFill>
                <a:latin typeface="隶书" panose="02010509060101010101" pitchFamily="49" charset="-122"/>
                <a:ea typeface="隶书" panose="02010509060101010101" pitchFamily="49" charset="-122"/>
              </a:rPr>
              <a:t>计费</a:t>
            </a:r>
            <a:r>
              <a:rPr lang="zh-CN" altLang="en-US" sz="2800" smtClean="0">
                <a:solidFill>
                  <a:srgbClr val="FF0000"/>
                </a:solidFill>
                <a:latin typeface="隶书" panose="02010509060101010101" pitchFamily="49" charset="-122"/>
                <a:ea typeface="隶书" panose="02010509060101010101" pitchFamily="49" charset="-122"/>
              </a:rPr>
              <a:t>少</a:t>
            </a:r>
            <a:r>
              <a:rPr lang="en-US" altLang="zh-CN" sz="2800" smtClean="0">
                <a:solidFill>
                  <a:srgbClr val="FF0000"/>
                </a:solidFill>
                <a:latin typeface="隶书" panose="02010509060101010101" pitchFamily="49" charset="-122"/>
                <a:ea typeface="隶书" panose="02010509060101010101" pitchFamily="49" charset="-122"/>
              </a:rPr>
              <a:t>.</a:t>
            </a:r>
          </a:p>
          <a:p>
            <a:pPr>
              <a:lnSpc>
                <a:spcPts val="3500"/>
              </a:lnSpc>
            </a:pPr>
            <a:r>
              <a:rPr lang="zh-CN" altLang="en-US" sz="2800" smtClean="0">
                <a:solidFill>
                  <a:srgbClr val="FF0000"/>
                </a:solidFill>
                <a:latin typeface="隶书" panose="02010509060101010101" pitchFamily="49" charset="-122"/>
                <a:ea typeface="隶书" panose="02010509060101010101" pitchFamily="49" charset="-122"/>
              </a:rPr>
              <a:t>综上所述</a:t>
            </a:r>
            <a:r>
              <a:rPr lang="zh-CN" altLang="en-US" sz="2800">
                <a:solidFill>
                  <a:srgbClr val="FF0000"/>
                </a:solidFill>
                <a:latin typeface="隶书" panose="02010509060101010101" pitchFamily="49" charset="-122"/>
                <a:ea typeface="隶书" panose="02010509060101010101" pitchFamily="49" charset="-122"/>
              </a:rPr>
              <a:t>，</a:t>
            </a:r>
          </a:p>
          <a:p>
            <a:pPr>
              <a:lnSpc>
                <a:spcPts val="3500"/>
              </a:lnSpc>
            </a:pPr>
            <a:r>
              <a:rPr lang="zh-CN" altLang="en-US" sz="2800">
                <a:solidFill>
                  <a:srgbClr val="FF0000"/>
                </a:solidFill>
                <a:latin typeface="隶书" panose="02010509060101010101" pitchFamily="49" charset="-122"/>
                <a:ea typeface="隶书" panose="02010509060101010101" pitchFamily="49" charset="-122"/>
              </a:rPr>
              <a:t>当月使用流量</a:t>
            </a:r>
            <a:r>
              <a:rPr lang="zh-CN" altLang="en-US" sz="2800" smtClean="0">
                <a:solidFill>
                  <a:srgbClr val="FF0000"/>
                </a:solidFill>
                <a:latin typeface="隶书" panose="02010509060101010101" pitchFamily="49" charset="-122"/>
                <a:ea typeface="隶书" panose="02010509060101010101" pitchFamily="49" charset="-122"/>
              </a:rPr>
              <a:t>小于</a:t>
            </a:r>
            <a:r>
              <a:rPr lang="en-US" altLang="zh-CN" sz="2800" smtClean="0">
                <a:solidFill>
                  <a:srgbClr val="FF0000"/>
                </a:solidFill>
                <a:latin typeface="隶书" panose="02010509060101010101" pitchFamily="49" charset="-122"/>
                <a:ea typeface="隶书" panose="02010509060101010101" pitchFamily="49" charset="-122"/>
              </a:rPr>
              <a:t>420M</a:t>
            </a:r>
            <a:r>
              <a:rPr lang="zh-CN" altLang="en-US" sz="2800" smtClean="0">
                <a:solidFill>
                  <a:srgbClr val="FF0000"/>
                </a:solidFill>
                <a:latin typeface="隶书" panose="02010509060101010101" pitchFamily="49" charset="-122"/>
                <a:ea typeface="隶书" panose="02010509060101010101" pitchFamily="49" charset="-122"/>
              </a:rPr>
              <a:t>时</a:t>
            </a:r>
            <a:r>
              <a:rPr lang="zh-CN" altLang="en-US" sz="2800">
                <a:solidFill>
                  <a:srgbClr val="FF0000"/>
                </a:solidFill>
                <a:latin typeface="隶书" panose="02010509060101010101" pitchFamily="49" charset="-122"/>
                <a:ea typeface="隶书" panose="02010509060101010101" pitchFamily="49" charset="-122"/>
              </a:rPr>
              <a:t>，选择流量包</a:t>
            </a:r>
            <a:r>
              <a:rPr lang="en-US" altLang="zh-CN" sz="2800">
                <a:solidFill>
                  <a:srgbClr val="FF0000"/>
                </a:solidFill>
                <a:latin typeface="隶书" panose="02010509060101010101" pitchFamily="49" charset="-122"/>
                <a:ea typeface="隶书" panose="02010509060101010101" pitchFamily="49" charset="-122"/>
              </a:rPr>
              <a:t>A </a:t>
            </a:r>
            <a:r>
              <a:rPr lang="zh-CN" altLang="en-US" sz="2800">
                <a:solidFill>
                  <a:srgbClr val="FF0000"/>
                </a:solidFill>
                <a:latin typeface="隶书" panose="02010509060101010101" pitchFamily="49" charset="-122"/>
                <a:ea typeface="隶书" panose="02010509060101010101" pitchFamily="49" charset="-122"/>
              </a:rPr>
              <a:t>划算；</a:t>
            </a:r>
          </a:p>
          <a:p>
            <a:pPr>
              <a:lnSpc>
                <a:spcPts val="3500"/>
              </a:lnSpc>
            </a:pPr>
            <a:r>
              <a:rPr lang="zh-CN" altLang="en-US" sz="2800">
                <a:solidFill>
                  <a:srgbClr val="FF0000"/>
                </a:solidFill>
                <a:latin typeface="隶书" panose="02010509060101010101" pitchFamily="49" charset="-122"/>
                <a:ea typeface="隶书" panose="02010509060101010101" pitchFamily="49" charset="-122"/>
              </a:rPr>
              <a:t>当月使用流量</a:t>
            </a:r>
            <a:r>
              <a:rPr lang="zh-CN" altLang="en-US" sz="2800" smtClean="0">
                <a:solidFill>
                  <a:srgbClr val="FF0000"/>
                </a:solidFill>
                <a:latin typeface="隶书" panose="02010509060101010101" pitchFamily="49" charset="-122"/>
                <a:ea typeface="隶书" panose="02010509060101010101" pitchFamily="49" charset="-122"/>
              </a:rPr>
              <a:t>等于</a:t>
            </a:r>
            <a:r>
              <a:rPr lang="en-US" altLang="zh-CN"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420M</a:t>
            </a:r>
            <a:r>
              <a:rPr lang="zh-CN"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时</a:t>
            </a: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，两种流量包费用一样；</a:t>
            </a:r>
          </a:p>
          <a:p>
            <a:pPr>
              <a:lnSpc>
                <a:spcPts val="3500"/>
              </a:lnSpc>
            </a:pP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当月使用流量</a:t>
            </a:r>
            <a:r>
              <a:rPr lang="zh-CN"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大于</a:t>
            </a:r>
            <a:r>
              <a:rPr lang="en-US" altLang="zh-CN"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420M</a:t>
            </a:r>
            <a:r>
              <a:rPr lang="zh-CN" altLang="en-US" sz="2800" smtClean="0">
                <a:solidFill>
                  <a:srgbClr val="FF0000"/>
                </a:solidFill>
                <a:latin typeface="隶书" panose="02010509060101010101" pitchFamily="49" charset="-122"/>
                <a:ea typeface="隶书" panose="02010509060101010101" pitchFamily="49" charset="-122"/>
                <a:sym typeface="宋体" panose="02010600030101010101" pitchFamily="2" charset="-122"/>
              </a:rPr>
              <a:t>时</a:t>
            </a: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，选择流量包</a:t>
            </a:r>
            <a:r>
              <a:rPr lang="en-US" altLang="zh-CN" sz="2800">
                <a:solidFill>
                  <a:srgbClr val="FF0000"/>
                </a:solidFill>
                <a:latin typeface="隶书" panose="02010509060101010101" pitchFamily="49" charset="-122"/>
                <a:ea typeface="隶书" panose="02010509060101010101" pitchFamily="49" charset="-122"/>
                <a:sym typeface="宋体" panose="02010600030101010101" pitchFamily="2" charset="-122"/>
              </a:rPr>
              <a:t>B </a:t>
            </a: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划算</a:t>
            </a:r>
            <a:r>
              <a:rPr lang="en-US" altLang="zh-CN" sz="2800">
                <a:solidFill>
                  <a:srgbClr val="FF0000"/>
                </a:solidFill>
                <a:latin typeface="隶书" panose="02010509060101010101" pitchFamily="49" charset="-122"/>
                <a:ea typeface="隶书" panose="02010509060101010101" pitchFamily="49" charset="-122"/>
                <a:sym typeface="宋体" panose="02010600030101010101" pitchFamily="2" charset="-122"/>
              </a:rPr>
              <a:t>.</a:t>
            </a:r>
          </a:p>
        </p:txBody>
      </p:sp>
      <p:graphicFrame>
        <p:nvGraphicFramePr>
          <p:cNvPr id="4" name="表格 3">
            <a:extLst>
              <a:ext uri="{FF2B5EF4-FFF2-40B4-BE49-F238E27FC236}">
                <a16:creationId xmlns:a16="http://schemas.microsoft.com/office/drawing/2014/main" xmlns="" id="{DF02391B-374E-423E-9DAE-57BC512497B8}"/>
              </a:ext>
            </a:extLst>
          </p:cNvPr>
          <p:cNvGraphicFramePr>
            <a:graphicFrameLocks noGrp="1"/>
          </p:cNvGraphicFramePr>
          <p:nvPr>
            <p:extLst/>
          </p:nvPr>
        </p:nvGraphicFramePr>
        <p:xfrm>
          <a:off x="1919536" y="908720"/>
          <a:ext cx="8316913" cy="3444240"/>
        </p:xfrm>
        <a:graphic>
          <a:graphicData uri="http://schemas.openxmlformats.org/drawingml/2006/table">
            <a:tbl>
              <a:tblPr firstRow="1" bandRow="1">
                <a:tableStyleId>{69CF1AB2-1976-4502-BF36-3FF5EA218861}</a:tableStyleId>
              </a:tblPr>
              <a:tblGrid>
                <a:gridCol w="3271395">
                  <a:extLst>
                    <a:ext uri="{9D8B030D-6E8A-4147-A177-3AD203B41FA5}">
                      <a16:colId xmlns:a16="http://schemas.microsoft.com/office/drawing/2014/main" xmlns="" val="20000"/>
                    </a:ext>
                  </a:extLst>
                </a:gridCol>
                <a:gridCol w="2522759">
                  <a:extLst>
                    <a:ext uri="{9D8B030D-6E8A-4147-A177-3AD203B41FA5}">
                      <a16:colId xmlns:a16="http://schemas.microsoft.com/office/drawing/2014/main" xmlns="" val="20001"/>
                    </a:ext>
                  </a:extLst>
                </a:gridCol>
                <a:gridCol w="2522759">
                  <a:extLst>
                    <a:ext uri="{9D8B030D-6E8A-4147-A177-3AD203B41FA5}">
                      <a16:colId xmlns:a16="http://schemas.microsoft.com/office/drawing/2014/main" xmlns="" val="20002"/>
                    </a:ext>
                  </a:extLst>
                </a:gridCol>
              </a:tblGrid>
              <a:tr h="518160">
                <a:tc>
                  <a:txBody>
                    <a:bodyPr vert="horz" wrap="square"/>
                    <a:lstStyle/>
                    <a:p>
                      <a:pPr algn="ctr">
                        <a:buNone/>
                      </a:pPr>
                      <a:r>
                        <a:rPr lang="zh-CN" altLang="en-US" sz="2800">
                          <a:latin typeface="隶书" panose="02010509060101010101" pitchFamily="49" charset="-122"/>
                          <a:ea typeface="隶书" panose="02010509060101010101" pitchFamily="49" charset="-122"/>
                        </a:rPr>
                        <a:t>使用流量 </a:t>
                      </a:r>
                      <a:r>
                        <a:rPr lang="en-US" altLang="zh-CN" sz="2800">
                          <a:latin typeface="隶书" panose="02010509060101010101" pitchFamily="49" charset="-122"/>
                          <a:ea typeface="隶书" panose="02010509060101010101" pitchFamily="49" charset="-122"/>
                        </a:rPr>
                        <a:t>x(M)</a:t>
                      </a:r>
                      <a:endParaRPr lang="en-US" altLang="zh-CN" sz="2800" b="0" i="0">
                        <a:solidFill>
                          <a:srgbClr val="FF0000"/>
                        </a:solidFill>
                        <a:latin typeface="隶书" panose="02010509060101010101" pitchFamily="49" charset="-122"/>
                        <a:ea typeface="隶书" panose="02010509060101010101" pitchFamily="49" charset="-122"/>
                      </a:endParaRPr>
                    </a:p>
                  </a:txBody>
                  <a:tcPr marL="91437" marR="91437"/>
                </a:tc>
                <a:tc>
                  <a:txBody>
                    <a:bodyPr vert="horz" wrap="square"/>
                    <a:lstStyle/>
                    <a:p>
                      <a:pPr algn="ctr">
                        <a:buNone/>
                      </a:pPr>
                      <a:r>
                        <a:rPr lang="en-US" altLang="zh-CN" sz="2800">
                          <a:latin typeface="隶书" panose="02010509060101010101" pitchFamily="49" charset="-122"/>
                          <a:ea typeface="隶书" panose="02010509060101010101" pitchFamily="49" charset="-122"/>
                        </a:rPr>
                        <a:t>A</a:t>
                      </a:r>
                      <a:r>
                        <a:rPr lang="zh-CN" altLang="en-US" sz="2800">
                          <a:latin typeface="隶书" panose="02010509060101010101" pitchFamily="49" charset="-122"/>
                          <a:ea typeface="隶书" panose="02010509060101010101" pitchFamily="49" charset="-122"/>
                        </a:rPr>
                        <a:t>种计费</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元</a:t>
                      </a:r>
                      <a:r>
                        <a:rPr lang="en-US" altLang="zh-CN" sz="2800">
                          <a:latin typeface="隶书" panose="02010509060101010101" pitchFamily="49" charset="-122"/>
                          <a:ea typeface="隶书" panose="02010509060101010101" pitchFamily="49" charset="-122"/>
                        </a:rPr>
                        <a:t>)</a:t>
                      </a:r>
                      <a:endParaRPr lang="en-US" altLang="zh-CN" sz="2800" b="0" i="0">
                        <a:solidFill>
                          <a:srgbClr val="FF0000"/>
                        </a:solidFill>
                        <a:latin typeface="隶书" panose="02010509060101010101" pitchFamily="49" charset="-122"/>
                        <a:ea typeface="隶书" panose="02010509060101010101" pitchFamily="49" charset="-122"/>
                      </a:endParaRPr>
                    </a:p>
                  </a:txBody>
                  <a:tcPr marL="91437" marR="91437"/>
                </a:tc>
                <a:tc>
                  <a:txBody>
                    <a:bodyPr vert="horz" wrap="square"/>
                    <a:lstStyle/>
                    <a:p>
                      <a:pPr algn="ctr">
                        <a:buNone/>
                      </a:pPr>
                      <a:r>
                        <a:rPr lang="en-US" altLang="zh-CN" sz="2800">
                          <a:latin typeface="隶书" panose="02010509060101010101" pitchFamily="49" charset="-122"/>
                          <a:ea typeface="隶书" panose="02010509060101010101" pitchFamily="49" charset="-122"/>
                        </a:rPr>
                        <a:t>B</a:t>
                      </a:r>
                      <a:r>
                        <a:rPr lang="zh-CN" altLang="en-US" sz="2800">
                          <a:latin typeface="隶书" panose="02010509060101010101" pitchFamily="49" charset="-122"/>
                          <a:ea typeface="隶书" panose="02010509060101010101" pitchFamily="49" charset="-122"/>
                        </a:rPr>
                        <a:t>种计费</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元</a:t>
                      </a:r>
                      <a:r>
                        <a:rPr lang="en-US" altLang="zh-CN" sz="2800">
                          <a:latin typeface="隶书" panose="02010509060101010101" pitchFamily="49" charset="-122"/>
                          <a:ea typeface="隶书" panose="02010509060101010101" pitchFamily="49" charset="-122"/>
                        </a:rPr>
                        <a:t>)</a:t>
                      </a:r>
                      <a:endParaRPr lang="en-US" altLang="zh-CN" sz="2800" b="0" i="0">
                        <a:solidFill>
                          <a:srgbClr val="FF0000"/>
                        </a:solidFill>
                        <a:latin typeface="隶书" panose="02010509060101010101" pitchFamily="49" charset="-122"/>
                        <a:ea typeface="隶书" panose="02010509060101010101" pitchFamily="49" charset="-122"/>
                      </a:endParaRPr>
                    </a:p>
                  </a:txBody>
                  <a:tcPr marL="91437" marR="91437"/>
                </a:tc>
                <a:extLst>
                  <a:ext uri="{0D108BD9-81ED-4DB2-BD59-A6C34878D82A}">
                    <a16:rowId xmlns:a16="http://schemas.microsoft.com/office/drawing/2014/main" xmlns="" val="10000"/>
                  </a:ext>
                </a:extLst>
              </a:tr>
              <a:tr h="381000">
                <a:tc>
                  <a:txBody>
                    <a:bodyPr vert="horz" wrap="square"/>
                    <a:lstStyle/>
                    <a:p>
                      <a:pPr algn="ctr">
                        <a:buNone/>
                      </a:pPr>
                      <a:r>
                        <a:rPr lang="en-US" altLang="zh-CN" sz="2800">
                          <a:latin typeface="隶书" panose="02010509060101010101" pitchFamily="49" charset="-122"/>
                          <a:ea typeface="隶书" panose="02010509060101010101" pitchFamily="49" charset="-122"/>
                        </a:rPr>
                        <a:t>x</a:t>
                      </a:r>
                      <a:r>
                        <a:rPr lang="zh-CN" altLang="en-US" sz="2800">
                          <a:latin typeface="隶书" panose="02010509060101010101" pitchFamily="49" charset="-122"/>
                          <a:ea typeface="隶书" panose="02010509060101010101" pitchFamily="49" charset="-122"/>
                        </a:rPr>
                        <a:t>小于等于</a:t>
                      </a:r>
                      <a:r>
                        <a:rPr lang="en-US" altLang="zh-CN" sz="2800">
                          <a:latin typeface="隶书" panose="02010509060101010101" pitchFamily="49" charset="-122"/>
                          <a:ea typeface="隶书" panose="02010509060101010101" pitchFamily="49" charset="-122"/>
                        </a:rPr>
                        <a:t>320</a:t>
                      </a:r>
                      <a:endParaRPr lang="en-US" altLang="zh-CN" sz="2800" b="0" i="0">
                        <a:solidFill>
                          <a:srgbClr val="FF0000"/>
                        </a:solidFill>
                        <a:latin typeface="隶书" panose="02010509060101010101" pitchFamily="49" charset="-122"/>
                        <a:ea typeface="隶书" panose="02010509060101010101" pitchFamily="49" charset="-122"/>
                      </a:endParaRPr>
                    </a:p>
                  </a:txBody>
                  <a:tcPr marL="91437" marR="91437"/>
                </a:tc>
                <a:tc>
                  <a:txBody>
                    <a:bodyPr vert="horz" wrap="square"/>
                    <a:lstStyle/>
                    <a:p>
                      <a:pPr algn="ctr">
                        <a:buNone/>
                      </a:pPr>
                      <a:r>
                        <a:rPr lang="en-US" altLang="zh-CN" sz="2800" b="1">
                          <a:solidFill>
                            <a:srgbClr val="FF0000"/>
                          </a:solidFill>
                          <a:latin typeface="隶书" panose="02010509060101010101" pitchFamily="49" charset="-122"/>
                          <a:ea typeface="隶书" panose="02010509060101010101" pitchFamily="49" charset="-122"/>
                        </a:rPr>
                        <a:t>30</a:t>
                      </a:r>
                      <a:endParaRPr lang="en-US" altLang="zh-CN" sz="2800" b="1" i="0">
                        <a:solidFill>
                          <a:srgbClr val="FF0000"/>
                        </a:solidFill>
                        <a:latin typeface="隶书" panose="02010509060101010101" pitchFamily="49" charset="-122"/>
                        <a:ea typeface="隶书" panose="02010509060101010101" pitchFamily="49" charset="-122"/>
                      </a:endParaRPr>
                    </a:p>
                  </a:txBody>
                  <a:tcPr marL="91437" marR="91437"/>
                </a:tc>
                <a:tc>
                  <a:txBody>
                    <a:bodyPr vert="horz" wrap="square"/>
                    <a:lstStyle/>
                    <a:p>
                      <a:pPr algn="ctr">
                        <a:buNone/>
                      </a:pPr>
                      <a:r>
                        <a:rPr lang="en-US" altLang="zh-CN" sz="2800" b="1">
                          <a:solidFill>
                            <a:srgbClr val="FF0000"/>
                          </a:solidFill>
                          <a:latin typeface="隶书" panose="02010509060101010101" pitchFamily="49" charset="-122"/>
                          <a:ea typeface="隶书" panose="02010509060101010101" pitchFamily="49" charset="-122"/>
                        </a:rPr>
                        <a:t>50</a:t>
                      </a:r>
                      <a:endParaRPr lang="en-US" altLang="zh-CN" sz="2800" b="1" i="0">
                        <a:solidFill>
                          <a:srgbClr val="FF0000"/>
                        </a:solidFill>
                        <a:latin typeface="隶书" panose="02010509060101010101" pitchFamily="49" charset="-122"/>
                        <a:ea typeface="隶书" panose="02010509060101010101" pitchFamily="49" charset="-122"/>
                      </a:endParaRPr>
                    </a:p>
                  </a:txBody>
                  <a:tcPr marL="91437" marR="91437"/>
                </a:tc>
                <a:extLst>
                  <a:ext uri="{0D108BD9-81ED-4DB2-BD59-A6C34878D82A}">
                    <a16:rowId xmlns:a16="http://schemas.microsoft.com/office/drawing/2014/main" xmlns="" val="10001"/>
                  </a:ext>
                </a:extLst>
              </a:tr>
              <a:tr h="381000">
                <a:tc>
                  <a:txBody>
                    <a:bodyPr vert="horz" wrap="square"/>
                    <a:lstStyle/>
                    <a:p>
                      <a:pPr algn="ctr">
                        <a:buNone/>
                      </a:pPr>
                      <a:r>
                        <a:rPr lang="en-US" altLang="zh-CN" sz="2800">
                          <a:latin typeface="隶书" panose="02010509060101010101" pitchFamily="49" charset="-122"/>
                          <a:ea typeface="隶书" panose="02010509060101010101" pitchFamily="49" charset="-122"/>
                        </a:rPr>
                        <a:t>x</a:t>
                      </a:r>
                      <a:r>
                        <a:rPr lang="zh-CN" altLang="en-US" sz="2800">
                          <a:latin typeface="隶书" panose="02010509060101010101" pitchFamily="49" charset="-122"/>
                          <a:ea typeface="隶书" panose="02010509060101010101" pitchFamily="49" charset="-122"/>
                        </a:rPr>
                        <a:t>大于</a:t>
                      </a:r>
                      <a:r>
                        <a:rPr lang="en-US" altLang="zh-CN" sz="2800">
                          <a:latin typeface="隶书" panose="02010509060101010101" pitchFamily="49" charset="-122"/>
                          <a:ea typeface="隶书" panose="02010509060101010101" pitchFamily="49" charset="-122"/>
                        </a:rPr>
                        <a:t>320</a:t>
                      </a:r>
                      <a:r>
                        <a:rPr lang="zh-CN" altLang="en-US" sz="2800">
                          <a:latin typeface="隶书" panose="02010509060101010101" pitchFamily="49" charset="-122"/>
                          <a:ea typeface="隶书" panose="02010509060101010101" pitchFamily="49" charset="-122"/>
                        </a:rPr>
                        <a:t>且小于</a:t>
                      </a:r>
                      <a:r>
                        <a:rPr lang="en-US" altLang="zh-CN" sz="2800">
                          <a:latin typeface="隶书" panose="02010509060101010101" pitchFamily="49" charset="-122"/>
                          <a:ea typeface="隶书" panose="02010509060101010101" pitchFamily="49" charset="-122"/>
                        </a:rPr>
                        <a:t>550</a:t>
                      </a:r>
                      <a:endParaRPr lang="en-US" altLang="zh-CN" sz="2800" b="0" i="0">
                        <a:solidFill>
                          <a:srgbClr val="FF0000"/>
                        </a:solidFill>
                        <a:latin typeface="隶书" panose="02010509060101010101" pitchFamily="49" charset="-122"/>
                        <a:ea typeface="隶书" panose="02010509060101010101" pitchFamily="49" charset="-122"/>
                      </a:endParaRPr>
                    </a:p>
                  </a:txBody>
                  <a:tcPr marL="91437" marR="91437"/>
                </a:tc>
                <a:tc>
                  <a:txBody>
                    <a:bodyPr vert="horz" wrap="square"/>
                    <a:lstStyle/>
                    <a:p>
                      <a:pPr algn="ctr">
                        <a:buNone/>
                      </a:pPr>
                      <a:r>
                        <a:rPr lang="en-US" altLang="zh-CN" sz="2800" b="1">
                          <a:solidFill>
                            <a:srgbClr val="FF0000"/>
                          </a:solidFill>
                          <a:latin typeface="隶书" panose="02010509060101010101" pitchFamily="49" charset="-122"/>
                          <a:ea typeface="隶书" panose="02010509060101010101" pitchFamily="49" charset="-122"/>
                          <a:sym typeface="+mn-ea"/>
                        </a:rPr>
                        <a:t>30+0.2(x</a:t>
                      </a:r>
                      <a:r>
                        <a:rPr lang="zh-CN" altLang="en-US" sz="2800" b="1">
                          <a:solidFill>
                            <a:srgbClr val="FF0000"/>
                          </a:solidFill>
                          <a:latin typeface="隶书" panose="02010509060101010101" pitchFamily="49" charset="-122"/>
                          <a:ea typeface="隶书" panose="02010509060101010101" pitchFamily="49" charset="-122"/>
                          <a:sym typeface="+mn-ea"/>
                        </a:rPr>
                        <a:t>－</a:t>
                      </a:r>
                      <a:r>
                        <a:rPr lang="en-US" altLang="zh-CN" sz="2800" b="1">
                          <a:solidFill>
                            <a:srgbClr val="FF0000"/>
                          </a:solidFill>
                          <a:latin typeface="隶书" panose="02010509060101010101" pitchFamily="49" charset="-122"/>
                          <a:ea typeface="隶书" panose="02010509060101010101" pitchFamily="49" charset="-122"/>
                          <a:sym typeface="+mn-ea"/>
                        </a:rPr>
                        <a:t>320)</a:t>
                      </a:r>
                      <a:endParaRPr lang="en-US" altLang="zh-CN" sz="2800" b="1" i="0">
                        <a:solidFill>
                          <a:srgbClr val="FF0000"/>
                        </a:solidFill>
                        <a:latin typeface="隶书" panose="02010509060101010101" pitchFamily="49" charset="-122"/>
                        <a:ea typeface="隶书" panose="02010509060101010101" pitchFamily="49" charset="-122"/>
                        <a:sym typeface="+mn-ea"/>
                      </a:endParaRPr>
                    </a:p>
                  </a:txBody>
                  <a:tcPr marL="91437" marR="91437"/>
                </a:tc>
                <a:tc>
                  <a:txBody>
                    <a:bodyPr vert="horz" wrap="square"/>
                    <a:lstStyle/>
                    <a:p>
                      <a:pPr algn="ctr">
                        <a:buNone/>
                      </a:pPr>
                      <a:r>
                        <a:rPr lang="en-US" altLang="zh-CN" sz="2800" b="1">
                          <a:solidFill>
                            <a:srgbClr val="FF0000"/>
                          </a:solidFill>
                          <a:latin typeface="隶书" panose="02010509060101010101" pitchFamily="49" charset="-122"/>
                          <a:ea typeface="隶书" panose="02010509060101010101" pitchFamily="49" charset="-122"/>
                        </a:rPr>
                        <a:t>50</a:t>
                      </a:r>
                      <a:endParaRPr lang="en-US" altLang="zh-CN" sz="2800" b="1" i="0">
                        <a:solidFill>
                          <a:srgbClr val="FF0000"/>
                        </a:solidFill>
                        <a:latin typeface="隶书" panose="02010509060101010101" pitchFamily="49" charset="-122"/>
                        <a:ea typeface="隶书" panose="02010509060101010101" pitchFamily="49" charset="-122"/>
                      </a:endParaRPr>
                    </a:p>
                  </a:txBody>
                  <a:tcPr marL="91437" marR="91437"/>
                </a:tc>
                <a:extLst>
                  <a:ext uri="{0D108BD9-81ED-4DB2-BD59-A6C34878D82A}">
                    <a16:rowId xmlns:a16="http://schemas.microsoft.com/office/drawing/2014/main" xmlns="" val="10002"/>
                  </a:ext>
                </a:extLst>
              </a:tr>
              <a:tr h="381000">
                <a:tc>
                  <a:txBody>
                    <a:bodyPr vert="horz" wrap="square"/>
                    <a:lstStyle/>
                    <a:p>
                      <a:pPr algn="ctr">
                        <a:buNone/>
                      </a:pPr>
                      <a:r>
                        <a:rPr lang="en-US" altLang="zh-CN" sz="2800">
                          <a:latin typeface="隶书" panose="02010509060101010101" pitchFamily="49" charset="-122"/>
                          <a:ea typeface="隶书" panose="02010509060101010101" pitchFamily="49" charset="-122"/>
                        </a:rPr>
                        <a:t>x</a:t>
                      </a:r>
                      <a:r>
                        <a:rPr lang="zh-CN" altLang="en-US" sz="2800">
                          <a:latin typeface="隶书" panose="02010509060101010101" pitchFamily="49" charset="-122"/>
                          <a:ea typeface="隶书" panose="02010509060101010101" pitchFamily="49" charset="-122"/>
                        </a:rPr>
                        <a:t>等于</a:t>
                      </a:r>
                      <a:r>
                        <a:rPr lang="en-US" altLang="zh-CN" sz="2800">
                          <a:latin typeface="隶书" panose="02010509060101010101" pitchFamily="49" charset="-122"/>
                          <a:ea typeface="隶书" panose="02010509060101010101" pitchFamily="49" charset="-122"/>
                        </a:rPr>
                        <a:t>550</a:t>
                      </a:r>
                      <a:endParaRPr lang="en-US" altLang="zh-CN" sz="2800" b="0" i="0">
                        <a:solidFill>
                          <a:srgbClr val="FF0000"/>
                        </a:solidFill>
                        <a:latin typeface="隶书" panose="02010509060101010101" pitchFamily="49" charset="-122"/>
                        <a:ea typeface="隶书" panose="02010509060101010101" pitchFamily="49" charset="-122"/>
                      </a:endParaRPr>
                    </a:p>
                  </a:txBody>
                  <a:tcPr marL="91437" marR="91437"/>
                </a:tc>
                <a:tc>
                  <a:txBody>
                    <a:bodyPr vert="horz" wrap="square"/>
                    <a:lstStyle/>
                    <a:p>
                      <a:pPr algn="ctr">
                        <a:buNone/>
                      </a:pPr>
                      <a:r>
                        <a:rPr lang="en-US" altLang="zh-CN" sz="2800" b="1">
                          <a:solidFill>
                            <a:srgbClr val="FF0000"/>
                          </a:solidFill>
                          <a:latin typeface="隶书" panose="02010509060101010101" pitchFamily="49" charset="-122"/>
                          <a:ea typeface="隶书" panose="02010509060101010101" pitchFamily="49" charset="-122"/>
                        </a:rPr>
                        <a:t>76</a:t>
                      </a:r>
                      <a:endParaRPr lang="en-US" altLang="zh-CN" sz="2800" b="1" i="0">
                        <a:solidFill>
                          <a:srgbClr val="FF0000"/>
                        </a:solidFill>
                        <a:latin typeface="隶书" panose="02010509060101010101" pitchFamily="49" charset="-122"/>
                        <a:ea typeface="隶书" panose="02010509060101010101" pitchFamily="49" charset="-122"/>
                      </a:endParaRPr>
                    </a:p>
                  </a:txBody>
                  <a:tcPr marL="91437" marR="91437"/>
                </a:tc>
                <a:tc>
                  <a:txBody>
                    <a:bodyPr vert="horz" wrap="square"/>
                    <a:lstStyle/>
                    <a:p>
                      <a:pPr algn="ctr">
                        <a:buNone/>
                      </a:pPr>
                      <a:r>
                        <a:rPr lang="en-US" altLang="zh-CN" sz="2800" b="1">
                          <a:solidFill>
                            <a:srgbClr val="FF0000"/>
                          </a:solidFill>
                          <a:latin typeface="隶书" panose="02010509060101010101" pitchFamily="49" charset="-122"/>
                          <a:ea typeface="隶书" panose="02010509060101010101" pitchFamily="49" charset="-122"/>
                        </a:rPr>
                        <a:t>50</a:t>
                      </a:r>
                      <a:endParaRPr lang="en-US" altLang="zh-CN" sz="2800" b="1" i="0">
                        <a:solidFill>
                          <a:srgbClr val="FF0000"/>
                        </a:solidFill>
                        <a:latin typeface="隶书" panose="02010509060101010101" pitchFamily="49" charset="-122"/>
                        <a:ea typeface="隶书" panose="02010509060101010101" pitchFamily="49" charset="-122"/>
                      </a:endParaRPr>
                    </a:p>
                  </a:txBody>
                  <a:tcPr marL="91437" marR="91437"/>
                </a:tc>
                <a:extLst>
                  <a:ext uri="{0D108BD9-81ED-4DB2-BD59-A6C34878D82A}">
                    <a16:rowId xmlns:a16="http://schemas.microsoft.com/office/drawing/2014/main" xmlns="" val="10003"/>
                  </a:ext>
                </a:extLst>
              </a:tr>
              <a:tr h="381000">
                <a:tc>
                  <a:txBody>
                    <a:bodyPr vert="horz" wrap="square"/>
                    <a:lstStyle/>
                    <a:p>
                      <a:pPr algn="ctr">
                        <a:buNone/>
                      </a:pPr>
                      <a:r>
                        <a:rPr lang="en-US" altLang="zh-CN" sz="2800">
                          <a:latin typeface="隶书" panose="02010509060101010101" pitchFamily="49" charset="-122"/>
                          <a:ea typeface="隶书" panose="02010509060101010101" pitchFamily="49" charset="-122"/>
                        </a:rPr>
                        <a:t>x</a:t>
                      </a:r>
                      <a:r>
                        <a:rPr lang="zh-CN" altLang="en-US" sz="2800">
                          <a:latin typeface="隶书" panose="02010509060101010101" pitchFamily="49" charset="-122"/>
                          <a:ea typeface="隶书" panose="02010509060101010101" pitchFamily="49" charset="-122"/>
                        </a:rPr>
                        <a:t>大于</a:t>
                      </a:r>
                      <a:r>
                        <a:rPr lang="en-US" altLang="zh-CN" sz="2800">
                          <a:latin typeface="隶书" panose="02010509060101010101" pitchFamily="49" charset="-122"/>
                          <a:ea typeface="隶书" panose="02010509060101010101" pitchFamily="49" charset="-122"/>
                        </a:rPr>
                        <a:t>550</a:t>
                      </a:r>
                      <a:endParaRPr lang="en-US" altLang="zh-CN" sz="2800" b="0" i="0">
                        <a:solidFill>
                          <a:srgbClr val="FF0000"/>
                        </a:solidFill>
                        <a:latin typeface="隶书" panose="02010509060101010101" pitchFamily="49" charset="-122"/>
                        <a:ea typeface="隶书" panose="02010509060101010101" pitchFamily="49" charset="-122"/>
                      </a:endParaRPr>
                    </a:p>
                  </a:txBody>
                  <a:tcPr marL="91437" marR="91437"/>
                </a:tc>
                <a:tc>
                  <a:txBody>
                    <a:bodyPr vert="horz" wrap="square"/>
                    <a:lstStyle/>
                    <a:p>
                      <a:pPr algn="ctr">
                        <a:buNone/>
                      </a:pPr>
                      <a:r>
                        <a:rPr lang="en-US" altLang="zh-CN" sz="2800" b="1">
                          <a:solidFill>
                            <a:srgbClr val="FF0000"/>
                          </a:solidFill>
                          <a:latin typeface="隶书" panose="02010509060101010101" pitchFamily="49" charset="-122"/>
                          <a:ea typeface="隶书" panose="02010509060101010101" pitchFamily="49" charset="-122"/>
                          <a:sym typeface="+mn-ea"/>
                        </a:rPr>
                        <a:t>30+0.2(x</a:t>
                      </a:r>
                      <a:r>
                        <a:rPr lang="zh-CN" altLang="en-US" sz="2800" b="1">
                          <a:solidFill>
                            <a:srgbClr val="FF0000"/>
                          </a:solidFill>
                          <a:latin typeface="隶书" panose="02010509060101010101" pitchFamily="49" charset="-122"/>
                          <a:ea typeface="隶书" panose="02010509060101010101" pitchFamily="49" charset="-122"/>
                          <a:sym typeface="+mn-ea"/>
                        </a:rPr>
                        <a:t>－</a:t>
                      </a:r>
                      <a:r>
                        <a:rPr lang="en-US" altLang="zh-CN" sz="2800" b="1">
                          <a:solidFill>
                            <a:srgbClr val="FF0000"/>
                          </a:solidFill>
                          <a:latin typeface="隶书" panose="02010509060101010101" pitchFamily="49" charset="-122"/>
                          <a:ea typeface="隶书" panose="02010509060101010101" pitchFamily="49" charset="-122"/>
                          <a:sym typeface="+mn-ea"/>
                        </a:rPr>
                        <a:t>320)</a:t>
                      </a:r>
                      <a:endParaRPr lang="en-US" altLang="zh-CN" sz="2800" b="1" i="0">
                        <a:solidFill>
                          <a:srgbClr val="FF0000"/>
                        </a:solidFill>
                        <a:latin typeface="隶书" panose="02010509060101010101" pitchFamily="49" charset="-122"/>
                        <a:ea typeface="隶书" panose="02010509060101010101" pitchFamily="49" charset="-122"/>
                        <a:sym typeface="+mn-ea"/>
                      </a:endParaRPr>
                    </a:p>
                  </a:txBody>
                  <a:tcPr marL="91437" marR="91437"/>
                </a:tc>
                <a:tc>
                  <a:txBody>
                    <a:bodyPr vert="horz" wrap="square"/>
                    <a:lstStyle/>
                    <a:p>
                      <a:pPr algn="ctr">
                        <a:buNone/>
                      </a:pPr>
                      <a:r>
                        <a:rPr lang="en-US" altLang="zh-CN" sz="2800" b="1">
                          <a:solidFill>
                            <a:srgbClr val="FF0000"/>
                          </a:solidFill>
                          <a:latin typeface="隶书" panose="02010509060101010101" pitchFamily="49" charset="-122"/>
                          <a:ea typeface="隶书" panose="02010509060101010101" pitchFamily="49" charset="-122"/>
                          <a:sym typeface="+mn-ea"/>
                        </a:rPr>
                        <a:t>50+0.1(x</a:t>
                      </a:r>
                      <a:r>
                        <a:rPr lang="zh-CN" altLang="en-US" sz="2800" b="1">
                          <a:solidFill>
                            <a:srgbClr val="FF0000"/>
                          </a:solidFill>
                          <a:latin typeface="隶书" panose="02010509060101010101" pitchFamily="49" charset="-122"/>
                          <a:ea typeface="隶书" panose="02010509060101010101" pitchFamily="49" charset="-122"/>
                          <a:sym typeface="+mn-ea"/>
                        </a:rPr>
                        <a:t>－</a:t>
                      </a:r>
                      <a:r>
                        <a:rPr lang="en-US" altLang="zh-CN" sz="2800" b="1">
                          <a:solidFill>
                            <a:srgbClr val="FF0000"/>
                          </a:solidFill>
                          <a:latin typeface="隶书" panose="02010509060101010101" pitchFamily="49" charset="-122"/>
                          <a:ea typeface="隶书" panose="02010509060101010101" pitchFamily="49" charset="-122"/>
                          <a:sym typeface="+mn-ea"/>
                        </a:rPr>
                        <a:t>550)</a:t>
                      </a:r>
                      <a:endParaRPr lang="en-US" altLang="zh-CN" sz="2800" b="1" i="0">
                        <a:solidFill>
                          <a:srgbClr val="FF0000"/>
                        </a:solidFill>
                        <a:latin typeface="隶书" panose="02010509060101010101" pitchFamily="49" charset="-122"/>
                        <a:ea typeface="隶书" panose="02010509060101010101" pitchFamily="49" charset="-122"/>
                        <a:sym typeface="+mn-ea"/>
                      </a:endParaRPr>
                    </a:p>
                  </a:txBody>
                  <a:tcPr marL="91437" marR="91437"/>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420503934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left)">
                                      <p:cBhvr>
                                        <p:cTn id="12" dur="500"/>
                                        <p:tgtEl>
                                          <p:spTgt spid="2">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wipe(left)">
                                      <p:cBhvr>
                                        <p:cTn id="17" dur="500"/>
                                        <p:tgtEl>
                                          <p:spTgt spid="2">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wipe(left)">
                                      <p:cBhvr>
                                        <p:cTn id="22" dur="500"/>
                                        <p:tgtEl>
                                          <p:spTgt spid="2">
                                            <p:txEl>
                                              <p:pRg st="3" end="3"/>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p:nvPr/>
        </p:nvPicPr>
        <p:blipFill>
          <a:blip r:embed="rId2"/>
          <a:stretch>
            <a:fillRect/>
          </a:stretch>
        </p:blipFill>
        <p:spPr>
          <a:xfrm>
            <a:off x="3791744" y="3212976"/>
            <a:ext cx="7925987" cy="2880320"/>
          </a:xfrm>
          <a:prstGeom prst="rect">
            <a:avLst/>
          </a:prstGeom>
        </p:spPr>
      </p:pic>
      <p:sp>
        <p:nvSpPr>
          <p:cNvPr id="3" name="矩形 2"/>
          <p:cNvSpPr/>
          <p:nvPr/>
        </p:nvSpPr>
        <p:spPr>
          <a:xfrm>
            <a:off x="119336" y="772328"/>
            <a:ext cx="12025336" cy="2246769"/>
          </a:xfrm>
          <a:prstGeom prst="rect">
            <a:avLst/>
          </a:prstGeom>
        </p:spPr>
        <p:txBody>
          <a:bodyPr wrap="square">
            <a:spAutoFit/>
          </a:bodyPr>
          <a:lstStyle/>
          <a:p>
            <a:pPr>
              <a:spcAft>
                <a:spcPct val="0"/>
              </a:spcAft>
            </a:pPr>
            <a:r>
              <a:rPr lang="en-US" altLang="zh-CN" sz="2800" kern="100" smtClean="0">
                <a:latin typeface="隶书" panose="02010509060101010101" pitchFamily="49" charset="-122"/>
                <a:ea typeface="隶书" panose="02010509060101010101" pitchFamily="49" charset="-122"/>
              </a:rPr>
              <a:t>【4-5】</a:t>
            </a:r>
            <a:r>
              <a:rPr lang="zh-CN" altLang="zh-CN" sz="2800" kern="100" smtClean="0">
                <a:latin typeface="隶书" panose="02010509060101010101" pitchFamily="49" charset="-122"/>
                <a:ea typeface="隶书" panose="02010509060101010101" pitchFamily="49" charset="-122"/>
                <a:cs typeface="新宋体" panose="02010609030101010101" pitchFamily="49" charset="-122"/>
              </a:rPr>
              <a:t>小王</a:t>
            </a:r>
            <a:r>
              <a:rPr lang="zh-CN" altLang="zh-CN" sz="2800" kern="100">
                <a:latin typeface="隶书" panose="02010509060101010101" pitchFamily="49" charset="-122"/>
                <a:ea typeface="隶书" panose="02010509060101010101" pitchFamily="49" charset="-122"/>
                <a:cs typeface="新宋体" panose="02010609030101010101" pitchFamily="49" charset="-122"/>
              </a:rPr>
              <a:t>看到两个超市的促销信息如图所示．</a:t>
            </a:r>
            <a:endParaRPr lang="zh-CN" altLang="zh-CN" sz="2800" kern="100">
              <a:latin typeface="隶书" panose="02010509060101010101" pitchFamily="49" charset="-122"/>
              <a:ea typeface="隶书" panose="02010509060101010101" pitchFamily="49" charset="-122"/>
            </a:endParaRPr>
          </a:p>
          <a:p>
            <a:pPr>
              <a:spcAft>
                <a:spcPct val="0"/>
              </a:spcAft>
            </a:pPr>
            <a:r>
              <a:rPr lang="en-US" altLang="zh-CN" sz="2800" kern="100">
                <a:latin typeface="隶书" panose="02010509060101010101" pitchFamily="49" charset="-122"/>
                <a:ea typeface="隶书" panose="02010509060101010101" pitchFamily="49" charset="-122"/>
              </a:rPr>
              <a:t>(1)</a:t>
            </a:r>
            <a:r>
              <a:rPr lang="zh-CN" altLang="zh-CN" sz="2800" kern="100">
                <a:latin typeface="隶书" panose="02010509060101010101" pitchFamily="49" charset="-122"/>
                <a:ea typeface="隶书" panose="02010509060101010101" pitchFamily="49" charset="-122"/>
                <a:cs typeface="新宋体" panose="02010609030101010101" pitchFamily="49" charset="-122"/>
              </a:rPr>
              <a:t>当一次性购物标价总额是</a:t>
            </a:r>
            <a:r>
              <a:rPr lang="en-US" altLang="zh-CN" sz="2800" kern="100">
                <a:latin typeface="隶书" panose="02010509060101010101" pitchFamily="49" charset="-122"/>
                <a:ea typeface="隶书" panose="02010509060101010101" pitchFamily="49" charset="-122"/>
              </a:rPr>
              <a:t>300</a:t>
            </a:r>
            <a:r>
              <a:rPr lang="zh-CN" altLang="zh-CN" sz="2800" kern="100">
                <a:latin typeface="隶书" panose="02010509060101010101" pitchFamily="49" charset="-122"/>
                <a:ea typeface="隶书" panose="02010509060101010101" pitchFamily="49" charset="-122"/>
                <a:cs typeface="新宋体" panose="02010609030101010101" pitchFamily="49" charset="-122"/>
              </a:rPr>
              <a:t>元时，甲、乙超市实付款分别是多少？</a:t>
            </a:r>
            <a:endParaRPr lang="zh-CN" altLang="zh-CN" sz="2800" kern="100">
              <a:latin typeface="隶书" panose="02010509060101010101" pitchFamily="49" charset="-122"/>
              <a:ea typeface="隶书" panose="02010509060101010101" pitchFamily="49" charset="-122"/>
            </a:endParaRPr>
          </a:p>
          <a:p>
            <a:pPr>
              <a:spcAft>
                <a:spcPct val="0"/>
              </a:spcAft>
            </a:pPr>
            <a:r>
              <a:rPr lang="en-US" altLang="zh-CN" sz="2800" kern="100">
                <a:latin typeface="隶书" panose="02010509060101010101" pitchFamily="49" charset="-122"/>
                <a:ea typeface="隶书" panose="02010509060101010101" pitchFamily="49" charset="-122"/>
              </a:rPr>
              <a:t>(2)</a:t>
            </a:r>
            <a:r>
              <a:rPr lang="zh-CN" altLang="zh-CN" sz="2800" kern="100">
                <a:latin typeface="隶书" panose="02010509060101010101" pitchFamily="49" charset="-122"/>
                <a:ea typeface="隶书" panose="02010509060101010101" pitchFamily="49" charset="-122"/>
                <a:cs typeface="新宋体" panose="02010609030101010101" pitchFamily="49" charset="-122"/>
              </a:rPr>
              <a:t>当标价总额是多少时，甲、乙超市实付款一样？</a:t>
            </a:r>
            <a:endParaRPr lang="zh-CN" altLang="zh-CN" sz="2800" kern="100">
              <a:latin typeface="隶书" panose="02010509060101010101" pitchFamily="49" charset="-122"/>
              <a:ea typeface="隶书" panose="02010509060101010101" pitchFamily="49" charset="-122"/>
            </a:endParaRPr>
          </a:p>
          <a:p>
            <a:pPr>
              <a:spcAft>
                <a:spcPct val="0"/>
              </a:spcAft>
            </a:pPr>
            <a:r>
              <a:rPr lang="en-US" altLang="zh-CN" sz="2800" kern="100">
                <a:latin typeface="隶书" panose="02010509060101010101" pitchFamily="49" charset="-122"/>
                <a:ea typeface="隶书" panose="02010509060101010101" pitchFamily="49" charset="-122"/>
              </a:rPr>
              <a:t>(3)</a:t>
            </a:r>
            <a:r>
              <a:rPr lang="zh-CN" altLang="zh-CN" sz="2800" kern="100">
                <a:latin typeface="隶书" panose="02010509060101010101" pitchFamily="49" charset="-122"/>
                <a:ea typeface="隶书" panose="02010509060101010101" pitchFamily="49" charset="-122"/>
                <a:cs typeface="新宋体" panose="02010609030101010101" pitchFamily="49" charset="-122"/>
              </a:rPr>
              <a:t>小王两次到乙超市分别购物标价</a:t>
            </a:r>
            <a:r>
              <a:rPr lang="en-US" altLang="zh-CN" sz="2800" kern="100">
                <a:latin typeface="隶书" panose="02010509060101010101" pitchFamily="49" charset="-122"/>
                <a:ea typeface="隶书" panose="02010509060101010101" pitchFamily="49" charset="-122"/>
              </a:rPr>
              <a:t>198</a:t>
            </a:r>
            <a:r>
              <a:rPr lang="zh-CN" altLang="zh-CN" sz="2800" kern="100">
                <a:latin typeface="隶书" panose="02010509060101010101" pitchFamily="49" charset="-122"/>
                <a:ea typeface="隶书" panose="02010509060101010101" pitchFamily="49" charset="-122"/>
                <a:cs typeface="新宋体" panose="02010609030101010101" pitchFamily="49" charset="-122"/>
              </a:rPr>
              <a:t>元和</a:t>
            </a:r>
            <a:r>
              <a:rPr lang="en-US" altLang="zh-CN" sz="2800" kern="100">
                <a:latin typeface="隶书" panose="02010509060101010101" pitchFamily="49" charset="-122"/>
                <a:ea typeface="隶书" panose="02010509060101010101" pitchFamily="49" charset="-122"/>
              </a:rPr>
              <a:t>466</a:t>
            </a:r>
            <a:r>
              <a:rPr lang="zh-CN" altLang="zh-CN" sz="2800" kern="100">
                <a:latin typeface="隶书" panose="02010509060101010101" pitchFamily="49" charset="-122"/>
                <a:ea typeface="隶书" panose="02010509060101010101" pitchFamily="49" charset="-122"/>
                <a:cs typeface="新宋体" panose="02010609030101010101" pitchFamily="49" charset="-122"/>
              </a:rPr>
              <a:t>元，若他只去一次该超市购买同样多的商品，可以节省多少元？</a:t>
            </a:r>
            <a:endParaRPr lang="zh-CN" altLang="zh-CN" sz="2800" kern="100">
              <a:effectLst/>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1125183505"/>
      </p:ext>
    </p:extLst>
  </p:cSld>
  <p:clrMapOvr>
    <a:masterClrMapping/>
  </p:clrMapOvr>
  <p:transition/>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p:nvPr/>
        </p:nvPicPr>
        <p:blipFill>
          <a:blip r:embed="rId2"/>
          <a:stretch>
            <a:fillRect/>
          </a:stretch>
        </p:blipFill>
        <p:spPr>
          <a:xfrm>
            <a:off x="6158288" y="1916832"/>
            <a:ext cx="5746341" cy="2088232"/>
          </a:xfrm>
          <a:prstGeom prst="rect">
            <a:avLst/>
          </a:prstGeom>
        </p:spPr>
      </p:pic>
      <p:sp>
        <p:nvSpPr>
          <p:cNvPr id="3" name="矩形 2"/>
          <p:cNvSpPr/>
          <p:nvPr/>
        </p:nvSpPr>
        <p:spPr>
          <a:xfrm>
            <a:off x="119336" y="772328"/>
            <a:ext cx="12025336" cy="954107"/>
          </a:xfrm>
          <a:prstGeom prst="rect">
            <a:avLst/>
          </a:prstGeom>
        </p:spPr>
        <p:txBody>
          <a:bodyPr wrap="square">
            <a:spAutoFit/>
          </a:bodyPr>
          <a:lstStyle/>
          <a:p>
            <a:pPr>
              <a:spcAft>
                <a:spcPct val="0"/>
              </a:spcAft>
            </a:pPr>
            <a:r>
              <a:rPr lang="en-US" altLang="zh-CN" sz="2800" kern="100">
                <a:latin typeface="隶书" panose="02010509060101010101" pitchFamily="49" charset="-122"/>
                <a:ea typeface="隶书" panose="02010509060101010101" pitchFamily="49" charset="-122"/>
              </a:rPr>
              <a:t>【4-5】</a:t>
            </a:r>
            <a:r>
              <a:rPr lang="zh-CN" altLang="zh-CN" sz="2800" kern="100" smtClean="0">
                <a:latin typeface="隶书" panose="02010509060101010101" pitchFamily="49" charset="-122"/>
                <a:ea typeface="隶书" panose="02010509060101010101" pitchFamily="49" charset="-122"/>
                <a:cs typeface="新宋体" panose="02010609030101010101" pitchFamily="49" charset="-122"/>
              </a:rPr>
              <a:t>小王</a:t>
            </a:r>
            <a:r>
              <a:rPr lang="zh-CN" altLang="zh-CN" sz="2800" kern="100">
                <a:latin typeface="隶书" panose="02010509060101010101" pitchFamily="49" charset="-122"/>
                <a:ea typeface="隶书" panose="02010509060101010101" pitchFamily="49" charset="-122"/>
                <a:cs typeface="新宋体" panose="02010609030101010101" pitchFamily="49" charset="-122"/>
              </a:rPr>
              <a:t>看到两个超市的促销信息如图所示．</a:t>
            </a:r>
            <a:endParaRPr lang="zh-CN" altLang="zh-CN" sz="2800" kern="100">
              <a:latin typeface="隶书" panose="02010509060101010101" pitchFamily="49" charset="-122"/>
              <a:ea typeface="隶书" panose="02010509060101010101" pitchFamily="49" charset="-122"/>
            </a:endParaRPr>
          </a:p>
          <a:p>
            <a:pPr>
              <a:spcAft>
                <a:spcPct val="0"/>
              </a:spcAft>
            </a:pPr>
            <a:r>
              <a:rPr lang="en-US" altLang="zh-CN" sz="2800" kern="100">
                <a:latin typeface="隶书" panose="02010509060101010101" pitchFamily="49" charset="-122"/>
                <a:ea typeface="隶书" panose="02010509060101010101" pitchFamily="49" charset="-122"/>
              </a:rPr>
              <a:t>(1)</a:t>
            </a:r>
            <a:r>
              <a:rPr lang="zh-CN" altLang="zh-CN" sz="2800" kern="100">
                <a:latin typeface="隶书" panose="02010509060101010101" pitchFamily="49" charset="-122"/>
                <a:ea typeface="隶书" panose="02010509060101010101" pitchFamily="49" charset="-122"/>
                <a:cs typeface="新宋体" panose="02010609030101010101" pitchFamily="49" charset="-122"/>
              </a:rPr>
              <a:t>当一次性购物标价总额是</a:t>
            </a:r>
            <a:r>
              <a:rPr lang="en-US" altLang="zh-CN" sz="2800" kern="100">
                <a:latin typeface="隶书" panose="02010509060101010101" pitchFamily="49" charset="-122"/>
                <a:ea typeface="隶书" panose="02010509060101010101" pitchFamily="49" charset="-122"/>
              </a:rPr>
              <a:t>300</a:t>
            </a:r>
            <a:r>
              <a:rPr lang="zh-CN" altLang="zh-CN" sz="2800" kern="100">
                <a:latin typeface="隶书" panose="02010509060101010101" pitchFamily="49" charset="-122"/>
                <a:ea typeface="隶书" panose="02010509060101010101" pitchFamily="49" charset="-122"/>
                <a:cs typeface="新宋体" panose="02010609030101010101" pitchFamily="49" charset="-122"/>
              </a:rPr>
              <a:t>元时，甲、乙超市实付款分别是多少</a:t>
            </a:r>
            <a:r>
              <a:rPr lang="zh-CN" altLang="zh-CN" sz="2800" kern="100" smtClean="0">
                <a:latin typeface="隶书" panose="02010509060101010101" pitchFamily="49" charset="-122"/>
                <a:ea typeface="隶书" panose="02010509060101010101" pitchFamily="49" charset="-122"/>
                <a:cs typeface="新宋体" panose="02010609030101010101" pitchFamily="49" charset="-122"/>
              </a:rPr>
              <a:t>？</a:t>
            </a:r>
            <a:endParaRPr lang="zh-CN" altLang="zh-CN" sz="2800" kern="100">
              <a:latin typeface="隶书" panose="02010509060101010101" pitchFamily="49" charset="-122"/>
              <a:ea typeface="隶书" panose="02010509060101010101" pitchFamily="49" charset="-122"/>
            </a:endParaRPr>
          </a:p>
        </p:txBody>
      </p:sp>
      <p:sp>
        <p:nvSpPr>
          <p:cNvPr id="4" name="矩形 3"/>
          <p:cNvSpPr/>
          <p:nvPr/>
        </p:nvSpPr>
        <p:spPr>
          <a:xfrm>
            <a:off x="119336" y="2019905"/>
            <a:ext cx="12385376" cy="3970318"/>
          </a:xfrm>
          <a:prstGeom prst="rect">
            <a:avLst/>
          </a:prstGeom>
        </p:spPr>
        <p:txBody>
          <a:bodyPr wrap="square">
            <a:spAutoFit/>
          </a:bodyPr>
          <a:lstStyle/>
          <a:p>
            <a:pPr>
              <a:lnSpc>
                <a:spcPct val="150000"/>
              </a:lnSpc>
              <a:spcAft>
                <a:spcPct val="0"/>
              </a:spcAft>
            </a:pPr>
            <a:r>
              <a:rPr lang="zh-CN" altLang="en-US"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1</a:t>
            </a:r>
            <a:r>
              <a:rPr lang="zh-CN" altLang="en-US" sz="2800" kern="100" smtClean="0">
                <a:solidFill>
                  <a:srgbClr val="FF0000"/>
                </a:solidFill>
                <a:latin typeface="隶书" panose="02010509060101010101" pitchFamily="49" charset="-122"/>
                <a:ea typeface="隶书" panose="02010509060101010101" pitchFamily="49" charset="-122"/>
              </a:rPr>
              <a:t>）解：由</a:t>
            </a:r>
            <a:r>
              <a:rPr lang="zh-CN" altLang="en-US" sz="2800" kern="100">
                <a:solidFill>
                  <a:srgbClr val="FF0000"/>
                </a:solidFill>
                <a:latin typeface="隶书" panose="02010509060101010101" pitchFamily="49" charset="-122"/>
                <a:ea typeface="隶书" panose="02010509060101010101" pitchFamily="49" charset="-122"/>
              </a:rPr>
              <a:t>题意可得，</a:t>
            </a:r>
          </a:p>
          <a:p>
            <a:pPr>
              <a:lnSpc>
                <a:spcPct val="150000"/>
              </a:lnSpc>
              <a:spcAft>
                <a:spcPct val="0"/>
              </a:spcAft>
            </a:pPr>
            <a:r>
              <a:rPr lang="zh-CN" altLang="en-US" sz="2800" kern="100">
                <a:solidFill>
                  <a:srgbClr val="FF0000"/>
                </a:solidFill>
                <a:latin typeface="隶书" panose="02010509060101010101" pitchFamily="49" charset="-122"/>
                <a:ea typeface="隶书" panose="02010509060101010101" pitchFamily="49" charset="-122"/>
              </a:rPr>
              <a:t>当一次性购物标价总额是</a:t>
            </a:r>
            <a:r>
              <a:rPr lang="en-US" altLang="zh-CN" sz="2800" kern="100">
                <a:solidFill>
                  <a:srgbClr val="FF0000"/>
                </a:solidFill>
                <a:latin typeface="隶书" panose="02010509060101010101" pitchFamily="49" charset="-122"/>
                <a:ea typeface="隶书" panose="02010509060101010101" pitchFamily="49" charset="-122"/>
              </a:rPr>
              <a:t>300</a:t>
            </a:r>
            <a:r>
              <a:rPr lang="zh-CN" altLang="en-US" sz="2800" kern="100">
                <a:solidFill>
                  <a:srgbClr val="FF0000"/>
                </a:solidFill>
                <a:latin typeface="隶书" panose="02010509060101010101" pitchFamily="49" charset="-122"/>
                <a:ea typeface="隶书" panose="02010509060101010101" pitchFamily="49" charset="-122"/>
              </a:rPr>
              <a:t>元时，</a:t>
            </a:r>
          </a:p>
          <a:p>
            <a:pPr>
              <a:lnSpc>
                <a:spcPct val="150000"/>
              </a:lnSpc>
              <a:spcAft>
                <a:spcPct val="0"/>
              </a:spcAft>
            </a:pPr>
            <a:r>
              <a:rPr lang="zh-CN" altLang="en-US" sz="2800" kern="100">
                <a:solidFill>
                  <a:srgbClr val="FF0000"/>
                </a:solidFill>
                <a:latin typeface="隶书" panose="02010509060101010101" pitchFamily="49" charset="-122"/>
                <a:ea typeface="隶书" panose="02010509060101010101" pitchFamily="49" charset="-122"/>
              </a:rPr>
              <a:t>在甲超市需</a:t>
            </a:r>
            <a:r>
              <a:rPr lang="zh-CN" altLang="en-US" sz="2800" kern="100" smtClean="0">
                <a:solidFill>
                  <a:srgbClr val="FF0000"/>
                </a:solidFill>
                <a:latin typeface="隶书" panose="02010509060101010101" pitchFamily="49" charset="-122"/>
                <a:ea typeface="隶书" panose="02010509060101010101" pitchFamily="49" charset="-122"/>
              </a:rPr>
              <a:t>付款：</a:t>
            </a:r>
            <a:r>
              <a:rPr lang="en-US" altLang="zh-CN" sz="2800" kern="100" smtClean="0">
                <a:solidFill>
                  <a:srgbClr val="FF0000"/>
                </a:solidFill>
                <a:latin typeface="隶书" panose="02010509060101010101" pitchFamily="49" charset="-122"/>
                <a:ea typeface="隶书" panose="02010509060101010101" pitchFamily="49" charset="-122"/>
              </a:rPr>
              <a:t>300×0.88</a:t>
            </a:r>
            <a:r>
              <a:rPr lang="zh-CN" altLang="en-US"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264</a:t>
            </a:r>
            <a:r>
              <a:rPr lang="zh-CN" altLang="en-US" sz="2800" kern="100">
                <a:solidFill>
                  <a:srgbClr val="FF0000"/>
                </a:solidFill>
                <a:latin typeface="隶书" panose="02010509060101010101" pitchFamily="49" charset="-122"/>
                <a:ea typeface="隶书" panose="02010509060101010101" pitchFamily="49" charset="-122"/>
              </a:rPr>
              <a:t>（元），</a:t>
            </a:r>
          </a:p>
          <a:p>
            <a:pPr>
              <a:lnSpc>
                <a:spcPct val="150000"/>
              </a:lnSpc>
              <a:spcAft>
                <a:spcPct val="0"/>
              </a:spcAft>
            </a:pPr>
            <a:r>
              <a:rPr lang="zh-CN" altLang="en-US" sz="2800" kern="100">
                <a:solidFill>
                  <a:srgbClr val="FF0000"/>
                </a:solidFill>
                <a:latin typeface="隶书" panose="02010509060101010101" pitchFamily="49" charset="-122"/>
                <a:ea typeface="隶书" panose="02010509060101010101" pitchFamily="49" charset="-122"/>
              </a:rPr>
              <a:t>在乙超市需付款：</a:t>
            </a:r>
            <a:r>
              <a:rPr lang="en-US" altLang="zh-CN" sz="2800" kern="100">
                <a:solidFill>
                  <a:srgbClr val="FF0000"/>
                </a:solidFill>
                <a:latin typeface="隶书" panose="02010509060101010101" pitchFamily="49" charset="-122"/>
                <a:ea typeface="隶书" panose="02010509060101010101" pitchFamily="49" charset="-122"/>
              </a:rPr>
              <a:t>300×0.9</a:t>
            </a:r>
            <a:r>
              <a:rPr lang="zh-CN" altLang="en-US"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270</a:t>
            </a:r>
            <a:r>
              <a:rPr lang="zh-CN" altLang="en-US" sz="2800" kern="100">
                <a:solidFill>
                  <a:srgbClr val="FF0000"/>
                </a:solidFill>
                <a:latin typeface="隶书" panose="02010509060101010101" pitchFamily="49" charset="-122"/>
                <a:ea typeface="隶书" panose="02010509060101010101" pitchFamily="49" charset="-122"/>
              </a:rPr>
              <a:t>（元），</a:t>
            </a:r>
          </a:p>
          <a:p>
            <a:pPr>
              <a:lnSpc>
                <a:spcPct val="150000"/>
              </a:lnSpc>
              <a:spcAft>
                <a:spcPct val="0"/>
              </a:spcAft>
            </a:pPr>
            <a:r>
              <a:rPr lang="zh-CN" altLang="en-US" sz="2800" kern="100">
                <a:solidFill>
                  <a:srgbClr val="FF0000"/>
                </a:solidFill>
                <a:latin typeface="隶书" panose="02010509060101010101" pitchFamily="49" charset="-122"/>
                <a:ea typeface="隶书" panose="02010509060101010101" pitchFamily="49" charset="-122"/>
              </a:rPr>
              <a:t>答：当一次性购物标价总额是</a:t>
            </a:r>
            <a:r>
              <a:rPr lang="en-US" altLang="zh-CN" sz="2800" kern="100">
                <a:solidFill>
                  <a:srgbClr val="FF0000"/>
                </a:solidFill>
                <a:latin typeface="隶书" panose="02010509060101010101" pitchFamily="49" charset="-122"/>
                <a:ea typeface="隶书" panose="02010509060101010101" pitchFamily="49" charset="-122"/>
              </a:rPr>
              <a:t>300</a:t>
            </a:r>
            <a:r>
              <a:rPr lang="zh-CN" altLang="en-US" sz="2800" kern="100">
                <a:solidFill>
                  <a:srgbClr val="FF0000"/>
                </a:solidFill>
                <a:latin typeface="隶书" panose="02010509060101010101" pitchFamily="49" charset="-122"/>
                <a:ea typeface="隶书" panose="02010509060101010101" pitchFamily="49" charset="-122"/>
              </a:rPr>
              <a:t>元时，甲超市付款</a:t>
            </a:r>
            <a:r>
              <a:rPr lang="en-US" altLang="zh-CN" sz="2800" kern="100">
                <a:solidFill>
                  <a:srgbClr val="FF0000"/>
                </a:solidFill>
                <a:latin typeface="隶书" panose="02010509060101010101" pitchFamily="49" charset="-122"/>
                <a:ea typeface="隶书" panose="02010509060101010101" pitchFamily="49" charset="-122"/>
              </a:rPr>
              <a:t>264</a:t>
            </a:r>
            <a:r>
              <a:rPr lang="zh-CN" altLang="en-US" sz="2800" kern="100">
                <a:solidFill>
                  <a:srgbClr val="FF0000"/>
                </a:solidFill>
                <a:latin typeface="隶书" panose="02010509060101010101" pitchFamily="49" charset="-122"/>
                <a:ea typeface="隶书" panose="02010509060101010101" pitchFamily="49" charset="-122"/>
              </a:rPr>
              <a:t>元</a:t>
            </a:r>
            <a:r>
              <a:rPr lang="zh-CN" altLang="en-US" sz="2800" kern="100" smtClean="0">
                <a:solidFill>
                  <a:srgbClr val="FF0000"/>
                </a:solidFill>
                <a:latin typeface="隶书" panose="02010509060101010101" pitchFamily="49" charset="-122"/>
                <a:ea typeface="隶书" panose="02010509060101010101" pitchFamily="49" charset="-122"/>
              </a:rPr>
              <a:t>，</a:t>
            </a:r>
            <a:endParaRPr lang="en-US" altLang="zh-CN" sz="2800" kern="100" smtClean="0">
              <a:solidFill>
                <a:srgbClr val="FF0000"/>
              </a:solidFill>
              <a:latin typeface="隶书" panose="02010509060101010101" pitchFamily="49" charset="-122"/>
              <a:ea typeface="隶书" panose="02010509060101010101" pitchFamily="49" charset="-122"/>
            </a:endParaRPr>
          </a:p>
          <a:p>
            <a:pPr>
              <a:lnSpc>
                <a:spcPct val="150000"/>
              </a:lnSpc>
              <a:spcAft>
                <a:spcPct val="0"/>
              </a:spcAft>
            </a:pPr>
            <a:r>
              <a:rPr lang="zh-CN" altLang="en-US" sz="2800" kern="100" smtClean="0">
                <a:solidFill>
                  <a:srgbClr val="FF0000"/>
                </a:solidFill>
                <a:latin typeface="隶书" panose="02010509060101010101" pitchFamily="49" charset="-122"/>
                <a:ea typeface="隶书" panose="02010509060101010101" pitchFamily="49" charset="-122"/>
              </a:rPr>
              <a:t>乙</a:t>
            </a:r>
            <a:r>
              <a:rPr lang="zh-CN" altLang="en-US" sz="2800" kern="100">
                <a:solidFill>
                  <a:srgbClr val="FF0000"/>
                </a:solidFill>
                <a:latin typeface="隶书" panose="02010509060101010101" pitchFamily="49" charset="-122"/>
                <a:ea typeface="隶书" panose="02010509060101010101" pitchFamily="49" charset="-122"/>
              </a:rPr>
              <a:t>超市付款</a:t>
            </a:r>
            <a:r>
              <a:rPr lang="en-US" altLang="zh-CN" sz="2800" kern="100">
                <a:solidFill>
                  <a:srgbClr val="FF0000"/>
                </a:solidFill>
                <a:latin typeface="隶书" panose="02010509060101010101" pitchFamily="49" charset="-122"/>
                <a:ea typeface="隶书" panose="02010509060101010101" pitchFamily="49" charset="-122"/>
              </a:rPr>
              <a:t>270</a:t>
            </a:r>
            <a:r>
              <a:rPr lang="zh-CN" altLang="en-US" sz="2800" kern="100" smtClean="0">
                <a:solidFill>
                  <a:srgbClr val="FF0000"/>
                </a:solidFill>
                <a:latin typeface="隶书" panose="02010509060101010101" pitchFamily="49" charset="-122"/>
                <a:ea typeface="隶书" panose="02010509060101010101" pitchFamily="49" charset="-122"/>
              </a:rPr>
              <a:t>元</a:t>
            </a:r>
            <a:r>
              <a:rPr lang="en-US" altLang="zh-CN" sz="2800" kern="100" smtClean="0">
                <a:solidFill>
                  <a:srgbClr val="FF0000"/>
                </a:solidFill>
                <a:latin typeface="隶书" panose="02010509060101010101" pitchFamily="49" charset="-122"/>
                <a:ea typeface="隶书" panose="02010509060101010101" pitchFamily="49" charset="-122"/>
              </a:rPr>
              <a:t>.</a:t>
            </a:r>
            <a:endParaRPr lang="zh-CN" altLang="en-US" sz="2800" kern="100">
              <a:solidFill>
                <a:srgbClr val="FF0000"/>
              </a:solidFill>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178931311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nodeType="click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119336" y="772328"/>
            <a:ext cx="12025336" cy="954107"/>
          </a:xfrm>
          <a:prstGeom prst="rect">
            <a:avLst/>
          </a:prstGeom>
        </p:spPr>
        <p:txBody>
          <a:bodyPr wrap="square">
            <a:spAutoFit/>
          </a:bodyPr>
          <a:lstStyle/>
          <a:p>
            <a:pPr>
              <a:spcAft>
                <a:spcPct val="0"/>
              </a:spcAft>
            </a:pPr>
            <a:r>
              <a:rPr lang="en-US" altLang="zh-CN" sz="2800" kern="100">
                <a:latin typeface="隶书" panose="02010509060101010101" pitchFamily="49" charset="-122"/>
                <a:ea typeface="隶书" panose="02010509060101010101" pitchFamily="49" charset="-122"/>
              </a:rPr>
              <a:t>【4-5】</a:t>
            </a:r>
            <a:r>
              <a:rPr lang="zh-CN" altLang="zh-CN" sz="2800" kern="100" smtClean="0">
                <a:latin typeface="隶书" panose="02010509060101010101" pitchFamily="49" charset="-122"/>
                <a:ea typeface="隶书" panose="02010509060101010101" pitchFamily="49" charset="-122"/>
                <a:cs typeface="新宋体" panose="02010609030101010101" pitchFamily="49" charset="-122"/>
              </a:rPr>
              <a:t>小王</a:t>
            </a:r>
            <a:r>
              <a:rPr lang="zh-CN" altLang="zh-CN" sz="2800" kern="100">
                <a:latin typeface="隶书" panose="02010509060101010101" pitchFamily="49" charset="-122"/>
                <a:ea typeface="隶书" panose="02010509060101010101" pitchFamily="49" charset="-122"/>
                <a:cs typeface="新宋体" panose="02010609030101010101" pitchFamily="49" charset="-122"/>
              </a:rPr>
              <a:t>看到两个超市的促销信息如图所示．</a:t>
            </a:r>
            <a:endParaRPr lang="zh-CN" altLang="zh-CN" sz="2800" kern="100">
              <a:latin typeface="隶书" panose="02010509060101010101" pitchFamily="49" charset="-122"/>
              <a:ea typeface="隶书" panose="02010509060101010101" pitchFamily="49" charset="-122"/>
            </a:endParaRPr>
          </a:p>
          <a:p>
            <a:pPr>
              <a:spcAft>
                <a:spcPct val="0"/>
              </a:spcAft>
            </a:pPr>
            <a:r>
              <a:rPr lang="en-US" altLang="zh-CN" sz="2800" kern="100" smtClean="0">
                <a:latin typeface="隶书" panose="02010509060101010101" pitchFamily="49" charset="-122"/>
                <a:ea typeface="隶书" panose="02010509060101010101" pitchFamily="49" charset="-122"/>
              </a:rPr>
              <a:t>(</a:t>
            </a:r>
            <a:r>
              <a:rPr lang="en-US" altLang="zh-CN" sz="2800" kern="100">
                <a:latin typeface="隶书" panose="02010509060101010101" pitchFamily="49" charset="-122"/>
                <a:ea typeface="隶书" panose="02010509060101010101" pitchFamily="49" charset="-122"/>
              </a:rPr>
              <a:t>2)</a:t>
            </a:r>
            <a:r>
              <a:rPr lang="zh-CN" altLang="zh-CN" sz="2800" kern="100">
                <a:latin typeface="隶书" panose="02010509060101010101" pitchFamily="49" charset="-122"/>
                <a:ea typeface="隶书" panose="02010509060101010101" pitchFamily="49" charset="-122"/>
                <a:cs typeface="新宋体" panose="02010609030101010101" pitchFamily="49" charset="-122"/>
              </a:rPr>
              <a:t>当标价总额是多少时，甲、乙超市实付款一样</a:t>
            </a:r>
            <a:r>
              <a:rPr lang="zh-CN" altLang="zh-CN" sz="2800" kern="100" smtClean="0">
                <a:latin typeface="隶书" panose="02010509060101010101" pitchFamily="49" charset="-122"/>
                <a:ea typeface="隶书" panose="02010509060101010101" pitchFamily="49" charset="-122"/>
                <a:cs typeface="新宋体" panose="02010609030101010101" pitchFamily="49" charset="-122"/>
              </a:rPr>
              <a:t>？</a:t>
            </a:r>
            <a:endParaRPr lang="zh-CN" altLang="zh-CN" sz="2800" kern="100">
              <a:latin typeface="隶书" panose="02010509060101010101" pitchFamily="49" charset="-122"/>
              <a:ea typeface="隶书" panose="02010509060101010101" pitchFamily="49" charset="-122"/>
            </a:endParaRPr>
          </a:p>
        </p:txBody>
      </p:sp>
      <p:pic>
        <p:nvPicPr>
          <p:cNvPr id="4" name="图片 3"/>
          <p:cNvPicPr/>
          <p:nvPr/>
        </p:nvPicPr>
        <p:blipFill>
          <a:blip r:embed="rId2"/>
          <a:stretch>
            <a:fillRect/>
          </a:stretch>
        </p:blipFill>
        <p:spPr>
          <a:xfrm>
            <a:off x="6158288" y="1916832"/>
            <a:ext cx="5746341" cy="2088232"/>
          </a:xfrm>
          <a:prstGeom prst="rect">
            <a:avLst/>
          </a:prstGeom>
        </p:spPr>
      </p:pic>
      <p:sp>
        <p:nvSpPr>
          <p:cNvPr id="5" name="矩形 4"/>
          <p:cNvSpPr/>
          <p:nvPr/>
        </p:nvSpPr>
        <p:spPr>
          <a:xfrm>
            <a:off x="191344" y="1726435"/>
            <a:ext cx="11809312" cy="4616648"/>
          </a:xfrm>
          <a:prstGeom prst="rect">
            <a:avLst/>
          </a:prstGeom>
        </p:spPr>
        <p:txBody>
          <a:bodyPr wrap="square">
            <a:spAutoFit/>
          </a:bodyPr>
          <a:lstStyle/>
          <a:p>
            <a:pPr>
              <a:lnSpc>
                <a:spcPct val="150000"/>
              </a:lnSpc>
              <a:spcAft>
                <a:spcPct val="0"/>
              </a:spcAft>
            </a:pP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2</a:t>
            </a:r>
            <a:r>
              <a:rPr lang="zh-CN" altLang="zh-CN" sz="2800" kern="100" smtClean="0">
                <a:solidFill>
                  <a:srgbClr val="FF0000"/>
                </a:solidFill>
                <a:latin typeface="隶书" panose="02010509060101010101" pitchFamily="49" charset="-122"/>
                <a:ea typeface="隶书" panose="02010509060101010101" pitchFamily="49" charset="-122"/>
              </a:rPr>
              <a:t>）</a:t>
            </a:r>
            <a:r>
              <a:rPr lang="zh-CN" altLang="en-US" sz="2800" kern="100" smtClean="0">
                <a:solidFill>
                  <a:srgbClr val="FF0000"/>
                </a:solidFill>
                <a:latin typeface="隶书" panose="02010509060101010101" pitchFamily="49" charset="-122"/>
                <a:ea typeface="隶书" panose="02010509060101010101" pitchFamily="49" charset="-122"/>
              </a:rPr>
              <a:t>解：</a:t>
            </a:r>
            <a:r>
              <a:rPr lang="zh-CN" altLang="zh-CN" sz="2800" kern="100" smtClean="0">
                <a:solidFill>
                  <a:srgbClr val="FF0000"/>
                </a:solidFill>
                <a:latin typeface="隶书" panose="02010509060101010101" pitchFamily="49" charset="-122"/>
                <a:ea typeface="隶书" panose="02010509060101010101" pitchFamily="49" charset="-122"/>
              </a:rPr>
              <a:t>由</a:t>
            </a:r>
            <a:r>
              <a:rPr lang="zh-CN" altLang="zh-CN" sz="2800" kern="100">
                <a:solidFill>
                  <a:srgbClr val="FF0000"/>
                </a:solidFill>
                <a:latin typeface="隶书" panose="02010509060101010101" pitchFamily="49" charset="-122"/>
                <a:ea typeface="隶书" panose="02010509060101010101" pitchFamily="49" charset="-122"/>
              </a:rPr>
              <a:t>图中的信息可知，只有</a:t>
            </a:r>
            <a:r>
              <a:rPr lang="zh-CN" altLang="zh-CN" sz="2800" kern="100" smtClean="0">
                <a:solidFill>
                  <a:srgbClr val="FF0000"/>
                </a:solidFill>
                <a:latin typeface="隶书" panose="02010509060101010101" pitchFamily="49" charset="-122"/>
                <a:ea typeface="隶书" panose="02010509060101010101" pitchFamily="49" charset="-122"/>
              </a:rPr>
              <a:t>当</a:t>
            </a:r>
            <a:endParaRPr lang="en-US" altLang="zh-CN" sz="2800" kern="100" smtClean="0">
              <a:solidFill>
                <a:srgbClr val="FF0000"/>
              </a:solidFill>
              <a:latin typeface="隶书" panose="02010509060101010101" pitchFamily="49" charset="-122"/>
              <a:ea typeface="隶书" panose="02010509060101010101" pitchFamily="49" charset="-122"/>
            </a:endParaRPr>
          </a:p>
          <a:p>
            <a:pPr>
              <a:lnSpc>
                <a:spcPct val="150000"/>
              </a:lnSpc>
              <a:spcAft>
                <a:spcPct val="0"/>
              </a:spcAft>
            </a:pPr>
            <a:r>
              <a:rPr lang="zh-CN" altLang="zh-CN" sz="2800" kern="100" smtClean="0">
                <a:solidFill>
                  <a:srgbClr val="FF0000"/>
                </a:solidFill>
                <a:latin typeface="隶书" panose="02010509060101010101" pitchFamily="49" charset="-122"/>
                <a:ea typeface="隶书" panose="02010509060101010101" pitchFamily="49" charset="-122"/>
              </a:rPr>
              <a:t>购物</a:t>
            </a:r>
            <a:r>
              <a:rPr lang="zh-CN" altLang="zh-CN" sz="2800" kern="100">
                <a:solidFill>
                  <a:srgbClr val="FF0000"/>
                </a:solidFill>
                <a:latin typeface="隶书" panose="02010509060101010101" pitchFamily="49" charset="-122"/>
                <a:ea typeface="隶书" panose="02010509060101010101" pitchFamily="49" charset="-122"/>
              </a:rPr>
              <a:t>标价总额超过</a:t>
            </a:r>
            <a:r>
              <a:rPr lang="en-US" altLang="zh-CN" sz="2800" kern="100">
                <a:solidFill>
                  <a:srgbClr val="FF0000"/>
                </a:solidFill>
                <a:latin typeface="隶书" panose="02010509060101010101" pitchFamily="49" charset="-122"/>
                <a:ea typeface="隶书" panose="02010509060101010101" pitchFamily="49" charset="-122"/>
              </a:rPr>
              <a:t>500</a:t>
            </a:r>
            <a:r>
              <a:rPr lang="zh-CN" altLang="zh-CN" sz="2800" kern="100">
                <a:solidFill>
                  <a:srgbClr val="FF0000"/>
                </a:solidFill>
                <a:latin typeface="隶书" panose="02010509060101010101" pitchFamily="49" charset="-122"/>
                <a:ea typeface="隶书" panose="02010509060101010101" pitchFamily="49" charset="-122"/>
              </a:rPr>
              <a:t>元时，两家</a:t>
            </a:r>
            <a:r>
              <a:rPr lang="zh-CN" altLang="zh-CN" sz="2800" kern="100" smtClean="0">
                <a:solidFill>
                  <a:srgbClr val="FF0000"/>
                </a:solidFill>
                <a:latin typeface="隶书" panose="02010509060101010101" pitchFamily="49" charset="-122"/>
                <a:ea typeface="隶书" panose="02010509060101010101" pitchFamily="49" charset="-122"/>
              </a:rPr>
              <a:t>超市</a:t>
            </a:r>
            <a:endParaRPr lang="en-US" altLang="zh-CN" sz="2800" kern="100" smtClean="0">
              <a:solidFill>
                <a:srgbClr val="FF0000"/>
              </a:solidFill>
              <a:latin typeface="隶书" panose="02010509060101010101" pitchFamily="49" charset="-122"/>
              <a:ea typeface="隶书" panose="02010509060101010101" pitchFamily="49" charset="-122"/>
            </a:endParaRPr>
          </a:p>
          <a:p>
            <a:pPr>
              <a:lnSpc>
                <a:spcPct val="150000"/>
              </a:lnSpc>
              <a:spcAft>
                <a:spcPct val="0"/>
              </a:spcAft>
            </a:pPr>
            <a:r>
              <a:rPr lang="zh-CN" altLang="zh-CN" sz="2800" kern="100" smtClean="0">
                <a:solidFill>
                  <a:srgbClr val="FF0000"/>
                </a:solidFill>
                <a:latin typeface="隶书" panose="02010509060101010101" pitchFamily="49" charset="-122"/>
                <a:ea typeface="隶书" panose="02010509060101010101" pitchFamily="49" charset="-122"/>
              </a:rPr>
              <a:t>才</a:t>
            </a:r>
            <a:r>
              <a:rPr lang="zh-CN" altLang="zh-CN" sz="2800" kern="100">
                <a:solidFill>
                  <a:srgbClr val="FF0000"/>
                </a:solidFill>
                <a:latin typeface="隶书" panose="02010509060101010101" pitchFamily="49" charset="-122"/>
                <a:ea typeface="隶书" panose="02010509060101010101" pitchFamily="49" charset="-122"/>
              </a:rPr>
              <a:t>可能付款总金额相等，</a:t>
            </a:r>
          </a:p>
          <a:p>
            <a:pPr>
              <a:lnSpc>
                <a:spcPct val="150000"/>
              </a:lnSpc>
              <a:spcAft>
                <a:spcPct val="0"/>
              </a:spcAft>
            </a:pPr>
            <a:r>
              <a:rPr lang="zh-CN" altLang="zh-CN" sz="2800" kern="100">
                <a:solidFill>
                  <a:srgbClr val="FF0000"/>
                </a:solidFill>
                <a:latin typeface="隶书" panose="02010509060101010101" pitchFamily="49" charset="-122"/>
                <a:ea typeface="隶书" panose="02010509060101010101" pitchFamily="49" charset="-122"/>
              </a:rPr>
              <a:t>设当标价总额是</a:t>
            </a:r>
            <a:r>
              <a:rPr lang="en-US" altLang="zh-CN" sz="2800" kern="100">
                <a:solidFill>
                  <a:srgbClr val="FF0000"/>
                </a:solidFill>
                <a:latin typeface="隶书" panose="02010509060101010101" pitchFamily="49" charset="-122"/>
                <a:ea typeface="隶书" panose="02010509060101010101" pitchFamily="49" charset="-122"/>
              </a:rPr>
              <a:t>x</a:t>
            </a:r>
            <a:r>
              <a:rPr lang="zh-CN" altLang="zh-CN" sz="2800" kern="100">
                <a:solidFill>
                  <a:srgbClr val="FF0000"/>
                </a:solidFill>
                <a:latin typeface="隶书" panose="02010509060101010101" pitchFamily="49" charset="-122"/>
                <a:ea typeface="隶书" panose="02010509060101010101" pitchFamily="49" charset="-122"/>
              </a:rPr>
              <a:t>元时，甲、乙超市实付款一样，</a:t>
            </a:r>
          </a:p>
          <a:p>
            <a:pPr>
              <a:lnSpc>
                <a:spcPct val="150000"/>
              </a:lnSpc>
              <a:spcAft>
                <a:spcPct val="0"/>
              </a:spcAft>
            </a:pPr>
            <a:r>
              <a:rPr lang="zh-CN" altLang="zh-CN" sz="2800" kern="100">
                <a:solidFill>
                  <a:srgbClr val="FF0000"/>
                </a:solidFill>
                <a:latin typeface="隶书" panose="02010509060101010101" pitchFamily="49" charset="-122"/>
                <a:ea typeface="隶书" panose="02010509060101010101" pitchFamily="49" charset="-122"/>
              </a:rPr>
              <a:t>由题意可得：</a:t>
            </a:r>
            <a:r>
              <a:rPr lang="en-US" altLang="zh-CN" sz="2800" kern="100">
                <a:solidFill>
                  <a:srgbClr val="FF0000"/>
                </a:solidFill>
                <a:latin typeface="隶书" panose="02010509060101010101" pitchFamily="49" charset="-122"/>
                <a:ea typeface="隶书" panose="02010509060101010101" pitchFamily="49" charset="-122"/>
              </a:rPr>
              <a:t>0.88x</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500×</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1</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10%</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x</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500</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×0.8</a:t>
            </a:r>
            <a:r>
              <a:rPr lang="zh-CN" altLang="zh-CN" sz="2800" kern="100">
                <a:solidFill>
                  <a:srgbClr val="FF0000"/>
                </a:solidFill>
                <a:latin typeface="隶书" panose="02010509060101010101" pitchFamily="49" charset="-122"/>
                <a:ea typeface="隶书" panose="02010509060101010101" pitchFamily="49" charset="-122"/>
              </a:rPr>
              <a:t>，</a:t>
            </a:r>
          </a:p>
          <a:p>
            <a:pPr>
              <a:lnSpc>
                <a:spcPct val="150000"/>
              </a:lnSpc>
              <a:spcAft>
                <a:spcPct val="0"/>
              </a:spcAft>
            </a:pPr>
            <a:r>
              <a:rPr lang="zh-CN" altLang="zh-CN" sz="2800" kern="100">
                <a:solidFill>
                  <a:srgbClr val="FF0000"/>
                </a:solidFill>
                <a:latin typeface="隶书" panose="02010509060101010101" pitchFamily="49" charset="-122"/>
                <a:ea typeface="隶书" panose="02010509060101010101" pitchFamily="49" charset="-122"/>
              </a:rPr>
              <a:t>解得</a:t>
            </a:r>
            <a:r>
              <a:rPr lang="en-US" altLang="zh-CN" sz="2800" kern="100">
                <a:solidFill>
                  <a:srgbClr val="FF0000"/>
                </a:solidFill>
                <a:latin typeface="隶书" panose="02010509060101010101" pitchFamily="49" charset="-122"/>
                <a:ea typeface="隶书" panose="02010509060101010101" pitchFamily="49" charset="-122"/>
              </a:rPr>
              <a:t>x</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625</a:t>
            </a:r>
            <a:r>
              <a:rPr lang="zh-CN" altLang="zh-CN" sz="2800" kern="100">
                <a:solidFill>
                  <a:srgbClr val="FF0000"/>
                </a:solidFill>
                <a:latin typeface="隶书" panose="02010509060101010101" pitchFamily="49" charset="-122"/>
                <a:ea typeface="隶书" panose="02010509060101010101" pitchFamily="49" charset="-122"/>
              </a:rPr>
              <a:t>，</a:t>
            </a:r>
          </a:p>
          <a:p>
            <a:pPr>
              <a:lnSpc>
                <a:spcPct val="150000"/>
              </a:lnSpc>
              <a:spcAft>
                <a:spcPct val="0"/>
              </a:spcAft>
            </a:pPr>
            <a:r>
              <a:rPr lang="zh-CN" altLang="zh-CN" sz="2800" kern="100">
                <a:solidFill>
                  <a:srgbClr val="FF0000"/>
                </a:solidFill>
                <a:latin typeface="隶书" panose="02010509060101010101" pitchFamily="49" charset="-122"/>
                <a:ea typeface="隶书" panose="02010509060101010101" pitchFamily="49" charset="-122"/>
              </a:rPr>
              <a:t>答：当标价总额是</a:t>
            </a:r>
            <a:r>
              <a:rPr lang="en-US" altLang="zh-CN" sz="2800" kern="100">
                <a:solidFill>
                  <a:srgbClr val="FF0000"/>
                </a:solidFill>
                <a:latin typeface="隶书" panose="02010509060101010101" pitchFamily="49" charset="-122"/>
                <a:ea typeface="隶书" panose="02010509060101010101" pitchFamily="49" charset="-122"/>
              </a:rPr>
              <a:t>625</a:t>
            </a:r>
            <a:r>
              <a:rPr lang="zh-CN" altLang="zh-CN" sz="2800" kern="100">
                <a:solidFill>
                  <a:srgbClr val="FF0000"/>
                </a:solidFill>
                <a:latin typeface="隶书" panose="02010509060101010101" pitchFamily="49" charset="-122"/>
                <a:ea typeface="隶书" panose="02010509060101010101" pitchFamily="49" charset="-122"/>
              </a:rPr>
              <a:t>时，甲、乙超市实付款</a:t>
            </a:r>
            <a:r>
              <a:rPr lang="zh-CN" altLang="zh-CN" sz="2800" kern="100" smtClean="0">
                <a:solidFill>
                  <a:srgbClr val="FF0000"/>
                </a:solidFill>
                <a:latin typeface="隶书" panose="02010509060101010101" pitchFamily="49" charset="-122"/>
                <a:ea typeface="隶书" panose="02010509060101010101" pitchFamily="49" charset="-122"/>
              </a:rPr>
              <a:t>一样</a:t>
            </a:r>
            <a:r>
              <a:rPr lang="en-US" altLang="zh-CN" sz="2800" kern="100" smtClean="0">
                <a:solidFill>
                  <a:srgbClr val="FF0000"/>
                </a:solidFill>
                <a:latin typeface="隶书" panose="02010509060101010101" pitchFamily="49" charset="-122"/>
                <a:ea typeface="隶书" panose="02010509060101010101" pitchFamily="49" charset="-122"/>
              </a:rPr>
              <a:t>.</a:t>
            </a:r>
            <a:endParaRPr lang="zh-CN" altLang="zh-CN" sz="2800" kern="100">
              <a:solidFill>
                <a:srgbClr val="FF0000"/>
              </a:solidFill>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227097822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119336" y="772328"/>
            <a:ext cx="12025336" cy="1384995"/>
          </a:xfrm>
          <a:prstGeom prst="rect">
            <a:avLst/>
          </a:prstGeom>
        </p:spPr>
        <p:txBody>
          <a:bodyPr wrap="square">
            <a:spAutoFit/>
          </a:bodyPr>
          <a:lstStyle/>
          <a:p>
            <a:pPr>
              <a:spcAft>
                <a:spcPct val="0"/>
              </a:spcAft>
            </a:pPr>
            <a:r>
              <a:rPr lang="en-US" altLang="zh-CN" sz="2800" kern="100">
                <a:latin typeface="隶书" panose="02010509060101010101" pitchFamily="49" charset="-122"/>
                <a:ea typeface="隶书" panose="02010509060101010101" pitchFamily="49" charset="-122"/>
              </a:rPr>
              <a:t>【4-5】</a:t>
            </a:r>
            <a:r>
              <a:rPr lang="zh-CN" altLang="zh-CN" sz="2800" kern="100" smtClean="0">
                <a:latin typeface="隶书" panose="02010509060101010101" pitchFamily="49" charset="-122"/>
                <a:ea typeface="隶书" panose="02010509060101010101" pitchFamily="49" charset="-122"/>
                <a:cs typeface="新宋体" panose="02010609030101010101" pitchFamily="49" charset="-122"/>
              </a:rPr>
              <a:t>小王</a:t>
            </a:r>
            <a:r>
              <a:rPr lang="zh-CN" altLang="zh-CN" sz="2800" kern="100">
                <a:latin typeface="隶书" panose="02010509060101010101" pitchFamily="49" charset="-122"/>
                <a:ea typeface="隶书" panose="02010509060101010101" pitchFamily="49" charset="-122"/>
                <a:cs typeface="新宋体" panose="02010609030101010101" pitchFamily="49" charset="-122"/>
              </a:rPr>
              <a:t>看到两个超市的促销信息如图所示．</a:t>
            </a:r>
            <a:endParaRPr lang="zh-CN" altLang="zh-CN" sz="2800" kern="100">
              <a:latin typeface="隶书" panose="02010509060101010101" pitchFamily="49" charset="-122"/>
              <a:ea typeface="隶书" panose="02010509060101010101" pitchFamily="49" charset="-122"/>
            </a:endParaRPr>
          </a:p>
          <a:p>
            <a:pPr>
              <a:spcAft>
                <a:spcPct val="0"/>
              </a:spcAft>
            </a:pPr>
            <a:r>
              <a:rPr lang="en-US" altLang="zh-CN" sz="2800" kern="100" smtClean="0">
                <a:latin typeface="隶书" panose="02010509060101010101" pitchFamily="49" charset="-122"/>
                <a:ea typeface="隶书" panose="02010509060101010101" pitchFamily="49" charset="-122"/>
              </a:rPr>
              <a:t>(</a:t>
            </a:r>
            <a:r>
              <a:rPr lang="en-US" altLang="zh-CN" sz="2800" kern="100">
                <a:latin typeface="隶书" panose="02010509060101010101" pitchFamily="49" charset="-122"/>
                <a:ea typeface="隶书" panose="02010509060101010101" pitchFamily="49" charset="-122"/>
              </a:rPr>
              <a:t>3)</a:t>
            </a:r>
            <a:r>
              <a:rPr lang="zh-CN" altLang="zh-CN" sz="2800" kern="100">
                <a:latin typeface="隶书" panose="02010509060101010101" pitchFamily="49" charset="-122"/>
                <a:ea typeface="隶书" panose="02010509060101010101" pitchFamily="49" charset="-122"/>
                <a:cs typeface="新宋体" panose="02010609030101010101" pitchFamily="49" charset="-122"/>
              </a:rPr>
              <a:t>小王两次到乙超市分别购物标价</a:t>
            </a:r>
            <a:r>
              <a:rPr lang="en-US" altLang="zh-CN" sz="2800" kern="100">
                <a:latin typeface="隶书" panose="02010509060101010101" pitchFamily="49" charset="-122"/>
                <a:ea typeface="隶书" panose="02010509060101010101" pitchFamily="49" charset="-122"/>
              </a:rPr>
              <a:t>198</a:t>
            </a:r>
            <a:r>
              <a:rPr lang="zh-CN" altLang="zh-CN" sz="2800" kern="100">
                <a:latin typeface="隶书" panose="02010509060101010101" pitchFamily="49" charset="-122"/>
                <a:ea typeface="隶书" panose="02010509060101010101" pitchFamily="49" charset="-122"/>
                <a:cs typeface="新宋体" panose="02010609030101010101" pitchFamily="49" charset="-122"/>
              </a:rPr>
              <a:t>元和</a:t>
            </a:r>
            <a:r>
              <a:rPr lang="en-US" altLang="zh-CN" sz="2800" kern="100">
                <a:latin typeface="隶书" panose="02010509060101010101" pitchFamily="49" charset="-122"/>
                <a:ea typeface="隶书" panose="02010509060101010101" pitchFamily="49" charset="-122"/>
              </a:rPr>
              <a:t>466</a:t>
            </a:r>
            <a:r>
              <a:rPr lang="zh-CN" altLang="zh-CN" sz="2800" kern="100">
                <a:latin typeface="隶书" panose="02010509060101010101" pitchFamily="49" charset="-122"/>
                <a:ea typeface="隶书" panose="02010509060101010101" pitchFamily="49" charset="-122"/>
                <a:cs typeface="新宋体" panose="02010609030101010101" pitchFamily="49" charset="-122"/>
              </a:rPr>
              <a:t>元，若他只去一次该超市购买同样多的商品，可以节省多少元？</a:t>
            </a:r>
            <a:endParaRPr lang="zh-CN" altLang="zh-CN" sz="2800" kern="100">
              <a:effectLst/>
              <a:latin typeface="隶书" panose="02010509060101010101" pitchFamily="49" charset="-122"/>
              <a:ea typeface="隶书" panose="02010509060101010101" pitchFamily="49" charset="-122"/>
            </a:endParaRPr>
          </a:p>
        </p:txBody>
      </p:sp>
      <p:pic>
        <p:nvPicPr>
          <p:cNvPr id="4" name="图片 3"/>
          <p:cNvPicPr/>
          <p:nvPr/>
        </p:nvPicPr>
        <p:blipFill>
          <a:blip r:embed="rId3"/>
          <a:stretch>
            <a:fillRect/>
          </a:stretch>
        </p:blipFill>
        <p:spPr>
          <a:xfrm>
            <a:off x="6158288" y="2036900"/>
            <a:ext cx="5746341" cy="2088232"/>
          </a:xfrm>
          <a:prstGeom prst="rect">
            <a:avLst/>
          </a:prstGeom>
        </p:spPr>
      </p:pic>
      <p:sp>
        <p:nvSpPr>
          <p:cNvPr id="5" name="矩形 4"/>
          <p:cNvSpPr/>
          <p:nvPr/>
        </p:nvSpPr>
        <p:spPr>
          <a:xfrm>
            <a:off x="119336" y="2111883"/>
            <a:ext cx="11953328" cy="4625305"/>
          </a:xfrm>
          <a:prstGeom prst="rect">
            <a:avLst/>
          </a:prstGeom>
        </p:spPr>
        <p:txBody>
          <a:bodyPr wrap="square">
            <a:spAutoFit/>
          </a:bodyPr>
          <a:lstStyle/>
          <a:p>
            <a:pPr>
              <a:lnSpc>
                <a:spcPts val="4500"/>
              </a:lnSpc>
              <a:spcAft>
                <a:spcPct val="0"/>
              </a:spcAft>
            </a:pP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3</a:t>
            </a:r>
            <a:r>
              <a:rPr lang="zh-CN" altLang="zh-CN" sz="2800" kern="100" smtClean="0">
                <a:solidFill>
                  <a:srgbClr val="FF0000"/>
                </a:solidFill>
                <a:latin typeface="隶书" panose="02010509060101010101" pitchFamily="49" charset="-122"/>
                <a:ea typeface="隶书" panose="02010509060101010101" pitchFamily="49" charset="-122"/>
              </a:rPr>
              <a:t>）</a:t>
            </a:r>
            <a:r>
              <a:rPr lang="zh-CN" altLang="en-US" sz="2800" kern="100" smtClean="0">
                <a:solidFill>
                  <a:srgbClr val="FF0000"/>
                </a:solidFill>
                <a:latin typeface="隶书" panose="02010509060101010101" pitchFamily="49" charset="-122"/>
                <a:ea typeface="隶书" panose="02010509060101010101" pitchFamily="49" charset="-122"/>
              </a:rPr>
              <a:t>解：</a:t>
            </a:r>
            <a:r>
              <a:rPr lang="zh-CN" altLang="zh-CN" sz="2800" kern="100" smtClean="0">
                <a:solidFill>
                  <a:srgbClr val="FF0000"/>
                </a:solidFill>
                <a:latin typeface="隶书" panose="02010509060101010101" pitchFamily="49" charset="-122"/>
                <a:ea typeface="隶书" panose="02010509060101010101" pitchFamily="49" charset="-122"/>
              </a:rPr>
              <a:t>由</a:t>
            </a:r>
            <a:r>
              <a:rPr lang="zh-CN" altLang="zh-CN" sz="2800" kern="100">
                <a:solidFill>
                  <a:srgbClr val="FF0000"/>
                </a:solidFill>
                <a:latin typeface="隶书" panose="02010509060101010101" pitchFamily="49" charset="-122"/>
                <a:ea typeface="隶书" panose="02010509060101010101" pitchFamily="49" charset="-122"/>
              </a:rPr>
              <a:t>题意可得，</a:t>
            </a:r>
          </a:p>
          <a:p>
            <a:pPr>
              <a:lnSpc>
                <a:spcPts val="4500"/>
              </a:lnSpc>
              <a:spcAft>
                <a:spcPct val="0"/>
              </a:spcAft>
            </a:pPr>
            <a:r>
              <a:rPr lang="zh-CN" altLang="zh-CN" sz="2800" kern="100">
                <a:solidFill>
                  <a:srgbClr val="FF0000"/>
                </a:solidFill>
                <a:latin typeface="隶书" panose="02010509060101010101" pitchFamily="49" charset="-122"/>
                <a:ea typeface="隶书" panose="02010509060101010101" pitchFamily="49" charset="-122"/>
              </a:rPr>
              <a:t>小王两次到乙超市分别购物标价</a:t>
            </a:r>
            <a:r>
              <a:rPr lang="en-US" altLang="zh-CN" sz="2800" kern="100">
                <a:solidFill>
                  <a:srgbClr val="FF0000"/>
                </a:solidFill>
                <a:latin typeface="隶书" panose="02010509060101010101" pitchFamily="49" charset="-122"/>
                <a:ea typeface="隶书" panose="02010509060101010101" pitchFamily="49" charset="-122"/>
              </a:rPr>
              <a:t>198</a:t>
            </a:r>
            <a:r>
              <a:rPr lang="zh-CN" altLang="zh-CN" sz="2800" kern="100" smtClean="0">
                <a:solidFill>
                  <a:srgbClr val="FF0000"/>
                </a:solidFill>
                <a:latin typeface="隶书" panose="02010509060101010101" pitchFamily="49" charset="-122"/>
                <a:ea typeface="隶书" panose="02010509060101010101" pitchFamily="49" charset="-122"/>
              </a:rPr>
              <a:t>元</a:t>
            </a:r>
            <a:endParaRPr lang="en-US" altLang="zh-CN" sz="2800" kern="100" smtClean="0">
              <a:solidFill>
                <a:srgbClr val="FF0000"/>
              </a:solidFill>
              <a:latin typeface="隶书" panose="02010509060101010101" pitchFamily="49" charset="-122"/>
              <a:ea typeface="隶书" panose="02010509060101010101" pitchFamily="49" charset="-122"/>
            </a:endParaRPr>
          </a:p>
          <a:p>
            <a:pPr>
              <a:lnSpc>
                <a:spcPts val="4500"/>
              </a:lnSpc>
              <a:spcAft>
                <a:spcPct val="0"/>
              </a:spcAft>
            </a:pPr>
            <a:r>
              <a:rPr lang="zh-CN" altLang="zh-CN" sz="2800" kern="100" smtClean="0">
                <a:solidFill>
                  <a:srgbClr val="FF0000"/>
                </a:solidFill>
                <a:latin typeface="隶书" panose="02010509060101010101" pitchFamily="49" charset="-122"/>
                <a:ea typeface="隶书" panose="02010509060101010101" pitchFamily="49" charset="-122"/>
              </a:rPr>
              <a:t>和</a:t>
            </a:r>
            <a:r>
              <a:rPr lang="en-US" altLang="zh-CN" sz="2800" kern="100">
                <a:solidFill>
                  <a:srgbClr val="FF0000"/>
                </a:solidFill>
                <a:latin typeface="隶书" panose="02010509060101010101" pitchFamily="49" charset="-122"/>
                <a:ea typeface="隶书" panose="02010509060101010101" pitchFamily="49" charset="-122"/>
              </a:rPr>
              <a:t>466</a:t>
            </a:r>
            <a:r>
              <a:rPr lang="zh-CN" altLang="zh-CN" sz="2800" kern="100">
                <a:solidFill>
                  <a:srgbClr val="FF0000"/>
                </a:solidFill>
                <a:latin typeface="隶书" panose="02010509060101010101" pitchFamily="49" charset="-122"/>
                <a:ea typeface="隶书" panose="02010509060101010101" pitchFamily="49" charset="-122"/>
              </a:rPr>
              <a:t>元时，需要付款</a:t>
            </a:r>
            <a:r>
              <a:rPr lang="zh-CN" altLang="zh-CN" sz="2800" kern="100" smtClean="0">
                <a:solidFill>
                  <a:srgbClr val="FF0000"/>
                </a:solidFill>
                <a:latin typeface="隶书" panose="02010509060101010101" pitchFamily="49" charset="-122"/>
                <a:ea typeface="隶书" panose="02010509060101010101" pitchFamily="49" charset="-122"/>
              </a:rPr>
              <a:t>：</a:t>
            </a:r>
            <a:endParaRPr lang="en-US" altLang="zh-CN" sz="2800" kern="100" smtClean="0">
              <a:solidFill>
                <a:srgbClr val="FF0000"/>
              </a:solidFill>
              <a:latin typeface="隶书" panose="02010509060101010101" pitchFamily="49" charset="-122"/>
              <a:ea typeface="隶书" panose="02010509060101010101" pitchFamily="49" charset="-122"/>
            </a:endParaRPr>
          </a:p>
          <a:p>
            <a:pPr>
              <a:lnSpc>
                <a:spcPts val="4500"/>
              </a:lnSpc>
              <a:spcAft>
                <a:spcPct val="0"/>
              </a:spcAft>
            </a:pPr>
            <a:r>
              <a:rPr lang="en-US" altLang="zh-CN" sz="2800" kern="100" smtClean="0">
                <a:solidFill>
                  <a:srgbClr val="FF0000"/>
                </a:solidFill>
                <a:latin typeface="隶书" panose="02010509060101010101" pitchFamily="49" charset="-122"/>
                <a:ea typeface="隶书" panose="02010509060101010101" pitchFamily="49" charset="-122"/>
              </a:rPr>
              <a:t>198+466</a:t>
            </a:r>
            <a:r>
              <a:rPr lang="en-US" altLang="zh-CN" sz="2800" kern="100">
                <a:solidFill>
                  <a:srgbClr val="FF0000"/>
                </a:solidFill>
                <a:latin typeface="隶书" panose="02010509060101010101" pitchFamily="49" charset="-122"/>
                <a:ea typeface="隶书" panose="02010509060101010101" pitchFamily="49" charset="-122"/>
              </a:rPr>
              <a:t>×</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1</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10%</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617.4</a:t>
            </a:r>
            <a:r>
              <a:rPr lang="zh-CN" altLang="zh-CN" sz="2800" kern="100">
                <a:solidFill>
                  <a:srgbClr val="FF0000"/>
                </a:solidFill>
                <a:latin typeface="隶书" panose="02010509060101010101" pitchFamily="49" charset="-122"/>
                <a:ea typeface="隶书" panose="02010509060101010101" pitchFamily="49" charset="-122"/>
              </a:rPr>
              <a:t>（元），</a:t>
            </a:r>
          </a:p>
          <a:p>
            <a:pPr>
              <a:lnSpc>
                <a:spcPts val="4500"/>
              </a:lnSpc>
              <a:spcAft>
                <a:spcPct val="0"/>
              </a:spcAft>
            </a:pPr>
            <a:r>
              <a:rPr lang="zh-CN" altLang="zh-CN" sz="2800" kern="100">
                <a:solidFill>
                  <a:srgbClr val="FF0000"/>
                </a:solidFill>
                <a:latin typeface="隶书" panose="02010509060101010101" pitchFamily="49" charset="-122"/>
                <a:ea typeface="隶书" panose="02010509060101010101" pitchFamily="49" charset="-122"/>
              </a:rPr>
              <a:t>小王一次性到乙超市购物标价</a:t>
            </a:r>
            <a:r>
              <a:rPr lang="en-US" altLang="zh-CN" sz="2800" kern="100">
                <a:solidFill>
                  <a:srgbClr val="FF0000"/>
                </a:solidFill>
                <a:latin typeface="隶书" panose="02010509060101010101" pitchFamily="49" charset="-122"/>
                <a:ea typeface="隶书" panose="02010509060101010101" pitchFamily="49" charset="-122"/>
              </a:rPr>
              <a:t>198+466</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664</a:t>
            </a:r>
            <a:r>
              <a:rPr lang="zh-CN" altLang="zh-CN" sz="2800" kern="100">
                <a:solidFill>
                  <a:srgbClr val="FF0000"/>
                </a:solidFill>
                <a:latin typeface="隶书" panose="02010509060101010101" pitchFamily="49" charset="-122"/>
                <a:ea typeface="隶书" panose="02010509060101010101" pitchFamily="49" charset="-122"/>
              </a:rPr>
              <a:t>元的商品，需要付款</a:t>
            </a:r>
            <a:r>
              <a:rPr lang="zh-CN" altLang="zh-CN" sz="2800" kern="100" smtClean="0">
                <a:solidFill>
                  <a:srgbClr val="FF0000"/>
                </a:solidFill>
                <a:latin typeface="隶书" panose="02010509060101010101" pitchFamily="49" charset="-122"/>
                <a:ea typeface="隶书" panose="02010509060101010101" pitchFamily="49" charset="-122"/>
              </a:rPr>
              <a:t>：</a:t>
            </a:r>
            <a:endParaRPr lang="en-US" altLang="zh-CN" sz="2800" kern="100" smtClean="0">
              <a:solidFill>
                <a:srgbClr val="FF0000"/>
              </a:solidFill>
              <a:latin typeface="隶书" panose="02010509060101010101" pitchFamily="49" charset="-122"/>
              <a:ea typeface="隶书" panose="02010509060101010101" pitchFamily="49" charset="-122"/>
            </a:endParaRPr>
          </a:p>
          <a:p>
            <a:pPr>
              <a:lnSpc>
                <a:spcPts val="4500"/>
              </a:lnSpc>
              <a:spcAft>
                <a:spcPct val="0"/>
              </a:spcAft>
            </a:pPr>
            <a:r>
              <a:rPr lang="en-US" altLang="zh-CN" sz="2800" kern="100" smtClean="0">
                <a:solidFill>
                  <a:srgbClr val="FF0000"/>
                </a:solidFill>
                <a:latin typeface="隶书" panose="02010509060101010101" pitchFamily="49" charset="-122"/>
                <a:ea typeface="隶书" panose="02010509060101010101" pitchFamily="49" charset="-122"/>
              </a:rPr>
              <a:t>500</a:t>
            </a:r>
            <a:r>
              <a:rPr lang="en-US" altLang="zh-CN" sz="2800" kern="100">
                <a:solidFill>
                  <a:srgbClr val="FF0000"/>
                </a:solidFill>
                <a:latin typeface="隶书" panose="02010509060101010101" pitchFamily="49" charset="-122"/>
                <a:ea typeface="隶书" panose="02010509060101010101" pitchFamily="49" charset="-122"/>
              </a:rPr>
              <a:t>×</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1</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10%</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664</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500</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×0.8</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581.2</a:t>
            </a:r>
            <a:r>
              <a:rPr lang="zh-CN" altLang="zh-CN" sz="2800" kern="100">
                <a:solidFill>
                  <a:srgbClr val="FF0000"/>
                </a:solidFill>
                <a:latin typeface="隶书" panose="02010509060101010101" pitchFamily="49" charset="-122"/>
                <a:ea typeface="隶书" panose="02010509060101010101" pitchFamily="49" charset="-122"/>
              </a:rPr>
              <a:t>（元），</a:t>
            </a:r>
          </a:p>
          <a:p>
            <a:pPr>
              <a:lnSpc>
                <a:spcPts val="4500"/>
              </a:lnSpc>
              <a:spcAft>
                <a:spcPct val="0"/>
              </a:spcAft>
            </a:pPr>
            <a:r>
              <a:rPr lang="en-US" altLang="zh-CN" sz="2800" kern="100">
                <a:solidFill>
                  <a:srgbClr val="FF0000"/>
                </a:solidFill>
                <a:latin typeface="隶书" panose="02010509060101010101" pitchFamily="49" charset="-122"/>
                <a:ea typeface="隶书" panose="02010509060101010101" pitchFamily="49" charset="-122"/>
              </a:rPr>
              <a:t>617.4</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581.2</a:t>
            </a:r>
            <a:r>
              <a:rPr lang="zh-CN" altLang="zh-CN" sz="2800" kern="100">
                <a:solidFill>
                  <a:srgbClr val="FF0000"/>
                </a:solidFill>
                <a:latin typeface="隶书" panose="02010509060101010101" pitchFamily="49" charset="-122"/>
                <a:ea typeface="隶书" panose="02010509060101010101" pitchFamily="49" charset="-122"/>
              </a:rPr>
              <a:t>＝</a:t>
            </a:r>
            <a:r>
              <a:rPr lang="en-US" altLang="zh-CN" sz="2800" kern="100">
                <a:solidFill>
                  <a:srgbClr val="FF0000"/>
                </a:solidFill>
                <a:latin typeface="隶书" panose="02010509060101010101" pitchFamily="49" charset="-122"/>
                <a:ea typeface="隶书" panose="02010509060101010101" pitchFamily="49" charset="-122"/>
              </a:rPr>
              <a:t>36.2</a:t>
            </a:r>
            <a:r>
              <a:rPr lang="zh-CN" altLang="zh-CN" sz="2800" kern="100">
                <a:solidFill>
                  <a:srgbClr val="FF0000"/>
                </a:solidFill>
                <a:latin typeface="隶书" panose="02010509060101010101" pitchFamily="49" charset="-122"/>
                <a:ea typeface="隶书" panose="02010509060101010101" pitchFamily="49" charset="-122"/>
              </a:rPr>
              <a:t>（元），</a:t>
            </a:r>
          </a:p>
          <a:p>
            <a:pPr>
              <a:lnSpc>
                <a:spcPts val="4500"/>
              </a:lnSpc>
              <a:spcAft>
                <a:spcPct val="0"/>
              </a:spcAft>
            </a:pPr>
            <a:r>
              <a:rPr lang="zh-CN" altLang="zh-CN" sz="2800" kern="100">
                <a:solidFill>
                  <a:srgbClr val="FF0000"/>
                </a:solidFill>
                <a:latin typeface="隶书" panose="02010509060101010101" pitchFamily="49" charset="-122"/>
                <a:ea typeface="隶书" panose="02010509060101010101" pitchFamily="49" charset="-122"/>
              </a:rPr>
              <a:t>答：可以节省</a:t>
            </a:r>
            <a:r>
              <a:rPr lang="en-US" altLang="zh-CN" sz="2800" kern="100">
                <a:solidFill>
                  <a:srgbClr val="FF0000"/>
                </a:solidFill>
                <a:latin typeface="隶书" panose="02010509060101010101" pitchFamily="49" charset="-122"/>
                <a:ea typeface="隶书" panose="02010509060101010101" pitchFamily="49" charset="-122"/>
              </a:rPr>
              <a:t>36.2</a:t>
            </a:r>
            <a:r>
              <a:rPr lang="zh-CN" altLang="zh-CN" sz="2800" kern="100">
                <a:solidFill>
                  <a:srgbClr val="FF0000"/>
                </a:solidFill>
                <a:latin typeface="隶书" panose="02010509060101010101" pitchFamily="49" charset="-122"/>
                <a:ea typeface="隶书" panose="02010509060101010101" pitchFamily="49" charset="-122"/>
              </a:rPr>
              <a:t>元．</a:t>
            </a:r>
          </a:p>
        </p:txBody>
      </p:sp>
    </p:spTree>
    <p:extLst>
      <p:ext uri="{BB962C8B-B14F-4D97-AF65-F5344CB8AC3E}">
        <p14:creationId xmlns:p14="http://schemas.microsoft.com/office/powerpoint/2010/main" val="271982488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nodeType="click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New picture"/>
          <p:cNvPicPr/>
          <p:nvPr/>
        </p:nvPicPr>
        <p:blipFill>
          <a:blip r:embed="rId2"/>
          <a:stretch>
            <a:fillRect/>
          </a:stretch>
        </p:blipFill>
        <p:spPr>
          <a:xfrm>
            <a:off x="10439400" y="12293600"/>
            <a:ext cx="342900" cy="266700"/>
          </a:xfrm>
          <a:prstGeom prst="cube">
            <a:avLst/>
          </a:prstGeom>
        </p:spPr>
      </p:pic>
    </p:spTree>
    <p:extLst>
      <p:ext uri="{BB962C8B-B14F-4D97-AF65-F5344CB8AC3E}">
        <p14:creationId xmlns:p14="http://schemas.microsoft.com/office/powerpoint/2010/main" val="887610611"/>
      </p:ext>
    </p:extLst>
  </p:cSld>
  <p:clrMapOvr>
    <a:masterClrMapping/>
  </p:clrMapOvr>
  <p:transition/>
  <p:timing/>
</p:sld>
</file>

<file path=ppt/tags/tag1.xml><?xml version="1.0" encoding="utf-8"?>
<p:tagLst xmlns:p="http://schemas.openxmlformats.org/presentationml/2006/main">
  <p:tag name="ID" val="547131"/>
  <p:tag name="MH" val="20200429122306"/>
  <p:tag name="MH_LIBRARY" val="CONTENTS"/>
  <p:tag name="MH_ORDER" val="1"/>
  <p:tag name="MH_TYPE" val="ENTRY"/>
</p:tagLst>
</file>

<file path=ppt/tags/tag2.xml><?xml version="1.0" encoding="utf-8"?>
<p:tagLst xmlns:p="http://schemas.openxmlformats.org/presentationml/2006/main">
  <p:tag name="ID" val="547131"/>
  <p:tag name="MH" val="20200429122306"/>
  <p:tag name="MH_LIBRARY" val="CONTENTS"/>
  <p:tag name="MH_ORDER" val="1"/>
  <p:tag name="MH_TYPE" val="NUMBER"/>
</p:tagLst>
</file>

<file path=ppt/tags/tag3.xml><?xml version="1.0" encoding="utf-8"?>
<p:tagLst xmlns:p="http://schemas.openxmlformats.org/presentationml/2006/main">
  <p:tag name="ID" val="547131"/>
  <p:tag name="MH" val="20200429122306"/>
  <p:tag name="MH_LIBRARY" val="CONTENTS"/>
  <p:tag name="MH_ORDER" val="1"/>
  <p:tag name="MH_TYPE" val="ENTRY"/>
</p:tagLst>
</file>

<file path=ppt/tags/tag4.xml><?xml version="1.0" encoding="utf-8"?>
<p:tagLst xmlns:p="http://schemas.openxmlformats.org/presentationml/2006/main">
  <p:tag name="ID" val="547131"/>
  <p:tag name="MH" val="20200429122306"/>
  <p:tag name="MH_LIBRARY" val="CONTENTS"/>
  <p:tag name="MH_ORDER" val="1"/>
  <p:tag name="MH_TYPE" val="NUMBER"/>
</p:tagLst>
</file>

<file path=ppt/tags/tag5.xml><?xml version="1.0" encoding="utf-8"?>
<p:tagLst xmlns:p="http://schemas.openxmlformats.org/presentationml/2006/main">
  <p:tag name="ID" val="547131"/>
  <p:tag name="MH" val="20200429122306"/>
  <p:tag name="MH_LIBRARY" val="CONTENTS"/>
  <p:tag name="MH_ORDER" val="1"/>
  <p:tag name="MH_TYPE" val="ENTRY"/>
</p:tagLst>
</file>

<file path=ppt/tags/tag6.xml><?xml version="1.0" encoding="utf-8"?>
<p:tagLst xmlns:p="http://schemas.openxmlformats.org/presentationml/2006/main">
  <p:tag name="ID" val="547131"/>
  <p:tag name="MH" val="20200429122306"/>
  <p:tag name="MH_LIBRARY" val="CONTENTS"/>
  <p:tag name="MH_ORDER" val="1"/>
  <p:tag name="MH_TYPE" val="NUMBER"/>
</p:tagLst>
</file>

<file path=ppt/tags/tag7.xml><?xml version="1.0" encoding="utf-8"?>
<p:tagLst xmlns:p="http://schemas.openxmlformats.org/presentationml/2006/main">
  <p:tag name="ID" val="547131"/>
  <p:tag name="MH" val="20200429122306"/>
  <p:tag name="MH_LIBRARY" val="CONTENTS"/>
  <p:tag name="MH_ORDER" val="1"/>
  <p:tag name="MH_TYPE" val="ENTRY"/>
</p:tagLst>
</file>

<file path=ppt/tags/tag8.xml><?xml version="1.0" encoding="utf-8"?>
<p:tagLst xmlns:p="http://schemas.openxmlformats.org/presentationml/2006/main">
  <p:tag name="ID" val="547131"/>
  <p:tag name="MH" val="20200429122306"/>
  <p:tag name="MH_LIBRARY" val="CONTENTS"/>
  <p:tag name="MH_ORDER" val="1"/>
  <p:tag name="MH_TYPE" val="NUMBER"/>
</p:tagLst>
</file>

<file path=ppt/tags/tag9.xml><?xml version="1.0" encoding="utf-8"?>
<p:tagLst xmlns:p="http://schemas.openxmlformats.org/presentationml/2006/main">
  <p:tag name="ID" val="547131"/>
  <p:tag name="MH" val="20200429122306"/>
  <p:tag name="MH_LIBRARY" val="CONTENTS"/>
  <p:tag name="MH_ORDER" val="1"/>
  <p:tag name="MH_TYPE" val="ENTRY"/>
</p:tagLst>
</file>

<file path=ppt/tags/tag10.xml><?xml version="1.0" encoding="utf-8"?>
<p:tagLst xmlns:p="http://schemas.openxmlformats.org/presentationml/2006/main">
  <p:tag name="ID" val="547131"/>
  <p:tag name="MH" val="20200429122306"/>
  <p:tag name="MH_LIBRARY" val="CONTENTS"/>
  <p:tag name="MH_ORDER" val="1"/>
  <p:tag name="MH_TYPE" val="NUMBER"/>
</p:tagLst>
</file>

<file path=ppt/tags/tag11.xml><?xml version="1.0" encoding="utf-8"?>
<p:tagLst xmlns:p="http://schemas.openxmlformats.org/presentationml/2006/main">
  <p:tag name="ID" val="547131"/>
  <p:tag name="MH" val="20200429122306"/>
  <p:tag name="MH_LIBRARY" val="CONTENTS"/>
  <p:tag name="MH_ORDER" val="1"/>
  <p:tag name="MH_TYPE" val="ENTRY"/>
</p:tagLst>
</file>

<file path=ppt/tags/tag12.xml><?xml version="1.0" encoding="utf-8"?>
<p:tagLst xmlns:p="http://schemas.openxmlformats.org/presentationml/2006/main">
  <p:tag name="ID" val="547131"/>
  <p:tag name="MH" val="20200429122306"/>
  <p:tag name="MH_LIBRARY" val="CONTENTS"/>
  <p:tag name="MH_ORDER" val="1"/>
  <p:tag name="MH_TYPE" val="NUMBER"/>
</p:tagLst>
</file>

<file path=ppt/tags/tag13.xml><?xml version="1.0" encoding="utf-8"?>
<p:tagLst xmlns:p="http://schemas.openxmlformats.org/presentationml/2006/main">
  <p:tag name="ID" val="547131"/>
  <p:tag name="MH" val="20200429122306"/>
  <p:tag name="MH_LIBRARY" val="CONTENTS"/>
  <p:tag name="MH_ORDER" val="1"/>
  <p:tag name="MH_TYPE" val="ENTRY"/>
</p:tagLst>
</file>

<file path=ppt/tags/tag14.xml><?xml version="1.0" encoding="utf-8"?>
<p:tagLst xmlns:p="http://schemas.openxmlformats.org/presentationml/2006/main">
  <p:tag name="ID" val="547131"/>
  <p:tag name="MH" val="20200429122306"/>
  <p:tag name="MH_LIBRARY" val="CONTENTS"/>
  <p:tag name="MH_ORDER" val="1"/>
  <p:tag name="MH_TYPE" val="NUMBER"/>
</p:tagLst>
</file>

<file path=ppt/tags/tag15.xml><?xml version="1.0" encoding="utf-8"?>
<p:tagLst xmlns:p="http://schemas.openxmlformats.org/presentationml/2006/main">
  <p:tag name="ID" val="547131"/>
  <p:tag name="MH" val="20200429122306"/>
  <p:tag name="MH_LIBRARY" val="CONTENTS"/>
  <p:tag name="MH_ORDER" val="1"/>
  <p:tag name="MH_TYPE" val="ENTRY"/>
</p:tagLst>
</file>

<file path=ppt/tags/tag16.xml><?xml version="1.0" encoding="utf-8"?>
<p:tagLst xmlns:p="http://schemas.openxmlformats.org/presentationml/2006/main">
  <p:tag name="ID" val="547131"/>
  <p:tag name="MH" val="20200429122306"/>
  <p:tag name="MH_LIBRARY" val="CONTENTS"/>
  <p:tag name="MH_ORDER" val="1"/>
  <p:tag name="MH_TYPE" val="NUMBER"/>
</p:tagLst>
</file>

<file path=ppt/tags/tag17.xml><?xml version="1.0" encoding="utf-8"?>
<p:tagLst xmlns:p="http://schemas.openxmlformats.org/presentationml/2006/main">
  <p:tag name="ID" val="547131"/>
  <p:tag name="MH" val="20200429122306"/>
  <p:tag name="MH_LIBRARY" val="CONTENTS"/>
  <p:tag name="MH_ORDER" val="1"/>
  <p:tag name="MH_TYPE" val="ENTRY"/>
</p:tagLst>
</file>

<file path=ppt/tags/tag18.xml><?xml version="1.0" encoding="utf-8"?>
<p:tagLst xmlns:p="http://schemas.openxmlformats.org/presentationml/2006/main">
  <p:tag name="ID" val="547131"/>
  <p:tag name="MH" val="20200429122306"/>
  <p:tag name="MH_LIBRARY" val="CONTENTS"/>
  <p:tag name="MH_ORDER" val="1"/>
  <p:tag name="MH_TYPE" val="NUMBER"/>
</p:tagLst>
</file>

<file path=ppt/tags/tag19.xml><?xml version="1.0" encoding="utf-8"?>
<p:tagLst xmlns:p="http://schemas.openxmlformats.org/presentationml/2006/main">
  <p:tag name="ID" val="547131"/>
  <p:tag name="MH" val="20200429122306"/>
  <p:tag name="MH_LIBRARY" val="CONTENTS"/>
  <p:tag name="MH_ORDER" val="1"/>
  <p:tag name="MH_TYPE" val="ENTRY"/>
</p:tagLst>
</file>

<file path=ppt/tags/tag20.xml><?xml version="1.0" encoding="utf-8"?>
<p:tagLst xmlns:p="http://schemas.openxmlformats.org/presentationml/2006/main">
  <p:tag name="ID" val="547131"/>
  <p:tag name="MH" val="20200429122306"/>
  <p:tag name="MH_LIBRARY" val="CONTENTS"/>
  <p:tag name="MH_ORDER" val="1"/>
  <p:tag name="MH_TYPE" val="NUMBER"/>
</p:tagLst>
</file>

<file path=ppt/tags/tag21.xml><?xml version="1.0" encoding="utf-8"?>
<p:tagLst xmlns:p="http://schemas.openxmlformats.org/presentationml/2006/main">
  <p:tag name="ID" val="547131"/>
  <p:tag name="MH" val="20200429122306"/>
  <p:tag name="MH_LIBRARY" val="CONTENTS"/>
  <p:tag name="MH_ORDER" val="1"/>
  <p:tag name="MH_TYPE" val="ENTRY"/>
</p:tagLst>
</file>

<file path=ppt/tags/tag22.xml><?xml version="1.0" encoding="utf-8"?>
<p:tagLst xmlns:p="http://schemas.openxmlformats.org/presentationml/2006/main">
  <p:tag name="ID" val="547131"/>
  <p:tag name="MH" val="20200429122306"/>
  <p:tag name="MH_LIBRARY" val="CONTENTS"/>
  <p:tag name="MH_ORDER" val="1"/>
  <p:tag name="MH_TYPE" val="NUMBER"/>
</p:tagLst>
</file>

<file path=ppt/tags/tag23.xml><?xml version="1.0" encoding="utf-8"?>
<p:tagLst xmlns:p="http://schemas.openxmlformats.org/presentationml/2006/main">
  <p:tag name="ID" val="547131"/>
  <p:tag name="MH" val="20200429122306"/>
  <p:tag name="MH_LIBRARY" val="CONTENTS"/>
  <p:tag name="MH_ORDER" val="1"/>
  <p:tag name="MH_TYPE" val="ENTRY"/>
</p:tagLst>
</file>

<file path=ppt/tags/tag24.xml><?xml version="1.0" encoding="utf-8"?>
<p:tagLst xmlns:p="http://schemas.openxmlformats.org/presentationml/2006/main">
  <p:tag name="ID" val="547131"/>
  <p:tag name="MH" val="20200429122306"/>
  <p:tag name="MH_LIBRARY" val="CONTENTS"/>
  <p:tag name="MH_ORDER" val="1"/>
  <p:tag name="MH_TYPE" val="NUMBER"/>
</p:tagLst>
</file>

<file path=ppt/tags/tag25.xml><?xml version="1.0" encoding="utf-8"?>
<p:tagLst xmlns:p="http://schemas.openxmlformats.org/presentationml/2006/main">
  <p:tag name="ID" val="547131"/>
  <p:tag name="MH" val="20200429122306"/>
  <p:tag name="MH_LIBRARY" val="CONTENTS"/>
  <p:tag name="MH_ORDER" val="1"/>
  <p:tag name="MH_TYPE" val="ENTRY"/>
</p:tagLst>
</file>

<file path=ppt/tags/tag26.xml><?xml version="1.0" encoding="utf-8"?>
<p:tagLst xmlns:p="http://schemas.openxmlformats.org/presentationml/2006/main">
  <p:tag name="ID" val="547131"/>
  <p:tag name="MH" val="20200429122306"/>
  <p:tag name="MH_LIBRARY" val="CONTENTS"/>
  <p:tag name="MH_ORDER" val="1"/>
  <p:tag name="MH_TYPE" val="NUMBER"/>
</p:tagLst>
</file>

<file path=ppt/tags/tag27.xml><?xml version="1.0" encoding="utf-8"?>
<p:tagLst xmlns:p="http://schemas.openxmlformats.org/presentationml/2006/main">
  <p:tag name="ID" val="547131"/>
  <p:tag name="MH" val="20200429122306"/>
  <p:tag name="MH_LIBRARY" val="CONTENTS"/>
  <p:tag name="MH_ORDER" val="1"/>
  <p:tag name="MH_TYPE" val="ENTRY"/>
</p:tagLst>
</file>

<file path=ppt/tags/tag28.xml><?xml version="1.0" encoding="utf-8"?>
<p:tagLst xmlns:p="http://schemas.openxmlformats.org/presentationml/2006/main">
  <p:tag name="ID" val="547131"/>
  <p:tag name="MH" val="20200429122306"/>
  <p:tag name="MH_LIBRARY" val="CONTENTS"/>
  <p:tag name="MH_ORDER" val="1"/>
  <p:tag name="MH_TYPE" val="NUMBER"/>
</p:tagLst>
</file>

<file path=ppt/tags/tag29.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演示文稿2" id="{C988EC0C-11C8-44F0-A52E-20E3D047D8BD}" vid="{7CBC125D-B817-46FB-B790-42F11FD2F85B}"/>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412</Paragraphs>
  <Slides>54</Slides>
  <Notes>5</Notes>
  <TotalTime>0</TotalTime>
  <HiddenSlides>0</HiddenSlides>
  <MMClips>0</MMClips>
  <ScaleCrop>0</ScaleCrop>
  <HeadingPairs>
    <vt:vector baseType="variant" size="6">
      <vt:variant>
        <vt:lpstr>Fonts used</vt:lpstr>
      </vt:variant>
      <vt:variant>
        <vt:i4>13</vt:i4>
      </vt:variant>
      <vt:variant>
        <vt:lpstr>Theme</vt:lpstr>
      </vt:variant>
      <vt:variant>
        <vt:i4>1</vt:i4>
      </vt:variant>
      <vt:variant>
        <vt:lpstr>Slide Titles</vt:lpstr>
      </vt:variant>
      <vt:variant>
        <vt:i4>54</vt:i4>
      </vt:variant>
    </vt:vector>
  </HeadingPairs>
  <TitlesOfParts>
    <vt:vector baseType="lpstr" size="68">
      <vt:lpstr>Arial</vt:lpstr>
      <vt:lpstr>等线 Light</vt:lpstr>
      <vt:lpstr>等线</vt:lpstr>
      <vt:lpstr>Calibri Light</vt:lpstr>
      <vt:lpstr>Calibri</vt:lpstr>
      <vt:lpstr>隶书</vt:lpstr>
      <vt:lpstr>Times New Roman</vt:lpstr>
      <vt:lpstr>宋体</vt:lpstr>
      <vt:lpstr>MS Mincho</vt:lpstr>
      <vt:lpstr>Cambria Math</vt:lpstr>
      <vt:lpstr>黑体</vt:lpstr>
      <vt:lpstr>Wingdings</vt:lpstr>
      <vt:lpstr>新宋体</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2022-10-26T11:22:32.449</cp:lastPrinted>
  <dcterms:created xsi:type="dcterms:W3CDTF">2022-10-26T11:22:32Z</dcterms:created>
  <dcterms:modified xsi:type="dcterms:W3CDTF">2022-10-26T03:22:35Z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