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svg" ContentType="image/svg"/>
  <Default Extension="emf" ContentType="image/x-emf"/>
  <Default Extension="wmf" ContentType="image/x-wmf"/>
  <Override PartName="/customXml/item1.xml" ContentType="application/xml"/>
  <Override PartName="/customXml/itemProps1.xml" ContentType="application/vnd.openxmlformats-officedocument.customXmlProperties+xml"/>
  <Override PartName="/customXml/itemProps6.xml" ContentType="application/vnd.openxmlformats-officedocument.customXml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</p:sldMasterIdLst>
  <p:notesMasterIdLst>
    <p:notesMasterId r:id="rId3"/>
  </p:notesMasterIdLst>
  <p:sldIdLst>
    <p:sldId id="256" r:id="rId4"/>
    <p:sldId id="257" r:id="rId5"/>
    <p:sldId id="258" r:id="rId6"/>
    <p:sldId id="265" r:id="rId7"/>
    <p:sldId id="529" r:id="rId8"/>
    <p:sldId id="488" r:id="rId9"/>
    <p:sldId id="489" r:id="rId10"/>
    <p:sldId id="492" r:id="rId11"/>
    <p:sldId id="494" r:id="rId12"/>
    <p:sldId id="306" r:id="rId13"/>
    <p:sldId id="336" r:id="rId14"/>
    <p:sldId id="358" r:id="rId15"/>
    <p:sldId id="450" r:id="rId16"/>
    <p:sldId id="493" r:id="rId17"/>
    <p:sldId id="495" r:id="rId18"/>
    <p:sldId id="460" r:id="rId19"/>
    <p:sldId id="532" r:id="rId20"/>
    <p:sldId id="266" r:id="rId21"/>
    <p:sldId id="514" r:id="rId22"/>
    <p:sldId id="513" r:id="rId23"/>
    <p:sldId id="267" r:id="rId24"/>
    <p:sldId id="453" r:id="rId25"/>
    <p:sldId id="454" r:id="rId26"/>
    <p:sldId id="490" r:id="rId27"/>
    <p:sldId id="491" r:id="rId28"/>
    <p:sldId id="534" r:id="rId29"/>
    <p:sldId id="424" r:id="rId30"/>
    <p:sldId id="427" r:id="rId31"/>
    <p:sldId id="314" r:id="rId32"/>
    <p:sldId id="496" r:id="rId33"/>
    <p:sldId id="535" r:id="rId34"/>
    <p:sldId id="536" r:id="rId35"/>
  </p:sldIdLst>
  <p:sldSz cx="9144000" cy="6858000" type="screen4x3"/>
  <p:notesSz cx="6858000" cy="9144000"/>
  <p:custDataLst>
    <p:tags r:id="rId3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8" autoAdjust="0"/>
    <p:restoredTop sz="94660"/>
  </p:normalViewPr>
  <p:slideViewPr>
    <p:cSldViewPr snapToGrid="0">
      <p:cViewPr varScale="1">
        <p:scale>
          <a:sx n="73" d="100"/>
          <a:sy n="73" d="100"/>
        </p:scale>
        <p:origin x="306" y="72"/>
      </p:cViewPr>
      <p:guideLst>
        <p:guide orient="horz" pos="2267"/>
        <p:guide pos="311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ustomXml" Target="../customXml/item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slide" Target="slides/slide24.xml" /><Relationship Id="rId28" Type="http://schemas.openxmlformats.org/officeDocument/2006/relationships/slide" Target="slides/slide25.xml" /><Relationship Id="rId29" Type="http://schemas.openxmlformats.org/officeDocument/2006/relationships/slide" Target="slides/slide26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7.xml" /><Relationship Id="rId31" Type="http://schemas.openxmlformats.org/officeDocument/2006/relationships/slide" Target="slides/slide28.xml" /><Relationship Id="rId32" Type="http://schemas.openxmlformats.org/officeDocument/2006/relationships/slide" Target="slides/slide29.xml" /><Relationship Id="rId33" Type="http://schemas.openxmlformats.org/officeDocument/2006/relationships/slide" Target="slides/slide30.xml" /><Relationship Id="rId34" Type="http://schemas.openxmlformats.org/officeDocument/2006/relationships/slide" Target="slides/slide31.xml" /><Relationship Id="rId35" Type="http://schemas.openxmlformats.org/officeDocument/2006/relationships/slide" Target="slides/slide32.xml" /><Relationship Id="rId36" Type="http://schemas.openxmlformats.org/officeDocument/2006/relationships/tags" Target="tags/tag6.xml" /><Relationship Id="rId37" Type="http://schemas.openxmlformats.org/officeDocument/2006/relationships/presProps" Target="presProps.xml" /><Relationship Id="rId38" Type="http://schemas.openxmlformats.org/officeDocument/2006/relationships/viewProps" Target="viewProps.xml" /><Relationship Id="rId39" Type="http://schemas.openxmlformats.org/officeDocument/2006/relationships/customXmlProps" Target="../customXml/itemProps6.xml" /><Relationship Id="rId4" Type="http://schemas.openxmlformats.org/officeDocument/2006/relationships/slide" Target="slides/slide1.xml" /><Relationship Id="rId40" Type="http://schemas.openxmlformats.org/officeDocument/2006/relationships/theme" Target="theme/theme1.xml" /><Relationship Id="rId41" Type="http://schemas.openxmlformats.org/officeDocument/2006/relationships/tableStyles" Target="tableStyles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9.emf" /><Relationship Id="rId2" Type="http://schemas.openxmlformats.org/officeDocument/2006/relationships/image" Target="../media/image30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2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3.emf" /><Relationship Id="rId10" Type="http://schemas.openxmlformats.org/officeDocument/2006/relationships/image" Target="../media/image62.emf" /><Relationship Id="rId2" Type="http://schemas.openxmlformats.org/officeDocument/2006/relationships/image" Target="../media/image54.emf" /><Relationship Id="rId3" Type="http://schemas.openxmlformats.org/officeDocument/2006/relationships/image" Target="../media/image55.emf" /><Relationship Id="rId4" Type="http://schemas.openxmlformats.org/officeDocument/2006/relationships/image" Target="../media/image56.emf" /><Relationship Id="rId5" Type="http://schemas.openxmlformats.org/officeDocument/2006/relationships/image" Target="../media/image57.emf" /><Relationship Id="rId6" Type="http://schemas.openxmlformats.org/officeDocument/2006/relationships/image" Target="../media/image58.emf" /><Relationship Id="rId7" Type="http://schemas.openxmlformats.org/officeDocument/2006/relationships/image" Target="../media/image59.emf" /><Relationship Id="rId8" Type="http://schemas.openxmlformats.org/officeDocument/2006/relationships/image" Target="../media/image60.emf" /><Relationship Id="rId9" Type="http://schemas.openxmlformats.org/officeDocument/2006/relationships/image" Target="../media/image61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3.emf" /><Relationship Id="rId2" Type="http://schemas.openxmlformats.org/officeDocument/2006/relationships/image" Target="../media/image64.emf" /><Relationship Id="rId3" Type="http://schemas.openxmlformats.org/officeDocument/2006/relationships/image" Target="../media/image65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7.wmf" /><Relationship Id="rId2" Type="http://schemas.openxmlformats.org/officeDocument/2006/relationships/image" Target="../media/image68.wmf" /><Relationship Id="rId3" Type="http://schemas.openxmlformats.org/officeDocument/2006/relationships/image" Target="../media/image70.wmf" /><Relationship Id="rId4" Type="http://schemas.openxmlformats.org/officeDocument/2006/relationships/image" Target="../media/image71.w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3.w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4.w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34F91-099F-4B0B-9CE5-70A9D4A6F6E7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105B-ECD7-4E17-A832-5B1E113B9661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34F91-099F-4B0B-9CE5-70A9D4A6F6E7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105B-ECD7-4E17-A832-5B1E113B9661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image" Target="file:///D:\qq&#25991;&#20214;\712321467\Image\C2C\Image2\%7b75232B38-A165-1FB7-499C-2E1C792CACB5%7d.png" TargetMode="External" /><Relationship Id="rId13" Type="http://schemas.openxmlformats.org/officeDocument/2006/relationships/image" Target="../media/image1.png" /><Relationship Id="rId14" Type="http://schemas.openxmlformats.org/officeDocument/2006/relationships/image" Target="../media/image2.jpeg" /><Relationship Id="rId15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pic>
        <p:nvPicPr>
          <p:cNvPr id="7" name="图片 1073743875" descr="学科网 zxxk.com"/>
          <p:cNvPicPr>
            <a:picLocks noChangeAspect="1"/>
          </p:cNvPicPr>
          <p:nvPr/>
        </p:nvPicPr>
        <p:blipFill>
          <a:blip r:embed="rId13" r:link="rId12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软雅黑" panose="020b050302020402020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微软雅黑" panose="020b050302020402020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" panose="020b050302020402020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微软雅黑" panose="020b050302020402020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" panose="020b050302020402020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" panose="020b050302020402020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png" /><Relationship Id="rId3" Type="http://schemas.openxmlformats.org/officeDocument/2006/relationships/image" Target="../media/image4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1.xml" /><Relationship Id="rId3" Type="http://schemas.openxmlformats.org/officeDocument/2006/relationships/image" Target="../media/image5.png" /><Relationship Id="rId4" Type="http://schemas.openxmlformats.org/officeDocument/2006/relationships/image" Target="../media/image6.svg" /><Relationship Id="rId5" Type="http://schemas.openxmlformats.org/officeDocument/2006/relationships/image" Target="../media/image7.png" /><Relationship Id="rId6" Type="http://schemas.openxmlformats.org/officeDocument/2006/relationships/image" Target="../media/image8.svg" /><Relationship Id="rId7" Type="http://schemas.openxmlformats.org/officeDocument/2006/relationships/image" Target="../media/image9.png" /><Relationship Id="rId8" Type="http://schemas.openxmlformats.org/officeDocument/2006/relationships/image" Target="../media/image10.sv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oleObject" Target="../embeddings/oleObject1.bin" TargetMode="Internal" /><Relationship Id="rId3" Type="http://schemas.openxmlformats.org/officeDocument/2006/relationships/image" Target="../media/image12.emf" /><Relationship Id="rId4" Type="http://schemas.openxmlformats.org/officeDocument/2006/relationships/vmlDrawing" Target="../drawings/vmlDrawing1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jpeg" /><Relationship Id="rId3" Type="http://schemas.openxmlformats.org/officeDocument/2006/relationships/image" Target="../media/image14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image" Target="../media/image22.png" /><Relationship Id="rId2" Type="http://schemas.openxmlformats.org/officeDocument/2006/relationships/tags" Target="../tags/tag2.xml" /><Relationship Id="rId3" Type="http://schemas.openxmlformats.org/officeDocument/2006/relationships/image" Target="../media/image15.png" /><Relationship Id="rId4" Type="http://schemas.openxmlformats.org/officeDocument/2006/relationships/image" Target="../media/image16.png" /><Relationship Id="rId5" Type="http://schemas.openxmlformats.org/officeDocument/2006/relationships/image" Target="../media/image17.png" /><Relationship Id="rId6" Type="http://schemas.openxmlformats.org/officeDocument/2006/relationships/image" Target="../media/image18.png" /><Relationship Id="rId7" Type="http://schemas.openxmlformats.org/officeDocument/2006/relationships/image" Target="../media/image19.png" /><Relationship Id="rId8" Type="http://schemas.openxmlformats.org/officeDocument/2006/relationships/image" Target="../media/image20.png" /><Relationship Id="rId9" Type="http://schemas.openxmlformats.org/officeDocument/2006/relationships/image" Target="../media/image21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image" Target="../media/image29.emf" /><Relationship Id="rId11" Type="http://schemas.openxmlformats.org/officeDocument/2006/relationships/oleObject" Target="../embeddings/oleObject3.bin" TargetMode="Internal" /><Relationship Id="rId12" Type="http://schemas.openxmlformats.org/officeDocument/2006/relationships/image" Target="../media/image30.emf" /><Relationship Id="rId13" Type="http://schemas.openxmlformats.org/officeDocument/2006/relationships/vmlDrawing" Target="../drawings/vmlDrawing2.vml" /><Relationship Id="rId2" Type="http://schemas.openxmlformats.org/officeDocument/2006/relationships/image" Target="../media/image23.png" /><Relationship Id="rId3" Type="http://schemas.openxmlformats.org/officeDocument/2006/relationships/tags" Target="../tags/tag3.xml" /><Relationship Id="rId4" Type="http://schemas.openxmlformats.org/officeDocument/2006/relationships/image" Target="../media/image24.png" /><Relationship Id="rId5" Type="http://schemas.openxmlformats.org/officeDocument/2006/relationships/image" Target="../media/image25.png" /><Relationship Id="rId6" Type="http://schemas.openxmlformats.org/officeDocument/2006/relationships/image" Target="../media/image26.png" /><Relationship Id="rId7" Type="http://schemas.openxmlformats.org/officeDocument/2006/relationships/image" Target="../media/image27.png" /><Relationship Id="rId8" Type="http://schemas.openxmlformats.org/officeDocument/2006/relationships/image" Target="../media/image28.png" /><Relationship Id="rId9" Type="http://schemas.openxmlformats.org/officeDocument/2006/relationships/oleObject" Target="../embeddings/oleObject2.bin" TargetMode="Interna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1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oleObject" Target="../embeddings/oleObject4.bin" TargetMode="Internal" /><Relationship Id="rId4" Type="http://schemas.openxmlformats.org/officeDocument/2006/relationships/image" Target="../media/image32.emf" /><Relationship Id="rId5" Type="http://schemas.openxmlformats.org/officeDocument/2006/relationships/image" Target="../media/image33.png" /><Relationship Id="rId6" Type="http://schemas.openxmlformats.org/officeDocument/2006/relationships/image" Target="../media/image34.png" /><Relationship Id="rId7" Type="http://schemas.openxmlformats.org/officeDocument/2006/relationships/vmlDrawing" Target="../drawings/vmlDrawing3.v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5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6.png" /><Relationship Id="rId3" Type="http://schemas.openxmlformats.org/officeDocument/2006/relationships/image" Target="../media/image37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image" Target="../media/image46.wmf" /><Relationship Id="rId2" Type="http://schemas.openxmlformats.org/officeDocument/2006/relationships/image" Target="../media/image38.png" /><Relationship Id="rId3" Type="http://schemas.openxmlformats.org/officeDocument/2006/relationships/image" Target="../media/image39.wmf" /><Relationship Id="rId4" Type="http://schemas.openxmlformats.org/officeDocument/2006/relationships/image" Target="../media/image40.wmf" /><Relationship Id="rId5" Type="http://schemas.openxmlformats.org/officeDocument/2006/relationships/image" Target="../media/image41.wmf" /><Relationship Id="rId6" Type="http://schemas.openxmlformats.org/officeDocument/2006/relationships/image" Target="../media/image42.png" /><Relationship Id="rId7" Type="http://schemas.openxmlformats.org/officeDocument/2006/relationships/image" Target="../media/image43.png" /><Relationship Id="rId8" Type="http://schemas.openxmlformats.org/officeDocument/2006/relationships/image" Target="../media/image44.wmf" /><Relationship Id="rId9" Type="http://schemas.openxmlformats.org/officeDocument/2006/relationships/image" Target="../media/image45.wmf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7.wmf" /><Relationship Id="rId3" Type="http://schemas.openxmlformats.org/officeDocument/2006/relationships/image" Target="../media/image48.png" /><Relationship Id="rId4" Type="http://schemas.openxmlformats.org/officeDocument/2006/relationships/image" Target="../media/image49.wmf" /><Relationship Id="rId5" Type="http://schemas.openxmlformats.org/officeDocument/2006/relationships/image" Target="../media/image50.wmf" /><Relationship Id="rId6" Type="http://schemas.openxmlformats.org/officeDocument/2006/relationships/image" Target="../media/image51.wmf" /><Relationship Id="rId7" Type="http://schemas.openxmlformats.org/officeDocument/2006/relationships/image" Target="../media/image52.pn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image" Target="../media/image56.emf" /><Relationship Id="rId11" Type="http://schemas.openxmlformats.org/officeDocument/2006/relationships/oleObject" Target="../embeddings/oleObject9.bin" TargetMode="Internal" /><Relationship Id="rId12" Type="http://schemas.openxmlformats.org/officeDocument/2006/relationships/image" Target="../media/image57.emf" /><Relationship Id="rId13" Type="http://schemas.openxmlformats.org/officeDocument/2006/relationships/oleObject" Target="../embeddings/oleObject10.bin" TargetMode="Internal" /><Relationship Id="rId14" Type="http://schemas.openxmlformats.org/officeDocument/2006/relationships/image" Target="../media/image58.emf" /><Relationship Id="rId15" Type="http://schemas.openxmlformats.org/officeDocument/2006/relationships/oleObject" Target="../embeddings/oleObject11.bin" TargetMode="Internal" /><Relationship Id="rId16" Type="http://schemas.openxmlformats.org/officeDocument/2006/relationships/image" Target="../media/image59.emf" /><Relationship Id="rId17" Type="http://schemas.openxmlformats.org/officeDocument/2006/relationships/oleObject" Target="../embeddings/oleObject12.bin" TargetMode="Internal" /><Relationship Id="rId18" Type="http://schemas.openxmlformats.org/officeDocument/2006/relationships/image" Target="../media/image60.emf" /><Relationship Id="rId19" Type="http://schemas.openxmlformats.org/officeDocument/2006/relationships/oleObject" Target="../embeddings/oleObject13.bin" TargetMode="Internal" /><Relationship Id="rId2" Type="http://schemas.openxmlformats.org/officeDocument/2006/relationships/tags" Target="../tags/tag4.xml" /><Relationship Id="rId20" Type="http://schemas.openxmlformats.org/officeDocument/2006/relationships/oleObject" Target="../embeddings/oleObject14.bin" TargetMode="Internal" /><Relationship Id="rId21" Type="http://schemas.openxmlformats.org/officeDocument/2006/relationships/image" Target="../media/image61.emf" /><Relationship Id="rId22" Type="http://schemas.openxmlformats.org/officeDocument/2006/relationships/oleObject" Target="../embeddings/oleObject15.bin" TargetMode="Internal" /><Relationship Id="rId23" Type="http://schemas.openxmlformats.org/officeDocument/2006/relationships/image" Target="../media/image62.emf" /><Relationship Id="rId24" Type="http://schemas.openxmlformats.org/officeDocument/2006/relationships/vmlDrawing" Target="../drawings/vmlDrawing4.vml" /><Relationship Id="rId3" Type="http://schemas.openxmlformats.org/officeDocument/2006/relationships/oleObject" Target="../embeddings/oleObject5.bin" TargetMode="Internal" /><Relationship Id="rId4" Type="http://schemas.openxmlformats.org/officeDocument/2006/relationships/image" Target="../media/image53.emf" /><Relationship Id="rId5" Type="http://schemas.openxmlformats.org/officeDocument/2006/relationships/oleObject" Target="../embeddings/oleObject6.bin" TargetMode="Internal" /><Relationship Id="rId6" Type="http://schemas.openxmlformats.org/officeDocument/2006/relationships/image" Target="../media/image54.emf" /><Relationship Id="rId7" Type="http://schemas.openxmlformats.org/officeDocument/2006/relationships/oleObject" Target="../embeddings/oleObject7.bin" TargetMode="Internal" /><Relationship Id="rId8" Type="http://schemas.openxmlformats.org/officeDocument/2006/relationships/image" Target="../media/image55.emf" /><Relationship Id="rId9" Type="http://schemas.openxmlformats.org/officeDocument/2006/relationships/oleObject" Target="../embeddings/oleObject8.bin" TargetMode="Interna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5.xml" /><Relationship Id="rId3" Type="http://schemas.openxmlformats.org/officeDocument/2006/relationships/oleObject" Target="../embeddings/oleObject16.bin" TargetMode="Internal" /><Relationship Id="rId4" Type="http://schemas.openxmlformats.org/officeDocument/2006/relationships/image" Target="../media/image63.emf" /><Relationship Id="rId5" Type="http://schemas.openxmlformats.org/officeDocument/2006/relationships/oleObject" Target="../embeddings/oleObject17.bin" TargetMode="Internal" /><Relationship Id="rId6" Type="http://schemas.openxmlformats.org/officeDocument/2006/relationships/image" Target="../media/image64.emf" /><Relationship Id="rId7" Type="http://schemas.openxmlformats.org/officeDocument/2006/relationships/oleObject" Target="../embeddings/oleObject18.bin" TargetMode="Internal" /><Relationship Id="rId8" Type="http://schemas.openxmlformats.org/officeDocument/2006/relationships/image" Target="../media/image65.emf" /><Relationship Id="rId9" Type="http://schemas.openxmlformats.org/officeDocument/2006/relationships/vmlDrawing" Target="../drawings/vmlDrawing5.v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6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image" Target="../media/image71.wmf" /><Relationship Id="rId11" Type="http://schemas.openxmlformats.org/officeDocument/2006/relationships/vmlDrawing" Target="../drawings/vmlDrawing6.vml" /><Relationship Id="rId2" Type="http://schemas.openxmlformats.org/officeDocument/2006/relationships/oleObject" Target="../embeddings/oleObject19.bin" TargetMode="Internal" /><Relationship Id="rId3" Type="http://schemas.openxmlformats.org/officeDocument/2006/relationships/image" Target="../media/image67.wmf" /><Relationship Id="rId4" Type="http://schemas.openxmlformats.org/officeDocument/2006/relationships/oleObject" Target="../embeddings/oleObject20.bin" TargetMode="Internal" /><Relationship Id="rId5" Type="http://schemas.openxmlformats.org/officeDocument/2006/relationships/image" Target="../media/image68.wmf" /><Relationship Id="rId6" Type="http://schemas.openxmlformats.org/officeDocument/2006/relationships/image" Target="../media/image69.png" /><Relationship Id="rId7" Type="http://schemas.openxmlformats.org/officeDocument/2006/relationships/oleObject" Target="../embeddings/oleObject21.bin" TargetMode="Internal" /><Relationship Id="rId8" Type="http://schemas.openxmlformats.org/officeDocument/2006/relationships/image" Target="../media/image70.wmf" /><Relationship Id="rId9" Type="http://schemas.openxmlformats.org/officeDocument/2006/relationships/oleObject" Target="../embeddings/oleObject22.bin" TargetMode="Interna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2.png" /><Relationship Id="rId3" Type="http://schemas.openxmlformats.org/officeDocument/2006/relationships/oleObject" Target="../embeddings/oleObject23.bin" TargetMode="Internal" /><Relationship Id="rId4" Type="http://schemas.openxmlformats.org/officeDocument/2006/relationships/image" Target="../media/image73.wmf" /><Relationship Id="rId5" Type="http://schemas.openxmlformats.org/officeDocument/2006/relationships/vmlDrawing" Target="../drawings/vmlDrawing7.v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oleObject" Target="../embeddings/oleObject24.bin" TargetMode="Internal" /><Relationship Id="rId3" Type="http://schemas.openxmlformats.org/officeDocument/2006/relationships/image" Target="../media/image74.wmf" /><Relationship Id="rId4" Type="http://schemas.openxmlformats.org/officeDocument/2006/relationships/image" Target="../media/image75.png" /><Relationship Id="rId5" Type="http://schemas.openxmlformats.org/officeDocument/2006/relationships/image" Target="../media/image76.png" /><Relationship Id="rId6" Type="http://schemas.openxmlformats.org/officeDocument/2006/relationships/image" Target="../media/image77.png" /><Relationship Id="rId7" Type="http://schemas.openxmlformats.org/officeDocument/2006/relationships/image" Target="../media/image78.png" /><Relationship Id="rId8" Type="http://schemas.openxmlformats.org/officeDocument/2006/relationships/vmlDrawing" Target="../drawings/vmlDrawing8.v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1"/>
          <p:cNvSpPr txBox="1"/>
          <p:nvPr/>
        </p:nvSpPr>
        <p:spPr>
          <a:xfrm>
            <a:off x="902196" y="1441721"/>
            <a:ext cx="7901305" cy="706755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r>
              <a:rPr sz="4000" kern="10">
                <a:ln w="19050">
                  <a:solidFill>
                    <a:schemeClr val="tx1"/>
                  </a:solidFill>
                  <a:round/>
                </a:ln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2023届</a:t>
            </a:r>
            <a:r>
              <a:rPr lang="zh-CN" sz="4000" kern="10">
                <a:ln w="19050">
                  <a:solidFill>
                    <a:schemeClr val="tx1"/>
                  </a:solidFill>
                  <a:round/>
                </a:ln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新</a:t>
            </a:r>
            <a:r>
              <a:rPr sz="4000" kern="10">
                <a:ln w="19050">
                  <a:solidFill>
                    <a:schemeClr val="tx1"/>
                  </a:solidFill>
                  <a:round/>
                </a:ln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高考</a:t>
            </a:r>
            <a:r>
              <a:rPr lang="zh-CN" sz="4000" kern="10">
                <a:ln w="19050">
                  <a:solidFill>
                    <a:schemeClr val="tx1"/>
                  </a:solidFill>
                  <a:round/>
                </a:ln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化学</a:t>
            </a:r>
            <a:r>
              <a:rPr sz="4000" kern="10">
                <a:ln w="19050">
                  <a:solidFill>
                    <a:schemeClr val="tx1"/>
                  </a:solidFill>
                  <a:round/>
                </a:ln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一轮复习</a:t>
            </a:r>
            <a:endParaRPr sz="4000" kern="10">
              <a:ln w="19050">
                <a:solidFill>
                  <a:schemeClr val="tx1"/>
                </a:solidFill>
                <a:round/>
              </a:ln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956139" y="4530308"/>
            <a:ext cx="3888432" cy="0"/>
          </a:xfrm>
          <a:prstGeom prst="line">
            <a:avLst/>
          </a:prstGeom>
          <a:ln w="25400">
            <a:solidFill>
              <a:srgbClr val="54B65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99"/>
          <p:cNvSpPr txBox="1"/>
          <p:nvPr/>
        </p:nvSpPr>
        <p:spPr>
          <a:xfrm>
            <a:off x="1052195" y="2986405"/>
            <a:ext cx="7378065" cy="2399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R="0" algn="ctr" defTabSz="914400">
              <a:lnSpc>
                <a:spcPct val="150000"/>
              </a:lnSpc>
              <a:buClrTx/>
              <a:buSzTx/>
              <a:buFontTx/>
              <a:buNone/>
              <a:defRPr/>
            </a:pPr>
            <a:r>
              <a:rPr lang="zh-CN" sz="3200" kern="10" noProof="0">
                <a:ln w="19050">
                  <a:solidFill>
                    <a:schemeClr val="tx1"/>
                  </a:solidFill>
                  <a:round/>
                </a:ln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第五单元</a:t>
            </a:r>
            <a:r>
              <a:rPr lang="en-US" altLang="zh-CN" sz="3200" kern="10" noProof="0">
                <a:ln w="19050">
                  <a:solidFill>
                    <a:schemeClr val="tx1"/>
                  </a:solidFill>
                  <a:round/>
                </a:ln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  </a:t>
            </a:r>
            <a:r>
              <a:rPr lang="zh-CN" altLang="en-US" sz="3200" kern="10" noProof="0">
                <a:ln w="19050">
                  <a:solidFill>
                    <a:schemeClr val="tx1"/>
                  </a:solidFill>
                  <a:round/>
                </a:ln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物质结构</a:t>
            </a:r>
            <a:r>
              <a:rPr lang="en-US" altLang="zh-CN" sz="3200" kern="10" noProof="0">
                <a:ln w="19050">
                  <a:solidFill>
                    <a:schemeClr val="tx1"/>
                  </a:solidFill>
                  <a:round/>
                </a:ln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zh-CN" altLang="en-US" sz="3200" kern="10" noProof="0">
                <a:ln w="19050">
                  <a:solidFill>
                    <a:schemeClr val="tx1"/>
                  </a:solidFill>
                  <a:round/>
                </a:ln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元素周期律</a:t>
            </a:r>
            <a:r>
              <a:rPr lang="en-US" altLang="zh-CN" sz="3200" kern="10" noProof="0">
                <a:ln w="19050">
                  <a:solidFill>
                    <a:schemeClr val="tx1"/>
                  </a:solidFill>
                  <a:round/>
                </a:ln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endParaRPr kumimoji="0" lang="en-US" altLang="zh-CN" sz="3200" kern="10" cap="none" spc="0" normalizeH="0" baseline="0" noProof="0">
              <a:ln w="19050">
                <a:solidFill>
                  <a:schemeClr val="tx1"/>
                </a:solidFill>
                <a:round/>
              </a:ln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R="0" algn="ctr" defTabSz="914400">
              <a:lnSpc>
                <a:spcPct val="150000"/>
              </a:lnSpc>
              <a:buClrTx/>
              <a:buSzTx/>
              <a:buFontTx/>
              <a:buNone/>
              <a:defRPr/>
            </a:pPr>
            <a:r>
              <a:rPr lang="en-US" altLang="zh-CN" sz="3200" kern="10" noProof="0">
                <a:ln w="19050">
                  <a:solidFill>
                    <a:schemeClr val="tx1"/>
                  </a:solidFill>
                  <a:round/>
                </a:ln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zh-CN" sz="3200" kern="10" noProof="0">
                <a:ln w="19050">
                  <a:solidFill>
                    <a:schemeClr val="tx1"/>
                  </a:solidFill>
                  <a:round/>
                </a:ln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第二节</a:t>
            </a:r>
            <a:r>
              <a:rPr lang="en-US" altLang="zh-CN" sz="3200" kern="10" noProof="0">
                <a:ln w="19050">
                  <a:solidFill>
                    <a:schemeClr val="tx1"/>
                  </a:solidFill>
                  <a:round/>
                </a:ln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</a:t>
            </a:r>
            <a:r>
              <a:rPr lang="zh-CN" sz="3200" kern="10" smtClean="0">
                <a:ln w="19050">
                  <a:solidFill>
                    <a:schemeClr val="tx1"/>
                  </a:solidFill>
                  <a:round/>
                </a:ln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化学键</a:t>
            </a:r>
            <a:endParaRPr lang="zh-CN" altLang="en-US" sz="3200" kern="10" smtClean="0">
              <a:ln w="19050">
                <a:solidFill>
                  <a:schemeClr val="tx1"/>
                </a:solidFill>
                <a:round/>
              </a:ln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R="0" algn="ctr" defTabSz="914400">
              <a:lnSpc>
                <a:spcPct val="150000"/>
              </a:lnSpc>
              <a:buClrTx/>
              <a:buSzTx/>
              <a:buFontTx/>
              <a:buNone/>
              <a:defRPr/>
            </a:pPr>
            <a:endParaRPr kumimoji="0" lang="zh-CN" altLang="en-US" sz="3600" kern="1200" cap="none" spc="0" normalizeH="0" baseline="0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TextBox 5"/>
          <p:cNvSpPr txBox="1"/>
          <p:nvPr/>
        </p:nvSpPr>
        <p:spPr>
          <a:xfrm>
            <a:off x="779145" y="1578610"/>
            <a:ext cx="66357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2400" b="1" u="sng">
                <a:solidFill>
                  <a:schemeClr val="accent6">
                    <a:lumMod val="60000"/>
                    <a:lumOff val="4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宏观辨识与微观探析：</a:t>
            </a:r>
            <a:r>
              <a:rPr lang="zh-CN" altLang="en-US" sz="2400" smtClean="0">
                <a:latin typeface="黑体" panose="02010609060101010101" pitchFamily="49" charset="-122"/>
                <a:ea typeface="黑体" panose="02010609060101010101" pitchFamily="49" charset="-122"/>
              </a:rPr>
              <a:t>了解化学键的定义。</a:t>
            </a:r>
            <a:endParaRPr lang="en-US" altLang="zh-CN" sz="2400">
              <a:solidFill>
                <a:srgbClr val="00808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TextBox 5"/>
          <p:cNvSpPr txBox="1"/>
          <p:nvPr/>
        </p:nvSpPr>
        <p:spPr>
          <a:xfrm>
            <a:off x="770890" y="2669540"/>
            <a:ext cx="803973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2400" b="1" u="sng">
                <a:solidFill>
                  <a:schemeClr val="accent6">
                    <a:lumMod val="60000"/>
                    <a:lumOff val="4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宏观辨识与微观探析：</a:t>
            </a:r>
            <a:r>
              <a:rPr lang="zh-CN" altLang="en-US" sz="2400" smtClean="0">
                <a:latin typeface="黑体" panose="02010609060101010101" pitchFamily="49" charset="-122"/>
                <a:ea typeface="黑体" panose="02010609060101010101" pitchFamily="49" charset="-122"/>
              </a:rPr>
              <a:t>了解离子键、共价键的形成和存在的物质。</a:t>
            </a:r>
            <a:endParaRPr lang="en-US" altLang="zh-CN" sz="2400">
              <a:solidFill>
                <a:srgbClr val="00808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TextBox 5"/>
          <p:cNvSpPr txBox="1"/>
          <p:nvPr/>
        </p:nvSpPr>
        <p:spPr>
          <a:xfrm>
            <a:off x="763905" y="3923030"/>
            <a:ext cx="791019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2400" b="1" u="sng">
                <a:solidFill>
                  <a:schemeClr val="accent6">
                    <a:lumMod val="60000"/>
                    <a:lumOff val="4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宏观辨识与微观探析：</a:t>
            </a:r>
            <a:r>
              <a:rPr lang="zh-CN" altLang="en-US" sz="2400" smtClean="0">
                <a:latin typeface="黑体" panose="02010609060101010101" pitchFamily="49" charset="-122"/>
                <a:ea typeface="黑体" panose="02010609060101010101" pitchFamily="49" charset="-122"/>
              </a:rPr>
              <a:t>了解分子式、电子式、结构式及结构简式的表示方法。</a:t>
            </a:r>
            <a:endParaRPr lang="en-US" altLang="zh-CN" sz="2400">
              <a:solidFill>
                <a:srgbClr val="00808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14136" y="807855"/>
            <a:ext cx="7785100" cy="461962"/>
            <a:chOff x="1594572" y="1803366"/>
            <a:chExt cx="20228627" cy="896360"/>
          </a:xfrm>
        </p:grpSpPr>
        <p:grpSp>
          <p:nvGrpSpPr>
            <p:cNvPr id="4" name="组合 3"/>
            <p:cNvGrpSpPr/>
            <p:nvPr/>
          </p:nvGrpSpPr>
          <p:grpSpPr>
            <a:xfrm>
              <a:off x="1594572" y="1803366"/>
              <a:ext cx="5500726" cy="834139"/>
              <a:chOff x="7309612" y="2089118"/>
              <a:chExt cx="5500726" cy="834139"/>
            </a:xfrm>
          </p:grpSpPr>
          <p:sp>
            <p:nvSpPr>
              <p:cNvPr id="11" name="TextBox 45"/>
              <p:cNvSpPr txBox="1"/>
              <p:nvPr/>
            </p:nvSpPr>
            <p:spPr>
              <a:xfrm>
                <a:off x="7595364" y="2089118"/>
                <a:ext cx="5214974" cy="83413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lvl="1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lvl="2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lvl="3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lvl="4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>
                  <a:spcBef>
                    <a:spcPct val="0"/>
                  </a:spcBef>
                  <a:buNone/>
                </a:pPr>
                <a:r>
                  <a:rPr lang="zh-CN" altLang="en-US" sz="2200" b="1">
                    <a:solidFill>
                      <a:schemeClr val="accent6">
                        <a:lumMod val="20000"/>
                        <a:lumOff val="8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+mn-ea"/>
                  </a:rPr>
                  <a:t>核心素养</a:t>
                </a:r>
                <a:endParaRPr lang="zh-CN" altLang="en-US" sz="2200" b="1">
                  <a:solidFill>
                    <a:schemeClr val="accent6">
                      <a:lumMod val="20000"/>
                      <a:lumOff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7309612" y="2375583"/>
                <a:ext cx="214496" cy="212540"/>
              </a:xfrm>
              <a:prstGeom prst="ellipse">
                <a:avLst/>
              </a:prstGeom>
              <a:solidFill>
                <a:srgbClr val="404040"/>
              </a:solidFill>
              <a:ln>
                <a:solidFill>
                  <a:srgbClr val="4040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 marL="0" lvl="0" indent="0" algn="l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lvl="1" indent="0" algn="l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lt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lvl="2" indent="0" algn="l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lt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lvl="3" indent="0" algn="l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lt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lvl="4" indent="0" algn="l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lt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lvl="5" indent="0" algn="l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lt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lvl="6" indent="0" algn="l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lt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lvl="7" indent="0" algn="l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lt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lvl="8" indent="0" algn="l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lt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cxnSp>
          <p:nvCxnSpPr>
            <p:cNvPr id="10" name="直接连接符 9"/>
            <p:cNvCxnSpPr/>
            <p:nvPr/>
          </p:nvCxnSpPr>
          <p:spPr>
            <a:xfrm>
              <a:off x="2023564" y="2699726"/>
              <a:ext cx="19799636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>
    <p:dissolve/>
  </p:transition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TextBox 3"/>
          <p:cNvSpPr txBox="1"/>
          <p:nvPr/>
        </p:nvSpPr>
        <p:spPr>
          <a:xfrm>
            <a:off x="1257300" y="1727835"/>
            <a:ext cx="689800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>
              <a:spcBef>
                <a:spcPct val="0"/>
              </a:spcBef>
              <a:buNone/>
            </a:pPr>
            <a:r>
              <a:rPr lang="zh-CN" altLang="en-US" sz="480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endParaRPr lang="zh-CN" altLang="en-US" sz="4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algn="ctr">
              <a:spcBef>
                <a:spcPct val="0"/>
              </a:spcBef>
              <a:buNone/>
            </a:pPr>
            <a:r>
              <a:rPr lang="zh-CN" altLang="en-US" sz="4800" smtClean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化学键</a:t>
            </a:r>
            <a:endParaRPr lang="zh-CN" altLang="en-US" sz="4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algn="ctr">
              <a:spcBef>
                <a:spcPct val="0"/>
              </a:spcBef>
              <a:buNone/>
            </a:pPr>
            <a:r>
              <a:rPr lang="zh-CN" altLang="en-US" sz="48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480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zh-CN" altLang="en-US" sz="480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★</a:t>
            </a:r>
            <a:r>
              <a:rPr lang="zh-CN" altLang="en-US" sz="480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★</a:t>
            </a:r>
            <a:r>
              <a:rPr lang="zh-CN" altLang="en-US" sz="480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★</a:t>
            </a:r>
            <a:r>
              <a:rPr lang="zh-CN" altLang="en-US" sz="4800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endParaRPr lang="en-US" altLang="zh-CN" sz="4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" name="平行四边形 9"/>
          <p:cNvSpPr/>
          <p:nvPr/>
        </p:nvSpPr>
        <p:spPr>
          <a:xfrm flipV="1">
            <a:off x="0" y="1727835"/>
            <a:ext cx="9144635" cy="664210"/>
          </a:xfrm>
          <a:prstGeom prst="parallelogram">
            <a:avLst>
              <a:gd name="adj" fmla="val 0"/>
            </a:avLst>
          </a:prstGeom>
          <a:solidFill>
            <a:srgbClr val="54B6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257300" y="1433195"/>
            <a:ext cx="1352550" cy="135255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FAFA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9863" y="1582911"/>
            <a:ext cx="2304256" cy="88582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 anchorCtr="0">
            <a:spAutoFit/>
          </a:bodyPr>
          <a:lstStyle/>
          <a:p>
            <a:pPr algn="ctr" defTabSz="89662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4800" b="1">
                <a:solidFill>
                  <a:schemeClr val="bg1"/>
                </a:solidFill>
                <a:latin typeface="Times New Roman" panose="02020603050405020304" pitchFamily="18" charset="0"/>
                <a:ea typeface="inpin heiti" panose="00000500000000000000" pitchFamily="2" charset="-122"/>
                <a:cs typeface="Times New Roman" panose="02020603050405020304" pitchFamily="18" charset="0"/>
                <a:sym typeface="inpin heiti" panose="00000500000000000000" pitchFamily="2" charset="-122"/>
              </a:rPr>
              <a:t>01</a:t>
            </a:r>
            <a:endParaRPr lang="en-US" altLang="zh-CN" sz="4800" b="1">
              <a:solidFill>
                <a:schemeClr val="bg1"/>
              </a:solidFill>
              <a:latin typeface="Times New Roman" panose="02020603050405020304" pitchFamily="18" charset="0"/>
              <a:ea typeface="inpin heiti" panose="00000500000000000000" pitchFamily="2" charset="-122"/>
              <a:cs typeface="Times New Roman" panose="02020603050405020304" pitchFamily="18" charset="0"/>
              <a:sym typeface="inpin heiti" panose="00000500000000000000" pitchFamily="2" charset="-122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45"/>
          <p:cNvSpPr txBox="1"/>
          <p:nvPr/>
        </p:nvSpPr>
        <p:spPr>
          <a:xfrm>
            <a:off x="724109" y="807855"/>
            <a:ext cx="2007012" cy="43111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2200" b="1">
                <a:solidFill>
                  <a:schemeClr val="accent6">
                    <a:lumMod val="60000"/>
                    <a:lumOff val="4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考点互动探究</a:t>
            </a:r>
            <a:endParaRPr lang="zh-CN" altLang="en-US" sz="2200" b="1">
              <a:solidFill>
                <a:schemeClr val="accent6">
                  <a:lumMod val="60000"/>
                  <a:lumOff val="4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614136" y="955492"/>
            <a:ext cx="82550" cy="109538"/>
          </a:xfrm>
          <a:prstGeom prst="ellipse">
            <a:avLst/>
          </a:prstGeom>
          <a:solidFill>
            <a:srgbClr val="404040"/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779236" y="1269817"/>
            <a:ext cx="76200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696686" y="1332733"/>
            <a:ext cx="1291390" cy="465876"/>
            <a:chOff x="2074961" y="4478649"/>
            <a:chExt cx="2677891" cy="597457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74961" y="4478649"/>
              <a:ext cx="2677891" cy="597457"/>
            </a:xfrm>
            <a:prstGeom prst="rect">
              <a:avLst/>
            </a:prstGeom>
            <a:solidFill>
              <a:srgbClr val="404040"/>
            </a:solidFill>
            <a:ln w="9525">
              <a:noFill/>
            </a:ln>
          </p:spPr>
        </p:pic>
        <p:sp>
          <p:nvSpPr>
            <p:cNvPr id="8" name="矩形 7"/>
            <p:cNvSpPr/>
            <p:nvPr/>
          </p:nvSpPr>
          <p:spPr>
            <a:xfrm>
              <a:off x="2246141" y="4544470"/>
              <a:ext cx="2191226" cy="4539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>
                <a:spcBef>
                  <a:spcPct val="0"/>
                </a:spcBef>
                <a:buNone/>
              </a:pPr>
              <a:r>
                <a:rPr lang="zh-CN" altLang="en-US" sz="170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知识梳理</a:t>
              </a:r>
              <a:endParaRPr lang="zh-CN" altLang="en-US" sz="17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9" name="矩形 18"/>
          <p:cNvSpPr/>
          <p:nvPr/>
        </p:nvSpPr>
        <p:spPr>
          <a:xfrm>
            <a:off x="756944" y="2272809"/>
            <a:ext cx="5746673" cy="506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eaLnBrk="0" hangingPunct="0">
              <a:lnSpc>
                <a:spcPct val="150000"/>
              </a:lnSpc>
              <a:spcAft>
                <a:spcPct val="0"/>
              </a:spcAft>
              <a:buClrTx/>
              <a:buSzTx/>
              <a:buFontTx/>
              <a:defRPr/>
            </a:pPr>
            <a:r>
              <a:rPr lang="en-US" altLang="zh-CN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(1)</a:t>
            </a:r>
            <a:r>
              <a: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概念和本质</a:t>
            </a: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/>
              <a:ea typeface="微软雅黑" panose="020b0503020204020204" charset="-122"/>
              <a:cs typeface="Times New Roman" panose="02020603050405020304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80176" y="1745046"/>
            <a:ext cx="1087755" cy="5295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l" eaLnBrk="0" fontAlgn="base" hangingPunct="0">
              <a:lnSpc>
                <a:spcPct val="150000"/>
              </a:lnSpc>
              <a:spcAft>
                <a:spcPct val="0"/>
              </a:spcAft>
              <a:buClrTx/>
              <a:buSzTx/>
              <a:buFontTx/>
              <a:defRPr/>
            </a:pPr>
            <a:r>
              <a:rPr lang="en-US" altLang="zh-CN" sz="1900" b="1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1.</a:t>
            </a:r>
            <a:r>
              <a:rPr lang="zh-CN" altLang="en-US" sz="1900" b="1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化学键</a:t>
            </a:r>
            <a:endParaRPr lang="zh-CN" altLang="en-US" sz="1900" b="1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/>
              <a:ea typeface="微软雅黑" panose="020b0503020204020204" charset="-122"/>
              <a:cs typeface="Times New Roman" panose="02020603050405020304"/>
              <a:sym typeface="+mn-ea"/>
            </a:endParaRPr>
          </a:p>
        </p:txBody>
      </p:sp>
      <p:pic>
        <p:nvPicPr>
          <p:cNvPr id="3076" name="Picture 8"/>
          <p:cNvPicPr>
            <a:picLocks noChangeAspect="1"/>
          </p:cNvPicPr>
          <p:nvPr/>
        </p:nvPicPr>
        <p:blipFill>
          <a:blip r:embed="rId3">
            <a:lum bright="-24000" contrast="48000"/>
          </a:blip>
          <a:stretch>
            <a:fillRect/>
          </a:stretch>
        </p:blipFill>
        <p:spPr>
          <a:xfrm>
            <a:off x="1060450" y="2821305"/>
            <a:ext cx="6499225" cy="17551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09991" name="Rectangle 7"/>
          <p:cNvSpPr/>
          <p:nvPr/>
        </p:nvSpPr>
        <p:spPr>
          <a:xfrm>
            <a:off x="4733290" y="3783330"/>
            <a:ext cx="9321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lstStyle/>
          <a:p>
            <a:pPr eaLnBrk="0" hangingPunct="0"/>
            <a:r>
              <a:rPr lang="zh-CN" altLang="en-US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共价键</a:t>
            </a:r>
            <a:r>
              <a:rPr lang="zh-CN" altLang="en-US">
                <a:latin typeface="Arial" panose="020b0604020202020204" pitchFamily="34" charset="0"/>
              </a:rPr>
              <a:t> </a:t>
            </a: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09992" name="Rectangle 8"/>
          <p:cNvSpPr/>
          <p:nvPr/>
        </p:nvSpPr>
        <p:spPr>
          <a:xfrm>
            <a:off x="6279198" y="3524250"/>
            <a:ext cx="9321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lstStyle/>
          <a:p>
            <a:pPr eaLnBrk="0" hangingPunct="0"/>
            <a:r>
              <a:rPr lang="zh-CN" altLang="en-US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极性键</a:t>
            </a:r>
            <a:r>
              <a:rPr lang="zh-CN" altLang="en-US">
                <a:latin typeface="Arial" panose="020b0604020202020204" pitchFamily="34" charset="0"/>
              </a:rPr>
              <a:t> </a:t>
            </a: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15364" y="4503564"/>
            <a:ext cx="5746673" cy="506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eaLnBrk="0" hangingPunct="0">
              <a:lnSpc>
                <a:spcPct val="150000"/>
              </a:lnSpc>
              <a:spcAft>
                <a:spcPct val="0"/>
              </a:spcAft>
              <a:buClrTx/>
              <a:buSzTx/>
              <a:buFontTx/>
              <a:defRPr/>
            </a:pPr>
            <a:r>
              <a:rPr lang="en-US" altLang="zh-CN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(2)</a:t>
            </a:r>
            <a:r>
              <a: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化学反应的本质</a:t>
            </a: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/>
              <a:ea typeface="微软雅黑" panose="020b0503020204020204" charset="-122"/>
              <a:cs typeface="Times New Roman" panose="02020603050405020304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129030" y="5024755"/>
            <a:ext cx="606615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反应物的旧化学键_____与生成物的新化学键_____。</a:t>
            </a:r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11013" name="Rectangle 5"/>
          <p:cNvSpPr/>
          <p:nvPr/>
        </p:nvSpPr>
        <p:spPr>
          <a:xfrm>
            <a:off x="2998788" y="5018405"/>
            <a:ext cx="7035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lstStyle/>
          <a:p>
            <a:pPr eaLnBrk="0" hangingPunct="0"/>
            <a:r>
              <a:rPr lang="zh-CN" altLang="en-US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断裂</a:t>
            </a:r>
            <a:r>
              <a:rPr lang="zh-CN" altLang="en-US">
                <a:latin typeface="Arial" panose="020b0604020202020204" pitchFamily="34" charset="0"/>
              </a:rPr>
              <a:t> </a:t>
            </a: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11015" name="Rectangle 7"/>
          <p:cNvSpPr/>
          <p:nvPr/>
        </p:nvSpPr>
        <p:spPr>
          <a:xfrm>
            <a:off x="5618480" y="5008880"/>
            <a:ext cx="7035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lstStyle/>
          <a:p>
            <a:pPr eaLnBrk="0" hangingPunct="0"/>
            <a:r>
              <a:rPr lang="zh-CN" altLang="en-US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形成</a:t>
            </a:r>
            <a:r>
              <a:rPr lang="zh-CN" altLang="en-US">
                <a:latin typeface="Arial" panose="020b0604020202020204" pitchFamily="34" charset="0"/>
              </a:rPr>
              <a:t> </a:t>
            </a:r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09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09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099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09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1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1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1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1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1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1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991" grpId="0"/>
      <p:bldP spid="809992" grpId="0"/>
      <p:bldP spid="811013" grpId="0"/>
      <p:bldP spid="8110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TextBox 3"/>
          <p:cNvSpPr txBox="1"/>
          <p:nvPr/>
        </p:nvSpPr>
        <p:spPr>
          <a:xfrm>
            <a:off x="1257300" y="1727835"/>
            <a:ext cx="689800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>
              <a:spcBef>
                <a:spcPct val="0"/>
              </a:spcBef>
              <a:buNone/>
            </a:pPr>
            <a:r>
              <a:rPr lang="zh-CN" altLang="en-US" sz="480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endParaRPr lang="zh-CN" altLang="en-US" sz="4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algn="ctr">
              <a:spcBef>
                <a:spcPct val="0"/>
              </a:spcBef>
              <a:buNone/>
            </a:pPr>
            <a:r>
              <a:rPr lang="zh-CN" altLang="en-US" sz="48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离子键、共价键</a:t>
            </a:r>
            <a:endParaRPr lang="zh-CN" altLang="en-US" sz="4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algn="ctr">
              <a:spcBef>
                <a:spcPct val="0"/>
              </a:spcBef>
              <a:buNone/>
            </a:pPr>
            <a:r>
              <a:rPr lang="zh-CN" altLang="en-US" sz="48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480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zh-CN" altLang="en-US" sz="4800" smtClean="0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★</a:t>
            </a:r>
            <a:r>
              <a:rPr lang="zh-CN" altLang="en-US" sz="480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★</a:t>
            </a:r>
            <a:r>
              <a:rPr lang="zh-CN" altLang="en-US" sz="480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★</a:t>
            </a:r>
            <a:r>
              <a:rPr lang="zh-CN" altLang="en-US" sz="480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★</a:t>
            </a:r>
            <a:r>
              <a:rPr lang="zh-CN" altLang="en-US" sz="4800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endParaRPr lang="en-US" altLang="zh-CN" sz="4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" name="平行四边形 9"/>
          <p:cNvSpPr/>
          <p:nvPr/>
        </p:nvSpPr>
        <p:spPr>
          <a:xfrm flipV="1">
            <a:off x="0" y="1727835"/>
            <a:ext cx="9144635" cy="664210"/>
          </a:xfrm>
          <a:prstGeom prst="parallelogram">
            <a:avLst>
              <a:gd name="adj" fmla="val 0"/>
            </a:avLst>
          </a:prstGeom>
          <a:solidFill>
            <a:srgbClr val="54B6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257300" y="1433195"/>
            <a:ext cx="1352550" cy="135255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FAFA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9863" y="1582911"/>
            <a:ext cx="2304256" cy="88582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 anchorCtr="0">
            <a:spAutoFit/>
          </a:bodyPr>
          <a:lstStyle/>
          <a:p>
            <a:pPr algn="ctr" defTabSz="89662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4800" b="1">
                <a:solidFill>
                  <a:schemeClr val="bg1"/>
                </a:solidFill>
                <a:latin typeface="Times New Roman" panose="02020603050405020304" pitchFamily="18" charset="0"/>
                <a:ea typeface="inpin heiti" panose="00000500000000000000" pitchFamily="2" charset="-122"/>
                <a:cs typeface="Times New Roman" panose="02020603050405020304" pitchFamily="18" charset="0"/>
                <a:sym typeface="inpin heiti" panose="00000500000000000000" pitchFamily="2" charset="-122"/>
              </a:rPr>
              <a:t>02</a:t>
            </a:r>
            <a:endParaRPr lang="en-US" altLang="zh-CN" sz="4800" b="1">
              <a:solidFill>
                <a:schemeClr val="bg1"/>
              </a:solidFill>
              <a:latin typeface="Times New Roman" panose="02020603050405020304" pitchFamily="18" charset="0"/>
              <a:ea typeface="inpin heiti" panose="00000500000000000000" pitchFamily="2" charset="-122"/>
              <a:cs typeface="Times New Roman" panose="02020603050405020304" pitchFamily="18" charset="0"/>
              <a:sym typeface="inpin heiti" panose="00000500000000000000" pitchFamily="2" charset="-122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45"/>
          <p:cNvSpPr txBox="1"/>
          <p:nvPr/>
        </p:nvSpPr>
        <p:spPr>
          <a:xfrm>
            <a:off x="724109" y="807855"/>
            <a:ext cx="2007012" cy="43111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2200" b="1">
                <a:solidFill>
                  <a:schemeClr val="accent6">
                    <a:lumMod val="60000"/>
                    <a:lumOff val="4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考点互动探究</a:t>
            </a:r>
            <a:endParaRPr lang="zh-CN" altLang="en-US" sz="2200" b="1">
              <a:solidFill>
                <a:schemeClr val="accent6">
                  <a:lumMod val="60000"/>
                  <a:lumOff val="4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614136" y="955492"/>
            <a:ext cx="82550" cy="109538"/>
          </a:xfrm>
          <a:prstGeom prst="ellipse">
            <a:avLst/>
          </a:prstGeom>
          <a:solidFill>
            <a:srgbClr val="404040"/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779236" y="1269817"/>
            <a:ext cx="76200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779236" y="1197041"/>
            <a:ext cx="2052955" cy="5295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l" eaLnBrk="0" fontAlgn="base" hangingPunct="0">
              <a:lnSpc>
                <a:spcPct val="150000"/>
              </a:lnSpc>
              <a:spcAft>
                <a:spcPct val="0"/>
              </a:spcAft>
              <a:buClrTx/>
              <a:buSzTx/>
              <a:buFontTx/>
              <a:defRPr/>
            </a:pPr>
            <a:r>
              <a:rPr lang="en-US" altLang="zh-CN" sz="1900" b="1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2.</a:t>
            </a:r>
            <a:r>
              <a:rPr lang="zh-CN" altLang="en-US" sz="1900" b="1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离子键、共价键</a:t>
            </a:r>
            <a:endParaRPr lang="zh-CN" altLang="en-US" sz="1900" b="1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/>
              <a:ea typeface="微软雅黑" panose="020b0503020204020204" charset="-122"/>
              <a:cs typeface="Times New Roman" panose="02020603050405020304"/>
              <a:sym typeface="+mn-ea"/>
            </a:endParaRPr>
          </a:p>
        </p:txBody>
      </p:sp>
      <p:graphicFrame>
        <p:nvGraphicFramePr>
          <p:cNvPr id="12" name="表格 11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1005205" y="2120900"/>
          <a:ext cx="7481570" cy="432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97280"/>
                <a:gridCol w="2477770"/>
                <a:gridCol w="1808480"/>
                <a:gridCol w="2098040"/>
              </a:tblGrid>
              <a:tr h="365760">
                <a:tc rowSpan="2"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键型</a:t>
                      </a:r>
                      <a:endParaRPr lang="zh-CN" altLang="en-US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  <a:tc rowSpan="2"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离子键</a:t>
                      </a:r>
                      <a:endParaRPr lang="zh-CN" altLang="en-US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  <a:tc gridSpan="2"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共价键</a:t>
                      </a:r>
                      <a:endParaRPr lang="zh-CN" altLang="en-US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</a:tr>
              <a:tr h="365760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非极性键</a:t>
                      </a:r>
                      <a:endParaRPr lang="zh-CN" altLang="en-US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极性键</a:t>
                      </a:r>
                      <a:endParaRPr lang="zh-CN" altLang="en-US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</a:tr>
              <a:tr h="381000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概念</a:t>
                      </a:r>
                      <a:endParaRPr lang="zh-CN" altLang="en-US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使阴、阳离子结合成化合物的静电作用</a:t>
                      </a:r>
                      <a:endParaRPr lang="zh-CN" altLang="en-US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  <a:tc gridSpan="2"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原子之间通过共用电子对所形成的相互作用（电子云重叠）</a:t>
                      </a:r>
                      <a:endParaRPr lang="zh-CN" altLang="en-US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</a:tr>
              <a:tr h="381000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特点</a:t>
                      </a:r>
                      <a:endParaRPr lang="zh-CN" altLang="en-US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阴、阳离子间相互作用</a:t>
                      </a:r>
                      <a:endParaRPr lang="zh-CN" altLang="en-US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共用电子对</a:t>
                      </a:r>
                      <a:r>
                        <a:rPr lang="en-US" altLang="zh-CN" sz="180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_________</a:t>
                      </a:r>
                      <a:endParaRPr lang="zh-CN" altLang="en-US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共用电子对</a:t>
                      </a:r>
                      <a:r>
                        <a:rPr lang="en-US" altLang="zh-CN" sz="180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_______________</a:t>
                      </a:r>
                      <a:endParaRPr lang="zh-CN" altLang="en-US" sz="180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algn="ctr">
                        <a:buNone/>
                      </a:pPr>
                      <a:r>
                        <a:rPr lang="en-US" altLang="zh-CN" sz="180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_______________</a:t>
                      </a:r>
                      <a:endParaRPr lang="zh-CN" altLang="en-US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</a:tr>
              <a:tr h="381000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成键粒子</a:t>
                      </a:r>
                      <a:endParaRPr lang="zh-CN" altLang="en-US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en-US" altLang="zh-CN" sz="180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_________</a:t>
                      </a:r>
                      <a:endParaRPr lang="zh-CN" altLang="en-US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  <a:tc gridSpan="2"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原子</a:t>
                      </a:r>
                      <a:endParaRPr lang="zh-CN" altLang="en-US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  <a:tc hMerge="1">
                  <a:txBody>
                    <a:bodyPr vert="horz" wrap="square"/>
                    <a:lstStyle/>
                    <a:p/>
                  </a:txBody>
                  <a:tcPr anchor="ctr"/>
                </a:tc>
              </a:tr>
              <a:tr h="381000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成键条件</a:t>
                      </a:r>
                      <a:endParaRPr lang="zh-CN" altLang="en-US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en-US" altLang="zh-CN" sz="180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____________________</a:t>
                      </a:r>
                      <a:endParaRPr lang="zh-CN" altLang="en-US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en-US" altLang="zh-CN" sz="180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____________</a:t>
                      </a:r>
                      <a:endParaRPr lang="zh-CN" altLang="en-US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en-US" altLang="zh-CN" sz="180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________________</a:t>
                      </a:r>
                      <a:endParaRPr lang="zh-CN" altLang="en-US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</a:tr>
              <a:tr h="381000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存在</a:t>
                      </a:r>
                      <a:endParaRPr lang="zh-CN" altLang="en-US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离子化合物</a:t>
                      </a:r>
                      <a:endParaRPr lang="zh-CN" altLang="en-US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非金属单质（稀有气体除外），某些化合物</a:t>
                      </a:r>
                      <a:endParaRPr lang="zh-CN" altLang="en-US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共价化合物，某些离子化合物</a:t>
                      </a:r>
                      <a:endParaRPr lang="zh-CN" altLang="en-US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</a:tr>
              <a:tr h="356235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示例</a:t>
                      </a:r>
                      <a:endParaRPr lang="zh-CN" altLang="en-US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endParaRPr lang="zh-CN" altLang="en-US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endParaRPr lang="zh-CN" altLang="en-US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endParaRPr lang="zh-CN" altLang="en-US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13" name="61704547-3176-4FA0-AAD0-7DF1A1D1964B-1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80030" y="6059170"/>
            <a:ext cx="1122045" cy="407035"/>
          </a:xfrm>
          <a:prstGeom prst="rect">
            <a:avLst/>
          </a:prstGeom>
        </p:spPr>
      </p:pic>
      <p:pic>
        <p:nvPicPr>
          <p:cNvPr id="14" name="61704547-3176-4FA0-AAD0-7DF1A1D1964B-2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100320" y="6059170"/>
            <a:ext cx="756920" cy="426085"/>
          </a:xfrm>
          <a:prstGeom prst="rect">
            <a:avLst/>
          </a:prstGeom>
        </p:spPr>
      </p:pic>
      <p:pic>
        <p:nvPicPr>
          <p:cNvPr id="15" name="61704547-3176-4FA0-AAD0-7DF1A1D1964B-3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984365" y="6163945"/>
            <a:ext cx="878840" cy="302260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829969" y="1614314"/>
            <a:ext cx="5746673" cy="506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eaLnBrk="0" hangingPunct="0">
              <a:lnSpc>
                <a:spcPct val="150000"/>
              </a:lnSpc>
              <a:spcAft>
                <a:spcPct val="0"/>
              </a:spcAft>
              <a:buClrTx/>
              <a:buSzTx/>
              <a:buFontTx/>
              <a:defRPr/>
            </a:pPr>
            <a:r>
              <a:rPr lang="en-US" altLang="zh-CN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(1)</a:t>
            </a:r>
            <a:r>
              <a: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构成原子的微粒及作用</a:t>
            </a: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/>
              <a:ea typeface="微软雅黑" panose="020b0503020204020204" charset="-122"/>
              <a:cs typeface="Times New Roman" panose="02020603050405020304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731135" y="4413250"/>
            <a:ext cx="13258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阴、阳离子</a:t>
            </a:r>
            <a:endParaRPr lang="zh-CN" altLang="en-US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044440" y="3879850"/>
            <a:ext cx="8686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>
              <a:buNone/>
            </a:pP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不偏移</a:t>
            </a:r>
            <a:endParaRPr lang="zh-CN" altLang="en-US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616065" y="3733800"/>
            <a:ext cx="17830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>
              <a:buNone/>
            </a:pP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偏向吸引电子能</a:t>
            </a:r>
            <a:endParaRPr lang="zh-CN" altLang="en-US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614795" y="4051300"/>
            <a:ext cx="13258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>
              <a:buNone/>
            </a:pP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力强的一方</a:t>
            </a:r>
            <a:endParaRPr lang="zh-CN" altLang="en-US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134235" y="4781550"/>
            <a:ext cx="24688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>
              <a:buNone/>
            </a:pP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活泼金属和活泼非金属</a:t>
            </a:r>
            <a:endParaRPr lang="zh-CN" altLang="en-US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603115" y="4781550"/>
            <a:ext cx="17830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>
              <a:buNone/>
            </a:pP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同种元素的原子</a:t>
            </a:r>
            <a:endParaRPr lang="zh-CN" altLang="en-US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438265" y="4781550"/>
            <a:ext cx="20116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>
              <a:buNone/>
            </a:pP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不同种元素的原子</a:t>
            </a:r>
            <a:endParaRPr lang="zh-CN" altLang="en-US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3" grpId="0"/>
      <p:bldP spid="11" grpId="0"/>
      <p:bldP spid="7" grpId="0"/>
      <p:bldP spid="8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45"/>
          <p:cNvSpPr txBox="1"/>
          <p:nvPr/>
        </p:nvSpPr>
        <p:spPr>
          <a:xfrm>
            <a:off x="724109" y="807855"/>
            <a:ext cx="2007012" cy="43111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2200" b="1">
                <a:solidFill>
                  <a:schemeClr val="accent6">
                    <a:lumMod val="60000"/>
                    <a:lumOff val="4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考点互动探究</a:t>
            </a:r>
            <a:endParaRPr lang="zh-CN" altLang="en-US" sz="2200" b="1">
              <a:solidFill>
                <a:schemeClr val="accent6">
                  <a:lumMod val="60000"/>
                  <a:lumOff val="4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614136" y="955492"/>
            <a:ext cx="82550" cy="109538"/>
          </a:xfrm>
          <a:prstGeom prst="ellipse">
            <a:avLst/>
          </a:prstGeom>
          <a:solidFill>
            <a:srgbClr val="404040"/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779236" y="1269817"/>
            <a:ext cx="76200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723924" y="1301259"/>
            <a:ext cx="5746673" cy="506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eaLnBrk="0" hangingPunct="0">
              <a:lnSpc>
                <a:spcPct val="150000"/>
              </a:lnSpc>
              <a:spcAft>
                <a:spcPct val="0"/>
              </a:spcAft>
              <a:buClrTx/>
              <a:buSzTx/>
              <a:buFontTx/>
              <a:defRPr/>
            </a:pPr>
            <a:r>
              <a:rPr lang="en-US" altLang="zh-CN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(2)</a:t>
            </a:r>
            <a:r>
              <a: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离子化合物与共价化合物</a:t>
            </a: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/>
              <a:ea typeface="微软雅黑" panose="020b0503020204020204" charset="-122"/>
              <a:cs typeface="Times New Roman" panose="02020603050405020304"/>
              <a:sym typeface="+mn-ea"/>
            </a:endParaRPr>
          </a:p>
        </p:txBody>
      </p:sp>
      <p:pic>
        <p:nvPicPr>
          <p:cNvPr id="6155" name="Picture 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05510" y="1870075"/>
            <a:ext cx="6000115" cy="32308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3063" name="Rectangle 7"/>
          <p:cNvSpPr/>
          <p:nvPr/>
        </p:nvSpPr>
        <p:spPr>
          <a:xfrm>
            <a:off x="3395028" y="2068513"/>
            <a:ext cx="14401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lstStyle/>
          <a:p>
            <a:pPr eaLnBrk="0" hangingPunct="0"/>
            <a:r>
              <a:rPr lang="zh-CN" altLang="en-US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阴、阳离子</a:t>
            </a:r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813064" name="Rectangle 8"/>
          <p:cNvSpPr/>
          <p:nvPr/>
        </p:nvSpPr>
        <p:spPr>
          <a:xfrm>
            <a:off x="4200208" y="2878455"/>
            <a:ext cx="69723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lstStyle/>
          <a:p>
            <a:pPr eaLnBrk="0" hangingPunct="0"/>
            <a:r>
              <a:rPr lang="zh-CN" altLang="en-US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离子</a:t>
            </a: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altLang="en-US" b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13066" name="Rectangle 10"/>
          <p:cNvSpPr/>
          <p:nvPr/>
        </p:nvSpPr>
        <p:spPr>
          <a:xfrm>
            <a:off x="5941695" y="2884170"/>
            <a:ext cx="69723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lstStyle/>
          <a:p>
            <a:pPr eaLnBrk="0" hangingPunct="0"/>
            <a:r>
              <a:rPr lang="zh-CN" altLang="en-US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共价</a:t>
            </a: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altLang="en-US" b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13068" name="Rectangle 12"/>
          <p:cNvSpPr/>
          <p:nvPr/>
        </p:nvSpPr>
        <p:spPr>
          <a:xfrm>
            <a:off x="3385185" y="3486468"/>
            <a:ext cx="7035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lstStyle/>
          <a:p>
            <a:pPr eaLnBrk="0" hangingPunct="0"/>
            <a:r>
              <a:rPr lang="zh-CN" altLang="en-US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原子</a:t>
            </a:r>
            <a:r>
              <a:rPr lang="zh-CN" altLang="en-US">
                <a:latin typeface="Arial" panose="020b0604020202020204" pitchFamily="34" charset="0"/>
              </a:rPr>
              <a:t> </a:t>
            </a: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13069" name="Rectangle 13"/>
          <p:cNvSpPr/>
          <p:nvPr/>
        </p:nvSpPr>
        <p:spPr>
          <a:xfrm>
            <a:off x="3916363" y="4695190"/>
            <a:ext cx="69723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lstStyle/>
          <a:p>
            <a:pPr eaLnBrk="0" hangingPunct="0"/>
            <a:r>
              <a:rPr lang="zh-CN" altLang="en-US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共价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altLang="en-US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13070" name="Rectangle 14"/>
          <p:cNvSpPr/>
          <p:nvPr/>
        </p:nvSpPr>
        <p:spPr>
          <a:xfrm>
            <a:off x="5410835" y="4695190"/>
            <a:ext cx="69723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lstStyle/>
          <a:p>
            <a:pPr eaLnBrk="0" hangingPunct="0"/>
            <a:r>
              <a:rPr lang="zh-CN" altLang="en-US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离子</a:t>
            </a: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altLang="en-US" b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3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3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3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3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3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3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3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3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3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3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3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3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3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13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3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3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13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13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3063" grpId="0"/>
      <p:bldP spid="813064" grpId="0"/>
      <p:bldP spid="813066" grpId="0"/>
      <p:bldP spid="813068" grpId="0"/>
      <p:bldP spid="813069" grpId="0"/>
      <p:bldP spid="81307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45"/>
          <p:cNvSpPr txBox="1"/>
          <p:nvPr/>
        </p:nvSpPr>
        <p:spPr>
          <a:xfrm>
            <a:off x="724109" y="807855"/>
            <a:ext cx="2007012" cy="43111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2200" b="1">
                <a:solidFill>
                  <a:schemeClr val="accent6">
                    <a:lumMod val="60000"/>
                    <a:lumOff val="4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考点互动探究</a:t>
            </a:r>
            <a:endParaRPr lang="zh-CN" altLang="en-US" sz="2200" b="1">
              <a:solidFill>
                <a:schemeClr val="accent6">
                  <a:lumMod val="60000"/>
                  <a:lumOff val="4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614136" y="955492"/>
            <a:ext cx="82550" cy="109538"/>
          </a:xfrm>
          <a:prstGeom prst="ellipse">
            <a:avLst/>
          </a:prstGeom>
          <a:solidFill>
            <a:srgbClr val="404040"/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779236" y="1269817"/>
            <a:ext cx="76200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723924" y="1301259"/>
            <a:ext cx="5746673" cy="506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eaLnBrk="0" hangingPunct="0">
              <a:lnSpc>
                <a:spcPct val="150000"/>
              </a:lnSpc>
              <a:spcAft>
                <a:spcPct val="0"/>
              </a:spcAft>
              <a:buClrTx/>
              <a:buSzTx/>
              <a:buFontTx/>
              <a:defRPr/>
            </a:pPr>
            <a:r>
              <a:rPr lang="en-US" altLang="zh-CN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(3)</a:t>
            </a:r>
            <a:r>
              <a: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物质的溶解或熔化与化学键变化</a:t>
            </a: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/>
              <a:ea typeface="微软雅黑" panose="020b0503020204020204" charset="-122"/>
              <a:cs typeface="Times New Roman" panose="02020603050405020304"/>
              <a:sym typeface="+mn-ea"/>
            </a:endParaRPr>
          </a:p>
        </p:txBody>
      </p:sp>
      <p:graphicFrame>
        <p:nvGraphicFramePr>
          <p:cNvPr id="20482" name="Object 2"/>
          <p:cNvGraphicFramePr>
            <a:graphicFrameLocks noChangeAspect="1"/>
          </p:cNvGraphicFramePr>
          <p:nvPr/>
        </p:nvGraphicFramePr>
        <p:xfrm>
          <a:off x="942023" y="1869758"/>
          <a:ext cx="7259955" cy="426275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2" imgW="6645275" imgH="3890010" progId="Word.Document.8">
                  <p:embed/>
                </p:oleObj>
              </mc:Choice>
              <mc:Fallback>
                <p:oleObj r:id="rId2" imgW="6645275" imgH="389001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942023" y="1869758"/>
                        <a:ext cx="7259955" cy="426275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7442200" y="2209800"/>
            <a:ext cx="13462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离子键</a:t>
            </a:r>
            <a:endParaRPr lang="zh-CN" altLang="en-US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69340" y="3759200"/>
            <a:ext cx="13462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CO</a:t>
            </a:r>
            <a:r>
              <a:rPr lang="en-US" altLang="zh-CN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SO</a:t>
            </a:r>
            <a:r>
              <a:rPr lang="en-US" altLang="zh-CN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endParaRPr lang="en-US" altLang="zh-CN" baseline="-250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365240" y="4572000"/>
            <a:ext cx="166306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HCl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H</a:t>
            </a:r>
            <a:r>
              <a:rPr lang="en-US" altLang="zh-CN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SO</a:t>
            </a:r>
            <a:r>
              <a:rPr lang="en-US" altLang="zh-CN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endParaRPr lang="en-US" altLang="zh-CN" baseline="-250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283450" y="4940300"/>
            <a:ext cx="166306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蔗糖</a:t>
            </a:r>
            <a:endParaRPr lang="zh-CN" altLang="en-US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18185" y="5308600"/>
            <a:ext cx="335153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12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H</a:t>
            </a:r>
            <a:r>
              <a:rPr lang="en-US" altLang="zh-CN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22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en-US" altLang="zh-CN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11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、酒精（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H</a:t>
            </a:r>
            <a:r>
              <a:rPr lang="en-US" altLang="zh-CN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OH)</a:t>
            </a:r>
            <a:endParaRPr lang="en-US" altLang="zh-CN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45"/>
          <p:cNvSpPr txBox="1"/>
          <p:nvPr/>
        </p:nvSpPr>
        <p:spPr>
          <a:xfrm>
            <a:off x="724109" y="807855"/>
            <a:ext cx="2007012" cy="43111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2200" b="1">
                <a:solidFill>
                  <a:schemeClr val="accent6">
                    <a:lumMod val="60000"/>
                    <a:lumOff val="4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考点互动探究</a:t>
            </a:r>
            <a:endParaRPr lang="zh-CN" altLang="en-US" sz="2200" b="1">
              <a:solidFill>
                <a:schemeClr val="accent6">
                  <a:lumMod val="60000"/>
                  <a:lumOff val="4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614136" y="955492"/>
            <a:ext cx="82550" cy="109538"/>
          </a:xfrm>
          <a:prstGeom prst="ellipse">
            <a:avLst/>
          </a:prstGeom>
          <a:solidFill>
            <a:srgbClr val="404040"/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779236" y="1269817"/>
            <a:ext cx="76200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723924" y="1301259"/>
            <a:ext cx="5746673" cy="506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eaLnBrk="0" hangingPunct="0">
              <a:lnSpc>
                <a:spcPct val="150000"/>
              </a:lnSpc>
              <a:spcAft>
                <a:spcPct val="0"/>
              </a:spcAft>
              <a:buClrTx/>
              <a:buSzTx/>
              <a:buFontTx/>
              <a:defRPr/>
            </a:pPr>
            <a:r>
              <a:rPr lang="en-US" altLang="zh-CN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(4)</a:t>
            </a:r>
            <a:r>
              <a: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化学键对物质性质的影响</a:t>
            </a: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/>
              <a:ea typeface="微软雅黑" panose="020b0503020204020204" charset="-122"/>
              <a:cs typeface="Times New Roman" panose="02020603050405020304"/>
              <a:sym typeface="+mn-ea"/>
            </a:endParaRPr>
          </a:p>
        </p:txBody>
      </p:sp>
      <p:sp>
        <p:nvSpPr>
          <p:cNvPr id="10" name="TextBox 2"/>
          <p:cNvSpPr txBox="1"/>
          <p:nvPr/>
        </p:nvSpPr>
        <p:spPr>
          <a:xfrm>
            <a:off x="868680" y="1838960"/>
            <a:ext cx="7530465" cy="29083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①化学键对物质物理性质的影响</a:t>
            </a:r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kern="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金刚石、晶体硅、石英、金刚砂等物质硬度大、熔点高,就是因为这些</a:t>
            </a:r>
            <a:br>
              <a:rPr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</a:br>
            <a:r>
              <a:rPr lang="zh-CN" altLang="en-US" kern="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物质中的</a:t>
            </a:r>
            <a:r>
              <a:rPr lang="zh-CN" altLang="en-US" u="sng" kern="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　</a:t>
            </a:r>
            <a:r>
              <a:rPr lang="zh-CN" altLang="en-US" u="sng" kern="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          </a:t>
            </a:r>
            <a:r>
              <a:rPr lang="zh-CN" altLang="en-US" u="sng" kern="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  </a:t>
            </a:r>
            <a:r>
              <a:rPr lang="zh-CN" altLang="en-US" kern="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很强,破坏时需消耗很多的能量。NaCl等部分</a:t>
            </a:r>
            <a:endParaRPr lang="zh-CN" altLang="en-US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kern="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离子化合物中有很强的</a:t>
            </a:r>
            <a:r>
              <a:rPr lang="zh-CN" altLang="en-US" u="sng" kern="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　</a:t>
            </a:r>
            <a:r>
              <a:rPr lang="zh-CN" altLang="en-US" u="sng" kern="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          </a:t>
            </a:r>
            <a:r>
              <a:rPr lang="zh-CN" altLang="en-US" u="sng" kern="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  </a:t>
            </a:r>
            <a:r>
              <a:rPr lang="zh-CN" altLang="en-US" kern="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,故其熔点也较高。</a:t>
            </a:r>
            <a:endParaRPr lang="zh-CN" altLang="en-US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kern="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②化学键对物质化学性质的影响</a:t>
            </a:r>
            <a:endParaRPr lang="zh-CN" altLang="en-US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kern="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N</a:t>
            </a:r>
            <a:r>
              <a:rPr lang="zh-CN" altLang="en-US" kern="0" baseline="-1500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kern="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分子中有很强的</a:t>
            </a:r>
            <a:r>
              <a:rPr lang="zh-CN" altLang="en-US" u="sng" kern="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　</a:t>
            </a:r>
            <a:r>
              <a:rPr lang="zh-CN" altLang="en-US" u="sng" kern="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         </a:t>
            </a:r>
            <a:r>
              <a:rPr lang="zh-CN" altLang="en-US" u="sng" kern="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   </a:t>
            </a:r>
            <a:r>
              <a:rPr lang="zh-CN" altLang="en-US" kern="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,故在通常状况下,N</a:t>
            </a:r>
            <a:r>
              <a:rPr lang="zh-CN" altLang="en-US" kern="0" baseline="-1500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kern="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很稳定;H</a:t>
            </a:r>
            <a:r>
              <a:rPr lang="zh-CN" altLang="en-US" kern="0" baseline="-1500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kern="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S、HI</a:t>
            </a:r>
            <a:endParaRPr lang="zh-CN" altLang="en-US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kern="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等分子中的</a:t>
            </a:r>
            <a:r>
              <a:rPr lang="zh-CN" altLang="en-US" u="sng" kern="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　</a:t>
            </a:r>
            <a:r>
              <a:rPr lang="zh-CN" altLang="en-US" u="sng" kern="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         </a:t>
            </a:r>
            <a:r>
              <a:rPr lang="zh-CN" altLang="en-US" u="sng" kern="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   </a:t>
            </a:r>
            <a:r>
              <a:rPr lang="zh-CN" altLang="en-US" kern="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较弱,故它们受热时易分解。</a:t>
            </a:r>
            <a:endParaRPr lang="zh-CN" altLang="en-US" kern="0" smtClean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750060" y="2749550"/>
            <a:ext cx="8686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kern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共价键</a:t>
            </a: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3248660" y="3117850"/>
            <a:ext cx="8686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kern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离子键</a:t>
            </a:r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2731135" y="3943350"/>
            <a:ext cx="8686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kern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共价键</a:t>
            </a:r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2029460" y="4378960"/>
            <a:ext cx="8686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kern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共价键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2"/>
          <p:cNvSpPr txBox="1"/>
          <p:nvPr/>
        </p:nvSpPr>
        <p:spPr>
          <a:xfrm>
            <a:off x="612775" y="1364615"/>
            <a:ext cx="7785100" cy="373951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b="1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1.</a:t>
            </a:r>
            <a:r>
              <a:rPr lang="zh-CN" altLang="en-US" b="1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易错易混辨析(正确的画“√”,错误的画“</a:t>
            </a:r>
            <a:r>
              <a:rPr lang="zh-CN" altLang="en-US" b="1" kern="0" smtClean="0">
                <a:solidFill>
                  <a:srgbClr val="000000"/>
                </a:solidFill>
                <a:latin typeface="NEU-BZ" pitchFamily="65" charset="-122"/>
                <a:ea typeface="NEU-BZ" pitchFamily="65" charset="-122"/>
                <a:sym typeface="+mn-ea"/>
              </a:rPr>
              <a:t>✕</a:t>
            </a:r>
            <a:r>
              <a:rPr lang="zh-CN" altLang="en-US" b="1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”)。</a:t>
            </a:r>
            <a:endParaRPr lang="zh-CN" altLang="en-US" b="1" kern="0" smtClean="0">
              <a:solidFill>
                <a:srgbClr val="000000"/>
              </a:solidFill>
              <a:latin typeface="Times New Roman" panose="02020603050405020304" pitchFamily="65" charset="-122"/>
              <a:ea typeface="宋体" panose="02010600030101010101" pitchFamily="2" charset="-122"/>
              <a:sym typeface="+mn-ea"/>
            </a:endParaRPr>
          </a:p>
          <a:p>
            <a:pPr eaLnBrk="0" latinLnBrk="1" hangingPunct="0">
              <a:lnSpc>
                <a:spcPct val="150000"/>
              </a:lnSpc>
            </a:pP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(1)化学键是相邻离子或原子间的一种静电吸引力</a:t>
            </a:r>
            <a:r>
              <a:rPr lang="zh-CN" altLang="en-US" kern="0" spc="61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 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(　</a:t>
            </a:r>
            <a:r>
              <a:rPr lang="zh-CN" altLang="en-US" kern="0" smtClean="0">
                <a:solidFill>
                  <a:srgbClr val="FF0000"/>
                </a:solidFill>
                <a:latin typeface="NEU-BZ" pitchFamily="65" charset="-122"/>
                <a:ea typeface="NEU-BZ" pitchFamily="65" charset="-122"/>
                <a:sym typeface="+mn-ea"/>
              </a:rPr>
              <a:t>  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　)</a:t>
            </a:r>
            <a:endParaRPr lang="zh-CN" altLang="en-US"/>
          </a:p>
          <a:p>
            <a:pPr eaLnBrk="0" latinLnBrk="1" hangingPunct="0">
              <a:lnSpc>
                <a:spcPct val="150000"/>
              </a:lnSpc>
            </a:pP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(2)任何物质中都存在化学键</a:t>
            </a:r>
            <a:r>
              <a:rPr lang="zh-CN" altLang="en-US" kern="0" spc="61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 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(　</a:t>
            </a:r>
            <a:r>
              <a:rPr lang="zh-CN" altLang="en-US" kern="0" smtClean="0">
                <a:solidFill>
                  <a:srgbClr val="FF0000"/>
                </a:solidFill>
                <a:latin typeface="NEU-BZ" pitchFamily="65" charset="-122"/>
                <a:ea typeface="NEU-BZ" pitchFamily="65" charset="-122"/>
                <a:sym typeface="+mn-ea"/>
              </a:rPr>
              <a:t>  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　)</a:t>
            </a:r>
            <a:endParaRPr lang="zh-CN" altLang="en-US"/>
          </a:p>
          <a:p>
            <a:pPr eaLnBrk="0" latinLnBrk="1" hangingPunct="0">
              <a:lnSpc>
                <a:spcPct val="150000"/>
              </a:lnSpc>
            </a:pP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(3)由活泼金属元素与活泼非金属元素形成的化学键都是离子键</a:t>
            </a:r>
            <a:r>
              <a:rPr lang="zh-CN" altLang="en-US" kern="0" spc="61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 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(   </a:t>
            </a:r>
            <a:r>
              <a:rPr lang="zh-CN" altLang="en-US" kern="0" smtClean="0">
                <a:solidFill>
                  <a:srgbClr val="FF0000"/>
                </a:solidFill>
                <a:latin typeface="NEU-BZ" pitchFamily="65" charset="-122"/>
                <a:ea typeface="NEU-BZ" pitchFamily="65" charset="-122"/>
                <a:sym typeface="+mn-ea"/>
              </a:rPr>
              <a:t> 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　)</a:t>
            </a:r>
            <a:endParaRPr lang="zh-CN" altLang="en-US"/>
          </a:p>
          <a:p>
            <a:pPr eaLnBrk="0" latinLnBrk="1" hangingPunct="0">
              <a:lnSpc>
                <a:spcPct val="150000"/>
              </a:lnSpc>
            </a:pP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(4)原子最外层只有一个电子的元素原子跟卤素原子结合时,所形成的化学键一定是离子键</a:t>
            </a:r>
            <a:r>
              <a:rPr lang="zh-CN" altLang="en-US" kern="0" spc="61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 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(　</a:t>
            </a:r>
            <a:r>
              <a:rPr lang="zh-CN" altLang="en-US" kern="0" smtClean="0">
                <a:solidFill>
                  <a:srgbClr val="FF0000"/>
                </a:solidFill>
                <a:latin typeface="NEU-BZ" pitchFamily="65" charset="-122"/>
                <a:ea typeface="NEU-BZ" pitchFamily="65" charset="-122"/>
                <a:sym typeface="+mn-ea"/>
              </a:rPr>
              <a:t> 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　)</a:t>
            </a:r>
            <a:endParaRPr lang="zh-CN" altLang="en-US"/>
          </a:p>
          <a:p>
            <a:pPr eaLnBrk="0" latinLnBrk="1" hangingPunct="0">
              <a:lnSpc>
                <a:spcPct val="150000"/>
              </a:lnSpc>
            </a:pP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(5)非金属元素的两个原子之间一定形成共价键,但多个原子间也可能</a:t>
            </a:r>
            <a:endParaRPr lang="zh-CN" altLang="en-US" smtClean="0"/>
          </a:p>
          <a:p>
            <a:pPr eaLnBrk="0" latinLnBrk="1" hangingPunct="0">
              <a:lnSpc>
                <a:spcPct val="150000"/>
              </a:lnSpc>
            </a:pP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形成离子键</a:t>
            </a:r>
            <a:r>
              <a:rPr lang="zh-CN" altLang="en-US" kern="0" spc="61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 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(　</a:t>
            </a:r>
            <a:r>
              <a:rPr lang="zh-CN" altLang="en-US" kern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  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　)</a:t>
            </a:r>
            <a:endParaRPr lang="zh-CN" altLang="en-US"/>
          </a:p>
          <a:p>
            <a:pPr eaLnBrk="0" latinLnBrk="1" hangingPunct="0">
              <a:lnSpc>
                <a:spcPct val="150000"/>
              </a:lnSpc>
            </a:pP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(6)离子化合物中一定含有离子键,共价化合物中可能含有离子键(   </a:t>
            </a:r>
            <a:r>
              <a:rPr lang="zh-CN" altLang="en-US" kern="0" smtClean="0">
                <a:solidFill>
                  <a:srgbClr val="FF0000"/>
                </a:solidFill>
                <a:latin typeface="NEU-BZ" pitchFamily="65" charset="-122"/>
                <a:ea typeface="NEU-BZ" pitchFamily="65" charset="-122"/>
                <a:sym typeface="+mn-ea"/>
              </a:rPr>
              <a:t>  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 )</a:t>
            </a:r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5" name="组合 42"/>
          <p:cNvGrpSpPr/>
          <p:nvPr/>
        </p:nvGrpSpPr>
        <p:grpSpPr>
          <a:xfrm>
            <a:off x="612775" y="871538"/>
            <a:ext cx="7785100" cy="461962"/>
            <a:chOff x="1594572" y="1803366"/>
            <a:chExt cx="20228627" cy="896360"/>
          </a:xfrm>
        </p:grpSpPr>
        <p:grpSp>
          <p:nvGrpSpPr>
            <p:cNvPr id="36880" name="组合 43"/>
            <p:cNvGrpSpPr/>
            <p:nvPr/>
          </p:nvGrpSpPr>
          <p:grpSpPr>
            <a:xfrm>
              <a:off x="1594572" y="1803366"/>
              <a:ext cx="5500726" cy="836499"/>
              <a:chOff x="7309612" y="2089118"/>
              <a:chExt cx="5500726" cy="836499"/>
            </a:xfrm>
          </p:grpSpPr>
          <p:sp>
            <p:nvSpPr>
              <p:cNvPr id="36882" name="TextBox 45"/>
              <p:cNvSpPr txBox="1"/>
              <p:nvPr/>
            </p:nvSpPr>
            <p:spPr>
              <a:xfrm>
                <a:off x="7595364" y="2089118"/>
                <a:ext cx="5214974" cy="8364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lvl="1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lvl="2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lvl="3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lvl="4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>
                  <a:spcBef>
                    <a:spcPct val="0"/>
                  </a:spcBef>
                  <a:buNone/>
                </a:pPr>
                <a:r>
                  <a:rPr lang="zh-CN" altLang="en-US" sz="2200" b="1">
                    <a:solidFill>
                      <a:schemeClr val="accent6">
                        <a:lumMod val="60000"/>
                        <a:lumOff val="4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基础测评</a:t>
                </a:r>
                <a:endParaRPr lang="zh-CN" altLang="en-US" sz="2200" b="1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7309612" y="2375583"/>
                <a:ext cx="214496" cy="212540"/>
              </a:xfrm>
              <a:prstGeom prst="ellipse">
                <a:avLst/>
              </a:prstGeom>
              <a:solidFill>
                <a:srgbClr val="404040"/>
              </a:solidFill>
              <a:ln>
                <a:solidFill>
                  <a:srgbClr val="4040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cxnSp>
          <p:nvCxnSpPr>
            <p:cNvPr id="17" name="直接连接符 16"/>
            <p:cNvCxnSpPr/>
            <p:nvPr/>
          </p:nvCxnSpPr>
          <p:spPr>
            <a:xfrm>
              <a:off x="2023564" y="2699726"/>
              <a:ext cx="19799636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文本框 1"/>
          <p:cNvSpPr txBox="1"/>
          <p:nvPr/>
        </p:nvSpPr>
        <p:spPr>
          <a:xfrm>
            <a:off x="5995035" y="1873250"/>
            <a:ext cx="4114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kern="0" smtClean="0">
                <a:solidFill>
                  <a:srgbClr val="FF0000"/>
                </a:solidFill>
                <a:latin typeface="NEU-BZ" pitchFamily="65" charset="-122"/>
                <a:ea typeface="NEU-BZ" pitchFamily="65" charset="-122"/>
                <a:sym typeface="+mn-ea"/>
              </a:rPr>
              <a:t>✕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3890010" y="2241550"/>
            <a:ext cx="4114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kern="0" smtClean="0">
                <a:solidFill>
                  <a:srgbClr val="FF0000"/>
                </a:solidFill>
                <a:latin typeface="NEU-BZ" pitchFamily="65" charset="-122"/>
                <a:ea typeface="NEU-BZ" pitchFamily="65" charset="-122"/>
                <a:sym typeface="+mn-ea"/>
              </a:rPr>
              <a:t>✕</a:t>
            </a:r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7290435" y="2692400"/>
            <a:ext cx="4114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kern="0" smtClean="0">
                <a:solidFill>
                  <a:srgbClr val="FF0000"/>
                </a:solidFill>
                <a:latin typeface="NEU-BZ" pitchFamily="65" charset="-122"/>
                <a:ea typeface="NEU-BZ" pitchFamily="65" charset="-122"/>
                <a:sym typeface="+mn-ea"/>
              </a:rPr>
              <a:t>✕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2118360" y="3511550"/>
            <a:ext cx="5257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kern="0" smtClean="0">
                <a:solidFill>
                  <a:srgbClr val="FF0000"/>
                </a:solidFill>
                <a:latin typeface="NEU-BZ" pitchFamily="65" charset="-122"/>
                <a:ea typeface="NEU-BZ" pitchFamily="65" charset="-122"/>
                <a:sym typeface="+mn-ea"/>
              </a:rPr>
              <a:t> ✕</a:t>
            </a: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2245995" y="4340225"/>
            <a:ext cx="30861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kern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√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6985635" y="4735830"/>
            <a:ext cx="4114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kern="0" smtClean="0">
                <a:solidFill>
                  <a:srgbClr val="FF0000"/>
                </a:solidFill>
                <a:latin typeface="NEU-BZ" pitchFamily="65" charset="-122"/>
                <a:ea typeface="NEU-BZ" pitchFamily="65" charset="-122"/>
                <a:sym typeface="+mn-ea"/>
              </a:rPr>
              <a:t>✕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" name="组合 42"/>
          <p:cNvGrpSpPr/>
          <p:nvPr/>
        </p:nvGrpSpPr>
        <p:grpSpPr>
          <a:xfrm>
            <a:off x="612775" y="871538"/>
            <a:ext cx="7785100" cy="461962"/>
            <a:chOff x="1594572" y="1803366"/>
            <a:chExt cx="20228627" cy="896360"/>
          </a:xfrm>
        </p:grpSpPr>
        <p:grpSp>
          <p:nvGrpSpPr>
            <p:cNvPr id="36880" name="组合 43"/>
            <p:cNvGrpSpPr/>
            <p:nvPr/>
          </p:nvGrpSpPr>
          <p:grpSpPr>
            <a:xfrm>
              <a:off x="1594572" y="1803366"/>
              <a:ext cx="5500726" cy="836499"/>
              <a:chOff x="7309612" y="2089118"/>
              <a:chExt cx="5500726" cy="836499"/>
            </a:xfrm>
          </p:grpSpPr>
          <p:sp>
            <p:nvSpPr>
              <p:cNvPr id="36882" name="TextBox 45"/>
              <p:cNvSpPr txBox="1"/>
              <p:nvPr/>
            </p:nvSpPr>
            <p:spPr>
              <a:xfrm>
                <a:off x="7595364" y="2089118"/>
                <a:ext cx="5214974" cy="8364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lvl="1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lvl="2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lvl="3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lvl="4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>
                  <a:spcBef>
                    <a:spcPct val="0"/>
                  </a:spcBef>
                  <a:buNone/>
                </a:pPr>
                <a:r>
                  <a:rPr lang="zh-CN" altLang="en-US" sz="2200" b="1">
                    <a:solidFill>
                      <a:schemeClr val="accent6">
                        <a:lumMod val="60000"/>
                        <a:lumOff val="4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基础测评</a:t>
                </a:r>
                <a:endParaRPr lang="zh-CN" altLang="en-US" sz="2200" b="1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7309612" y="2375583"/>
                <a:ext cx="214496" cy="212540"/>
              </a:xfrm>
              <a:prstGeom prst="ellipse">
                <a:avLst/>
              </a:prstGeom>
              <a:solidFill>
                <a:srgbClr val="404040"/>
              </a:solidFill>
              <a:ln>
                <a:solidFill>
                  <a:srgbClr val="4040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cxnSp>
          <p:nvCxnSpPr>
            <p:cNvPr id="17" name="直接连接符 16"/>
            <p:cNvCxnSpPr/>
            <p:nvPr/>
          </p:nvCxnSpPr>
          <p:spPr>
            <a:xfrm>
              <a:off x="2023564" y="2699726"/>
              <a:ext cx="19799636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Box 2"/>
          <p:cNvSpPr txBox="1"/>
          <p:nvPr/>
        </p:nvSpPr>
        <p:spPr>
          <a:xfrm>
            <a:off x="706120" y="1392555"/>
            <a:ext cx="7996555" cy="33235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2.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有以下9种物质,请用物质的序号填空: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①Ne ②HCl ③P</a:t>
            </a:r>
            <a:r>
              <a:rPr lang="zh-CN" altLang="en-US" kern="0" baseline="-1500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4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 ④H</a:t>
            </a:r>
            <a:r>
              <a:rPr lang="zh-CN" altLang="en-US" kern="0" baseline="-1500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O</a:t>
            </a:r>
            <a:r>
              <a:rPr lang="zh-CN" altLang="en-US" kern="0" baseline="-1500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 ⑤Na</a:t>
            </a:r>
            <a:r>
              <a:rPr lang="zh-CN" altLang="en-US" kern="0" baseline="-1500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S ⑥NaOH ⑦Na</a:t>
            </a:r>
            <a:r>
              <a:rPr lang="zh-CN" altLang="en-US" kern="0" baseline="-1500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O</a:t>
            </a:r>
            <a:r>
              <a:rPr lang="zh-CN" altLang="en-US" kern="0" baseline="-1500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 ⑧NH</a:t>
            </a:r>
            <a:r>
              <a:rPr lang="zh-CN" altLang="en-US" kern="0" baseline="-1500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4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Cl ⑨AlCl</a:t>
            </a:r>
            <a:r>
              <a:rPr lang="zh-CN" altLang="en-US" kern="0" baseline="-1500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3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(1)不存在化学键的是</a:t>
            </a:r>
            <a:r>
              <a:rPr lang="zh-CN" altLang="en-US" u="sng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　　　    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。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(2)只存在共价键的是</a:t>
            </a:r>
            <a:r>
              <a:rPr lang="zh-CN" altLang="en-US" u="sng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　　　    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。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(3)只存在离子键的是</a:t>
            </a:r>
            <a:r>
              <a:rPr lang="zh-CN" altLang="en-US" u="sng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　　　    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。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(4)既存在离子键又存在共价键的是</a:t>
            </a:r>
            <a:r>
              <a:rPr lang="zh-CN" altLang="en-US" u="sng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　　　    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。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(5)属于离子化合物的是</a:t>
            </a:r>
            <a:r>
              <a:rPr lang="zh-CN" altLang="en-US" u="sng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　　 　    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,属于共价化合物的是</a:t>
            </a:r>
            <a:r>
              <a:rPr lang="zh-CN" altLang="en-US" u="sng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　　　    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。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ct val="0"/>
              </a:spcBef>
              <a:buNone/>
            </a:pPr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042285" y="2254250"/>
            <a:ext cx="4114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kern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①</a:t>
            </a:r>
            <a:endParaRPr lang="zh-CN" altLang="en-US" kern="0" smtClean="0">
              <a:solidFill>
                <a:srgbClr val="FF0000"/>
              </a:solidFill>
              <a:latin typeface="Times New Roman" panose="02020603050405020304" pitchFamily="65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708910" y="2692400"/>
            <a:ext cx="10972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kern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②③④⑨</a:t>
            </a:r>
            <a:endParaRPr lang="zh-CN" altLang="en-US" kern="0" smtClean="0">
              <a:solidFill>
                <a:srgbClr val="FF0000"/>
              </a:solidFill>
              <a:latin typeface="Times New Roman" panose="02020603050405020304" pitchFamily="65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042285" y="3060700"/>
            <a:ext cx="4114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kern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⑤</a:t>
            </a:r>
            <a:endParaRPr lang="zh-CN" altLang="en-US" kern="0" smtClean="0">
              <a:solidFill>
                <a:srgbClr val="FF0000"/>
              </a:solidFill>
              <a:latin typeface="Times New Roman" panose="02020603050405020304" pitchFamily="65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213860" y="3505200"/>
            <a:ext cx="8686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kern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⑥⑦⑧</a:t>
            </a:r>
            <a:endParaRPr lang="zh-CN" altLang="en-US" kern="0" smtClean="0">
              <a:solidFill>
                <a:srgbClr val="FF0000"/>
              </a:solidFill>
              <a:latin typeface="Times New Roman" panose="02020603050405020304" pitchFamily="65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947035" y="3914775"/>
            <a:ext cx="10972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kern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⑤⑥⑦⑧</a:t>
            </a:r>
            <a:endParaRPr lang="zh-CN" altLang="en-US" kern="0" smtClean="0">
              <a:solidFill>
                <a:srgbClr val="FF0000"/>
              </a:solidFill>
              <a:latin typeface="Times New Roman" panose="02020603050405020304" pitchFamily="65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109335" y="3911600"/>
            <a:ext cx="8686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kern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②④⑨</a:t>
            </a:r>
            <a:endParaRPr lang="zh-CN" altLang="en-US" kern="0" smtClean="0">
              <a:solidFill>
                <a:srgbClr val="FF0000"/>
              </a:solidFill>
              <a:latin typeface="Times New Roman" panose="02020603050405020304" pitchFamily="65" charset="-122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" name="组合 42"/>
          <p:cNvGrpSpPr/>
          <p:nvPr/>
        </p:nvGrpSpPr>
        <p:grpSpPr>
          <a:xfrm>
            <a:off x="612775" y="871538"/>
            <a:ext cx="7785100" cy="461962"/>
            <a:chOff x="1594572" y="1803366"/>
            <a:chExt cx="20228627" cy="896360"/>
          </a:xfrm>
        </p:grpSpPr>
        <p:grpSp>
          <p:nvGrpSpPr>
            <p:cNvPr id="36880" name="组合 43"/>
            <p:cNvGrpSpPr/>
            <p:nvPr/>
          </p:nvGrpSpPr>
          <p:grpSpPr>
            <a:xfrm>
              <a:off x="1594572" y="1803366"/>
              <a:ext cx="5500726" cy="836499"/>
              <a:chOff x="7309612" y="2089118"/>
              <a:chExt cx="5500726" cy="836499"/>
            </a:xfrm>
          </p:grpSpPr>
          <p:sp>
            <p:nvSpPr>
              <p:cNvPr id="36882" name="TextBox 45"/>
              <p:cNvSpPr txBox="1"/>
              <p:nvPr/>
            </p:nvSpPr>
            <p:spPr>
              <a:xfrm>
                <a:off x="7595364" y="2089118"/>
                <a:ext cx="5214974" cy="8364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lvl="1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lvl="2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lvl="3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lvl="4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>
                  <a:spcBef>
                    <a:spcPct val="0"/>
                  </a:spcBef>
                  <a:buNone/>
                </a:pPr>
                <a:r>
                  <a:rPr lang="zh-CN" altLang="en-US" sz="2200" b="1">
                    <a:solidFill>
                      <a:schemeClr val="accent6">
                        <a:lumMod val="60000"/>
                        <a:lumOff val="4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基础测评</a:t>
                </a:r>
                <a:endParaRPr lang="zh-CN" altLang="en-US" sz="2200" b="1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7309612" y="2375583"/>
                <a:ext cx="214496" cy="212540"/>
              </a:xfrm>
              <a:prstGeom prst="ellipse">
                <a:avLst/>
              </a:prstGeom>
              <a:solidFill>
                <a:srgbClr val="404040"/>
              </a:solidFill>
              <a:ln>
                <a:solidFill>
                  <a:srgbClr val="4040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cxnSp>
          <p:nvCxnSpPr>
            <p:cNvPr id="17" name="直接连接符 16"/>
            <p:cNvCxnSpPr/>
            <p:nvPr/>
          </p:nvCxnSpPr>
          <p:spPr>
            <a:xfrm>
              <a:off x="2023564" y="2699726"/>
              <a:ext cx="19799636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Box 2"/>
          <p:cNvSpPr txBox="1"/>
          <p:nvPr/>
        </p:nvSpPr>
        <p:spPr>
          <a:xfrm>
            <a:off x="722630" y="1364615"/>
            <a:ext cx="8083550" cy="29083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latinLnBrk="1" hangingPunct="0">
              <a:lnSpc>
                <a:spcPct val="150000"/>
              </a:lnSpc>
            </a:pPr>
            <a:r>
              <a:rPr lang="en-US" altLang="zh-CN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3.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同主族元素形成的同一类型化合物,其结构和性质往往相似。PH</a:t>
            </a:r>
            <a:r>
              <a:rPr lang="zh-CN" altLang="en-US" kern="0" baseline="-1500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4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I是</a:t>
            </a:r>
            <a:br>
              <a:rPr>
                <a:sym typeface="+mn-ea"/>
              </a:rPr>
            </a:b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一种白色晶体,下列对PH</a:t>
            </a:r>
            <a:r>
              <a:rPr lang="zh-CN" altLang="en-US" kern="0" baseline="-1500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4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I的叙述中,正确的是    </a:t>
            </a:r>
            <a:r>
              <a:rPr lang="zh-CN" altLang="en-US" kern="0" spc="61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 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(　</a:t>
            </a:r>
            <a:r>
              <a:rPr lang="zh-CN" altLang="en-US" b="1" kern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  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　)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A.它是一种共价化合物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B.它受热时,可能会分解产生气体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C.它不能与NaOH溶液反应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D.它只含离子键</a:t>
            </a:r>
            <a:endParaRPr lang="zh-CN" altLang="en-US"/>
          </a:p>
          <a:p>
            <a:pPr eaLnBrk="0" latinLnBrk="1" hangingPunct="0">
              <a:lnSpc>
                <a:spcPct val="150000"/>
              </a:lnSpc>
            </a:pPr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890260" y="1873250"/>
            <a:ext cx="33528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b="1" kern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B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" name="组合 42"/>
          <p:cNvGrpSpPr/>
          <p:nvPr/>
        </p:nvGrpSpPr>
        <p:grpSpPr>
          <a:xfrm>
            <a:off x="612775" y="871538"/>
            <a:ext cx="7785100" cy="461962"/>
            <a:chOff x="1594572" y="1803366"/>
            <a:chExt cx="20228627" cy="896360"/>
          </a:xfrm>
        </p:grpSpPr>
        <p:grpSp>
          <p:nvGrpSpPr>
            <p:cNvPr id="36880" name="组合 43"/>
            <p:cNvGrpSpPr/>
            <p:nvPr/>
          </p:nvGrpSpPr>
          <p:grpSpPr>
            <a:xfrm>
              <a:off x="1594572" y="1803366"/>
              <a:ext cx="5500726" cy="836499"/>
              <a:chOff x="7309612" y="2089118"/>
              <a:chExt cx="5500726" cy="836499"/>
            </a:xfrm>
          </p:grpSpPr>
          <p:sp>
            <p:nvSpPr>
              <p:cNvPr id="36882" name="TextBox 45"/>
              <p:cNvSpPr txBox="1"/>
              <p:nvPr/>
            </p:nvSpPr>
            <p:spPr>
              <a:xfrm>
                <a:off x="7595364" y="2089118"/>
                <a:ext cx="5214974" cy="8364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lvl="1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lvl="2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lvl="3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lvl="4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>
                  <a:spcBef>
                    <a:spcPct val="0"/>
                  </a:spcBef>
                  <a:buNone/>
                </a:pPr>
                <a:r>
                  <a:rPr lang="zh-CN" altLang="en-US" sz="2200" b="1">
                    <a:solidFill>
                      <a:schemeClr val="accent6">
                        <a:lumMod val="60000"/>
                        <a:lumOff val="4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基础测评</a:t>
                </a:r>
                <a:endParaRPr lang="zh-CN" altLang="en-US" sz="2200" b="1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7309612" y="2375583"/>
                <a:ext cx="214496" cy="212540"/>
              </a:xfrm>
              <a:prstGeom prst="ellipse">
                <a:avLst/>
              </a:prstGeom>
              <a:solidFill>
                <a:srgbClr val="404040"/>
              </a:solidFill>
              <a:ln>
                <a:solidFill>
                  <a:srgbClr val="4040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cxnSp>
          <p:nvCxnSpPr>
            <p:cNvPr id="17" name="直接连接符 16"/>
            <p:cNvCxnSpPr/>
            <p:nvPr/>
          </p:nvCxnSpPr>
          <p:spPr>
            <a:xfrm>
              <a:off x="2023564" y="2699726"/>
              <a:ext cx="19799636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Box 2"/>
          <p:cNvSpPr txBox="1"/>
          <p:nvPr/>
        </p:nvSpPr>
        <p:spPr>
          <a:xfrm>
            <a:off x="722630" y="1364615"/>
            <a:ext cx="8083550" cy="24930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latinLnBrk="1" hangingPunct="0">
              <a:lnSpc>
                <a:spcPct val="150000"/>
              </a:lnSpc>
            </a:pPr>
            <a:r>
              <a:rPr lang="en-US" altLang="zh-CN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4.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实现下列变化,需克服相同类型作用力的是(   </a:t>
            </a:r>
            <a:r>
              <a:rPr lang="zh-CN" altLang="en-US" b="1" kern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  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 　)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A.石墨和氯化钠分别受热熔化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B.冰的融化和水的分解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C.NaCl和HCl溶于水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D.干冰和碘的升华</a:t>
            </a:r>
            <a:endParaRPr lang="zh-CN" altLang="en-US"/>
          </a:p>
          <a:p>
            <a:pPr eaLnBrk="0" latinLnBrk="1" hangingPunct="0">
              <a:lnSpc>
                <a:spcPct val="150000"/>
              </a:lnSpc>
            </a:pPr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243195" y="1444625"/>
            <a:ext cx="3479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b="1" kern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D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" name="组合 42"/>
          <p:cNvGrpSpPr/>
          <p:nvPr/>
        </p:nvGrpSpPr>
        <p:grpSpPr>
          <a:xfrm>
            <a:off x="612775" y="871538"/>
            <a:ext cx="7785100" cy="461962"/>
            <a:chOff x="1594572" y="1803366"/>
            <a:chExt cx="20228627" cy="896360"/>
          </a:xfrm>
        </p:grpSpPr>
        <p:grpSp>
          <p:nvGrpSpPr>
            <p:cNvPr id="36880" name="组合 43"/>
            <p:cNvGrpSpPr/>
            <p:nvPr/>
          </p:nvGrpSpPr>
          <p:grpSpPr>
            <a:xfrm>
              <a:off x="1594572" y="1803366"/>
              <a:ext cx="5500726" cy="836499"/>
              <a:chOff x="7309612" y="2089118"/>
              <a:chExt cx="5500726" cy="836499"/>
            </a:xfrm>
          </p:grpSpPr>
          <p:sp>
            <p:nvSpPr>
              <p:cNvPr id="36882" name="TextBox 45"/>
              <p:cNvSpPr txBox="1"/>
              <p:nvPr/>
            </p:nvSpPr>
            <p:spPr>
              <a:xfrm>
                <a:off x="7595364" y="2089118"/>
                <a:ext cx="5214974" cy="8364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lvl="1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lvl="2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lvl="3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lvl="4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>
                  <a:spcBef>
                    <a:spcPct val="0"/>
                  </a:spcBef>
                  <a:buNone/>
                </a:pPr>
                <a:r>
                  <a:rPr lang="zh-CN" altLang="en-US" sz="2200" b="1">
                    <a:solidFill>
                      <a:schemeClr val="accent6">
                        <a:lumMod val="60000"/>
                        <a:lumOff val="4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基础测评</a:t>
                </a:r>
                <a:endParaRPr lang="zh-CN" altLang="en-US" sz="2200" b="1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7309612" y="2375583"/>
                <a:ext cx="214496" cy="212540"/>
              </a:xfrm>
              <a:prstGeom prst="ellipse">
                <a:avLst/>
              </a:prstGeom>
              <a:solidFill>
                <a:srgbClr val="404040"/>
              </a:solidFill>
              <a:ln>
                <a:solidFill>
                  <a:srgbClr val="4040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cxnSp>
          <p:nvCxnSpPr>
            <p:cNvPr id="17" name="直接连接符 16"/>
            <p:cNvCxnSpPr/>
            <p:nvPr/>
          </p:nvCxnSpPr>
          <p:spPr>
            <a:xfrm>
              <a:off x="2023564" y="2699726"/>
              <a:ext cx="19799636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Box 2"/>
          <p:cNvSpPr txBox="1"/>
          <p:nvPr/>
        </p:nvSpPr>
        <p:spPr>
          <a:xfrm>
            <a:off x="722630" y="1364615"/>
            <a:ext cx="8083550" cy="29083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latinLnBrk="1" hangingPunct="0">
              <a:lnSpc>
                <a:spcPct val="150000"/>
              </a:lnSpc>
            </a:pPr>
            <a:r>
              <a:rPr lang="en-US" altLang="zh-CN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5.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下列反应过程中,同时有离子键、极性键和非极性键的断裂和形成的</a:t>
            </a:r>
            <a:br>
              <a:rPr>
                <a:sym typeface="+mn-ea"/>
              </a:rPr>
            </a:b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反应是</a:t>
            </a:r>
            <a:r>
              <a:rPr lang="zh-CN" altLang="en-US" kern="0" spc="61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 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(　</a:t>
            </a:r>
            <a:r>
              <a:rPr lang="zh-CN" altLang="en-US" b="1" kern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 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　)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A.NH</a:t>
            </a:r>
            <a:r>
              <a:rPr lang="zh-CN" altLang="en-US" kern="0" baseline="-1500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4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Cl</a:t>
            </a:r>
            <a:r>
              <a:rPr lang="zh-CN" altLang="en-US" kern="0" spc="2228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 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NH</a:t>
            </a:r>
            <a:r>
              <a:rPr lang="zh-CN" altLang="en-US" kern="0" baseline="-1500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3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↑+HCl↑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B.NH</a:t>
            </a:r>
            <a:r>
              <a:rPr lang="zh-CN" altLang="en-US" kern="0" baseline="-1500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3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+CO</a:t>
            </a:r>
            <a:r>
              <a:rPr lang="zh-CN" altLang="en-US" kern="0" baseline="-1500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+H</a:t>
            </a:r>
            <a:r>
              <a:rPr lang="zh-CN" altLang="en-US" kern="0" baseline="-1500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O</a:t>
            </a:r>
            <a:r>
              <a:rPr lang="zh-CN" altLang="en-US" kern="0" spc="2979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 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NH</a:t>
            </a:r>
            <a:r>
              <a:rPr lang="zh-CN" altLang="en-US" kern="0" baseline="-1500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4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HCO</a:t>
            </a:r>
            <a:r>
              <a:rPr lang="zh-CN" altLang="en-US" kern="0" baseline="-1500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3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C.2NaOH+Cl</a:t>
            </a:r>
            <a:r>
              <a:rPr lang="zh-CN" altLang="en-US" kern="0" baseline="-1500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kern="0" spc="2979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 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NaCl+NaClO+H</a:t>
            </a:r>
            <a:r>
              <a:rPr lang="zh-CN" altLang="en-US" kern="0" baseline="-1500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O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D.2Na</a:t>
            </a:r>
            <a:r>
              <a:rPr lang="zh-CN" altLang="en-US" kern="0" baseline="-1500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O</a:t>
            </a:r>
            <a:r>
              <a:rPr lang="zh-CN" altLang="en-US" kern="0" baseline="-1500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+2CO</a:t>
            </a:r>
            <a:r>
              <a:rPr lang="zh-CN" altLang="en-US" kern="0" baseline="-1500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kern="0" spc="2979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 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2Na</a:t>
            </a:r>
            <a:r>
              <a:rPr lang="zh-CN" altLang="en-US" kern="0" baseline="-1500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CO</a:t>
            </a:r>
            <a:r>
              <a:rPr lang="zh-CN" altLang="en-US" kern="0" baseline="-1500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3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+O</a:t>
            </a:r>
            <a:r>
              <a:rPr lang="zh-CN" altLang="en-US" kern="0" baseline="-1500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 </a:t>
            </a:r>
            <a:endParaRPr lang="zh-CN" altLang="en-US"/>
          </a:p>
          <a:p>
            <a:pPr eaLnBrk="0" latinLnBrk="1" hangingPunct="0">
              <a:lnSpc>
                <a:spcPct val="150000"/>
              </a:lnSpc>
            </a:pPr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3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0995" y="2171065"/>
            <a:ext cx="468630" cy="429260"/>
          </a:xfrm>
          <a:prstGeom prst="rect">
            <a:avLst/>
          </a:prstGeom>
        </p:spPr>
      </p:pic>
      <p:pic>
        <p:nvPicPr>
          <p:cNvPr id="4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5700" y="2663190"/>
            <a:ext cx="494665" cy="311150"/>
          </a:xfrm>
          <a:prstGeom prst="rect">
            <a:avLst/>
          </a:prstGeom>
        </p:spPr>
      </p:pic>
      <p:pic>
        <p:nvPicPr>
          <p:cNvPr id="8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9000" y="3120390"/>
            <a:ext cx="494665" cy="311150"/>
          </a:xfrm>
          <a:prstGeom prst="rect">
            <a:avLst/>
          </a:prstGeom>
        </p:spPr>
      </p:pic>
      <p:pic>
        <p:nvPicPr>
          <p:cNvPr id="9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9500" y="3564890"/>
            <a:ext cx="494665" cy="31115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835785" y="1850390"/>
            <a:ext cx="40513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b="1" kern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 D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" name="组合 42"/>
          <p:cNvGrpSpPr/>
          <p:nvPr/>
        </p:nvGrpSpPr>
        <p:grpSpPr>
          <a:xfrm>
            <a:off x="612775" y="871538"/>
            <a:ext cx="7785100" cy="461962"/>
            <a:chOff x="1594572" y="1803366"/>
            <a:chExt cx="20228627" cy="896360"/>
          </a:xfrm>
        </p:grpSpPr>
        <p:grpSp>
          <p:nvGrpSpPr>
            <p:cNvPr id="36880" name="组合 43"/>
            <p:cNvGrpSpPr/>
            <p:nvPr/>
          </p:nvGrpSpPr>
          <p:grpSpPr>
            <a:xfrm>
              <a:off x="1594572" y="1803366"/>
              <a:ext cx="5500726" cy="836499"/>
              <a:chOff x="7309612" y="2089118"/>
              <a:chExt cx="5500726" cy="836499"/>
            </a:xfrm>
          </p:grpSpPr>
          <p:sp>
            <p:nvSpPr>
              <p:cNvPr id="36882" name="TextBox 45"/>
              <p:cNvSpPr txBox="1"/>
              <p:nvPr/>
            </p:nvSpPr>
            <p:spPr>
              <a:xfrm>
                <a:off x="7595364" y="2089118"/>
                <a:ext cx="5214974" cy="8364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lvl="1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lvl="2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lvl="3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lvl="4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>
                  <a:spcBef>
                    <a:spcPct val="0"/>
                  </a:spcBef>
                  <a:buNone/>
                </a:pPr>
                <a:r>
                  <a:rPr lang="zh-CN" altLang="en-US" sz="2200" b="1">
                    <a:solidFill>
                      <a:schemeClr val="accent6">
                        <a:lumMod val="60000"/>
                        <a:lumOff val="4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基础测评</a:t>
                </a:r>
                <a:endParaRPr lang="zh-CN" altLang="en-US" sz="2200" b="1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7309612" y="2375583"/>
                <a:ext cx="214496" cy="212540"/>
              </a:xfrm>
              <a:prstGeom prst="ellipse">
                <a:avLst/>
              </a:prstGeom>
              <a:solidFill>
                <a:srgbClr val="404040"/>
              </a:solidFill>
              <a:ln>
                <a:solidFill>
                  <a:srgbClr val="4040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cxnSp>
          <p:nvCxnSpPr>
            <p:cNvPr id="17" name="直接连接符 16"/>
            <p:cNvCxnSpPr/>
            <p:nvPr/>
          </p:nvCxnSpPr>
          <p:spPr>
            <a:xfrm>
              <a:off x="2023564" y="2699726"/>
              <a:ext cx="19799636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Box 2"/>
          <p:cNvSpPr txBox="1"/>
          <p:nvPr/>
        </p:nvSpPr>
        <p:spPr>
          <a:xfrm>
            <a:off x="722630" y="1364615"/>
            <a:ext cx="8083550" cy="24930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latinLnBrk="1" hangingPunct="0">
              <a:lnSpc>
                <a:spcPct val="150000"/>
              </a:lnSpc>
            </a:pPr>
            <a:r>
              <a:rPr lang="en-US" altLang="zh-CN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6.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下列物质性质的变化规律,与共价键的强弱有关的是</a:t>
            </a:r>
            <a:r>
              <a:rPr lang="zh-CN" altLang="en-US" kern="0" spc="61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 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(　</a:t>
            </a:r>
            <a:r>
              <a:rPr lang="zh-CN" altLang="en-US" b="1" kern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 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 　)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A.F</a:t>
            </a:r>
            <a:r>
              <a:rPr lang="zh-CN" altLang="en-US" kern="0" baseline="-1500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、Cl</a:t>
            </a:r>
            <a:r>
              <a:rPr lang="zh-CN" altLang="en-US" kern="0" baseline="-1500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、Br</a:t>
            </a:r>
            <a:r>
              <a:rPr lang="zh-CN" altLang="en-US" kern="0" baseline="-1500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、I</a:t>
            </a:r>
            <a:r>
              <a:rPr lang="zh-CN" altLang="en-US" kern="0" baseline="-1500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的熔点、沸点逐渐升高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B.HF、HCl、HBr、HI的热稳定性依次降低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C.碱金属单质的熔点随原子序数递增依次降低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D.NaF、NaCl、NaBr、NaI的熔点依次降低</a:t>
            </a:r>
            <a:endParaRPr lang="zh-CN" altLang="en-US"/>
          </a:p>
          <a:p>
            <a:pPr eaLnBrk="0" latinLnBrk="1" hangingPunct="0">
              <a:lnSpc>
                <a:spcPct val="150000"/>
              </a:lnSpc>
            </a:pPr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518910" y="1463675"/>
            <a:ext cx="3352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b="1" kern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B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" name="组合 42"/>
          <p:cNvGrpSpPr/>
          <p:nvPr/>
        </p:nvGrpSpPr>
        <p:grpSpPr>
          <a:xfrm>
            <a:off x="612775" y="871538"/>
            <a:ext cx="7785100" cy="461962"/>
            <a:chOff x="1594572" y="1803366"/>
            <a:chExt cx="20228627" cy="896360"/>
          </a:xfrm>
        </p:grpSpPr>
        <p:grpSp>
          <p:nvGrpSpPr>
            <p:cNvPr id="36880" name="组合 43"/>
            <p:cNvGrpSpPr/>
            <p:nvPr/>
          </p:nvGrpSpPr>
          <p:grpSpPr>
            <a:xfrm>
              <a:off x="1594572" y="1803366"/>
              <a:ext cx="5500726" cy="834139"/>
              <a:chOff x="7309612" y="2089118"/>
              <a:chExt cx="5500726" cy="834139"/>
            </a:xfrm>
          </p:grpSpPr>
          <p:sp>
            <p:nvSpPr>
              <p:cNvPr id="36882" name="TextBox 45"/>
              <p:cNvSpPr txBox="1"/>
              <p:nvPr/>
            </p:nvSpPr>
            <p:spPr>
              <a:xfrm>
                <a:off x="7595364" y="2089118"/>
                <a:ext cx="5214974" cy="83413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lvl="1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lvl="2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lvl="3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lvl="4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>
                  <a:spcBef>
                    <a:spcPct val="0"/>
                  </a:spcBef>
                  <a:buNone/>
                </a:pPr>
                <a:r>
                  <a:rPr lang="zh-CN" altLang="en-US" sz="2200" b="1">
                    <a:solidFill>
                      <a:schemeClr val="accent6">
                        <a:lumMod val="60000"/>
                        <a:lumOff val="4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方法技巧</a:t>
                </a:r>
                <a:endParaRPr lang="zh-CN" altLang="en-US" sz="2200" b="1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7309612" y="2375583"/>
                <a:ext cx="214496" cy="212540"/>
              </a:xfrm>
              <a:prstGeom prst="ellipse">
                <a:avLst/>
              </a:prstGeom>
              <a:solidFill>
                <a:srgbClr val="404040"/>
              </a:solidFill>
              <a:ln>
                <a:solidFill>
                  <a:srgbClr val="4040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cxnSp>
          <p:nvCxnSpPr>
            <p:cNvPr id="17" name="直接连接符 16"/>
            <p:cNvCxnSpPr/>
            <p:nvPr/>
          </p:nvCxnSpPr>
          <p:spPr>
            <a:xfrm>
              <a:off x="2023564" y="2699726"/>
              <a:ext cx="19799636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Box 2"/>
          <p:cNvSpPr txBox="1"/>
          <p:nvPr/>
        </p:nvSpPr>
        <p:spPr>
          <a:xfrm>
            <a:off x="777875" y="1496060"/>
            <a:ext cx="8123555" cy="49860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物质所含化学键类型的判断</a:t>
            </a:r>
            <a:endParaRPr lang="zh-CN" altLang="en-US" b="1">
              <a:solidFill>
                <a:srgbClr val="000000"/>
              </a:solidFill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(1)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只含共价键的物质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:</a:t>
            </a:r>
            <a:endParaRPr lang="en-US" altLang="zh-CN" b="1">
              <a:solidFill>
                <a:srgbClr val="000000"/>
              </a:solidFill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①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同种非金属元素构成的单质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如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I</a:t>
            </a:r>
            <a:r>
              <a:rPr lang="en-US" altLang="zh-CN" b="1" baseline="-30000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、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N</a:t>
            </a:r>
            <a:r>
              <a:rPr lang="en-US" altLang="zh-CN" b="1" baseline="-30000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、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P</a:t>
            </a:r>
            <a:r>
              <a:rPr lang="en-US" altLang="zh-CN" b="1" baseline="-30000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4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、金刚石、晶体硅等。</a:t>
            </a:r>
            <a:endParaRPr lang="zh-CN" altLang="en-US" b="1">
              <a:solidFill>
                <a:srgbClr val="000000"/>
              </a:solidFill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②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不同非金属元素构成的共价化合物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如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HCl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、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NH</a:t>
            </a:r>
            <a:r>
              <a:rPr lang="en-US" altLang="zh-CN" b="1" baseline="-30000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3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、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SiO</a:t>
            </a:r>
            <a:r>
              <a:rPr lang="en-US" altLang="zh-CN" b="1" baseline="-30000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、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CS</a:t>
            </a:r>
            <a:r>
              <a:rPr lang="en-US" altLang="zh-CN" b="1" baseline="-30000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等。</a:t>
            </a:r>
            <a:endParaRPr lang="zh-CN" altLang="en-US" b="1">
              <a:solidFill>
                <a:srgbClr val="000000"/>
              </a:solidFill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(2)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只含有离子键的物质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:</a:t>
            </a:r>
            <a:endParaRPr lang="en-US" altLang="zh-CN" b="1">
              <a:solidFill>
                <a:srgbClr val="000000"/>
              </a:solidFill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活泼非金属元素与活泼金属元素形成的化合物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如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Na</a:t>
            </a:r>
            <a:r>
              <a:rPr lang="en-US" altLang="zh-CN" b="1" baseline="-30000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S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、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CsCl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、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K</a:t>
            </a:r>
            <a:r>
              <a:rPr lang="en-US" altLang="zh-CN" b="1" baseline="-30000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O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、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NaH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等。</a:t>
            </a:r>
            <a:endParaRPr lang="zh-CN" altLang="en-US" b="1">
              <a:solidFill>
                <a:srgbClr val="000000"/>
              </a:solidFill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  <a:sym typeface="+mn-ea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(3)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既含有离子键又含有共价键的物质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:</a:t>
            </a:r>
            <a:endParaRPr lang="en-US" altLang="zh-CN" b="1">
              <a:solidFill>
                <a:srgbClr val="000000"/>
              </a:solidFill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如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Na</a:t>
            </a:r>
            <a:r>
              <a:rPr lang="en-US" altLang="zh-CN" b="1" baseline="-30000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O</a:t>
            </a:r>
            <a:r>
              <a:rPr lang="en-US" altLang="zh-CN" b="1" baseline="-30000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、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NH</a:t>
            </a:r>
            <a:r>
              <a:rPr lang="en-US" altLang="zh-CN" b="1" baseline="-30000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4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Cl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、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NH</a:t>
            </a:r>
            <a:r>
              <a:rPr lang="en-US" altLang="zh-CN" b="1" baseline="-30000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4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NO</a:t>
            </a:r>
            <a:r>
              <a:rPr lang="en-US" altLang="zh-CN" b="1" baseline="-30000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3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、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NaOH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、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Na</a:t>
            </a:r>
            <a:r>
              <a:rPr lang="en-US" altLang="zh-CN" b="1" baseline="-30000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SO</a:t>
            </a:r>
            <a:r>
              <a:rPr lang="en-US" altLang="zh-CN" b="1" baseline="-30000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4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等。</a:t>
            </a:r>
            <a:endParaRPr lang="zh-CN" altLang="en-US" b="1">
              <a:solidFill>
                <a:srgbClr val="000000"/>
              </a:solidFill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(4)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无化学键的物质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:</a:t>
            </a:r>
            <a:endParaRPr lang="en-US" altLang="zh-CN" b="1">
              <a:solidFill>
                <a:srgbClr val="000000"/>
              </a:solidFill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稀有气体分子是单原子分子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分子中无化学键。</a:t>
            </a:r>
            <a:endParaRPr lang="zh-CN" altLang="en-US" b="1">
              <a:solidFill>
                <a:srgbClr val="000000"/>
              </a:solidFill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(5)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非金属单质只有共价键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稀有气体除外。</a:t>
            </a:r>
            <a:endParaRPr lang="zh-CN" altLang="en-US" b="1">
              <a:solidFill>
                <a:srgbClr val="000000"/>
              </a:solidFill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zh-CN" altLang="en-US" b="1"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dissolve/>
  </p:transition>
  <p:timing/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TextBox 3"/>
          <p:cNvSpPr txBox="1"/>
          <p:nvPr/>
        </p:nvSpPr>
        <p:spPr>
          <a:xfrm>
            <a:off x="1257300" y="1727835"/>
            <a:ext cx="689800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>
              <a:spcBef>
                <a:spcPct val="0"/>
              </a:spcBef>
              <a:buNone/>
            </a:pPr>
            <a:r>
              <a:rPr lang="zh-CN" altLang="en-US" sz="480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endParaRPr lang="zh-CN" altLang="en-US" sz="4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algn="ctr">
              <a:spcBef>
                <a:spcPct val="0"/>
              </a:spcBef>
              <a:buNone/>
            </a:pPr>
            <a:r>
              <a:rPr lang="zh-CN" altLang="en-US" sz="4800" smtClean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描述粒子结构的化学用语</a:t>
            </a:r>
            <a:endParaRPr lang="zh-CN" altLang="en-US" sz="4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algn="ctr">
              <a:spcBef>
                <a:spcPct val="0"/>
              </a:spcBef>
              <a:buNone/>
            </a:pPr>
            <a:r>
              <a:rPr lang="zh-CN" altLang="en-US" sz="48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480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zh-CN" altLang="en-US" sz="480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★★</a:t>
            </a:r>
            <a:r>
              <a:rPr lang="zh-CN" altLang="en-US" sz="480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★</a:t>
            </a:r>
            <a:r>
              <a:rPr lang="zh-CN" altLang="en-US" sz="480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★</a:t>
            </a:r>
            <a:r>
              <a:rPr lang="zh-CN" altLang="en-US" sz="4800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endParaRPr lang="en-US" altLang="zh-CN" sz="4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" name="平行四边形 9"/>
          <p:cNvSpPr/>
          <p:nvPr/>
        </p:nvSpPr>
        <p:spPr>
          <a:xfrm flipV="1">
            <a:off x="0" y="1727835"/>
            <a:ext cx="9144635" cy="664210"/>
          </a:xfrm>
          <a:prstGeom prst="parallelogram">
            <a:avLst>
              <a:gd name="adj" fmla="val 0"/>
            </a:avLst>
          </a:prstGeom>
          <a:solidFill>
            <a:srgbClr val="54B6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257300" y="1433195"/>
            <a:ext cx="1352550" cy="135255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FAFA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9863" y="1582911"/>
            <a:ext cx="2304256" cy="88582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 anchorCtr="0">
            <a:spAutoFit/>
          </a:bodyPr>
          <a:lstStyle/>
          <a:p>
            <a:pPr algn="ctr" defTabSz="89662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4800" b="1">
                <a:solidFill>
                  <a:schemeClr val="bg1"/>
                </a:solidFill>
                <a:latin typeface="Times New Roman" panose="02020603050405020304" pitchFamily="18" charset="0"/>
                <a:ea typeface="inpin heiti" panose="00000500000000000000" pitchFamily="2" charset="-122"/>
                <a:cs typeface="Times New Roman" panose="02020603050405020304" pitchFamily="18" charset="0"/>
                <a:sym typeface="inpin heiti" panose="00000500000000000000" pitchFamily="2" charset="-122"/>
              </a:rPr>
              <a:t>03</a:t>
            </a:r>
            <a:endParaRPr lang="en-US" altLang="zh-CN" sz="4800" b="1">
              <a:solidFill>
                <a:schemeClr val="bg1"/>
              </a:solidFill>
              <a:latin typeface="Times New Roman" panose="02020603050405020304" pitchFamily="18" charset="0"/>
              <a:ea typeface="inpin heiti" panose="00000500000000000000" pitchFamily="2" charset="-122"/>
              <a:cs typeface="Times New Roman" panose="02020603050405020304" pitchFamily="18" charset="0"/>
              <a:sym typeface="inpin heiti" panose="00000500000000000000" pitchFamily="2" charset="-122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45"/>
          <p:cNvSpPr txBox="1"/>
          <p:nvPr/>
        </p:nvSpPr>
        <p:spPr>
          <a:xfrm>
            <a:off x="724109" y="807855"/>
            <a:ext cx="2007012" cy="43111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2200" b="1">
                <a:solidFill>
                  <a:schemeClr val="accent6">
                    <a:lumMod val="60000"/>
                    <a:lumOff val="4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考点互动探究</a:t>
            </a:r>
            <a:endParaRPr lang="zh-CN" altLang="en-US" sz="2200" b="1">
              <a:solidFill>
                <a:schemeClr val="accent6">
                  <a:lumMod val="60000"/>
                  <a:lumOff val="4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614136" y="955492"/>
            <a:ext cx="82550" cy="109538"/>
          </a:xfrm>
          <a:prstGeom prst="ellipse">
            <a:avLst/>
          </a:prstGeom>
          <a:solidFill>
            <a:srgbClr val="404040"/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779236" y="1269817"/>
            <a:ext cx="76200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614136" y="1191326"/>
            <a:ext cx="3018155" cy="5295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l" eaLnBrk="0" fontAlgn="base" hangingPunct="0">
              <a:lnSpc>
                <a:spcPct val="150000"/>
              </a:lnSpc>
              <a:spcAft>
                <a:spcPct val="0"/>
              </a:spcAft>
              <a:buClrTx/>
              <a:buSzTx/>
              <a:buFontTx/>
              <a:defRPr/>
            </a:pPr>
            <a:r>
              <a:rPr lang="en-US" altLang="zh-CN" sz="1900" b="1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3.</a:t>
            </a:r>
            <a:r>
              <a:rPr lang="zh-CN" altLang="en-US" sz="1900" b="1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描述粒子结构的化学用语</a:t>
            </a:r>
            <a:endParaRPr lang="zh-CN" altLang="en-US" sz="1900" b="1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/>
              <a:ea typeface="微软雅黑" panose="020b0503020204020204" charset="-122"/>
              <a:cs typeface="Times New Roman" panose="02020603050405020304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779327" y="1623592"/>
            <a:ext cx="7354388" cy="454660"/>
          </a:xfrm>
          <a:prstGeom prst="rect">
            <a:avLst/>
          </a:prstGeom>
        </p:spPr>
        <p:txBody>
          <a:bodyPr wrap="square" lIns="39447" tIns="19724" rIns="39447" bIns="19724">
            <a:spAutoFit/>
          </a:bodyPr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l" eaLnBrk="0" fontAlgn="auto" hangingPunct="0">
              <a:lnSpc>
                <a:spcPct val="150000"/>
              </a:lnSpc>
              <a:spcAft>
                <a:spcPct val="0"/>
              </a:spcAft>
              <a:buClrTx/>
              <a:buSzTx/>
              <a:buFontTx/>
              <a:defRPr/>
            </a:pPr>
            <a:r>
              <a:rPr lang="en-US" altLang="zh-CN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(</a:t>
            </a:r>
            <a:r>
              <a: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1)</a:t>
            </a:r>
            <a:r>
              <a:rPr lang="zh-CN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化学用语中常考的“一图”“二模型”“六式”</a:t>
            </a:r>
            <a:endParaRPr lang="zh-CN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/>
              <a:ea typeface="微软雅黑" panose="020b0503020204020204" charset="-122"/>
              <a:cs typeface="Times New Roman" panose="02020603050405020304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990600" y="2188845"/>
          <a:ext cx="6399530" cy="41071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90015"/>
                <a:gridCol w="5009515"/>
              </a:tblGrid>
              <a:tr h="565785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结构示意图</a:t>
                      </a:r>
                      <a:endParaRPr lang="zh-CN" altLang="en-US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en-US" altLang="zh-CN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  <a:p>
                      <a:pPr>
                        <a:buNone/>
                      </a:pPr>
                      <a:r>
                        <a:rPr lang="en-US" altLang="zh-CN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Al:</a:t>
                      </a:r>
                      <a:r>
                        <a:rPr lang="en-US" altLang="zh-CN" sz="180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_________ ;   S</a:t>
                      </a:r>
                      <a:r>
                        <a:rPr lang="en-US" altLang="zh-CN" sz="1800" baseline="3000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2-</a:t>
                      </a:r>
                      <a:r>
                        <a:rPr lang="en-US" altLang="zh-CN" sz="180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:</a:t>
                      </a:r>
                      <a:r>
                        <a:rPr lang="en-US" altLang="zh-CN" sz="180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_________</a:t>
                      </a:r>
                      <a:endParaRPr lang="zh-CN" altLang="en-US" sz="1800" baseline="3000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/>
                </a:tc>
              </a:tr>
              <a:tr h="866775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en-US" altLang="zh-CN" sz="180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_________</a:t>
                      </a:r>
                      <a:endParaRPr lang="en-US" altLang="zh-CN" sz="180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866775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en-US" altLang="zh-CN" sz="180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_________</a:t>
                      </a:r>
                      <a:endParaRPr lang="en-US" altLang="zh-CN" sz="180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866775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180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电子式</a:t>
                      </a:r>
                      <a:endParaRPr lang="zh-CN" altLang="en-US" sz="180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866775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180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结构式</a:t>
                      </a:r>
                      <a:endParaRPr lang="zh-CN" altLang="en-US" sz="180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lum bright="-12000" contrast="24000"/>
          </a:blip>
          <a:stretch>
            <a:fillRect/>
          </a:stretch>
        </p:blipFill>
        <p:spPr>
          <a:xfrm>
            <a:off x="3305175" y="2866390"/>
            <a:ext cx="1221740" cy="75311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3540" y="2197735"/>
            <a:ext cx="708660" cy="54927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2620" y="2197735"/>
            <a:ext cx="767715" cy="545465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6">
            <a:lum bright="-24000" contrast="42000"/>
          </a:blip>
          <a:stretch>
            <a:fillRect/>
          </a:stretch>
        </p:blipFill>
        <p:spPr>
          <a:xfrm>
            <a:off x="3140075" y="4765040"/>
            <a:ext cx="2534285" cy="466725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7">
            <a:lum bright="-12000" contrast="24000"/>
          </a:blip>
          <a:stretch>
            <a:fillRect/>
          </a:stretch>
        </p:blipFill>
        <p:spPr>
          <a:xfrm>
            <a:off x="3305175" y="3742690"/>
            <a:ext cx="1517015" cy="766445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8">
            <a:lum bright="-24000" contrast="42000"/>
          </a:blip>
          <a:stretch>
            <a:fillRect/>
          </a:stretch>
        </p:blipFill>
        <p:spPr>
          <a:xfrm>
            <a:off x="3075305" y="5469890"/>
            <a:ext cx="2447925" cy="829945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24275" y="4718050"/>
            <a:ext cx="1695450" cy="44767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900805" y="5487670"/>
            <a:ext cx="1126490" cy="744220"/>
          </a:xfrm>
          <a:prstGeom prst="rect">
            <a:avLst/>
          </a:prstGeom>
        </p:spPr>
      </p:pic>
      <p:sp>
        <p:nvSpPr>
          <p:cNvPr id="17" name="文本框 16"/>
          <p:cNvSpPr txBox="1"/>
          <p:nvPr/>
        </p:nvSpPr>
        <p:spPr>
          <a:xfrm>
            <a:off x="1137285" y="3068320"/>
            <a:ext cx="110236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b="1" kern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球棍模型</a:t>
            </a:r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899160" y="3938270"/>
            <a:ext cx="156210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b="1" kern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空间填充模型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45"/>
          <p:cNvSpPr txBox="1"/>
          <p:nvPr/>
        </p:nvSpPr>
        <p:spPr>
          <a:xfrm>
            <a:off x="724109" y="807855"/>
            <a:ext cx="2007012" cy="43111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2200" b="1">
                <a:solidFill>
                  <a:schemeClr val="accent6">
                    <a:lumMod val="60000"/>
                    <a:lumOff val="4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考点互动探究</a:t>
            </a:r>
            <a:endParaRPr lang="zh-CN" altLang="en-US" sz="2200" b="1">
              <a:solidFill>
                <a:schemeClr val="accent6">
                  <a:lumMod val="60000"/>
                  <a:lumOff val="4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614136" y="955492"/>
            <a:ext cx="82550" cy="109538"/>
          </a:xfrm>
          <a:prstGeom prst="ellipse">
            <a:avLst/>
          </a:prstGeom>
          <a:solidFill>
            <a:srgbClr val="404040"/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4320" y="1626870"/>
            <a:ext cx="3362325" cy="542925"/>
          </a:xfrm>
          <a:prstGeom prst="rect">
            <a:avLst/>
          </a:prstGeom>
        </p:spPr>
      </p:pic>
      <p:cxnSp>
        <p:nvCxnSpPr>
          <p:cNvPr id="6" name="直接连接符 5"/>
          <p:cNvCxnSpPr/>
          <p:nvPr/>
        </p:nvCxnSpPr>
        <p:spPr>
          <a:xfrm>
            <a:off x="779236" y="1269817"/>
            <a:ext cx="76200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表格 2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899160" y="1626870"/>
          <a:ext cx="6399530" cy="229933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90015"/>
                <a:gridCol w="5009515"/>
              </a:tblGrid>
              <a:tr h="565785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结构简式</a:t>
                      </a:r>
                      <a:endParaRPr lang="zh-CN" altLang="en-US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en-US" altLang="zh-CN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  <a:p>
                      <a:pPr>
                        <a:buNone/>
                      </a:pPr>
                      <a:endParaRPr lang="zh-CN" altLang="en-US" sz="1800" baseline="3000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/>
                </a:tc>
              </a:tr>
              <a:tr h="866775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180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分子式或化学式</a:t>
                      </a:r>
                      <a:endParaRPr lang="zh-CN" altLang="en-US" sz="180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866775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180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离子方程式</a:t>
                      </a:r>
                      <a:endParaRPr lang="zh-CN" altLang="en-US" sz="180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1" name="图片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31135" y="2442845"/>
            <a:ext cx="2752725" cy="485775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5"/>
          <a:srcRect b="3846"/>
          <a:stretch>
            <a:fillRect/>
          </a:stretch>
        </p:blipFill>
        <p:spPr>
          <a:xfrm>
            <a:off x="3933825" y="1626870"/>
            <a:ext cx="1600835" cy="412750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31135" y="3255645"/>
            <a:ext cx="4067175" cy="447675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38855" y="2461895"/>
            <a:ext cx="1838325" cy="371475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36085" y="3331845"/>
            <a:ext cx="2562225" cy="276225"/>
          </a:xfrm>
          <a:prstGeom prst="rect">
            <a:avLst/>
          </a:prstGeom>
        </p:spPr>
      </p:pic>
      <p:sp>
        <p:nvSpPr>
          <p:cNvPr id="24" name="矩形 23"/>
          <p:cNvSpPr/>
          <p:nvPr/>
        </p:nvSpPr>
        <p:spPr>
          <a:xfrm>
            <a:off x="696777" y="4011192"/>
            <a:ext cx="7354388" cy="454660"/>
          </a:xfrm>
          <a:prstGeom prst="rect">
            <a:avLst/>
          </a:prstGeom>
        </p:spPr>
        <p:txBody>
          <a:bodyPr wrap="square" lIns="39447" tIns="19724" rIns="39447" bIns="19724">
            <a:spAutoFit/>
          </a:bodyPr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l" eaLnBrk="0" fontAlgn="auto" hangingPunct="0">
              <a:lnSpc>
                <a:spcPct val="150000"/>
              </a:lnSpc>
              <a:spcAft>
                <a:spcPct val="0"/>
              </a:spcAft>
              <a:buClrTx/>
              <a:buSzTx/>
              <a:buFontTx/>
              <a:defRPr/>
            </a:pPr>
            <a:r>
              <a:rPr lang="en-US" altLang="zh-CN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(2</a:t>
            </a:r>
            <a:r>
              <a: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)</a:t>
            </a:r>
            <a:r>
              <a:rPr lang="zh-CN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电子式</a:t>
            </a:r>
            <a:endParaRPr lang="zh-CN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/>
              <a:ea typeface="微软雅黑" panose="020b0503020204020204" charset="-122"/>
              <a:cs typeface="Times New Roman" panose="02020603050405020304"/>
            </a:endParaRPr>
          </a:p>
        </p:txBody>
      </p:sp>
      <p:graphicFrame>
        <p:nvGraphicFramePr>
          <p:cNvPr id="33794" name="Object 2"/>
          <p:cNvGraphicFramePr>
            <a:graphicFrameLocks noChangeAspect="1"/>
          </p:cNvGraphicFramePr>
          <p:nvPr/>
        </p:nvGraphicFramePr>
        <p:xfrm>
          <a:off x="899001" y="4550887"/>
          <a:ext cx="8087995" cy="97218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9" imgW="8116570" imgH="975360" progId="Word.Document.8">
                  <p:embed/>
                </p:oleObj>
              </mc:Choice>
              <mc:Fallback>
                <p:oleObj r:id="rId9" imgW="8116570" imgH="97536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899001" y="4550887"/>
                        <a:ext cx="8087995" cy="9721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8211" name="Object 3"/>
          <p:cNvGraphicFramePr>
            <a:graphicFrameLocks noChangeAspect="1"/>
          </p:cNvGraphicFramePr>
          <p:nvPr/>
        </p:nvGraphicFramePr>
        <p:xfrm>
          <a:off x="5845811" y="4503262"/>
          <a:ext cx="1917700" cy="39878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11" imgW="1948180" imgH="400685" progId="Word.Document.8">
                  <p:embed/>
                </p:oleObj>
              </mc:Choice>
              <mc:Fallback>
                <p:oleObj r:id="rId11" imgW="1948180" imgH="40068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5845811" y="4503262"/>
                        <a:ext cx="1917700" cy="39878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7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45"/>
          <p:cNvSpPr txBox="1"/>
          <p:nvPr/>
        </p:nvSpPr>
        <p:spPr>
          <a:xfrm>
            <a:off x="724109" y="807855"/>
            <a:ext cx="2007012" cy="43111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2200" b="1">
                <a:solidFill>
                  <a:schemeClr val="accent6">
                    <a:lumMod val="60000"/>
                    <a:lumOff val="4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考点互动探究</a:t>
            </a:r>
            <a:endParaRPr lang="zh-CN" altLang="en-US" sz="2200" b="1">
              <a:solidFill>
                <a:schemeClr val="accent6">
                  <a:lumMod val="60000"/>
                  <a:lumOff val="4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614136" y="955492"/>
            <a:ext cx="82550" cy="109538"/>
          </a:xfrm>
          <a:prstGeom prst="ellipse">
            <a:avLst/>
          </a:prstGeom>
          <a:solidFill>
            <a:srgbClr val="404040"/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779236" y="1269817"/>
            <a:ext cx="76200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79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855" y="1818005"/>
            <a:ext cx="5958840" cy="32937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866775" y="1392555"/>
            <a:ext cx="488632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atin typeface="Times New Roman" panose="02020603050405020304" pitchFamily="18" charset="0"/>
                <a:ea typeface="黑体" panose="02010609060101010101" pitchFamily="49" charset="-122"/>
              </a:rPr>
              <a:t>②书写</a:t>
            </a:r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push dir="u"/>
  </p:transition>
  <p:timing/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45"/>
          <p:cNvSpPr txBox="1"/>
          <p:nvPr/>
        </p:nvSpPr>
        <p:spPr>
          <a:xfrm>
            <a:off x="724109" y="807855"/>
            <a:ext cx="2007012" cy="43111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2200" b="1">
                <a:solidFill>
                  <a:schemeClr val="accent6">
                    <a:lumMod val="60000"/>
                    <a:lumOff val="4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考点互动探究</a:t>
            </a:r>
            <a:endParaRPr lang="zh-CN" altLang="en-US" sz="2200" b="1">
              <a:solidFill>
                <a:schemeClr val="accent6">
                  <a:lumMod val="60000"/>
                  <a:lumOff val="4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614136" y="955492"/>
            <a:ext cx="82550" cy="109538"/>
          </a:xfrm>
          <a:prstGeom prst="ellipse">
            <a:avLst/>
          </a:prstGeom>
          <a:solidFill>
            <a:srgbClr val="404040"/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779236" y="1269817"/>
            <a:ext cx="76200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4818" name="Object 2"/>
          <p:cNvGraphicFramePr>
            <a:graphicFrameLocks noChangeAspect="1"/>
          </p:cNvGraphicFramePr>
          <p:nvPr/>
        </p:nvGraphicFramePr>
        <p:xfrm>
          <a:off x="961549" y="1861503"/>
          <a:ext cx="8072755" cy="261239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3" imgW="8336915" imgH="2679065" progId="Word.Document.8">
                  <p:embed/>
                </p:oleObj>
              </mc:Choice>
              <mc:Fallback>
                <p:oleObj r:id="rId3" imgW="8336915" imgH="267906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61549" y="1861503"/>
                        <a:ext cx="8072755" cy="261239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77187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3010" y="2590800"/>
            <a:ext cx="2922905" cy="38925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77188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05050" y="3844290"/>
            <a:ext cx="2409825" cy="4051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847725" y="1419225"/>
            <a:ext cx="50958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atin typeface="Times New Roman" panose="02020603050405020304" pitchFamily="18" charset="0"/>
                <a:ea typeface="黑体" panose="02010609060101010101" pitchFamily="49" charset="-122"/>
              </a:rPr>
              <a:t>③用电子式表示化合物的形成过程</a:t>
            </a:r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7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7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7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7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2"/>
          <p:cNvSpPr txBox="1"/>
          <p:nvPr/>
        </p:nvSpPr>
        <p:spPr>
          <a:xfrm>
            <a:off x="720090" y="1364615"/>
            <a:ext cx="8344535" cy="8305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b="1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易错易混辨析(正确的画“√”,错误的画“</a:t>
            </a:r>
            <a:r>
              <a:rPr lang="zh-CN" altLang="en-US" b="1" kern="0" smtClean="0">
                <a:solidFill>
                  <a:srgbClr val="000000"/>
                </a:solidFill>
                <a:latin typeface="NEU-BZ" pitchFamily="65" charset="-122"/>
                <a:ea typeface="NEU-BZ" pitchFamily="65" charset="-122"/>
                <a:sym typeface="+mn-ea"/>
              </a:rPr>
              <a:t>✕</a:t>
            </a:r>
            <a:r>
              <a:rPr lang="zh-CN" altLang="en-US" b="1" kern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”)。</a:t>
            </a:r>
            <a:endParaRPr lang="zh-CN" altLang="en-US" b="1" kern="0" smtClean="0">
              <a:solidFill>
                <a:srgbClr val="000000"/>
              </a:solidFill>
              <a:latin typeface="Times New Roman" panose="02020603050405020304" pitchFamily="65" charset="-122"/>
              <a:ea typeface="宋体" panose="02010600030101010101" pitchFamily="2" charset="-122"/>
              <a:sym typeface="+mn-ea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ct val="0"/>
              </a:spcBef>
              <a:buNone/>
            </a:pPr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5" name="组合 42"/>
          <p:cNvGrpSpPr/>
          <p:nvPr/>
        </p:nvGrpSpPr>
        <p:grpSpPr>
          <a:xfrm>
            <a:off x="612775" y="871538"/>
            <a:ext cx="7785100" cy="461962"/>
            <a:chOff x="1594572" y="1803366"/>
            <a:chExt cx="20228627" cy="896360"/>
          </a:xfrm>
        </p:grpSpPr>
        <p:grpSp>
          <p:nvGrpSpPr>
            <p:cNvPr id="36880" name="组合 43"/>
            <p:cNvGrpSpPr/>
            <p:nvPr/>
          </p:nvGrpSpPr>
          <p:grpSpPr>
            <a:xfrm>
              <a:off x="1594572" y="1803366"/>
              <a:ext cx="5500726" cy="836499"/>
              <a:chOff x="7309612" y="2089118"/>
              <a:chExt cx="5500726" cy="836499"/>
            </a:xfrm>
          </p:grpSpPr>
          <p:sp>
            <p:nvSpPr>
              <p:cNvPr id="36882" name="TextBox 45"/>
              <p:cNvSpPr txBox="1"/>
              <p:nvPr/>
            </p:nvSpPr>
            <p:spPr>
              <a:xfrm>
                <a:off x="7595364" y="2089118"/>
                <a:ext cx="5214974" cy="8364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lvl="1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lvl="2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lvl="3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lvl="4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>
                  <a:spcBef>
                    <a:spcPct val="0"/>
                  </a:spcBef>
                  <a:buNone/>
                </a:pPr>
                <a:r>
                  <a:rPr lang="zh-CN" altLang="en-US" sz="2200" b="1">
                    <a:solidFill>
                      <a:schemeClr val="accent6">
                        <a:lumMod val="60000"/>
                        <a:lumOff val="4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基础测评</a:t>
                </a:r>
                <a:endParaRPr lang="zh-CN" altLang="en-US" sz="2200" b="1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7309612" y="2375583"/>
                <a:ext cx="214496" cy="212540"/>
              </a:xfrm>
              <a:prstGeom prst="ellipse">
                <a:avLst/>
              </a:prstGeom>
              <a:solidFill>
                <a:srgbClr val="404040"/>
              </a:solidFill>
              <a:ln>
                <a:solidFill>
                  <a:srgbClr val="4040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cxnSp>
          <p:nvCxnSpPr>
            <p:cNvPr id="17" name="直接连接符 16"/>
            <p:cNvCxnSpPr/>
            <p:nvPr/>
          </p:nvCxnSpPr>
          <p:spPr>
            <a:xfrm>
              <a:off x="2023564" y="2699726"/>
              <a:ext cx="19799636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7896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875" y="1835150"/>
            <a:ext cx="6106160" cy="30397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文本框 11"/>
          <p:cNvSpPr txBox="1"/>
          <p:nvPr/>
        </p:nvSpPr>
        <p:spPr>
          <a:xfrm>
            <a:off x="6322060" y="1860550"/>
            <a:ext cx="4114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kern="0" smtClean="0">
                <a:solidFill>
                  <a:srgbClr val="FF0000"/>
                </a:solidFill>
                <a:latin typeface="NEU-BZ" pitchFamily="65" charset="-122"/>
                <a:ea typeface="NEU-BZ" pitchFamily="65" charset="-122"/>
                <a:sym typeface="+mn-ea"/>
              </a:rPr>
              <a:t>✕</a:t>
            </a:r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6322060" y="2533650"/>
            <a:ext cx="4114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kern="0" smtClean="0">
                <a:solidFill>
                  <a:srgbClr val="FF0000"/>
                </a:solidFill>
                <a:latin typeface="NEU-BZ" pitchFamily="65" charset="-122"/>
                <a:ea typeface="NEU-BZ" pitchFamily="65" charset="-122"/>
                <a:sym typeface="+mn-ea"/>
              </a:rPr>
              <a:t>✕</a:t>
            </a:r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6322060" y="3196590"/>
            <a:ext cx="4114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kern="0" smtClean="0">
                <a:solidFill>
                  <a:srgbClr val="FF0000"/>
                </a:solidFill>
                <a:latin typeface="NEU-BZ" pitchFamily="65" charset="-122"/>
                <a:ea typeface="NEU-BZ" pitchFamily="65" charset="-122"/>
                <a:sym typeface="+mn-ea"/>
              </a:rPr>
              <a:t>✕</a:t>
            </a:r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6309360" y="3834130"/>
            <a:ext cx="4114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kern="0" smtClean="0">
                <a:solidFill>
                  <a:srgbClr val="FF0000"/>
                </a:solidFill>
                <a:latin typeface="NEU-BZ" pitchFamily="65" charset="-122"/>
                <a:ea typeface="NEU-BZ" pitchFamily="65" charset="-122"/>
                <a:sym typeface="+mn-ea"/>
              </a:rPr>
              <a:t>✕</a:t>
            </a:r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6322060" y="4481830"/>
            <a:ext cx="4114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kern="0" smtClean="0">
                <a:solidFill>
                  <a:srgbClr val="FF0000"/>
                </a:solidFill>
                <a:latin typeface="NEU-BZ" pitchFamily="65" charset="-122"/>
                <a:ea typeface="NEU-BZ" pitchFamily="65" charset="-122"/>
                <a:sym typeface="+mn-ea"/>
              </a:rPr>
              <a:t>✕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" name="组合 42"/>
          <p:cNvGrpSpPr/>
          <p:nvPr/>
        </p:nvGrpSpPr>
        <p:grpSpPr>
          <a:xfrm>
            <a:off x="612775" y="871538"/>
            <a:ext cx="7785100" cy="461962"/>
            <a:chOff x="1594572" y="1803366"/>
            <a:chExt cx="20228627" cy="896360"/>
          </a:xfrm>
        </p:grpSpPr>
        <p:grpSp>
          <p:nvGrpSpPr>
            <p:cNvPr id="36880" name="组合 43"/>
            <p:cNvGrpSpPr/>
            <p:nvPr/>
          </p:nvGrpSpPr>
          <p:grpSpPr>
            <a:xfrm>
              <a:off x="1594572" y="1803366"/>
              <a:ext cx="5500726" cy="836499"/>
              <a:chOff x="7309612" y="2089118"/>
              <a:chExt cx="5500726" cy="836499"/>
            </a:xfrm>
          </p:grpSpPr>
          <p:sp>
            <p:nvSpPr>
              <p:cNvPr id="36882" name="TextBox 45"/>
              <p:cNvSpPr txBox="1"/>
              <p:nvPr/>
            </p:nvSpPr>
            <p:spPr>
              <a:xfrm>
                <a:off x="7595364" y="2089118"/>
                <a:ext cx="5214974" cy="8364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lvl="1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lvl="2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lvl="3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lvl="4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>
                  <a:spcBef>
                    <a:spcPct val="0"/>
                  </a:spcBef>
                  <a:buNone/>
                </a:pPr>
                <a:r>
                  <a:rPr lang="zh-CN" altLang="en-US" sz="2200" b="1">
                    <a:solidFill>
                      <a:schemeClr val="accent6">
                        <a:lumMod val="60000"/>
                        <a:lumOff val="4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基础测评</a:t>
                </a:r>
                <a:endParaRPr lang="zh-CN" altLang="en-US" sz="2200" b="1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7309612" y="2375583"/>
                <a:ext cx="214496" cy="212540"/>
              </a:xfrm>
              <a:prstGeom prst="ellipse">
                <a:avLst/>
              </a:prstGeom>
              <a:solidFill>
                <a:srgbClr val="404040"/>
              </a:solidFill>
              <a:ln>
                <a:solidFill>
                  <a:srgbClr val="4040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cxnSp>
          <p:nvCxnSpPr>
            <p:cNvPr id="17" name="直接连接符 16"/>
            <p:cNvCxnSpPr/>
            <p:nvPr/>
          </p:nvCxnSpPr>
          <p:spPr>
            <a:xfrm>
              <a:off x="2023564" y="2699726"/>
              <a:ext cx="19799636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8921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030" y="1447800"/>
            <a:ext cx="6168390" cy="321564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8922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5030" y="4777740"/>
            <a:ext cx="6169025" cy="5238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文本框 7"/>
          <p:cNvSpPr txBox="1"/>
          <p:nvPr/>
        </p:nvSpPr>
        <p:spPr>
          <a:xfrm>
            <a:off x="6474460" y="1504950"/>
            <a:ext cx="4114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kern="0" smtClean="0">
                <a:solidFill>
                  <a:srgbClr val="FF0000"/>
                </a:solidFill>
                <a:latin typeface="NEU-BZ" pitchFamily="65" charset="-122"/>
                <a:ea typeface="NEU-BZ" pitchFamily="65" charset="-122"/>
                <a:sym typeface="+mn-ea"/>
              </a:rPr>
              <a:t>✕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6487160" y="1974850"/>
            <a:ext cx="4114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kern="0" smtClean="0">
                <a:solidFill>
                  <a:srgbClr val="FF0000"/>
                </a:solidFill>
                <a:latin typeface="NEU-BZ" pitchFamily="65" charset="-122"/>
                <a:ea typeface="NEU-BZ" pitchFamily="65" charset="-122"/>
                <a:sym typeface="+mn-ea"/>
              </a:rPr>
              <a:t>✕</a:t>
            </a:r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6499860" y="2470150"/>
            <a:ext cx="4114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kern="0" smtClean="0">
                <a:solidFill>
                  <a:srgbClr val="FF0000"/>
                </a:solidFill>
                <a:latin typeface="NEU-BZ" pitchFamily="65" charset="-122"/>
                <a:ea typeface="NEU-BZ" pitchFamily="65" charset="-122"/>
                <a:sym typeface="+mn-ea"/>
              </a:rPr>
              <a:t>✕</a:t>
            </a:r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6499860" y="2984500"/>
            <a:ext cx="4114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kern="0" smtClean="0">
                <a:solidFill>
                  <a:srgbClr val="FF0000"/>
                </a:solidFill>
                <a:latin typeface="NEU-BZ" pitchFamily="65" charset="-122"/>
                <a:ea typeface="NEU-BZ" pitchFamily="65" charset="-122"/>
                <a:sym typeface="+mn-ea"/>
              </a:rPr>
              <a:t>✕</a:t>
            </a: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6499860" y="3623945"/>
            <a:ext cx="4114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kern="0" smtClean="0">
                <a:solidFill>
                  <a:srgbClr val="FF0000"/>
                </a:solidFill>
                <a:latin typeface="NEU-BZ" pitchFamily="65" charset="-122"/>
                <a:ea typeface="NEU-BZ" pitchFamily="65" charset="-122"/>
                <a:sym typeface="+mn-ea"/>
              </a:rPr>
              <a:t>✕</a:t>
            </a:r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6499860" y="4263390"/>
            <a:ext cx="4114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kern="0" smtClean="0">
                <a:solidFill>
                  <a:srgbClr val="FF0000"/>
                </a:solidFill>
                <a:latin typeface="NEU-BZ" pitchFamily="65" charset="-122"/>
                <a:ea typeface="NEU-BZ" pitchFamily="65" charset="-122"/>
                <a:sym typeface="+mn-ea"/>
              </a:rPr>
              <a:t>✕</a:t>
            </a:r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6499860" y="4808855"/>
            <a:ext cx="4114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kern="0" smtClean="0">
                <a:solidFill>
                  <a:srgbClr val="FF0000"/>
                </a:solidFill>
                <a:latin typeface="NEU-BZ" pitchFamily="65" charset="-122"/>
                <a:ea typeface="NEU-BZ" pitchFamily="65" charset="-122"/>
                <a:sym typeface="+mn-ea"/>
              </a:rPr>
              <a:t>✕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" name="组合 42"/>
          <p:cNvGrpSpPr/>
          <p:nvPr/>
        </p:nvGrpSpPr>
        <p:grpSpPr>
          <a:xfrm>
            <a:off x="612775" y="871538"/>
            <a:ext cx="7785100" cy="461962"/>
            <a:chOff x="1594572" y="1803366"/>
            <a:chExt cx="20228627" cy="896360"/>
          </a:xfrm>
        </p:grpSpPr>
        <p:grpSp>
          <p:nvGrpSpPr>
            <p:cNvPr id="36880" name="组合 43"/>
            <p:cNvGrpSpPr/>
            <p:nvPr/>
          </p:nvGrpSpPr>
          <p:grpSpPr>
            <a:xfrm>
              <a:off x="1594572" y="1803366"/>
              <a:ext cx="5500726" cy="834139"/>
              <a:chOff x="7309612" y="2089118"/>
              <a:chExt cx="5500726" cy="834139"/>
            </a:xfrm>
          </p:grpSpPr>
          <p:sp>
            <p:nvSpPr>
              <p:cNvPr id="36882" name="TextBox 45"/>
              <p:cNvSpPr txBox="1"/>
              <p:nvPr/>
            </p:nvSpPr>
            <p:spPr>
              <a:xfrm>
                <a:off x="7595364" y="2089118"/>
                <a:ext cx="5214974" cy="83413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lvl="1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lvl="2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lvl="3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lvl="4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>
                  <a:spcBef>
                    <a:spcPct val="0"/>
                  </a:spcBef>
                  <a:buNone/>
                </a:pPr>
                <a:r>
                  <a:rPr lang="zh-CN" altLang="en-US" sz="2200" b="1">
                    <a:solidFill>
                      <a:schemeClr val="accent6">
                        <a:lumMod val="60000"/>
                        <a:lumOff val="4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方法技巧</a:t>
                </a:r>
                <a:endParaRPr lang="zh-CN" altLang="en-US" sz="2200" b="1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7309612" y="2375583"/>
                <a:ext cx="214496" cy="212540"/>
              </a:xfrm>
              <a:prstGeom prst="ellipse">
                <a:avLst/>
              </a:prstGeom>
              <a:solidFill>
                <a:srgbClr val="404040"/>
              </a:solidFill>
              <a:ln>
                <a:solidFill>
                  <a:srgbClr val="4040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cxnSp>
          <p:nvCxnSpPr>
            <p:cNvPr id="17" name="直接连接符 16"/>
            <p:cNvCxnSpPr/>
            <p:nvPr/>
          </p:nvCxnSpPr>
          <p:spPr>
            <a:xfrm>
              <a:off x="2023564" y="2699726"/>
              <a:ext cx="19799636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文本框 3"/>
          <p:cNvSpPr txBox="1"/>
          <p:nvPr/>
        </p:nvSpPr>
        <p:spPr>
          <a:xfrm>
            <a:off x="721995" y="1305560"/>
            <a:ext cx="7929245" cy="50774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电子式书写的常见错误</a:t>
            </a:r>
            <a:endParaRPr lang="zh-CN" altLang="en-US" b="1">
              <a:solidFill>
                <a:srgbClr val="000000"/>
              </a:solidFill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(1)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漏写未参与成键的电子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如          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               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正确应为</a:t>
            </a:r>
            <a:endParaRPr lang="zh-CN" altLang="en-US" b="1">
              <a:solidFill>
                <a:srgbClr val="000000"/>
              </a:solidFill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(2)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化合物类型不清楚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漏写或多写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[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　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]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及错写电荷数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如</a:t>
            </a:r>
            <a:endParaRPr lang="zh-CN" altLang="en-US" b="1">
              <a:solidFill>
                <a:srgbClr val="000000"/>
              </a:solidFill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                                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                              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正确应为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NaCl:</a:t>
            </a:r>
            <a:endParaRPr lang="en-US" altLang="zh-CN" b="1">
              <a:solidFill>
                <a:srgbClr val="000000"/>
              </a:solidFill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  <a:sym typeface="+mn-ea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(3)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书写不规范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错写共用电子对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写双原子分子的非金属单质的电子式时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要注意共用电子对的数目和表示方法。如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:N</a:t>
            </a:r>
            <a:r>
              <a:rPr lang="en-US" altLang="zh-CN" b="1" baseline="-30000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的电子式为       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        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   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不能写成</a:t>
            </a:r>
            <a:endParaRPr lang="zh-CN" altLang="en-US" b="1">
              <a:solidFill>
                <a:srgbClr val="000000"/>
              </a:solidFill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            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          ,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更不能写成    </a:t>
            </a:r>
            <a:endParaRPr lang="zh-CN" altLang="en-US" b="1">
              <a:solidFill>
                <a:srgbClr val="000000"/>
              </a:solidFill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(4)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错误理解原子间的结合顺序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如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HClO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的结构式为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H—O—Cl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而非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H—Cl—O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。确定原子间连接顺序的方法是先标出各原子的化合价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然后根据异性微粒相邻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同性微粒相间的原则确定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如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HClO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中各元素的化合价为     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     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   其结构式为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H—O—Cl,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电子式为    </a:t>
            </a:r>
            <a:endParaRPr lang="zh-CN" altLang="en-US" b="1">
              <a:solidFill>
                <a:srgbClr val="000000"/>
              </a:solidFill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  </a:t>
            </a:r>
            <a:endParaRPr lang="zh-CN" altLang="en-US"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</p:txBody>
      </p:sp>
      <p:pic>
        <p:nvPicPr>
          <p:cNvPr id="11267" name="图片 2310146"/>
          <p:cNvPicPr>
            <a:picLocks noChangeAspect="1"/>
          </p:cNvPicPr>
          <p:nvPr/>
        </p:nvPicPr>
        <p:blipFill>
          <a:blip r:embed="rId2">
            <a:lum bright="-36000" contrast="60000"/>
          </a:blip>
          <a:stretch>
            <a:fillRect/>
          </a:stretch>
        </p:blipFill>
        <p:spPr>
          <a:xfrm>
            <a:off x="3712210" y="1809115"/>
            <a:ext cx="1314450" cy="36766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68" name="图片 2310147"/>
          <p:cNvPicPr>
            <a:picLocks noChangeAspect="1"/>
          </p:cNvPicPr>
          <p:nvPr/>
        </p:nvPicPr>
        <p:blipFill>
          <a:blip r:embed="rId3">
            <a:lum bright="-24000" contrast="48000"/>
          </a:blip>
          <a:stretch>
            <a:fillRect/>
          </a:stretch>
        </p:blipFill>
        <p:spPr>
          <a:xfrm>
            <a:off x="6043295" y="1896745"/>
            <a:ext cx="1146810" cy="27686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69" name="图片 2310148"/>
          <p:cNvPicPr>
            <a:picLocks noChangeAspect="1"/>
          </p:cNvPicPr>
          <p:nvPr/>
        </p:nvPicPr>
        <p:blipFill>
          <a:blip r:embed="rId4">
            <a:lum bright="-42000" contrast="66000"/>
          </a:blip>
          <a:stretch>
            <a:fillRect/>
          </a:stretch>
        </p:blipFill>
        <p:spPr>
          <a:xfrm>
            <a:off x="957580" y="2628265"/>
            <a:ext cx="3279140" cy="42354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70" name="图片 2310149"/>
          <p:cNvPicPr>
            <a:picLocks noChangeAspect="1"/>
          </p:cNvPicPr>
          <p:nvPr/>
        </p:nvPicPr>
        <p:blipFill>
          <a:blip r:embed="rId5">
            <a:lum bright="-54000" contrast="78000"/>
          </a:blip>
          <a:stretch>
            <a:fillRect/>
          </a:stretch>
        </p:blipFill>
        <p:spPr>
          <a:xfrm>
            <a:off x="5892165" y="2628265"/>
            <a:ext cx="2384425" cy="4095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5" name="图片 2311170"/>
          <p:cNvPicPr>
            <a:picLocks noChangeAspect="1"/>
          </p:cNvPicPr>
          <p:nvPr/>
        </p:nvPicPr>
        <p:blipFill>
          <a:blip r:embed="rId6">
            <a:lum bright="-36000" contrast="66000"/>
          </a:blip>
          <a:stretch>
            <a:fillRect/>
          </a:stretch>
        </p:blipFill>
        <p:spPr>
          <a:xfrm>
            <a:off x="5984875" y="3550920"/>
            <a:ext cx="967105" cy="25463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6" name="图片 2311171"/>
          <p:cNvPicPr>
            <a:picLocks noChangeAspect="1"/>
          </p:cNvPicPr>
          <p:nvPr/>
        </p:nvPicPr>
        <p:blipFill>
          <a:blip r:embed="rId7">
            <a:lum bright="-24000" contrast="48000"/>
          </a:blip>
          <a:stretch>
            <a:fillRect/>
          </a:stretch>
        </p:blipFill>
        <p:spPr>
          <a:xfrm>
            <a:off x="949325" y="3954780"/>
            <a:ext cx="1017270" cy="2616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7" name="图片 2311172"/>
          <p:cNvPicPr>
            <a:picLocks noChangeAspect="1"/>
          </p:cNvPicPr>
          <p:nvPr/>
        </p:nvPicPr>
        <p:blipFill>
          <a:blip r:embed="rId8">
            <a:lum bright="-42000" contrast="66000"/>
          </a:blip>
          <a:stretch>
            <a:fillRect/>
          </a:stretch>
        </p:blipFill>
        <p:spPr>
          <a:xfrm>
            <a:off x="3328035" y="3850005"/>
            <a:ext cx="1929130" cy="400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8" name="图片 2311173"/>
          <p:cNvPicPr>
            <a:picLocks noChangeAspect="1"/>
          </p:cNvPicPr>
          <p:nvPr/>
        </p:nvPicPr>
        <p:blipFill>
          <a:blip r:embed="rId9">
            <a:lum bright="-30000" contrast="48000"/>
          </a:blip>
          <a:stretch>
            <a:fillRect/>
          </a:stretch>
        </p:blipFill>
        <p:spPr>
          <a:xfrm>
            <a:off x="6231890" y="5080635"/>
            <a:ext cx="799465" cy="420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9" name="图片 2311175"/>
          <p:cNvPicPr>
            <a:picLocks noChangeAspect="1"/>
          </p:cNvPicPr>
          <p:nvPr/>
        </p:nvPicPr>
        <p:blipFill>
          <a:blip r:embed="rId10">
            <a:lum bright="-24000" contrast="42000"/>
          </a:blip>
          <a:stretch>
            <a:fillRect/>
          </a:stretch>
        </p:blipFill>
        <p:spPr>
          <a:xfrm>
            <a:off x="2917190" y="5501005"/>
            <a:ext cx="1193800" cy="42291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dissolve/>
  </p:transition>
  <p:timing/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" name="组合 42"/>
          <p:cNvGrpSpPr/>
          <p:nvPr/>
        </p:nvGrpSpPr>
        <p:grpSpPr>
          <a:xfrm>
            <a:off x="612775" y="863283"/>
            <a:ext cx="7785100" cy="461962"/>
            <a:chOff x="1594572" y="1803366"/>
            <a:chExt cx="20228627" cy="896360"/>
          </a:xfrm>
        </p:grpSpPr>
        <p:grpSp>
          <p:nvGrpSpPr>
            <p:cNvPr id="36880" name="组合 43"/>
            <p:cNvGrpSpPr/>
            <p:nvPr/>
          </p:nvGrpSpPr>
          <p:grpSpPr>
            <a:xfrm>
              <a:off x="1594572" y="1803366"/>
              <a:ext cx="5500726" cy="834139"/>
              <a:chOff x="7309612" y="2089118"/>
              <a:chExt cx="5500726" cy="834139"/>
            </a:xfrm>
          </p:grpSpPr>
          <p:sp>
            <p:nvSpPr>
              <p:cNvPr id="36882" name="TextBox 45"/>
              <p:cNvSpPr txBox="1"/>
              <p:nvPr/>
            </p:nvSpPr>
            <p:spPr>
              <a:xfrm>
                <a:off x="7595364" y="2089118"/>
                <a:ext cx="5214974" cy="83413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lvl="1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lvl="2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lvl="3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lvl="4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>
                  <a:spcBef>
                    <a:spcPct val="0"/>
                  </a:spcBef>
                  <a:buNone/>
                </a:pPr>
                <a:r>
                  <a:rPr lang="zh-CN" altLang="en-US" sz="2200" b="1">
                    <a:solidFill>
                      <a:schemeClr val="accent6">
                        <a:lumMod val="60000"/>
                        <a:lumOff val="4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方法技巧</a:t>
                </a:r>
                <a:endParaRPr lang="zh-CN" altLang="en-US" sz="2200" b="1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7309612" y="2375583"/>
                <a:ext cx="214496" cy="212540"/>
              </a:xfrm>
              <a:prstGeom prst="ellipse">
                <a:avLst/>
              </a:prstGeom>
              <a:solidFill>
                <a:srgbClr val="404040"/>
              </a:solidFill>
              <a:ln>
                <a:solidFill>
                  <a:srgbClr val="4040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cxnSp>
          <p:nvCxnSpPr>
            <p:cNvPr id="17" name="直接连接符 16"/>
            <p:cNvCxnSpPr/>
            <p:nvPr/>
          </p:nvCxnSpPr>
          <p:spPr>
            <a:xfrm>
              <a:off x="2023564" y="2699726"/>
              <a:ext cx="19799636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文本框 1"/>
          <p:cNvSpPr txBox="1"/>
          <p:nvPr/>
        </p:nvSpPr>
        <p:spPr>
          <a:xfrm>
            <a:off x="695325" y="1510665"/>
            <a:ext cx="8082915" cy="29997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(5)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忽视原子最外层电子数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均写成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8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电子结构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如   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     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  的电子式为</a:t>
            </a:r>
            <a:endParaRPr lang="zh-CN" altLang="en-US" b="1">
              <a:solidFill>
                <a:srgbClr val="000000"/>
              </a:solidFill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而非</a:t>
            </a:r>
            <a:endParaRPr lang="zh-CN" altLang="en-US" b="1">
              <a:solidFill>
                <a:srgbClr val="000000"/>
              </a:solidFill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zh-CN" altLang="en-US" b="1">
              <a:solidFill>
                <a:srgbClr val="000000"/>
              </a:solidFill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(6)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未注意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b="1" baseline="-30000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、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AB</a:t>
            </a:r>
            <a:r>
              <a:rPr lang="en-US" altLang="zh-CN" b="1" baseline="-30000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型离子化合物中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个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、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个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是分开写还是一起写。要注意</a:t>
            </a:r>
            <a:endParaRPr lang="zh-CN" altLang="en-US" b="1">
              <a:solidFill>
                <a:srgbClr val="000000"/>
              </a:solidFill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每一个离子都与带相反电荷的离子直接相邻的事实。如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Na</a:t>
            </a:r>
            <a:r>
              <a:rPr lang="en-US" altLang="zh-CN" b="1" baseline="-30000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O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的电子式应为</a:t>
            </a:r>
            <a:endParaRPr lang="zh-CN" altLang="en-US" b="1">
              <a:solidFill>
                <a:srgbClr val="000000"/>
              </a:solidFill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                  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                   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不能写成            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             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  再如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CaBr</a:t>
            </a:r>
            <a:r>
              <a:rPr lang="en-US" altLang="zh-CN" b="1" baseline="-30000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的电子式为</a:t>
            </a:r>
            <a:endParaRPr lang="zh-CN" altLang="en-US" b="1">
              <a:solidFill>
                <a:srgbClr val="000000"/>
              </a:solidFill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    </a:t>
            </a:r>
            <a:endParaRPr lang="zh-CN" altLang="en-US"/>
          </a:p>
        </p:txBody>
      </p:sp>
      <p:pic>
        <p:nvPicPr>
          <p:cNvPr id="15364" name="图片 2350084"/>
          <p:cNvPicPr>
            <a:picLocks noChangeAspect="1"/>
          </p:cNvPicPr>
          <p:nvPr/>
        </p:nvPicPr>
        <p:blipFill>
          <a:blip r:embed="rId2">
            <a:lum bright="-30000" contrast="54000"/>
          </a:blip>
          <a:stretch>
            <a:fillRect/>
          </a:stretch>
        </p:blipFill>
        <p:spPr>
          <a:xfrm>
            <a:off x="5414010" y="1628140"/>
            <a:ext cx="547370" cy="34544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5" name="图片 2350085"/>
          <p:cNvPicPr>
            <a:picLocks noChangeAspect="1"/>
          </p:cNvPicPr>
          <p:nvPr/>
        </p:nvPicPr>
        <p:blipFill>
          <a:blip r:embed="rId3">
            <a:lum bright="-30000" contrast="48000"/>
          </a:blip>
          <a:stretch>
            <a:fillRect/>
          </a:stretch>
        </p:blipFill>
        <p:spPr>
          <a:xfrm>
            <a:off x="7188200" y="1628140"/>
            <a:ext cx="1024255" cy="51371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6" name="图片 2350086"/>
          <p:cNvPicPr>
            <a:picLocks noChangeAspect="1"/>
          </p:cNvPicPr>
          <p:nvPr/>
        </p:nvPicPr>
        <p:blipFill>
          <a:blip r:embed="rId4">
            <a:lum bright="-36000" contrast="54000"/>
          </a:blip>
          <a:stretch>
            <a:fillRect/>
          </a:stretch>
        </p:blipFill>
        <p:spPr>
          <a:xfrm>
            <a:off x="1330960" y="1973580"/>
            <a:ext cx="1398905" cy="61976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3" name="图片 2350082"/>
          <p:cNvPicPr>
            <a:picLocks noChangeAspect="1"/>
          </p:cNvPicPr>
          <p:nvPr/>
        </p:nvPicPr>
        <p:blipFill>
          <a:blip r:embed="rId5">
            <a:lum bright="-54000" contrast="72000"/>
          </a:blip>
          <a:stretch>
            <a:fillRect/>
          </a:stretch>
        </p:blipFill>
        <p:spPr>
          <a:xfrm>
            <a:off x="860425" y="3598545"/>
            <a:ext cx="2032000" cy="47434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7" name="图片 2350087"/>
          <p:cNvPicPr>
            <a:picLocks noChangeAspect="1"/>
          </p:cNvPicPr>
          <p:nvPr/>
        </p:nvPicPr>
        <p:blipFill>
          <a:blip r:embed="rId6">
            <a:lum bright="-48000" contrast="72000"/>
          </a:blip>
          <a:stretch>
            <a:fillRect/>
          </a:stretch>
        </p:blipFill>
        <p:spPr>
          <a:xfrm>
            <a:off x="3899535" y="3643630"/>
            <a:ext cx="1499870" cy="44386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8" name="图片 2350088"/>
          <p:cNvPicPr>
            <a:picLocks noChangeAspect="1"/>
          </p:cNvPicPr>
          <p:nvPr/>
        </p:nvPicPr>
        <p:blipFill>
          <a:blip r:embed="rId7">
            <a:lum bright="-24000" contrast="48000"/>
          </a:blip>
          <a:stretch>
            <a:fillRect/>
          </a:stretch>
        </p:blipFill>
        <p:spPr>
          <a:xfrm>
            <a:off x="998855" y="4087495"/>
            <a:ext cx="2546350" cy="457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dissolve/>
  </p:transition>
  <p:timing/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TextBox 3"/>
          <p:cNvSpPr txBox="1"/>
          <p:nvPr/>
        </p:nvSpPr>
        <p:spPr>
          <a:xfrm>
            <a:off x="1257300" y="1727835"/>
            <a:ext cx="689800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>
              <a:spcBef>
                <a:spcPct val="0"/>
              </a:spcBef>
              <a:buNone/>
            </a:pPr>
            <a:r>
              <a:rPr lang="zh-CN" altLang="en-US" sz="480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endParaRPr lang="zh-CN" altLang="en-US" sz="4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algn="ctr">
              <a:spcBef>
                <a:spcPct val="0"/>
              </a:spcBef>
              <a:buNone/>
            </a:pPr>
            <a:r>
              <a:rPr lang="zh-CN" altLang="en-US" sz="4800" smtClean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分子间作用力和氢键</a:t>
            </a:r>
            <a:endParaRPr lang="zh-CN" altLang="en-US" sz="4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algn="ctr">
              <a:spcBef>
                <a:spcPct val="0"/>
              </a:spcBef>
              <a:buNone/>
            </a:pPr>
            <a:r>
              <a:rPr lang="zh-CN" altLang="en-US" sz="48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480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zh-CN" altLang="en-US" sz="480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★</a:t>
            </a:r>
            <a:r>
              <a:rPr lang="zh-CN" altLang="en-US" sz="480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★</a:t>
            </a:r>
            <a:r>
              <a:rPr lang="zh-CN" altLang="en-US" sz="4800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endParaRPr lang="en-US" altLang="zh-CN" sz="4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" name="平行四边形 9"/>
          <p:cNvSpPr/>
          <p:nvPr/>
        </p:nvSpPr>
        <p:spPr>
          <a:xfrm flipV="1">
            <a:off x="0" y="1727835"/>
            <a:ext cx="9144635" cy="664210"/>
          </a:xfrm>
          <a:prstGeom prst="parallelogram">
            <a:avLst>
              <a:gd name="adj" fmla="val 0"/>
            </a:avLst>
          </a:prstGeom>
          <a:solidFill>
            <a:srgbClr val="54B6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257300" y="1433195"/>
            <a:ext cx="1352550" cy="135255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FAFA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9863" y="1582911"/>
            <a:ext cx="2304256" cy="88582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 anchorCtr="0">
            <a:spAutoFit/>
          </a:bodyPr>
          <a:lstStyle/>
          <a:p>
            <a:pPr algn="ctr" defTabSz="89662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4800" b="1">
                <a:solidFill>
                  <a:schemeClr val="bg1"/>
                </a:solidFill>
                <a:latin typeface="Times New Roman" panose="02020603050405020304" pitchFamily="18" charset="0"/>
                <a:ea typeface="inpin heiti" panose="00000500000000000000" pitchFamily="2" charset="-122"/>
                <a:cs typeface="Times New Roman" panose="02020603050405020304" pitchFamily="18" charset="0"/>
                <a:sym typeface="inpin heiti" panose="00000500000000000000" pitchFamily="2" charset="-122"/>
              </a:rPr>
              <a:t>04</a:t>
            </a:r>
            <a:endParaRPr lang="en-US" altLang="zh-CN" sz="4800" b="1">
              <a:solidFill>
                <a:schemeClr val="bg1"/>
              </a:solidFill>
              <a:latin typeface="Times New Roman" panose="02020603050405020304" pitchFamily="18" charset="0"/>
              <a:ea typeface="inpin heiti" panose="00000500000000000000" pitchFamily="2" charset="-122"/>
              <a:cs typeface="Times New Roman" panose="02020603050405020304" pitchFamily="18" charset="0"/>
              <a:sym typeface="inpin heiti" panose="00000500000000000000" pitchFamily="2" charset="-122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45"/>
          <p:cNvSpPr txBox="1"/>
          <p:nvPr/>
        </p:nvSpPr>
        <p:spPr>
          <a:xfrm>
            <a:off x="724109" y="807855"/>
            <a:ext cx="2007012" cy="43111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2200" b="1">
                <a:solidFill>
                  <a:schemeClr val="accent6">
                    <a:lumMod val="60000"/>
                    <a:lumOff val="4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考点互动探究</a:t>
            </a:r>
            <a:endParaRPr lang="zh-CN" altLang="en-US" sz="2200" b="1">
              <a:solidFill>
                <a:schemeClr val="accent6">
                  <a:lumMod val="60000"/>
                  <a:lumOff val="4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614136" y="955492"/>
            <a:ext cx="82550" cy="109538"/>
          </a:xfrm>
          <a:prstGeom prst="ellipse">
            <a:avLst/>
          </a:prstGeom>
          <a:solidFill>
            <a:srgbClr val="404040"/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779236" y="1269817"/>
            <a:ext cx="76200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614136" y="1232601"/>
            <a:ext cx="2535555" cy="5295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l" eaLnBrk="0" fontAlgn="base" hangingPunct="0">
              <a:lnSpc>
                <a:spcPct val="150000"/>
              </a:lnSpc>
              <a:spcAft>
                <a:spcPct val="0"/>
              </a:spcAft>
              <a:buClrTx/>
              <a:buSzTx/>
              <a:buFontTx/>
              <a:defRPr/>
            </a:pPr>
            <a:r>
              <a:rPr lang="en-US" altLang="zh-CN" sz="1900" b="1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4.</a:t>
            </a:r>
            <a:r>
              <a:rPr lang="zh-CN" altLang="en-US" sz="1900" b="1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分子间作用力和氢键</a:t>
            </a:r>
            <a:endParaRPr lang="zh-CN" altLang="en-US" sz="1900" b="1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/>
              <a:ea typeface="微软雅黑" panose="020b0503020204020204" charset="-122"/>
              <a:cs typeface="Times New Roman" panose="02020603050405020304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779327" y="1681377"/>
            <a:ext cx="7354388" cy="454660"/>
          </a:xfrm>
          <a:prstGeom prst="rect">
            <a:avLst/>
          </a:prstGeom>
        </p:spPr>
        <p:txBody>
          <a:bodyPr wrap="square" lIns="39447" tIns="19724" rIns="39447" bIns="19724">
            <a:spAutoFit/>
          </a:bodyPr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l" eaLnBrk="0" fontAlgn="auto" hangingPunct="0">
              <a:lnSpc>
                <a:spcPct val="150000"/>
              </a:lnSpc>
              <a:spcAft>
                <a:spcPct val="0"/>
              </a:spcAft>
              <a:buClrTx/>
              <a:buSzTx/>
              <a:buFontTx/>
              <a:defRPr/>
            </a:pPr>
            <a:r>
              <a:rPr lang="en-US" altLang="zh-CN">
                <a:latin typeface="Times New Roman" panose="02020603050405020304" pitchFamily="18" charset="0"/>
                <a:sym typeface="+mn-ea"/>
              </a:rPr>
              <a:t> </a:t>
            </a:r>
            <a:r>
              <a: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(1)</a:t>
            </a:r>
            <a:r>
              <a:rPr lang="zh-CN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分子间作用力</a:t>
            </a:r>
            <a:endParaRPr lang="zh-CN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/>
              <a:ea typeface="微软雅黑" panose="020b0503020204020204" charset="-122"/>
              <a:cs typeface="Times New Roman" panose="02020603050405020304"/>
            </a:endParaRPr>
          </a:p>
        </p:txBody>
      </p:sp>
      <p:graphicFrame>
        <p:nvGraphicFramePr>
          <p:cNvPr id="498746" name="Group 58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965518" y="2165350"/>
          <a:ext cx="7211060" cy="3562350"/>
        </p:xfrm>
        <a:graphic>
          <a:graphicData uri="http://schemas.openxmlformats.org/drawingml/2006/table">
            <a:tbl>
              <a:tblPr/>
              <a:tblGrid>
                <a:gridCol w="840740"/>
                <a:gridCol w="6370320"/>
              </a:tblGrid>
              <a:tr h="457200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743200"/>
                        </a:tabLst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定义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743200"/>
                        </a:tabLst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把分子聚集在一起的作用力，又称</a:t>
                      </a: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_________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17700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743200"/>
                        </a:tabLst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特点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743200"/>
                        </a:tabLst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①分子间作用力比化学键</a:t>
                      </a: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___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得多，它主要影响物质的</a:t>
                      </a: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_____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_____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等物理性质，而化学键主要影响物质的化学性质；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743200"/>
                        </a:tabLst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②分子间作用力存在于由共价键形成的多数</a:t>
                      </a: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__________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和绝大多数气态、液态、固态非金属</a:t>
                      </a: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____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分子之间。但像二氧化硅、金刚石等由共价键形成的物质，微粒之间不存在分子间作用力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7450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743200"/>
                        </a:tabLst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变化规律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743200"/>
                        </a:tabLst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一般来说，对于组成和结构相似的物质，相对分子质量越大，分子间作用力</a:t>
                      </a: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_____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，物质的熔、沸点也</a:t>
                      </a: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_____</a:t>
                      </a:r>
                      <a:r>
                        <a:rPr kumimoji="0" lang="zh-CN" altLang="en-US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。例如，熔、沸点：</a:t>
                      </a: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kumimoji="0" lang="en-US" altLang="zh-CN" sz="1800" b="0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__Br</a:t>
                      </a:r>
                      <a:r>
                        <a:rPr kumimoji="0" lang="en-US" altLang="zh-CN" sz="1800" b="0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__Cl</a:t>
                      </a:r>
                      <a:r>
                        <a:rPr kumimoji="0" lang="en-US" altLang="zh-CN" sz="1800" b="0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__F</a:t>
                      </a:r>
                      <a:r>
                        <a:rPr kumimoji="0" lang="en-US" altLang="zh-CN" sz="1800" b="0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2</a:t>
                      </a:r>
                      <a:endParaRPr kumimoji="0" lang="en-US" altLang="zh-CN" sz="1800" b="0" i="0" u="none" strike="noStrike" cap="none" normalizeH="0" baseline="-30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98747" name="Object 59"/>
          <p:cNvGraphicFramePr>
            <a:graphicFrameLocks noChangeAspect="1"/>
          </p:cNvGraphicFramePr>
          <p:nvPr/>
        </p:nvGraphicFramePr>
        <p:xfrm>
          <a:off x="5399247" y="2202974"/>
          <a:ext cx="1668780" cy="39814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3" imgW="1694180" imgH="400685" progId="Word.Document.8">
                  <p:embed/>
                </p:oleObj>
              </mc:Choice>
              <mc:Fallback>
                <p:oleObj r:id="rId3" imgW="1694180" imgH="40068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399247" y="2202974"/>
                        <a:ext cx="1668780" cy="3981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8748" name="Object 60"/>
          <p:cNvGraphicFramePr>
            <a:graphicFrameLocks noChangeAspect="1"/>
          </p:cNvGraphicFramePr>
          <p:nvPr/>
        </p:nvGraphicFramePr>
        <p:xfrm>
          <a:off x="7235349" y="2748281"/>
          <a:ext cx="932815" cy="39497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5" imgW="956945" imgH="400685" progId="Word.Document.8">
                  <p:embed/>
                </p:oleObj>
              </mc:Choice>
              <mc:Fallback>
                <p:oleObj r:id="rId5" imgW="956945" imgH="40068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235349" y="2748281"/>
                        <a:ext cx="932815" cy="39497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8749" name="Object 61"/>
          <p:cNvGraphicFramePr>
            <a:graphicFrameLocks noChangeAspect="1"/>
          </p:cNvGraphicFramePr>
          <p:nvPr/>
        </p:nvGraphicFramePr>
        <p:xfrm>
          <a:off x="1927860" y="3082608"/>
          <a:ext cx="940435" cy="38862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7" imgW="966470" imgH="400685" progId="Word.Document.8">
                  <p:embed/>
                </p:oleObj>
              </mc:Choice>
              <mc:Fallback>
                <p:oleObj r:id="rId7" imgW="966470" imgH="40068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927860" y="3082608"/>
                        <a:ext cx="940435" cy="3886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237" name="Object 62"/>
          <p:cNvGraphicFramePr>
            <a:graphicFrameLocks noChangeAspect="1"/>
          </p:cNvGraphicFramePr>
          <p:nvPr/>
        </p:nvGraphicFramePr>
        <p:xfrm>
          <a:off x="6226810" y="3394710"/>
          <a:ext cx="8696325" cy="3905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9" imgW="8854440" imgH="399415" progId="Word.Document.8">
                  <p:embed/>
                </p:oleObj>
              </mc:Choice>
              <mc:Fallback>
                <p:oleObj r:id="rId9" imgW="8854440" imgH="39941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226810" y="3394710"/>
                        <a:ext cx="8696325" cy="390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8752" name="Object 64"/>
          <p:cNvGraphicFramePr>
            <a:graphicFrameLocks noChangeAspect="1"/>
          </p:cNvGraphicFramePr>
          <p:nvPr/>
        </p:nvGraphicFramePr>
        <p:xfrm>
          <a:off x="4870926" y="3725228"/>
          <a:ext cx="938530" cy="393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11" imgW="966470" imgH="400685" progId="Word.Document.8">
                  <p:embed/>
                </p:oleObj>
              </mc:Choice>
              <mc:Fallback>
                <p:oleObj r:id="rId11" imgW="966470" imgH="40068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870926" y="3725228"/>
                        <a:ext cx="938530" cy="393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8753" name="Object 65"/>
          <p:cNvGraphicFramePr>
            <a:graphicFrameLocks noChangeAspect="1"/>
          </p:cNvGraphicFramePr>
          <p:nvPr/>
        </p:nvGraphicFramePr>
        <p:xfrm>
          <a:off x="5988368" y="4963796"/>
          <a:ext cx="930275" cy="38163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13" imgW="966470" imgH="400685" progId="Word.Document.8">
                  <p:embed/>
                </p:oleObj>
              </mc:Choice>
              <mc:Fallback>
                <p:oleObj r:id="rId13" imgW="966470" imgH="40068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5988368" y="4963796"/>
                        <a:ext cx="930275" cy="38163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8754" name="Object 66"/>
          <p:cNvGraphicFramePr>
            <a:graphicFrameLocks noChangeAspect="1"/>
          </p:cNvGraphicFramePr>
          <p:nvPr/>
        </p:nvGraphicFramePr>
        <p:xfrm>
          <a:off x="2777490" y="5334000"/>
          <a:ext cx="387350" cy="419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r:id="rId15" imgW="407035" imgH="436880" progId="Word.Document.8">
                  <p:embed/>
                </p:oleObj>
              </mc:Choice>
              <mc:Fallback>
                <p:oleObj r:id="rId15" imgW="407035" imgH="43688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777490" y="5334000"/>
                        <a:ext cx="387350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8755" name="Object 67"/>
          <p:cNvGraphicFramePr>
            <a:graphicFrameLocks noChangeAspect="1"/>
          </p:cNvGraphicFramePr>
          <p:nvPr/>
        </p:nvGraphicFramePr>
        <p:xfrm>
          <a:off x="3301683" y="5323523"/>
          <a:ext cx="387350" cy="419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r:id="rId17" imgW="407035" imgH="436245" progId="Word.Document.8">
                  <p:embed/>
                </p:oleObj>
              </mc:Choice>
              <mc:Fallback>
                <p:oleObj r:id="rId17" imgW="407035" imgH="43624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3301683" y="5323523"/>
                        <a:ext cx="387350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8756" name="Object 68"/>
          <p:cNvGraphicFramePr>
            <a:graphicFrameLocks noChangeAspect="1"/>
          </p:cNvGraphicFramePr>
          <p:nvPr/>
        </p:nvGraphicFramePr>
        <p:xfrm>
          <a:off x="3841750" y="5314633"/>
          <a:ext cx="387350" cy="419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r:id="rId19" imgW="407035" imgH="436245" progId="Word.Document.8">
                  <p:embed/>
                </p:oleObj>
              </mc:Choice>
              <mc:Fallback>
                <p:oleObj r:id="rId19" imgW="407035" imgH="43624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3841750" y="5314633"/>
                        <a:ext cx="387350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8757" name="Object 69"/>
          <p:cNvGraphicFramePr>
            <a:graphicFrameLocks noChangeAspect="1"/>
          </p:cNvGraphicFramePr>
          <p:nvPr/>
        </p:nvGraphicFramePr>
        <p:xfrm>
          <a:off x="4456431" y="2737168"/>
          <a:ext cx="942975" cy="38862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1" r:id="rId20" imgW="966470" imgH="400685" progId="Word.Document.8">
                  <p:embed/>
                </p:oleObj>
              </mc:Choice>
              <mc:Fallback>
                <p:oleObj r:id="rId20" imgW="966470" imgH="40068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4456431" y="2737168"/>
                        <a:ext cx="942975" cy="3886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8759" name="Object 71"/>
          <p:cNvGraphicFramePr>
            <a:graphicFrameLocks noChangeAspect="1"/>
          </p:cNvGraphicFramePr>
          <p:nvPr/>
        </p:nvGraphicFramePr>
        <p:xfrm>
          <a:off x="3327083" y="4955223"/>
          <a:ext cx="932180" cy="38163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2" r:id="rId22" imgW="966470" imgH="400685" progId="Word.Document.8">
                  <p:embed/>
                </p:oleObj>
              </mc:Choice>
              <mc:Fallback>
                <p:oleObj r:id="rId22" imgW="966470" imgH="40068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3327083" y="4955223"/>
                        <a:ext cx="932180" cy="38163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8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8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8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8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98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98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8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8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2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98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98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98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98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98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98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98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98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98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98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98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98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45"/>
          <p:cNvSpPr txBox="1"/>
          <p:nvPr/>
        </p:nvSpPr>
        <p:spPr>
          <a:xfrm>
            <a:off x="724109" y="807855"/>
            <a:ext cx="2007012" cy="43111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2200" b="1">
                <a:solidFill>
                  <a:schemeClr val="accent6">
                    <a:lumMod val="60000"/>
                    <a:lumOff val="4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考点互动探究</a:t>
            </a:r>
            <a:endParaRPr lang="zh-CN" altLang="en-US" sz="2200" b="1">
              <a:solidFill>
                <a:schemeClr val="accent6">
                  <a:lumMod val="60000"/>
                  <a:lumOff val="4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614136" y="955492"/>
            <a:ext cx="82550" cy="109538"/>
          </a:xfrm>
          <a:prstGeom prst="ellipse">
            <a:avLst/>
          </a:prstGeom>
          <a:solidFill>
            <a:srgbClr val="404040"/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779236" y="1269817"/>
            <a:ext cx="76200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779327" y="1301012"/>
            <a:ext cx="7354388" cy="454660"/>
          </a:xfrm>
          <a:prstGeom prst="rect">
            <a:avLst/>
          </a:prstGeom>
        </p:spPr>
        <p:txBody>
          <a:bodyPr wrap="square" lIns="39447" tIns="19724" rIns="39447" bIns="19724">
            <a:spAutoFit/>
          </a:bodyPr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l" eaLnBrk="0" fontAlgn="auto" hangingPunct="0">
              <a:lnSpc>
                <a:spcPct val="150000"/>
              </a:lnSpc>
              <a:spcAft>
                <a:spcPct val="0"/>
              </a:spcAft>
              <a:buClrTx/>
              <a:buSzTx/>
              <a:buFontTx/>
              <a:defRPr/>
            </a:pPr>
            <a:r>
              <a:rPr lang="en-US" altLang="zh-CN">
                <a:latin typeface="Times New Roman" panose="02020603050405020304" pitchFamily="18" charset="0"/>
                <a:sym typeface="+mn-ea"/>
              </a:rPr>
              <a:t> </a:t>
            </a:r>
            <a:r>
              <a: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(</a:t>
            </a:r>
            <a:r>
              <a:rPr lang="en-US" altLang="zh-CN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2</a:t>
            </a:r>
            <a:r>
              <a: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)</a:t>
            </a:r>
            <a:r>
              <a:rPr lang="zh-CN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氢键</a:t>
            </a:r>
            <a:endParaRPr lang="zh-CN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/>
              <a:ea typeface="微软雅黑" panose="020b0503020204020204" charset="-122"/>
              <a:cs typeface="Times New Roman" panose="02020603050405020304"/>
            </a:endParaRPr>
          </a:p>
        </p:txBody>
      </p:sp>
      <p:graphicFrame>
        <p:nvGraphicFramePr>
          <p:cNvPr id="497725" name="Group 61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779145" y="1951355"/>
          <a:ext cx="7450455" cy="1920240"/>
        </p:xfrm>
        <a:graphic>
          <a:graphicData uri="http://schemas.openxmlformats.org/drawingml/2006/table">
            <a:tbl>
              <a:tblPr/>
              <a:tblGrid>
                <a:gridCol w="1287145"/>
                <a:gridCol w="6163310"/>
              </a:tblGrid>
              <a:tr h="502920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743200"/>
                        </a:tabLst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定义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743200"/>
                        </a:tabLst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分子间存在的一种比分子间作用力</a:t>
                      </a: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____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的相互作用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743200"/>
                        </a:tabLst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形成条件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743200"/>
                        </a:tabLst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除</a:t>
                      </a: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外，形成氢键的原子通常是</a:t>
                      </a: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_________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325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743200"/>
                        </a:tabLst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存在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743200"/>
                        </a:tabLst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氢键存在广泛，如蛋白质分子、醇、羧酸分子、</a:t>
                      </a: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kumimoji="0" lang="en-US" altLang="zh-CN" sz="1800" b="0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NH</a:t>
                      </a:r>
                      <a:r>
                        <a:rPr kumimoji="0" lang="en-US" altLang="zh-CN" sz="1800" b="0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HF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等分子之间。分子间氢键会使物质的熔点和沸点</a:t>
                      </a: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_____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97726" name="Object 62"/>
          <p:cNvGraphicFramePr>
            <a:graphicFrameLocks noChangeAspect="1"/>
          </p:cNvGraphicFramePr>
          <p:nvPr/>
        </p:nvGraphicFramePr>
        <p:xfrm>
          <a:off x="5566252" y="2044859"/>
          <a:ext cx="866140" cy="39814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3" r:id="rId3" imgW="880745" imgH="400685" progId="Word.Document.8">
                  <p:embed/>
                </p:oleObj>
              </mc:Choice>
              <mc:Fallback>
                <p:oleObj r:id="rId3" imgW="880745" imgH="40068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566252" y="2044859"/>
                        <a:ext cx="866140" cy="3981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7727" name="Object 63"/>
          <p:cNvGraphicFramePr>
            <a:graphicFrameLocks noChangeAspect="1"/>
          </p:cNvGraphicFramePr>
          <p:nvPr/>
        </p:nvGraphicFramePr>
        <p:xfrm>
          <a:off x="5315109" y="2545557"/>
          <a:ext cx="1515110" cy="39624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4" r:id="rId5" imgW="1535430" imgH="400685" progId="Word.Document.8">
                  <p:embed/>
                </p:oleObj>
              </mc:Choice>
              <mc:Fallback>
                <p:oleObj r:id="rId5" imgW="1535430" imgH="40068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315109" y="2545557"/>
                        <a:ext cx="1515110" cy="3962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7728" name="Object 64"/>
          <p:cNvGraphicFramePr>
            <a:graphicFrameLocks noChangeAspect="1"/>
          </p:cNvGraphicFramePr>
          <p:nvPr/>
        </p:nvGraphicFramePr>
        <p:xfrm>
          <a:off x="7307739" y="3474879"/>
          <a:ext cx="823595" cy="3968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5" r:id="rId7" imgW="835025" imgH="400685" progId="Word.Document.8">
                  <p:embed/>
                </p:oleObj>
              </mc:Choice>
              <mc:Fallback>
                <p:oleObj r:id="rId7" imgW="835025" imgH="40068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307739" y="3474879"/>
                        <a:ext cx="823595" cy="396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7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7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7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7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7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7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7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97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97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6882" name="TextBox 45"/>
          <p:cNvSpPr txBox="1"/>
          <p:nvPr/>
        </p:nvSpPr>
        <p:spPr>
          <a:xfrm>
            <a:off x="722748" y="871538"/>
            <a:ext cx="2007012" cy="4298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2200" b="1">
                <a:solidFill>
                  <a:schemeClr val="accent6">
                    <a:lumMod val="60000"/>
                    <a:lumOff val="4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真题模拟演练</a:t>
            </a:r>
            <a:endParaRPr lang="zh-CN" altLang="en-US" sz="2200" b="1">
              <a:solidFill>
                <a:schemeClr val="accent6">
                  <a:lumMod val="60000"/>
                  <a:lumOff val="4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612775" y="1019175"/>
            <a:ext cx="82550" cy="109538"/>
          </a:xfrm>
          <a:prstGeom prst="ellipse">
            <a:avLst/>
          </a:prstGeom>
          <a:solidFill>
            <a:srgbClr val="404040"/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777875" y="1333500"/>
            <a:ext cx="76200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2"/>
          <p:cNvSpPr txBox="1"/>
          <p:nvPr/>
        </p:nvSpPr>
        <p:spPr>
          <a:xfrm>
            <a:off x="695325" y="1429385"/>
            <a:ext cx="7675245" cy="24930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latinLnBrk="1" hangingPunct="0">
              <a:lnSpc>
                <a:spcPct val="150000"/>
              </a:lnSpc>
            </a:pPr>
            <a:r>
              <a:rPr lang="en-US" altLang="zh-CN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.（2021江苏）反应Cl</a:t>
            </a:r>
            <a:r>
              <a:rPr lang="zh-CN" altLang="en-US" kern="0" baseline="-2500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+2NaOH=NaClO+NaCl+H</a:t>
            </a:r>
            <a:r>
              <a:rPr lang="zh-CN" altLang="en-US" kern="0" baseline="-2500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O可用于制备含氯消毒剂。下列说法正确的是（</a:t>
            </a:r>
            <a:r>
              <a:rPr lang="en-US" altLang="zh-CN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endParaRPr lang="zh-CN" altLang="en-US" kern="0" smtClean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0" latinLnBrk="1" hangingPunct="0">
              <a:lnSpc>
                <a:spcPct val="150000"/>
              </a:lnSpc>
            </a:pPr>
            <a:r>
              <a:rPr lang="en-US" altLang="zh-CN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A．Cl</a:t>
            </a:r>
            <a:r>
              <a:rPr lang="en-US" altLang="zh-CN" kern="0" baseline="-2500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是极性分子</a:t>
            </a:r>
            <a:endParaRPr lang="en-US" altLang="zh-CN" kern="0" smtClean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pPr eaLnBrk="0" latinLnBrk="1" hangingPunct="0">
              <a:lnSpc>
                <a:spcPct val="150000"/>
              </a:lnSpc>
            </a:pPr>
            <a:r>
              <a:rPr lang="en-US" altLang="zh-CN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B．NaOH的电子式为</a:t>
            </a:r>
            <a:endParaRPr lang="en-US" altLang="zh-CN" kern="0" smtClean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pPr eaLnBrk="0" latinLnBrk="1" hangingPunct="0">
              <a:lnSpc>
                <a:spcPct val="150000"/>
              </a:lnSpc>
            </a:pPr>
            <a:r>
              <a:rPr lang="en-US" altLang="zh-CN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C．NaClO既含离子键又含共价键</a:t>
            </a:r>
            <a:endParaRPr lang="en-US" altLang="zh-CN" kern="0" smtClean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pPr eaLnBrk="0" latinLnBrk="1" hangingPunct="0">
              <a:lnSpc>
                <a:spcPct val="150000"/>
              </a:lnSpc>
            </a:pPr>
            <a:r>
              <a:rPr lang="en-US" altLang="zh-CN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D．Cl</a:t>
            </a:r>
            <a:r>
              <a:rPr lang="en-US" altLang="zh-CN" kern="0" baseline="3000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-</a:t>
            </a:r>
            <a:r>
              <a:rPr lang="en-US" altLang="zh-CN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与Na</a:t>
            </a:r>
            <a:r>
              <a:rPr lang="en-US" altLang="zh-CN" kern="0" baseline="3000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+</a:t>
            </a:r>
            <a:r>
              <a:rPr lang="en-US" altLang="zh-CN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具有相同的电子层结构</a:t>
            </a:r>
            <a:endParaRPr lang="en-US" altLang="zh-CN" kern="0" smtClean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100001" name="图片 1000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2735" y="2778760"/>
            <a:ext cx="922020" cy="36004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718435" y="1838960"/>
            <a:ext cx="146494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6882" name="TextBox 45"/>
          <p:cNvSpPr txBox="1"/>
          <p:nvPr/>
        </p:nvSpPr>
        <p:spPr>
          <a:xfrm>
            <a:off x="722748" y="871538"/>
            <a:ext cx="2007012" cy="4298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2200" b="1">
                <a:solidFill>
                  <a:schemeClr val="accent6">
                    <a:lumMod val="60000"/>
                    <a:lumOff val="4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真题</a:t>
            </a:r>
            <a:r>
              <a:rPr lang="zh-CN" altLang="en-US" sz="2200" b="1">
                <a:solidFill>
                  <a:schemeClr val="accent6">
                    <a:lumMod val="60000"/>
                    <a:lumOff val="4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模拟</a:t>
            </a:r>
            <a:r>
              <a:rPr lang="zh-CN" altLang="en-US" sz="2200" b="1">
                <a:solidFill>
                  <a:schemeClr val="accent6">
                    <a:lumMod val="60000"/>
                    <a:lumOff val="4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演练</a:t>
            </a:r>
            <a:endParaRPr lang="zh-CN" altLang="en-US" sz="2200" b="1">
              <a:solidFill>
                <a:schemeClr val="accent6">
                  <a:lumMod val="60000"/>
                  <a:lumOff val="4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612775" y="1019175"/>
            <a:ext cx="82550" cy="109538"/>
          </a:xfrm>
          <a:prstGeom prst="ellipse">
            <a:avLst/>
          </a:prstGeom>
          <a:solidFill>
            <a:srgbClr val="404040"/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777875" y="1333500"/>
            <a:ext cx="76200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2"/>
          <p:cNvSpPr txBox="1"/>
          <p:nvPr/>
        </p:nvSpPr>
        <p:spPr>
          <a:xfrm>
            <a:off x="695325" y="1429385"/>
            <a:ext cx="7675245" cy="24930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indent="0" eaLnBrk="0" fontAlgn="auto" latinLnBrk="1" hangingPunc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.（2022·广东·二模）可作为便携式氢源，其产氢原理为</a:t>
            </a:r>
            <a:endParaRPr lang="zh-CN" altLang="en-US" kern="0" smtClean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 eaLnBrk="0" fontAlgn="auto" latinLnBrk="1" hangingPunc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                                                 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。下列有关说法不正确的是（</a:t>
            </a:r>
            <a:r>
              <a:rPr lang="en-US" altLang="zh-CN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endParaRPr lang="zh-CN" altLang="en-US" kern="0" smtClean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 eaLnBrk="0" fontAlgn="auto" latinLnBrk="1" hangingPunc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A．          为离子化合物	</a:t>
            </a:r>
            <a:endParaRPr lang="en-US" altLang="zh-CN" kern="0" smtClean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pPr indent="0" eaLnBrk="0" fontAlgn="auto" latinLnBrk="1" hangingPunc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B．H</a:t>
            </a:r>
            <a:r>
              <a:rPr lang="en-US" altLang="zh-CN" kern="0" baseline="-2500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O的球棍模型：</a:t>
            </a:r>
            <a:endParaRPr lang="en-US" altLang="zh-CN" kern="0" smtClean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pPr indent="0" eaLnBrk="0" fontAlgn="auto" latinLnBrk="1" hangingPunc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C．中子数为20的钙离子：	</a:t>
            </a:r>
            <a:endParaRPr lang="en-US" altLang="zh-CN" kern="0" smtClean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pPr indent="0" eaLnBrk="0" fontAlgn="auto" latinLnBrk="1" hangingPunc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D．OH</a:t>
            </a:r>
            <a:r>
              <a:rPr lang="en-US" altLang="zh-CN" kern="0" baseline="3000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-</a:t>
            </a:r>
            <a:r>
              <a:rPr lang="en-US" altLang="zh-CN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的电子式：</a:t>
            </a:r>
            <a:endParaRPr lang="en-US" altLang="zh-CN" kern="0" smtClean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graphicFrame>
        <p:nvGraphicFramePr>
          <p:cNvPr id="3" name="对象 -2147482615"/>
          <p:cNvGraphicFramePr>
            <a:graphicFrameLocks noChangeAspect="1"/>
          </p:cNvGraphicFramePr>
          <p:nvPr/>
        </p:nvGraphicFramePr>
        <p:xfrm>
          <a:off x="1033145" y="2363470"/>
          <a:ext cx="602615" cy="36068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6" r:id="rId2" imgW="381000" imgH="228600" progId="Equation.DSMT4">
                  <p:embed/>
                </p:oleObj>
              </mc:Choice>
              <mc:Fallback>
                <p:oleObj r:id="rId2" imgW="38100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33145" y="2363470"/>
                        <a:ext cx="602615" cy="36068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-2147482616"/>
          <p:cNvGraphicFramePr>
            <a:graphicFrameLocks noChangeAspect="1"/>
          </p:cNvGraphicFramePr>
          <p:nvPr/>
        </p:nvGraphicFramePr>
        <p:xfrm>
          <a:off x="789305" y="1898650"/>
          <a:ext cx="3221990" cy="39497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7" r:id="rId4" imgW="1943100" imgH="241300" progId="Equation.DSMT4">
                  <p:embed/>
                </p:oleObj>
              </mc:Choice>
              <mc:Fallback>
                <p:oleObj r:id="rId4" imgW="1943100" imgH="2413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89305" y="1898650"/>
                        <a:ext cx="3221990" cy="39497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0002" name="图片 10000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30830" y="2724150"/>
            <a:ext cx="412115" cy="343535"/>
          </a:xfrm>
          <a:prstGeom prst="rect">
            <a:avLst/>
          </a:prstGeom>
        </p:spPr>
      </p:pic>
      <p:graphicFrame>
        <p:nvGraphicFramePr>
          <p:cNvPr id="5" name="对象 -2147482613"/>
          <p:cNvGraphicFramePr>
            <a:graphicFrameLocks noChangeAspect="1"/>
          </p:cNvGraphicFramePr>
          <p:nvPr/>
        </p:nvGraphicFramePr>
        <p:xfrm>
          <a:off x="3322955" y="3193415"/>
          <a:ext cx="688340" cy="32131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8" r:id="rId7" imgW="431800" imgH="203200" progId="Equation.DSMT4">
                  <p:embed/>
                </p:oleObj>
              </mc:Choice>
              <mc:Fallback>
                <p:oleObj r:id="rId7" imgW="431800" imgH="203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322955" y="3193415"/>
                        <a:ext cx="688340" cy="32131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-2147482590"/>
          <p:cNvGraphicFramePr>
            <a:graphicFrameLocks noChangeAspect="1"/>
          </p:cNvGraphicFramePr>
          <p:nvPr/>
        </p:nvGraphicFramePr>
        <p:xfrm>
          <a:off x="2564765" y="3452495"/>
          <a:ext cx="921385" cy="59817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9" r:id="rId9" imgW="571500" imgH="368300" progId="Equation.DSMT4">
                  <p:embed/>
                </p:oleObj>
              </mc:Choice>
              <mc:Fallback>
                <p:oleObj r:id="rId9" imgW="571500" imgH="3683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564765" y="3452495"/>
                        <a:ext cx="921385" cy="59817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文本框 13"/>
          <p:cNvSpPr txBox="1"/>
          <p:nvPr/>
        </p:nvSpPr>
        <p:spPr>
          <a:xfrm>
            <a:off x="7067550" y="1833245"/>
            <a:ext cx="146494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6882" name="TextBox 45"/>
          <p:cNvSpPr txBox="1"/>
          <p:nvPr/>
        </p:nvSpPr>
        <p:spPr>
          <a:xfrm>
            <a:off x="722748" y="871538"/>
            <a:ext cx="2007012" cy="4298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2200" b="1">
                <a:solidFill>
                  <a:schemeClr val="accent6">
                    <a:lumMod val="60000"/>
                    <a:lumOff val="4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真题模拟演练</a:t>
            </a:r>
            <a:endParaRPr lang="zh-CN" altLang="en-US" sz="2200" b="1">
              <a:solidFill>
                <a:schemeClr val="accent6">
                  <a:lumMod val="60000"/>
                  <a:lumOff val="4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612775" y="1019175"/>
            <a:ext cx="82550" cy="109538"/>
          </a:xfrm>
          <a:prstGeom prst="ellipse">
            <a:avLst/>
          </a:prstGeom>
          <a:solidFill>
            <a:srgbClr val="404040"/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777875" y="1333500"/>
            <a:ext cx="76200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2"/>
          <p:cNvSpPr txBox="1"/>
          <p:nvPr/>
        </p:nvSpPr>
        <p:spPr>
          <a:xfrm>
            <a:off x="695325" y="1429385"/>
            <a:ext cx="7675245" cy="33235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fontAlgn="auto" latinLnBrk="1" hangingPunct="0">
              <a:lnSpc>
                <a:spcPct val="200000"/>
              </a:lnSpc>
            </a:pPr>
            <a:r>
              <a:rPr lang="en-US" altLang="zh-CN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（2022·湖南湘西·三模）化学反应中的产物常被用作棉织物的防火剂。下列说法错误的是</a:t>
            </a:r>
            <a:r>
              <a:rPr lang="zh-CN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</a:t>
            </a:r>
            <a:r>
              <a:rPr lang="zh-CN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endParaRPr kern="0" smtClean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0" fontAlgn="auto" latinLnBrk="1" hangingPunct="0">
              <a:lnSpc>
                <a:spcPct val="200000"/>
              </a:lnSpc>
            </a:pPr>
            <a:r>
              <a:rPr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A．氯离子的结构示意图为</a:t>
            </a:r>
            <a:endParaRPr kern="0" smtClean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0" fontAlgn="auto" latinLnBrk="1" hangingPunct="0">
              <a:lnSpc>
                <a:spcPct val="200000"/>
              </a:lnSpc>
            </a:pPr>
            <a:r>
              <a:rPr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B．中子数为10的氧原子：</a:t>
            </a:r>
            <a:endParaRPr kern="0" smtClean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0" fontAlgn="auto" latinLnBrk="1" hangingPunct="0">
              <a:lnSpc>
                <a:spcPct val="200000"/>
              </a:lnSpc>
            </a:pPr>
            <a:r>
              <a:rPr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C．HCHO中只含有共价键</a:t>
            </a:r>
            <a:endParaRPr kern="0" smtClean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0" fontAlgn="auto" latinLnBrk="1" hangingPunct="0">
              <a:lnSpc>
                <a:spcPct val="200000"/>
              </a:lnSpc>
            </a:pPr>
            <a:r>
              <a:rPr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D．</a:t>
            </a:r>
            <a:r>
              <a:rPr lang="en-US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PH</a:t>
            </a:r>
            <a:r>
              <a:rPr lang="en-US" kern="0" baseline="-2500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、HCl和HCHO均属于共价化合物</a:t>
            </a:r>
            <a:endParaRPr kern="0" smtClean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100005" name="图片 10000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1860" y="2478088"/>
            <a:ext cx="800100" cy="847725"/>
          </a:xfrm>
          <a:prstGeom prst="rect">
            <a:avLst/>
          </a:prstGeom>
        </p:spPr>
      </p:pic>
      <p:graphicFrame>
        <p:nvGraphicFramePr>
          <p:cNvPr id="3" name="对象 -2147482589"/>
          <p:cNvGraphicFramePr>
            <a:graphicFrameLocks noChangeAspect="1"/>
          </p:cNvGraphicFramePr>
          <p:nvPr/>
        </p:nvGraphicFramePr>
        <p:xfrm>
          <a:off x="3333115" y="3326130"/>
          <a:ext cx="420370" cy="38925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0" r:id="rId3" imgW="254000" imgH="241300" progId="Equation.DSMT4">
                  <p:embed/>
                </p:oleObj>
              </mc:Choice>
              <mc:Fallback>
                <p:oleObj r:id="rId3" imgW="254000" imgH="2413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333115" y="3326130"/>
                        <a:ext cx="420370" cy="38925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文本框 13"/>
          <p:cNvSpPr txBox="1"/>
          <p:nvPr/>
        </p:nvSpPr>
        <p:spPr>
          <a:xfrm>
            <a:off x="2288540" y="2099310"/>
            <a:ext cx="146494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6882" name="TextBox 45"/>
          <p:cNvSpPr txBox="1"/>
          <p:nvPr/>
        </p:nvSpPr>
        <p:spPr>
          <a:xfrm>
            <a:off x="722748" y="871538"/>
            <a:ext cx="2007012" cy="4298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2200" b="1">
                <a:solidFill>
                  <a:schemeClr val="accent6">
                    <a:lumMod val="60000"/>
                    <a:lumOff val="4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真题模拟演练</a:t>
            </a:r>
            <a:endParaRPr lang="zh-CN" altLang="en-US" sz="2200" b="1">
              <a:solidFill>
                <a:schemeClr val="accent6">
                  <a:lumMod val="60000"/>
                  <a:lumOff val="4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612775" y="1019175"/>
            <a:ext cx="82550" cy="109538"/>
          </a:xfrm>
          <a:prstGeom prst="ellipse">
            <a:avLst/>
          </a:prstGeom>
          <a:solidFill>
            <a:srgbClr val="404040"/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777875" y="1333500"/>
            <a:ext cx="76200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2"/>
          <p:cNvSpPr txBox="1"/>
          <p:nvPr/>
        </p:nvSpPr>
        <p:spPr>
          <a:xfrm>
            <a:off x="695325" y="1429385"/>
            <a:ext cx="7675245" cy="33235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fontAlgn="auto" latinLnBrk="1" hangingPunct="0">
              <a:lnSpc>
                <a:spcPct val="200000"/>
              </a:lnSpc>
            </a:pPr>
            <a:r>
              <a:rPr lang="en-US" altLang="zh-CN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en-US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（2021·重庆·二模）下列化学用语的表述不正确的是</a:t>
            </a:r>
            <a:r>
              <a:rPr lang="zh-CN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</a:t>
            </a:r>
            <a:r>
              <a:rPr lang="zh-CN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endParaRPr kern="0" smtClean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0" fontAlgn="auto" latinLnBrk="1" hangingPunct="0">
              <a:lnSpc>
                <a:spcPct val="200000"/>
              </a:lnSpc>
            </a:pPr>
            <a:r>
              <a:rPr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A．</a:t>
            </a:r>
            <a:r>
              <a:rPr lang="en-US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</a:t>
            </a:r>
            <a:r>
              <a:rPr lang="en-US" kern="0" baseline="-2500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的结构式：	</a:t>
            </a:r>
            <a:endParaRPr kern="0" smtClean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0" fontAlgn="auto" latinLnBrk="1" hangingPunct="0">
              <a:lnSpc>
                <a:spcPct val="200000"/>
              </a:lnSpc>
            </a:pPr>
            <a:r>
              <a:rPr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B．氯化铵的电子式：</a:t>
            </a:r>
            <a:endParaRPr kern="0" smtClean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0" fontAlgn="auto" latinLnBrk="1" hangingPunct="0">
              <a:lnSpc>
                <a:spcPct val="200000"/>
              </a:lnSpc>
            </a:pPr>
            <a:endParaRPr kern="0" smtClean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0" fontAlgn="auto" latinLnBrk="1" hangingPunct="0">
              <a:lnSpc>
                <a:spcPct val="200000"/>
              </a:lnSpc>
            </a:pPr>
            <a:r>
              <a:rPr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C．联氨</a:t>
            </a:r>
            <a:r>
              <a:rPr lang="zh-CN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  <a:r>
              <a:rPr lang="en-US" altLang="zh-CN" kern="0" baseline="-2500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</a:t>
            </a:r>
            <a:r>
              <a:rPr lang="en-US" altLang="zh-CN" kern="0" baseline="-2500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的球棍模型为	</a:t>
            </a:r>
            <a:endParaRPr kern="0" smtClean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0" fontAlgn="auto" latinLnBrk="1" hangingPunct="0">
              <a:lnSpc>
                <a:spcPct val="200000"/>
              </a:lnSpc>
            </a:pPr>
            <a:r>
              <a:rPr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D．</a:t>
            </a:r>
            <a:r>
              <a:rPr lang="en-US"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</a:t>
            </a:r>
            <a:r>
              <a:rPr lang="en-US" kern="0" baseline="3000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2-</a:t>
            </a:r>
            <a:r>
              <a:rPr kern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离子的结构示意图为</a:t>
            </a:r>
            <a:endParaRPr kern="0" smtClean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3" name="对象 -2147482606"/>
          <p:cNvGraphicFramePr>
            <a:graphicFrameLocks noChangeAspect="1"/>
          </p:cNvGraphicFramePr>
          <p:nvPr/>
        </p:nvGraphicFramePr>
        <p:xfrm>
          <a:off x="2584450" y="2199640"/>
          <a:ext cx="885190" cy="28511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1" r:id="rId2" imgW="635000" imgH="177800" progId="Equation.DSMT4">
                  <p:embed/>
                </p:oleObj>
              </mc:Choice>
              <mc:Fallback>
                <p:oleObj r:id="rId2" imgW="635000" imgH="177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584450" y="2199640"/>
                        <a:ext cx="885190" cy="28511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0006" name="图片 10000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8455" y="2640330"/>
            <a:ext cx="1718310" cy="901700"/>
          </a:xfrm>
          <a:prstGeom prst="rect">
            <a:avLst/>
          </a:prstGeom>
        </p:spPr>
      </p:pic>
      <p:pic>
        <p:nvPicPr>
          <p:cNvPr id="100007" name="图片 10000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40810" y="3402965"/>
            <a:ext cx="1200785" cy="1013460"/>
          </a:xfrm>
          <a:prstGeom prst="rect">
            <a:avLst/>
          </a:prstGeom>
        </p:spPr>
      </p:pic>
      <p:pic>
        <p:nvPicPr>
          <p:cNvPr id="100008" name="图片 10000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62668" y="4299903"/>
            <a:ext cx="657225" cy="523875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6264910" y="1520190"/>
            <a:ext cx="146494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0009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10464800" y="10642600"/>
            <a:ext cx="330200" cy="2413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tags/tag1.xml><?xml version="1.0" encoding="utf-8"?>
<p:tagLst xmlns:p="http://schemas.openxmlformats.org/presentationml/2006/main">
  <p:tag name="KSO_WM_UNIT_TABLE_BEAUTIFY" val="smartTable{5f049bb9-2e8e-4dfb-be83-cef25abc39f6}"/>
</p:tagLst>
</file>

<file path=ppt/tags/tag2.xml><?xml version="1.0" encoding="utf-8"?>
<p:tagLst xmlns:p="http://schemas.openxmlformats.org/presentationml/2006/main">
  <p:tag name="KSO_WM_UNIT_TABLE_BEAUTIFY" val="smartTable{83cc1b31-366d-428f-b0b1-da1d72b1dc9f}"/>
</p:tagLst>
</file>

<file path=ppt/tags/tag3.xml><?xml version="1.0" encoding="utf-8"?>
<p:tagLst xmlns:p="http://schemas.openxmlformats.org/presentationml/2006/main">
  <p:tag name="KSO_WM_UNIT_TABLE_BEAUTIFY" val="smartTable{83cc1b31-366d-428f-b0b1-da1d72b1dc9f}"/>
</p:tagLst>
</file>

<file path=ppt/tags/tag4.xml><?xml version="1.0" encoding="utf-8"?>
<p:tagLst xmlns:p="http://schemas.openxmlformats.org/presentationml/2006/main">
  <p:tag name="KSO_WM_UNIT_TABLE_BEAUTIFY" val="smartTable{bef174f1-945c-4adc-ab67-e340a988128f}"/>
</p:tagLst>
</file>

<file path=ppt/tags/tag5.xml><?xml version="1.0" encoding="utf-8"?>
<p:tagLst xmlns:p="http://schemas.openxmlformats.org/presentationml/2006/main">
  <p:tag name="KSO_WM_UNIT_TABLE_BEAUTIFY" val="smartTable{1c3bd2f0-727b-4a38-819c-b5776a883e26}"/>
</p:tagLst>
</file>

<file path=ppt/tags/tag6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  <p:tag name="COMMONDATA" val="eyJoZGlkIjoiYzNlMDM0NmIwZDdiMTg0YjRmNDljODM2MTUxYTRiNmUifQ=="/>
</p:tagLst>
</file>

<file path=ppt/theme/theme1.xml><?xml version="1.0" encoding="utf-8"?>
<a:theme xmlns:r="http://schemas.openxmlformats.org/officeDocument/2006/relationships" xmlns:a="http://schemas.openxmlformats.org/drawingml/2006/main" name="新教材模板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&#65279;<?xml version="1.0" encoding="utf-8" standalone="yes"?><Relationships xmlns="http://schemas.openxmlformats.org/package/2006/relationships"><Relationship Id="rId1" Type="http://schemas.openxmlformats.org/officeDocument/2006/relationships/customXmlProps" Target="itemProps1.xml" /></Relationships>
</file>

<file path=customXml/item1.xml><?xml version="1.0" encoding="utf-8"?>
<s:customData xmlns="http://www.wps.cn/officeDocument/2013/wpsCustomData" xmlns:s="http://www.wps.cn/officeDocument/2013/wpsCustomData">
  <extobjs>
    <extobj name="61704547-3176-4FA0-AAD0-7DF1A1D1964B-1">
      <extobjdata type="61704547-3176-4FA0-AAD0-7DF1A1D1964B" data="ewogICAiZXhwcmVzc2lvbiIgOiAie1wiZWxlbWVudHNcIjpbe1widHlwZVwiOlwiZWxlY3Ryb25cIixcImRhdGFcIjp7XCJ4XCI6OTYsXCJ5XCI6NzUsXCJkYXRhXCI6XCJtLTMsMCxhMS41LDEuNSwwLDEsMCwzLDAsYTEuNSwxLjUsMCwxLDAsLTMsMCxaIE01LDAsbS0zLDAsYTEuNSwxLjUsMCwxLDAsMywwLGExLjUsMS41LDAsMSwwLC0zLDAsWlwiLFwid2lkdGhcIjoxNSxcImhlaWdodFwiOjE1LFwibmFtZVwiOlwiaW1hZ2UwLjM2NTY5NjA2NDQ5MjkzMjFcIixcInBhdGhcIjoyLFwiZmlsbFwiOlwiIzAwMDAwMFwifX0se1widHlwZVwiOlwiZWxlY3Ryb25cIixcImRhdGFcIjp7XCJ4XCI6OTYsXCJ5XCI6OTYsXCJkYXRhXCI6XCJtLTMsMCxhMS41LDEuNSwwLDEsMCwzLDAsYTEuNSwxLjUsMCwxLDAsLTMsMCxaIE01LDAsbS0zLDAsYTEuNSwxLjUsMCwxLDAsMywwLGExLjUsMS41LDAsMSwwLC0zLDAsWlwiLFwid2lkdGhcIjoxNSxcImhlaWdodFwiOjE1LFwibmFtZVwiOlwiaW1hZ2UwLjQxODEwMTMzNjQ3ODUwMDIzXCIsXCJwYXRoXCI6MixcImZpbGxcIjpcIiMwMDAwMDBcIn19LHtcInR5cGVcIjpcImVsZWN0cm9uXCIsXCJkYXRhXCI6e1wieFwiOjg4LFwieVwiOjgzLFwiZGF0YVwiOlwibS0zLDAsYTEuNSwxLjUsMCwxLDAsMywwLGExLjUsMS41LDAsMSwwLC0zLDAsWiBNMCw1LG0tMywwLGExLjUsMS41LDAsMSwwLDMsMCxhMS41LDEuNSwwLDEsMCwtMywwLFpcIixcIndpZHRoXCI6MTUsXCJoZWlnaHRcIjoxNSxcIm5hbWVcIjpcImltYWdlMC41MzQ0MDMxNDY0NzAzMTMyXCIsXCJwYXRoXCI6NSxcImZpbGxcIjpcIiMwMDAwMDBcIn19LHtcInR5cGVcIjpcImVsZWN0cm9uXCIsXCJkYXRhXCI6e1wieFwiOjExMCxcInlcIjo4MyxcImRhdGFcIjpcIm0tMywwLGExLjUsMS41LDAsMSwwLDMsMCxhMS41LDEuNSwwLDEsMCwtMywwLFogTTAsNSxtLTMsMCxhMS41LDEuNSwwLDEsMCwzLDAsYTEuNSwxLjUsMCwxLDAsLTMsMCxaXCIsXCJ3aWR0aFwiOjE1LFwiaGVpZ2h0XCI6MTUsXCJuYW1lXCI6XCJpbWFnZTAuMDQxNTg0MjQ1NTcwMjc2MThcIixcInBhdGhcIjo1LFwiZmlsbFwiOlwiIzAwMDAwMFwifX0se1widHlwZVwiOlwidGV4dFwiLFwiZGF0YVwiOntcInhcIjo5MCxcInlcIjo3OSxcInRleHRcIjpcIkNsXCIsXCJmb250U2l6ZVwiOjE2LFwibmFtZVwiOlwidGV4dDBcIn19LHtcInR5cGVcIjpcInRleHRcIixcImRhdGFcIjp7XCJ4XCI6MTI1LFwieVwiOjcxLFwidGV4dFwiOlwiLVwiLFwiZm9udFNpemVcIjoxMixcIm5hbWVcIjpcInRleHQxXCJ9fSx7XCJ0eXBlXCI6XCJxdW90ZVwiLFwiZGF0YVwiOntcInhcIjo3MixcInlcIjo3MyxcImZvbnRTaXplXCI6MjUsXCJ0ZXh0XCI6XCJbXCIsXCJmaWxsXCI6XCIjMDAwMDAwXCIsXCJuYW1lXCI6XCJxdW90ZTAuNTU0MDMyMzM4NDExMzg4M1wiLFwiZm9udEZhbWlseVwiOlwiTWljcm9zb2Z0IFlhSGVpIFVJIExpZ2h0XCJ9fSx7XCJ0eXBlXCI6XCJxdW90ZVwiLFwiZGF0YVwiOntcInhcIjoxMTUsXCJ5XCI6NzMsXCJmb250U2l6ZVwiOjI1LFwidGV4dFwiOlwiXVwiLFwiZmlsbFwiOlwiIzAwMDAwMFwiLFwibmFtZVwiOlwicXVvdGUwLjI4OTEzMjM5NzU1ODk0NjRcIixcImZvbnRGYW1pbHlcIjpcIk1pY3Jvc29mdCBZYUhlaSBVSSBMaWdodFwifX0se1widHlwZVwiOlwidGV4dFwiLFwiZGF0YVwiOntcIm5hbWVcIjpcInRleHQwLjIzNzAyMDI3ODcyNDA4MDk0XCIsXCJ4XCI6NjgsXCJ5XCI6NzYsXCJmb250U2l6ZVwiOjEwLFwidGV4dFwiOlwiK1wiLFwiZmlsbFwiOlwiIzAwMDAwMFwifX0se1widHlwZVwiOlwidGV4dFwiLFwiZGF0YVwiOntcIm5hbWVcIjpcInRleHQwLjI4NTUzOTM0NTI5MTY4MDM1XCIsXCJ4XCI6NDMsXCJ5XCI6NzcsXCJmb250U2l6ZVwiOjIwLFwidGV4dFwiOlwiTmFcIixcImZpbGxcIjpcIiMwMDAwMDBcIn19XSxcImNvbG9yXCI6XCIjMDAwMDAwXCIsXCJtb3VsZFwiOjJ9IiwKICAgImltYWdlQmFzZTY0IiA6ICJQSE4yWnlCa1lYUmhMWFl0TXprd1ptRTRNVFU5SWlJZ2FXUTlJbk4yWnlJZ2QybGtkR2c5SWpFM01TNDVPVEl4T0RjMUlpQm9aV2xuYUhROUlqWXlJaUIyYVdWM1FtOTRQU0l3SURBZ09EVXVPVGsyTURrek56VWdNekVpSUhodGJHNXpQU0pvZEhSd09pOHZkM2QzTG5jekxtOXlaeTh5TURBd0wzTjJaeUlnY0hKbGMyVnlkbVZCYzNCbFkzUlNZWFJwYnowaWVFMXBaRmxOYVdRZ2JXVmxkQ0krUENFdExTMHRQandoTFMwdExUNDhaeUJrWVhSaExYWXRNemt3Wm1FNE1UVTlJaUkrUEhSbGVIUWdaR0YwWVMxMkxUTTVNR1poT0RFMVBTSWlJR1p2Ym5RdGMybDZaVDBpTVRZaUlHWnBiR3c5SWlNd01EQXdNREFpSUhnOUlqUTNJaUI1UFNJeU1TSStRMnc4TDNSbGVIUStQSFJsZUhRZ1pHRjBZUzEyTFRNNU1HWmhPREUxUFNJaUlHWnZiblF0YzJsNlpUMGlNVElpSUdacGJHdzlJaU13TURBd01EQWlJSGc5SWpneUlpQjVQU0l4TUNJK0xUd3ZkR1Y0ZEQ0OGRHVjRkQ0JrWVhSaExYWXRNemt3Wm1FNE1UVTlJaUlnWm05dWRDMXphWHBsUFNJeU5TSWdabWxzYkQwaUl6QXdNREF3TUNJZ2VEMGlNamtpSUhrOUlqSXhMamMxSWlCemRIbHNaVDBpWm05dWRDMW1ZVzFwYkhrNklDWnhkVzkwTzAxcFkzSnZjMjltZENCWllVaGxhU0JWU1NCTWFXZG9kQ1p4ZFc5ME96c2lQbHM4TDNSbGVIUStQSFJsZUhRZ1pHRjBZUzEyTFRNNU1HWmhPREUxUFNJaUlHWnZiblF0YzJsNlpUMGlNalVpSUdacGJHdzlJaU13TURBd01EQWlJSGc5SWpjeUlpQjVQU0l5TVM0M05TSWdjM1I1YkdVOUltWnZiblF0Wm1GdGFXeDVPaUFtY1hWdmREdE5hV055YjNOdlpuUWdXV0ZJWldrZ1ZVa2dUR2xuYUhRbWNYVnZkRHM3SWo1ZFBDOTBaWGgwUGp4MFpYaDBJR1JoZEdFdGRpMHpPVEJtWVRneE5UMGlJaUJtYjI1MExYTnBlbVU5SWpFd0lpQm1hV3hzUFNJak1EQXdNREF3SWlCNFBTSXlOU0lnZVQwaU1UTXVOU0krS3p3dmRHVjRkRDQ4ZEdWNGRDQmtZWFJoTFhZdE16a3dabUU0TVRVOUlpSWdabTl1ZEMxemFYcGxQU0l5TUNJZ1ptbHNiRDBpSXpBd01EQXdNQ0lnZUQwaU1DSWdlVDBpTWpJaVBrNWhQQzkwWlhoMFBqeHdZWFJvSUdSaGRHRXRkaTB6T1RCbVlUZ3hOVDBpSWlCMGNtRnVjMlp2Y20wOUluUnlZVzV6YkdGMFpTZzFNeXdnTlNraUlHUTlJbTB0TXl3d0xHRXhMalVzTVM0MUxEQXNNU3d3TERNc01DeGhNUzQxTERFdU5Td3dMREVzTUN3dE15d3dMRm9nVFRVc01DeHRMVE1zTUN4aE1TNDFMREV1TlN3d0xERXNNQ3d6TERBc1lURXVOU3d4TGpVc01Dd3hMREFzTFRNc01DeGFJaUJtYVd4c1BTSWpNREF3TURBd0lqNDhMM0JoZEdnK1BIQmhkR2dnWkdGMFlTMTJMVE01TUdaaE9ERTFQU0lpSUhSeVlXNXpabTl5YlQwaWRISmhibk5zWVhSbEtEVXpMQ0F5TmlraUlHUTlJbTB0TXl3d0xHRXhMalVzTVM0MUxEQXNNU3d3TERNc01DeGhNUzQxTERFdU5Td3dMREVzTUN3dE15d3dMRm9nVFRVc01DeHRMVE1zTUN4aE1TNDFMREV1TlN3d0xERXNNQ3d6TERBc1lURXVOU3d4TGpVc01Dd3hMREFzTFRNc01DeGFJaUJtYVd4c1BTSWpNREF3TURBd0lqNDhMM0JoZEdnK1BIQmhkR2dnWkdGMFlTMTJMVE01TUdaaE9ERTFQU0lpSUhSeVlXNXpabTl5YlQwaWRISmhibk5zWVhSbEtEUTFMQ0F4TXlraUlHUTlJbTB0TXl3d0xHRXhMalVzTVM0MUxEQXNNU3d3TERNc01DeGhNUzQxTERFdU5Td3dMREVzTUN3dE15d3dMRm9nVFRBc05TeHRMVE1zTUN4aE1TNDFMREV1TlN3d0xERXNNQ3d6TERBc1lURXVOU3d4TGpVc01Dd3hMREFzTFRNc01DeGFJaUJtYVd4c1BTSWpNREF3TURBd0lqNDhMM0JoZEdnK1BIQmhkR2dnWkdGMFlTMTJMVE01TUdaaE9ERTFQU0lpSUhSeVlXNXpabTl5YlQwaWRISmhibk5zWVhSbEtEWTNMQ0F4TXlraUlHUTlJbTB0TXl3d0xHRXhMalVzTVM0MUxEQXNNU3d3TERNc01DeGhNUzQxTERFdU5Td3dMREVzTUN3dE15d3dMRm9nVFRBc05TeHRMVE1zTUN4aE1TNDFMREV1TlN3d0xERXNNQ3d6TERBc1lURXVOU3d4TGpVc01Dd3hMREFzTFRNc01DeGFJaUJtYVd4c1BTSWpNREF3TURBd0lqNDhMM0JoZEdnK1BDOW5Qand2YzNablBnPT0iLAogICAidHlwZSIgOiAiZWxlY3Ryb24iCn0K"/>
    </extobj>
    <extobj name="61704547-3176-4FA0-AAD0-7DF1A1D1964B-2">
      <extobjdata type="61704547-3176-4FA0-AAD0-7DF1A1D1964B" data="ewogICAiZXhwcmVzc2lvbiIgOiAie1wiZWxlbWVudHNcIjpbe1widHlwZVwiOlwiZWxlY3Ryb25cIixcImRhdGFcIjp7XCJ4XCI6NzUsXCJ5XCI6NzIsXCJkYXRhXCI6XCJtLTMsMCxhMS41LDEuNSwwLDEsMCwzLDAsYTEuNSwxLjUsMCwxLDAsLTMsMCxaIE01LDAsbS0zLDAsYTEuNSwxLjUsMCwxLDAsMywwLGExLjUsMS41LDAsMSwwLC0zLDAsWlwiLFwid2lkdGhcIjoxNSxcImhlaWdodFwiOjE1LFwibmFtZVwiOlwiaW1hZ2UwLjkzOTQwNjU5Nzg3NTUyNTdcIixcInBhdGhcIjoyLFwiZmlsbFwiOlwiIzAwMDAwMFwifX0se1widHlwZVwiOlwiZWxlY3Ryb25cIixcImRhdGFcIjp7XCJ4XCI6NzUsXCJ5XCI6OTEsXCJkYXRhXCI6XCJtLTMsMCxhMS41LDEuNSwwLDEsMCwzLDAsYTEuNSwxLjUsMCwxLDAsLTMsMCxaIE01LDAsbS0zLDAsYTEuNSwxLjUsMCwxLDAsMywwLGExLjUsMS41LDAsMSwwLC0zLDAsWlwiLFwid2lkdGhcIjoxNSxcImhlaWdodFwiOjE1LFwibmFtZVwiOlwiaW1hZ2UwLjk0MTEwNzQxMzkxODcwM1wiLFwicGF0aFwiOjIsXCJmaWxsXCI6XCIjMDAwMDAwXCJ9fSx7XCJ0eXBlXCI6XCJlbGVjdHJvblwiLFwiZGF0YVwiOntcInhcIjo4OCxcInlcIjo4MCxcImRhdGFcIjpcIm0tMywwLGExLjUsMS41LDAsMSwwLDMsMCxhMS41LDEuNSwwLDEsMCwtMywwLFogTTAsNSxtLTMsMCxhMS41LDEuNSwwLDEsMCwzLDAsYTEuNSwxLjUsMCwxLDAsLTMsMCxaXCIsXCJ3aWR0aFwiOjE1LFwiaGVpZ2h0XCI6MTUsXCJuYW1lXCI6XCJpbWFnZTAuNTczMDg2MDIwNDUyMTUzN1wiLFwicGF0aFwiOjUsXCJmaWxsXCI6XCIjMDAwMDAwXCJ9fSx7XCJ0eXBlXCI6XCJlbGVjdHJvblwiLFwiZGF0YVwiOntcInhcIjo2OCxcInlcIjo4MCxcImRhdGFcIjpcIm0tMywwLGExLjUsMS41LDAsMSwwLDMsMCxhMS41LDEuNSwwLDEsMCwtMywwLFogTTAsNSxtLTMsMCxhMS41LDEuNSwwLDEsMCwzLDAsYTEuNSwxLjUsMCwxLDAsLTMsMCxaXCIsXCJ3aWR0aFwiOjE1LFwiaGVpZ2h0XCI6MTUsXCJuYW1lXCI6XCJpbWFnZTAuMTI2MzYxNDIyNzMwODkzNTdcIixcInBhdGhcIjo1LFwiZmlsbFwiOlwiIzAwMDAwMFwifX0se1widHlwZVwiOlwidGV4dFwiLFwiZGF0YVwiOntcInhcIjo1MCxcInlcIjo3NSxcInRleHRcIjpcIkhcIixcImZvbnRTaXplXCI6MTYsXCJuYW1lXCI6XCJ0ZXh0MFwifX0se1widHlwZVwiOlwidGV4dFwiLFwiZGF0YVwiOntcInhcIjo3MCxcInlcIjo3NSxcInRleHRcIjpcIk9cIixcImZvbnRTaXplXCI6MTYsXCJuYW1lXCI6XCJ0ZXh0MVwifX0se1widHlwZVwiOlwidGV4dFwiLFwiZGF0YVwiOntcInhcIjo5MCxcInlcIjo3NSxcInRleHRcIjpcIkhcIixcImZvbnRTaXplXCI6MTYsXCJuYW1lXCI6XCJ0ZXh0M1wifX1dLFwiY29sb3JcIjpcIiMwMDAwMDBcIixcIm1vdWxkXCI6M30iLAogICAiaW1hZ2VCYXNlNjQiIDogIlBITjJaeUJrWVhSaExYWXRNemt3Wm1FNE1UVTlJaUlnYVdROUluTjJaeUlnZDJsa2RHZzlJakV3TXk0eE1Ea3pOelVpSUdobGFXZG9kRDBpTlRnaUlIWnBaWGRDYjNnOUlqQWdNQ0ExTVM0MU5UUTJPRGMxSURJNUlpQjRiV3h1Y3owaWFIUjBjRG92TDNkM2R5NTNNeTV2Y21jdk1qQXdNQzl6ZG1jaUlIQnlaWE5sY25abFFYTndaV04wVW1GMGFXODlJbmhOYVdSWlRXbGtJRzFsWlhRaVBqd2hMUzB0TFQ0OElTMHRMUzArUEdjZ1pHRjBZUzEyTFRNNU1HWmhPREUxUFNJaVBqeDBaWGgwSUdSaGRHRXRkaTB6T1RCbVlUZ3hOVDBpSWlCbWIyNTBMWE5wZW1VOUlqRTJJaUJtYVd4c1BTSWpNREF3TURBd0lpQjRQU0l3SWlCNVBTSXlNQ0krU0R3dmRHVjRkRDQ4ZEdWNGRDQmtZWFJoTFhZdE16a3dabUU0TVRVOUlpSWdabTl1ZEMxemFYcGxQU0l4TmlJZ1ptbHNiRDBpSXpBd01EQXdNQ0lnZUQwaU1qQWlJSGs5SWpJd0lqNVBQQzkwWlhoMFBqeDBaWGgwSUdSaGRHRXRkaTB6T1RCbVlUZ3hOVDBpSWlCbWIyNTBMWE5wZW1VOUlqRTJJaUJtYVd4c1BTSWpNREF3TURBd0lpQjRQU0kwTUNJZ2VUMGlNakFpUGtnOEwzUmxlSFErUEhCaGRHZ2daR0YwWVMxMkxUTTVNR1poT0RFMVBTSWlJSFJ5WVc1elptOXliVDBpZEhKaGJuTnNZWFJsS0RJMUxDQTFLU0lnWkQwaWJTMHpMREFzWVRFdU5Td3hMalVzTUN3eExEQXNNeXd3TEdFeExqVXNNUzQxTERBc01Td3dMQzB6TERBc1dpQk5OU3d3TEcwdE15d3dMR0V4TGpVc01TNDFMREFzTVN3d0xETXNNQ3hoTVM0MUxERXVOU3d3TERFc01Dd3RNeXd3TEZvaUlHWnBiR3c5SWlNd01EQXdNREFpUGp3dmNHRjBhRDQ4Y0dGMGFDQmtZWFJoTFhZdE16a3dabUU0TVRVOUlpSWdkSEpoYm5ObWIzSnRQU0owY21GdWMyeGhkR1VvTWpVc0lESTBLU0lnWkQwaWJTMHpMREFzWVRFdU5Td3hMalVzTUN3eExEQXNNeXd3TEdFeExqVXNNUzQxTERBc01Td3dMQzB6TERBc1dpQk5OU3d3TEcwdE15d3dMR0V4TGpVc01TNDFMREFzTVN3d0xETXNNQ3hoTVM0MUxERXVOU3d3TERFc01Dd3RNeXd3TEZvaUlHWnBiR3c5SWlNd01EQXdNREFpUGp3dmNHRjBhRDQ4Y0dGMGFDQmtZWFJoTFhZdE16a3dabUU0TVRVOUlpSWdkSEpoYm5ObWIzSnRQU0owY21GdWMyeGhkR1VvTXpnc0lERXpLU0lnWkQwaWJTMHpMREFzWVRFdU5Td3hMalVzTUN3eExEQXNNeXd3TEdFeExqVXNNUzQxTERBc01Td3dMQzB6TERBc1dpQk5NQ3cxTEcwdE15d3dMR0V4TGpVc01TNDFMREFzTVN3d0xETXNNQ3hoTVM0MUxERXVOU3d3TERFc01Dd3RNeXd3TEZvaUlHWnBiR3c5SWlNd01EQXdNREFpUGp3dmNHRjBhRDQ4Y0dGMGFDQmtZWFJoTFhZdE16a3dabUU0TVRVOUlpSWdkSEpoYm5ObWIzSnRQU0owY21GdWMyeGhkR1VvTVRnc0lERXpLU0lnWkQwaWJTMHpMREFzWVRFdU5Td3hMalVzTUN3eExEQXNNeXd3TEdFeExqVXNNUzQxTERBc01Td3dMQzB6TERBc1dpQk5NQ3cxTEcwdE15d3dMR0V4TGpVc01TNDFMREFzTVN3d0xETXNNQ3hoTVM0MUxERXVOU3d3TERFc01Dd3RNeXd3TEZvaUlHWnBiR3c5SWlNd01EQXdNREFpUGp3dmNHRjBhRDQ4TDJjK1BDOXpkbWMrIiwKICAgInR5cGUiIDogImVsZWN0cm9uIgp9Cg=="/>
    </extobj>
    <extobj name="61704547-3176-4FA0-AAD0-7DF1A1D1964B-3">
      <extobjdata type="61704547-3176-4FA0-AAD0-7DF1A1D1964B" data="ewogICAiZXhwcmVzc2lvbiIgOiAie1wiZWxlbWVudHNcIjpbe1widHlwZVwiOlwidGV4dFwiLFwiZGF0YVwiOntcIm5hbWVcIjpcInRleHQwLjU5NzI2NjU0MTIzNDQxNzhcIixcInhcIjo1MixcInlcIjo2MyxcImZvbnRTaXplXCI6MjAsXCJ0ZXh0XCI6XCJOXCIsXCJmaWxsXCI6XCIjMDAwMDAwXCJ9fSx7XCJ0eXBlXCI6XCJ0ZXh0XCIsXCJkYXRhXCI6e1wibmFtZVwiOlwidGV4dDAuNzgxOTc0MTI3NDk2MDA1M1wiLFwieFwiOjgxLFwieVwiOjY0LFwiZm9udFNpemVcIjoyMCxcInRleHRcIjpcIk5cIixcImZpbGxcIjpcIiMwMDAwMDBcIn19LHtcInR5cGVcIjpcImVsZWN0cm9uXCIsXCJkYXRhXCI6e1wieFwiOjUwLFwieVwiOjcxLFwiZGF0YVwiOlwibS0zLDAsYTEuNSwxLjUsMCwxLDAsMywwLGExLjUsMS41LDAsMSwwLC0zLDAsWiBNMCw1LG0tMywwLGExLjUsMS41LDAsMSwwLDMsMCxhMS41LDEuNSwwLDEsMCwtMywwLFpcIixcIndpZHRoXCI6MTUsXCJoZWlnaHRcIjoxNSxcIm5hbWVcIjpcImltYWdlMC42MDA0NTQyMTkzNTE3NDU5XCIsXCJwYXRoXCI6NSxcImZpbGxcIjpcIiMwMDAwMDBcIn19LHtcInR5cGVcIjpcImVsZWN0cm9uXCIsXCJkYXRhXCI6e1wieFwiOjcxLFwieVwiOjY4LFwiZGF0YVwiOlwibS0zLDAsYTEuNSwxLjUsMCwxLDAsMywwLGExLjUsMS41LDAsMSwwLC0zLDAsWiBNMCw1LG0tMywwLGExLjUsMS41LDAsMSwwLDMsMCxhMS41LDEuNSwwLDEsMCwtMywwLFpcIixcIndpZHRoXCI6MTUsXCJoZWlnaHRcIjoxNSxcIm5hbWVcIjpcImltYWdlMC4zMzc4MzQwNjA5MDMwNjM0NVwiLFwicGF0aFwiOjUsXCJmaWxsXCI6XCIjMDAwMDAwXCJ9fSx7XCJ0eXBlXCI6XCJlbGVjdHJvblwiLFwiZGF0YVwiOntcInhcIjo3MSxcInlcIjo3OCxcImRhdGFcIjpcIm0tMywwLGExLjUsMS41LDAsMSwwLDMsMCxhMS41LDEuNSwwLDEsMCwtMywwLFpcIixcIndpZHRoXCI6MTUsXCJoZWlnaHRcIjoxNSxcIm5hbWVcIjpcImltYWdlMC41OTQ0MDU4NjU2NTgyODQ3XCIsXCJwYXRoXCI6MCxcImZpbGxcIjpcIiMwMDAwMDBcIn19LHtcInR5cGVcIjpcImVsZWN0cm9uXCIsXCJkYXRhXCI6e1wieFwiOjc4LFwieVwiOjY4LFwiZGF0YVwiOlwibS0zLDAsYTEuNSwxLjUsMCwxLDAsMywwLGExLjUsMS41LDAsMSwwLC0zLDAsWiBNMCw1LG0tMywwLGExLjUsMS41LDAsMSwwLDMsMCxhMS41LDEuNSwwLDEsMCwtMywwLFpcIixcIndpZHRoXCI6MTUsXCJoZWlnaHRcIjoxNSxcIm5hbWVcIjpcImltYWdlMC45NTI4NzUzMDEyOTExMDM1XCIsXCJwYXRoXCI6NSxcImZpbGxcIjpcIiMwMDAwMDBcIn19LHtcInR5cGVcIjpcImVsZWN0cm9uXCIsXCJkYXRhXCI6e1wieFwiOjc4LFwieVwiOjc4LFwiZGF0YVwiOlwibS0zLDAsYTEuNSwxLjUsMCwxLDAsMywwLGExLjUsMS41LDAsMSwwLC0zLDAsWlwiLFwid2lkdGhcIjoxNSxcImhlaWdodFwiOjE1LFwibmFtZVwiOlwiaW1hZ2UwLjkwNTc4NTMzNjg2MzM0NDRcIixcInBhdGhcIjowLFwiZmlsbFwiOlwiIzAwMDAwMFwifX0se1widHlwZVwiOlwiZWxlY3Ryb25cIixcImRhdGFcIjp7XCJ4XCI6MTAwLFwieVwiOjcxLFwiZGF0YVwiOlwibS0zLDAsYTEuNSwxLjUsMCwxLDAsMywwLGExLjUsMS41LDAsMSwwLC0zLDAsWiBNMCw1LG0tMywwLGExLjUsMS41LDAsMSwwLDMsMCxhMS41LDEuNSwwLDEsMCwtMywwLFpcIixcIndpZHRoXCI6MTUsXCJoZWlnaHRcIjoxNSxcIm5hbWVcIjpcImltYWdlMC43NzIwMDkxODIzODc0ODk1XCIsXCJwYXRoXCI6NSxcImZpbGxcIjpcIiMwMDAwMDBcIn19XSxcImNvbG9yXCI6XCIjMDAwMDAwXCIsXCJtb3VsZFwiOjF9IiwKICAgImltYWdlQmFzZTY0IiA6ICJQSE4yWnlCa1lYUmhMWFl0TXprd1ptRTRNVFU5SWlJZ2FXUTlJbk4yWnlJZ2QybGtkR2c5SWpFeU1pSWdhR1ZwWjJoMFBTSTBNaUlnZG1sbGQwSnZlRDBpTUNBd0lEWXhJREl4SWlCNGJXeHVjejBpYUhSMGNEb3ZMM2QzZHk1M015NXZjbWN2TWpBd01DOXpkbWNpSUhCeVpYTmxjblpsUVhOd1pXTjBVbUYwYVc4OUluaE5hV1JaVFdsa0lHMWxaWFFpUGp3aExTMHRMVDQ4SVMwdExTMCtQR2NnWkdGMFlTMTJMVE01TUdaaE9ERTFQU0lpUGp4MFpYaDBJR1JoZEdFdGRpMHpPVEJtWVRneE5UMGlJaUJtYjI1MExYTnBlbVU5SWpJd0lpQm1hV3hzUFNJak1EQXdNREF3SWlCNFBTSTVJaUI1UFNJeE5TSStUand2ZEdWNGRENDhkR1Y0ZENCa1lYUmhMWFl0TXprd1ptRTRNVFU5SWlJZ1ptOXVkQzF6YVhwbFBTSXlNQ0lnWm1sc2JEMGlJekF3TURBd01DSWdlRDBpTXpnaUlIazlJakUySWo1T1BDOTBaWGgwUGp4d1lYUm9JR1JoZEdFdGRpMHpPVEJtWVRneE5UMGlJaUIwY21GdWMyWnZjbTA5SW5SeVlXNXpiR0YwWlNnM0xDQTRLU0lnWkQwaWJTMHpMREFzWVRFdU5Td3hMalVzTUN3eExEQXNNeXd3TEdFeExqVXNNUzQxTERBc01Td3dMQzB6TERBc1dpQk5NQ3cxTEcwdE15d3dMR0V4TGpVc01TNDFMREFzTVN3d0xETXNNQ3hoTVM0MUxERXVOU3d3TERFc01Dd3RNeXd3TEZvaUlHWnBiR3c5SWlNd01EQXdNREFpUGp3dmNHRjBhRDQ4Y0dGMGFDQmtZWFJoTFhZdE16a3dabUU0TVRVOUlpSWdkSEpoYm5ObWIzSnRQU0owY21GdWMyeGhkR1VvTWpnc0lEVXBJaUJrUFNKdExUTXNNQ3hoTVM0MUxERXVOU3d3TERFc01Dd3pMREFzWVRFdU5Td3hMalVzTUN3eExEQXNMVE1zTUN4YUlFMHdMRFVzYlMwekxEQXNZVEV1TlN3eExqVXNNQ3d4TERBc015d3dMR0V4TGpVc01TNDFMREFzTVN3d0xDMHpMREFzV2lJZ1ptbHNiRDBpSXpBd01EQXdNQ0krUEM5d1lYUm9Qanh3WVhSb0lHUmhkR0V0ZGkwek9UQm1ZVGd4TlQwaUlpQjBjbUZ1YzJadmNtMDlJblJ5WVc1emJHRjBaU2d5T0N3Z01UVXBJaUJrUFNKdExUTXNNQ3hoTVM0MUxERXVOU3d3TERFc01Dd3pMREFzWVRFdU5Td3hMalVzTUN3eExEQXNMVE1zTUN4YUlpQm1hV3hzUFNJak1EQXdNREF3SWo0OEwzQmhkR2crUEhCaGRHZ2daR0YwWVMxMkxUTTVNR1poT0RFMVBTSWlJSFJ5WVc1elptOXliVDBpZEhKaGJuTnNZWFJsS0RNMUxDQTFLU0lnWkQwaWJTMHpMREFzWVRFdU5Td3hMalVzTUN3eExEQXNNeXd3TEdFeExqVXNNUzQxTERBc01Td3dMQzB6TERBc1dpQk5NQ3cxTEcwdE15d3dMR0V4TGpVc01TNDFMREFzTVN3d0xETXNNQ3hoTVM0MUxERXVOU3d3TERFc01Dd3RNeXd3TEZvaUlHWnBiR3c5SWlNd01EQXdNREFpUGp3dmNHRjBhRDQ4Y0dGMGFDQmtZWFJoTFhZdE16a3dabUU0TVRVOUlpSWdkSEpoYm5ObWIzSnRQU0owY21GdWMyeGhkR1VvTXpVc0lERTFLU0lnWkQwaWJTMHpMREFzWVRFdU5Td3hMalVzTUN3eExEQXNNeXd3TEdFeExqVXNNUzQxTERBc01Td3dMQzB6TERBc1dpSWdabWxzYkQwaUl6QXdNREF3TUNJK1BDOXdZWFJvUGp4d1lYUm9JR1JoZEdFdGRpMHpPVEJtWVRneE5UMGlJaUIwY21GdWMyWnZjbTA5SW5SeVlXNXpiR0YwWlNnMU55d2dPQ2tpSUdROUltMHRNeXd3TEdFeExqVXNNUzQxTERBc01Td3dMRE1zTUN4aE1TNDFMREV1TlN3d0xERXNNQ3d0TXl3d0xGb2dUVEFzTlN4dExUTXNNQ3hoTVM0MUxERXVOU3d3TERFc01Dd3pMREFzWVRFdU5Td3hMalVzTUN3eExEQXNMVE1zTUN4YUlpQm1hV3hzUFNJak1EQXdNREF3SWo0OEwzQmhkR2crUEM5blBqd3ZjM1puUGc9PSIsCiAgICJ0eXBlIiA6ICJlbGVjdHJvbiIKfQo="/>
    </extobj>
  </extobjs>
</s:customData>
</file>

<file path=customXml/itemProps1.xml><?xml version="1.0" encoding="utf-8"?>
<ds:datastoreItem xmlns:ds="http://schemas.openxmlformats.org/officeDocument/2006/customXml" ds:itemID="{26F89312-A948-483E-9898-BDE6897A79E8}">
  <ds:schemaRefs/>
</ds:datastoreItem>
</file>

<file path=customXml/itemProps6.xml><?xml version="1.0" encoding="utf-8"?>
<ds:datastoreItem xmlns:ds="http://schemas.openxmlformats.org/officeDocument/2006/customXml" ds:itemID="s:customData">
  <ds:schemaRefs>
    <ds:schemaRef ds:uri="http://www.wps.cn/officeDocument/2013/wpsCustomData"/>
  </ds:schemaRefs>
</ds:datastoreItem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215</Paragraphs>
  <Slides>32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baseType="lpstr" size="43">
      <vt:lpstr>Arial</vt:lpstr>
      <vt:lpstr>Calibri Light</vt:lpstr>
      <vt:lpstr>Calibri</vt:lpstr>
      <vt:lpstr>微软雅黑</vt:lpstr>
      <vt:lpstr>宋体</vt:lpstr>
      <vt:lpstr>黑体</vt:lpstr>
      <vt:lpstr>Times New Roman</vt:lpstr>
      <vt:lpstr>inpin heiti</vt:lpstr>
      <vt:lpstr>NEU-BZ</vt:lpstr>
      <vt:lpstr>华文楷体</vt:lpstr>
      <vt:lpstr>新教材模板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2022-06-21T10:36:48.126</cp:lastPrinted>
  <dcterms:created xsi:type="dcterms:W3CDTF">2022-06-21T10:36:48Z</dcterms:created>
  <dcterms:modified xsi:type="dcterms:W3CDTF">2022-06-21T02:36:48Z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