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8" r:id="rId3"/>
    <p:sldId id="260" r:id="rId4"/>
    <p:sldId id="259" r:id="rId5"/>
    <p:sldId id="257" r:id="rId6"/>
    <p:sldId id="261" r:id="rId7"/>
    <p:sldId id="262" r:id="rId8"/>
    <p:sldId id="263" r:id="rId9"/>
    <p:sldId id="264" r:id="rId10"/>
    <p:sldId id="267" r:id="rId11"/>
    <p:sldId id="269" r:id="rId12"/>
    <p:sldId id="268" r:id="rId13"/>
    <p:sldId id="270" r:id="rId14"/>
    <p:sldId id="265" r:id="rId15"/>
    <p:sldId id="266" r:id="rId16"/>
    <p:sldId id="271" r:id="rId17"/>
    <p:sldId id="276" r:id="rId18"/>
    <p:sldId id="277" r:id="rId19"/>
    <p:sldId id="273" r:id="rId20"/>
    <p:sldId id="274" r:id="rId21"/>
    <p:sldId id="272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CC0"/>
    <a:srgbClr val="FBE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32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0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12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29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8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54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088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111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78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304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05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F26F8-9177-41F2-835F-13431FFC3128}" type="datetimeFigureOut">
              <a:rPr lang="zh-CN" altLang="en-US" smtClean="0"/>
              <a:t>2015-12-04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500B3-6B33-47FD-A3E5-7F626C154B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42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slide" Target="slide15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z0.2003y.net/117787/uploadpic/2015060817380553265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file:///C:\Users\documents%20and%20settings\administrator\application%20data\360se6\User%20Data\temp\11e65960e12g21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31066" y="520142"/>
            <a:ext cx="10419007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/>
              <a:t>P267</a:t>
            </a:r>
            <a:r>
              <a:rPr lang="zh-CN" altLang="en-US" sz="2800" b="1" dirty="0" smtClean="0"/>
              <a:t>参考答案：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）、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物质</a:t>
            </a:r>
            <a:r>
              <a:rPr lang="zh-CN" altLang="en-US" sz="2800" b="1" dirty="0">
                <a:solidFill>
                  <a:srgbClr val="FF0000"/>
                </a:solidFill>
              </a:rPr>
              <a:t>决定意识，要求我们一切从实际出发 ，实事求是</a:t>
            </a:r>
            <a:r>
              <a:rPr lang="zh-CN" altLang="en-US" sz="2800" b="1" dirty="0" smtClean="0"/>
              <a:t>。民族地区要</a:t>
            </a:r>
            <a:r>
              <a:rPr lang="zh-CN" altLang="en-US" sz="2800" b="1" u="sng" dirty="0" smtClean="0">
                <a:solidFill>
                  <a:schemeClr val="accent5">
                    <a:lumMod val="75000"/>
                  </a:schemeClr>
                </a:solidFill>
              </a:rPr>
              <a:t>根据区域特点和优势</a:t>
            </a:r>
            <a:r>
              <a:rPr lang="zh-CN" altLang="en-US" sz="2800" b="1" dirty="0" smtClean="0"/>
              <a:t>，加快发展自己。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）、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意识</a:t>
            </a:r>
            <a:r>
              <a:rPr lang="zh-CN" altLang="en-US" sz="2800" b="1" dirty="0">
                <a:solidFill>
                  <a:srgbClr val="FF0000"/>
                </a:solidFill>
              </a:rPr>
              <a:t>对物质具有能动作用</a:t>
            </a:r>
            <a:r>
              <a:rPr lang="en-US" altLang="zh-CN" sz="2800" b="1" dirty="0">
                <a:solidFill>
                  <a:srgbClr val="FF0000"/>
                </a:solidFill>
              </a:rPr>
              <a:t>, </a:t>
            </a:r>
            <a:r>
              <a:rPr lang="zh-CN" altLang="en-US" sz="2800" b="1" dirty="0">
                <a:solidFill>
                  <a:srgbClr val="FF0000"/>
                </a:solidFill>
              </a:rPr>
              <a:t>正确的意识促进客观事物的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发展，要求</a:t>
            </a:r>
            <a:r>
              <a:rPr lang="zh-CN" altLang="en-US" sz="2800" b="1" dirty="0">
                <a:solidFill>
                  <a:srgbClr val="FF0000"/>
                </a:solidFill>
              </a:rPr>
              <a:t>我们重视意识的作用，自觉树立正确的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意识。</a:t>
            </a:r>
            <a:r>
              <a:rPr lang="zh-CN" altLang="en-US" sz="2800" b="1" dirty="0" smtClean="0"/>
              <a:t>民族地区要</a:t>
            </a:r>
            <a:r>
              <a:rPr lang="zh-CN" altLang="en-US" sz="2800" b="1" u="sng" dirty="0" smtClean="0">
                <a:solidFill>
                  <a:schemeClr val="accent5">
                    <a:lumMod val="75000"/>
                  </a:schemeClr>
                </a:solidFill>
              </a:rPr>
              <a:t>制定有效发展战略</a:t>
            </a:r>
            <a:r>
              <a:rPr lang="zh-CN" altLang="en-US" sz="2800" b="1" dirty="0" smtClean="0"/>
              <a:t>，做好本地区的规划，</a:t>
            </a:r>
            <a:r>
              <a:rPr lang="zh-CN" altLang="en-US" sz="2800" b="1" u="sng" dirty="0" smtClean="0">
                <a:solidFill>
                  <a:schemeClr val="accent5">
                    <a:lumMod val="75000"/>
                  </a:schemeClr>
                </a:solidFill>
              </a:rPr>
              <a:t>指导本地发展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pPr>
              <a:lnSpc>
                <a:spcPct val="150000"/>
              </a:lnSpc>
            </a:pP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）、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事物</a:t>
            </a:r>
            <a:r>
              <a:rPr lang="zh-CN" altLang="en-US" sz="2800" b="1" dirty="0">
                <a:solidFill>
                  <a:srgbClr val="FF0000"/>
                </a:solidFill>
              </a:rPr>
              <a:t>运动的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规律具有客观性，要求我们尊重客观规律， 同时发挥</a:t>
            </a:r>
            <a:r>
              <a:rPr lang="zh-CN" altLang="en-US" sz="2800" b="1" dirty="0">
                <a:solidFill>
                  <a:srgbClr val="FF0000"/>
                </a:solidFill>
              </a:rPr>
              <a:t>主观能动性，认识和利用规律，造福人类。 </a:t>
            </a:r>
            <a:r>
              <a:rPr lang="zh-CN" altLang="en-US" sz="2800" b="1" dirty="0" smtClean="0"/>
              <a:t>民族地区要</a:t>
            </a:r>
            <a:r>
              <a:rPr lang="zh-CN" altLang="en-US" sz="2800" b="1" u="sng" dirty="0" smtClean="0">
                <a:solidFill>
                  <a:schemeClr val="accent5">
                    <a:lumMod val="75000"/>
                  </a:schemeClr>
                </a:solidFill>
              </a:rPr>
              <a:t>积极顺应经济全球化趋势</a:t>
            </a:r>
            <a:r>
              <a:rPr lang="zh-CN" altLang="en-US" sz="2800" b="1" dirty="0" smtClean="0"/>
              <a:t>，抓住历史机遇，</a:t>
            </a:r>
            <a:r>
              <a:rPr lang="zh-CN" altLang="en-US" sz="2800" b="1" u="sng" dirty="0" smtClean="0">
                <a:solidFill>
                  <a:schemeClr val="accent5">
                    <a:lumMod val="75000"/>
                  </a:schemeClr>
                </a:solidFill>
              </a:rPr>
              <a:t>练好内功，加快发展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  <a:p>
            <a:pPr>
              <a:lnSpc>
                <a:spcPct val="150000"/>
              </a:lnSpc>
            </a:pPr>
            <a:endParaRPr lang="zh-CN" altLang="en-US" sz="2800" b="1" dirty="0"/>
          </a:p>
          <a:p>
            <a:pPr>
              <a:lnSpc>
                <a:spcPct val="150000"/>
              </a:lnSpc>
            </a:pPr>
            <a:endParaRPr lang="zh-CN" altLang="en-US" sz="28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571223" y="1287887"/>
            <a:ext cx="896369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27655" y="2545029"/>
            <a:ext cx="9987567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rgbClr val="FF0000"/>
                </a:solidFill>
              </a:rPr>
              <a:t>2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7655" y="4569916"/>
            <a:ext cx="9691354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rgbClr val="FF0000"/>
                </a:solidFill>
              </a:rPr>
              <a:t>3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81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24755" y="1224728"/>
            <a:ext cx="10092744" cy="1062977"/>
          </a:xfrm>
          <a:noFill/>
        </p:spPr>
        <p:txBody>
          <a:bodyPr>
            <a:normAutofit fontScale="90000"/>
          </a:bodyPr>
          <a:lstStyle/>
          <a:p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6.2  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在实践中追求和发展真理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75205" y="2622556"/>
            <a:ext cx="9384716" cy="4031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3200" b="1" dirty="0"/>
              <a:t>考点</a:t>
            </a:r>
            <a:r>
              <a:rPr lang="zh-CN" altLang="en-US" sz="3200" b="1" dirty="0" smtClean="0"/>
              <a:t>导航</a:t>
            </a:r>
            <a:endParaRPr lang="en-US" altLang="zh-CN" sz="3200" b="1" dirty="0" smtClean="0"/>
          </a:p>
          <a:p>
            <a:pPr>
              <a:lnSpc>
                <a:spcPct val="200000"/>
              </a:lnSpc>
            </a:pP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、真理是</a:t>
            </a:r>
            <a:r>
              <a:rPr lang="zh-CN" altLang="en-US" sz="3200" b="1" u="sng" dirty="0" smtClean="0"/>
              <a:t>客观的、具体的、有条件</a:t>
            </a:r>
            <a:r>
              <a:rPr lang="zh-CN" altLang="en-US" sz="3200" b="1" dirty="0" smtClean="0"/>
              <a:t>的</a:t>
            </a:r>
            <a:r>
              <a:rPr lang="en-US" altLang="zh-CN" sz="3200" b="1" dirty="0" smtClean="0"/>
              <a:t>【 B】</a:t>
            </a:r>
          </a:p>
          <a:p>
            <a:pPr>
              <a:lnSpc>
                <a:spcPct val="200000"/>
              </a:lnSpc>
            </a:pPr>
            <a:r>
              <a:rPr lang="en-US" altLang="zh-CN" sz="3200" b="1" dirty="0" smtClean="0"/>
              <a:t>2</a:t>
            </a:r>
            <a:r>
              <a:rPr lang="zh-CN" altLang="en-US" sz="3200" b="1" dirty="0" smtClean="0"/>
              <a:t>、认识的</a:t>
            </a:r>
            <a:r>
              <a:rPr lang="zh-CN" altLang="en-US" sz="3200" b="1" u="sng" dirty="0" smtClean="0"/>
              <a:t>反复性、无限性和上升性</a:t>
            </a:r>
            <a:r>
              <a:rPr lang="en-US" altLang="zh-CN" sz="3200" b="1" dirty="0" smtClean="0"/>
              <a:t>【B 】</a:t>
            </a:r>
          </a:p>
          <a:p>
            <a:pPr>
              <a:lnSpc>
                <a:spcPct val="200000"/>
              </a:lnSpc>
            </a:pPr>
            <a:r>
              <a:rPr lang="en-US" altLang="zh-CN" sz="3200" b="1" dirty="0" smtClean="0"/>
              <a:t>3</a:t>
            </a:r>
            <a:r>
              <a:rPr lang="zh-CN" altLang="en-US" sz="3200" b="1" dirty="0" smtClean="0"/>
              <a:t>、坚持在实践中不断追求真理</a:t>
            </a:r>
            <a:r>
              <a:rPr lang="en-US" altLang="zh-CN" sz="3200" b="1" dirty="0" smtClean="0"/>
              <a:t>【 C】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0" y="283270"/>
            <a:ext cx="4056845" cy="850071"/>
          </a:xfrm>
          <a:prstGeom prst="roundRect">
            <a:avLst>
              <a:gd name="adj" fmla="val 50000"/>
            </a:avLst>
          </a:prstGeom>
          <a:effectLst>
            <a:glow rad="1397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</a:rPr>
              <a:t>辩证唯物主义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认识论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26586" y="1660251"/>
            <a:ext cx="4902238" cy="378751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" name="椭圆 3"/>
          <p:cNvSpPr/>
          <p:nvPr/>
        </p:nvSpPr>
        <p:spPr>
          <a:xfrm>
            <a:off x="421006" y="2120351"/>
            <a:ext cx="2897746" cy="300563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84374" y="3067500"/>
            <a:ext cx="1700011" cy="161988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613810" y="2123117"/>
            <a:ext cx="6020628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/>
              <a:t> </a:t>
            </a:r>
            <a:r>
              <a:rPr lang="zh-CN" altLang="en-US" sz="2800" b="1" dirty="0" smtClean="0"/>
              <a:t>请你辨一辨“</a:t>
            </a:r>
            <a:r>
              <a:rPr lang="zh-CN" altLang="en-US" sz="3600" b="1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认识、真理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b="1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科学理论</a:t>
            </a:r>
            <a:r>
              <a:rPr lang="zh-CN" altLang="en-US" sz="2800" b="1" dirty="0" smtClean="0"/>
              <a:t>”的关系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3825025" y="2707892"/>
            <a:ext cx="1008609" cy="7467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/>
              <a:t>认识</a:t>
            </a:r>
            <a:endParaRPr lang="en-US" altLang="zh-CN" sz="3200" b="1" dirty="0"/>
          </a:p>
        </p:txBody>
      </p:sp>
      <p:sp>
        <p:nvSpPr>
          <p:cNvPr id="15" name="矩形 14"/>
          <p:cNvSpPr/>
          <p:nvPr/>
        </p:nvSpPr>
        <p:spPr>
          <a:xfrm>
            <a:off x="2160900" y="2999098"/>
            <a:ext cx="1008609" cy="7467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/>
              <a:t>真理</a:t>
            </a:r>
            <a:endParaRPr lang="en-US" altLang="zh-CN" sz="3200" b="1" dirty="0"/>
          </a:p>
        </p:txBody>
      </p:sp>
      <p:sp>
        <p:nvSpPr>
          <p:cNvPr id="16" name="矩形 15"/>
          <p:cNvSpPr/>
          <p:nvPr/>
        </p:nvSpPr>
        <p:spPr>
          <a:xfrm>
            <a:off x="815400" y="3292352"/>
            <a:ext cx="10941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科学理论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121222" y="2055256"/>
            <a:ext cx="59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endParaRPr lang="zh-CN" altLang="en-US" sz="4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83953" y="2311678"/>
            <a:ext cx="8886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zh-CN" altLang="en-US" sz="4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60888" y="3454635"/>
            <a:ext cx="3348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zh-CN" altLang="en-US" sz="4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3" t="-1366" r="18996"/>
          <a:stretch/>
        </p:blipFill>
        <p:spPr>
          <a:xfrm>
            <a:off x="9731841" y="4356307"/>
            <a:ext cx="1902597" cy="233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1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65030" y="794032"/>
            <a:ext cx="99854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、真理</a:t>
            </a:r>
            <a:r>
              <a:rPr lang="en-US" altLang="zh-CN" sz="3200" b="1" dirty="0" smtClean="0"/>
              <a:t>——</a:t>
            </a:r>
            <a:r>
              <a:rPr lang="zh-CN" altLang="en-US" sz="3200" b="1" dirty="0" smtClean="0"/>
              <a:t>标志</a:t>
            </a:r>
            <a:r>
              <a:rPr lang="zh-CN" altLang="en-US" sz="3200" b="1" dirty="0">
                <a:solidFill>
                  <a:srgbClr val="C00000"/>
                </a:solidFill>
              </a:rPr>
              <a:t>主观</a:t>
            </a:r>
            <a:r>
              <a:rPr lang="zh-CN" altLang="en-US" sz="3200" b="1" dirty="0"/>
              <a:t>同</a:t>
            </a:r>
            <a:r>
              <a:rPr lang="zh-CN" altLang="en-US" sz="3200" b="1" dirty="0">
                <a:solidFill>
                  <a:srgbClr val="C00000"/>
                </a:solidFill>
              </a:rPr>
              <a:t>客观</a:t>
            </a:r>
            <a:r>
              <a:rPr lang="zh-CN" altLang="en-US" sz="3200" b="1" dirty="0"/>
              <a:t>相符合的哲学范畴，是人们对客观事物及其规律的正确反映。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4040747" y="2102317"/>
            <a:ext cx="1328668" cy="7221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主观 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7540580" y="2091806"/>
            <a:ext cx="2408350" cy="6965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客观（事物）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5546501" y="2311780"/>
            <a:ext cx="1751526" cy="20841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64557" y="3418298"/>
            <a:ext cx="187602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</a:rPr>
              <a:t>正确反映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865030" y="1937436"/>
            <a:ext cx="1725769" cy="105191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认识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65030" y="3529460"/>
            <a:ext cx="1815921" cy="105606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 smtClean="0">
                <a:solidFill>
                  <a:schemeClr val="tx1"/>
                </a:solidFill>
              </a:rPr>
              <a:t>真理</a:t>
            </a:r>
            <a:endParaRPr lang="zh-CN" altLang="en-US" sz="4000" b="1" dirty="0">
              <a:solidFill>
                <a:schemeClr val="tx1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061140" y="3630899"/>
            <a:ext cx="1328668" cy="66224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主观 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7540580" y="3574821"/>
            <a:ext cx="2408350" cy="6662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客观（事物）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5514304" y="3826526"/>
            <a:ext cx="1962952" cy="22991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31097" y="1880452"/>
            <a:ext cx="1086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反映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5952720" y="4000752"/>
            <a:ext cx="12192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</a:rPr>
              <a:t>符合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68860" y="4464672"/>
            <a:ext cx="4179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</a:rPr>
              <a:t>（现象、本质和规律）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5030" y="143071"/>
            <a:ext cx="4479701" cy="58477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</a:rPr>
              <a:t>一、真理的含义和特点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865030" y="5486401"/>
            <a:ext cx="1942564" cy="99702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 smtClean="0">
                <a:solidFill>
                  <a:schemeClr val="tx1"/>
                </a:solidFill>
              </a:rPr>
              <a:t>谬误</a:t>
            </a:r>
            <a:endParaRPr lang="zh-CN" altLang="en-US" sz="4000" b="1" dirty="0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644164" y="5416078"/>
            <a:ext cx="187602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</a:rPr>
              <a:t>歪曲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反映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4040747" y="5572601"/>
            <a:ext cx="1453164" cy="71831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主观 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520187" y="5572601"/>
            <a:ext cx="2408350" cy="6662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客观（事物）</a:t>
            </a:r>
            <a:endParaRPr lang="zh-CN" altLang="en-US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右箭头 21"/>
          <p:cNvSpPr/>
          <p:nvPr/>
        </p:nvSpPr>
        <p:spPr>
          <a:xfrm>
            <a:off x="5493911" y="5824306"/>
            <a:ext cx="1962952" cy="22991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707619" y="6054224"/>
            <a:ext cx="157632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</a:rPr>
              <a:t>不符合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0762" y="4511890"/>
            <a:ext cx="11386788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◆◆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真理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具有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客观性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（最基本属性）</a:t>
            </a:r>
            <a:endParaRPr lang="en-US" altLang="zh-CN" sz="32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——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真理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的形式是主观的，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内容是不以人的意志为转移的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，具有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客观性，真理面前人人平等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318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13" grpId="0" animBg="1"/>
      <p:bldP spid="14" grpId="0"/>
      <p:bldP spid="19" grpId="0" animBg="1"/>
      <p:bldP spid="23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15930" y="66439"/>
            <a:ext cx="851293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/>
              <a:t>        据</a:t>
            </a:r>
            <a:r>
              <a:rPr lang="zh-CN" altLang="en-US" sz="3200" b="1" dirty="0"/>
              <a:t>医学史料记载，</a:t>
            </a:r>
            <a:r>
              <a:rPr lang="en-US" altLang="zh-CN" sz="3200" b="1" dirty="0"/>
              <a:t>17</a:t>
            </a:r>
            <a:r>
              <a:rPr lang="zh-CN" altLang="en-US" sz="3200" b="1" dirty="0"/>
              <a:t>世纪</a:t>
            </a:r>
            <a:r>
              <a:rPr lang="en-US" altLang="zh-CN" sz="3200" b="1" dirty="0"/>
              <a:t>20</a:t>
            </a:r>
            <a:r>
              <a:rPr lang="zh-CN" altLang="en-US" sz="3200" b="1" dirty="0"/>
              <a:t>年代，英国有个医生给一位生命垂危的青年输</a:t>
            </a:r>
            <a:r>
              <a:rPr lang="zh-CN" altLang="en-US" sz="3200" b="1" dirty="0">
                <a:solidFill>
                  <a:srgbClr val="FF0000"/>
                </a:solidFill>
              </a:rPr>
              <a:t>羊血</a:t>
            </a:r>
            <a:r>
              <a:rPr lang="zh-CN" altLang="en-US" sz="3200" b="1" dirty="0"/>
              <a:t>，奇迹般地挽救了该青年的生命。其他医生纷纷仿效，结果造成了大量受血者死亡，输血医疗手段便被禁止使用。</a:t>
            </a:r>
            <a:endParaRPr lang="en-US" altLang="zh-CN" sz="3200" b="1" dirty="0"/>
          </a:p>
          <a:p>
            <a:pPr>
              <a:spcBef>
                <a:spcPct val="50000"/>
              </a:spcBef>
            </a:pPr>
            <a:r>
              <a:rPr lang="en-US" altLang="zh-CN" sz="3200" b="1" dirty="0"/>
              <a:t>      </a:t>
            </a:r>
            <a:r>
              <a:rPr lang="en-US" altLang="zh-CN" sz="3200" b="1" dirty="0" smtClean="0"/>
              <a:t>   19</a:t>
            </a:r>
            <a:r>
              <a:rPr lang="zh-CN" altLang="en-US" sz="3200" b="1" dirty="0"/>
              <a:t>世纪</a:t>
            </a:r>
            <a:r>
              <a:rPr lang="en-US" altLang="zh-CN" sz="3200" b="1" dirty="0"/>
              <a:t>80</a:t>
            </a:r>
            <a:r>
              <a:rPr lang="zh-CN" altLang="en-US" sz="3200" b="1" dirty="0"/>
              <a:t>年代，北美洲医生给一位濒临死亡的产妇输</a:t>
            </a:r>
            <a:r>
              <a:rPr lang="zh-CN" altLang="en-US" sz="3200" b="1" dirty="0">
                <a:solidFill>
                  <a:srgbClr val="FF0000"/>
                </a:solidFill>
              </a:rPr>
              <a:t>人血</a:t>
            </a:r>
            <a:r>
              <a:rPr lang="zh-CN" altLang="en-US" sz="3200" b="1" dirty="0"/>
              <a:t>，产妇起死回生。医学界再次掀起输血医疗热，却带来惊人的死亡。</a:t>
            </a:r>
            <a:endParaRPr lang="en-US" altLang="zh-CN" sz="3200" b="1" dirty="0"/>
          </a:p>
          <a:p>
            <a:pPr>
              <a:spcBef>
                <a:spcPct val="50000"/>
              </a:spcBef>
            </a:pPr>
            <a:r>
              <a:rPr lang="en-US" altLang="zh-CN" sz="3200" b="1" dirty="0"/>
              <a:t>    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直到</a:t>
            </a:r>
            <a:r>
              <a:rPr lang="en-US" altLang="zh-CN" sz="3200" b="1" dirty="0"/>
              <a:t>1901</a:t>
            </a:r>
            <a:r>
              <a:rPr lang="zh-CN" altLang="en-US" sz="3200" b="1" dirty="0"/>
              <a:t>年维也纳医生莱因茨坦发现了人的</a:t>
            </a:r>
            <a:r>
              <a:rPr lang="zh-CN" altLang="en-US" sz="3200" b="1" dirty="0">
                <a:solidFill>
                  <a:srgbClr val="FF0000"/>
                </a:solidFill>
              </a:rPr>
              <a:t>血型系统</a:t>
            </a:r>
            <a:r>
              <a:rPr lang="zh-CN" altLang="en-US" sz="3200" b="1" dirty="0"/>
              <a:t>，才打开了科学输血的大门。     </a:t>
            </a:r>
            <a:endParaRPr lang="zh-CN" altLang="en-US" sz="32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3" t="-1366" r="18996"/>
          <a:stretch/>
        </p:blipFill>
        <p:spPr>
          <a:xfrm>
            <a:off x="515155" y="4443323"/>
            <a:ext cx="2202289" cy="22300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94" y="1961632"/>
            <a:ext cx="2307250" cy="23072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943080" y="5575639"/>
            <a:ext cx="8085788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思考：为什么之前成功的经验会</a:t>
            </a:r>
            <a:r>
              <a:rPr lang="zh-CN" altLang="en-US" sz="3200" b="1" dirty="0"/>
              <a:t>带来之后失败的结果</a:t>
            </a:r>
            <a:r>
              <a:rPr lang="zh-CN" altLang="en-US" sz="3200" b="1" dirty="0" smtClean="0"/>
              <a:t>？给我们什么启示？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410194" y="347729"/>
            <a:ext cx="2513309" cy="769441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  <a:scene3d>
            <a:camera prst="perspectiveHeroicExtreme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/>
              <a:t>回望历史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27693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4704" y="256792"/>
            <a:ext cx="1157552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、真理的特点：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）真理具有</a:t>
            </a:r>
            <a:r>
              <a:rPr lang="zh-CN" altLang="en-US" sz="3200" b="1" u="sng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客观性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）真理是</a:t>
            </a:r>
            <a:r>
              <a:rPr lang="zh-CN" altLang="en-US" sz="3200" b="1" u="sng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有条件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）真理是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2" action="ppaction://hlinksldjump"/>
              </a:rPr>
              <a:t>具体</a:t>
            </a:r>
            <a:r>
              <a:rPr lang="zh-CN" altLang="en-US" sz="3200" b="1" dirty="0" smtClean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endParaRPr lang="en-US" altLang="zh-CN" sz="3200" b="1" dirty="0" smtClean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5161" y="2429875"/>
            <a:ext cx="8433081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 </a:t>
            </a:r>
            <a:r>
              <a:rPr lang="en-US" altLang="zh-CN" sz="2800" b="1" dirty="0" smtClean="0"/>
              <a:t>——</a:t>
            </a:r>
            <a:r>
              <a:rPr lang="zh-CN" altLang="en-US" sz="2800" b="1" dirty="0">
                <a:latin typeface="宋体" panose="02010600030101010101" pitchFamily="2" charset="-122"/>
              </a:rPr>
              <a:t>真理不是绝对的，任何真理有自己的适用条件和范围，超出条件和范围，就变成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谬误 </a:t>
            </a:r>
            <a:endParaRPr lang="en-US" altLang="zh-CN" sz="2800" b="1" dirty="0"/>
          </a:p>
        </p:txBody>
      </p:sp>
      <p:sp>
        <p:nvSpPr>
          <p:cNvPr id="5" name="矩形 4"/>
          <p:cNvSpPr/>
          <p:nvPr/>
        </p:nvSpPr>
        <p:spPr>
          <a:xfrm>
            <a:off x="684674" y="4706010"/>
            <a:ext cx="11176768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 </a:t>
            </a:r>
            <a:r>
              <a:rPr lang="en-US" altLang="zh-CN" sz="2800" b="1" dirty="0" smtClean="0"/>
              <a:t>——</a:t>
            </a:r>
            <a:r>
              <a:rPr lang="zh-CN" altLang="en-US" sz="2800" b="1" dirty="0"/>
              <a:t>真理不是抽象的，任何真理都是主观与客观、理论与实践的具体的历史的统一，照搬</a:t>
            </a:r>
            <a:r>
              <a:rPr lang="zh-CN" altLang="en-US" sz="2800" b="1" dirty="0" smtClean="0"/>
              <a:t>照抄就会转化为谬误 </a:t>
            </a:r>
            <a:endParaRPr lang="en-US" altLang="zh-CN" sz="28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4573289" y="1161431"/>
            <a:ext cx="3258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（最基本属性）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3" t="-1366" r="18996"/>
          <a:stretch/>
        </p:blipFill>
        <p:spPr>
          <a:xfrm>
            <a:off x="9751530" y="0"/>
            <a:ext cx="1902597" cy="2336451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14399" y="6184429"/>
            <a:ext cx="10019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要求我们正确地对待错误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不怕犯错、主动改错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55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438400" y="6650709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zh-CN" altLang="zh-CN" sz="2800" b="1"/>
          </a:p>
        </p:txBody>
      </p:sp>
      <p:sp>
        <p:nvSpPr>
          <p:cNvPr id="229379" name="Text Box 3"/>
          <p:cNvSpPr txBox="1">
            <a:spLocks noChangeArrowheads="1"/>
          </p:cNvSpPr>
          <p:nvPr/>
        </p:nvSpPr>
        <p:spPr bwMode="auto">
          <a:xfrm>
            <a:off x="2422526" y="4933035"/>
            <a:ext cx="2879725" cy="9556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</a:rPr>
              <a:t>前苏联的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chemeClr val="bg1"/>
                </a:solidFill>
              </a:rPr>
              <a:t>社会主义革命</a:t>
            </a:r>
          </a:p>
        </p:txBody>
      </p:sp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7462837" y="4933034"/>
            <a:ext cx="2736850" cy="9461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hlinkClick r:id="rId2" action="ppaction://hlinksldjump"/>
              </a:rPr>
              <a:t>中国的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</a:rPr>
              <a:t>社会主义革命</a:t>
            </a:r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 flipV="1">
            <a:off x="3575050" y="3205835"/>
            <a:ext cx="0" cy="1368425"/>
          </a:xfrm>
          <a:prstGeom prst="line">
            <a:avLst/>
          </a:prstGeom>
          <a:noFill/>
          <a:ln w="177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9382" name="Line 6"/>
          <p:cNvSpPr>
            <a:spLocks noChangeShapeType="1"/>
          </p:cNvSpPr>
          <p:nvPr/>
        </p:nvSpPr>
        <p:spPr bwMode="auto">
          <a:xfrm flipV="1">
            <a:off x="8543925" y="2916910"/>
            <a:ext cx="0" cy="1512887"/>
          </a:xfrm>
          <a:prstGeom prst="line">
            <a:avLst/>
          </a:prstGeom>
          <a:noFill/>
          <a:ln w="177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990726" y="2197771"/>
            <a:ext cx="3889375" cy="9461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000099"/>
                </a:solidFill>
              </a:rPr>
              <a:t>“</a:t>
            </a:r>
            <a:r>
              <a:rPr lang="zh-CN" altLang="en-US" sz="2800" b="1">
                <a:solidFill>
                  <a:srgbClr val="000099"/>
                </a:solidFill>
              </a:rPr>
              <a:t>先在城市夺取政权”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99"/>
                </a:solidFill>
              </a:rPr>
              <a:t>理论</a:t>
            </a:r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031038" y="2053309"/>
            <a:ext cx="3167063" cy="9461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000099"/>
                </a:solidFill>
              </a:rPr>
              <a:t>“</a:t>
            </a:r>
            <a:r>
              <a:rPr lang="zh-CN" altLang="en-US" sz="2800" b="1">
                <a:solidFill>
                  <a:srgbClr val="000099"/>
                </a:solidFill>
              </a:rPr>
              <a:t>农村包围城市”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99"/>
                </a:solidFill>
              </a:rPr>
              <a:t>理论</a:t>
            </a:r>
          </a:p>
        </p:txBody>
      </p:sp>
      <p:sp>
        <p:nvSpPr>
          <p:cNvPr id="229385" name="Line 9"/>
          <p:cNvSpPr>
            <a:spLocks noChangeShapeType="1"/>
          </p:cNvSpPr>
          <p:nvPr/>
        </p:nvSpPr>
        <p:spPr bwMode="auto">
          <a:xfrm>
            <a:off x="4295776" y="3277272"/>
            <a:ext cx="3311525" cy="1368425"/>
          </a:xfrm>
          <a:prstGeom prst="line">
            <a:avLst/>
          </a:prstGeom>
          <a:noFill/>
          <a:ln w="17780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9386" name="Group 10"/>
          <p:cNvGrpSpPr>
            <a:grpSpLocks/>
          </p:cNvGrpSpPr>
          <p:nvPr/>
        </p:nvGrpSpPr>
        <p:grpSpPr bwMode="auto">
          <a:xfrm>
            <a:off x="5519738" y="3421735"/>
            <a:ext cx="1008063" cy="1152525"/>
            <a:chOff x="2472" y="1888"/>
            <a:chExt cx="635" cy="726"/>
          </a:xfrm>
        </p:grpSpPr>
        <p:sp>
          <p:nvSpPr>
            <p:cNvPr id="9230" name="Line 11"/>
            <p:cNvSpPr>
              <a:spLocks noChangeShapeType="1"/>
            </p:cNvSpPr>
            <p:nvPr/>
          </p:nvSpPr>
          <p:spPr bwMode="auto">
            <a:xfrm>
              <a:off x="2699" y="1888"/>
              <a:ext cx="181" cy="726"/>
            </a:xfrm>
            <a:prstGeom prst="line">
              <a:avLst/>
            </a:prstGeom>
            <a:noFill/>
            <a:ln w="177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1" name="Line 12"/>
            <p:cNvSpPr>
              <a:spLocks noChangeShapeType="1"/>
            </p:cNvSpPr>
            <p:nvPr/>
          </p:nvSpPr>
          <p:spPr bwMode="auto">
            <a:xfrm flipH="1">
              <a:off x="2472" y="1979"/>
              <a:ext cx="635" cy="453"/>
            </a:xfrm>
            <a:prstGeom prst="line">
              <a:avLst/>
            </a:prstGeom>
            <a:noFill/>
            <a:ln w="1778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389" name="Text Box 13"/>
          <p:cNvSpPr txBox="1">
            <a:spLocks noChangeArrowheads="1"/>
          </p:cNvSpPr>
          <p:nvPr/>
        </p:nvSpPr>
        <p:spPr bwMode="auto">
          <a:xfrm>
            <a:off x="1919288" y="5734051"/>
            <a:ext cx="8496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Arial Narrow" panose="020B0606020202030204" pitchFamily="34" charset="0"/>
                <a:ea typeface="黑体" panose="02010609060101010101" pitchFamily="49" charset="-122"/>
              </a:rPr>
              <a:t>         </a:t>
            </a:r>
          </a:p>
        </p:txBody>
      </p:sp>
      <p:sp>
        <p:nvSpPr>
          <p:cNvPr id="9228" name="Text Box 14"/>
          <p:cNvSpPr txBox="1">
            <a:spLocks noChangeArrowheads="1"/>
          </p:cNvSpPr>
          <p:nvPr/>
        </p:nvSpPr>
        <p:spPr bwMode="auto">
          <a:xfrm>
            <a:off x="1919288" y="1648496"/>
            <a:ext cx="1000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ea typeface="楷体_GB2312" pitchFamily="49" charset="-122"/>
              </a:rPr>
              <a:t>例：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89463" y="181656"/>
            <a:ext cx="5500733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（</a:t>
            </a:r>
            <a:r>
              <a:rPr lang="en-US" altLang="zh-CN" sz="3600" b="1" dirty="0" smtClean="0"/>
              <a:t>3</a:t>
            </a:r>
            <a:r>
              <a:rPr lang="zh-CN" altLang="en-US" sz="3600" b="1" dirty="0" smtClean="0"/>
              <a:t>）真理是具体的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2487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9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9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0" grpId="1" animBg="1"/>
      <p:bldP spid="229382" grpId="0" animBg="1"/>
      <p:bldP spid="229384" grpId="0" animBg="1"/>
      <p:bldP spid="229385" grpId="0" animBg="1"/>
      <p:bldP spid="2293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3" t="-1366" r="18996"/>
          <a:stretch/>
        </p:blipFill>
        <p:spPr>
          <a:xfrm>
            <a:off x="515155" y="332262"/>
            <a:ext cx="1931791" cy="237230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060880" y="535548"/>
            <a:ext cx="9131120" cy="483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+mn-ea"/>
              </a:rPr>
              <a:t>1</a:t>
            </a:r>
            <a:r>
              <a:rPr lang="zh-CN" altLang="en-US" sz="3200" b="1" dirty="0" smtClean="0">
                <a:latin typeface="+mn-ea"/>
              </a:rPr>
              <a:t>、人们对输血的认识</a:t>
            </a:r>
            <a:r>
              <a:rPr lang="zh-CN" altLang="en-US" sz="3200" b="1" dirty="0" smtClean="0">
                <a:latin typeface="+mn-ea"/>
                <a:hlinkClick r:id="rId3" action="ppaction://hlinksldjump"/>
              </a:rPr>
              <a:t>能一步到位</a:t>
            </a:r>
            <a:r>
              <a:rPr lang="zh-CN" altLang="en-US" sz="3200" b="1" dirty="0" smtClean="0">
                <a:latin typeface="+mn-ea"/>
              </a:rPr>
              <a:t>吗？为什么？ </a:t>
            </a:r>
            <a:endParaRPr lang="en-US" altLang="zh-CN" sz="3200" b="1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+mn-ea"/>
              </a:rPr>
              <a:t>2</a:t>
            </a:r>
            <a:r>
              <a:rPr lang="zh-CN" altLang="en-US" sz="3200" b="1" dirty="0" smtClean="0">
                <a:latin typeface="+mn-ea"/>
              </a:rPr>
              <a:t>、人类对输血的认识目前还停留在血型水平吗？</a:t>
            </a:r>
            <a:r>
              <a:rPr lang="zh-CN" altLang="en-US" sz="3200" b="1" dirty="0" smtClean="0">
                <a:latin typeface="+mn-ea"/>
                <a:hlinkClick r:id="rId4" action="ppaction://hlinksldjump"/>
              </a:rPr>
              <a:t>为什么</a:t>
            </a:r>
            <a:r>
              <a:rPr lang="zh-CN" altLang="en-US" sz="3200" b="1" dirty="0" smtClean="0">
                <a:latin typeface="+mn-ea"/>
              </a:rPr>
              <a:t>？</a:t>
            </a:r>
            <a:endParaRPr lang="en-US" altLang="zh-CN" sz="3200" b="1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+mn-ea"/>
              </a:rPr>
              <a:t>3</a:t>
            </a:r>
            <a:r>
              <a:rPr lang="zh-CN" altLang="en-US" sz="3200" b="1" dirty="0" smtClean="0">
                <a:latin typeface="+mn-ea"/>
              </a:rPr>
              <a:t>、人类在输血方面的实践不断推动认识沿着什么样的</a:t>
            </a:r>
            <a:r>
              <a:rPr lang="zh-CN" altLang="en-US" sz="3200" b="1" dirty="0" smtClean="0">
                <a:latin typeface="+mn-ea"/>
                <a:hlinkClick r:id="rId5" action="ppaction://hlinksldjump"/>
              </a:rPr>
              <a:t>轨迹</a:t>
            </a:r>
            <a:r>
              <a:rPr lang="zh-CN" altLang="en-US" sz="3200" b="1" dirty="0" smtClean="0">
                <a:latin typeface="+mn-ea"/>
              </a:rPr>
              <a:t>变化发展？</a:t>
            </a:r>
            <a:endParaRPr lang="zh-CN" altLang="en-US" sz="3200" b="1" dirty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3858297"/>
            <a:ext cx="2613338" cy="261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77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09277" y="1078295"/>
            <a:ext cx="4596820" cy="769441"/>
          </a:xfrm>
          <a:prstGeom prst="rect">
            <a:avLst/>
          </a:prstGeom>
          <a:solidFill>
            <a:srgbClr val="FFCC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400" b="1" dirty="0" smtClean="0"/>
              <a:t>   认识</a:t>
            </a:r>
            <a:r>
              <a:rPr lang="zh-CN" altLang="en-US" sz="4400" b="1" dirty="0"/>
              <a:t>具有</a:t>
            </a:r>
            <a:r>
              <a:rPr lang="zh-CN" altLang="en-US" sz="4400" b="1" dirty="0">
                <a:hlinkClick r:id="rId2" action="ppaction://hlinksldjump"/>
              </a:rPr>
              <a:t>反复性</a:t>
            </a:r>
            <a:endParaRPr lang="zh-CN" altLang="en-US" sz="4400" b="1" dirty="0"/>
          </a:p>
        </p:txBody>
      </p:sp>
      <p:sp>
        <p:nvSpPr>
          <p:cNvPr id="3" name="Rectangle 11"/>
          <p:cNvSpPr>
            <a:spLocks noChangeArrowheads="1"/>
          </p:cNvSpPr>
          <p:nvPr/>
        </p:nvSpPr>
        <p:spPr bwMode="auto">
          <a:xfrm>
            <a:off x="709276" y="1847736"/>
            <a:ext cx="4596820" cy="3539430"/>
          </a:xfrm>
          <a:prstGeom prst="rect">
            <a:avLst/>
          </a:prstGeom>
          <a:solidFill>
            <a:srgbClr val="EBFCC0"/>
          </a:solidFill>
          <a:ln>
            <a:solidFill>
              <a:schemeClr val="accent1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b="1" dirty="0" smtClean="0">
                <a:solidFill>
                  <a:srgbClr val="CC0000"/>
                </a:solidFill>
              </a:rPr>
              <a:t> </a:t>
            </a:r>
            <a:r>
              <a:rPr kumimoji="1" lang="en-US" altLang="zh-CN" b="1" dirty="0" smtClean="0">
                <a:solidFill>
                  <a:srgbClr val="CC0000"/>
                </a:solidFill>
                <a:latin typeface="宋体" panose="02010600030101010101" pitchFamily="2" charset="-122"/>
              </a:rPr>
              <a:t>● </a:t>
            </a:r>
            <a:r>
              <a:rPr lang="zh-CN" altLang="en-US" sz="4800" b="1" u="sng" dirty="0" smtClean="0">
                <a:solidFill>
                  <a:srgbClr val="CC0000"/>
                </a:solidFill>
              </a:rPr>
              <a:t>是</a:t>
            </a:r>
            <a:r>
              <a:rPr lang="zh-CN" altLang="en-US" sz="4800" b="1" u="sng" dirty="0">
                <a:solidFill>
                  <a:srgbClr val="CC0000"/>
                </a:solidFill>
              </a:rPr>
              <a:t>什么</a:t>
            </a:r>
            <a:r>
              <a:rPr lang="zh-CN" altLang="en-US" sz="4800" b="1" u="sng" dirty="0" smtClean="0">
                <a:solidFill>
                  <a:srgbClr val="CC0000"/>
                </a:solidFill>
              </a:rPr>
              <a:t>？ </a:t>
            </a:r>
            <a:endParaRPr lang="en-US" altLang="zh-CN" sz="4800" b="1" u="sng" dirty="0" smtClean="0">
              <a:solidFill>
                <a:srgbClr val="CC0000"/>
              </a:solidFill>
            </a:endParaRP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b="1" dirty="0">
                <a:solidFill>
                  <a:srgbClr val="CC0000"/>
                </a:solidFill>
              </a:rPr>
              <a:t> </a:t>
            </a:r>
            <a:r>
              <a:rPr kumimoji="1" lang="en-US" altLang="zh-CN" b="1" dirty="0" smtClean="0">
                <a:solidFill>
                  <a:srgbClr val="CC0000"/>
                </a:solidFill>
              </a:rPr>
              <a:t> </a:t>
            </a:r>
            <a:r>
              <a:rPr kumimoji="1" lang="zh-CN" altLang="en-US" b="1" dirty="0" smtClean="0"/>
              <a:t>人们对事物</a:t>
            </a:r>
            <a:r>
              <a:rPr kumimoji="1" lang="zh-CN" altLang="en-US" b="1" dirty="0"/>
              <a:t>的正确</a:t>
            </a:r>
            <a:r>
              <a:rPr kumimoji="1" lang="zh-CN" altLang="en-US" b="1" dirty="0" smtClean="0"/>
              <a:t>认识不是一帆风顺的，往往</a:t>
            </a:r>
            <a:r>
              <a:rPr kumimoji="1" lang="zh-CN" altLang="en-US" b="1" dirty="0"/>
              <a:t>要经过“实践</a:t>
            </a:r>
            <a:r>
              <a:rPr kumimoji="1" lang="en-US" altLang="zh-CN" b="1" dirty="0"/>
              <a:t>——</a:t>
            </a:r>
            <a:r>
              <a:rPr kumimoji="1" lang="zh-CN" altLang="en-US" b="1" dirty="0"/>
              <a:t>认识</a:t>
            </a:r>
            <a:r>
              <a:rPr kumimoji="1" lang="en-US" altLang="zh-CN" b="1" dirty="0"/>
              <a:t>——</a:t>
            </a:r>
            <a:r>
              <a:rPr kumimoji="1" lang="zh-CN" altLang="en-US" b="1" dirty="0"/>
              <a:t>实践”的多次反复才能完成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7027909" y="1078295"/>
            <a:ext cx="4743382" cy="4635115"/>
          </a:xfrm>
          <a:prstGeom prst="rect">
            <a:avLst/>
          </a:prstGeom>
          <a:solidFill>
            <a:srgbClr val="EBFCC0"/>
          </a:solidFill>
          <a:ln>
            <a:solidFill>
              <a:schemeClr val="accent1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kumimoji="1" lang="en-US" altLang="zh-CN" b="1" dirty="0" smtClean="0">
                <a:solidFill>
                  <a:srgbClr val="CC0000"/>
                </a:solidFill>
                <a:latin typeface="宋体" panose="02010600030101010101" pitchFamily="2" charset="-122"/>
              </a:rPr>
              <a:t> ● </a:t>
            </a:r>
            <a:r>
              <a:rPr kumimoji="1" lang="zh-CN" altLang="en-US" sz="4800" b="1" u="sng" dirty="0" smtClean="0">
                <a:solidFill>
                  <a:srgbClr val="CC0000"/>
                </a:solidFill>
                <a:latin typeface="宋体" panose="02010600030101010101" pitchFamily="2" charset="-122"/>
              </a:rPr>
              <a:t>为什么</a:t>
            </a:r>
            <a:r>
              <a:rPr kumimoji="1" lang="en-US" altLang="zh-CN" sz="4800" b="1" u="sng" dirty="0" smtClean="0">
                <a:solidFill>
                  <a:srgbClr val="CC0000"/>
                </a:solidFill>
                <a:latin typeface="宋体" panose="02010600030101010101" pitchFamily="2" charset="-122"/>
              </a:rPr>
              <a:t> </a:t>
            </a:r>
            <a:endParaRPr kumimoji="1" lang="en-US" altLang="zh-CN" b="1" u="sng" dirty="0" smtClean="0">
              <a:solidFill>
                <a:srgbClr val="CC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kumimoji="1" lang="en-US" altLang="zh-CN" b="1" dirty="0" smtClean="0">
                <a:latin typeface="宋体" panose="02010600030101010101" pitchFamily="2" charset="-122"/>
              </a:rPr>
              <a:t>1</a:t>
            </a:r>
            <a:r>
              <a:rPr kumimoji="1" lang="zh-CN" altLang="en-US" b="1" dirty="0" smtClean="0">
                <a:latin typeface="宋体" panose="02010600030101010101" pitchFamily="2" charset="-122"/>
              </a:rPr>
              <a:t>、从</a:t>
            </a:r>
            <a:r>
              <a:rPr kumimoji="1" lang="zh-CN" altLang="en-US" b="1" dirty="0">
                <a:solidFill>
                  <a:srgbClr val="CC0000"/>
                </a:solidFill>
                <a:latin typeface="宋体" panose="02010600030101010101" pitchFamily="2" charset="-122"/>
              </a:rPr>
              <a:t>主体</a:t>
            </a:r>
            <a:r>
              <a:rPr kumimoji="1" lang="zh-CN" altLang="en-US" b="1" dirty="0">
                <a:latin typeface="宋体" panose="02010600030101010101" pitchFamily="2" charset="-122"/>
              </a:rPr>
              <a:t>来看</a:t>
            </a:r>
            <a:r>
              <a:rPr kumimoji="1" lang="zh-CN" altLang="en-US" b="1" dirty="0" smtClean="0">
                <a:latin typeface="宋体" panose="02010600030101010101" pitchFamily="2" charset="-122"/>
              </a:rPr>
              <a:t>，</a:t>
            </a:r>
            <a:endParaRPr kumimoji="1" lang="en-US" altLang="zh-CN" b="1" dirty="0" smtClean="0">
              <a:latin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kumimoji="1" lang="zh-CN" altLang="en-US" b="1" dirty="0" smtClean="0">
                <a:latin typeface="宋体" panose="02010600030101010101" pitchFamily="2" charset="-122"/>
              </a:rPr>
              <a:t>认识</a:t>
            </a:r>
            <a:r>
              <a:rPr kumimoji="1" lang="zh-CN" altLang="en-US" b="1" dirty="0">
                <a:latin typeface="宋体" panose="02010600030101010101" pitchFamily="2" charset="-122"/>
              </a:rPr>
              <a:t>受到会受到主、客观条件的限制</a:t>
            </a:r>
            <a:r>
              <a:rPr kumimoji="1" lang="zh-CN" altLang="en-US" b="1" dirty="0" smtClean="0">
                <a:latin typeface="宋体" panose="02010600030101010101" pitchFamily="2" charset="-122"/>
              </a:rPr>
              <a:t>；</a:t>
            </a:r>
            <a:endParaRPr kumimoji="1" lang="en-US" altLang="zh-CN" b="1" dirty="0" smtClean="0">
              <a:latin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kumimoji="1" lang="en-US" altLang="zh-CN" b="1" dirty="0" smtClean="0">
                <a:latin typeface="宋体" panose="02010600030101010101" pitchFamily="2" charset="-122"/>
              </a:rPr>
              <a:t>2</a:t>
            </a:r>
            <a:r>
              <a:rPr kumimoji="1" lang="zh-CN" altLang="en-US" b="1" dirty="0" smtClean="0">
                <a:latin typeface="宋体" panose="02010600030101010101" pitchFamily="2" charset="-122"/>
              </a:rPr>
              <a:t>、从</a:t>
            </a:r>
            <a:r>
              <a:rPr kumimoji="1" lang="zh-CN" altLang="en-US" b="1" dirty="0">
                <a:solidFill>
                  <a:srgbClr val="CC0000"/>
                </a:solidFill>
                <a:latin typeface="宋体" panose="02010600030101010101" pitchFamily="2" charset="-122"/>
              </a:rPr>
              <a:t>客体</a:t>
            </a:r>
            <a:r>
              <a:rPr kumimoji="1" lang="zh-CN" altLang="en-US" b="1" dirty="0">
                <a:latin typeface="宋体" panose="02010600030101010101" pitchFamily="2" charset="-122"/>
              </a:rPr>
              <a:t>来看</a:t>
            </a:r>
            <a:r>
              <a:rPr kumimoji="1" lang="zh-CN" altLang="en-US" b="1" dirty="0" smtClean="0">
                <a:latin typeface="宋体" panose="02010600030101010101" pitchFamily="2" charset="-122"/>
              </a:rPr>
              <a:t>，</a:t>
            </a:r>
            <a:endParaRPr kumimoji="1" lang="en-US" altLang="zh-CN" b="1" dirty="0" smtClean="0">
              <a:latin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spcBef>
                <a:spcPct val="50000"/>
              </a:spcBef>
              <a:buFontTx/>
              <a:buNone/>
            </a:pPr>
            <a:r>
              <a:rPr kumimoji="1" lang="zh-CN" altLang="en-US" b="1" dirty="0" smtClean="0">
                <a:latin typeface="宋体" panose="02010600030101010101" pitchFamily="2" charset="-122"/>
              </a:rPr>
              <a:t>客观</a:t>
            </a:r>
            <a:r>
              <a:rPr kumimoji="1" lang="zh-CN" altLang="en-US" b="1" dirty="0">
                <a:latin typeface="宋体" panose="02010600030101010101" pitchFamily="2" charset="-122"/>
              </a:rPr>
              <a:t>事物的复杂性、变化性，使其本质的暴露和展现有一个过程。</a:t>
            </a:r>
          </a:p>
        </p:txBody>
      </p:sp>
    </p:spTree>
    <p:extLst>
      <p:ext uri="{BB962C8B-B14F-4D97-AF65-F5344CB8AC3E}">
        <p14:creationId xmlns:p14="http://schemas.microsoft.com/office/powerpoint/2010/main" val="146587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41678" y="207547"/>
            <a:ext cx="4893973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5400" b="1" dirty="0" smtClean="0"/>
              <a:t> </a:t>
            </a:r>
            <a:r>
              <a:rPr lang="en-US" altLang="zh-CN" sz="5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◎ </a:t>
            </a:r>
            <a:r>
              <a:rPr lang="zh-CN" altLang="en-US" sz="5400" b="1" dirty="0" smtClean="0"/>
              <a:t>血型系统</a:t>
            </a:r>
            <a:endParaRPr lang="zh-CN" altLang="en-US" sz="5400" b="1" dirty="0"/>
          </a:p>
        </p:txBody>
      </p:sp>
      <p:sp>
        <p:nvSpPr>
          <p:cNvPr id="2" name="矩形 1"/>
          <p:cNvSpPr/>
          <p:nvPr/>
        </p:nvSpPr>
        <p:spPr>
          <a:xfrm>
            <a:off x="117780" y="1375576"/>
            <a:ext cx="8126569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      人类目前</a:t>
            </a:r>
            <a:r>
              <a:rPr lang="zh-CN" altLang="en-US" sz="2800" b="1" dirty="0"/>
              <a:t>已经发现并为国际输血协会承认的血型系统有</a:t>
            </a:r>
            <a:r>
              <a:rPr lang="en-US" altLang="zh-CN" sz="2800" b="1" dirty="0"/>
              <a:t>30</a:t>
            </a:r>
            <a:r>
              <a:rPr lang="zh-CN" altLang="en-US" sz="2800" b="1" dirty="0"/>
              <a:t>种，</a:t>
            </a:r>
            <a:r>
              <a:rPr lang="zh-CN" altLang="en-US" sz="3200" b="1" u="sng" dirty="0">
                <a:solidFill>
                  <a:srgbClr val="0070C0"/>
                </a:solidFill>
              </a:rPr>
              <a:t>有</a:t>
            </a:r>
            <a:r>
              <a:rPr lang="en-US" altLang="zh-CN" sz="3200" b="1" u="sng" dirty="0">
                <a:solidFill>
                  <a:srgbClr val="0070C0"/>
                </a:solidFill>
              </a:rPr>
              <a:t>ABO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血型系统、</a:t>
            </a:r>
            <a:r>
              <a:rPr lang="en-US" altLang="zh-CN" sz="3200" b="1" u="sng" dirty="0">
                <a:solidFill>
                  <a:srgbClr val="0070C0"/>
                </a:solidFill>
              </a:rPr>
              <a:t>Rh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血型系统、</a:t>
            </a:r>
            <a:r>
              <a:rPr lang="en-US" altLang="zh-CN" sz="3200" b="1" u="sng" dirty="0">
                <a:solidFill>
                  <a:srgbClr val="0070C0"/>
                </a:solidFill>
              </a:rPr>
              <a:t>MNS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血型系统、</a:t>
            </a:r>
            <a:r>
              <a:rPr lang="en-US" altLang="zh-CN" sz="3200" b="1" u="sng" dirty="0">
                <a:solidFill>
                  <a:srgbClr val="0070C0"/>
                </a:solidFill>
              </a:rPr>
              <a:t>P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血型系统，而其中又以</a:t>
            </a:r>
            <a:r>
              <a:rPr lang="en-US" altLang="zh-CN" sz="3200" b="1" u="sng" dirty="0">
                <a:solidFill>
                  <a:srgbClr val="0070C0"/>
                </a:solidFill>
              </a:rPr>
              <a:t>ABO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血型系统和</a:t>
            </a:r>
            <a:r>
              <a:rPr lang="en-US" altLang="zh-CN" sz="3200" b="1" u="sng" dirty="0">
                <a:solidFill>
                  <a:srgbClr val="0070C0"/>
                </a:solidFill>
              </a:rPr>
              <a:t>Rh</a:t>
            </a:r>
            <a:r>
              <a:rPr lang="zh-CN" altLang="en-US" sz="3200" b="1" u="sng" dirty="0">
                <a:solidFill>
                  <a:srgbClr val="0070C0"/>
                </a:solidFill>
              </a:rPr>
              <a:t>血型系统（恒河猴因子）最为重要。</a:t>
            </a:r>
            <a:r>
              <a:rPr lang="zh-CN" altLang="en-US" sz="2800" b="1" dirty="0"/>
              <a:t>血型系统对输血具有重要意义，以不相容的血型输血可能导致溶血反应的发生，造成溶血性贫血、肾衰竭、休克以至死亡</a:t>
            </a:r>
            <a:r>
              <a:rPr lang="zh-CN" altLang="en-US" sz="2800" b="1" dirty="0" smtClean="0"/>
              <a:t>。  </a:t>
            </a:r>
            <a:endParaRPr lang="zh-CN" altLang="en-US" sz="2800" b="1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380" y="2985091"/>
            <a:ext cx="3677052" cy="326849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349" y="207547"/>
            <a:ext cx="3447795" cy="25858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226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39463" y="2111267"/>
            <a:ext cx="692804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 </a:t>
            </a:r>
            <a:endParaRPr lang="zh-CN" altLang="en-US" sz="2800" b="1" dirty="0"/>
          </a:p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提高</a:t>
            </a:r>
            <a:r>
              <a:rPr lang="zh-CN" altLang="en-US" sz="3200" b="1" u="sng" dirty="0">
                <a:solidFill>
                  <a:srgbClr val="FF0000"/>
                </a:solidFill>
              </a:rPr>
              <a:t>疗效</a:t>
            </a:r>
            <a:r>
              <a:rPr lang="zh-CN" altLang="en-US" sz="2800" b="1" dirty="0"/>
              <a:t>，患者需要什么成分，就补充</a:t>
            </a:r>
            <a:r>
              <a:rPr lang="zh-CN" altLang="en-US" sz="2800" b="1" dirty="0" smtClean="0"/>
              <a:t>什么  </a:t>
            </a:r>
            <a:endParaRPr lang="zh-CN" altLang="en-US" sz="2800" b="1" dirty="0"/>
          </a:p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</a:t>
            </a:r>
            <a:r>
              <a:rPr lang="zh-CN" altLang="en-US" sz="3200" b="1" u="sng" dirty="0" smtClean="0">
                <a:solidFill>
                  <a:srgbClr val="FF0000"/>
                </a:solidFill>
              </a:rPr>
              <a:t>减少</a:t>
            </a:r>
            <a:r>
              <a:rPr lang="zh-CN" altLang="en-US" sz="3200" b="1" u="sng" dirty="0">
                <a:solidFill>
                  <a:srgbClr val="FF0000"/>
                </a:solidFill>
              </a:rPr>
              <a:t>反应</a:t>
            </a:r>
            <a:r>
              <a:rPr lang="zh-CN" altLang="en-US" sz="2800" b="1" dirty="0"/>
              <a:t>，血液成分复杂，有多种抗原系统，再加上血浆中的各种特异抗体，输血更容易引起各种</a:t>
            </a:r>
            <a:r>
              <a:rPr lang="zh-CN" altLang="en-US" sz="2800" b="1" dirty="0" smtClean="0"/>
              <a:t>不良反应 </a:t>
            </a:r>
            <a:endParaRPr lang="zh-CN" altLang="en-US" sz="2800" b="1" dirty="0"/>
          </a:p>
          <a:p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、既</a:t>
            </a:r>
            <a:r>
              <a:rPr lang="zh-CN" altLang="en-US" sz="2800" b="1" dirty="0"/>
              <a:t>可</a:t>
            </a:r>
            <a:r>
              <a:rPr lang="zh-CN" altLang="en-US" sz="3200" b="1" u="sng" dirty="0">
                <a:solidFill>
                  <a:srgbClr val="FF0000"/>
                </a:solidFill>
              </a:rPr>
              <a:t>节省</a:t>
            </a:r>
            <a:r>
              <a:rPr lang="zh-CN" altLang="en-US" sz="2800" b="1" dirty="0"/>
              <a:t>宝贵的血液，又可减少经济</a:t>
            </a:r>
            <a:r>
              <a:rPr lang="zh-CN" altLang="en-US" sz="2800" b="1" dirty="0" smtClean="0"/>
              <a:t>负担 </a:t>
            </a:r>
            <a:endParaRPr lang="zh-CN" altLang="en-US" sz="2800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87" y="1270109"/>
            <a:ext cx="4648176" cy="32583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矩形 3"/>
          <p:cNvSpPr/>
          <p:nvPr/>
        </p:nvSpPr>
        <p:spPr>
          <a:xfrm>
            <a:off x="6518617" y="1027385"/>
            <a:ext cx="416973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5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◎</a:t>
            </a:r>
            <a:r>
              <a:rPr lang="zh-CN" altLang="en-US" sz="5400" b="1" dirty="0" smtClean="0"/>
              <a:t>成分输血 </a:t>
            </a:r>
            <a:endParaRPr lang="zh-CN" alt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99527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9141" y="4426565"/>
            <a:ext cx="11171643" cy="22159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麻醉师</a:t>
            </a:r>
            <a:r>
              <a:rPr lang="zh-CN" altLang="en-US" sz="3200" b="1" dirty="0" smtClean="0">
                <a:solidFill>
                  <a:srgbClr val="C00000"/>
                </a:solidFill>
              </a:rPr>
              <a:t>从病人的体内抽取定量的血液储存起来，然后在手术重要步骤完成后把血重新输入病人体内，</a:t>
            </a:r>
            <a:r>
              <a:rPr lang="zh-CN" altLang="en-US" sz="2800" b="1" dirty="0" smtClean="0"/>
              <a:t>回收率</a:t>
            </a:r>
            <a:r>
              <a:rPr lang="zh-CN" altLang="en-US" sz="2800" b="1" dirty="0"/>
              <a:t>可达</a:t>
            </a:r>
            <a:r>
              <a:rPr lang="en-US" altLang="zh-CN" sz="2800" b="1" dirty="0"/>
              <a:t>90</a:t>
            </a:r>
            <a:r>
              <a:rPr lang="en-US" altLang="zh-CN" sz="2800" b="1" dirty="0" smtClean="0"/>
              <a:t>%</a:t>
            </a:r>
            <a:r>
              <a:rPr lang="zh-CN" altLang="en-US" sz="2800" b="1" dirty="0"/>
              <a:t>。</a:t>
            </a:r>
            <a:r>
              <a:rPr lang="zh-CN" altLang="en-US" sz="2800" b="1" dirty="0" smtClean="0"/>
              <a:t>主要用于器官移植等可能导致病人大量失血的外科大手术。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979202" y="116616"/>
            <a:ext cx="4044697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◎ </a:t>
            </a:r>
            <a:r>
              <a:rPr lang="zh-CN" altLang="en-US" sz="4000" b="1" dirty="0" smtClean="0"/>
              <a:t>自体血的回收</a:t>
            </a:r>
            <a:endParaRPr lang="zh-CN" altLang="en-US" sz="4000" b="1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" t="16964" r="-1976" b="21298"/>
          <a:stretch/>
        </p:blipFill>
        <p:spPr>
          <a:xfrm>
            <a:off x="979202" y="1001144"/>
            <a:ext cx="4481848" cy="323001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01" y="470559"/>
            <a:ext cx="4917583" cy="35651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3867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0914" y="1650316"/>
            <a:ext cx="60863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effectLst/>
                <a:latin typeface="+mn-ea"/>
              </a:rPr>
              <a:t>    罗马尼亚科学家最新研制一种人造血液，未来有望用于人体血液供给</a:t>
            </a:r>
            <a:r>
              <a:rPr lang="zh-CN" altLang="en-US" sz="2800" b="1" dirty="0">
                <a:latin typeface="+mn-ea"/>
              </a:rPr>
              <a:t>，</a:t>
            </a:r>
            <a:r>
              <a:rPr lang="zh-CN" altLang="en-US" sz="2800" b="1" dirty="0" smtClean="0">
                <a:effectLst/>
                <a:latin typeface="+mn-ea"/>
              </a:rPr>
              <a:t>人造血液包含</a:t>
            </a:r>
            <a:r>
              <a:rPr lang="zh-CN" altLang="en-US" sz="3200" b="1" dirty="0" smtClean="0">
                <a:effectLst/>
                <a:latin typeface="+mn-ea"/>
              </a:rPr>
              <a:t>着</a:t>
            </a:r>
            <a:r>
              <a:rPr lang="zh-CN" altLang="en-US" sz="3600" b="1" dirty="0" smtClean="0">
                <a:solidFill>
                  <a:srgbClr val="FF0000"/>
                </a:solidFill>
                <a:effectLst/>
                <a:latin typeface="+mn-ea"/>
              </a:rPr>
              <a:t>水、盐，以及从海洋虫子体内提取的蚯蚓血红蛋白</a:t>
            </a:r>
            <a:r>
              <a:rPr lang="zh-CN" altLang="en-US" sz="2800" b="1" dirty="0">
                <a:latin typeface="+mn-ea"/>
              </a:rPr>
              <a:t>，在实验室对老鼠进行实验并未发现任何副作用。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effectLst/>
                <a:latin typeface="+mn-ea"/>
              </a:rPr>
              <a:t> </a:t>
            </a:r>
            <a:endParaRPr lang="zh-CN" altLang="en-US" sz="2800" b="1" dirty="0">
              <a:effectLst/>
              <a:latin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7" t="-381" r="13186"/>
          <a:stretch/>
        </p:blipFill>
        <p:spPr>
          <a:xfrm>
            <a:off x="7237927" y="824248"/>
            <a:ext cx="4610637" cy="42886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717174" y="373488"/>
            <a:ext cx="6260047" cy="707886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4000" b="1" dirty="0" smtClean="0"/>
              <a:t>人造血液</a:t>
            </a:r>
            <a:r>
              <a:rPr lang="en-US" altLang="zh-CN" sz="4000" dirty="0"/>
              <a:t>——</a:t>
            </a:r>
            <a:r>
              <a:rPr lang="zh-CN" altLang="en-US" sz="4000" b="1" dirty="0" smtClean="0"/>
              <a:t>终结“血荒”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67945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3" name="Text Box 5"/>
          <p:cNvSpPr txBox="1">
            <a:spLocks noChangeArrowheads="1"/>
          </p:cNvSpPr>
          <p:nvPr/>
        </p:nvSpPr>
        <p:spPr bwMode="auto">
          <a:xfrm>
            <a:off x="218941" y="861660"/>
            <a:ext cx="4821242" cy="830997"/>
          </a:xfrm>
          <a:prstGeom prst="rect">
            <a:avLst/>
          </a:prstGeom>
          <a:solidFill>
            <a:srgbClr val="FFCC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800" b="1" dirty="0" smtClean="0">
                <a:solidFill>
                  <a:srgbClr val="CC0000"/>
                </a:solidFill>
              </a:rPr>
              <a:t>认识</a:t>
            </a:r>
            <a:r>
              <a:rPr lang="zh-CN" altLang="en-US" sz="4800" b="1" dirty="0">
                <a:solidFill>
                  <a:srgbClr val="CC0000"/>
                </a:solidFill>
              </a:rPr>
              <a:t>具有</a:t>
            </a:r>
            <a:r>
              <a:rPr lang="zh-CN" altLang="en-US" sz="4800" b="1" dirty="0">
                <a:solidFill>
                  <a:srgbClr val="CC0000"/>
                </a:solidFill>
                <a:hlinkClick r:id="rId2" action="ppaction://hlinksldjump"/>
              </a:rPr>
              <a:t>无限性</a:t>
            </a:r>
            <a:endParaRPr lang="zh-CN" altLang="en-US" sz="4800" b="1" dirty="0">
              <a:solidFill>
                <a:srgbClr val="CC0000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89314" y="861660"/>
            <a:ext cx="11078189" cy="3785652"/>
            <a:chOff x="3575050" y="3306637"/>
            <a:chExt cx="10314436" cy="4890759"/>
          </a:xfrm>
        </p:grpSpPr>
        <p:sp>
          <p:nvSpPr>
            <p:cNvPr id="252935" name="Text Box 7"/>
            <p:cNvSpPr txBox="1">
              <a:spLocks noChangeArrowheads="1"/>
            </p:cNvSpPr>
            <p:nvPr/>
          </p:nvSpPr>
          <p:spPr bwMode="auto">
            <a:xfrm>
              <a:off x="3575050" y="5300663"/>
              <a:ext cx="6624638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kumimoji="1" lang="zh-CN" altLang="en-US" sz="2800" b="1" dirty="0">
                <a:latin typeface="宋体" panose="02010600030101010101" pitchFamily="2" charset="-122"/>
              </a:endParaRPr>
            </a:p>
          </p:txBody>
        </p:sp>
        <p:sp>
          <p:nvSpPr>
            <p:cNvPr id="252936" name="Text Box 8"/>
            <p:cNvSpPr txBox="1">
              <a:spLocks noChangeArrowheads="1"/>
            </p:cNvSpPr>
            <p:nvPr/>
          </p:nvSpPr>
          <p:spPr bwMode="auto">
            <a:xfrm>
              <a:off x="6760024" y="6135548"/>
              <a:ext cx="7129462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kumimoji="1" lang="zh-CN" altLang="en-US" sz="2800" b="1" dirty="0">
                <a:latin typeface="宋体" panose="02010600030101010101" pitchFamily="2" charset="-122"/>
              </a:endParaRPr>
            </a:p>
          </p:txBody>
        </p:sp>
        <p:sp>
          <p:nvSpPr>
            <p:cNvPr id="252939" name="Text Box 11"/>
            <p:cNvSpPr txBox="1">
              <a:spLocks noChangeArrowheads="1"/>
            </p:cNvSpPr>
            <p:nvPr/>
          </p:nvSpPr>
          <p:spPr bwMode="auto">
            <a:xfrm>
              <a:off x="7677568" y="3306637"/>
              <a:ext cx="6211918" cy="4890759"/>
            </a:xfrm>
            <a:prstGeom prst="rect">
              <a:avLst/>
            </a:prstGeom>
            <a:solidFill>
              <a:srgbClr val="EBFC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None/>
              </a:pPr>
              <a:r>
                <a:rPr kumimoji="1" lang="en-US" altLang="zh-CN" sz="4800" b="1" dirty="0">
                  <a:solidFill>
                    <a:srgbClr val="CC0000"/>
                  </a:solidFill>
                  <a:latin typeface="宋体" panose="02010600030101010101" pitchFamily="2" charset="-122"/>
                </a:rPr>
                <a:t>●</a:t>
              </a:r>
              <a:r>
                <a:rPr lang="zh-CN" altLang="en-US" sz="4800" b="1" dirty="0" smtClean="0">
                  <a:solidFill>
                    <a:srgbClr val="CC0000"/>
                  </a:solidFill>
                </a:rPr>
                <a:t>为什么</a:t>
              </a:r>
              <a:endParaRPr lang="en-US" altLang="zh-CN" sz="4800" b="1" dirty="0" smtClean="0">
                <a:solidFill>
                  <a:srgbClr val="CC0000"/>
                </a:solidFill>
              </a:endParaRPr>
            </a:p>
            <a:p>
              <a:pPr>
                <a:spcBef>
                  <a:spcPct val="50000"/>
                </a:spcBef>
                <a:buNone/>
              </a:pPr>
              <a:r>
                <a:rPr lang="en-US" altLang="zh-CN" b="1" dirty="0" smtClean="0">
                  <a:latin typeface="宋体" panose="02010600030101010101" pitchFamily="2" charset="-122"/>
                </a:rPr>
                <a:t>A</a:t>
              </a:r>
              <a:r>
                <a:rPr lang="zh-CN" altLang="en-US" b="1" dirty="0">
                  <a:latin typeface="宋体" panose="02010600030101010101" pitchFamily="2" charset="-122"/>
                </a:rPr>
                <a:t>认识的对象</a:t>
              </a:r>
              <a:r>
                <a:rPr lang="en-US" altLang="zh-CN" b="1" dirty="0">
                  <a:latin typeface="宋体" panose="02010600030101010101" pitchFamily="2" charset="-122"/>
                </a:rPr>
                <a:t>(</a:t>
              </a:r>
              <a:r>
                <a:rPr lang="zh-CN" altLang="en-US" b="1" dirty="0">
                  <a:latin typeface="宋体" panose="02010600030101010101" pitchFamily="2" charset="-122"/>
                </a:rPr>
                <a:t>物质世界</a:t>
              </a:r>
              <a:r>
                <a:rPr lang="en-US" altLang="zh-CN" b="1" dirty="0" smtClean="0">
                  <a:latin typeface="宋体" panose="02010600030101010101" pitchFamily="2" charset="-122"/>
                </a:rPr>
                <a:t>)</a:t>
              </a:r>
              <a:r>
                <a:rPr kumimoji="1" lang="en-US" altLang="zh-CN" b="1" dirty="0" smtClean="0">
                  <a:latin typeface="宋体" panose="02010600030101010101" pitchFamily="2" charset="-122"/>
                </a:rPr>
                <a:t>—</a:t>
              </a:r>
              <a:r>
                <a:rPr lang="zh-CN" altLang="en-US" b="1" dirty="0" smtClean="0">
                  <a:latin typeface="宋体" panose="02010600030101010101" pitchFamily="2" charset="-122"/>
                </a:rPr>
                <a:t>无限</a:t>
              </a:r>
              <a:r>
                <a:rPr lang="zh-CN" altLang="en-US" b="1" dirty="0">
                  <a:latin typeface="宋体" panose="02010600030101010101" pitchFamily="2" charset="-122"/>
                </a:rPr>
                <a:t>变化</a:t>
              </a:r>
              <a:r>
                <a:rPr lang="zh-CN" altLang="en-US" b="1" dirty="0">
                  <a:solidFill>
                    <a:srgbClr val="CC0000"/>
                  </a:solidFill>
                </a:rPr>
                <a:t> </a:t>
              </a:r>
            </a:p>
            <a:p>
              <a:pPr>
                <a:spcBef>
                  <a:spcPct val="50000"/>
                </a:spcBef>
                <a:buNone/>
              </a:pPr>
              <a:r>
                <a:rPr kumimoji="1" lang="en-US" altLang="zh-CN" b="1" dirty="0">
                  <a:latin typeface="宋体" panose="02010600030101010101" pitchFamily="2" charset="-122"/>
                </a:rPr>
                <a:t>B</a:t>
              </a:r>
              <a:r>
                <a:rPr kumimoji="1" lang="zh-CN" altLang="en-US" b="1" dirty="0">
                  <a:latin typeface="宋体" panose="02010600030101010101" pitchFamily="2" charset="-122"/>
                </a:rPr>
                <a:t>认识的主体（人类）</a:t>
              </a:r>
              <a:r>
                <a:rPr kumimoji="1" lang="en-US" altLang="zh-CN" b="1" dirty="0" smtClean="0">
                  <a:latin typeface="宋体" panose="02010600030101010101" pitchFamily="2" charset="-122"/>
                </a:rPr>
                <a:t>—</a:t>
              </a:r>
              <a:r>
                <a:rPr kumimoji="1" lang="zh-CN" altLang="en-US" b="1" dirty="0" smtClean="0">
                  <a:latin typeface="宋体" panose="02010600030101010101" pitchFamily="2" charset="-122"/>
                </a:rPr>
                <a:t>世代</a:t>
              </a:r>
              <a:r>
                <a:rPr kumimoji="1" lang="zh-CN" altLang="en-US" b="1" dirty="0">
                  <a:latin typeface="宋体" panose="02010600030101010101" pitchFamily="2" charset="-122"/>
                </a:rPr>
                <a:t>延续</a:t>
              </a:r>
            </a:p>
            <a:p>
              <a:pPr>
                <a:spcBef>
                  <a:spcPct val="50000"/>
                </a:spcBef>
                <a:buNone/>
              </a:pPr>
              <a:r>
                <a:rPr kumimoji="1" lang="en-US" altLang="zh-CN" b="1" dirty="0">
                  <a:latin typeface="宋体" panose="02010600030101010101" pitchFamily="2" charset="-122"/>
                </a:rPr>
                <a:t>C</a:t>
              </a:r>
              <a:r>
                <a:rPr kumimoji="1" lang="zh-CN" altLang="en-US" b="1" dirty="0">
                  <a:latin typeface="宋体" panose="02010600030101010101" pitchFamily="2" charset="-122"/>
                </a:rPr>
                <a:t>认识的基础（实践）</a:t>
              </a:r>
              <a:r>
                <a:rPr kumimoji="1" lang="en-US" altLang="zh-CN" b="1" dirty="0" smtClean="0">
                  <a:latin typeface="宋体" panose="02010600030101010101" pitchFamily="2" charset="-122"/>
                </a:rPr>
                <a:t>—</a:t>
              </a:r>
              <a:r>
                <a:rPr kumimoji="1" lang="zh-CN" altLang="en-US" b="1" dirty="0" smtClean="0">
                  <a:latin typeface="宋体" panose="02010600030101010101" pitchFamily="2" charset="-122"/>
                </a:rPr>
                <a:t>不断发展</a:t>
              </a:r>
              <a:endParaRPr kumimoji="1" lang="zh-CN" altLang="en-US" b="1" dirty="0"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  <a:buNone/>
              </a:pPr>
              <a:endParaRPr lang="zh-CN" altLang="en-US" b="1" dirty="0">
                <a:latin typeface="宋体" panose="02010600030101010101" pitchFamily="2" charset="-122"/>
              </a:endParaRPr>
            </a:p>
          </p:txBody>
        </p:sp>
      </p:grpSp>
      <p:sp>
        <p:nvSpPr>
          <p:cNvPr id="252941" name="Text Box 13"/>
          <p:cNvSpPr txBox="1">
            <a:spLocks noChangeArrowheads="1"/>
          </p:cNvSpPr>
          <p:nvPr/>
        </p:nvSpPr>
        <p:spPr bwMode="auto">
          <a:xfrm>
            <a:off x="218941" y="1692657"/>
            <a:ext cx="4821242" cy="2769989"/>
          </a:xfrm>
          <a:prstGeom prst="rect">
            <a:avLst/>
          </a:prstGeom>
          <a:solidFill>
            <a:srgbClr val="EBFCC0"/>
          </a:solidFill>
          <a:ln>
            <a:solidFill>
              <a:schemeClr val="accent1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kumimoji="1" lang="en-US" altLang="zh-CN" sz="4800" b="1" dirty="0">
                <a:solidFill>
                  <a:srgbClr val="CC0000"/>
                </a:solidFill>
                <a:latin typeface="宋体" panose="02010600030101010101" pitchFamily="2" charset="-122"/>
              </a:rPr>
              <a:t>●</a:t>
            </a:r>
            <a:r>
              <a:rPr lang="zh-CN" altLang="en-US" sz="4800" b="1" dirty="0" smtClean="0">
                <a:solidFill>
                  <a:srgbClr val="CC0000"/>
                </a:solidFill>
              </a:rPr>
              <a:t>是什么？</a:t>
            </a:r>
            <a:endParaRPr lang="en-US" altLang="zh-CN" sz="4800" b="1" dirty="0" smtClean="0">
              <a:solidFill>
                <a:srgbClr val="CC0000"/>
              </a:solidFill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3600" b="1" dirty="0" smtClean="0"/>
              <a:t>人类</a:t>
            </a:r>
            <a:r>
              <a:rPr lang="zh-CN" altLang="en-US" sz="3600" b="1" dirty="0"/>
              <a:t>的认识是无限发展的，追求真理是一个永无止境的过程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95459" y="5293643"/>
            <a:ext cx="10908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个人的认识能力是有限的但人类的认识能力是无限的。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14808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3" name="Text Box 5"/>
          <p:cNvSpPr txBox="1">
            <a:spLocks noChangeArrowheads="1"/>
          </p:cNvSpPr>
          <p:nvPr/>
        </p:nvSpPr>
        <p:spPr bwMode="auto">
          <a:xfrm>
            <a:off x="772560" y="907947"/>
            <a:ext cx="980617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）认识</a:t>
            </a:r>
            <a:r>
              <a:rPr kumimoji="1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具有</a:t>
            </a:r>
            <a:r>
              <a:rPr kumimoji="1" lang="zh-CN" altLang="en-US" sz="36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上升性</a:t>
            </a:r>
            <a:r>
              <a:rPr kumimoji="1"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真理是不断向前发展的）</a:t>
            </a:r>
          </a:p>
        </p:txBody>
      </p:sp>
      <p:sp>
        <p:nvSpPr>
          <p:cNvPr id="237574" name="Oval 6"/>
          <p:cNvSpPr>
            <a:spLocks noChangeArrowheads="1"/>
          </p:cNvSpPr>
          <p:nvPr/>
        </p:nvSpPr>
        <p:spPr bwMode="auto">
          <a:xfrm>
            <a:off x="7967664" y="2708275"/>
            <a:ext cx="2016125" cy="1944688"/>
          </a:xfrm>
          <a:prstGeom prst="ellipse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/>
          </a:p>
        </p:txBody>
      </p:sp>
      <p:sp>
        <p:nvSpPr>
          <p:cNvPr id="237575" name="AutoShape 7"/>
          <p:cNvSpPr>
            <a:spLocks noChangeArrowheads="1"/>
          </p:cNvSpPr>
          <p:nvPr/>
        </p:nvSpPr>
        <p:spPr bwMode="auto">
          <a:xfrm>
            <a:off x="8256588" y="2349500"/>
            <a:ext cx="1439862" cy="431800"/>
          </a:xfrm>
          <a:custGeom>
            <a:avLst/>
            <a:gdLst>
              <a:gd name="T0" fmla="*/ 47990800 w 21600"/>
              <a:gd name="T1" fmla="*/ 0 h 21600"/>
              <a:gd name="T2" fmla="*/ 11997717 w 21600"/>
              <a:gd name="T3" fmla="*/ 4315601 h 21600"/>
              <a:gd name="T4" fmla="*/ 47990800 w 21600"/>
              <a:gd name="T5" fmla="*/ 2158000 h 21600"/>
              <a:gd name="T6" fmla="*/ 107979318 w 21600"/>
              <a:gd name="T7" fmla="*/ 4316001 h 21600"/>
              <a:gd name="T8" fmla="*/ 83983884 w 21600"/>
              <a:gd name="T9" fmla="*/ 6474001 h 21600"/>
              <a:gd name="T10" fmla="*/ 59988517 w 21600"/>
              <a:gd name="T11" fmla="*/ 431600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6" name="AutoShape 8"/>
          <p:cNvSpPr>
            <a:spLocks noChangeArrowheads="1"/>
          </p:cNvSpPr>
          <p:nvPr/>
        </p:nvSpPr>
        <p:spPr bwMode="auto">
          <a:xfrm rot="3364980">
            <a:off x="8988426" y="2936876"/>
            <a:ext cx="1770062" cy="509587"/>
          </a:xfrm>
          <a:custGeom>
            <a:avLst/>
            <a:gdLst>
              <a:gd name="T0" fmla="*/ 109749171 w 21600"/>
              <a:gd name="T1" fmla="*/ 852119 h 21600"/>
              <a:gd name="T2" fmla="*/ 46785935 w 21600"/>
              <a:gd name="T3" fmla="*/ 2038749 h 21600"/>
              <a:gd name="T4" fmla="*/ 91134182 w 21600"/>
              <a:gd name="T5" fmla="*/ 3431337 h 21600"/>
              <a:gd name="T6" fmla="*/ 163183327 w 21600"/>
              <a:gd name="T7" fmla="*/ 6011098 h 21600"/>
              <a:gd name="T8" fmla="*/ 126920329 w 21600"/>
              <a:gd name="T9" fmla="*/ 9016623 h 21600"/>
              <a:gd name="T10" fmla="*/ 90657413 w 21600"/>
              <a:gd name="T11" fmla="*/ 601109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9908" y="5400"/>
                  <a:pt x="9030" y="5620"/>
                  <a:pt x="8245" y="6042"/>
                </a:cubicBezTo>
                <a:lnTo>
                  <a:pt x="5690" y="1285"/>
                </a:lnTo>
                <a:cubicBezTo>
                  <a:pt x="7261" y="441"/>
                  <a:pt x="9016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7" name="AutoShape 9"/>
          <p:cNvSpPr>
            <a:spLocks noChangeArrowheads="1"/>
          </p:cNvSpPr>
          <p:nvPr/>
        </p:nvSpPr>
        <p:spPr bwMode="auto">
          <a:xfrm rot="-4448862">
            <a:off x="7140575" y="3105150"/>
            <a:ext cx="1511300" cy="431800"/>
          </a:xfrm>
          <a:custGeom>
            <a:avLst/>
            <a:gdLst>
              <a:gd name="T0" fmla="*/ 52871011 w 21600"/>
              <a:gd name="T1" fmla="*/ 0 h 21600"/>
              <a:gd name="T2" fmla="*/ 13217788 w 21600"/>
              <a:gd name="T3" fmla="*/ 4315601 h 21600"/>
              <a:gd name="T4" fmla="*/ 52871011 w 21600"/>
              <a:gd name="T5" fmla="*/ 2158000 h 21600"/>
              <a:gd name="T6" fmla="*/ 118959811 w 21600"/>
              <a:gd name="T7" fmla="*/ 4316001 h 21600"/>
              <a:gd name="T8" fmla="*/ 92524305 w 21600"/>
              <a:gd name="T9" fmla="*/ 6474001 h 21600"/>
              <a:gd name="T10" fmla="*/ 66088799 w 21600"/>
              <a:gd name="T11" fmla="*/ 431600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8" name="AutoShape 10"/>
          <p:cNvSpPr>
            <a:spLocks noChangeArrowheads="1"/>
          </p:cNvSpPr>
          <p:nvPr/>
        </p:nvSpPr>
        <p:spPr bwMode="auto">
          <a:xfrm rot="-9267304">
            <a:off x="7751764" y="4446589"/>
            <a:ext cx="1366837" cy="422275"/>
          </a:xfrm>
          <a:custGeom>
            <a:avLst/>
            <a:gdLst>
              <a:gd name="T0" fmla="*/ 43246406 w 21600"/>
              <a:gd name="T1" fmla="*/ 0 h 21600"/>
              <a:gd name="T2" fmla="*/ 10811617 w 21600"/>
              <a:gd name="T3" fmla="*/ 4127308 h 21600"/>
              <a:gd name="T4" fmla="*/ 43246406 w 21600"/>
              <a:gd name="T5" fmla="*/ 2063850 h 21600"/>
              <a:gd name="T6" fmla="*/ 97304367 w 21600"/>
              <a:gd name="T7" fmla="*/ 4127699 h 21600"/>
              <a:gd name="T8" fmla="*/ 75681132 w 21600"/>
              <a:gd name="T9" fmla="*/ 6191529 h 21600"/>
              <a:gd name="T10" fmla="*/ 54057960 w 21600"/>
              <a:gd name="T11" fmla="*/ 4127699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7579" name="AutoShape 11"/>
          <p:cNvSpPr>
            <a:spLocks noChangeArrowheads="1"/>
          </p:cNvSpPr>
          <p:nvPr/>
        </p:nvSpPr>
        <p:spPr bwMode="auto">
          <a:xfrm rot="7887202">
            <a:off x="9068594" y="4210844"/>
            <a:ext cx="1214438" cy="533400"/>
          </a:xfrm>
          <a:custGeom>
            <a:avLst/>
            <a:gdLst>
              <a:gd name="T0" fmla="*/ 34140270 w 21600"/>
              <a:gd name="T1" fmla="*/ 0 h 21600"/>
              <a:gd name="T2" fmla="*/ 8535082 w 21600"/>
              <a:gd name="T3" fmla="*/ 6585391 h 21600"/>
              <a:gd name="T4" fmla="*/ 34140270 w 21600"/>
              <a:gd name="T5" fmla="*/ 3293004 h 21600"/>
              <a:gd name="T6" fmla="*/ 76815621 w 21600"/>
              <a:gd name="T7" fmla="*/ 6586008 h 21600"/>
              <a:gd name="T8" fmla="*/ 59745458 w 21600"/>
              <a:gd name="T9" fmla="*/ 9879013 h 21600"/>
              <a:gd name="T10" fmla="*/ 42675351 w 21600"/>
              <a:gd name="T11" fmla="*/ 658600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799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37580" name="Group 12"/>
          <p:cNvGrpSpPr>
            <a:grpSpLocks/>
          </p:cNvGrpSpPr>
          <p:nvPr/>
        </p:nvGrpSpPr>
        <p:grpSpPr bwMode="auto">
          <a:xfrm>
            <a:off x="7678738" y="2492375"/>
            <a:ext cx="2520950" cy="2349500"/>
            <a:chOff x="1882" y="2840"/>
            <a:chExt cx="1588" cy="1480"/>
          </a:xfrm>
        </p:grpSpPr>
        <p:sp>
          <p:nvSpPr>
            <p:cNvPr id="18452" name="Line 13"/>
            <p:cNvSpPr>
              <a:spLocks noChangeShapeType="1"/>
            </p:cNvSpPr>
            <p:nvPr/>
          </p:nvSpPr>
          <p:spPr bwMode="auto">
            <a:xfrm flipH="1">
              <a:off x="1882" y="2931"/>
              <a:ext cx="1588" cy="1389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53" name="Line 14"/>
            <p:cNvSpPr>
              <a:spLocks noChangeShapeType="1"/>
            </p:cNvSpPr>
            <p:nvPr/>
          </p:nvSpPr>
          <p:spPr bwMode="auto">
            <a:xfrm>
              <a:off x="1927" y="2840"/>
              <a:ext cx="1407" cy="148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37583" name="Text Box 15"/>
          <p:cNvSpPr txBox="1">
            <a:spLocks noChangeArrowheads="1"/>
          </p:cNvSpPr>
          <p:nvPr/>
        </p:nvSpPr>
        <p:spPr bwMode="auto">
          <a:xfrm>
            <a:off x="670894" y="2353886"/>
            <a:ext cx="637943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4400" b="1" dirty="0">
                <a:solidFill>
                  <a:srgbClr val="000099"/>
                </a:solidFill>
                <a:latin typeface="Arial Narrow" panose="020B0606020202030204" pitchFamily="34" charset="0"/>
              </a:rPr>
              <a:t>    </a:t>
            </a:r>
            <a:r>
              <a:rPr kumimoji="1" lang="zh-CN" altLang="en-US" sz="4400" b="1" dirty="0">
                <a:latin typeface="Arial Narrow" panose="020B0606020202030204" pitchFamily="34" charset="0"/>
                <a:ea typeface="楷体_GB2312" pitchFamily="49" charset="-122"/>
              </a:rPr>
              <a:t>人的认识运动不是圆圈式的循环运动</a:t>
            </a:r>
            <a:r>
              <a:rPr kumimoji="1" lang="zh-CN" altLang="en-US" sz="4400" b="1" dirty="0" smtClean="0">
                <a:latin typeface="Arial Narrow" panose="020B0606020202030204" pitchFamily="34" charset="0"/>
                <a:ea typeface="楷体_GB2312" pitchFamily="49" charset="-122"/>
              </a:rPr>
              <a:t>，而是</a:t>
            </a:r>
            <a:r>
              <a:rPr kumimoji="1" lang="zh-CN" altLang="en-US" sz="4400" b="1" dirty="0">
                <a:latin typeface="Arial Narrow" panose="020B0606020202030204" pitchFamily="34" charset="0"/>
                <a:ea typeface="楷体_GB2312" pitchFamily="49" charset="-122"/>
              </a:rPr>
              <a:t>波浪式前进或螺旋式上升</a:t>
            </a:r>
          </a:p>
        </p:txBody>
      </p:sp>
      <p:sp>
        <p:nvSpPr>
          <p:cNvPr id="237587" name="Rectangle 19"/>
          <p:cNvSpPr>
            <a:spLocks noChangeArrowheads="1"/>
          </p:cNvSpPr>
          <p:nvPr/>
        </p:nvSpPr>
        <p:spPr bwMode="auto">
          <a:xfrm>
            <a:off x="7535864" y="2276476"/>
            <a:ext cx="2916237" cy="3313113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/>
          </a:p>
        </p:txBody>
      </p:sp>
      <p:grpSp>
        <p:nvGrpSpPr>
          <p:cNvPr id="237588" name="Group 20"/>
          <p:cNvGrpSpPr>
            <a:grpSpLocks/>
          </p:cNvGrpSpPr>
          <p:nvPr/>
        </p:nvGrpSpPr>
        <p:grpSpPr bwMode="auto">
          <a:xfrm>
            <a:off x="7224714" y="1989138"/>
            <a:ext cx="3335337" cy="3816350"/>
            <a:chOff x="3591" y="210"/>
            <a:chExt cx="2101" cy="2404"/>
          </a:xfrm>
        </p:grpSpPr>
        <p:sp>
          <p:nvSpPr>
            <p:cNvPr id="18448" name="Freeform 21"/>
            <p:cNvSpPr>
              <a:spLocks/>
            </p:cNvSpPr>
            <p:nvPr/>
          </p:nvSpPr>
          <p:spPr bwMode="auto">
            <a:xfrm>
              <a:off x="3591" y="391"/>
              <a:ext cx="2101" cy="2222"/>
            </a:xfrm>
            <a:custGeom>
              <a:avLst/>
              <a:gdLst>
                <a:gd name="T0" fmla="*/ 554 w 1096"/>
                <a:gd name="T1" fmla="*/ 2295 h 1822"/>
                <a:gd name="T2" fmla="*/ 1888 w 1096"/>
                <a:gd name="T3" fmla="*/ 2699 h 1822"/>
                <a:gd name="T4" fmla="*/ 3554 w 1096"/>
                <a:gd name="T5" fmla="*/ 2362 h 1822"/>
                <a:gd name="T6" fmla="*/ 2889 w 1096"/>
                <a:gd name="T7" fmla="*/ 1755 h 1822"/>
                <a:gd name="T8" fmla="*/ 721 w 1096"/>
                <a:gd name="T9" fmla="*/ 1687 h 1822"/>
                <a:gd name="T10" fmla="*/ 721 w 1096"/>
                <a:gd name="T11" fmla="*/ 2093 h 1822"/>
                <a:gd name="T12" fmla="*/ 2220 w 1096"/>
                <a:gd name="T13" fmla="*/ 2295 h 1822"/>
                <a:gd name="T14" fmla="*/ 2553 w 1096"/>
                <a:gd name="T15" fmla="*/ 2295 h 1822"/>
                <a:gd name="T16" fmla="*/ 3888 w 1096"/>
                <a:gd name="T17" fmla="*/ 1889 h 1822"/>
                <a:gd name="T18" fmla="*/ 2722 w 1096"/>
                <a:gd name="T19" fmla="*/ 1350 h 1822"/>
                <a:gd name="T20" fmla="*/ 1054 w 1096"/>
                <a:gd name="T21" fmla="*/ 1350 h 1822"/>
                <a:gd name="T22" fmla="*/ 721 w 1096"/>
                <a:gd name="T23" fmla="*/ 1620 h 1822"/>
                <a:gd name="T24" fmla="*/ 1054 w 1096"/>
                <a:gd name="T25" fmla="*/ 1755 h 1822"/>
                <a:gd name="T26" fmla="*/ 2220 w 1096"/>
                <a:gd name="T27" fmla="*/ 1957 h 1822"/>
                <a:gd name="T28" fmla="*/ 3723 w 1096"/>
                <a:gd name="T29" fmla="*/ 1484 h 1822"/>
                <a:gd name="T30" fmla="*/ 2889 w 1096"/>
                <a:gd name="T31" fmla="*/ 1079 h 1822"/>
                <a:gd name="T32" fmla="*/ 1054 w 1096"/>
                <a:gd name="T33" fmla="*/ 944 h 1822"/>
                <a:gd name="T34" fmla="*/ 220 w 1096"/>
                <a:gd name="T35" fmla="*/ 1417 h 1822"/>
                <a:gd name="T36" fmla="*/ 2055 w 1096"/>
                <a:gd name="T37" fmla="*/ 1620 h 1822"/>
                <a:gd name="T38" fmla="*/ 3723 w 1096"/>
                <a:gd name="T39" fmla="*/ 1079 h 1822"/>
                <a:gd name="T40" fmla="*/ 2220 w 1096"/>
                <a:gd name="T41" fmla="*/ 609 h 1822"/>
                <a:gd name="T42" fmla="*/ 220 w 1096"/>
                <a:gd name="T43" fmla="*/ 878 h 1822"/>
                <a:gd name="T44" fmla="*/ 889 w 1096"/>
                <a:gd name="T45" fmla="*/ 1282 h 1822"/>
                <a:gd name="T46" fmla="*/ 1888 w 1096"/>
                <a:gd name="T47" fmla="*/ 1350 h 1822"/>
                <a:gd name="T48" fmla="*/ 3222 w 1096"/>
                <a:gd name="T49" fmla="*/ 1079 h 1822"/>
                <a:gd name="T50" fmla="*/ 3723 w 1096"/>
                <a:gd name="T51" fmla="*/ 609 h 1822"/>
                <a:gd name="T52" fmla="*/ 1390 w 1096"/>
                <a:gd name="T53" fmla="*/ 271 h 1822"/>
                <a:gd name="T54" fmla="*/ 56 w 1096"/>
                <a:gd name="T55" fmla="*/ 540 h 1822"/>
                <a:gd name="T56" fmla="*/ 1054 w 1096"/>
                <a:gd name="T57" fmla="*/ 878 h 1822"/>
                <a:gd name="T58" fmla="*/ 1555 w 1096"/>
                <a:gd name="T59" fmla="*/ 1013 h 1822"/>
                <a:gd name="T60" fmla="*/ 3054 w 1096"/>
                <a:gd name="T61" fmla="*/ 743 h 1822"/>
                <a:gd name="T62" fmla="*/ 3723 w 1096"/>
                <a:gd name="T63" fmla="*/ 271 h 1822"/>
                <a:gd name="T64" fmla="*/ 2889 w 1096"/>
                <a:gd name="T65" fmla="*/ 68 h 1822"/>
                <a:gd name="T66" fmla="*/ 2055 w 1096"/>
                <a:gd name="T67" fmla="*/ 0 h 182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96" h="1822">
                  <a:moveTo>
                    <a:pt x="151" y="1543"/>
                  </a:moveTo>
                  <a:cubicBezTo>
                    <a:pt x="264" y="1675"/>
                    <a:pt x="378" y="1808"/>
                    <a:pt x="514" y="1815"/>
                  </a:cubicBezTo>
                  <a:cubicBezTo>
                    <a:pt x="650" y="1822"/>
                    <a:pt x="922" y="1694"/>
                    <a:pt x="967" y="1588"/>
                  </a:cubicBezTo>
                  <a:cubicBezTo>
                    <a:pt x="1012" y="1482"/>
                    <a:pt x="914" y="1256"/>
                    <a:pt x="786" y="1180"/>
                  </a:cubicBezTo>
                  <a:cubicBezTo>
                    <a:pt x="658" y="1104"/>
                    <a:pt x="294" y="1096"/>
                    <a:pt x="196" y="1134"/>
                  </a:cubicBezTo>
                  <a:cubicBezTo>
                    <a:pt x="98" y="1172"/>
                    <a:pt x="128" y="1339"/>
                    <a:pt x="196" y="1407"/>
                  </a:cubicBezTo>
                  <a:cubicBezTo>
                    <a:pt x="264" y="1475"/>
                    <a:pt x="521" y="1520"/>
                    <a:pt x="604" y="1543"/>
                  </a:cubicBezTo>
                  <a:cubicBezTo>
                    <a:pt x="687" y="1566"/>
                    <a:pt x="619" y="1588"/>
                    <a:pt x="695" y="1543"/>
                  </a:cubicBezTo>
                  <a:cubicBezTo>
                    <a:pt x="771" y="1498"/>
                    <a:pt x="1050" y="1376"/>
                    <a:pt x="1058" y="1270"/>
                  </a:cubicBezTo>
                  <a:cubicBezTo>
                    <a:pt x="1066" y="1164"/>
                    <a:pt x="869" y="968"/>
                    <a:pt x="741" y="908"/>
                  </a:cubicBezTo>
                  <a:cubicBezTo>
                    <a:pt x="613" y="848"/>
                    <a:pt x="378" y="878"/>
                    <a:pt x="287" y="908"/>
                  </a:cubicBezTo>
                  <a:cubicBezTo>
                    <a:pt x="196" y="938"/>
                    <a:pt x="196" y="1044"/>
                    <a:pt x="196" y="1089"/>
                  </a:cubicBezTo>
                  <a:cubicBezTo>
                    <a:pt x="196" y="1134"/>
                    <a:pt x="219" y="1142"/>
                    <a:pt x="287" y="1180"/>
                  </a:cubicBezTo>
                  <a:cubicBezTo>
                    <a:pt x="355" y="1218"/>
                    <a:pt x="483" y="1346"/>
                    <a:pt x="604" y="1316"/>
                  </a:cubicBezTo>
                  <a:cubicBezTo>
                    <a:pt x="725" y="1286"/>
                    <a:pt x="983" y="1096"/>
                    <a:pt x="1013" y="998"/>
                  </a:cubicBezTo>
                  <a:cubicBezTo>
                    <a:pt x="1043" y="900"/>
                    <a:pt x="907" y="786"/>
                    <a:pt x="786" y="726"/>
                  </a:cubicBezTo>
                  <a:cubicBezTo>
                    <a:pt x="665" y="666"/>
                    <a:pt x="408" y="597"/>
                    <a:pt x="287" y="635"/>
                  </a:cubicBezTo>
                  <a:cubicBezTo>
                    <a:pt x="166" y="673"/>
                    <a:pt x="15" y="877"/>
                    <a:pt x="60" y="953"/>
                  </a:cubicBezTo>
                  <a:cubicBezTo>
                    <a:pt x="105" y="1029"/>
                    <a:pt x="400" y="1127"/>
                    <a:pt x="559" y="1089"/>
                  </a:cubicBezTo>
                  <a:cubicBezTo>
                    <a:pt x="718" y="1051"/>
                    <a:pt x="1006" y="839"/>
                    <a:pt x="1013" y="726"/>
                  </a:cubicBezTo>
                  <a:cubicBezTo>
                    <a:pt x="1020" y="613"/>
                    <a:pt x="763" y="432"/>
                    <a:pt x="604" y="409"/>
                  </a:cubicBezTo>
                  <a:cubicBezTo>
                    <a:pt x="445" y="386"/>
                    <a:pt x="120" y="514"/>
                    <a:pt x="60" y="590"/>
                  </a:cubicBezTo>
                  <a:cubicBezTo>
                    <a:pt x="0" y="666"/>
                    <a:pt x="167" y="809"/>
                    <a:pt x="242" y="862"/>
                  </a:cubicBezTo>
                  <a:cubicBezTo>
                    <a:pt x="317" y="915"/>
                    <a:pt x="408" y="931"/>
                    <a:pt x="514" y="908"/>
                  </a:cubicBezTo>
                  <a:cubicBezTo>
                    <a:pt x="620" y="885"/>
                    <a:pt x="794" y="809"/>
                    <a:pt x="877" y="726"/>
                  </a:cubicBezTo>
                  <a:cubicBezTo>
                    <a:pt x="960" y="643"/>
                    <a:pt x="1096" y="500"/>
                    <a:pt x="1013" y="409"/>
                  </a:cubicBezTo>
                  <a:cubicBezTo>
                    <a:pt x="930" y="318"/>
                    <a:pt x="544" y="190"/>
                    <a:pt x="378" y="182"/>
                  </a:cubicBezTo>
                  <a:cubicBezTo>
                    <a:pt x="212" y="174"/>
                    <a:pt x="30" y="295"/>
                    <a:pt x="15" y="363"/>
                  </a:cubicBezTo>
                  <a:cubicBezTo>
                    <a:pt x="0" y="431"/>
                    <a:pt x="219" y="537"/>
                    <a:pt x="287" y="590"/>
                  </a:cubicBezTo>
                  <a:cubicBezTo>
                    <a:pt x="355" y="643"/>
                    <a:pt x="332" y="696"/>
                    <a:pt x="423" y="681"/>
                  </a:cubicBezTo>
                  <a:cubicBezTo>
                    <a:pt x="514" y="666"/>
                    <a:pt x="733" y="582"/>
                    <a:pt x="831" y="499"/>
                  </a:cubicBezTo>
                  <a:cubicBezTo>
                    <a:pt x="929" y="416"/>
                    <a:pt x="1020" y="257"/>
                    <a:pt x="1013" y="182"/>
                  </a:cubicBezTo>
                  <a:cubicBezTo>
                    <a:pt x="1006" y="107"/>
                    <a:pt x="862" y="76"/>
                    <a:pt x="786" y="46"/>
                  </a:cubicBezTo>
                  <a:cubicBezTo>
                    <a:pt x="710" y="16"/>
                    <a:pt x="597" y="8"/>
                    <a:pt x="559" y="0"/>
                  </a:cubicBezTo>
                </a:path>
              </a:pathLst>
            </a:custGeom>
            <a:solidFill>
              <a:srgbClr val="000080"/>
            </a:solidFill>
            <a:ln w="38100" cap="flat" cmpd="sng">
              <a:solidFill>
                <a:srgbClr val="FFFF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449" name="AutoShape 22"/>
            <p:cNvSpPr>
              <a:spLocks noChangeArrowheads="1"/>
            </p:cNvSpPr>
            <p:nvPr/>
          </p:nvSpPr>
          <p:spPr bwMode="auto">
            <a:xfrm rot="-5400000">
              <a:off x="3356" y="1185"/>
              <a:ext cx="2404" cy="454"/>
            </a:xfrm>
            <a:custGeom>
              <a:avLst/>
              <a:gdLst>
                <a:gd name="T0" fmla="*/ 201 w 21600"/>
                <a:gd name="T1" fmla="*/ 0 h 21600"/>
                <a:gd name="T2" fmla="*/ 0 w 21600"/>
                <a:gd name="T3" fmla="*/ 5 h 21600"/>
                <a:gd name="T4" fmla="*/ 201 w 21600"/>
                <a:gd name="T5" fmla="*/ 10 h 21600"/>
                <a:gd name="T6" fmla="*/ 268 w 21600"/>
                <a:gd name="T7" fmla="*/ 5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8 w 21600"/>
                <a:gd name="T13" fmla="*/ 5424 h 21600"/>
                <a:gd name="T14" fmla="*/ 18904 w 21600"/>
                <a:gd name="T15" fmla="*/ 1622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noFill/>
            <a:ln w="38100">
              <a:solidFill>
                <a:srgbClr val="FF9900"/>
              </a:solidFill>
              <a:prstDash val="dash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0340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7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7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7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7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37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7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7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7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7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7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0"/>
                                        <p:tgtEl>
                                          <p:spTgt spid="23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4" grpId="0" animBg="1"/>
      <p:bldP spid="237575" grpId="0" animBg="1"/>
      <p:bldP spid="237576" grpId="0" animBg="1"/>
      <p:bldP spid="237577" grpId="0" animBg="1"/>
      <p:bldP spid="237578" grpId="0" animBg="1"/>
      <p:bldP spid="237579" grpId="0" animBg="1"/>
      <p:bldP spid="237583" grpId="0"/>
      <p:bldP spid="23758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01084" y="493915"/>
            <a:ext cx="7816402" cy="1325563"/>
          </a:xfrm>
          <a:gradFill rotWithShape="1">
            <a:gsLst>
              <a:gs pos="0">
                <a:srgbClr val="FFCC66"/>
              </a:gs>
              <a:gs pos="50000">
                <a:schemeClr val="bg1"/>
              </a:gs>
              <a:gs pos="100000">
                <a:srgbClr val="FFCC66"/>
              </a:gs>
            </a:gsLst>
            <a:lin ang="5400000" scaled="1"/>
          </a:gradFill>
        </p:spPr>
        <p:txBody>
          <a:bodyPr/>
          <a:lstStyle/>
          <a:p>
            <a:pPr eaLnBrk="1" hangingPunct="1">
              <a:defRPr/>
            </a:pPr>
            <a:r>
              <a:rPr lang="zh-CN" altLang="en-US" sz="3600" b="1" dirty="0"/>
              <a:t>认识的反复性、无限性和上升性原理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40477" y="2424224"/>
            <a:ext cx="9683839" cy="2598537"/>
          </a:xfrm>
          <a:ln>
            <a:solidFill>
              <a:schemeClr val="tx2"/>
            </a:solidFill>
          </a:ln>
        </p:spPr>
        <p:txBody>
          <a:bodyPr>
            <a:normAutofit fontScale="92500"/>
          </a:bodyPr>
          <a:lstStyle/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sz="3600" b="1" dirty="0" smtClean="0"/>
              <a:t>认识的反复性、无限性和上升性</a:t>
            </a:r>
            <a:r>
              <a:rPr lang="en-US" altLang="zh-CN" sz="3600" b="1" dirty="0" smtClean="0"/>
              <a:t>,</a:t>
            </a:r>
            <a:r>
              <a:rPr lang="zh-CN" altLang="en-US" sz="3600" b="1" dirty="0" smtClean="0"/>
              <a:t>追求真理是一个过程。</a:t>
            </a:r>
            <a:r>
              <a:rPr lang="zh-CN" altLang="en-US" sz="3600" b="1" dirty="0" smtClean="0">
                <a:solidFill>
                  <a:srgbClr val="0070C0"/>
                </a:solidFill>
              </a:rPr>
              <a:t>要求我们</a:t>
            </a:r>
            <a:r>
              <a:rPr lang="zh-CN" altLang="en-US" sz="3600" b="1" dirty="0" smtClean="0"/>
              <a:t>与时俱进，开拓创新，在实践中认识和发现真理，在实践中检验和发展真理</a:t>
            </a:r>
          </a:p>
          <a:p>
            <a:pPr eaLnBrk="1" hangingPunct="1">
              <a:lnSpc>
                <a:spcPct val="150000"/>
              </a:lnSpc>
            </a:pPr>
            <a:endParaRPr lang="en-US" altLang="zh-CN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41609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左大括号 7"/>
          <p:cNvSpPr/>
          <p:nvPr/>
        </p:nvSpPr>
        <p:spPr>
          <a:xfrm>
            <a:off x="2975003" y="938654"/>
            <a:ext cx="413742" cy="2228045"/>
          </a:xfrm>
          <a:prstGeom prst="leftBrac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 flipH="1">
            <a:off x="1094705" y="855352"/>
            <a:ext cx="5924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探索世界和追求真理</a:t>
            </a:r>
            <a:endParaRPr lang="en-US" altLang="zh-CN" sz="3600" b="1" dirty="0" smtClean="0"/>
          </a:p>
          <a:p>
            <a:endParaRPr lang="zh-CN" altLang="en-US" sz="3600" b="1" dirty="0"/>
          </a:p>
        </p:txBody>
      </p:sp>
      <p:sp>
        <p:nvSpPr>
          <p:cNvPr id="3" name="矩形 2"/>
          <p:cNvSpPr/>
          <p:nvPr/>
        </p:nvSpPr>
        <p:spPr>
          <a:xfrm flipH="1">
            <a:off x="219583" y="2052677"/>
            <a:ext cx="5660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/>
              <a:t>第二单元</a:t>
            </a:r>
            <a:endParaRPr lang="en-US" altLang="zh-CN" sz="36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056066" y="855352"/>
            <a:ext cx="695453" cy="221599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zh-CN" altLang="en-US" sz="13800" dirty="0"/>
          </a:p>
        </p:txBody>
      </p:sp>
      <p:sp>
        <p:nvSpPr>
          <p:cNvPr id="5" name="文本框 4"/>
          <p:cNvSpPr txBox="1"/>
          <p:nvPr/>
        </p:nvSpPr>
        <p:spPr>
          <a:xfrm>
            <a:off x="1059285" y="3671507"/>
            <a:ext cx="663267" cy="221599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zh-CN" altLang="en-US" sz="13800" dirty="0"/>
          </a:p>
        </p:txBody>
      </p:sp>
      <p:sp>
        <p:nvSpPr>
          <p:cNvPr id="6" name="右箭头 5"/>
          <p:cNvSpPr/>
          <p:nvPr/>
        </p:nvSpPr>
        <p:spPr>
          <a:xfrm>
            <a:off x="1777276" y="1891010"/>
            <a:ext cx="579550" cy="4121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318189" y="665910"/>
            <a:ext cx="592429" cy="286232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辩证唯物论</a:t>
            </a:r>
            <a:endParaRPr lang="zh-CN" altLang="en-US" sz="36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3490169" y="706732"/>
            <a:ext cx="595003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物质 </a:t>
            </a:r>
            <a:r>
              <a:rPr lang="en-US" altLang="zh-CN" sz="3600" b="1" dirty="0" smtClean="0"/>
              <a:t>--------</a:t>
            </a:r>
            <a:r>
              <a:rPr lang="zh-CN" altLang="en-US" sz="3600" b="1" dirty="0" smtClean="0"/>
              <a:t> 运动 </a:t>
            </a:r>
            <a:r>
              <a:rPr lang="en-US" altLang="zh-CN" sz="3600" b="1" dirty="0" smtClean="0"/>
              <a:t>---------</a:t>
            </a:r>
            <a:r>
              <a:rPr lang="zh-CN" altLang="en-US" sz="3600" b="1" dirty="0" smtClean="0"/>
              <a:t>  规律</a:t>
            </a:r>
            <a:endParaRPr lang="en-US" altLang="zh-CN" sz="3600" b="1" dirty="0" smtClean="0"/>
          </a:p>
          <a:p>
            <a:endParaRPr lang="en-US" altLang="zh-CN" sz="3600" b="1" dirty="0"/>
          </a:p>
          <a:p>
            <a:endParaRPr lang="en-US" altLang="zh-CN" sz="3600" b="1" dirty="0" smtClean="0"/>
          </a:p>
          <a:p>
            <a:endParaRPr lang="en-US" altLang="zh-CN" sz="3600" b="1" dirty="0" smtClean="0"/>
          </a:p>
          <a:p>
            <a:r>
              <a:rPr lang="zh-CN" altLang="en-US" sz="3600" b="1" dirty="0" smtClean="0"/>
              <a:t>意识 </a:t>
            </a:r>
            <a:endParaRPr lang="en-US" altLang="zh-CN" sz="3600" b="1" dirty="0" smtClean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3799268" y="1429555"/>
            <a:ext cx="0" cy="141667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V="1">
            <a:off x="4198513" y="1397358"/>
            <a:ext cx="0" cy="148107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/>
        </p:nvSpPr>
        <p:spPr>
          <a:xfrm>
            <a:off x="3354942" y="648776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80686" y="2846137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107235" y="706732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6233375" y="1339402"/>
            <a:ext cx="12879" cy="92083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5834117" y="2329872"/>
            <a:ext cx="1300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静止</a:t>
            </a:r>
            <a:endParaRPr lang="zh-CN" altLang="en-US" sz="3200" b="1" dirty="0"/>
          </a:p>
        </p:txBody>
      </p:sp>
      <p:sp>
        <p:nvSpPr>
          <p:cNvPr id="23" name="右箭头 22"/>
          <p:cNvSpPr/>
          <p:nvPr/>
        </p:nvSpPr>
        <p:spPr>
          <a:xfrm>
            <a:off x="1790164" y="4407787"/>
            <a:ext cx="618195" cy="4604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2275826" y="3876169"/>
            <a:ext cx="595627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认识论</a:t>
            </a:r>
            <a:endParaRPr lang="zh-CN" altLang="en-US" sz="3600" b="1" dirty="0"/>
          </a:p>
        </p:txBody>
      </p:sp>
      <p:sp>
        <p:nvSpPr>
          <p:cNvPr id="25" name="左大括号 24"/>
          <p:cNvSpPr/>
          <p:nvPr/>
        </p:nvSpPr>
        <p:spPr>
          <a:xfrm>
            <a:off x="3161742" y="3858932"/>
            <a:ext cx="334862" cy="2292440"/>
          </a:xfrm>
          <a:prstGeom prst="leftBrac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3689793" y="3684964"/>
            <a:ext cx="47458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认识 </a:t>
            </a:r>
            <a:r>
              <a:rPr lang="en-US" altLang="zh-CN" sz="3600" b="1" dirty="0" smtClean="0"/>
              <a:t>----------</a:t>
            </a:r>
            <a:r>
              <a:rPr lang="zh-CN" altLang="en-US" sz="3600" b="1" dirty="0" smtClean="0"/>
              <a:t>真理           </a:t>
            </a:r>
            <a:endParaRPr lang="en-US" altLang="zh-CN" sz="3600" b="1" dirty="0" smtClean="0"/>
          </a:p>
          <a:p>
            <a:endParaRPr lang="en-US" altLang="zh-CN" sz="3600" b="1" dirty="0"/>
          </a:p>
          <a:p>
            <a:endParaRPr lang="en-US" altLang="zh-CN" sz="3600" b="1" dirty="0" smtClean="0"/>
          </a:p>
          <a:p>
            <a:endParaRPr lang="en-US" altLang="zh-CN" sz="3600" b="1" dirty="0"/>
          </a:p>
          <a:p>
            <a:r>
              <a:rPr lang="zh-CN" altLang="en-US" sz="3600" b="1" dirty="0"/>
              <a:t>实践</a:t>
            </a:r>
          </a:p>
        </p:txBody>
      </p:sp>
      <p:cxnSp>
        <p:nvCxnSpPr>
          <p:cNvPr id="27" name="直接箭头连接符 26"/>
          <p:cNvCxnSpPr/>
          <p:nvPr/>
        </p:nvCxnSpPr>
        <p:spPr>
          <a:xfrm>
            <a:off x="4019279" y="4407787"/>
            <a:ext cx="0" cy="141667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 flipV="1">
            <a:off x="4338034" y="4361001"/>
            <a:ext cx="0" cy="148107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圆角矩形 28"/>
          <p:cNvSpPr/>
          <p:nvPr/>
        </p:nvSpPr>
        <p:spPr>
          <a:xfrm>
            <a:off x="9643051" y="1694979"/>
            <a:ext cx="1973693" cy="6348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>
                <a:solidFill>
                  <a:schemeClr val="tx1"/>
                </a:solidFill>
              </a:rPr>
              <a:t>3</a:t>
            </a:r>
            <a:r>
              <a:rPr lang="zh-CN" altLang="en-US" sz="3600" b="1" dirty="0" smtClean="0">
                <a:solidFill>
                  <a:schemeClr val="tx1"/>
                </a:solidFill>
              </a:rPr>
              <a:t>条原理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844877" y="141002"/>
            <a:ext cx="1522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第</a:t>
            </a:r>
            <a:r>
              <a:rPr lang="en-US" altLang="zh-CN" sz="2800" b="1" dirty="0" smtClean="0"/>
              <a:t>4-5</a:t>
            </a:r>
            <a:r>
              <a:rPr lang="zh-CN" altLang="en-US" sz="2800" b="1" dirty="0" smtClean="0"/>
              <a:t>课</a:t>
            </a:r>
            <a:endParaRPr lang="zh-CN" altLang="en-US" sz="2800" b="1" dirty="0"/>
          </a:p>
        </p:txBody>
      </p:sp>
      <p:sp>
        <p:nvSpPr>
          <p:cNvPr id="32" name="文本框 31"/>
          <p:cNvSpPr txBox="1"/>
          <p:nvPr/>
        </p:nvSpPr>
        <p:spPr>
          <a:xfrm>
            <a:off x="2150769" y="5763257"/>
            <a:ext cx="1648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第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课</a:t>
            </a:r>
            <a:endParaRPr lang="zh-CN" altLang="en-US" sz="2800" b="1" dirty="0"/>
          </a:p>
        </p:txBody>
      </p:sp>
      <p:sp>
        <p:nvSpPr>
          <p:cNvPr id="33" name="椭圆 32"/>
          <p:cNvSpPr/>
          <p:nvPr/>
        </p:nvSpPr>
        <p:spPr>
          <a:xfrm>
            <a:off x="3532029" y="3617245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70597" y="5887498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5983845" y="3686115"/>
            <a:ext cx="1332967" cy="69062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9756814" y="4967400"/>
            <a:ext cx="1973693" cy="63489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>
                <a:solidFill>
                  <a:schemeClr val="tx1"/>
                </a:solidFill>
              </a:rPr>
              <a:t>3</a:t>
            </a:r>
            <a:r>
              <a:rPr lang="zh-CN" altLang="en-US" sz="3600" b="1" dirty="0" smtClean="0">
                <a:solidFill>
                  <a:schemeClr val="tx1"/>
                </a:solidFill>
              </a:rPr>
              <a:t>条原理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38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 animBg="1"/>
      <p:bldP spid="9" grpId="0"/>
      <p:bldP spid="16" grpId="0" animBg="1"/>
      <p:bldP spid="17" grpId="0" animBg="1"/>
      <p:bldP spid="18" grpId="0" animBg="1"/>
      <p:bldP spid="22" grpId="0"/>
      <p:bldP spid="23" grpId="0" animBg="1"/>
      <p:bldP spid="24" grpId="0" animBg="1"/>
      <p:bldP spid="25" grpId="0" animBg="1"/>
      <p:bldP spid="26" grpId="0"/>
      <p:bldP spid="29" grpId="0" animBg="1"/>
      <p:bldP spid="31" grpId="0"/>
      <p:bldP spid="32" grpId="0"/>
      <p:bldP spid="33" grpId="0" animBg="1"/>
      <p:bldP spid="34" grpId="0" animBg="1"/>
      <p:bldP spid="35" grpId="0" animBg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2294" y="41199"/>
            <a:ext cx="4842457" cy="6645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/>
              <a:t>物质的唯一特性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运动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静止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规律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意识活动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实践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真理</a:t>
            </a:r>
            <a:r>
              <a:rPr lang="en-US" altLang="zh-CN" sz="3600" b="1" dirty="0" smtClean="0"/>
              <a:t>——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/>
              <a:t>认识活动</a:t>
            </a:r>
            <a:r>
              <a:rPr lang="en-US" altLang="zh-CN" sz="3600" b="1" dirty="0" smtClean="0"/>
              <a:t>——</a:t>
            </a:r>
            <a:endParaRPr lang="zh-CN" altLang="en-US" sz="3600" b="1" dirty="0"/>
          </a:p>
        </p:txBody>
      </p:sp>
      <p:sp>
        <p:nvSpPr>
          <p:cNvPr id="3" name="左大括号 2"/>
          <p:cNvSpPr/>
          <p:nvPr/>
        </p:nvSpPr>
        <p:spPr>
          <a:xfrm>
            <a:off x="2008502" y="487606"/>
            <a:ext cx="553792" cy="5752660"/>
          </a:xfrm>
          <a:prstGeom prst="leftBrace">
            <a:avLst>
              <a:gd name="adj1" fmla="val 41666"/>
              <a:gd name="adj2" fmla="val 50000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07824" y="2723284"/>
            <a:ext cx="84370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dirty="0"/>
              <a:t>特点</a:t>
            </a:r>
            <a:endParaRPr lang="en-US" altLang="zh-CN" sz="4400" dirty="0"/>
          </a:p>
        </p:txBody>
      </p:sp>
    </p:spTree>
    <p:extLst>
      <p:ext uri="{BB962C8B-B14F-4D97-AF65-F5344CB8AC3E}">
        <p14:creationId xmlns:p14="http://schemas.microsoft.com/office/powerpoint/2010/main" val="194247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38894" y="754692"/>
            <a:ext cx="9457387" cy="3701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/>
              <a:t> </a:t>
            </a:r>
            <a:r>
              <a:rPr lang="en-US" altLang="zh-CN" sz="3200" b="1" dirty="0" smtClean="0"/>
              <a:t>【</a:t>
            </a:r>
            <a:r>
              <a:rPr lang="zh-CN" altLang="en-US" sz="3200" b="1" dirty="0" smtClean="0"/>
              <a:t>巩固练习</a:t>
            </a:r>
            <a:r>
              <a:rPr lang="en-US" altLang="zh-CN" sz="3200" b="1" dirty="0"/>
              <a:t>】</a:t>
            </a:r>
            <a:r>
              <a:rPr lang="zh-CN" altLang="en-US" sz="3200" b="1" dirty="0" smtClean="0"/>
              <a:t>下列</a:t>
            </a:r>
            <a:r>
              <a:rPr lang="zh-CN" altLang="en-US" sz="3200" b="1" dirty="0"/>
              <a:t>关于真理的说法中，正确的是</a:t>
            </a:r>
            <a:br>
              <a:rPr lang="zh-CN" altLang="en-US" sz="3200" b="1" dirty="0"/>
            </a:br>
            <a:r>
              <a:rPr lang="en-US" altLang="zh-CN" sz="3200" b="1" dirty="0"/>
              <a:t>A</a:t>
            </a:r>
            <a:r>
              <a:rPr lang="zh-CN" altLang="en-US" sz="3200" b="1" dirty="0" smtClean="0"/>
              <a:t>．</a:t>
            </a:r>
            <a:r>
              <a:rPr lang="zh-CN" altLang="en-US" sz="3200" b="1" dirty="0"/>
              <a:t>真理是主观的</a:t>
            </a:r>
            <a:br>
              <a:rPr lang="zh-CN" altLang="en-US" sz="3200" b="1" dirty="0"/>
            </a:br>
            <a:r>
              <a:rPr lang="en-US" altLang="zh-CN" sz="3200" b="1" dirty="0"/>
              <a:t>B</a:t>
            </a:r>
            <a:r>
              <a:rPr lang="zh-CN" altLang="en-US" sz="3200" b="1" dirty="0"/>
              <a:t>．真理是人的思维结果</a:t>
            </a:r>
            <a:br>
              <a:rPr lang="zh-CN" altLang="en-US" sz="3200" b="1" dirty="0"/>
            </a:br>
            <a:r>
              <a:rPr lang="en-US" altLang="zh-CN" sz="3200" b="1" dirty="0"/>
              <a:t>C</a:t>
            </a:r>
            <a:r>
              <a:rPr lang="zh-CN" altLang="en-US" sz="3200" b="1" dirty="0"/>
              <a:t>．真理是对规律的反映</a:t>
            </a:r>
            <a:br>
              <a:rPr lang="zh-CN" altLang="en-US" sz="3200" b="1" dirty="0"/>
            </a:br>
            <a:r>
              <a:rPr lang="en-US" altLang="zh-CN" sz="3200" b="1" dirty="0"/>
              <a:t>D</a:t>
            </a:r>
            <a:r>
              <a:rPr lang="zh-CN" altLang="en-US" sz="3200" b="1" dirty="0" smtClean="0"/>
              <a:t>．真理</a:t>
            </a:r>
            <a:r>
              <a:rPr lang="zh-CN" altLang="en-US" sz="3200" b="1" dirty="0"/>
              <a:t>最基本的属性是客观性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581882" y="4456090"/>
            <a:ext cx="1210613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C00000"/>
                </a:solidFill>
              </a:rPr>
              <a:t>D</a:t>
            </a:r>
            <a:endParaRPr lang="zh-CN" altLang="en-US" sz="8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375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468" y="436533"/>
            <a:ext cx="11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/>
              <a:t> </a:t>
            </a:r>
            <a:r>
              <a:rPr lang="en-US" altLang="zh-CN" sz="3200" b="1" dirty="0"/>
              <a:t>【</a:t>
            </a:r>
            <a:r>
              <a:rPr lang="zh-CN" altLang="en-US" sz="3200" b="1" dirty="0"/>
              <a:t>巩固练习</a:t>
            </a:r>
            <a:r>
              <a:rPr lang="en-US" altLang="zh-CN" sz="3200" b="1" dirty="0"/>
              <a:t>】</a:t>
            </a:r>
            <a:r>
              <a:rPr lang="zh-CN" altLang="en-US" sz="3200" b="1" dirty="0" smtClean="0"/>
              <a:t>真理</a:t>
            </a:r>
            <a:r>
              <a:rPr lang="zh-CN" altLang="en-US" sz="3200" b="1" dirty="0"/>
              <a:t>，没有不被怀疑和突破的特权，这是因为</a:t>
            </a:r>
            <a:r>
              <a:rPr lang="zh-CN" altLang="en-US" sz="3200" b="1" dirty="0" smtClean="0"/>
              <a:t>（      </a:t>
            </a:r>
            <a:r>
              <a:rPr lang="zh-CN" altLang="en-US" sz="3200" b="1" dirty="0"/>
              <a:t>） </a:t>
            </a:r>
            <a:br>
              <a:rPr lang="zh-CN" altLang="en-US" sz="3200" b="1" dirty="0"/>
            </a:br>
            <a:r>
              <a:rPr lang="en-US" altLang="zh-CN" sz="3200" b="1" dirty="0"/>
              <a:t>A</a:t>
            </a:r>
            <a:r>
              <a:rPr lang="zh-CN" altLang="en-US" sz="3200" b="1" dirty="0"/>
              <a:t>．人能认识世界，但并不一定能正确认识世界 </a:t>
            </a:r>
            <a:br>
              <a:rPr lang="zh-CN" altLang="en-US" sz="3200" b="1" dirty="0"/>
            </a:br>
            <a:r>
              <a:rPr lang="en-US" altLang="zh-CN" sz="3200" b="1" dirty="0"/>
              <a:t>B</a:t>
            </a:r>
            <a:r>
              <a:rPr lang="zh-CN" altLang="en-US" sz="3200" b="1" dirty="0"/>
              <a:t>．真理的基本属性是客观性 </a:t>
            </a:r>
            <a:br>
              <a:rPr lang="zh-CN" altLang="en-US" sz="3200" b="1" dirty="0"/>
            </a:br>
            <a:r>
              <a:rPr lang="en-US" altLang="zh-CN" sz="3200" b="1" dirty="0"/>
              <a:t>C</a:t>
            </a:r>
            <a:r>
              <a:rPr lang="zh-CN" altLang="en-US" sz="3200" b="1" dirty="0"/>
              <a:t>．认识的根本目的在于指导实践 </a:t>
            </a:r>
            <a:br>
              <a:rPr lang="zh-CN" altLang="en-US" sz="3200" b="1" dirty="0"/>
            </a:br>
            <a:r>
              <a:rPr lang="en-US" altLang="zh-CN" sz="3200" b="1" dirty="0"/>
              <a:t>D</a:t>
            </a:r>
            <a:r>
              <a:rPr lang="zh-CN" altLang="en-US" sz="3200" b="1" dirty="0"/>
              <a:t>．客观世界是无限变化发展的，人们的实践也是发展的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517487" y="2189409"/>
            <a:ext cx="1094705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rgbClr val="C00000"/>
                </a:solidFill>
              </a:rPr>
              <a:t>D</a:t>
            </a:r>
            <a:endParaRPr lang="zh-CN" altLang="en-US" sz="8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02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642830"/>
            <a:ext cx="7776488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巩固练习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kumimoji="0" lang="zh-CN" altLang="zh-CN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下图漫画揭示的哲理是</a:t>
            </a:r>
            <a:r>
              <a:rPr kumimoji="0" lang="zh-CN" altLang="zh-CN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（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）</a:t>
            </a:r>
            <a:endParaRPr kumimoji="0" lang="zh-CN" alt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zh-CN" altLang="en-US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3">
            <a:hlinkClick r:id="rId2" tooltip="点击图片看全图"/>
          </p:cNvPr>
          <p:cNvSpPr>
            <a:spLocks noChangeArrowheads="1"/>
          </p:cNvSpPr>
          <p:nvPr/>
        </p:nvSpPr>
        <p:spPr bwMode="auto">
          <a:xfrm>
            <a:off x="299761" y="1585351"/>
            <a:ext cx="6527749" cy="340375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人的认识受主客体因素制约   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人的主观认识影响客观环境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经实践检验的认识就是真理                   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思想的高度决定认识的深度</a:t>
            </a:r>
            <a:endParaRPr kumimoji="0" lang="zh-CN" altLang="en-US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49012" y="1200630"/>
            <a:ext cx="768475" cy="76944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0" lang="en-US" altLang="zh-CN" sz="4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新宋体" panose="02010609030101010101" pitchFamily="49" charset="-122"/>
                <a:cs typeface="Times New Roman" panose="02020603050405020304" pitchFamily="18" charset="0"/>
              </a:rPr>
              <a:t>A</a:t>
            </a:r>
            <a:endParaRPr lang="zh-CN" altLang="en-US" sz="4400" dirty="0"/>
          </a:p>
        </p:txBody>
      </p:sp>
      <p:pic>
        <p:nvPicPr>
          <p:cNvPr id="1025" name="Picture 1" descr="C:\Users\documents and settings\administrator\application data\360se6\User Data\temp\11e65960e12g214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724" y="2878934"/>
            <a:ext cx="3449527" cy="2360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5254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</TotalTime>
  <Words>1213</Words>
  <Application>Microsoft Office PowerPoint</Application>
  <PresentationFormat>宽屏</PresentationFormat>
  <Paragraphs>138</Paragraphs>
  <Slides>21</Slides>
  <Notes>0</Notes>
  <HiddenSlides>7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黑体</vt:lpstr>
      <vt:lpstr>楷体_GB2312</vt:lpstr>
      <vt:lpstr>宋体</vt:lpstr>
      <vt:lpstr>新宋体</vt:lpstr>
      <vt:lpstr>Arial</vt:lpstr>
      <vt:lpstr>Arial Narrow</vt:lpstr>
      <vt:lpstr>Calibri</vt:lpstr>
      <vt:lpstr>Calibri Light</vt:lpstr>
      <vt:lpstr>Times New Roman</vt:lpstr>
      <vt:lpstr>Office 主题</vt:lpstr>
      <vt:lpstr>PowerPoint 演示文稿</vt:lpstr>
      <vt:lpstr>6.2  在实践中追求和发展真理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认识的反复性、无限性和上升性原理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53</cp:revision>
  <dcterms:created xsi:type="dcterms:W3CDTF">2015-09-16T04:04:01Z</dcterms:created>
  <dcterms:modified xsi:type="dcterms:W3CDTF">2015-12-04T02:01:31Z</dcterms:modified>
</cp:coreProperties>
</file>