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49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tags/tag47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45.xml" ContentType="application/vnd.openxmlformats-officedocument.presentationml.tags+xml"/>
  <Override PartName="/ppt/tags/tag54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Default Extension="vml" ContentType="application/vnd.openxmlformats-officedocument.vmlDrawing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Default Extension="gif" ContentType="image/gif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0" r:id="rId4"/>
    <p:sldId id="289" r:id="rId5"/>
    <p:sldId id="291" r:id="rId6"/>
    <p:sldId id="263" r:id="rId7"/>
    <p:sldId id="293" r:id="rId8"/>
    <p:sldId id="292" r:id="rId9"/>
    <p:sldId id="266" r:id="rId10"/>
    <p:sldId id="294" r:id="rId11"/>
    <p:sldId id="295" r:id="rId12"/>
    <p:sldId id="296" r:id="rId13"/>
    <p:sldId id="267" r:id="rId14"/>
    <p:sldId id="297" r:id="rId15"/>
    <p:sldId id="269" r:id="rId16"/>
    <p:sldId id="303" r:id="rId17"/>
    <p:sldId id="298" r:id="rId18"/>
    <p:sldId id="299" r:id="rId19"/>
    <p:sldId id="273" r:id="rId20"/>
    <p:sldId id="302" r:id="rId21"/>
    <p:sldId id="284" r:id="rId22"/>
    <p:sldId id="304" r:id="rId23"/>
    <p:sldId id="285" r:id="rId24"/>
    <p:sldId id="305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66"/>
    <a:srgbClr val="FF0000"/>
    <a:srgbClr val="F4AD00"/>
    <a:srgbClr val="F4AE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860" autoAdjust="0"/>
    <p:restoredTop sz="94660"/>
  </p:normalViewPr>
  <p:slideViewPr>
    <p:cSldViewPr snapToGrid="0">
      <p:cViewPr varScale="1">
        <p:scale>
          <a:sx n="70" d="100"/>
          <a:sy n="70" d="100"/>
        </p:scale>
        <p:origin x="-85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3" d="100"/>
        <a:sy n="8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2019/9/16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C:\Users\Administrator\Desktop\2019春PPT模板\宇恒PPT版式6.jpg宇恒PPT版式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-23580" y="2540"/>
            <a:ext cx="12238990" cy="68525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-5080" y="1905"/>
            <a:ext cx="12232640" cy="996950"/>
            <a:chOff x="-8" y="3"/>
            <a:chExt cx="19264" cy="1570"/>
          </a:xfrm>
        </p:grpSpPr>
        <p:pic>
          <p:nvPicPr>
            <p:cNvPr id="7" name="图片 6" descr="宇恒PPT版式7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-8" y="3"/>
              <a:ext cx="19264" cy="1570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 userDrawn="1"/>
          </p:nvGrpSpPr>
          <p:grpSpPr>
            <a:xfrm>
              <a:off x="-8" y="305"/>
              <a:ext cx="2180" cy="1044"/>
              <a:chOff x="-8" y="305"/>
              <a:chExt cx="2180" cy="1044"/>
            </a:xfrm>
          </p:grpSpPr>
          <p:sp>
            <p:nvSpPr>
              <p:cNvPr id="10" name="单圆角矩形 5"/>
              <p:cNvSpPr/>
              <p:nvPr userDrawn="1"/>
            </p:nvSpPr>
            <p:spPr>
              <a:xfrm>
                <a:off x="-8" y="305"/>
                <a:ext cx="2181" cy="910"/>
              </a:xfrm>
              <a:custGeom>
                <a:avLst/>
                <a:gdLst>
                  <a:gd name="txL" fmla="*/ 0 w 3816424"/>
                  <a:gd name="txT" fmla="*/ 0 h 1263290"/>
                  <a:gd name="txR" fmla="*/ 3816424 w 3816424"/>
                  <a:gd name="txB" fmla="*/ 1263290 h 1263290"/>
                </a:gdLst>
                <a:ahLst/>
                <a:cxnLst>
                  <a:cxn ang="0">
                    <a:pos x="0" y="0"/>
                  </a:cxn>
                  <a:cxn ang="0">
                    <a:pos x="3402671" y="0"/>
                  </a:cxn>
                  <a:cxn ang="0">
                    <a:pos x="3816424" y="413753"/>
                  </a:cxn>
                  <a:cxn ang="0">
                    <a:pos x="3816424" y="1263290"/>
                  </a:cxn>
                  <a:cxn ang="0">
                    <a:pos x="0" y="1263290"/>
                  </a:cxn>
                  <a:cxn ang="0">
                    <a:pos x="0" y="0"/>
                  </a:cxn>
                </a:cxnLst>
                <a:rect l="txL" t="txT" r="txR" b="txB"/>
                <a:pathLst>
                  <a:path w="3816424" h="1263290">
                    <a:moveTo>
                      <a:pt x="0" y="0"/>
                    </a:moveTo>
                    <a:lnTo>
                      <a:pt x="3402671" y="0"/>
                    </a:lnTo>
                    <a:cubicBezTo>
                      <a:pt x="3631180" y="0"/>
                      <a:pt x="3816424" y="185244"/>
                      <a:pt x="3816424" y="413753"/>
                    </a:cubicBezTo>
                    <a:lnTo>
                      <a:pt x="3816424" y="1263290"/>
                    </a:lnTo>
                    <a:lnTo>
                      <a:pt x="0" y="12632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AD00"/>
              </a:solidFill>
              <a:ln w="9525">
                <a:noFill/>
              </a:ln>
            </p:spPr>
            <p:txBody>
              <a:bodyPr anchor="ctr"/>
              <a:lstStyle/>
              <a:p>
                <a:pPr algn="ctr"/>
                <a:endParaRPr lang="zh-CN" altLang="en-US" sz="1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" name="图片 8" descr="图形4"/>
              <p:cNvPicPr>
                <a:picLocks noChangeAspect="1"/>
              </p:cNvPicPr>
              <p:nvPr userDrawn="1"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28" y="439"/>
                <a:ext cx="910" cy="910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171450" y="1122680"/>
            <a:ext cx="12050395" cy="5963920"/>
            <a:chOff x="270" y="1768"/>
            <a:chExt cx="18977" cy="9392"/>
          </a:xfrm>
        </p:grpSpPr>
        <p:pic>
          <p:nvPicPr>
            <p:cNvPr id="8" name="图片 7" descr="1bbbc8c04cbd3f6d751ab35a97585b22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270" y="2416"/>
              <a:ext cx="10436" cy="874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1"/>
              </p:custDataLst>
            </p:nvPr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27" y="1768"/>
              <a:ext cx="6020" cy="4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文本框 2"/>
            <p:cNvSpPr txBox="1">
              <a:spLocks noChangeArrowheads="1"/>
            </p:cNvSpPr>
            <p:nvPr userDrawn="1">
              <p:custDataLst>
                <p:tags r:id="rId2"/>
              </p:custDataLst>
            </p:nvPr>
          </p:nvSpPr>
          <p:spPr bwMode="auto">
            <a:xfrm>
              <a:off x="10817" y="6762"/>
              <a:ext cx="6366" cy="1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rIns="0" anchor="ctr" anchorCtr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zh-CN" altLang="en-US" sz="6600" dirty="0">
                  <a:latin typeface="+mn-lt"/>
                  <a:ea typeface="+mn-ea"/>
                </a:rPr>
                <a:t>本课结束</a:t>
              </a:r>
            </a:p>
          </p:txBody>
        </p:sp>
      </p:grpSp>
      <p:grpSp>
        <p:nvGrpSpPr>
          <p:cNvPr id="2" name="组合 1"/>
          <p:cNvGrpSpPr/>
          <p:nvPr userDrawn="1"/>
        </p:nvGrpSpPr>
        <p:grpSpPr>
          <a:xfrm>
            <a:off x="-5080" y="1905"/>
            <a:ext cx="12232640" cy="996950"/>
            <a:chOff x="-8" y="3"/>
            <a:chExt cx="19264" cy="1570"/>
          </a:xfrm>
        </p:grpSpPr>
        <p:pic>
          <p:nvPicPr>
            <p:cNvPr id="7" name="图片 6" descr="宇恒PPT版式7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8" y="3"/>
              <a:ext cx="19264" cy="1570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 userDrawn="1"/>
          </p:nvGrpSpPr>
          <p:grpSpPr>
            <a:xfrm>
              <a:off x="-8" y="305"/>
              <a:ext cx="2180" cy="1044"/>
              <a:chOff x="-8" y="305"/>
              <a:chExt cx="2180" cy="1044"/>
            </a:xfrm>
          </p:grpSpPr>
          <p:sp>
            <p:nvSpPr>
              <p:cNvPr id="4" name="单圆角矩形 5"/>
              <p:cNvSpPr/>
              <p:nvPr userDrawn="1"/>
            </p:nvSpPr>
            <p:spPr>
              <a:xfrm>
                <a:off x="-8" y="305"/>
                <a:ext cx="2181" cy="910"/>
              </a:xfrm>
              <a:custGeom>
                <a:avLst/>
                <a:gdLst>
                  <a:gd name="txL" fmla="*/ 0 w 3816424"/>
                  <a:gd name="txT" fmla="*/ 0 h 1263290"/>
                  <a:gd name="txR" fmla="*/ 3816424 w 3816424"/>
                  <a:gd name="txB" fmla="*/ 1263290 h 1263290"/>
                </a:gdLst>
                <a:ahLst/>
                <a:cxnLst>
                  <a:cxn ang="0">
                    <a:pos x="0" y="0"/>
                  </a:cxn>
                  <a:cxn ang="0">
                    <a:pos x="3402671" y="0"/>
                  </a:cxn>
                  <a:cxn ang="0">
                    <a:pos x="3816424" y="413753"/>
                  </a:cxn>
                  <a:cxn ang="0">
                    <a:pos x="3816424" y="1263290"/>
                  </a:cxn>
                  <a:cxn ang="0">
                    <a:pos x="0" y="1263290"/>
                  </a:cxn>
                  <a:cxn ang="0">
                    <a:pos x="0" y="0"/>
                  </a:cxn>
                </a:cxnLst>
                <a:rect l="txL" t="txT" r="txR" b="txB"/>
                <a:pathLst>
                  <a:path w="3816424" h="1263290">
                    <a:moveTo>
                      <a:pt x="0" y="0"/>
                    </a:moveTo>
                    <a:lnTo>
                      <a:pt x="3402671" y="0"/>
                    </a:lnTo>
                    <a:cubicBezTo>
                      <a:pt x="3631180" y="0"/>
                      <a:pt x="3816424" y="185244"/>
                      <a:pt x="3816424" y="413753"/>
                    </a:cubicBezTo>
                    <a:lnTo>
                      <a:pt x="3816424" y="1263290"/>
                    </a:lnTo>
                    <a:lnTo>
                      <a:pt x="0" y="12632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AD00"/>
              </a:solidFill>
              <a:ln w="9525">
                <a:noFill/>
              </a:ln>
            </p:spPr>
            <p:txBody>
              <a:bodyPr anchor="ctr"/>
              <a:lstStyle/>
              <a:p>
                <a:pPr algn="ctr"/>
                <a:endParaRPr lang="zh-CN" altLang="en-US" sz="1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" name="图片 8" descr="图形4"/>
              <p:cNvPicPr>
                <a:picLocks noChangeAspect="1"/>
              </p:cNvPicPr>
              <p:nvPr userDrawn="1"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628" y="439"/>
                <a:ext cx="910" cy="910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1.xml"/><Relationship Id="rId5" Type="http://schemas.openxmlformats.org/officeDocument/2006/relationships/theme" Target="../theme/theme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2019/9/16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5715" y="41275"/>
            <a:ext cx="12212320" cy="6794500"/>
            <a:chOff x="9" y="65"/>
            <a:chExt cx="19232" cy="10700"/>
          </a:xfrm>
        </p:grpSpPr>
        <p:pic>
          <p:nvPicPr>
            <p:cNvPr id="3" name="图片 2" descr="C:\Users\Administrator\Desktop\2019春PPT模板\宇恒PPT版式8.jpg宇恒PPT版式8"/>
            <p:cNvPicPr>
              <a:picLocks noChangeAspect="1"/>
            </p:cNvPicPr>
            <p:nvPr userDrawn="1"/>
          </p:nvPicPr>
          <p:blipFill>
            <a:blip r:embed="rId9"/>
            <a:srcRect/>
            <a:stretch>
              <a:fillRect/>
            </a:stretch>
          </p:blipFill>
          <p:spPr>
            <a:xfrm>
              <a:off x="9" y="65"/>
              <a:ext cx="19233" cy="10701"/>
            </a:xfrm>
            <a:prstGeom prst="rect">
              <a:avLst/>
            </a:prstGeom>
          </p:spPr>
        </p:pic>
        <p:pic>
          <p:nvPicPr>
            <p:cNvPr id="17" name="图片 16" descr="图形4"/>
            <p:cNvPicPr>
              <a:picLocks noChangeAspect="1"/>
            </p:cNvPicPr>
            <p:nvPr userDrawn="1"/>
          </p:nvPicPr>
          <p:blipFill>
            <a:blip r:embed="rId10" cstate="print"/>
            <a:stretch>
              <a:fillRect/>
            </a:stretch>
          </p:blipFill>
          <p:spPr>
            <a:xfrm>
              <a:off x="12450" y="7961"/>
              <a:ext cx="1836" cy="1836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10.jpeg"/><Relationship Id="rId4" Type="http://schemas.openxmlformats.org/officeDocument/2006/relationships/hyperlink" Target="http://image.baidu.com/search/detail?ct=503316480&amp;z=undefined&amp;tn=baiduimagedetail&amp;ipn=d&amp;word=%E5%BC%A0%E5%B2%B1&amp;step_word=&amp;ie=utf-8&amp;in=&amp;cl=2&amp;lm=-1&amp;st=undefined&amp;cs=1031137628,1264937700&amp;os=3225588997,3828026157&amp;pn=12&amp;rn=1&amp;di=66873417930&amp;ln=1962&amp;fr=&amp;fmq=1459901061092_R&amp;fm=&amp;ic=undefined&amp;s=undefined&amp;se=&amp;sme=&amp;tab=0&amp;width=&amp;height=&amp;face=undefined&amp;is=&amp;istype=0&amp;ist=&amp;jit=&amp;bdtype=0&amp;gsm=0&amp;objurl=http://qjwb.zjol.com.cn/images/2014-02/16/qjwb20140216b0002v01b004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5.xml"/><Relationship Id="rId1" Type="http://schemas.openxmlformats.org/officeDocument/2006/relationships/tags" Target="../tags/tag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tags" Target="../tags/tag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3.xml"/><Relationship Id="rId1" Type="http://schemas.openxmlformats.org/officeDocument/2006/relationships/tags" Target="../tags/tag3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image" Target="../media/image1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3.xml"/><Relationship Id="rId1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5.xml"/><Relationship Id="rId1" Type="http://schemas.openxmlformats.org/officeDocument/2006/relationships/tags" Target="../tags/tag4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7.xml"/><Relationship Id="rId1" Type="http://schemas.openxmlformats.org/officeDocument/2006/relationships/tags" Target="../tags/tag4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9.xml"/><Relationship Id="rId1" Type="http://schemas.openxmlformats.org/officeDocument/2006/relationships/tags" Target="../tags/tag4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1.xml"/><Relationship Id="rId1" Type="http://schemas.openxmlformats.org/officeDocument/2006/relationships/tags" Target="../tags/tag5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889500" y="613031"/>
            <a:ext cx="6627495" cy="2561590"/>
          </a:xfrm>
        </p:spPr>
        <p:txBody>
          <a:bodyPr>
            <a:noAutofit/>
          </a:bodyPr>
          <a:lstStyle/>
          <a:p>
            <a:r>
              <a:rPr lang="en-US" altLang="zh-CN" sz="6000" b="1" kern="1200" baseline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12 </a:t>
            </a:r>
            <a:r>
              <a:rPr lang="zh-CN" altLang="en-US" sz="6000" b="1" kern="1200" baseline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湖心亭看雪</a:t>
            </a:r>
            <a:endParaRPr lang="zh-CN" altLang="en-US" sz="6000" b="1" kern="1200" baseline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76070" y="760730"/>
            <a:ext cx="38125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九年级语文人教版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上册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327775" y="3324747"/>
            <a:ext cx="44310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张岱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523" y="4248562"/>
            <a:ext cx="10715223" cy="21276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一、新课引入</a:t>
            </a:r>
            <a:endParaRPr lang="zh-CN" altLang="en-US" sz="27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>
              <a:buNone/>
            </a:pP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734096" y="1751527"/>
            <a:ext cx="104061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 smtClean="0">
                <a:latin typeface="+mj-ea"/>
                <a:ea typeface="+mj-ea"/>
              </a:rPr>
              <a:t>  </a:t>
            </a:r>
            <a:r>
              <a:rPr lang="zh-CN" altLang="zh-CN" sz="2400" kern="100" dirty="0" smtClean="0">
                <a:latin typeface="+mj-ea"/>
                <a:ea typeface="+mj-ea"/>
              </a:rPr>
              <a:t>“</a:t>
            </a:r>
            <a:r>
              <a:rPr lang="zh-CN" altLang="zh-CN" sz="2400" kern="100" dirty="0">
                <a:latin typeface="+mj-ea"/>
                <a:ea typeface="+mj-ea"/>
              </a:rPr>
              <a:t>千山鸟飞绝，万径人踪灭。孤舟蓑笠翁，独钓寒江雪。”这是唐代诗人柳宗元的诗，诗中“寒江独钓”的清奇意境令人神往，孤高情怀叫人赞叹。而明末清初的文学家张岱的《湖心亭看雪》则营造了另一番意境，抒发了别 样的情怀。今天让我们 随着张岱，走向西湖，去湖心亭看看雪</a:t>
            </a:r>
            <a:r>
              <a:rPr lang="zh-CN" altLang="zh-CN" sz="2400" kern="100" dirty="0" smtClean="0">
                <a:latin typeface="+mj-ea"/>
                <a:ea typeface="+mj-ea"/>
              </a:rPr>
              <a:t>。</a:t>
            </a:r>
            <a:endParaRPr lang="en-US" altLang="zh-CN" sz="2400" kern="100" dirty="0" smtClean="0">
              <a:latin typeface="+mj-ea"/>
              <a:ea typeface="+mj-ea"/>
            </a:endParaRP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endParaRPr lang="zh-CN" altLang="zh-CN" sz="2400" kern="100" dirty="0">
              <a:effectLst/>
              <a:latin typeface="+mj-ea"/>
              <a:ea typeface="+mj-ea"/>
            </a:endParaRPr>
          </a:p>
        </p:txBody>
      </p:sp>
      <p:graphicFrame>
        <p:nvGraphicFramePr>
          <p:cNvPr id="4" name="Object 4"/>
          <p:cNvGraphicFramePr>
            <a:graphicFrameLocks/>
          </p:cNvGraphicFramePr>
          <p:nvPr/>
        </p:nvGraphicFramePr>
        <p:xfrm>
          <a:off x="2601643" y="4159876"/>
          <a:ext cx="6310427" cy="2601084"/>
        </p:xfrm>
        <a:graphic>
          <a:graphicData uri="http://schemas.openxmlformats.org/presentationml/2006/ole">
            <p:oleObj spid="_x0000_s1030" r:id="rId5" imgW="9190517" imgH="6896698" progId="PBrush">
              <p:embed/>
            </p:oleObj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3" name="内容占位符 41985"/>
          <p:cNvSpPr txBox="1">
            <a:spLocks noChangeArrowheads="1"/>
          </p:cNvSpPr>
          <p:nvPr/>
        </p:nvSpPr>
        <p:spPr>
          <a:xfrm>
            <a:off x="3284114" y="1987834"/>
            <a:ext cx="8319751" cy="5689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  <a:sym typeface="黑体" panose="02010609060101010101" pitchFamily="49" charset="-122"/>
              </a:rPr>
              <a:t>      张岱</a:t>
            </a:r>
            <a:r>
              <a:rPr lang="zh-CN" altLang="en-US" dirty="0">
                <a:latin typeface="+mj-ea"/>
                <a:ea typeface="+mj-ea"/>
                <a:sym typeface="隶书" panose="02010509060101010101" pitchFamily="49" charset="-122"/>
              </a:rPr>
              <a:t>，字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宗子</a:t>
            </a:r>
            <a:r>
              <a:rPr lang="zh-CN" altLang="en-US" dirty="0">
                <a:latin typeface="+mj-ea"/>
                <a:ea typeface="+mj-ea"/>
                <a:sym typeface="隶书" panose="02010509060101010101" pitchFamily="49" charset="-122"/>
              </a:rPr>
              <a:t>，又字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石公</a:t>
            </a:r>
            <a:r>
              <a:rPr lang="zh-CN" altLang="en-US" dirty="0">
                <a:latin typeface="+mj-ea"/>
                <a:ea typeface="+mj-ea"/>
                <a:sym typeface="隶书" panose="02010509060101010101" pitchFamily="49" charset="-122"/>
              </a:rPr>
              <a:t>，号陶庵，又号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蝶庵居士</a:t>
            </a:r>
            <a:r>
              <a:rPr lang="zh-CN" altLang="en-US" dirty="0">
                <a:latin typeface="+mj-ea"/>
                <a:ea typeface="+mj-ea"/>
                <a:sym typeface="隶书" panose="02010509060101010101" pitchFamily="49" charset="-122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明末清初</a:t>
            </a:r>
            <a:r>
              <a:rPr lang="zh-CN" altLang="en-US" dirty="0">
                <a:solidFill>
                  <a:schemeClr val="tx2"/>
                </a:solidFill>
                <a:latin typeface="+mj-ea"/>
                <a:ea typeface="+mj-ea"/>
                <a:sym typeface="隶书" panose="02010509060101010101" pitchFamily="49" charset="-122"/>
              </a:rPr>
              <a:t>山阴（今浙江绍兴）人。寓居杭州，出身仕宦世家，少为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富贵公子</a:t>
            </a:r>
            <a:r>
              <a:rPr lang="zh-CN" altLang="en-US" dirty="0">
                <a:solidFill>
                  <a:schemeClr val="tx2"/>
                </a:solidFill>
                <a:latin typeface="+mj-ea"/>
                <a:ea typeface="+mj-ea"/>
                <a:sym typeface="隶书" panose="02010509060101010101" pitchFamily="49" charset="-122"/>
              </a:rPr>
              <a:t>，爱繁华，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好山水，晓音乐</a:t>
            </a:r>
            <a:r>
              <a:rPr lang="zh-CN" altLang="en-US" dirty="0">
                <a:solidFill>
                  <a:schemeClr val="tx2"/>
                </a:solidFill>
                <a:latin typeface="+mj-ea"/>
                <a:ea typeface="+mj-ea"/>
                <a:sym typeface="隶书" panose="02010509060101010101" pitchFamily="49" charset="-122"/>
              </a:rPr>
              <a:t>、戏曲，明亡后不仕，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入山著书</a:t>
            </a:r>
            <a:r>
              <a:rPr lang="zh-CN" altLang="en-US" dirty="0">
                <a:solidFill>
                  <a:schemeClr val="tx2"/>
                </a:solidFill>
                <a:latin typeface="+mj-ea"/>
                <a:ea typeface="+mj-ea"/>
                <a:sym typeface="隶书" panose="02010509060101010101" pitchFamily="49" charset="-122"/>
              </a:rPr>
              <a:t>以终。</a:t>
            </a: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chemeClr val="tx2"/>
                </a:solidFill>
                <a:latin typeface="+mj-ea"/>
                <a:ea typeface="+mj-ea"/>
              </a:rPr>
              <a:t>  代表作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:《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陶庵梦忆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和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西湖梦寻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CN" altLang="en-US" dirty="0">
                <a:latin typeface="+mj-ea"/>
                <a:ea typeface="+mj-ea"/>
              </a:rPr>
              <a:t>即写于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明朝灭亡</a:t>
            </a:r>
            <a:r>
              <a:rPr lang="zh-CN" altLang="en-US" dirty="0">
                <a:latin typeface="+mj-ea"/>
                <a:ea typeface="+mj-ea"/>
              </a:rPr>
              <a:t>以后，书中缅怀往昔风月繁华，追忆前尘往事，字里行间流露出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深沉的故国之思</a:t>
            </a:r>
            <a:r>
              <a:rPr lang="zh-CN" altLang="en-US" dirty="0">
                <a:latin typeface="+mj-ea"/>
                <a:ea typeface="+mj-ea"/>
              </a:rPr>
              <a:t>和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沧桑之感</a:t>
            </a:r>
            <a:r>
              <a:rPr lang="zh-CN" altLang="en-US" dirty="0">
                <a:latin typeface="+mj-ea"/>
                <a:ea typeface="+mj-ea"/>
              </a:rPr>
              <a:t>。总带有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淡淡的哀愁</a:t>
            </a:r>
            <a:r>
              <a:rPr lang="zh-CN" altLang="en-US" dirty="0">
                <a:latin typeface="+mj-ea"/>
                <a:ea typeface="+mj-ea"/>
              </a:rPr>
              <a:t>。</a:t>
            </a:r>
          </a:p>
        </p:txBody>
      </p:sp>
      <p:pic>
        <p:nvPicPr>
          <p:cNvPr id="4" name="图片 4" descr="http://img2.imgtn.bdimg.com/it/u=1031137628,1264937700&amp;fm=21&amp;gp=0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40" y="2351534"/>
            <a:ext cx="23939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965870" y="1464614"/>
            <a:ext cx="1712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作者简介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buClr>
                <a:srgbClr val="5B9BD5"/>
              </a:buClr>
            </a:pP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79801" y="2127758"/>
            <a:ext cx="68376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       </a:t>
            </a:r>
            <a:r>
              <a:rPr lang="en-US" altLang="zh-CN" sz="24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背景一：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zh-CN" altLang="en-US" sz="2400" dirty="0">
                <a:latin typeface="+mj-ea"/>
                <a:ea typeface="+mj-ea"/>
              </a:rPr>
              <a:t>湖心亭看雪事件发生于崇祯五年（</a:t>
            </a:r>
            <a:r>
              <a:rPr lang="en-US" altLang="zh-CN" sz="2400" b="1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1632</a:t>
            </a:r>
            <a:r>
              <a:rPr lang="zh-CN" altLang="en-US" sz="2400" b="1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年</a:t>
            </a:r>
            <a:r>
              <a:rPr lang="zh-CN" altLang="en-US" sz="2400" dirty="0">
                <a:latin typeface="+mj-ea"/>
                <a:ea typeface="+mj-ea"/>
              </a:rPr>
              <a:t>），崇祯</a:t>
            </a:r>
            <a:r>
              <a:rPr lang="en-US" altLang="zh-CN" sz="2400" dirty="0">
                <a:latin typeface="+mj-ea"/>
                <a:ea typeface="+mj-ea"/>
              </a:rPr>
              <a:t>17</a:t>
            </a:r>
            <a:r>
              <a:rPr lang="zh-CN" altLang="en-US" sz="2400" dirty="0">
                <a:latin typeface="+mj-ea"/>
                <a:ea typeface="+mj-ea"/>
              </a:rPr>
              <a:t>年（</a:t>
            </a:r>
            <a:r>
              <a:rPr lang="en-US" altLang="zh-CN" sz="2400" dirty="0">
                <a:latin typeface="+mj-ea"/>
                <a:ea typeface="+mj-ea"/>
              </a:rPr>
              <a:t>1644</a:t>
            </a:r>
            <a:r>
              <a:rPr lang="zh-CN" altLang="en-US" sz="2400" dirty="0">
                <a:latin typeface="+mj-ea"/>
                <a:ea typeface="+mj-ea"/>
                <a:sym typeface="+mn-ea"/>
              </a:rPr>
              <a:t>年</a:t>
            </a:r>
            <a:r>
              <a:rPr lang="zh-CN" altLang="en-US" sz="2400" dirty="0">
                <a:latin typeface="+mj-ea"/>
                <a:ea typeface="+mj-ea"/>
              </a:rPr>
              <a:t>）明朝灭亡，顺治登基，清朝建立；顺治元年（</a:t>
            </a:r>
            <a:r>
              <a:rPr lang="en-US" altLang="zh-CN" sz="2400" dirty="0">
                <a:latin typeface="+mj-ea"/>
                <a:ea typeface="+mj-ea"/>
              </a:rPr>
              <a:t>1644</a:t>
            </a:r>
            <a:r>
              <a:rPr lang="zh-CN" altLang="en-US" sz="2400" dirty="0">
                <a:latin typeface="+mj-ea"/>
                <a:ea typeface="+mj-ea"/>
              </a:rPr>
              <a:t>年）张岱反清复明失败，逃入山中著书；</a:t>
            </a:r>
            <a:r>
              <a:rPr lang="en-US" altLang="zh-CN" sz="2400" b="1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1647</a:t>
            </a:r>
            <a:r>
              <a:rPr lang="zh-CN" altLang="en-US" sz="2400" b="1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年</a:t>
            </a:r>
            <a:r>
              <a:rPr lang="zh-CN" altLang="en-US" sz="2400" dirty="0">
                <a:latin typeface="+mj-ea"/>
                <a:ea typeface="+mj-ea"/>
              </a:rPr>
              <a:t>左右，张岱写《湖心亭看雪》</a:t>
            </a:r>
            <a:r>
              <a:rPr lang="zh-CN" altLang="en-US" sz="2400" dirty="0" smtClean="0">
                <a:latin typeface="+mj-ea"/>
                <a:ea typeface="+mj-ea"/>
              </a:rPr>
              <a:t>。</a:t>
            </a:r>
            <a:endParaRPr lang="en-US" altLang="zh-CN" sz="2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      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背景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二：</a:t>
            </a:r>
            <a:r>
              <a:rPr lang="zh-CN" altLang="en-US" sz="2400" dirty="0">
                <a:latin typeface="+mj-ea"/>
                <a:ea typeface="+mj-ea"/>
              </a:rPr>
              <a:t>金陵即南京，明太祖朱元璋定位国都，后</a:t>
            </a:r>
            <a:r>
              <a:rPr lang="zh-CN" altLang="en-US" sz="2400" dirty="0" smtClean="0">
                <a:latin typeface="+mj-ea"/>
                <a:ea typeface="+mj-ea"/>
              </a:rPr>
              <a:t>明成祖</a:t>
            </a:r>
            <a:r>
              <a:rPr lang="zh-CN" altLang="en-US" sz="2400" dirty="0">
                <a:latin typeface="+mj-ea"/>
                <a:ea typeface="+mj-ea"/>
              </a:rPr>
              <a:t>朱棣迁都北京。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48287" y="1604538"/>
            <a:ext cx="2859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写作背景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7" name="图片 41986" descr="B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725" y="2497626"/>
            <a:ext cx="259763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buClr>
                <a:srgbClr val="5B9BD5"/>
              </a:buClr>
            </a:pP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5267458" y="2463964"/>
            <a:ext cx="6349286" cy="279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湖心亭位于杭州西湖中间，据说是宋代整修西湖时，以湖泥堆成小山，成为一岛，是西湖三岛之一，后于山边建成亭阁，叫湖心亭。这是观赏西湖风景的好地方，因此常有文人墨客到此赏景。　</a:t>
            </a:r>
          </a:p>
        </p:txBody>
      </p:sp>
      <p:pic>
        <p:nvPicPr>
          <p:cNvPr id="5" name="Picture 2" descr="2004512141316256"/>
          <p:cNvPicPr>
            <a:picLocks noChangeAspect="1" noChangeArrowheads="1"/>
          </p:cNvPicPr>
          <p:nvPr/>
        </p:nvPicPr>
        <p:blipFill>
          <a:blip r:embed="rId4">
            <a:lum bright="12000"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540" y="2287626"/>
            <a:ext cx="4012755" cy="314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2102225" y="1764406"/>
            <a:ext cx="2458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</a:rPr>
              <a:t>湖心亭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476375" y="2301553"/>
            <a:ext cx="2454275" cy="48244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崇祯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更</a:t>
            </a:r>
            <a:r>
              <a:rPr lang="zh-CN" altLang="en-US" dirty="0" smtClean="0">
                <a:latin typeface="+mj-ea"/>
                <a:ea typeface="+mj-ea"/>
              </a:rPr>
              <a:t>定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dirty="0" smtClean="0">
                <a:solidFill>
                  <a:srgbClr val="FF0000"/>
                </a:solidFill>
                <a:latin typeface="+mj-ea"/>
                <a:ea typeface="+mj-ea"/>
              </a:rPr>
              <a:t>更</a:t>
            </a:r>
            <a:r>
              <a:rPr lang="zh-CN" altLang="zh-CN" dirty="0" smtClean="0">
                <a:latin typeface="+mj-ea"/>
                <a:ea typeface="+mj-ea"/>
              </a:rPr>
              <a:t>有此人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强</a:t>
            </a:r>
            <a:r>
              <a:rPr lang="zh-CN" altLang="en-US" dirty="0" smtClean="0">
                <a:latin typeface="+mj-ea"/>
                <a:ea typeface="+mj-ea"/>
              </a:rPr>
              <a:t>饮</a:t>
            </a:r>
            <a:endParaRPr lang="en-US" altLang="zh-CN" dirty="0" smtClean="0">
              <a:latin typeface="+mj-ea"/>
              <a:ea typeface="+mj-ea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28918" y="2484553"/>
            <a:ext cx="295116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chóng zhēn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902671" y="2997024"/>
            <a:ext cx="1943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gēng</a:t>
            </a:r>
          </a:p>
        </p:txBody>
      </p:sp>
      <p:sp>
        <p:nvSpPr>
          <p:cNvPr id="6" name="矩形 5"/>
          <p:cNvSpPr/>
          <p:nvPr/>
        </p:nvSpPr>
        <p:spPr>
          <a:xfrm>
            <a:off x="2955492" y="3707246"/>
            <a:ext cx="1506537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g</a:t>
            </a:r>
            <a:r>
              <a:rPr lang="zh-CN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èn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g</a:t>
            </a:r>
            <a:endParaRPr lang="zh-CN" altLang="zh-CN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2955376" y="4482371"/>
            <a:ext cx="2090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 err="1">
                <a:solidFill>
                  <a:srgbClr val="FF0000"/>
                </a:solidFill>
                <a:latin typeface="+mj-ea"/>
                <a:ea typeface="+mj-ea"/>
              </a:rPr>
              <a:t>qiǎn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g</a:t>
            </a:r>
            <a:endParaRPr lang="zh-CN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805144" y="2547987"/>
            <a:ext cx="1728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cuì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805144" y="3124921"/>
            <a:ext cx="4641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sōng    hàng    dàng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8863745" y="3701855"/>
            <a:ext cx="12430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zhān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8863745" y="4278789"/>
            <a:ext cx="2663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ná  </a:t>
            </a:r>
          </a:p>
        </p:txBody>
      </p:sp>
      <p:sp>
        <p:nvSpPr>
          <p:cNvPr id="2" name="矩形 1"/>
          <p:cNvSpPr/>
          <p:nvPr/>
        </p:nvSpPr>
        <p:spPr>
          <a:xfrm>
            <a:off x="7295544" y="2485217"/>
            <a:ext cx="18169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毳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pitchFamily="34" charset="-122"/>
              </a:rPr>
              <a:t>衣</a:t>
            </a:r>
          </a:p>
          <a:p>
            <a:pPr lvl="0"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微软雅黑" panose="020B0503020204020204" pitchFamily="34" charset="-122"/>
              </a:rPr>
              <a:t>雾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凇沆砀</a:t>
            </a:r>
          </a:p>
          <a:p>
            <a:pPr lvl="0"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微软雅黑" panose="020B0503020204020204" pitchFamily="34" charset="-122"/>
              </a:rPr>
              <a:t>铺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毡</a:t>
            </a:r>
          </a:p>
          <a:p>
            <a:pPr lvl="0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拏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592316" y="1481070"/>
            <a:ext cx="2724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读准字音</a:t>
            </a:r>
            <a:endParaRPr lang="zh-CN" altLang="en-US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/>
      <p:bldP spid="7" grpId="0"/>
      <p:bldP spid="8" grpId="0" autoUpdateAnimBg="0"/>
      <p:bldP spid="9" grpId="0" autoUpdateAnimBg="0"/>
      <p:bldP spid="10" grpId="0" autoUpdateAnimBg="0"/>
      <p:bldP spid="1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buClr>
                <a:srgbClr val="5B9BD5"/>
              </a:buClr>
            </a:pP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4" name="内容占位符 2"/>
          <p:cNvSpPr txBox="1">
            <a:spLocks noChangeArrowheads="1"/>
          </p:cNvSpPr>
          <p:nvPr/>
        </p:nvSpPr>
        <p:spPr>
          <a:xfrm>
            <a:off x="892810" y="1891030"/>
            <a:ext cx="10144125" cy="46520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       崇祯五年十二月，余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住西湖。大雪三日，湖中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人鸟声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俱绝。   是日更定矣，余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拏一小舟，拥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毳衣炉火，独往湖心亭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看雪。雾凇沆砀，天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与云与山与水，上下一白。湖上影子，惟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长堤一痕、湖心亭一点、与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余舟一芥、舟中人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两三粒而已。  </a:t>
            </a:r>
            <a:endParaRPr lang="en-US" altLang="zh-CN" dirty="0" smtClean="0">
              <a:solidFill>
                <a:srgbClr val="000000"/>
              </a:solidFill>
              <a:latin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      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到亭上，有两人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铺毡对坐，一童子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烧酒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炉正沸。见余大喜曰：“湖中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焉得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更有此人！”拉余同饮。余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强饮三大白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而别。问其姓氏，是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金陵人，客此。 及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下船，舟子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喃喃曰：“莫说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相公痴，更有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/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痴似相公者。”</a:t>
            </a:r>
            <a:endParaRPr lang="zh-CN" altLang="en-US" dirty="0" smtClean="0">
              <a:solidFill>
                <a:srgbClr val="00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19643" y="1244939"/>
            <a:ext cx="390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湖心亭看雪</a:t>
            </a:r>
            <a:endParaRPr lang="en-US" altLang="zh-CN" sz="2400" dirty="0" smtClean="0">
              <a:solidFill>
                <a:srgbClr val="000000"/>
              </a:solidFill>
              <a:latin typeface="微软雅黑" panose="020B0503020204020204" pitchFamily="34" charset="-122"/>
            </a:endParaRPr>
          </a:p>
          <a:p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                                张岱</a:t>
            </a:r>
            <a:endParaRPr lang="zh-CN" altLang="en-US" sz="2400" dirty="0">
              <a:solidFill>
                <a:srgbClr val="0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5611" y="1223493"/>
            <a:ext cx="179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朗读课文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buClr>
                <a:srgbClr val="5B9BD5"/>
              </a:buClr>
            </a:pP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64890" y="1161235"/>
            <a:ext cx="3928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疏通文意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4649273" y="1073591"/>
            <a:ext cx="471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第一段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180304" y="2240924"/>
            <a:ext cx="120116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zh-CN" altLang="en-US" sz="2400" dirty="0">
                <a:latin typeface="+mj-ea"/>
                <a:ea typeface="+mj-ea"/>
              </a:rPr>
              <a:t> </a:t>
            </a:r>
            <a:r>
              <a:rPr lang="zh-CN" altLang="en-US" sz="2400" dirty="0" smtClean="0">
                <a:latin typeface="+mj-ea"/>
                <a:ea typeface="+mj-ea"/>
              </a:rPr>
              <a:t>      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崇祯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五年</a:t>
            </a:r>
            <a:r>
              <a:rPr lang="zh-CN" altLang="en-US" sz="2400" dirty="0">
                <a:latin typeface="+mj-ea"/>
                <a:ea typeface="+mj-ea"/>
              </a:rPr>
              <a:t>十二月，余住西湖。大雪三日，湖中人鸟声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俱绝</a:t>
            </a:r>
            <a:r>
              <a:rPr lang="zh-CN" altLang="en-US" sz="2400" dirty="0" smtClean="0">
                <a:latin typeface="+mj-ea"/>
                <a:ea typeface="+mj-ea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是</a:t>
            </a:r>
            <a:r>
              <a:rPr lang="zh-CN" altLang="en-US" sz="2400" dirty="0">
                <a:latin typeface="+mj-ea"/>
                <a:ea typeface="+mj-ea"/>
              </a:rPr>
              <a:t>日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更定</a:t>
            </a:r>
            <a:r>
              <a:rPr lang="zh-CN" altLang="en-US" sz="2400" dirty="0">
                <a:latin typeface="+mj-ea"/>
                <a:ea typeface="+mj-ea"/>
              </a:rPr>
              <a:t>矣，</a:t>
            </a:r>
            <a:r>
              <a:rPr lang="zh-CN" altLang="en-US" sz="2400" dirty="0" smtClean="0">
                <a:latin typeface="+mj-ea"/>
                <a:ea typeface="+mj-ea"/>
              </a:rPr>
              <a:t>余</a:t>
            </a:r>
            <a:endParaRPr lang="en-US" altLang="zh-CN" sz="2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  <a:buFontTx/>
              <a:buNone/>
            </a:pP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buFontTx/>
              <a:buNone/>
            </a:pP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拏 </a:t>
            </a:r>
            <a:r>
              <a:rPr lang="en-US" altLang="zh-CN" sz="2400" dirty="0" err="1">
                <a:latin typeface="+mj-ea"/>
                <a:ea typeface="+mj-ea"/>
              </a:rPr>
              <a:t>一小舟，</a:t>
            </a:r>
            <a:r>
              <a:rPr lang="en-US" altLang="zh-CN" sz="2400" dirty="0" err="1">
                <a:solidFill>
                  <a:srgbClr val="FF0000"/>
                </a:solidFill>
                <a:latin typeface="+mj-ea"/>
                <a:ea typeface="+mj-ea"/>
              </a:rPr>
              <a:t>拥毳衣炉火</a:t>
            </a:r>
            <a:r>
              <a:rPr lang="en-US" altLang="zh-CN" sz="2400" dirty="0" err="1">
                <a:latin typeface="+mj-ea"/>
                <a:ea typeface="+mj-ea"/>
              </a:rPr>
              <a:t>，独往湖心亭看雪。</a:t>
            </a:r>
            <a:r>
              <a:rPr lang="en-US" altLang="zh-CN" sz="2400" dirty="0" err="1">
                <a:solidFill>
                  <a:srgbClr val="FF0000"/>
                </a:solidFill>
                <a:latin typeface="+mj-ea"/>
                <a:ea typeface="+mj-ea"/>
              </a:rPr>
              <a:t>雾凇沆砀</a:t>
            </a:r>
            <a:r>
              <a:rPr lang="en-US" altLang="zh-CN" sz="2400" dirty="0" err="1">
                <a:latin typeface="+mj-ea"/>
                <a:ea typeface="+mj-ea"/>
              </a:rPr>
              <a:t>，天与云与山与水，</a:t>
            </a:r>
            <a:r>
              <a:rPr lang="en-US" altLang="zh-CN" sz="2400" dirty="0" err="1" smtClean="0">
                <a:latin typeface="+mj-ea"/>
                <a:ea typeface="+mj-ea"/>
              </a:rPr>
              <a:t>上下</a:t>
            </a:r>
            <a:r>
              <a:rPr lang="en-US" altLang="zh-CN" sz="2400" dirty="0" err="1" smtClean="0">
                <a:solidFill>
                  <a:srgbClr val="FF0000"/>
                </a:solidFill>
                <a:latin typeface="+mj-ea"/>
                <a:ea typeface="+mj-ea"/>
              </a:rPr>
              <a:t>一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buFontTx/>
              <a:buNone/>
            </a:pP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buFontTx/>
              <a:buNone/>
            </a:pP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400" dirty="0" err="1" smtClean="0">
                <a:latin typeface="+mj-ea"/>
                <a:ea typeface="+mj-ea"/>
              </a:rPr>
              <a:t>白</a:t>
            </a:r>
            <a:r>
              <a:rPr lang="en-US" altLang="zh-CN" sz="2400" dirty="0" err="1">
                <a:latin typeface="+mj-ea"/>
                <a:ea typeface="+mj-ea"/>
              </a:rPr>
              <a:t>。湖上影子，惟</a:t>
            </a:r>
            <a:r>
              <a:rPr lang="en-US" altLang="zh-CN" sz="2400" dirty="0" err="1">
                <a:solidFill>
                  <a:srgbClr val="FF0000"/>
                </a:solidFill>
                <a:latin typeface="+mj-ea"/>
                <a:ea typeface="+mj-ea"/>
              </a:rPr>
              <a:t>长堤一痕</a:t>
            </a:r>
            <a:r>
              <a:rPr lang="zh-CN" altLang="en-US" sz="2400" dirty="0">
                <a:latin typeface="+mj-ea"/>
                <a:ea typeface="+mj-ea"/>
              </a:rPr>
              <a:t>、湖心亭一点、与余舟一芥、舟中人两三粒而已。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80304" y="1681778"/>
            <a:ext cx="3232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公元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1632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年。崇祯，明思宗朱由检的年号。</a:t>
            </a:r>
            <a:endParaRPr lang="zh-CN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7669367" y="1829742"/>
            <a:ext cx="91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都</a:t>
            </a:r>
            <a:r>
              <a:rPr lang="zh-CN" altLang="en-US" sz="3200" dirty="0"/>
              <a:t>  </a:t>
            </a:r>
            <a:r>
              <a:rPr lang="zh-CN" altLang="en-US" dirty="0"/>
              <a:t> 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8067541" y="1947515"/>
            <a:ext cx="1295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消失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8868895" y="1947515"/>
            <a:ext cx="4940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这</a:t>
            </a:r>
          </a:p>
        </p:txBody>
      </p:sp>
      <p:sp>
        <p:nvSpPr>
          <p:cNvPr id="10" name="矩形标注 9"/>
          <p:cNvSpPr>
            <a:spLocks noChangeArrowheads="1"/>
          </p:cNvSpPr>
          <p:nvPr/>
        </p:nvSpPr>
        <p:spPr bwMode="auto">
          <a:xfrm>
            <a:off x="9362941" y="1946438"/>
            <a:ext cx="2203695" cy="460374"/>
          </a:xfrm>
          <a:prstGeom prst="wedgeRectCallout">
            <a:avLst>
              <a:gd name="adj1" fmla="val -27613"/>
              <a:gd name="adj2" fmla="val 167838"/>
            </a:avLst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晚上八时左右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08006" y="3565700"/>
            <a:ext cx="1676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撑（船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848116" y="3127197"/>
            <a:ext cx="2257654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裹着裘皮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衣服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，围着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  <a:sym typeface="+mn-ea"/>
              </a:rPr>
              <a:t>火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炉。</a:t>
            </a:r>
            <a:endParaRPr lang="zh-CN" altLang="en-US" sz="2400" dirty="0"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599546" y="2827036"/>
            <a:ext cx="3230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雾凇，天气寒冷时，雾冻在树木的枝叶上形成的白色松散冰晶。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17822" y="4478476"/>
            <a:ext cx="20510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err="1" smtClean="0">
                <a:solidFill>
                  <a:srgbClr val="FF0000"/>
                </a:solidFill>
                <a:latin typeface="+mj-ea"/>
                <a:ea typeface="+mj-ea"/>
              </a:rPr>
              <a:t>沆砀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白气弥漫的样子 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0135453" y="3565699"/>
            <a:ext cx="1339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一，全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83365" y="4844466"/>
            <a:ext cx="2816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西湖长堤在雪中隐隐露出一道痕迹</a:t>
            </a:r>
            <a:endParaRPr lang="zh-CN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1" grpId="0"/>
      <p:bldP spid="6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280876" y="880792"/>
            <a:ext cx="65293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译文：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      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崇祯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五年十二月，我住在西湖。接连下了三天的大雪，湖中行人、飞鸟的声音都消失了。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这一天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，初更以后，我撑着一只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小船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</a:rPr>
              <a:t>裹</a:t>
            </a:r>
            <a:r>
              <a:rPr lang="zh-CN" altLang="en-US" sz="2400" dirty="0">
                <a:solidFill>
                  <a:srgbClr val="FF0000"/>
                </a:solidFill>
                <a:latin typeface="+mj-ea"/>
              </a:rPr>
              <a:t>着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裘皮衣服，围着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火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炉，独自前往湖心亭看雪。湖上</a:t>
            </a:r>
            <a:r>
              <a:rPr lang="zh-CN" altLang="en-US" sz="24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冰花周围弥漫着白汽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天空、白云、远山和湖水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000066"/>
                </a:solidFill>
                <a:latin typeface="+mj-ea"/>
                <a:ea typeface="+mj-ea"/>
              </a:rPr>
              <a:t>从上到下都是白茫茫一片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sz="2400" dirty="0">
                <a:solidFill>
                  <a:srgbClr val="000066"/>
                </a:solidFill>
                <a:latin typeface="+mj-ea"/>
                <a:ea typeface="+mj-ea"/>
              </a:rPr>
              <a:t>湖面</a:t>
            </a:r>
            <a:r>
              <a:rPr lang="zh-CN" altLang="en-US" sz="2400" dirty="0" smtClean="0">
                <a:solidFill>
                  <a:srgbClr val="000066"/>
                </a:solidFill>
                <a:latin typeface="+mj-ea"/>
                <a:ea typeface="+mj-ea"/>
              </a:rPr>
              <a:t>上的</a:t>
            </a:r>
            <a:r>
              <a:rPr lang="zh-CN" altLang="en-US" sz="2400" dirty="0">
                <a:solidFill>
                  <a:srgbClr val="000066"/>
                </a:solidFill>
                <a:latin typeface="+mj-ea"/>
                <a:ea typeface="+mj-ea"/>
              </a:rPr>
              <a:t>影子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，只有</a:t>
            </a:r>
            <a:r>
              <a:rPr lang="zh-CN" altLang="en-US" sz="2400" dirty="0">
                <a:solidFill>
                  <a:srgbClr val="000066"/>
                </a:solidFill>
                <a:latin typeface="+mj-ea"/>
                <a:ea typeface="+mj-ea"/>
              </a:rPr>
              <a:t>一道长堤的痕迹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sz="2400" dirty="0">
                <a:solidFill>
                  <a:srgbClr val="008000"/>
                </a:solidFill>
                <a:latin typeface="+mj-ea"/>
                <a:ea typeface="+mj-ea"/>
              </a:rPr>
              <a:t>一点湖心亭的轮廓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sz="2400" dirty="0">
                <a:solidFill>
                  <a:srgbClr val="000066"/>
                </a:solidFill>
                <a:latin typeface="+mj-ea"/>
                <a:ea typeface="+mj-ea"/>
              </a:rPr>
              <a:t>我的一叶小舟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sz="2400" dirty="0">
                <a:solidFill>
                  <a:srgbClr val="008000"/>
                </a:solidFill>
                <a:latin typeface="+mj-ea"/>
                <a:ea typeface="+mj-ea"/>
              </a:rPr>
              <a:t>船中的二三个人影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罢了。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7548" y="786437"/>
            <a:ext cx="471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第一段</a:t>
            </a:r>
            <a:endParaRPr lang="zh-CN" altLang="en-US" sz="2400" dirty="0"/>
          </a:p>
        </p:txBody>
      </p:sp>
      <p:pic>
        <p:nvPicPr>
          <p:cNvPr id="6" name="Picture 4" descr="http://resource.ku.com.cn/EditerPictureFile/2013030403484070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0918" y="259307"/>
            <a:ext cx="3275463" cy="640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864890" y="1161235"/>
            <a:ext cx="3928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疏通文意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4584878" y="1161235"/>
            <a:ext cx="471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第二段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710344" y="2317735"/>
            <a:ext cx="10932158" cy="323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ym typeface="+mn-ea"/>
              </a:rPr>
              <a:t>       到</a:t>
            </a:r>
            <a:r>
              <a:rPr lang="zh-CN" altLang="en-US" sz="2400" dirty="0">
                <a:sym typeface="+mn-ea"/>
              </a:rPr>
              <a:t>亭上，有两人铺毡对坐，一童子烧酒炉正沸</a:t>
            </a:r>
            <a:r>
              <a:rPr lang="zh-CN" altLang="en-US" sz="2400" dirty="0" smtClean="0">
                <a:sym typeface="+mn-ea"/>
              </a:rPr>
              <a:t>。见</a:t>
            </a:r>
            <a:r>
              <a:rPr lang="zh-CN" altLang="en-US" sz="2400" dirty="0">
                <a:sym typeface="+mn-ea"/>
              </a:rPr>
              <a:t>余大喜曰：“湖中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焉得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更</a:t>
            </a:r>
            <a:endParaRPr lang="en-US" altLang="zh-CN" sz="2400" dirty="0" smtClean="0">
              <a:solidFill>
                <a:srgbClr val="FF0000"/>
              </a:solidFill>
              <a:sym typeface="+mn-ea"/>
            </a:endParaRPr>
          </a:p>
          <a:p>
            <a:pPr>
              <a:lnSpc>
                <a:spcPct val="150000"/>
              </a:lnSpc>
            </a:pPr>
            <a:endParaRPr lang="en-US" altLang="zh-CN" sz="2400" dirty="0">
              <a:solidFill>
                <a:srgbClr val="FF0000"/>
              </a:solidFill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有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此人</a:t>
            </a:r>
            <a:r>
              <a:rPr lang="zh-CN" altLang="en-US" sz="2400" dirty="0">
                <a:sym typeface="+mn-ea"/>
              </a:rPr>
              <a:t>！</a:t>
            </a:r>
            <a:r>
              <a:rPr lang="zh-CN" altLang="en-US" sz="2400" dirty="0" smtClean="0">
                <a:sym typeface="+mn-ea"/>
              </a:rPr>
              <a:t>”拉</a:t>
            </a:r>
            <a:r>
              <a:rPr lang="zh-CN" altLang="en-US" sz="2400" dirty="0">
                <a:sym typeface="+mn-ea"/>
              </a:rPr>
              <a:t>余同饮。余强饮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三大白</a:t>
            </a:r>
            <a:r>
              <a:rPr lang="zh-CN" altLang="en-US" sz="2400" dirty="0">
                <a:sym typeface="+mn-ea"/>
              </a:rPr>
              <a:t>而别</a:t>
            </a:r>
            <a:r>
              <a:rPr lang="zh-CN" altLang="en-US" sz="2400" dirty="0" smtClean="0">
                <a:sym typeface="+mn-ea"/>
              </a:rPr>
              <a:t>。问</a:t>
            </a:r>
            <a:r>
              <a:rPr lang="zh-CN" altLang="en-US" sz="2400" dirty="0">
                <a:sym typeface="+mn-ea"/>
              </a:rPr>
              <a:t>其姓氏，是金陵人，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客此</a:t>
            </a:r>
            <a:r>
              <a:rPr lang="zh-CN" altLang="en-US" sz="2400" dirty="0" smtClean="0">
                <a:sym typeface="+mn-ea"/>
              </a:rPr>
              <a:t>。及</a:t>
            </a:r>
            <a:r>
              <a:rPr lang="zh-CN" altLang="en-US" sz="2400" dirty="0">
                <a:sym typeface="+mn-ea"/>
              </a:rPr>
              <a:t>下船</a:t>
            </a:r>
            <a:r>
              <a:rPr lang="zh-CN" altLang="en-US" sz="2400" dirty="0" smtClean="0">
                <a:sym typeface="+mn-ea"/>
              </a:rPr>
              <a:t>，</a:t>
            </a:r>
            <a:endParaRPr lang="en-US" altLang="zh-CN" sz="2400" dirty="0" smtClean="0">
              <a:sym typeface="+mn-ea"/>
            </a:endParaRPr>
          </a:p>
          <a:p>
            <a:pPr>
              <a:lnSpc>
                <a:spcPct val="150000"/>
              </a:lnSpc>
            </a:pPr>
            <a:endParaRPr lang="en-US" altLang="zh-CN" sz="2400" dirty="0"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舟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子</a:t>
            </a:r>
            <a:r>
              <a:rPr lang="zh-CN" altLang="en-US" sz="2400" dirty="0">
                <a:sym typeface="+mn-ea"/>
              </a:rPr>
              <a:t>喃喃曰：“莫说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相公</a:t>
            </a:r>
            <a:r>
              <a:rPr lang="zh-CN" altLang="en-US" sz="2400" dirty="0">
                <a:sym typeface="+mn-ea"/>
              </a:rPr>
              <a:t>痴，更有痴似相公者。”</a:t>
            </a:r>
          </a:p>
          <a:p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8422784" y="1425183"/>
            <a:ext cx="321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哪能还有这样的人呢？</a:t>
            </a:r>
            <a:r>
              <a:rPr lang="zh-CN" altLang="en-US" sz="2400" dirty="0">
                <a:solidFill>
                  <a:srgbClr val="FF0000"/>
                </a:solidFill>
                <a:sym typeface="+mn-ea"/>
              </a:rPr>
              <a:t>焉</a:t>
            </a:r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得，哪能。更，还。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37137" y="2804918"/>
            <a:ext cx="4095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三大杯酒。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sym typeface="+mn-ea"/>
              </a:rPr>
              <a:t>白，古时罚酒时用的酒杯。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50818" y="2989583"/>
            <a:ext cx="1571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客居此地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0744" y="4171757"/>
            <a:ext cx="1416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船夫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40169" y="4171757"/>
            <a:ext cx="2640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旧时对士人的尊称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360607" y="2037240"/>
            <a:ext cx="11191741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</a:rPr>
              <a:t>译文：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</a:rPr>
              <a:t>       到</a:t>
            </a:r>
            <a:r>
              <a:rPr lang="zh-CN" altLang="en-US" sz="2400" dirty="0">
                <a:solidFill>
                  <a:srgbClr val="FF0000"/>
                </a:solidFill>
              </a:rPr>
              <a:t>了湖心亭上，有两个人铺着毡对坐，一个童子烧的酒滚沸，炉上的酒正在沸腾。那两个人看见我，非常高兴，说：“（这样的大雪天）哪里能想到在西湖中还能遇见你。”（他们）拉着我一同喝酒。我尽力地喝三大杯后告辞</a:t>
            </a:r>
            <a:r>
              <a:rPr lang="zh-CN" altLang="en-US" sz="2400" dirty="0" smtClean="0">
                <a:solidFill>
                  <a:srgbClr val="FF0000"/>
                </a:solidFill>
              </a:rPr>
              <a:t>。</a:t>
            </a:r>
            <a:r>
              <a:rPr lang="zh-CN" altLang="en-US" sz="2400" dirty="0">
                <a:solidFill>
                  <a:srgbClr val="FF0000"/>
                </a:solidFill>
              </a:rPr>
              <a:t>（我）问他们姓氏，（他们回答我）是金陵人，在此地客居。等到下船的时候，船夫喃喃自语地说：“</a:t>
            </a:r>
            <a:r>
              <a:rPr lang="zh-CN" altLang="en-US" sz="2400" dirty="0">
                <a:solidFill>
                  <a:srgbClr val="000066"/>
                </a:solidFill>
              </a:rPr>
              <a:t>不要说相公您痴，还有像您一样痴的人呢</a:t>
            </a:r>
            <a:r>
              <a:rPr lang="zh-CN" altLang="en-US" sz="2400" dirty="0">
                <a:solidFill>
                  <a:srgbClr val="FF0000"/>
                </a:solidFill>
              </a:rPr>
              <a:t>。”</a:t>
            </a:r>
          </a:p>
          <a:p>
            <a:endParaRPr lang="zh-CN" altLang="en-US" b="1" dirty="0"/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3335627" y="1161235"/>
            <a:ext cx="471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第二段</a:t>
            </a:r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903526" y="1249250"/>
            <a:ext cx="359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整体感知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4442" y="2030049"/>
            <a:ext cx="11033865" cy="351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  <a:spcAft>
                <a:spcPts val="375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+mj-ea"/>
                <a:ea typeface="+mj-ea"/>
                <a:cs typeface="宋体" panose="02010600030101010101" pitchFamily="2" charset="-122"/>
              </a:rPr>
              <a:t>1.</a:t>
            </a:r>
            <a:r>
              <a:rPr lang="zh-CN" altLang="zh-CN" sz="2400" dirty="0" smtClean="0">
                <a:solidFill>
                  <a:srgbClr val="000000"/>
                </a:solidFill>
                <a:latin typeface="+mj-ea"/>
                <a:ea typeface="+mj-ea"/>
                <a:cs typeface="宋体" panose="02010600030101010101" pitchFamily="2" charset="-122"/>
              </a:rPr>
              <a:t>这</a:t>
            </a:r>
            <a:r>
              <a:rPr lang="zh-CN" altLang="zh-CN" sz="2400" dirty="0">
                <a:solidFill>
                  <a:srgbClr val="000000"/>
                </a:solidFill>
                <a:latin typeface="+mj-ea"/>
                <a:ea typeface="+mj-ea"/>
                <a:cs typeface="宋体" panose="02010600030101010101" pitchFamily="2" charset="-122"/>
              </a:rPr>
              <a:t>篇课文主要写了哪两件事情？</a:t>
            </a:r>
            <a:endParaRPr lang="zh-CN" altLang="zh-CN" sz="2400" dirty="0">
              <a:latin typeface="+mj-ea"/>
              <a:ea typeface="+mj-ea"/>
              <a:cs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  <a:spcAft>
                <a:spcPts val="375"/>
              </a:spcAft>
            </a:pP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  <a:cs typeface="宋体" panose="02010600030101010101" pitchFamily="2" charset="-122"/>
              </a:rPr>
              <a:t>独往湖心亭看雪；湖心亭偶遇佳客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  <a:cs typeface="宋体" panose="02010600030101010101" pitchFamily="2" charset="-122"/>
              </a:rPr>
              <a:t>。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  <a:cs typeface="宋体" panose="02010600030101010101" pitchFamily="2" charset="-122"/>
            </a:endParaRP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 smtClean="0">
                <a:latin typeface="+mj-ea"/>
                <a:ea typeface="+mj-ea"/>
              </a:rPr>
              <a:t>2</a:t>
            </a:r>
            <a:r>
              <a:rPr lang="zh-CN" altLang="zh-CN" sz="2400" kern="100" dirty="0" smtClean="0">
                <a:latin typeface="+mj-ea"/>
                <a:ea typeface="+mj-ea"/>
              </a:rPr>
              <a:t>．</a:t>
            </a:r>
            <a:r>
              <a:rPr lang="zh-CN" altLang="zh-CN" sz="2400" kern="100" dirty="0">
                <a:latin typeface="+mj-ea"/>
                <a:ea typeface="+mj-ea"/>
              </a:rPr>
              <a:t>读文章第一段，作者交待了哪些要素？把它们都找出来。</a:t>
            </a: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时间</a:t>
            </a:r>
            <a:r>
              <a:rPr lang="zh-CN" altLang="zh-CN" sz="2400" kern="100" dirty="0">
                <a:solidFill>
                  <a:srgbClr val="FF0000"/>
                </a:solidFill>
                <a:latin typeface="+mj-ea"/>
                <a:ea typeface="+mj-ea"/>
              </a:rPr>
              <a:t>：崇祯</a:t>
            </a: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五年十二月</a:t>
            </a:r>
            <a:endParaRPr lang="en-US" altLang="zh-CN" sz="2400" kern="1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人物</a:t>
            </a:r>
            <a:r>
              <a:rPr lang="zh-CN" altLang="zh-CN" sz="2400" kern="100" dirty="0">
                <a:solidFill>
                  <a:srgbClr val="FF0000"/>
                </a:solidFill>
                <a:latin typeface="+mj-ea"/>
                <a:ea typeface="+mj-ea"/>
              </a:rPr>
              <a:t>地点：余住西湖</a:t>
            </a: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solidFill>
                  <a:srgbClr val="FF0000"/>
                </a:solidFill>
                <a:latin typeface="+mj-ea"/>
                <a:ea typeface="+mj-ea"/>
              </a:rPr>
              <a:t>起因：大雪三日，湖中人鸟声俱绝</a:t>
            </a: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sz="2400" kern="1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6" name="图片 44033" descr="西湖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5881" y="3931172"/>
            <a:ext cx="4936516" cy="2771301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056069" y="2017260"/>
            <a:ext cx="9839458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3</a:t>
            </a:r>
            <a:r>
              <a:rPr lang="zh-CN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</a:rPr>
              <a:t>．</a:t>
            </a:r>
            <a:r>
              <a:rPr lang="zh-CN" altLang="zh-CN" sz="2400" dirty="0">
                <a:solidFill>
                  <a:srgbClr val="000000"/>
                </a:solidFill>
                <a:latin typeface="微软雅黑" panose="020B0503020204020204" pitchFamily="34" charset="-122"/>
              </a:rPr>
              <a:t>作者是怎样描写湖心亭的雪夜景色的？</a:t>
            </a:r>
          </a:p>
          <a:p>
            <a:pPr lvl="0">
              <a:lnSpc>
                <a:spcPct val="150000"/>
              </a:lnSpc>
            </a:pP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雾凇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沆砀，天与云与山与水，上下一白。湖上影子，惟长堤一痕、湖心亭一点、与余舟一芥、舟中人两三粒而已。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523" y="4248562"/>
            <a:ext cx="10715223" cy="21276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buClr>
                <a:srgbClr val="5B9BD5"/>
              </a:buClr>
            </a:pP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1970" y="1686014"/>
            <a:ext cx="11642503" cy="5077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 algn="just">
              <a:lnSpc>
                <a:spcPct val="150000"/>
              </a:lnSpc>
            </a:pPr>
            <a:r>
              <a:rPr lang="en-US" altLang="zh-CN" sz="2400" kern="100" dirty="0" smtClean="0">
                <a:solidFill>
                  <a:srgbClr val="000000"/>
                </a:solidFill>
                <a:latin typeface="+mj-ea"/>
                <a:ea typeface="+mj-ea"/>
              </a:rPr>
              <a:t>1.</a:t>
            </a:r>
            <a:r>
              <a:rPr lang="zh-CN" altLang="zh-CN" sz="2400" kern="100" dirty="0" smtClean="0">
                <a:solidFill>
                  <a:srgbClr val="000000"/>
                </a:solidFill>
                <a:latin typeface="+mj-ea"/>
                <a:ea typeface="+mj-ea"/>
              </a:rPr>
              <a:t>本文</a:t>
            </a:r>
            <a:r>
              <a:rPr lang="zh-CN" altLang="zh-CN" sz="2400" kern="100" dirty="0">
                <a:solidFill>
                  <a:srgbClr val="000000"/>
                </a:solidFill>
                <a:latin typeface="+mj-ea"/>
                <a:ea typeface="+mj-ea"/>
              </a:rPr>
              <a:t>最能概括作者的一个词</a:t>
            </a:r>
            <a:r>
              <a:rPr lang="zh-CN" altLang="zh-CN" sz="2400" kern="100" dirty="0" smtClean="0">
                <a:solidFill>
                  <a:srgbClr val="000000"/>
                </a:solidFill>
                <a:latin typeface="+mj-ea"/>
                <a:ea typeface="+mj-ea"/>
              </a:rPr>
              <a:t>是</a:t>
            </a:r>
            <a:r>
              <a:rPr lang="zh-CN" altLang="en-US" sz="2400" kern="100" dirty="0" smtClean="0">
                <a:solidFill>
                  <a:srgbClr val="000000"/>
                </a:solidFill>
                <a:latin typeface="+mj-ea"/>
                <a:ea typeface="+mj-ea"/>
              </a:rPr>
              <a:t>什么</a:t>
            </a:r>
            <a:r>
              <a:rPr lang="zh-CN" altLang="zh-CN" sz="2400" kern="100" dirty="0" smtClean="0">
                <a:solidFill>
                  <a:srgbClr val="000000"/>
                </a:solidFill>
                <a:latin typeface="+mj-ea"/>
                <a:ea typeface="+mj-ea"/>
              </a:rPr>
              <a:t>？ </a:t>
            </a:r>
            <a:r>
              <a:rPr lang="zh-CN" altLang="zh-CN" sz="2400" kern="100" dirty="0">
                <a:solidFill>
                  <a:srgbClr val="000000"/>
                </a:solidFill>
                <a:latin typeface="+mj-ea"/>
                <a:ea typeface="+mj-ea"/>
              </a:rPr>
              <a:t>从哪里体现出来的？</a:t>
            </a:r>
          </a:p>
          <a:p>
            <a:pPr indent="304800" algn="just">
              <a:lnSpc>
                <a:spcPct val="150000"/>
              </a:lnSpc>
            </a:pP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“痴”。</a:t>
            </a:r>
          </a:p>
          <a:p>
            <a:pPr indent="304800" algn="just">
              <a:lnSpc>
                <a:spcPct val="150000"/>
              </a:lnSpc>
            </a:pPr>
            <a:r>
              <a:rPr lang="zh-CN" altLang="zh-CN" sz="2400" kern="100" dirty="0" smtClean="0">
                <a:solidFill>
                  <a:schemeClr val="tx1"/>
                </a:solidFill>
                <a:latin typeface="+mj-ea"/>
                <a:ea typeface="+mj-ea"/>
              </a:rPr>
              <a:t>（</a:t>
            </a:r>
            <a:r>
              <a:rPr lang="en-US" altLang="zh-CN" sz="2400" kern="100" dirty="0">
                <a:solidFill>
                  <a:schemeClr val="tx1"/>
                </a:solidFill>
                <a:latin typeface="+mj-ea"/>
                <a:ea typeface="+mj-ea"/>
              </a:rPr>
              <a:t>1</a:t>
            </a:r>
            <a:r>
              <a:rPr lang="zh-CN" altLang="zh-CN" sz="2400" kern="100" dirty="0" smtClean="0">
                <a:solidFill>
                  <a:schemeClr val="tx1"/>
                </a:solidFill>
                <a:latin typeface="+mj-ea"/>
                <a:ea typeface="+mj-ea"/>
              </a:rPr>
              <a:t>）</a:t>
            </a: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“痴”</a:t>
            </a:r>
            <a:r>
              <a:rPr lang="zh-CN" altLang="en-US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于行</a:t>
            </a:r>
            <a:r>
              <a:rPr lang="zh-CN" altLang="en-US" sz="2400" kern="100" dirty="0" smtClean="0">
                <a:solidFill>
                  <a:schemeClr val="tx1"/>
                </a:solidFill>
                <a:latin typeface="+mj-ea"/>
                <a:ea typeface="+mj-ea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latin typeface="+mj-ea"/>
                <a:ea typeface="+mj-ea"/>
              </a:rPr>
              <a:t>不</a:t>
            </a:r>
            <a:r>
              <a:rPr lang="zh-CN" altLang="zh-CN" sz="2400" dirty="0">
                <a:solidFill>
                  <a:srgbClr val="000000"/>
                </a:solidFill>
                <a:latin typeface="+mj-ea"/>
                <a:ea typeface="+mj-ea"/>
              </a:rPr>
              <a:t>寻常的天气，不寻常的时间，不寻常的行踪。是日更定矣，余拏一小舟，独往湖心亭看雪——与众不同、不随流俗。</a:t>
            </a:r>
          </a:p>
          <a:p>
            <a:pPr indent="304800" algn="just">
              <a:lnSpc>
                <a:spcPct val="150000"/>
              </a:lnSpc>
            </a:pPr>
            <a:r>
              <a:rPr lang="zh-CN" altLang="zh-CN" sz="2400" kern="100" dirty="0" smtClean="0">
                <a:latin typeface="+mj-ea"/>
                <a:ea typeface="+mj-ea"/>
              </a:rPr>
              <a:t>（2）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“痴”于景</a:t>
            </a:r>
            <a:r>
              <a:rPr lang="zh-CN" altLang="zh-CN" sz="2400" dirty="0">
                <a:solidFill>
                  <a:srgbClr val="000000"/>
                </a:solidFill>
                <a:latin typeface="+mj-ea"/>
                <a:ea typeface="+mj-ea"/>
              </a:rPr>
              <a:t>：雾凇沆砀，天与云与山与水，上下一白。湖上影子，惟长堤一痕、湖心亭一点、与余舟一芥、舟中人两三粒而已。——混沌一片的冰雪世界，人生天地间如“沧海一粟”，既痴迷，又备感孤寂落寞。</a:t>
            </a:r>
          </a:p>
          <a:p>
            <a:pPr indent="304800" algn="just">
              <a:lnSpc>
                <a:spcPct val="150000"/>
              </a:lnSpc>
            </a:pPr>
            <a:r>
              <a:rPr lang="zh-CN" altLang="zh-CN" sz="2400" kern="100" dirty="0" smtClean="0">
                <a:latin typeface="+mj-ea"/>
                <a:ea typeface="+mj-ea"/>
              </a:rPr>
              <a:t>（3）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“痴”于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情</a:t>
            </a:r>
            <a:r>
              <a:rPr lang="zh-CN" altLang="zh-CN" sz="2400" dirty="0">
                <a:solidFill>
                  <a:srgbClr val="000000"/>
                </a:solidFill>
                <a:latin typeface="+mj-ea"/>
              </a:rPr>
              <a:t>：湖中焉得更有此人——他乡遇知己，天涯遇知音。</a:t>
            </a:r>
          </a:p>
          <a:p>
            <a:pPr indent="304800" algn="just">
              <a:lnSpc>
                <a:spcPct val="150000"/>
              </a:lnSpc>
            </a:pPr>
            <a:endParaRPr lang="zh-CN" altLang="zh-CN" sz="2400" kern="1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16887" y="1201990"/>
            <a:ext cx="3463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合作探究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515154" y="2041124"/>
            <a:ext cx="11011437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 smtClean="0">
                <a:latin typeface="+mj-ea"/>
                <a:ea typeface="+mj-ea"/>
              </a:rPr>
              <a:t>2</a:t>
            </a:r>
            <a:r>
              <a:rPr lang="zh-CN" altLang="zh-CN" sz="2400" kern="100" dirty="0" smtClean="0">
                <a:latin typeface="+mj-ea"/>
                <a:ea typeface="+mj-ea"/>
              </a:rPr>
              <a:t>．</a:t>
            </a:r>
            <a:r>
              <a:rPr lang="zh-CN" altLang="zh-CN" sz="2400" kern="100" dirty="0">
                <a:latin typeface="+mj-ea"/>
                <a:ea typeface="+mj-ea"/>
              </a:rPr>
              <a:t>本文开头说“独往湖心亭看雪”，后来又写到“舟中人两三粒”，况且文章末尾还出现了舟子，显然不止一人，这与“独”是不是相矛盾？</a:t>
            </a: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 smtClean="0">
                <a:latin typeface="+mj-ea"/>
                <a:ea typeface="+mj-ea"/>
              </a:rPr>
              <a:t>   </a:t>
            </a: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作者</a:t>
            </a:r>
            <a:r>
              <a:rPr lang="zh-CN" altLang="zh-CN" sz="2400" kern="100" dirty="0">
                <a:solidFill>
                  <a:srgbClr val="FF0000"/>
                </a:solidFill>
                <a:latin typeface="+mj-ea"/>
                <a:ea typeface="+mj-ea"/>
              </a:rPr>
              <a:t>去赏雪，带着闲情雅致去了，在作者心里，这里只有他自己，他忘记一切俗念，只想着赏雪，这是一种脱俗的想法，所以“独”字表现他的超凡脱俗。</a:t>
            </a:r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    </a:t>
            </a: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他</a:t>
            </a:r>
            <a:r>
              <a:rPr lang="zh-CN" altLang="zh-CN" sz="2400" kern="100" dirty="0">
                <a:solidFill>
                  <a:srgbClr val="FF0000"/>
                </a:solidFill>
                <a:latin typeface="+mj-ea"/>
                <a:ea typeface="+mj-ea"/>
              </a:rPr>
              <a:t>认为舟子不可能跟他志趣相投，也进不了他的内心，舟子对“相公”的行为和心中所想是不理解的，也是不可能理解的，“独”字表现他的孤傲清高</a:t>
            </a:r>
            <a:r>
              <a:rPr lang="zh-CN" altLang="zh-CN" sz="2400" kern="1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sz="2400" kern="1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endParaRPr lang="en-US" altLang="zh-CN" sz="1400" dirty="0" smtClean="0"/>
          </a:p>
          <a:p>
            <a:pPr indent="304800" algn="just">
              <a:lnSpc>
                <a:spcPct val="150000"/>
              </a:lnSpc>
              <a:spcAft>
                <a:spcPts val="0"/>
              </a:spcAft>
            </a:pPr>
            <a:endParaRPr lang="zh-CN" altLang="zh-CN" sz="1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pic>
        <p:nvPicPr>
          <p:cNvPr id="4" name="图片 19480" descr="t018f2ae7620376c67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0654" y="4133698"/>
            <a:ext cx="3481880" cy="221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21216" y="1677761"/>
            <a:ext cx="9569004" cy="2491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dirty="0" smtClean="0"/>
              <a:t>3.</a:t>
            </a:r>
            <a:r>
              <a:rPr lang="zh-CN" altLang="en-US" sz="2400" dirty="0" smtClean="0"/>
              <a:t>如何</a:t>
            </a:r>
            <a:r>
              <a:rPr lang="zh-CN" altLang="en-US" sz="2400" dirty="0"/>
              <a:t>理解“莫说相公痴，更有痴似相公者。”这句话？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</a:rPr>
              <a:t>        </a:t>
            </a:r>
            <a:r>
              <a:rPr lang="zh-CN" altLang="en-US" sz="2400" dirty="0" smtClean="0">
                <a:solidFill>
                  <a:srgbClr val="FF0000"/>
                </a:solidFill>
              </a:rPr>
              <a:t>作者</a:t>
            </a:r>
            <a:r>
              <a:rPr lang="zh-CN" altLang="en-US" sz="2400" dirty="0">
                <a:solidFill>
                  <a:srgbClr val="FF0000"/>
                </a:solidFill>
              </a:rPr>
              <a:t>痴迷于天人合一的山水之乐，痴迷于世俗之外的雅情雅致，作者引用舟子的话包含了对“痴”字的称赞，同时以天涯遇知音的愉悦化解了心中的淡淡愁绪。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buClr>
                <a:srgbClr val="5B9BD5"/>
              </a:buClr>
            </a:pP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3" name="矩形 65538"/>
          <p:cNvSpPr>
            <a:spLocks noChangeArrowheads="1"/>
          </p:cNvSpPr>
          <p:nvPr/>
        </p:nvSpPr>
        <p:spPr bwMode="auto">
          <a:xfrm>
            <a:off x="0" y="1425309"/>
            <a:ext cx="61097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dirty="0" smtClean="0">
                <a:solidFill>
                  <a:srgbClr val="FF0000"/>
                </a:solidFill>
                <a:latin typeface="+mj-ea"/>
                <a:ea typeface="+mj-ea"/>
              </a:rPr>
              <a:t>描写手法</a:t>
            </a:r>
            <a:r>
              <a:rPr lang="en-US" altLang="zh-CN" sz="2800" dirty="0" smtClean="0">
                <a:solidFill>
                  <a:srgbClr val="FF0000"/>
                </a:solidFill>
                <a:latin typeface="+mj-ea"/>
                <a:ea typeface="+mj-ea"/>
              </a:rPr>
              <a:t>----</a:t>
            </a:r>
            <a:r>
              <a:rPr lang="zh-CN" altLang="en-US" sz="2800" dirty="0" smtClean="0">
                <a:solidFill>
                  <a:srgbClr val="FF0000"/>
                </a:solidFill>
                <a:latin typeface="+mj-ea"/>
                <a:ea typeface="+mj-ea"/>
              </a:rPr>
              <a:t>白描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17522" y="2265985"/>
            <a:ext cx="5852174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Clr>
                <a:srgbClr val="44546A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dirty="0">
                <a:solidFill>
                  <a:srgbClr val="000000"/>
                </a:solidFill>
                <a:latin typeface="+mj-ea"/>
                <a:ea typeface="+mj-ea"/>
              </a:rPr>
              <a:t>       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白描</a:t>
            </a:r>
            <a:r>
              <a:rPr lang="zh-CN" altLang="en-US" sz="2400" dirty="0">
                <a:solidFill>
                  <a:srgbClr val="000000"/>
                </a:solidFill>
                <a:latin typeface="+mj-ea"/>
                <a:ea typeface="+mj-ea"/>
              </a:rPr>
              <a:t>是一种描写方法。原是中国画的一种技法，是指一种不加色彩或很少用色彩，而只用墨线在白底上勾勒物像的画法。为一种描写方法，是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指抓住事物特征，以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简练朴质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、不加渲染的文字，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寥寥几笔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勾勒出事物形象的描写方法。</a:t>
            </a:r>
          </a:p>
        </p:txBody>
      </p:sp>
      <p:pic>
        <p:nvPicPr>
          <p:cNvPr id="5" name="图片 91137" descr="作者的画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325" y="1283641"/>
            <a:ext cx="3473450" cy="2638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1140" descr="20061221411344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325" y="4198513"/>
            <a:ext cx="3473450" cy="2486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6529237" y="2247883"/>
            <a:ext cx="615553" cy="1674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白描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142858" y="4864845"/>
            <a:ext cx="615553" cy="16098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渲染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321973" y="2139622"/>
            <a:ext cx="11655380" cy="3669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1630"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latin typeface="+mj-ea"/>
                <a:ea typeface="+mj-ea"/>
                <a:cs typeface="Times New Roman" panose="02020603050405020304" pitchFamily="18" charset="0"/>
              </a:rPr>
              <a:t>找出文中运用</a:t>
            </a:r>
            <a:r>
              <a:rPr lang="zh-CN" altLang="zh-CN" sz="2400" dirty="0">
                <a:latin typeface="+mj-ea"/>
                <a:cs typeface="Times New Roman" panose="02020603050405020304" pitchFamily="18" charset="0"/>
              </a:rPr>
              <a:t>白描</a:t>
            </a:r>
            <a:r>
              <a:rPr lang="zh-CN" altLang="zh-CN" sz="2400" dirty="0" smtClean="0">
                <a:latin typeface="+mj-ea"/>
                <a:cs typeface="Times New Roman" panose="02020603050405020304" pitchFamily="18" charset="0"/>
              </a:rPr>
              <a:t>手法</a:t>
            </a:r>
            <a:r>
              <a:rPr lang="zh-CN" altLang="zh-CN" sz="2400" dirty="0" smtClean="0">
                <a:latin typeface="+mj-ea"/>
                <a:ea typeface="+mj-ea"/>
                <a:cs typeface="Times New Roman" panose="02020603050405020304" pitchFamily="18" charset="0"/>
              </a:rPr>
              <a:t>的句子</a:t>
            </a:r>
            <a:r>
              <a:rPr lang="zh-CN" altLang="en-US" sz="2400" dirty="0" smtClean="0"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CN" altLang="zh-CN" sz="2400" dirty="0" smtClean="0">
                <a:latin typeface="+mj-ea"/>
                <a:ea typeface="+mj-ea"/>
                <a:cs typeface="Times New Roman" panose="02020603050405020304" pitchFamily="18" charset="0"/>
              </a:rPr>
              <a:t>分别</a:t>
            </a:r>
            <a:r>
              <a:rPr lang="zh-CN" altLang="zh-CN" sz="2400" dirty="0">
                <a:latin typeface="+mj-ea"/>
                <a:ea typeface="+mj-ea"/>
                <a:cs typeface="Times New Roman" panose="02020603050405020304" pitchFamily="18" charset="0"/>
              </a:rPr>
              <a:t>说说它们美在</a:t>
            </a:r>
            <a:r>
              <a:rPr lang="zh-CN" altLang="zh-CN" sz="2400" dirty="0" smtClean="0">
                <a:latin typeface="+mj-ea"/>
                <a:ea typeface="+mj-ea"/>
                <a:cs typeface="Times New Roman" panose="02020603050405020304" pitchFamily="18" charset="0"/>
              </a:rPr>
              <a:t>哪儿</a:t>
            </a:r>
            <a:r>
              <a:rPr lang="zh-CN" altLang="en-US" sz="2400" dirty="0" smtClean="0">
                <a:latin typeface="+mj-ea"/>
                <a:ea typeface="+mj-ea"/>
                <a:cs typeface="Times New Roman" panose="02020603050405020304" pitchFamily="18" charset="0"/>
              </a:rPr>
              <a:t>？</a:t>
            </a:r>
          </a:p>
          <a:p>
            <a:pPr indent="341630"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运用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白描手法的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句子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：</a:t>
            </a:r>
            <a:r>
              <a:rPr lang="zh-CN" altLang="zh-CN" sz="2400" dirty="0">
                <a:solidFill>
                  <a:srgbClr val="FF0000"/>
                </a:solidFill>
                <a:latin typeface="+mj-ea"/>
              </a:rPr>
              <a:t>“</a:t>
            </a:r>
            <a:r>
              <a:rPr lang="en-US" altLang="zh-CN" sz="2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zh-CN" altLang="zh-CN" sz="2400" dirty="0">
                <a:solidFill>
                  <a:srgbClr val="FF0000"/>
                </a:solidFill>
                <a:latin typeface="+mj-ea"/>
              </a:rPr>
              <a:t>雾凇沆砀……上下一白。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</a:rPr>
              <a:t>”</a:t>
            </a:r>
            <a:r>
              <a:rPr lang="zh-CN" altLang="zh-CN" sz="2400" dirty="0">
                <a:solidFill>
                  <a:srgbClr val="FF0000"/>
                </a:solidFill>
                <a:latin typeface="+mj-ea"/>
              </a:rPr>
              <a:t>“湖上影子……而已。”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     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“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雾凇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沆砀……上下一白。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”作者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连用三个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“与”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生动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地写出了天空、云层、山峦、湖水之间白茫茫浑然难辨的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景象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写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的是由上到下的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全景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突出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天地茫茫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zh-CN" altLang="zh-CN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阔大辽远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之势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即着眼于“</a:t>
            </a:r>
            <a:r>
              <a:rPr lang="zh-CN" altLang="zh-CN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大</a:t>
            </a:r>
            <a:r>
              <a:rPr lang="zh-CN" altLang="zh-CN" sz="2400" dirty="0">
                <a:solidFill>
                  <a:srgbClr val="FF0000"/>
                </a:solidFill>
                <a:latin typeface="+mj-ea"/>
                <a:ea typeface="+mj-ea"/>
              </a:rPr>
              <a:t>”字。 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+mj-ea"/>
                <a:ea typeface="+mj-ea"/>
              </a:rPr>
              <a:t>     </a:t>
            </a:r>
            <a:endParaRPr lang="zh-CN" altLang="zh-CN" sz="2400" dirty="0">
              <a:latin typeface="+mj-ea"/>
              <a:ea typeface="+mj-ea"/>
            </a:endParaRPr>
          </a:p>
          <a:p>
            <a:pPr indent="341630">
              <a:lnSpc>
                <a:spcPct val="150000"/>
              </a:lnSpc>
              <a:spcAft>
                <a:spcPts val="0"/>
              </a:spcAft>
            </a:pPr>
            <a:endParaRPr lang="zh-CN" altLang="zh-CN" sz="11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03042" y="1339403"/>
            <a:ext cx="319396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品析</a:t>
            </a:r>
            <a:r>
              <a:rPr lang="zh-CN" altLang="zh-CN" sz="2800" dirty="0">
                <a:solidFill>
                  <a:srgbClr val="FF0000"/>
                </a:solidFill>
                <a:latin typeface="+mj-ea"/>
                <a:cs typeface="Times New Roman" panose="02020603050405020304" pitchFamily="18" charset="0"/>
              </a:rPr>
              <a:t>白描手法</a:t>
            </a:r>
          </a:p>
          <a:p>
            <a:endParaRPr lang="zh-CN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</a:t>
            </a:r>
            <a:r>
              <a:rPr lang="zh-CN" altLang="en-US" sz="27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</a:t>
            </a: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课讲解</a:t>
            </a:r>
            <a:endParaRPr lang="zh-CN" altLang="en-US" sz="2700" b="1" kern="1200" baseline="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08338" y="2016642"/>
            <a:ext cx="10882648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      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“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湖上影子……而已。”作者变换角度，连用“一痕”“一点”“一芥”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“两三粒”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由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大到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小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由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远及近，不仅表现了视线的移动、景色的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变化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而且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暗示了小船在夜色中缓缓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行进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</a:rPr>
              <a:t>展现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了一个微妙而变幻的意境，给人一种似有若无、依稀恍惚之感。突出“</a:t>
            </a:r>
            <a:r>
              <a:rPr lang="zh-CN" altLang="zh-CN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>小</a:t>
            </a:r>
            <a:r>
              <a:rPr lang="zh-CN" altLang="zh-CN" sz="2400" dirty="0">
                <a:solidFill>
                  <a:srgbClr val="FF0000"/>
                </a:solidFill>
                <a:latin typeface="微软雅黑" panose="020B0503020204020204" pitchFamily="34" charset="-122"/>
              </a:rPr>
              <a:t>”的意境。</a:t>
            </a:r>
            <a:endParaRPr lang="en-US" altLang="zh-CN" sz="2400" dirty="0">
              <a:solidFill>
                <a:srgbClr val="FF0000"/>
              </a:solidFill>
              <a:latin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</a:rPr>
              <a:t>      </a:t>
            </a:r>
            <a:r>
              <a:rPr lang="zh-CN" altLang="zh-CN" sz="2400" dirty="0" smtClean="0">
                <a:solidFill>
                  <a:srgbClr val="FF0000"/>
                </a:solidFill>
              </a:rPr>
              <a:t>“一白”</a:t>
            </a:r>
            <a:r>
              <a:rPr lang="zh-CN" altLang="zh-CN" sz="2400" dirty="0">
                <a:solidFill>
                  <a:srgbClr val="FF0000"/>
                </a:solidFill>
              </a:rPr>
              <a:t>“一痕”“一点”“一芥”“两三粒”这些语言简练</a:t>
            </a:r>
            <a:r>
              <a:rPr lang="zh-CN" altLang="zh-CN" sz="2400" dirty="0" smtClean="0">
                <a:solidFill>
                  <a:srgbClr val="FF0000"/>
                </a:solidFill>
              </a:rPr>
              <a:t>朴素</a:t>
            </a:r>
            <a:r>
              <a:rPr lang="zh-CN" altLang="en-US" sz="2400" dirty="0" smtClean="0">
                <a:solidFill>
                  <a:srgbClr val="FF0000"/>
                </a:solidFill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</a:rPr>
              <a:t>不</a:t>
            </a:r>
            <a:r>
              <a:rPr lang="zh-CN" altLang="zh-CN" sz="2400" dirty="0">
                <a:solidFill>
                  <a:srgbClr val="FF0000"/>
                </a:solidFill>
              </a:rPr>
              <a:t>加</a:t>
            </a:r>
            <a:r>
              <a:rPr lang="zh-CN" altLang="zh-CN" sz="2400" dirty="0" smtClean="0">
                <a:solidFill>
                  <a:srgbClr val="FF0000"/>
                </a:solidFill>
              </a:rPr>
              <a:t>渲染</a:t>
            </a:r>
            <a:r>
              <a:rPr lang="zh-CN" altLang="en-US" sz="2400" dirty="0" smtClean="0">
                <a:solidFill>
                  <a:srgbClr val="FF0000"/>
                </a:solidFill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</a:rPr>
              <a:t>寥寥</a:t>
            </a:r>
            <a:r>
              <a:rPr lang="zh-CN" altLang="zh-CN" sz="2400" dirty="0">
                <a:solidFill>
                  <a:srgbClr val="FF0000"/>
                </a:solidFill>
              </a:rPr>
              <a:t>几笔就勾勒出湖中雪景之</a:t>
            </a:r>
            <a:r>
              <a:rPr lang="zh-CN" altLang="zh-CN" sz="2400" dirty="0" smtClean="0">
                <a:solidFill>
                  <a:srgbClr val="FF0000"/>
                </a:solidFill>
              </a:rPr>
              <a:t>美</a:t>
            </a:r>
            <a:r>
              <a:rPr lang="zh-CN" altLang="en-US" sz="2400" dirty="0" smtClean="0">
                <a:solidFill>
                  <a:srgbClr val="FF0000"/>
                </a:solidFill>
              </a:rPr>
              <a:t>，</a:t>
            </a:r>
            <a:r>
              <a:rPr lang="zh-CN" altLang="zh-CN" sz="2400" dirty="0" smtClean="0">
                <a:solidFill>
                  <a:srgbClr val="FF0000"/>
                </a:solidFill>
              </a:rPr>
              <a:t>这种</a:t>
            </a:r>
            <a:r>
              <a:rPr lang="zh-CN" altLang="zh-CN" sz="2400" dirty="0">
                <a:solidFill>
                  <a:srgbClr val="FF0000"/>
                </a:solidFill>
              </a:rPr>
              <a:t>写作方法称之为白描。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四、强化训练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337488" y="1519294"/>
            <a:ext cx="11279254" cy="62776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dirty="0">
                <a:latin typeface="+mj-ea"/>
                <a:ea typeface="+mj-ea"/>
              </a:rPr>
              <a:t> </a:t>
            </a:r>
            <a:r>
              <a:rPr lang="zh-CN" altLang="en-US" sz="2400" dirty="0" smtClean="0">
                <a:latin typeface="+mj-ea"/>
                <a:ea typeface="+mj-ea"/>
              </a:rPr>
              <a:t>“</a:t>
            </a:r>
            <a:r>
              <a:rPr lang="zh-CN" altLang="en-US" sz="2400" dirty="0">
                <a:latin typeface="+mj-ea"/>
                <a:ea typeface="+mj-ea"/>
              </a:rPr>
              <a:t>长堤一痕、湖心亭一点、与余舟一芥、舟中人两三粒” 改成“长堤一条、湖心亭一座、与余舟一艘、舟中人两三个而已”好不好？为什么？</a:t>
            </a:r>
          </a:p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     不好。“一痕”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写出了作者视野的开阔；“一点”显得亭子在湖中小巧玲珑；“一芥”让人耳目一新；“粒”字更让人眼前一亮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。借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这缩小的量词来表现人、物的渺小，与苍茫浩大的天地形成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对比，寄托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了作者对</a:t>
            </a:r>
            <a:r>
              <a:rPr lang="en-US" altLang="zh-CN" sz="2400" dirty="0" err="1">
                <a:solidFill>
                  <a:srgbClr val="FF0000"/>
                </a:solidFill>
                <a:latin typeface="+mj-ea"/>
                <a:ea typeface="+mj-ea"/>
              </a:rPr>
              <a:t>人生渺小的感叹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。 </a:t>
            </a:r>
          </a:p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     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作者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的视角好像在高处在远处。由“痕”到“点”到“芥”到“粒”，量词一个小似一个，给人一种天地之大，人物之小，人生天地间茫茫如沧海一粟的深沉感慨。这是其他词语无法达到的表达效果。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五、拓展延伸</a:t>
            </a:r>
            <a:endParaRPr lang="zh-CN" altLang="en-US" dirty="0"/>
          </a:p>
        </p:txBody>
      </p:sp>
      <p:sp>
        <p:nvSpPr>
          <p:cNvPr id="3" name="标题 109569"/>
          <p:cNvSpPr txBox="1">
            <a:spLocks noChangeArrowheads="1"/>
          </p:cNvSpPr>
          <p:nvPr/>
        </p:nvSpPr>
        <p:spPr>
          <a:xfrm>
            <a:off x="656822" y="1503519"/>
            <a:ext cx="1094704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</a:rPr>
              <a:t>时辰，古代人把一天划分为十二个时辰，每个时辰相等于现在的两小时。相传是根据十二生肖中的动物的出没时间来命名各个时辰。</a:t>
            </a:r>
            <a:br>
              <a:rPr lang="zh-CN" altLang="en-US" sz="2400" dirty="0" smtClean="0">
                <a:solidFill>
                  <a:srgbClr val="FF0000"/>
                </a:solidFill>
                <a:latin typeface="+mj-ea"/>
              </a:rPr>
            </a:br>
            <a:endParaRPr lang="zh-CN" altLang="en-US" sz="2400" dirty="0" smtClean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4" name="文本占位符 109570"/>
          <p:cNvSpPr txBox="1">
            <a:spLocks noChangeArrowheads="1"/>
          </p:cNvSpPr>
          <p:nvPr/>
        </p:nvSpPr>
        <p:spPr>
          <a:xfrm>
            <a:off x="1718634" y="2839645"/>
            <a:ext cx="3961718" cy="3840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dirty="0" smtClean="0">
                <a:latin typeface="+mj-ea"/>
                <a:ea typeface="+mj-ea"/>
              </a:rPr>
              <a:t>子时 二十三点到一点 </a:t>
            </a:r>
            <a:br>
              <a:rPr lang="zh-CN" altLang="en-US" dirty="0" smtClean="0">
                <a:latin typeface="+mj-ea"/>
                <a:ea typeface="+mj-ea"/>
              </a:rPr>
            </a:br>
            <a:r>
              <a:rPr lang="zh-CN" altLang="en-US" dirty="0" smtClean="0">
                <a:latin typeface="+mj-ea"/>
                <a:ea typeface="+mj-ea"/>
              </a:rPr>
              <a:t>丑时 一点到三点 </a:t>
            </a:r>
            <a:br>
              <a:rPr lang="zh-CN" altLang="en-US" dirty="0" smtClean="0">
                <a:latin typeface="+mj-ea"/>
                <a:ea typeface="+mj-ea"/>
              </a:rPr>
            </a:br>
            <a:r>
              <a:rPr lang="zh-CN" altLang="en-US" dirty="0" smtClean="0">
                <a:latin typeface="+mj-ea"/>
                <a:ea typeface="+mj-ea"/>
              </a:rPr>
              <a:t>寅时 三点到五点 </a:t>
            </a:r>
            <a:br>
              <a:rPr lang="zh-CN" altLang="en-US" dirty="0" smtClean="0">
                <a:latin typeface="+mj-ea"/>
                <a:ea typeface="+mj-ea"/>
              </a:rPr>
            </a:br>
            <a:r>
              <a:rPr lang="zh-CN" altLang="en-US" dirty="0" smtClean="0">
                <a:latin typeface="+mj-ea"/>
                <a:ea typeface="+mj-ea"/>
              </a:rPr>
              <a:t>卯时 五点到七点 </a:t>
            </a:r>
            <a:br>
              <a:rPr lang="zh-CN" altLang="en-US" dirty="0" smtClean="0">
                <a:latin typeface="+mj-ea"/>
                <a:ea typeface="+mj-ea"/>
              </a:rPr>
            </a:br>
            <a:r>
              <a:rPr lang="zh-CN" altLang="en-US" dirty="0" smtClean="0">
                <a:latin typeface="+mj-ea"/>
                <a:ea typeface="+mj-ea"/>
              </a:rPr>
              <a:t>辰时 七点到九点 </a:t>
            </a:r>
            <a:br>
              <a:rPr lang="zh-CN" altLang="en-US" dirty="0" smtClean="0">
                <a:latin typeface="+mj-ea"/>
                <a:ea typeface="+mj-ea"/>
              </a:rPr>
            </a:br>
            <a:r>
              <a:rPr lang="zh-CN" altLang="en-US" b="1" dirty="0" smtClean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巳时 九点到十一点 </a:t>
            </a:r>
            <a:r>
              <a:rPr lang="zh-CN" altLang="en-US" b="1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  <a:t/>
            </a:r>
            <a:br>
              <a:rPr lang="zh-CN" altLang="en-US" b="1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  <a:sym typeface="隶书" panose="02010509060101010101" pitchFamily="49" charset="-122"/>
              </a:rPr>
            </a:br>
            <a:endParaRPr lang="zh-CN" altLang="en-US" b="1" dirty="0" smtClean="0">
              <a:solidFill>
                <a:schemeClr val="accent6">
                  <a:lumMod val="75000"/>
                </a:schemeClr>
              </a:solidFill>
              <a:latin typeface="+mj-ea"/>
              <a:ea typeface="+mj-ea"/>
              <a:sym typeface="隶书" panose="020105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29589" y="2791876"/>
            <a:ext cx="3837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+mj-ea"/>
              </a:rPr>
              <a:t>午时 十一点到十三点 </a:t>
            </a:r>
            <a:br>
              <a:rPr lang="zh-CN" altLang="en-US" sz="2400" dirty="0">
                <a:latin typeface="+mj-ea"/>
              </a:rPr>
            </a:br>
            <a:r>
              <a:rPr lang="zh-CN" altLang="en-US" sz="2400" dirty="0">
                <a:latin typeface="+mj-ea"/>
              </a:rPr>
              <a:t>未时 十三点到十五点 </a:t>
            </a:r>
            <a:br>
              <a:rPr lang="zh-CN" altLang="en-US" sz="2400" dirty="0">
                <a:latin typeface="+mj-ea"/>
              </a:rPr>
            </a:br>
            <a:r>
              <a:rPr lang="zh-CN" altLang="en-US" sz="2400" dirty="0">
                <a:latin typeface="+mj-ea"/>
              </a:rPr>
              <a:t>申时 十五点到十七点 </a:t>
            </a:r>
            <a:br>
              <a:rPr lang="zh-CN" altLang="en-US" sz="2400" dirty="0">
                <a:latin typeface="+mj-ea"/>
              </a:rPr>
            </a:br>
            <a:r>
              <a:rPr lang="zh-CN" altLang="en-US" sz="2400" b="1" dirty="0">
                <a:solidFill>
                  <a:srgbClr val="FF0000"/>
                </a:solidFill>
                <a:latin typeface="+mj-ea"/>
                <a:ea typeface="+mj-ea"/>
                <a:sym typeface="隶书" panose="02010509060101010101" pitchFamily="49" charset="-122"/>
              </a:rPr>
              <a:t>酉时 十七点到十九点 </a:t>
            </a:r>
            <a:r>
              <a:rPr lang="zh-CN" altLang="en-US" sz="2400" dirty="0">
                <a:latin typeface="+mj-ea"/>
              </a:rPr>
              <a:t/>
            </a:r>
            <a:br>
              <a:rPr lang="zh-CN" altLang="en-US" sz="2400" dirty="0">
                <a:latin typeface="+mj-ea"/>
              </a:rPr>
            </a:br>
            <a:r>
              <a:rPr lang="zh-CN" altLang="en-US" sz="2400" dirty="0">
                <a:latin typeface="+mj-ea"/>
              </a:rPr>
              <a:t>戌时 十九点</a:t>
            </a:r>
            <a:r>
              <a:rPr lang="zh-CN" altLang="en-US" sz="2400" dirty="0" smtClean="0">
                <a:latin typeface="+mj-ea"/>
              </a:rPr>
              <a:t>到二十一点</a:t>
            </a:r>
            <a:r>
              <a:rPr lang="zh-CN" altLang="en-US" sz="2400" dirty="0">
                <a:latin typeface="+mj-ea"/>
              </a:rPr>
              <a:t/>
            </a:r>
            <a:br>
              <a:rPr lang="zh-CN" altLang="en-US" sz="2400" dirty="0">
                <a:latin typeface="+mj-ea"/>
              </a:rPr>
            </a:br>
            <a:r>
              <a:rPr lang="zh-CN" altLang="en-US" sz="2400" dirty="0" smtClean="0">
                <a:latin typeface="+mj-ea"/>
              </a:rPr>
              <a:t>亥时</a:t>
            </a:r>
            <a:r>
              <a:rPr lang="zh-CN" altLang="en-US" sz="2400" dirty="0">
                <a:latin typeface="+mj-ea"/>
              </a:rPr>
              <a:t>二十一点</a:t>
            </a:r>
            <a:r>
              <a:rPr lang="zh-CN" altLang="en-US" sz="2400" dirty="0" smtClean="0">
                <a:latin typeface="+mj-ea"/>
              </a:rPr>
              <a:t>到</a:t>
            </a:r>
            <a:r>
              <a:rPr lang="zh-CN" altLang="en-US" sz="2400" dirty="0">
                <a:latin typeface="+mj-ea"/>
              </a:rPr>
              <a:t>二十三点</a:t>
            </a:r>
          </a:p>
          <a:p>
            <a:pPr>
              <a:lnSpc>
                <a:spcPct val="150000"/>
              </a:lnSpc>
            </a:pPr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五、拓展延伸</a:t>
            </a:r>
            <a:endParaRPr lang="zh-CN" altLang="en-US" dirty="0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31335" y="1940417"/>
            <a:ext cx="8077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张岱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的 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自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题小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像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983465" y="2723882"/>
            <a:ext cx="54102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功名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耶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落空，富贵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耶如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梦。</a:t>
            </a: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忠臣耶怕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痛，锄头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耶怕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重。</a:t>
            </a: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著书二十年耶而仅堪覆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瓮。</a:t>
            </a: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之人耶有用没用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?</a:t>
            </a:r>
            <a:endParaRPr lang="en-US" altLang="zh-CN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7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五、拓展延伸</a:t>
            </a:r>
            <a:endParaRPr lang="zh-CN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8942" y="789202"/>
            <a:ext cx="11732652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3600" b="1" dirty="0">
                <a:solidFill>
                  <a:srgbClr val="666699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2400" dirty="0" smtClean="0">
                <a:latin typeface="+mj-ea"/>
                <a:ea typeface="+mj-ea"/>
              </a:rPr>
              <a:t>中国</a:t>
            </a:r>
            <a:r>
              <a:rPr lang="zh-CN" altLang="en-US" sz="2400" dirty="0">
                <a:latin typeface="+mj-ea"/>
                <a:ea typeface="+mj-ea"/>
              </a:rPr>
              <a:t>历史上，有多少</a:t>
            </a:r>
            <a:r>
              <a:rPr lang="zh-CN" altLang="en-US" sz="2400" dirty="0" smtClean="0">
                <a:latin typeface="+mj-ea"/>
                <a:ea typeface="+mj-ea"/>
              </a:rPr>
              <a:t>这样的</a:t>
            </a:r>
            <a:r>
              <a:rPr lang="zh-CN" altLang="en-US" sz="2400" dirty="0">
                <a:latin typeface="+mj-ea"/>
                <a:ea typeface="+mj-ea"/>
              </a:rPr>
              <a:t>古代文人，他们在现实中</a:t>
            </a:r>
            <a:r>
              <a:rPr lang="zh-CN" altLang="en-US" sz="2400" dirty="0" smtClean="0">
                <a:latin typeface="+mj-ea"/>
                <a:ea typeface="+mj-ea"/>
              </a:rPr>
              <a:t>被压弯</a:t>
            </a:r>
            <a:r>
              <a:rPr lang="zh-CN" altLang="en-US" sz="2400" dirty="0">
                <a:latin typeface="+mj-ea"/>
                <a:ea typeface="+mj-ea"/>
              </a:rPr>
              <a:t>了腰，透不过气来，于是</a:t>
            </a:r>
            <a:r>
              <a:rPr lang="zh-CN" altLang="en-US" sz="2400" dirty="0" smtClean="0">
                <a:latin typeface="+mj-ea"/>
                <a:ea typeface="+mj-ea"/>
              </a:rPr>
              <a:t>，只有</a:t>
            </a:r>
            <a:r>
              <a:rPr lang="zh-CN" altLang="en-US" sz="2400" dirty="0">
                <a:latin typeface="+mj-ea"/>
                <a:ea typeface="+mj-ea"/>
              </a:rPr>
              <a:t>在大自然中来舒展自己</a:t>
            </a:r>
            <a:r>
              <a:rPr lang="zh-CN" altLang="en-US" sz="2400" dirty="0" smtClean="0">
                <a:latin typeface="+mj-ea"/>
                <a:ea typeface="+mj-ea"/>
              </a:rPr>
              <a:t>。他们</a:t>
            </a:r>
            <a:r>
              <a:rPr lang="zh-CN" altLang="en-US" sz="2400" dirty="0">
                <a:latin typeface="+mj-ea"/>
                <a:ea typeface="+mj-ea"/>
              </a:rPr>
              <a:t>宁愿自己是山是水是树</a:t>
            </a:r>
            <a:r>
              <a:rPr lang="zh-CN" altLang="en-US" sz="2400" dirty="0" smtClean="0">
                <a:latin typeface="+mj-ea"/>
                <a:ea typeface="+mj-ea"/>
              </a:rPr>
              <a:t>是花</a:t>
            </a:r>
            <a:r>
              <a:rPr lang="zh-CN" altLang="en-US" sz="2400" dirty="0">
                <a:latin typeface="+mj-ea"/>
                <a:ea typeface="+mj-ea"/>
              </a:rPr>
              <a:t>是草是一朵云是一片冰。</a:t>
            </a:r>
            <a:r>
              <a:rPr lang="zh-CN" altLang="en-US" sz="2400" dirty="0" smtClean="0">
                <a:latin typeface="+mj-ea"/>
                <a:ea typeface="+mj-ea"/>
              </a:rPr>
              <a:t>他们</a:t>
            </a:r>
            <a:r>
              <a:rPr lang="zh-CN" altLang="en-US" sz="2400" dirty="0">
                <a:latin typeface="+mj-ea"/>
                <a:ea typeface="+mj-ea"/>
              </a:rPr>
              <a:t>寄情于山水，在山水中来</a:t>
            </a:r>
            <a:r>
              <a:rPr lang="zh-CN" altLang="en-US" sz="2400" dirty="0" smtClean="0">
                <a:latin typeface="+mj-ea"/>
                <a:ea typeface="+mj-ea"/>
              </a:rPr>
              <a:t>寻找</a:t>
            </a:r>
            <a:r>
              <a:rPr lang="zh-CN" altLang="en-US" sz="2400" dirty="0">
                <a:latin typeface="+mj-ea"/>
                <a:ea typeface="+mj-ea"/>
              </a:rPr>
              <a:t>心灵的依托。雪是其节，</a:t>
            </a:r>
            <a:r>
              <a:rPr lang="zh-CN" altLang="en-US" sz="2400" dirty="0" smtClean="0">
                <a:latin typeface="+mj-ea"/>
                <a:ea typeface="+mj-ea"/>
              </a:rPr>
              <a:t>冰是</a:t>
            </a:r>
            <a:r>
              <a:rPr lang="zh-CN" altLang="en-US" sz="2400" dirty="0">
                <a:latin typeface="+mj-ea"/>
                <a:ea typeface="+mj-ea"/>
              </a:rPr>
              <a:t>其志，苍茫天地是其归宿</a:t>
            </a:r>
            <a:r>
              <a:rPr lang="zh-CN" altLang="en-US" sz="2400" dirty="0" smtClean="0">
                <a:latin typeface="+mj-ea"/>
                <a:ea typeface="+mj-ea"/>
              </a:rPr>
              <a:t>，凌</a:t>
            </a:r>
            <a:r>
              <a:rPr lang="zh-CN" altLang="en-US" sz="2400" dirty="0">
                <a:latin typeface="+mj-ea"/>
                <a:ea typeface="+mj-ea"/>
              </a:rPr>
              <a:t>寒独立是其人格。 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25002" y="3255515"/>
            <a:ext cx="10625071" cy="359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一个人，登台长吟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:  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念天地之悠悠，独怆然而涕下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一个人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，登高作啸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万里悲秋常作客</a:t>
            </a:r>
            <a:r>
              <a:rPr lang="en-US" altLang="zh-CN" sz="2400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百年多病独登台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一个人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，夜上西楼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无言独上西楼，月如钩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，寂寞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梧桐深院锁清秋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一个人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，寒江钓雪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  <a:ea typeface="+mj-ea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孤舟蓑笠翁，独钓寒江雪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一个人</a:t>
            </a:r>
            <a:r>
              <a:rPr lang="zh-CN" altLang="en-US" sz="2400" dirty="0">
                <a:solidFill>
                  <a:srgbClr val="FF0000"/>
                </a:solidFill>
                <a:latin typeface="+mj-ea"/>
                <a:ea typeface="+mj-ea"/>
              </a:rPr>
              <a:t>，持有一份情怀，坚守一种节操，直到天荒地老！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550440" y="253890"/>
            <a:ext cx="2556957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B9BD5"/>
              </a:buClr>
              <a:buFont typeface="Wingdings" panose="05000000000000000000" pitchFamily="2" charset="2"/>
              <a:buNone/>
            </a:pPr>
            <a:r>
              <a:rPr lang="zh-CN" altLang="en-US" sz="2700" dirty="0" smtClean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六、布置作业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6" name="副标题 2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1197735" y="2327388"/>
            <a:ext cx="9453093" cy="493005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请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运用白描手法描写一下自己的一位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同学，</a:t>
            </a:r>
            <a:r>
              <a:rPr lang="en-US" altLang="zh-CN" sz="2400" dirty="0" smtClean="0">
                <a:solidFill>
                  <a:srgbClr val="FF0000"/>
                </a:solidFill>
                <a:latin typeface="+mj-ea"/>
              </a:rPr>
              <a:t>300</a:t>
            </a:r>
            <a:r>
              <a:rPr lang="zh-CN" altLang="en-US" sz="2400" dirty="0" smtClean="0">
                <a:solidFill>
                  <a:srgbClr val="FF0000"/>
                </a:solidFill>
                <a:latin typeface="+mj-ea"/>
              </a:rPr>
              <a:t>字左右。</a:t>
            </a:r>
            <a:endParaRPr lang="en-US" altLang="zh-CN" sz="2400" dirty="0" smtClean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42203"/>
  <p:tag name="MH_LIBRARY" val="GRAPHIC"/>
  <p:tag name="MH_ORDER" val="图片 6"/>
  <p:tag name="KSO_WM_TAG_VERSION" val="1.0"/>
  <p:tag name="KSO_WM_BEAUTIFY_FLAG" val="#wm#"/>
  <p:tag name="KSO_WM_UNIT_TYPE" val="i"/>
  <p:tag name="KSO_WM_UNIT_ID" val="258*i*0"/>
  <p:tag name="KSO_WM_TEMPLATE_CATEGORY" val="custom"/>
  <p:tag name="KSO_WM_TEMPLATE_INDEX" val="1601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l_h_f"/>
  <p:tag name="KSO_WM_UNIT_INDEX" val="1_1_1"/>
  <p:tag name="KSO_WM_UNIT_ID" val="custom596_6*l_h_f*1_1_1"/>
  <p:tag name="KSO_WM_UNIT_CLEAR" val="1"/>
  <p:tag name="KSO_WM_UNIT_LAYERLEVEL" val="1_1_1"/>
  <p:tag name="KSO_WM_UNIT_VALUE" val="36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a"/>
  <p:tag name="KSO_WM_UNIT_INDEX" val="1"/>
  <p:tag name="KSO_WM_UNIT_ID" val="custom596_12*a*1"/>
  <p:tag name="KSO_WM_UNIT_CLEAR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2435</Words>
  <Application>WPS 演示</Application>
  <PresentationFormat>自定义</PresentationFormat>
  <Paragraphs>146</Paragraphs>
  <Slides>24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</vt:lpstr>
      <vt:lpstr>12 湖心亭看雪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10</cp:revision>
  <dcterms:created xsi:type="dcterms:W3CDTF">2018-03-01T02:03:00Z</dcterms:created>
  <dcterms:modified xsi:type="dcterms:W3CDTF">2019-09-17T08:08:18Z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2052-11.1.0.8661</vt:lpwstr>
  </property>
</Properties>
</file>