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0" r:id="rId4"/>
    <p:sldId id="261" r:id="rId5"/>
    <p:sldId id="264" r:id="rId6"/>
    <p:sldId id="266" r:id="rId7"/>
    <p:sldId id="278" r:id="rId8"/>
    <p:sldId id="268" r:id="rId9"/>
    <p:sldId id="270" r:id="rId10"/>
    <p:sldId id="271" r:id="rId11"/>
    <p:sldId id="273" r:id="rId12"/>
    <p:sldId id="274" r:id="rId13"/>
    <p:sldId id="276" r:id="rId14"/>
    <p:sldId id="279" r:id="rId15"/>
    <p:sldId id="277" r:id="rId16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0" d="100"/>
          <a:sy n="40" d="100"/>
        </p:scale>
        <p:origin x="-81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image" Target="../media/image4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E1EAB-FC84-4285-8C03-CB205639EA6D}" type="datetimeFigureOut">
              <a:rPr lang="zh-CN" altLang="en-US" smtClean="0"/>
              <a:pPr/>
              <a:t>2015/9/15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A27C1-C6E3-498E-B121-CA5B3D3D20E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E1EAB-FC84-4285-8C03-CB205639EA6D}" type="datetimeFigureOut">
              <a:rPr lang="zh-CN" altLang="en-US" smtClean="0"/>
              <a:pPr/>
              <a:t>2015/9/15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A27C1-C6E3-498E-B121-CA5B3D3D20E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E1EAB-FC84-4285-8C03-CB205639EA6D}" type="datetimeFigureOut">
              <a:rPr lang="zh-CN" altLang="en-US" smtClean="0"/>
              <a:pPr/>
              <a:t>2015/9/15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A27C1-C6E3-498E-B121-CA5B3D3D20E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E1EAB-FC84-4285-8C03-CB205639EA6D}" type="datetimeFigureOut">
              <a:rPr lang="zh-CN" altLang="en-US" smtClean="0"/>
              <a:pPr/>
              <a:t>2015/9/15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A27C1-C6E3-498E-B121-CA5B3D3D20E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E1EAB-FC84-4285-8C03-CB205639EA6D}" type="datetimeFigureOut">
              <a:rPr lang="zh-CN" altLang="en-US" smtClean="0"/>
              <a:pPr/>
              <a:t>2015/9/15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A27C1-C6E3-498E-B121-CA5B3D3D20E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E1EAB-FC84-4285-8C03-CB205639EA6D}" type="datetimeFigureOut">
              <a:rPr lang="zh-CN" altLang="en-US" smtClean="0"/>
              <a:pPr/>
              <a:t>2015/9/15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A27C1-C6E3-498E-B121-CA5B3D3D20E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E1EAB-FC84-4285-8C03-CB205639EA6D}" type="datetimeFigureOut">
              <a:rPr lang="zh-CN" altLang="en-US" smtClean="0"/>
              <a:pPr/>
              <a:t>2015/9/15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A27C1-C6E3-498E-B121-CA5B3D3D20E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E1EAB-FC84-4285-8C03-CB205639EA6D}" type="datetimeFigureOut">
              <a:rPr lang="zh-CN" altLang="en-US" smtClean="0"/>
              <a:pPr/>
              <a:t>2015/9/15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A27C1-C6E3-498E-B121-CA5B3D3D20E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E1EAB-FC84-4285-8C03-CB205639EA6D}" type="datetimeFigureOut">
              <a:rPr lang="zh-CN" altLang="en-US" smtClean="0"/>
              <a:pPr/>
              <a:t>2015/9/15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A27C1-C6E3-498E-B121-CA5B3D3D20E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E1EAB-FC84-4285-8C03-CB205639EA6D}" type="datetimeFigureOut">
              <a:rPr lang="zh-CN" altLang="en-US" smtClean="0"/>
              <a:pPr/>
              <a:t>2015/9/15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A27C1-C6E3-498E-B121-CA5B3D3D20E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E1EAB-FC84-4285-8C03-CB205639EA6D}" type="datetimeFigureOut">
              <a:rPr lang="zh-CN" altLang="en-US" smtClean="0"/>
              <a:pPr/>
              <a:t>2015/9/15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A27C1-C6E3-498E-B121-CA5B3D3D20E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EE1EAB-FC84-4285-8C03-CB205639EA6D}" type="datetimeFigureOut">
              <a:rPr lang="zh-CN" altLang="en-US" smtClean="0"/>
              <a:pPr/>
              <a:t>2015/9/15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7A27C1-C6E3-498E-B121-CA5B3D3D20E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4" Type="http://schemas.openxmlformats.org/officeDocument/2006/relationships/oleObject" Target="../embeddings/oleObject5.bin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TextBox 1"/>
          <p:cNvSpPr txBox="1">
            <a:spLocks noChangeArrowheads="1"/>
          </p:cNvSpPr>
          <p:nvPr/>
        </p:nvSpPr>
        <p:spPr bwMode="auto">
          <a:xfrm>
            <a:off x="1619672" y="1484784"/>
            <a:ext cx="6192838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zh-CN" sz="5400" b="1" dirty="0" smtClean="0">
                <a:solidFill>
                  <a:srgbClr val="FF0000"/>
                </a:solidFill>
                <a:latin typeface="Times New Roman" pitchFamily="18" charset="0"/>
                <a:ea typeface="微软简隶书" pitchFamily="2" charset="-122"/>
              </a:rPr>
              <a:t>9.</a:t>
            </a:r>
            <a:r>
              <a:rPr lang="zh-CN" altLang="en-US" sz="5400" b="1" dirty="0">
                <a:solidFill>
                  <a:srgbClr val="FF0000"/>
                </a:solidFill>
                <a:latin typeface="Times New Roman" pitchFamily="18" charset="0"/>
                <a:ea typeface="微软简隶书" pitchFamily="2" charset="-122"/>
              </a:rPr>
              <a:t>有理数的乘法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extBox 3"/>
          <p:cNvSpPr txBox="1">
            <a:spLocks noChangeArrowheads="1"/>
          </p:cNvSpPr>
          <p:nvPr/>
        </p:nvSpPr>
        <p:spPr bwMode="auto">
          <a:xfrm>
            <a:off x="179388" y="692696"/>
            <a:ext cx="8964612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有理数加法法则：</a:t>
            </a:r>
            <a:endParaRPr lang="en-US" altLang="zh-CN" sz="28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(1)</a:t>
            </a:r>
            <a:r>
              <a:rPr lang="zh-CN" altLang="en-US" sz="2800" b="1" u="sng" dirty="0" smtClean="0"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两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数相加，取</a:t>
            </a:r>
            <a:r>
              <a:rPr lang="zh-CN" altLang="en-US" sz="2800" b="1" u="sng" dirty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的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符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号并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把</a:t>
            </a:r>
            <a:r>
              <a:rPr lang="zh-CN" altLang="en-US" sz="2800" b="1" u="sng" dirty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zh-CN" altLang="en-US" sz="2800" b="1" u="sng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相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加</a:t>
            </a:r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   </a:t>
            </a:r>
            <a:endParaRPr lang="en-US" altLang="zh-CN" sz="2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 (2)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异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号两数相加，取绝对值</a:t>
            </a:r>
            <a:r>
              <a:rPr lang="zh-CN" altLang="en-US" sz="2800" b="1" u="sng" dirty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zh-CN" altLang="en-US" sz="2800" b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的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加数的符号，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并</a:t>
            </a:r>
            <a:endParaRPr lang="en-US" altLang="zh-CN" sz="2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用</a:t>
            </a:r>
            <a:r>
              <a:rPr lang="zh-CN" altLang="en-US" sz="2800" b="1" u="sng" dirty="0" smtClean="0"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的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绝对值减去</a:t>
            </a:r>
            <a:r>
              <a:rPr lang="zh-CN" altLang="en-US" sz="2800" b="1" u="sng" dirty="0"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的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绝对值</a:t>
            </a:r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.   </a:t>
            </a:r>
            <a:r>
              <a:rPr lang="en-US" altLang="zh-CN" sz="2800" b="1" u="sng" dirty="0">
                <a:latin typeface="Times New Roman" pitchFamily="18" charset="0"/>
                <a:cs typeface="Times New Roman" pitchFamily="18" charset="0"/>
              </a:rPr>
              <a:t>                       </a:t>
            </a:r>
            <a:endParaRPr lang="en-US" altLang="zh-CN" sz="2800" b="1" u="sng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altLang="zh-CN" sz="2800" b="1" u="sng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(3) </a:t>
            </a:r>
            <a:r>
              <a:rPr lang="en-US" altLang="zh-CN" sz="2800" b="1" u="sng" dirty="0" smtClean="0">
                <a:latin typeface="Times New Roman" pitchFamily="18" charset="0"/>
                <a:cs typeface="Times New Roman" pitchFamily="18" charset="0"/>
              </a:rPr>
              <a:t>                     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的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两个数相加得</a:t>
            </a:r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0.</a:t>
            </a:r>
          </a:p>
          <a:p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    </a:t>
            </a:r>
            <a:endParaRPr lang="en-US" altLang="zh-CN" sz="2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(4)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一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个数同</a:t>
            </a:r>
            <a:r>
              <a:rPr lang="en-US" altLang="zh-CN" sz="2800" b="1" u="sng" dirty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相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加，仍得这个数</a:t>
            </a:r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.</a:t>
            </a:r>
            <a:endParaRPr lang="zh-CN" alt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74" name="TextBox 1"/>
          <p:cNvSpPr txBox="1">
            <a:spLocks noChangeArrowheads="1"/>
          </p:cNvSpPr>
          <p:nvPr/>
        </p:nvSpPr>
        <p:spPr bwMode="auto">
          <a:xfrm>
            <a:off x="3131840" y="0"/>
            <a:ext cx="273685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4800" b="1" dirty="0">
                <a:solidFill>
                  <a:srgbClr val="FF0000"/>
                </a:solidFill>
                <a:ea typeface="微软简隶书" pitchFamily="2" charset="-122"/>
              </a:rPr>
              <a:t>复</a:t>
            </a:r>
            <a:r>
              <a:rPr lang="zh-CN" altLang="en-US" sz="4800" b="1" dirty="0" smtClean="0">
                <a:solidFill>
                  <a:srgbClr val="FF0000"/>
                </a:solidFill>
                <a:ea typeface="微软简隶书" pitchFamily="2" charset="-122"/>
              </a:rPr>
              <a:t>习回顾</a:t>
            </a:r>
            <a:endParaRPr lang="zh-CN" altLang="en-US" sz="4800" b="1" dirty="0">
              <a:solidFill>
                <a:srgbClr val="FF0000"/>
              </a:solidFill>
              <a:ea typeface="微软简隶书" pitchFamily="2" charset="-122"/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710188" y="1106621"/>
            <a:ext cx="122396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同号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3609138" y="1110034"/>
            <a:ext cx="122396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相同</a:t>
            </a: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6156456" y="1082996"/>
            <a:ext cx="18002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绝对值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4644008" y="1958860"/>
            <a:ext cx="115212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较大</a:t>
            </a: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581580" y="2393850"/>
            <a:ext cx="184626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较大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3551840" y="2408840"/>
            <a:ext cx="184467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较小</a:t>
            </a: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668578" y="3245618"/>
            <a:ext cx="228123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互为相反数</a:t>
            </a: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2066990" y="4112376"/>
            <a:ext cx="184626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endParaRPr lang="zh-CN" altLang="en-US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85" name="TextBox 13"/>
          <p:cNvSpPr txBox="1">
            <a:spLocks noChangeArrowheads="1"/>
          </p:cNvSpPr>
          <p:nvPr/>
        </p:nvSpPr>
        <p:spPr bwMode="auto">
          <a:xfrm>
            <a:off x="331788" y="5013325"/>
            <a:ext cx="835342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2.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运算过程应先定</a:t>
            </a:r>
            <a:r>
              <a:rPr lang="zh-CN" altLang="en-US" sz="2800" b="1" u="sng" dirty="0"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zh-CN" altLang="en-US" sz="2800" b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，再算</a:t>
            </a:r>
            <a:r>
              <a:rPr lang="zh-CN" altLang="en-US" sz="2800" b="1" u="sng" dirty="0">
                <a:latin typeface="Times New Roman" pitchFamily="18" charset="0"/>
                <a:cs typeface="Times New Roman" pitchFamily="18" charset="0"/>
              </a:rPr>
              <a:t>             </a:t>
            </a: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zh-CN" alt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3199963" y="5013325"/>
            <a:ext cx="184467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符号</a:t>
            </a:r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5087920" y="5013325"/>
            <a:ext cx="184626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绝对值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10" grpId="0"/>
      <p:bldP spid="11" grpId="0"/>
      <p:bldP spid="12" grpId="0"/>
      <p:bldP spid="13" grpId="0"/>
      <p:bldP spid="15" grpId="0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Box 3"/>
          <p:cNvSpPr txBox="1">
            <a:spLocks noChangeArrowheads="1"/>
          </p:cNvSpPr>
          <p:nvPr/>
        </p:nvSpPr>
        <p:spPr bwMode="auto">
          <a:xfrm>
            <a:off x="468313" y="333375"/>
            <a:ext cx="82804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3.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有理数减法法则：</a:t>
            </a:r>
            <a:endParaRPr lang="en-US" altLang="zh-CN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899592" y="836712"/>
            <a:ext cx="84963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减去一个数，等于加上这个数的</a:t>
            </a:r>
            <a:r>
              <a:rPr lang="zh-CN" altLang="en-US" sz="2800" b="1" u="sng" dirty="0">
                <a:latin typeface="Times New Roman" pitchFamily="18" charset="0"/>
                <a:cs typeface="Times New Roman" pitchFamily="18" charset="0"/>
              </a:rPr>
              <a:t>              </a:t>
            </a:r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.</a:t>
            </a:r>
            <a:endParaRPr lang="zh-CN" alt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5952200" y="821722"/>
            <a:ext cx="165576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相反数</a:t>
            </a:r>
          </a:p>
        </p:txBody>
      </p:sp>
      <p:graphicFrame>
        <p:nvGraphicFramePr>
          <p:cNvPr id="9" name="对象 8"/>
          <p:cNvGraphicFramePr>
            <a:graphicFrameLocks noChangeAspect="1"/>
          </p:cNvGraphicFramePr>
          <p:nvPr/>
        </p:nvGraphicFramePr>
        <p:xfrm>
          <a:off x="2483768" y="1484784"/>
          <a:ext cx="3312367" cy="590577"/>
        </p:xfrm>
        <a:graphic>
          <a:graphicData uri="http://schemas.openxmlformats.org/presentationml/2006/ole">
            <p:oleObj spid="_x0000_s25601" name="Equation" r:id="rId3" imgW="1638000" imgH="291960" progId="Equation.DSMT4">
              <p:embed/>
            </p:oleObj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755576" y="1151782"/>
            <a:ext cx="439248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latin typeface="Times New Roman" pitchFamily="18" charset="0"/>
                <a:cs typeface="Times New Roman" pitchFamily="18" charset="0"/>
              </a:rPr>
              <a:t>3×3=9</a:t>
            </a:r>
          </a:p>
          <a:p>
            <a:r>
              <a:rPr lang="en-US" altLang="zh-CN" sz="3600" b="1" dirty="0" smtClean="0">
                <a:latin typeface="Times New Roman" pitchFamily="18" charset="0"/>
                <a:cs typeface="Times New Roman" pitchFamily="18" charset="0"/>
              </a:rPr>
              <a:t>3×2=6</a:t>
            </a:r>
          </a:p>
          <a:p>
            <a:r>
              <a:rPr lang="en-US" altLang="zh-CN" sz="3600" b="1" dirty="0" smtClean="0">
                <a:latin typeface="Times New Roman" pitchFamily="18" charset="0"/>
                <a:cs typeface="Times New Roman" pitchFamily="18" charset="0"/>
              </a:rPr>
              <a:t>3×1=3</a:t>
            </a:r>
          </a:p>
          <a:p>
            <a:r>
              <a:rPr lang="en-US" altLang="zh-CN" sz="3600" b="1" dirty="0" smtClean="0">
                <a:latin typeface="Times New Roman" pitchFamily="18" charset="0"/>
                <a:cs typeface="Times New Roman" pitchFamily="18" charset="0"/>
              </a:rPr>
              <a:t>3×0=0</a:t>
            </a:r>
          </a:p>
          <a:p>
            <a:r>
              <a:rPr lang="en-US" altLang="zh-CN" sz="3600" b="1" dirty="0" smtClean="0">
                <a:latin typeface="Times New Roman" pitchFamily="18" charset="0"/>
                <a:cs typeface="Times New Roman" pitchFamily="18" charset="0"/>
              </a:rPr>
              <a:t>3×(-1)=-3</a:t>
            </a:r>
          </a:p>
          <a:p>
            <a:r>
              <a:rPr lang="en-US" altLang="zh-CN" sz="3600" b="1" dirty="0" smtClean="0">
                <a:latin typeface="Times New Roman" pitchFamily="18" charset="0"/>
                <a:cs typeface="Times New Roman" pitchFamily="18" charset="0"/>
              </a:rPr>
              <a:t>3×(-2)= </a:t>
            </a:r>
            <a:r>
              <a:rPr lang="en-US" altLang="zh-CN" sz="3600" b="1" u="sng" dirty="0" smtClean="0"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en-US" altLang="zh-CN" sz="36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altLang="zh-CN" sz="3600" b="1" dirty="0" smtClean="0">
                <a:latin typeface="Times New Roman" pitchFamily="18" charset="0"/>
                <a:cs typeface="Times New Roman" pitchFamily="18" charset="0"/>
              </a:rPr>
              <a:t>3×(-3)= </a:t>
            </a:r>
            <a:r>
              <a:rPr lang="en-US" altLang="zh-CN" sz="3600" b="1" u="sng" dirty="0" smtClean="0"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en-US" altLang="zh-CN" sz="36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6146" name="TextBox 4"/>
          <p:cNvSpPr txBox="1">
            <a:spLocks noChangeArrowheads="1"/>
          </p:cNvSpPr>
          <p:nvPr/>
        </p:nvSpPr>
        <p:spPr bwMode="auto">
          <a:xfrm>
            <a:off x="467544" y="692696"/>
            <a:ext cx="842486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观察下面的乘法算式，你能发现什么规律吗？</a:t>
            </a:r>
          </a:p>
        </p:txBody>
      </p:sp>
      <p:sp>
        <p:nvSpPr>
          <p:cNvPr id="6161" name="Text Box 17"/>
          <p:cNvSpPr txBox="1">
            <a:spLocks noChangeArrowheads="1"/>
          </p:cNvSpPr>
          <p:nvPr/>
        </p:nvSpPr>
        <p:spPr bwMode="auto">
          <a:xfrm>
            <a:off x="3563888" y="0"/>
            <a:ext cx="1824038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4800" b="1" dirty="0">
                <a:solidFill>
                  <a:srgbClr val="FF0000"/>
                </a:solidFill>
                <a:ea typeface="微软简隶书" pitchFamily="2" charset="-122"/>
              </a:rPr>
              <a:t>探   究</a:t>
            </a:r>
          </a:p>
        </p:txBody>
      </p:sp>
      <p:sp>
        <p:nvSpPr>
          <p:cNvPr id="6162" name="Rectangle 18"/>
          <p:cNvSpPr>
            <a:spLocks noChangeArrowheads="1"/>
          </p:cNvSpPr>
          <p:nvPr/>
        </p:nvSpPr>
        <p:spPr bwMode="auto">
          <a:xfrm>
            <a:off x="467544" y="5301208"/>
            <a:ext cx="835292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(1)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乘数依次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递减</a:t>
            </a:r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积依次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递减</a:t>
            </a:r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(2)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同号得正，异号得负</a:t>
            </a: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zh-CN" alt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915816" y="3961835"/>
            <a:ext cx="56938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-6</a:t>
            </a:r>
            <a:endParaRPr lang="zh-CN" altLang="en-US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915816" y="4479140"/>
            <a:ext cx="56938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-9</a:t>
            </a:r>
            <a:endParaRPr lang="zh-CN" altLang="en-US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469732" y="1193810"/>
            <a:ext cx="439248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latin typeface="Times New Roman" pitchFamily="18" charset="0"/>
                <a:cs typeface="Times New Roman" pitchFamily="18" charset="0"/>
              </a:rPr>
              <a:t>3×3=9</a:t>
            </a:r>
          </a:p>
          <a:p>
            <a:r>
              <a:rPr lang="en-US" altLang="zh-CN" sz="3600" b="1" dirty="0" smtClean="0">
                <a:latin typeface="Times New Roman" pitchFamily="18" charset="0"/>
                <a:cs typeface="Times New Roman" pitchFamily="18" charset="0"/>
              </a:rPr>
              <a:t>2×3=6</a:t>
            </a:r>
          </a:p>
          <a:p>
            <a:r>
              <a:rPr lang="en-US" altLang="zh-CN" sz="3600" b="1" dirty="0" smtClean="0">
                <a:latin typeface="Times New Roman" pitchFamily="18" charset="0"/>
                <a:cs typeface="Times New Roman" pitchFamily="18" charset="0"/>
              </a:rPr>
              <a:t>1×3=3</a:t>
            </a:r>
          </a:p>
          <a:p>
            <a:r>
              <a:rPr lang="en-US" altLang="zh-CN" sz="3600" b="1" dirty="0" smtClean="0">
                <a:latin typeface="Times New Roman" pitchFamily="18" charset="0"/>
                <a:cs typeface="Times New Roman" pitchFamily="18" charset="0"/>
              </a:rPr>
              <a:t>0×3=0</a:t>
            </a:r>
          </a:p>
          <a:p>
            <a:r>
              <a:rPr lang="en-US" altLang="zh-CN" sz="3600" b="1" dirty="0" smtClean="0">
                <a:latin typeface="Times New Roman" pitchFamily="18" charset="0"/>
                <a:cs typeface="Times New Roman" pitchFamily="18" charset="0"/>
              </a:rPr>
              <a:t>(-1)×3=-3</a:t>
            </a:r>
          </a:p>
          <a:p>
            <a:r>
              <a:rPr lang="en-US" altLang="zh-CN" sz="3600" b="1" dirty="0" smtClean="0">
                <a:latin typeface="Times New Roman" pitchFamily="18" charset="0"/>
                <a:cs typeface="Times New Roman" pitchFamily="18" charset="0"/>
              </a:rPr>
              <a:t>(-2)×3= </a:t>
            </a:r>
            <a:r>
              <a:rPr lang="en-US" altLang="zh-CN" sz="3600" b="1" u="sng" dirty="0" smtClean="0"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en-US" altLang="zh-CN" sz="36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altLang="zh-CN" sz="3600" b="1" dirty="0" smtClean="0">
                <a:latin typeface="Times New Roman" pitchFamily="18" charset="0"/>
                <a:cs typeface="Times New Roman" pitchFamily="18" charset="0"/>
              </a:rPr>
              <a:t>(-3)×3= </a:t>
            </a:r>
            <a:r>
              <a:rPr lang="en-US" altLang="zh-CN" sz="3600" b="1" u="sng" dirty="0" smtClean="0"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en-US" altLang="zh-CN" sz="36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629972" y="4003863"/>
            <a:ext cx="56938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-6</a:t>
            </a:r>
            <a:endParaRPr lang="zh-CN" altLang="en-US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629972" y="4521168"/>
            <a:ext cx="56938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-9</a:t>
            </a:r>
            <a:endParaRPr lang="zh-CN" altLang="en-US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6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62" grpId="0"/>
      <p:bldP spid="18" grpId="0"/>
      <p:bldP spid="20" grpId="0"/>
      <p:bldP spid="22" grpId="0"/>
      <p:bldP spid="2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251520" y="260648"/>
            <a:ext cx="34163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/>
              <a:t>利用上述结论试试：</a:t>
            </a:r>
            <a:endParaRPr lang="zh-CN" altLang="en-US" sz="28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1403648" y="764704"/>
            <a:ext cx="439248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latin typeface="Times New Roman" pitchFamily="18" charset="0"/>
                <a:cs typeface="Times New Roman" pitchFamily="18" charset="0"/>
              </a:rPr>
              <a:t>(-3)×3 = </a:t>
            </a:r>
            <a:r>
              <a:rPr lang="en-US" altLang="zh-CN" sz="3600" b="1" u="sng" dirty="0" smtClean="0"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en-US" altLang="zh-CN" sz="36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altLang="zh-CN" sz="3600" b="1" dirty="0" smtClean="0">
                <a:latin typeface="Times New Roman" pitchFamily="18" charset="0"/>
                <a:cs typeface="Times New Roman" pitchFamily="18" charset="0"/>
              </a:rPr>
              <a:t>(-3)×2 = </a:t>
            </a:r>
            <a:r>
              <a:rPr lang="en-US" altLang="zh-CN" sz="3600" b="1" u="sng" dirty="0" smtClean="0"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en-US" altLang="zh-CN" sz="36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altLang="zh-CN" sz="3600" b="1" dirty="0" smtClean="0">
                <a:latin typeface="Times New Roman" pitchFamily="18" charset="0"/>
                <a:cs typeface="Times New Roman" pitchFamily="18" charset="0"/>
              </a:rPr>
              <a:t>(-3)×1 = </a:t>
            </a:r>
            <a:r>
              <a:rPr lang="en-US" altLang="zh-CN" sz="3600" b="1" u="sng" dirty="0" smtClean="0"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en-US" altLang="zh-CN" sz="36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altLang="zh-CN" sz="3600" b="1" dirty="0" smtClean="0">
                <a:latin typeface="Times New Roman" pitchFamily="18" charset="0"/>
                <a:cs typeface="Times New Roman" pitchFamily="18" charset="0"/>
              </a:rPr>
              <a:t>(-3)×0 = </a:t>
            </a:r>
            <a:r>
              <a:rPr lang="en-US" altLang="zh-CN" sz="3600" b="1" u="sng" dirty="0" smtClean="0"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en-US" altLang="zh-CN" sz="36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altLang="zh-CN" sz="3600" b="1" dirty="0" smtClean="0">
                <a:latin typeface="Times New Roman" pitchFamily="18" charset="0"/>
                <a:cs typeface="Times New Roman" pitchFamily="18" charset="0"/>
              </a:rPr>
              <a:t>(-3)×(-1)= </a:t>
            </a:r>
            <a:r>
              <a:rPr lang="en-US" altLang="zh-CN" sz="3600" b="1" u="sng" dirty="0" smtClean="0"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en-US" altLang="zh-CN" sz="36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altLang="zh-CN" sz="3600" b="1" dirty="0" smtClean="0">
                <a:latin typeface="Times New Roman" pitchFamily="18" charset="0"/>
                <a:cs typeface="Times New Roman" pitchFamily="18" charset="0"/>
              </a:rPr>
              <a:t>(-3)×(-2)= </a:t>
            </a:r>
            <a:r>
              <a:rPr lang="en-US" altLang="zh-CN" sz="3600" b="1" u="sng" dirty="0" smtClean="0"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en-US" altLang="zh-CN" sz="36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altLang="zh-CN" sz="3600" b="1" dirty="0" smtClean="0">
                <a:latin typeface="Times New Roman" pitchFamily="18" charset="0"/>
                <a:cs typeface="Times New Roman" pitchFamily="18" charset="0"/>
              </a:rPr>
              <a:t>(-3)×(-3)= </a:t>
            </a:r>
            <a:r>
              <a:rPr lang="en-US" altLang="zh-CN" sz="3600" b="1" u="sng" dirty="0" smtClean="0"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en-US" altLang="zh-CN" sz="36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930605" y="3574757"/>
            <a:ext cx="4154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endParaRPr lang="zh-CN" altLang="en-US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923928" y="4092062"/>
            <a:ext cx="4154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9</a:t>
            </a:r>
            <a:endParaRPr lang="zh-CN" altLang="en-US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563888" y="1340768"/>
            <a:ext cx="56938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-6</a:t>
            </a:r>
            <a:endParaRPr lang="zh-CN" altLang="en-US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563888" y="797626"/>
            <a:ext cx="56938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-9</a:t>
            </a:r>
            <a:endParaRPr lang="zh-CN" altLang="en-US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620906" y="1886852"/>
            <a:ext cx="56938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-3</a:t>
            </a:r>
            <a:endParaRPr lang="zh-CN" altLang="en-US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707904" y="2996952"/>
            <a:ext cx="4154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endParaRPr lang="zh-CN" altLang="en-US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779912" y="2455800"/>
            <a:ext cx="4154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endParaRPr lang="zh-CN" altLang="en-US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"/>
          <p:cNvSpPr txBox="1">
            <a:spLocks noChangeArrowheads="1"/>
          </p:cNvSpPr>
          <p:nvPr/>
        </p:nvSpPr>
        <p:spPr bwMode="auto">
          <a:xfrm>
            <a:off x="9060" y="4653136"/>
            <a:ext cx="5184775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4800" b="1" dirty="0">
                <a:solidFill>
                  <a:srgbClr val="FF0000"/>
                </a:solidFill>
                <a:ea typeface="微软简隶书" pitchFamily="2" charset="-122"/>
              </a:rPr>
              <a:t>归</a:t>
            </a:r>
            <a:r>
              <a:rPr lang="zh-CN" altLang="en-US" sz="4800" b="1" dirty="0" smtClean="0">
                <a:solidFill>
                  <a:srgbClr val="FF0000"/>
                </a:solidFill>
                <a:ea typeface="微软简隶书" pitchFamily="2" charset="-122"/>
              </a:rPr>
              <a:t>纳：</a:t>
            </a:r>
            <a:r>
              <a:rPr lang="zh-CN" altLang="en-US" sz="2800" b="1" dirty="0" smtClean="0"/>
              <a:t>有</a:t>
            </a:r>
            <a:r>
              <a:rPr lang="zh-CN" altLang="en-US" sz="2800" b="1" dirty="0"/>
              <a:t>理数乘法法则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25140" y="5383065"/>
            <a:ext cx="8509000" cy="95410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en-US" altLang="zh-CN" sz="2800" b="1" dirty="0">
                <a:latin typeface="Times New Roman" pitchFamily="18" charset="0"/>
              </a:rPr>
              <a:t>1.</a:t>
            </a:r>
            <a:r>
              <a:rPr lang="zh-CN" altLang="en-US" sz="2800" b="1" dirty="0">
                <a:latin typeface="Times New Roman" pitchFamily="18" charset="0"/>
              </a:rPr>
              <a:t>两数相</a:t>
            </a:r>
            <a:r>
              <a:rPr lang="zh-CN" altLang="en-US" sz="2800" b="1" dirty="0" smtClean="0">
                <a:latin typeface="Times New Roman" pitchFamily="18" charset="0"/>
              </a:rPr>
              <a:t>乘</a:t>
            </a:r>
            <a:r>
              <a:rPr lang="zh-CN" altLang="en-US" sz="2800" b="1" dirty="0">
                <a:latin typeface="Times New Roman" pitchFamily="18" charset="0"/>
              </a:rPr>
              <a:t>，</a:t>
            </a:r>
            <a:r>
              <a:rPr lang="zh-CN" altLang="en-US" sz="2800" b="1" dirty="0" smtClean="0">
                <a:latin typeface="Times New Roman" pitchFamily="18" charset="0"/>
              </a:rPr>
              <a:t>同</a:t>
            </a:r>
            <a:r>
              <a:rPr lang="zh-CN" altLang="en-US" sz="2800" b="1" dirty="0">
                <a:latin typeface="Times New Roman" pitchFamily="18" charset="0"/>
              </a:rPr>
              <a:t>号得</a:t>
            </a:r>
            <a:r>
              <a:rPr lang="zh-CN" altLang="en-US" sz="2800" b="1" dirty="0" smtClean="0">
                <a:latin typeface="Times New Roman" pitchFamily="18" charset="0"/>
              </a:rPr>
              <a:t>正，异</a:t>
            </a:r>
            <a:r>
              <a:rPr lang="zh-CN" altLang="en-US" sz="2800" b="1" dirty="0">
                <a:latin typeface="Times New Roman" pitchFamily="18" charset="0"/>
              </a:rPr>
              <a:t>号得</a:t>
            </a:r>
            <a:r>
              <a:rPr lang="zh-CN" altLang="en-US" sz="2800" b="1" dirty="0" smtClean="0">
                <a:latin typeface="Times New Roman" pitchFamily="18" charset="0"/>
              </a:rPr>
              <a:t>负</a:t>
            </a:r>
            <a:r>
              <a:rPr lang="zh-CN" altLang="en-US" sz="2800" b="1" dirty="0">
                <a:latin typeface="Times New Roman" pitchFamily="18" charset="0"/>
              </a:rPr>
              <a:t>，</a:t>
            </a:r>
            <a:r>
              <a:rPr lang="zh-CN" altLang="en-US" sz="2800" b="1" dirty="0" smtClean="0">
                <a:latin typeface="Times New Roman" pitchFamily="18" charset="0"/>
              </a:rPr>
              <a:t>并</a:t>
            </a:r>
            <a:r>
              <a:rPr lang="zh-CN" altLang="en-US" sz="2800" b="1" dirty="0">
                <a:latin typeface="Times New Roman" pitchFamily="18" charset="0"/>
              </a:rPr>
              <a:t>把绝对值相乘</a:t>
            </a:r>
            <a:r>
              <a:rPr lang="en-US" altLang="zh-CN" sz="2800" b="1" dirty="0">
                <a:latin typeface="Times New Roman" pitchFamily="18" charset="0"/>
              </a:rPr>
              <a:t>.</a:t>
            </a:r>
          </a:p>
          <a:p>
            <a:r>
              <a:rPr lang="en-US" altLang="zh-CN" sz="2800" b="1" dirty="0" smtClean="0">
                <a:latin typeface="Times New Roman" pitchFamily="18" charset="0"/>
              </a:rPr>
              <a:t>2</a:t>
            </a:r>
            <a:r>
              <a:rPr lang="en-US" altLang="zh-CN" sz="2800" b="1" dirty="0">
                <a:latin typeface="Times New Roman" pitchFamily="18" charset="0"/>
              </a:rPr>
              <a:t>.</a:t>
            </a:r>
            <a:r>
              <a:rPr lang="zh-CN" altLang="en-US" sz="2800" b="1" dirty="0">
                <a:latin typeface="Times New Roman" pitchFamily="18" charset="0"/>
              </a:rPr>
              <a:t>任何数与</a:t>
            </a:r>
            <a:r>
              <a:rPr lang="en-US" altLang="zh-CN" sz="2800" b="1" dirty="0">
                <a:latin typeface="Times New Roman" pitchFamily="18" charset="0"/>
              </a:rPr>
              <a:t>0</a:t>
            </a:r>
            <a:r>
              <a:rPr lang="zh-CN" altLang="en-US" sz="2800" b="1" dirty="0">
                <a:latin typeface="Times New Roman" pitchFamily="18" charset="0"/>
              </a:rPr>
              <a:t>相乘，都得</a:t>
            </a:r>
            <a:r>
              <a:rPr lang="en-US" altLang="zh-CN" sz="2800" b="1" dirty="0">
                <a:latin typeface="Times New Roman" pitchFamily="18" charset="0"/>
              </a:rPr>
              <a:t>0.</a:t>
            </a:r>
            <a:endParaRPr lang="zh-CN" altLang="en-US" sz="2800" b="1" dirty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4" grpId="0"/>
      <p:bldP spid="25" grpId="0"/>
      <p:bldP spid="26" grpId="0"/>
      <p:bldP spid="27" grpId="0"/>
      <p:bldP spid="28" grpId="0"/>
      <p:bldP spid="11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4"/>
          <p:cNvSpPr txBox="1">
            <a:spLocks noChangeArrowheads="1"/>
          </p:cNvSpPr>
          <p:nvPr/>
        </p:nvSpPr>
        <p:spPr bwMode="auto">
          <a:xfrm>
            <a:off x="467544" y="764704"/>
            <a:ext cx="842493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3600" b="1" dirty="0">
                <a:latin typeface="Times New Roman" pitchFamily="18" charset="0"/>
                <a:cs typeface="Times New Roman" pitchFamily="18" charset="0"/>
              </a:rPr>
              <a:t>例</a:t>
            </a: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zh-CN" altLang="en-US" sz="3600" b="1" dirty="0" smtClean="0">
                <a:latin typeface="Times New Roman" pitchFamily="18" charset="0"/>
                <a:cs typeface="Times New Roman" pitchFamily="18" charset="0"/>
              </a:rPr>
              <a:t>：计算</a:t>
            </a:r>
            <a:endParaRPr lang="en-US" altLang="zh-CN" sz="36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275856" y="0"/>
            <a:ext cx="29523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 smtClean="0">
                <a:solidFill>
                  <a:srgbClr val="FF0000"/>
                </a:solidFill>
                <a:ea typeface="微软简隶书" pitchFamily="2" charset="-122"/>
              </a:rPr>
              <a:t>例题分析</a:t>
            </a:r>
            <a:endParaRPr lang="zh-CN" altLang="en-US" sz="4400" b="1" dirty="0">
              <a:solidFill>
                <a:srgbClr val="FF0000"/>
              </a:solidFill>
              <a:ea typeface="微软简隶书" pitchFamily="2" charset="-122"/>
            </a:endParaRPr>
          </a:p>
        </p:txBody>
      </p:sp>
      <p:graphicFrame>
        <p:nvGraphicFramePr>
          <p:cNvPr id="27" name="对象 26"/>
          <p:cNvGraphicFramePr>
            <a:graphicFrameLocks noChangeAspect="1"/>
          </p:cNvGraphicFramePr>
          <p:nvPr/>
        </p:nvGraphicFramePr>
        <p:xfrm>
          <a:off x="1043608" y="1484784"/>
          <a:ext cx="6264275" cy="3714750"/>
        </p:xfrm>
        <a:graphic>
          <a:graphicData uri="http://schemas.openxmlformats.org/presentationml/2006/ole">
            <p:oleObj spid="_x0000_s43011" name="Equation" r:id="rId3" imgW="3619440" imgH="2145960" progId="Equation.DSMT4">
              <p:embed/>
            </p:oleObj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1115616" y="2060848"/>
            <a:ext cx="276229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解：原式</a:t>
            </a:r>
            <a:r>
              <a:rPr lang="en-US" altLang="zh-CN" sz="36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=15</a:t>
            </a:r>
            <a:endParaRPr lang="zh-CN" altLang="en-US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5364088" y="2060848"/>
            <a:ext cx="291618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解：原式</a:t>
            </a:r>
            <a:r>
              <a:rPr lang="en-US" altLang="zh-CN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=-28</a:t>
            </a:r>
            <a:endParaRPr lang="zh-CN" altLang="en-US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187624" y="4005064"/>
            <a:ext cx="291618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解：原式</a:t>
            </a:r>
            <a:r>
              <a:rPr lang="en-US" altLang="zh-CN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=-27</a:t>
            </a:r>
            <a:endParaRPr lang="zh-CN" altLang="en-US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364088" y="4077072"/>
            <a:ext cx="268535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解：原式</a:t>
            </a:r>
            <a:r>
              <a:rPr lang="en-US" altLang="zh-CN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=-8</a:t>
            </a:r>
            <a:endParaRPr lang="zh-CN" altLang="en-US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395536" y="4941168"/>
            <a:ext cx="846043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法则：</a:t>
            </a:r>
            <a:endParaRPr lang="en-US" altLang="zh-CN" sz="2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    两数相乘，同号得正，异号得负，并把绝对值相乘</a:t>
            </a: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zh-CN" altLang="en-US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/>
      <p:bldP spid="31" grpId="0"/>
      <p:bldP spid="3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" name="对象 26"/>
          <p:cNvGraphicFramePr>
            <a:graphicFrameLocks noChangeAspect="1"/>
          </p:cNvGraphicFramePr>
          <p:nvPr/>
        </p:nvGraphicFramePr>
        <p:xfrm>
          <a:off x="467544" y="260648"/>
          <a:ext cx="7272338" cy="1077913"/>
        </p:xfrm>
        <a:graphic>
          <a:graphicData uri="http://schemas.openxmlformats.org/presentationml/2006/ole">
            <p:oleObj spid="_x0000_s51202" name="Equation" r:id="rId3" imgW="4203360" imgH="622080" progId="Equation.DSMT4">
              <p:embed/>
            </p:oleObj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683568" y="1268760"/>
            <a:ext cx="253146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解：原式</a:t>
            </a:r>
            <a:r>
              <a:rPr lang="en-US" altLang="zh-CN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=1</a:t>
            </a:r>
            <a:endParaRPr lang="zh-CN" altLang="en-US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717550" y="3284984"/>
            <a:ext cx="8426450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4400" b="1" dirty="0" smtClean="0">
                <a:solidFill>
                  <a:srgbClr val="FF0000"/>
                </a:solidFill>
                <a:ea typeface="微软简隶书" pitchFamily="2" charset="-122"/>
              </a:rPr>
              <a:t>归纳：</a:t>
            </a:r>
            <a:endParaRPr lang="en-US" altLang="zh-CN" sz="4400" b="1" dirty="0" smtClean="0">
              <a:solidFill>
                <a:srgbClr val="FF0000"/>
              </a:solidFill>
              <a:ea typeface="微软简隶书" pitchFamily="2" charset="-122"/>
            </a:endParaRPr>
          </a:p>
          <a:p>
            <a:r>
              <a:rPr lang="en-US" altLang="zh-CN" sz="2800" b="1" dirty="0" smtClean="0">
                <a:solidFill>
                  <a:srgbClr val="FF0000"/>
                </a:solidFill>
                <a:latin typeface="Times New Roman" pitchFamily="18" charset="0"/>
                <a:ea typeface="微软简隶书" pitchFamily="2" charset="-122"/>
                <a:cs typeface="Times New Roman" pitchFamily="18" charset="0"/>
              </a:rPr>
              <a:t>1.</a:t>
            </a:r>
            <a:r>
              <a:rPr lang="zh-CN" alt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乘</a:t>
            </a:r>
            <a:r>
              <a:rPr lang="zh-CN" alt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积是</a:t>
            </a:r>
            <a:r>
              <a:rPr lang="en-US" altLang="zh-CN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zh-CN" alt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的两个数互为倒</a:t>
            </a:r>
            <a:r>
              <a:rPr lang="zh-CN" alt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数</a:t>
            </a:r>
            <a:r>
              <a:rPr lang="en-US" altLang="zh-CN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altLang="zh-CN" sz="2800" b="1" dirty="0" smtClean="0">
                <a:solidFill>
                  <a:srgbClr val="FF0000"/>
                </a:solidFill>
                <a:latin typeface="Times New Roman" pitchFamily="18" charset="0"/>
                <a:ea typeface="微软简隶书" pitchFamily="2" charset="-122"/>
                <a:cs typeface="Times New Roman" pitchFamily="18" charset="0"/>
              </a:rPr>
              <a:t> </a:t>
            </a:r>
          </a:p>
          <a:p>
            <a:r>
              <a:rPr lang="en-US" altLang="zh-CN" sz="2800" b="1" dirty="0" smtClean="0">
                <a:solidFill>
                  <a:srgbClr val="FF0000"/>
                </a:solidFill>
                <a:latin typeface="Times New Roman" pitchFamily="18" charset="0"/>
                <a:ea typeface="微软简隶书" pitchFamily="2" charset="-122"/>
                <a:cs typeface="Times New Roman" pitchFamily="18" charset="0"/>
              </a:rPr>
              <a:t>2.</a:t>
            </a:r>
            <a:r>
              <a:rPr lang="zh-CN" alt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乘积是</a:t>
            </a:r>
            <a:r>
              <a:rPr lang="en-US" altLang="zh-CN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-1</a:t>
            </a:r>
            <a:r>
              <a:rPr lang="zh-CN" alt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的两个数互为负倒数</a:t>
            </a:r>
            <a:r>
              <a:rPr lang="en-US" altLang="zh-CN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436096" y="1340768"/>
            <a:ext cx="268535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解：原式</a:t>
            </a:r>
            <a:r>
              <a:rPr lang="en-US" altLang="zh-CN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=-1</a:t>
            </a:r>
            <a:endParaRPr lang="zh-CN" altLang="en-US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31" name="Text Box 4"/>
          <p:cNvSpPr txBox="1">
            <a:spLocks noChangeArrowheads="1"/>
          </p:cNvSpPr>
          <p:nvPr/>
        </p:nvSpPr>
        <p:spPr bwMode="auto">
          <a:xfrm>
            <a:off x="610990" y="836712"/>
            <a:ext cx="406072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指出下列各数的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倒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数：</a:t>
            </a:r>
            <a:endParaRPr lang="zh-CN" alt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21" name="Text Box 33"/>
          <p:cNvSpPr txBox="1">
            <a:spLocks noChangeArrowheads="1"/>
          </p:cNvSpPr>
          <p:nvPr/>
        </p:nvSpPr>
        <p:spPr bwMode="auto">
          <a:xfrm>
            <a:off x="14417675" y="3832225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zh-CN" altLang="zh-CN">
              <a:latin typeface="Arial" charset="0"/>
            </a:endParaRPr>
          </a:p>
        </p:txBody>
      </p:sp>
      <p:sp>
        <p:nvSpPr>
          <p:cNvPr id="13323" name="Text Box 36"/>
          <p:cNvSpPr txBox="1">
            <a:spLocks noChangeArrowheads="1"/>
          </p:cNvSpPr>
          <p:nvPr/>
        </p:nvSpPr>
        <p:spPr bwMode="auto">
          <a:xfrm>
            <a:off x="16703675" y="3846513"/>
            <a:ext cx="3873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latin typeface="Arial" charset="0"/>
              </a:rPr>
              <a:t>-3</a:t>
            </a:r>
          </a:p>
        </p:txBody>
      </p:sp>
      <p:sp>
        <p:nvSpPr>
          <p:cNvPr id="13324" name="Text Box 39"/>
          <p:cNvSpPr txBox="1">
            <a:spLocks noChangeArrowheads="1"/>
          </p:cNvSpPr>
          <p:nvPr/>
        </p:nvSpPr>
        <p:spPr bwMode="auto">
          <a:xfrm>
            <a:off x="21199475" y="3770313"/>
            <a:ext cx="3873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latin typeface="Arial" charset="0"/>
              </a:rPr>
              <a:t>-3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0" y="0"/>
            <a:ext cx="131318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b="1" dirty="0" smtClean="0">
                <a:solidFill>
                  <a:srgbClr val="FF0000"/>
                </a:solidFill>
                <a:ea typeface="微软简隶书" pitchFamily="2" charset="-122"/>
              </a:rPr>
              <a:t>练习</a:t>
            </a:r>
            <a:endParaRPr lang="zh-CN" altLang="en-US" sz="4400" b="1" dirty="0">
              <a:solidFill>
                <a:srgbClr val="FF0000"/>
              </a:solidFill>
              <a:ea typeface="微软简隶书" pitchFamily="2" charset="-122"/>
            </a:endParaRPr>
          </a:p>
        </p:txBody>
      </p:sp>
      <p:graphicFrame>
        <p:nvGraphicFramePr>
          <p:cNvPr id="40" name="对象 39"/>
          <p:cNvGraphicFramePr>
            <a:graphicFrameLocks noChangeAspect="1"/>
          </p:cNvGraphicFramePr>
          <p:nvPr/>
        </p:nvGraphicFramePr>
        <p:xfrm>
          <a:off x="1403648" y="1340768"/>
          <a:ext cx="5657771" cy="1008112"/>
        </p:xfrm>
        <a:graphic>
          <a:graphicData uri="http://schemas.openxmlformats.org/presentationml/2006/ole">
            <p:oleObj spid="_x0000_s3082" name="Equation" r:id="rId3" imgW="3492360" imgH="622080" progId="Equation.DSMT4">
              <p:embed/>
            </p:oleObj>
          </a:graphicData>
        </a:graphic>
      </p:graphicFrame>
      <p:sp>
        <p:nvSpPr>
          <p:cNvPr id="41" name="TextBox 40"/>
          <p:cNvSpPr txBox="1"/>
          <p:nvPr/>
        </p:nvSpPr>
        <p:spPr>
          <a:xfrm>
            <a:off x="539552" y="2204864"/>
            <a:ext cx="15359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2.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计算：</a:t>
            </a:r>
            <a:endParaRPr lang="zh-CN" alt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2" name="对象 41"/>
          <p:cNvGraphicFramePr>
            <a:graphicFrameLocks noChangeAspect="1"/>
          </p:cNvGraphicFramePr>
          <p:nvPr/>
        </p:nvGraphicFramePr>
        <p:xfrm>
          <a:off x="1259632" y="2780928"/>
          <a:ext cx="5918828" cy="3672408"/>
        </p:xfrm>
        <a:graphic>
          <a:graphicData uri="http://schemas.openxmlformats.org/presentationml/2006/ole">
            <p:oleObj spid="_x0000_s3083" name="Equation" r:id="rId4" imgW="3848040" imgH="2387520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2"/>
          <p:cNvSpPr txBox="1">
            <a:spLocks noChangeArrowheads="1"/>
          </p:cNvSpPr>
          <p:nvPr/>
        </p:nvSpPr>
        <p:spPr bwMode="auto">
          <a:xfrm>
            <a:off x="179513" y="549275"/>
            <a:ext cx="8964488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例</a:t>
            </a: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2:  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用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正负数表示气温的变化量，上升为正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，下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降为负，登山队攀登一座山峰，每登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高</a:t>
            </a: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1km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气温的变化量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为</a:t>
            </a: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-6 </a:t>
            </a:r>
            <a:r>
              <a:rPr lang="en-US" altLang="zh-CN" sz="2800" b="1" baseline="42000" dirty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，攀登</a:t>
            </a:r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3km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后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，气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温有什么变化？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971600" y="2204864"/>
            <a:ext cx="3919538" cy="1390650"/>
            <a:chOff x="476" y="2521"/>
            <a:chExt cx="2469" cy="876"/>
          </a:xfrm>
        </p:grpSpPr>
        <p:sp>
          <p:nvSpPr>
            <p:cNvPr id="15364" name="Text Box 5"/>
            <p:cNvSpPr txBox="1">
              <a:spLocks noChangeArrowheads="1"/>
            </p:cNvSpPr>
            <p:nvPr/>
          </p:nvSpPr>
          <p:spPr bwMode="auto">
            <a:xfrm>
              <a:off x="476" y="2521"/>
              <a:ext cx="2469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 sz="2800" b="1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解： （－</a:t>
              </a:r>
              <a:r>
                <a:rPr lang="en-US" altLang="zh-CN" sz="2800" b="1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6</a:t>
              </a:r>
              <a:r>
                <a:rPr lang="zh-CN" altLang="en-US" sz="2800" b="1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）</a:t>
              </a:r>
              <a:r>
                <a:rPr lang="zh-CN" altLang="zh-CN" sz="2800" b="1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×</a:t>
              </a:r>
              <a:r>
                <a:rPr lang="en-US" altLang="zh-CN" sz="2800" b="1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3 =</a:t>
              </a:r>
              <a:r>
                <a:rPr lang="zh-CN" altLang="en-US" sz="2800" b="1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－</a:t>
              </a:r>
              <a:r>
                <a:rPr lang="en-US" altLang="zh-CN" sz="2800" b="1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18</a:t>
              </a:r>
            </a:p>
          </p:txBody>
        </p:sp>
        <p:sp>
          <p:nvSpPr>
            <p:cNvPr id="15365" name="Text Box 6"/>
            <p:cNvSpPr txBox="1">
              <a:spLocks noChangeArrowheads="1"/>
            </p:cNvSpPr>
            <p:nvPr/>
          </p:nvSpPr>
          <p:spPr bwMode="auto">
            <a:xfrm>
              <a:off x="521" y="3067"/>
              <a:ext cx="2167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 sz="2800" b="1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答：  气温下降</a:t>
              </a:r>
              <a:r>
                <a:rPr lang="en-US" altLang="zh-CN" sz="2800" b="1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18 </a:t>
              </a:r>
              <a:r>
                <a:rPr lang="en-US" altLang="zh-CN" sz="2800" b="1" baseline="4600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0</a:t>
              </a:r>
              <a:r>
                <a:rPr lang="en-US" altLang="zh-CN" sz="2800" b="1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C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1600200" y="1274763"/>
            <a:ext cx="18473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zh-CN" altLang="zh-CN" sz="28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251520" y="620688"/>
            <a:ext cx="889248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商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店降价销售某种商品，每件降</a:t>
            </a:r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元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，售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出</a:t>
            </a:r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60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件后，与按原价销售同样数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量的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商品相比，销售额有什么变化？</a:t>
            </a:r>
          </a:p>
        </p:txBody>
      </p:sp>
      <p:sp>
        <p:nvSpPr>
          <p:cNvPr id="51205" name="Text Box 5"/>
          <p:cNvSpPr txBox="1">
            <a:spLocks noChangeArrowheads="1"/>
          </p:cNvSpPr>
          <p:nvPr/>
        </p:nvSpPr>
        <p:spPr bwMode="auto">
          <a:xfrm>
            <a:off x="1043608" y="1844824"/>
            <a:ext cx="3841116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解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：（</a:t>
            </a: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-5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）</a:t>
            </a:r>
            <a:r>
              <a:rPr lang="zh-CN" altLang="zh-CN" sz="2800" b="1" dirty="0">
                <a:latin typeface="Times New Roman" pitchFamily="18" charset="0"/>
                <a:cs typeface="Times New Roman" pitchFamily="18" charset="0"/>
              </a:rPr>
              <a:t>×</a:t>
            </a:r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60 </a:t>
            </a: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=-300</a:t>
            </a:r>
            <a:endParaRPr lang="en-US" altLang="zh-CN" sz="2800" b="1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答：销售额减少</a:t>
            </a:r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300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元</a:t>
            </a: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zh-CN" alt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0"/>
            <a:ext cx="131318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b="1" dirty="0" smtClean="0">
                <a:solidFill>
                  <a:srgbClr val="FF0000"/>
                </a:solidFill>
                <a:ea typeface="微软简隶书" pitchFamily="2" charset="-122"/>
              </a:rPr>
              <a:t>练习</a:t>
            </a:r>
            <a:endParaRPr lang="zh-CN" altLang="en-US" sz="4400" b="1" dirty="0">
              <a:solidFill>
                <a:srgbClr val="FF0000"/>
              </a:solidFill>
              <a:ea typeface="微软简隶书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1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0"/>
            <a:ext cx="18036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例</a:t>
            </a: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：计算</a:t>
            </a:r>
            <a:endParaRPr lang="zh-CN" alt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对象 5"/>
          <p:cNvGraphicFramePr>
            <a:graphicFrameLocks noChangeAspect="1"/>
          </p:cNvGraphicFramePr>
          <p:nvPr/>
        </p:nvGraphicFramePr>
        <p:xfrm>
          <a:off x="755576" y="476672"/>
          <a:ext cx="4019551" cy="2448272"/>
        </p:xfrm>
        <a:graphic>
          <a:graphicData uri="http://schemas.openxmlformats.org/presentationml/2006/ole">
            <p:oleObj spid="_x0000_s53249" name="Equation" r:id="rId3" imgW="2793960" imgH="1701720" progId="Equation.DSMT4">
              <p:embed/>
            </p:oleObj>
          </a:graphicData>
        </a:graphic>
      </p:graphicFrame>
      <p:sp>
        <p:nvSpPr>
          <p:cNvPr id="7" name="矩形 6"/>
          <p:cNvSpPr>
            <a:spLocks noChangeArrowheads="1"/>
          </p:cNvSpPr>
          <p:nvPr/>
        </p:nvSpPr>
        <p:spPr bwMode="auto">
          <a:xfrm>
            <a:off x="347662" y="3356992"/>
            <a:ext cx="8796338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zh-CN" sz="4400" b="1" dirty="0">
                <a:solidFill>
                  <a:srgbClr val="FF0000"/>
                </a:solidFill>
                <a:latin typeface="Times New Roman" pitchFamily="18" charset="0"/>
                <a:ea typeface="微软简隶书" pitchFamily="2" charset="-122"/>
                <a:cs typeface="Times New Roman" pitchFamily="18" charset="0"/>
              </a:rPr>
              <a:t>归纳：</a:t>
            </a:r>
            <a:endParaRPr lang="zh-CN" altLang="en-US" sz="4400" b="1" dirty="0">
              <a:solidFill>
                <a:srgbClr val="FF0000"/>
              </a:solidFill>
              <a:latin typeface="Times New Roman" pitchFamily="18" charset="0"/>
              <a:ea typeface="微软简隶书" pitchFamily="2" charset="-122"/>
              <a:cs typeface="Times New Roman" pitchFamily="18" charset="0"/>
            </a:endParaRPr>
          </a:p>
          <a:p>
            <a:r>
              <a:rPr lang="en-US" altLang="zh-CN" sz="2800" b="1" dirty="0" smtClean="0">
                <a:solidFill>
                  <a:srgbClr val="FF0000"/>
                </a:solidFill>
                <a:latin typeface="Times New Roman" pitchFamily="18" charset="0"/>
                <a:ea typeface="隶书" pitchFamily="49" charset="-122"/>
                <a:cs typeface="Times New Roman" pitchFamily="18" charset="0"/>
              </a:rPr>
              <a:t>1.</a:t>
            </a:r>
            <a:r>
              <a:rPr lang="zh-CN" altLang="zh-CN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几</a:t>
            </a:r>
            <a:r>
              <a:rPr lang="zh-CN" altLang="zh-CN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个不是</a:t>
            </a:r>
            <a:r>
              <a:rPr lang="en-US" altLang="zh-CN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zh-CN" altLang="zh-CN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的数相乘，负因数的个数是偶数时，积是正数；负因数的个数是奇数时，积是负数</a:t>
            </a:r>
            <a:r>
              <a:rPr lang="en-US" altLang="zh-CN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.(</a:t>
            </a:r>
            <a:r>
              <a:rPr lang="zh-CN" altLang="zh-CN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奇负偶正</a:t>
            </a:r>
            <a:r>
              <a:rPr lang="en-US" altLang="zh-CN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r>
              <a:rPr lang="en-US" altLang="zh-CN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</a:t>
            </a:r>
            <a:r>
              <a:rPr lang="zh-CN" altLang="zh-CN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几个数相乘，如果其中有因数为</a:t>
            </a:r>
            <a:r>
              <a:rPr lang="en-US" altLang="zh-CN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zh-CN" altLang="zh-CN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，那么积等于</a:t>
            </a:r>
            <a:r>
              <a:rPr lang="en-US" altLang="zh-CN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0" y="0"/>
            <a:ext cx="131318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b="1" dirty="0" smtClean="0">
                <a:solidFill>
                  <a:srgbClr val="FF0000"/>
                </a:solidFill>
                <a:ea typeface="微软简隶书" pitchFamily="2" charset="-122"/>
              </a:rPr>
              <a:t>练习</a:t>
            </a:r>
            <a:endParaRPr lang="zh-CN" altLang="en-US" sz="4400" b="1" dirty="0">
              <a:solidFill>
                <a:srgbClr val="FF0000"/>
              </a:solidFill>
              <a:ea typeface="微软简隶书" pitchFamily="2" charset="-122"/>
            </a:endParaRPr>
          </a:p>
        </p:txBody>
      </p:sp>
      <p:graphicFrame>
        <p:nvGraphicFramePr>
          <p:cNvPr id="8" name="对象 7"/>
          <p:cNvGraphicFramePr>
            <a:graphicFrameLocks noChangeAspect="1"/>
          </p:cNvGraphicFramePr>
          <p:nvPr/>
        </p:nvGraphicFramePr>
        <p:xfrm>
          <a:off x="560178" y="1192413"/>
          <a:ext cx="8361362" cy="4824412"/>
        </p:xfrm>
        <a:graphic>
          <a:graphicData uri="http://schemas.openxmlformats.org/presentationml/2006/ole">
            <p:oleObj spid="_x0000_s52225" name="Equation" r:id="rId3" imgW="5790960" imgH="3340080" progId="Equation.DSMT4">
              <p:embed/>
            </p:oleObj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539552" y="620688"/>
            <a:ext cx="11849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计算</a:t>
            </a:r>
            <a:endParaRPr lang="zh-CN" alt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Text Box 6"/>
          <p:cNvSpPr txBox="1">
            <a:spLocks noChangeArrowheads="1"/>
          </p:cNvSpPr>
          <p:nvPr/>
        </p:nvSpPr>
        <p:spPr bwMode="auto">
          <a:xfrm>
            <a:off x="323850" y="219185"/>
            <a:ext cx="539121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latin typeface="Times New Roman" pitchFamily="18" charset="0"/>
              </a:rPr>
              <a:t>例</a:t>
            </a:r>
            <a:r>
              <a:rPr lang="en-US" altLang="zh-CN" sz="2800" b="1" dirty="0" smtClean="0">
                <a:latin typeface="Times New Roman" pitchFamily="18" charset="0"/>
              </a:rPr>
              <a:t>4</a:t>
            </a:r>
            <a:r>
              <a:rPr lang="zh-CN" altLang="en-US" sz="2800" b="1" dirty="0" smtClean="0">
                <a:latin typeface="Times New Roman" pitchFamily="18" charset="0"/>
              </a:rPr>
              <a:t>：</a:t>
            </a:r>
            <a:r>
              <a:rPr lang="en-US" altLang="zh-CN" sz="2800" b="1" dirty="0" smtClean="0">
                <a:latin typeface="Times New Roman" pitchFamily="18" charset="0"/>
              </a:rPr>
              <a:t>(1</a:t>
            </a:r>
            <a:r>
              <a:rPr lang="en-US" altLang="zh-CN" sz="2800" b="1" dirty="0">
                <a:latin typeface="Times New Roman" pitchFamily="18" charset="0"/>
              </a:rPr>
              <a:t>) </a:t>
            </a:r>
            <a:r>
              <a:rPr lang="zh-CN" altLang="en-US" sz="2800" b="1" dirty="0">
                <a:latin typeface="Times New Roman" pitchFamily="18" charset="0"/>
              </a:rPr>
              <a:t>若 </a:t>
            </a:r>
            <a:r>
              <a:rPr lang="en-US" altLang="zh-CN" sz="2800" b="1" dirty="0" err="1">
                <a:latin typeface="Times New Roman" pitchFamily="18" charset="0"/>
              </a:rPr>
              <a:t>ab</a:t>
            </a:r>
            <a:r>
              <a:rPr lang="en-US" altLang="zh-CN" sz="2800" b="1" dirty="0">
                <a:latin typeface="Times New Roman" pitchFamily="18" charset="0"/>
              </a:rPr>
              <a:t>&gt;0</a:t>
            </a:r>
            <a:r>
              <a:rPr lang="zh-CN" altLang="en-US" sz="2800" b="1" dirty="0">
                <a:latin typeface="Times New Roman" pitchFamily="18" charset="0"/>
              </a:rPr>
              <a:t>，则必有  </a:t>
            </a:r>
            <a:r>
              <a:rPr lang="en-US" altLang="zh-CN" sz="2800" b="1" dirty="0">
                <a:latin typeface="Times New Roman" pitchFamily="18" charset="0"/>
              </a:rPr>
              <a:t>(     </a:t>
            </a:r>
            <a:r>
              <a:rPr lang="en-US" altLang="zh-CN" sz="2800" b="1" dirty="0" smtClean="0">
                <a:latin typeface="Times New Roman" pitchFamily="18" charset="0"/>
              </a:rPr>
              <a:t> </a:t>
            </a:r>
            <a:r>
              <a:rPr lang="en-US" altLang="zh-CN" sz="2800" b="1" dirty="0">
                <a:latin typeface="Times New Roman" pitchFamily="18" charset="0"/>
              </a:rPr>
              <a:t>)</a:t>
            </a:r>
          </a:p>
        </p:txBody>
      </p:sp>
      <p:sp>
        <p:nvSpPr>
          <p:cNvPr id="21509" name="Text Box 8"/>
          <p:cNvSpPr txBox="1">
            <a:spLocks noChangeArrowheads="1"/>
          </p:cNvSpPr>
          <p:nvPr/>
        </p:nvSpPr>
        <p:spPr bwMode="auto">
          <a:xfrm>
            <a:off x="400050" y="801798"/>
            <a:ext cx="634047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b="1">
                <a:latin typeface="Times New Roman" pitchFamily="18" charset="0"/>
              </a:rPr>
              <a:t>A.  a&gt;0</a:t>
            </a:r>
            <a:r>
              <a:rPr lang="zh-CN" altLang="en-US" sz="2800" b="1">
                <a:latin typeface="Times New Roman" pitchFamily="18" charset="0"/>
              </a:rPr>
              <a:t>，</a:t>
            </a:r>
            <a:r>
              <a:rPr lang="en-US" altLang="zh-CN" sz="2800" b="1">
                <a:latin typeface="Times New Roman" pitchFamily="18" charset="0"/>
              </a:rPr>
              <a:t>b&gt;0      B.  a&lt;0</a:t>
            </a:r>
            <a:r>
              <a:rPr lang="zh-CN" altLang="en-US" sz="2800" b="1">
                <a:latin typeface="Times New Roman" pitchFamily="18" charset="0"/>
              </a:rPr>
              <a:t>，</a:t>
            </a:r>
            <a:r>
              <a:rPr lang="en-US" altLang="zh-CN" sz="2800" b="1">
                <a:latin typeface="Times New Roman" pitchFamily="18" charset="0"/>
              </a:rPr>
              <a:t>b&lt;0    </a:t>
            </a:r>
          </a:p>
          <a:p>
            <a:r>
              <a:rPr lang="en-US" altLang="zh-CN" sz="2800" b="1">
                <a:latin typeface="Times New Roman" pitchFamily="18" charset="0"/>
              </a:rPr>
              <a:t>C.  a&gt;0</a:t>
            </a:r>
            <a:r>
              <a:rPr lang="zh-CN" altLang="en-US" sz="2800" b="1">
                <a:latin typeface="Times New Roman" pitchFamily="18" charset="0"/>
              </a:rPr>
              <a:t>，</a:t>
            </a:r>
            <a:r>
              <a:rPr lang="en-US" altLang="zh-CN" sz="2800" b="1">
                <a:latin typeface="Times New Roman" pitchFamily="18" charset="0"/>
              </a:rPr>
              <a:t>b&lt;0      D.  a&gt;0</a:t>
            </a:r>
            <a:r>
              <a:rPr lang="zh-CN" altLang="en-US" sz="2800" b="1">
                <a:latin typeface="Times New Roman" pitchFamily="18" charset="0"/>
              </a:rPr>
              <a:t>，</a:t>
            </a:r>
            <a:r>
              <a:rPr lang="en-US" altLang="zh-CN" sz="2800" b="1">
                <a:latin typeface="Times New Roman" pitchFamily="18" charset="0"/>
              </a:rPr>
              <a:t>b&gt;0</a:t>
            </a:r>
            <a:r>
              <a:rPr lang="zh-CN" altLang="en-US" sz="2800" b="1">
                <a:latin typeface="Times New Roman" pitchFamily="18" charset="0"/>
              </a:rPr>
              <a:t>或</a:t>
            </a:r>
            <a:r>
              <a:rPr lang="en-US" altLang="zh-CN" sz="2800" b="1">
                <a:latin typeface="Times New Roman" pitchFamily="18" charset="0"/>
              </a:rPr>
              <a:t>a&lt;0,b&lt;0</a:t>
            </a:r>
          </a:p>
        </p:txBody>
      </p:sp>
      <p:sp>
        <p:nvSpPr>
          <p:cNvPr id="21510" name="Text Box 9"/>
          <p:cNvSpPr txBox="1">
            <a:spLocks noChangeArrowheads="1"/>
          </p:cNvSpPr>
          <p:nvPr/>
        </p:nvSpPr>
        <p:spPr bwMode="auto">
          <a:xfrm>
            <a:off x="344488" y="1665398"/>
            <a:ext cx="440216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b="1" dirty="0">
                <a:latin typeface="Times New Roman" pitchFamily="18" charset="0"/>
              </a:rPr>
              <a:t>(2)</a:t>
            </a:r>
            <a:r>
              <a:rPr lang="zh-CN" altLang="en-US" sz="2800" b="1" dirty="0">
                <a:latin typeface="Times New Roman" pitchFamily="18" charset="0"/>
              </a:rPr>
              <a:t>若</a:t>
            </a:r>
            <a:r>
              <a:rPr lang="en-US" altLang="zh-CN" sz="2800" b="1" dirty="0" err="1">
                <a:latin typeface="Times New Roman" pitchFamily="18" charset="0"/>
              </a:rPr>
              <a:t>ab</a:t>
            </a:r>
            <a:r>
              <a:rPr lang="en-US" altLang="zh-CN" sz="2800" b="1" dirty="0">
                <a:latin typeface="Times New Roman" pitchFamily="18" charset="0"/>
              </a:rPr>
              <a:t>=0</a:t>
            </a:r>
            <a:r>
              <a:rPr lang="zh-CN" altLang="en-US" sz="2800" b="1" dirty="0">
                <a:latin typeface="Times New Roman" pitchFamily="18" charset="0"/>
              </a:rPr>
              <a:t>，则一定有</a:t>
            </a:r>
            <a:r>
              <a:rPr lang="en-US" altLang="zh-CN" sz="2800" b="1" dirty="0">
                <a:latin typeface="Times New Roman" pitchFamily="18" charset="0"/>
              </a:rPr>
              <a:t>(      </a:t>
            </a:r>
            <a:r>
              <a:rPr lang="en-US" altLang="zh-CN" sz="2800" b="1" dirty="0" smtClean="0">
                <a:latin typeface="Times New Roman" pitchFamily="18" charset="0"/>
              </a:rPr>
              <a:t> </a:t>
            </a:r>
            <a:r>
              <a:rPr lang="en-US" altLang="zh-CN" sz="2800" b="1" dirty="0">
                <a:latin typeface="Times New Roman" pitchFamily="18" charset="0"/>
              </a:rPr>
              <a:t>)</a:t>
            </a:r>
          </a:p>
        </p:txBody>
      </p:sp>
      <p:sp>
        <p:nvSpPr>
          <p:cNvPr id="21511" name="Text Box 10"/>
          <p:cNvSpPr txBox="1">
            <a:spLocks noChangeArrowheads="1"/>
          </p:cNvSpPr>
          <p:nvPr/>
        </p:nvSpPr>
        <p:spPr bwMode="auto">
          <a:xfrm>
            <a:off x="420688" y="2241660"/>
            <a:ext cx="6113462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342900" indent="-342900">
              <a:buFontTx/>
              <a:buAutoNum type="alphaUcPeriod"/>
            </a:pPr>
            <a:r>
              <a:rPr lang="en-US" altLang="zh-CN" sz="2800" b="1">
                <a:latin typeface="Times New Roman" pitchFamily="18" charset="0"/>
              </a:rPr>
              <a:t>  a=b=0            B.  a,b</a:t>
            </a:r>
            <a:r>
              <a:rPr lang="zh-CN" altLang="en-US" sz="2800" b="1">
                <a:latin typeface="Times New Roman" pitchFamily="18" charset="0"/>
              </a:rPr>
              <a:t>至少有一个为</a:t>
            </a:r>
            <a:r>
              <a:rPr lang="en-US" altLang="zh-CN" sz="2800" b="1">
                <a:latin typeface="Times New Roman" pitchFamily="18" charset="0"/>
              </a:rPr>
              <a:t>0 </a:t>
            </a:r>
          </a:p>
          <a:p>
            <a:pPr marL="342900" indent="-342900"/>
            <a:r>
              <a:rPr lang="en-US" altLang="zh-CN" sz="2800" b="1">
                <a:latin typeface="Times New Roman" pitchFamily="18" charset="0"/>
              </a:rPr>
              <a:t>C.  a=0                D.  a,b</a:t>
            </a:r>
            <a:r>
              <a:rPr lang="zh-CN" altLang="en-US" sz="2800" b="1">
                <a:latin typeface="Times New Roman" pitchFamily="18" charset="0"/>
              </a:rPr>
              <a:t>最多有一个为</a:t>
            </a:r>
            <a:r>
              <a:rPr lang="en-US" altLang="zh-CN" sz="2800" b="1">
                <a:latin typeface="Times New Roman" pitchFamily="18" charset="0"/>
              </a:rPr>
              <a:t>0</a:t>
            </a:r>
          </a:p>
        </p:txBody>
      </p:sp>
      <p:sp>
        <p:nvSpPr>
          <p:cNvPr id="52235" name="Text Box 11"/>
          <p:cNvSpPr txBox="1">
            <a:spLocks noChangeArrowheads="1"/>
          </p:cNvSpPr>
          <p:nvPr/>
        </p:nvSpPr>
        <p:spPr bwMode="auto">
          <a:xfrm>
            <a:off x="4736315" y="249165"/>
            <a:ext cx="4413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itchFamily="18" charset="0"/>
              </a:rPr>
              <a:t>D</a:t>
            </a:r>
          </a:p>
        </p:txBody>
      </p:sp>
      <p:sp>
        <p:nvSpPr>
          <p:cNvPr id="52236" name="Text Box 12"/>
          <p:cNvSpPr txBox="1">
            <a:spLocks noChangeArrowheads="1"/>
          </p:cNvSpPr>
          <p:nvPr/>
        </p:nvSpPr>
        <p:spPr bwMode="auto">
          <a:xfrm>
            <a:off x="3904293" y="1711618"/>
            <a:ext cx="42068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itchFamily="18" charset="0"/>
              </a:rPr>
              <a:t>B</a:t>
            </a:r>
          </a:p>
        </p:txBody>
      </p:sp>
      <p:sp>
        <p:nvSpPr>
          <p:cNvPr id="21515" name="Text Box 4"/>
          <p:cNvSpPr txBox="1">
            <a:spLocks noChangeArrowheads="1"/>
          </p:cNvSpPr>
          <p:nvPr/>
        </p:nvSpPr>
        <p:spPr bwMode="auto">
          <a:xfrm>
            <a:off x="323850" y="4627673"/>
            <a:ext cx="619283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b="1">
                <a:latin typeface="Times New Roman" pitchFamily="18" charset="0"/>
              </a:rPr>
              <a:t>(4)</a:t>
            </a:r>
            <a:r>
              <a:rPr lang="zh-CN" altLang="en-US" sz="2800" b="1">
                <a:latin typeface="Times New Roman" pitchFamily="18" charset="0"/>
              </a:rPr>
              <a:t>一个有理数和它的相反数之积</a:t>
            </a:r>
            <a:r>
              <a:rPr lang="en-US" altLang="zh-CN" sz="2800" b="1">
                <a:latin typeface="Times New Roman" pitchFamily="18" charset="0"/>
              </a:rPr>
              <a:t>(        )</a:t>
            </a:r>
          </a:p>
        </p:txBody>
      </p:sp>
      <p:sp>
        <p:nvSpPr>
          <p:cNvPr id="21516" name="Text Box 5"/>
          <p:cNvSpPr txBox="1">
            <a:spLocks noChangeArrowheads="1"/>
          </p:cNvSpPr>
          <p:nvPr/>
        </p:nvSpPr>
        <p:spPr bwMode="auto">
          <a:xfrm>
            <a:off x="441325" y="5146785"/>
            <a:ext cx="560387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b="1">
                <a:latin typeface="Times New Roman" pitchFamily="18" charset="0"/>
              </a:rPr>
              <a:t>A.  </a:t>
            </a:r>
            <a:r>
              <a:rPr lang="zh-CN" altLang="en-US" sz="2800" b="1">
                <a:latin typeface="Times New Roman" pitchFamily="18" charset="0"/>
              </a:rPr>
              <a:t>必为正数              </a:t>
            </a:r>
            <a:r>
              <a:rPr lang="en-US" altLang="zh-CN" sz="2800" b="1">
                <a:latin typeface="Times New Roman" pitchFamily="18" charset="0"/>
              </a:rPr>
              <a:t>B.  </a:t>
            </a:r>
            <a:r>
              <a:rPr lang="zh-CN" altLang="en-US" sz="2800" b="1">
                <a:latin typeface="Times New Roman" pitchFamily="18" charset="0"/>
              </a:rPr>
              <a:t>必为负数</a:t>
            </a:r>
          </a:p>
          <a:p>
            <a:r>
              <a:rPr lang="en-US" altLang="zh-CN" sz="2800" b="1">
                <a:latin typeface="Times New Roman" pitchFamily="18" charset="0"/>
              </a:rPr>
              <a:t>C.  </a:t>
            </a:r>
            <a:r>
              <a:rPr lang="zh-CN" altLang="en-US" sz="2800" b="1">
                <a:latin typeface="Times New Roman" pitchFamily="18" charset="0"/>
              </a:rPr>
              <a:t>一定不大于零       </a:t>
            </a:r>
            <a:r>
              <a:rPr lang="en-US" altLang="zh-CN" sz="2800" b="1">
                <a:latin typeface="Times New Roman" pitchFamily="18" charset="0"/>
              </a:rPr>
              <a:t>D.  </a:t>
            </a:r>
            <a:r>
              <a:rPr lang="zh-CN" altLang="en-US" sz="2800" b="1">
                <a:latin typeface="Times New Roman" pitchFamily="18" charset="0"/>
              </a:rPr>
              <a:t>一定等于</a:t>
            </a:r>
            <a:r>
              <a:rPr lang="en-US" altLang="zh-CN" sz="2800" b="1">
                <a:latin typeface="Times New Roman" pitchFamily="18" charset="0"/>
              </a:rPr>
              <a:t>1</a:t>
            </a:r>
          </a:p>
        </p:txBody>
      </p:sp>
      <p:sp>
        <p:nvSpPr>
          <p:cNvPr id="21517" name="Text Box 6"/>
          <p:cNvSpPr txBox="1">
            <a:spLocks noChangeArrowheads="1"/>
          </p:cNvSpPr>
          <p:nvPr/>
        </p:nvSpPr>
        <p:spPr bwMode="auto">
          <a:xfrm>
            <a:off x="323850" y="3186223"/>
            <a:ext cx="453548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b="1" dirty="0">
                <a:latin typeface="Times New Roman" pitchFamily="18" charset="0"/>
              </a:rPr>
              <a:t>(3)</a:t>
            </a:r>
            <a:r>
              <a:rPr lang="zh-CN" altLang="en-US" sz="2800" b="1" dirty="0">
                <a:latin typeface="Times New Roman" pitchFamily="18" charset="0"/>
              </a:rPr>
              <a:t>若</a:t>
            </a:r>
            <a:r>
              <a:rPr lang="en-US" altLang="zh-CN" sz="2800" b="1" dirty="0" err="1">
                <a:latin typeface="Times New Roman" pitchFamily="18" charset="0"/>
              </a:rPr>
              <a:t>ab</a:t>
            </a:r>
            <a:r>
              <a:rPr lang="en-US" altLang="zh-CN" sz="2800" b="1" dirty="0">
                <a:latin typeface="Times New Roman" pitchFamily="18" charset="0"/>
              </a:rPr>
              <a:t>=|</a:t>
            </a:r>
            <a:r>
              <a:rPr lang="en-US" altLang="zh-CN" sz="2800" b="1" dirty="0" err="1">
                <a:latin typeface="Times New Roman" pitchFamily="18" charset="0"/>
              </a:rPr>
              <a:t>ab</a:t>
            </a:r>
            <a:r>
              <a:rPr lang="en-US" altLang="zh-CN" sz="2800" b="1" dirty="0">
                <a:latin typeface="Times New Roman" pitchFamily="18" charset="0"/>
              </a:rPr>
              <a:t>|</a:t>
            </a:r>
            <a:r>
              <a:rPr lang="zh-CN" altLang="en-US" sz="2800" b="1" dirty="0">
                <a:latin typeface="Times New Roman" pitchFamily="18" charset="0"/>
              </a:rPr>
              <a:t>，则必有</a:t>
            </a:r>
            <a:r>
              <a:rPr lang="en-US" altLang="zh-CN" sz="2800" b="1" dirty="0">
                <a:latin typeface="Times New Roman" pitchFamily="18" charset="0"/>
              </a:rPr>
              <a:t>(       </a:t>
            </a:r>
            <a:r>
              <a:rPr lang="en-US" altLang="zh-CN" sz="2800" b="1" dirty="0" smtClean="0">
                <a:latin typeface="Times New Roman" pitchFamily="18" charset="0"/>
              </a:rPr>
              <a:t> </a:t>
            </a:r>
            <a:r>
              <a:rPr lang="en-US" altLang="zh-CN" sz="2800" b="1" dirty="0">
                <a:latin typeface="Times New Roman" pitchFamily="18" charset="0"/>
              </a:rPr>
              <a:t>)</a:t>
            </a:r>
          </a:p>
        </p:txBody>
      </p:sp>
      <p:sp>
        <p:nvSpPr>
          <p:cNvPr id="21518" name="Text Box 7"/>
          <p:cNvSpPr txBox="1">
            <a:spLocks noChangeArrowheads="1"/>
          </p:cNvSpPr>
          <p:nvPr/>
        </p:nvSpPr>
        <p:spPr bwMode="auto">
          <a:xfrm>
            <a:off x="400050" y="3691048"/>
            <a:ext cx="7142163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342900" indent="-342900">
              <a:buFontTx/>
              <a:buAutoNum type="alphaUcPeriod"/>
            </a:pPr>
            <a:r>
              <a:rPr lang="en-US" altLang="zh-CN" sz="2800" b="1">
                <a:latin typeface="Times New Roman" pitchFamily="18" charset="0"/>
              </a:rPr>
              <a:t>  a</a:t>
            </a:r>
            <a:r>
              <a:rPr lang="zh-CN" altLang="en-US" sz="2800" b="1">
                <a:latin typeface="Times New Roman" pitchFamily="18" charset="0"/>
              </a:rPr>
              <a:t>与</a:t>
            </a:r>
            <a:r>
              <a:rPr lang="en-US" altLang="zh-CN" sz="2800" b="1">
                <a:latin typeface="Times New Roman" pitchFamily="18" charset="0"/>
              </a:rPr>
              <a:t>b</a:t>
            </a:r>
            <a:r>
              <a:rPr lang="zh-CN" altLang="en-US" sz="2800" b="1">
                <a:latin typeface="Times New Roman" pitchFamily="18" charset="0"/>
              </a:rPr>
              <a:t>同号                            </a:t>
            </a:r>
            <a:r>
              <a:rPr lang="en-US" altLang="zh-CN" sz="2800" b="1">
                <a:latin typeface="Times New Roman" pitchFamily="18" charset="0"/>
              </a:rPr>
              <a:t>B.  a</a:t>
            </a:r>
            <a:r>
              <a:rPr lang="zh-CN" altLang="en-US" sz="2800" b="1">
                <a:latin typeface="Times New Roman" pitchFamily="18" charset="0"/>
              </a:rPr>
              <a:t>与</a:t>
            </a:r>
            <a:r>
              <a:rPr lang="en-US" altLang="zh-CN" sz="2800" b="1">
                <a:latin typeface="Times New Roman" pitchFamily="18" charset="0"/>
              </a:rPr>
              <a:t>b</a:t>
            </a:r>
            <a:r>
              <a:rPr lang="zh-CN" altLang="en-US" sz="2800" b="1">
                <a:latin typeface="Times New Roman" pitchFamily="18" charset="0"/>
              </a:rPr>
              <a:t>异号</a:t>
            </a:r>
          </a:p>
          <a:p>
            <a:pPr marL="342900" indent="-342900"/>
            <a:r>
              <a:rPr lang="en-US" altLang="zh-CN" sz="2800" b="1">
                <a:latin typeface="Times New Roman" pitchFamily="18" charset="0"/>
              </a:rPr>
              <a:t>C.  a</a:t>
            </a:r>
            <a:r>
              <a:rPr lang="zh-CN" altLang="en-US" sz="2800" b="1">
                <a:latin typeface="Times New Roman" pitchFamily="18" charset="0"/>
              </a:rPr>
              <a:t>与</a:t>
            </a:r>
            <a:r>
              <a:rPr lang="en-US" altLang="zh-CN" sz="2800" b="1">
                <a:latin typeface="Times New Roman" pitchFamily="18" charset="0"/>
              </a:rPr>
              <a:t>b</a:t>
            </a:r>
            <a:r>
              <a:rPr lang="zh-CN" altLang="en-US" sz="2800" b="1">
                <a:latin typeface="Times New Roman" pitchFamily="18" charset="0"/>
              </a:rPr>
              <a:t>中至少有一个等于</a:t>
            </a:r>
            <a:r>
              <a:rPr lang="en-US" altLang="zh-CN" sz="2800" b="1">
                <a:latin typeface="Times New Roman" pitchFamily="18" charset="0"/>
              </a:rPr>
              <a:t>0    D.  </a:t>
            </a:r>
            <a:r>
              <a:rPr lang="zh-CN" altLang="en-US" sz="2800" b="1">
                <a:latin typeface="Times New Roman" pitchFamily="18" charset="0"/>
              </a:rPr>
              <a:t>以上都不对</a:t>
            </a:r>
          </a:p>
        </p:txBody>
      </p:sp>
      <p:sp>
        <p:nvSpPr>
          <p:cNvPr id="15" name="Text Box 8"/>
          <p:cNvSpPr txBox="1">
            <a:spLocks noChangeArrowheads="1"/>
          </p:cNvSpPr>
          <p:nvPr/>
        </p:nvSpPr>
        <p:spPr bwMode="auto">
          <a:xfrm>
            <a:off x="5788025" y="4632435"/>
            <a:ext cx="4413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C</a:t>
            </a:r>
          </a:p>
        </p:txBody>
      </p:sp>
      <p:sp>
        <p:nvSpPr>
          <p:cNvPr id="16" name="Text Box 9"/>
          <p:cNvSpPr txBox="1">
            <a:spLocks noChangeArrowheads="1"/>
          </p:cNvSpPr>
          <p:nvPr/>
        </p:nvSpPr>
        <p:spPr bwMode="auto">
          <a:xfrm>
            <a:off x="3925240" y="3200510"/>
            <a:ext cx="4413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2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2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35" grpId="0"/>
      <p:bldP spid="52236" grpId="0"/>
      <p:bldP spid="15" grpId="0"/>
      <p:bldP spid="1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512" y="260648"/>
            <a:ext cx="14157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b="1" dirty="0" smtClean="0">
                <a:solidFill>
                  <a:srgbClr val="FF0000"/>
                </a:solidFill>
                <a:ea typeface="微软简隶书" pitchFamily="2" charset="-122"/>
              </a:rPr>
              <a:t>练习</a:t>
            </a:r>
            <a:endParaRPr lang="zh-CN" altLang="en-US" sz="4800" b="1" dirty="0">
              <a:solidFill>
                <a:srgbClr val="FF0000"/>
              </a:solidFill>
              <a:ea typeface="微软简隶书" pitchFamily="2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520" y="980728"/>
            <a:ext cx="7978466" cy="48320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如果</a:t>
            </a: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altLang="zh-CN" sz="2800" b="1" dirty="0" err="1" smtClean="0">
                <a:latin typeface="Times New Roman" pitchFamily="18" charset="0"/>
                <a:cs typeface="Times New Roman" pitchFamily="18" charset="0"/>
              </a:rPr>
              <a:t>abc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＜</a:t>
            </a: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、</a:t>
            </a: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异号，那么</a:t>
            </a: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是</a:t>
            </a: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(        )</a:t>
            </a:r>
          </a:p>
          <a:p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   A.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正数         </a:t>
            </a: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B.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负数          </a:t>
            </a: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C.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零         </a:t>
            </a: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D.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无法确定</a:t>
            </a:r>
            <a:endParaRPr lang="en-US" altLang="zh-CN" sz="2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2.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如果</a:t>
            </a: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、</a:t>
            </a: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满足</a:t>
            </a:r>
            <a:r>
              <a:rPr lang="en-US" altLang="zh-CN" sz="2800" b="1" dirty="0" err="1" smtClean="0">
                <a:latin typeface="Times New Roman" pitchFamily="18" charset="0"/>
                <a:cs typeface="Times New Roman" pitchFamily="18" charset="0"/>
              </a:rPr>
              <a:t>a+b</a:t>
            </a: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&gt;0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2800" b="1" dirty="0" err="1" smtClean="0">
                <a:latin typeface="Times New Roman" pitchFamily="18" charset="0"/>
                <a:cs typeface="Times New Roman" pitchFamily="18" charset="0"/>
              </a:rPr>
              <a:t>ab</a:t>
            </a: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&lt;0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，则下列各式正确的</a:t>
            </a:r>
            <a:endParaRPr lang="en-US" altLang="zh-CN" sz="2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是</a:t>
            </a: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(        ) </a:t>
            </a:r>
          </a:p>
          <a:p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2800" b="1" dirty="0" err="1" smtClean="0">
                <a:latin typeface="Times New Roman" pitchFamily="18" charset="0"/>
                <a:cs typeface="Times New Roman" pitchFamily="18" charset="0"/>
              </a:rPr>
              <a:t>A.|a</a:t>
            </a: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|&gt;|b|              B.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当</a:t>
            </a: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a&gt;0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b&lt;0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时，</a:t>
            </a: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|a|&gt;|b|</a:t>
            </a:r>
            <a:b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2800" b="1" dirty="0" err="1" smtClean="0">
                <a:latin typeface="Times New Roman" pitchFamily="18" charset="0"/>
                <a:cs typeface="Times New Roman" pitchFamily="18" charset="0"/>
              </a:rPr>
              <a:t>C.|a</a:t>
            </a: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|&lt;|b|              D.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当</a:t>
            </a: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a&lt;0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b&gt;0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时，</a:t>
            </a: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|a|&gt;|b|</a:t>
            </a:r>
          </a:p>
          <a:p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3.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若</a:t>
            </a:r>
            <a:r>
              <a:rPr lang="en-US" altLang="zh-CN" sz="2800" b="1" dirty="0" err="1" smtClean="0">
                <a:latin typeface="Times New Roman" pitchFamily="18" charset="0"/>
                <a:cs typeface="Times New Roman" pitchFamily="18" charset="0"/>
              </a:rPr>
              <a:t>mn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＞</a:t>
            </a: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，则</a:t>
            </a: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n (        ) </a:t>
            </a:r>
          </a:p>
          <a:p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   A.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都为正       </a:t>
            </a: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B.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都为负          </a:t>
            </a: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C.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同号       </a:t>
            </a: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D.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异号</a:t>
            </a:r>
            <a:endParaRPr lang="en-US" altLang="zh-CN" sz="2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4.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若</a:t>
            </a:r>
            <a:r>
              <a:rPr lang="en-US" altLang="zh-CN" sz="2800" b="1" dirty="0" err="1" smtClean="0">
                <a:latin typeface="Times New Roman" pitchFamily="18" charset="0"/>
                <a:cs typeface="Times New Roman" pitchFamily="18" charset="0"/>
              </a:rPr>
              <a:t>ab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＜</a:t>
            </a: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，则</a:t>
            </a: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(        )</a:t>
            </a:r>
          </a:p>
          <a:p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altLang="zh-CN" sz="2800" b="1" dirty="0" err="1" smtClean="0">
                <a:latin typeface="Times New Roman" pitchFamily="18" charset="0"/>
                <a:cs typeface="Times New Roman" pitchFamily="18" charset="0"/>
              </a:rPr>
              <a:t>A.a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、</a:t>
            </a: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同号           </a:t>
            </a:r>
            <a:r>
              <a:rPr lang="en-US" altLang="zh-CN" sz="2800" b="1" dirty="0" err="1" smtClean="0">
                <a:latin typeface="Times New Roman" pitchFamily="18" charset="0"/>
                <a:cs typeface="Times New Roman" pitchFamily="18" charset="0"/>
              </a:rPr>
              <a:t>B.a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为负数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zh-CN" altLang="en-US" sz="2800" b="1" smtClean="0">
                <a:latin typeface="Times New Roman" pitchFamily="18" charset="0"/>
                <a:cs typeface="Times New Roman" pitchFamily="18" charset="0"/>
              </a:rPr>
              <a:t>为正数</a:t>
            </a:r>
            <a:endParaRPr lang="en-US" altLang="zh-CN" sz="2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altLang="zh-CN" sz="2800" b="1" dirty="0" err="1" smtClean="0">
                <a:latin typeface="Times New Roman" pitchFamily="18" charset="0"/>
                <a:cs typeface="Times New Roman" pitchFamily="18" charset="0"/>
              </a:rPr>
              <a:t>C.a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、</a:t>
            </a: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异号           </a:t>
            </a:r>
            <a:r>
              <a:rPr lang="en-US" altLang="zh-CN" sz="2800" b="1" dirty="0" err="1" smtClean="0">
                <a:latin typeface="Times New Roman" pitchFamily="18" charset="0"/>
                <a:cs typeface="Times New Roman" pitchFamily="18" charset="0"/>
              </a:rPr>
              <a:t>D.a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为正数，</a:t>
            </a: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为负数</a:t>
            </a:r>
            <a:endParaRPr lang="zh-CN" alt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156176" y="980728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endParaRPr lang="zh-CN" altLang="en-US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71600" y="2276872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endParaRPr lang="zh-CN" altLang="en-US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851920" y="3573016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endParaRPr lang="zh-CN" altLang="en-US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771800" y="4437112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endParaRPr lang="zh-CN" altLang="en-US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Box 1"/>
          <p:cNvSpPr txBox="1">
            <a:spLocks noChangeArrowheads="1"/>
          </p:cNvSpPr>
          <p:nvPr/>
        </p:nvSpPr>
        <p:spPr bwMode="auto">
          <a:xfrm>
            <a:off x="3132138" y="188913"/>
            <a:ext cx="331311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4800" b="1" dirty="0">
                <a:solidFill>
                  <a:srgbClr val="FF0000"/>
                </a:solidFill>
                <a:latin typeface="Times New Roman" pitchFamily="18" charset="0"/>
                <a:ea typeface="微软简隶书" pitchFamily="2" charset="-122"/>
              </a:rPr>
              <a:t>课堂小结</a:t>
            </a:r>
          </a:p>
        </p:txBody>
      </p:sp>
      <p:sp>
        <p:nvSpPr>
          <p:cNvPr id="22531" name="TextBox 2"/>
          <p:cNvSpPr txBox="1">
            <a:spLocks noChangeArrowheads="1"/>
          </p:cNvSpPr>
          <p:nvPr/>
        </p:nvSpPr>
        <p:spPr bwMode="auto">
          <a:xfrm>
            <a:off x="323850" y="1268413"/>
            <a:ext cx="8424863" cy="3108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 dirty="0">
                <a:latin typeface="Times New Roman" pitchFamily="18" charset="0"/>
              </a:rPr>
              <a:t>1.</a:t>
            </a:r>
            <a:r>
              <a:rPr lang="zh-CN" altLang="en-US" sz="2800" b="1" dirty="0">
                <a:latin typeface="Times New Roman" pitchFamily="18" charset="0"/>
              </a:rPr>
              <a:t>有理数乘法法则：</a:t>
            </a:r>
            <a:endParaRPr lang="en-US" altLang="zh-CN" sz="2800" b="1" dirty="0">
              <a:latin typeface="Times New Roman" pitchFamily="18" charset="0"/>
            </a:endParaRPr>
          </a:p>
          <a:p>
            <a:r>
              <a:rPr lang="zh-CN" altLang="en-US" sz="2800" b="1" dirty="0">
                <a:latin typeface="Times New Roman" pitchFamily="18" charset="0"/>
              </a:rPr>
              <a:t>     两数相乘，同号得正，异号得负，并把绝对值相乘</a:t>
            </a:r>
            <a:r>
              <a:rPr lang="en-US" altLang="zh-CN" sz="2800" b="1" dirty="0">
                <a:latin typeface="Times New Roman" pitchFamily="18" charset="0"/>
              </a:rPr>
              <a:t>.</a:t>
            </a:r>
            <a:r>
              <a:rPr lang="zh-CN" altLang="en-US" sz="2800" b="1" dirty="0">
                <a:latin typeface="Times New Roman" pitchFamily="18" charset="0"/>
              </a:rPr>
              <a:t>任何数与</a:t>
            </a:r>
            <a:r>
              <a:rPr lang="en-US" altLang="zh-CN" sz="2800" b="1" dirty="0">
                <a:latin typeface="Times New Roman" pitchFamily="18" charset="0"/>
              </a:rPr>
              <a:t>0</a:t>
            </a:r>
            <a:r>
              <a:rPr lang="zh-CN" altLang="en-US" sz="2800" b="1" dirty="0">
                <a:latin typeface="Times New Roman" pitchFamily="18" charset="0"/>
              </a:rPr>
              <a:t>相乘得</a:t>
            </a:r>
            <a:r>
              <a:rPr lang="en-US" altLang="zh-CN" sz="2800" b="1" dirty="0">
                <a:latin typeface="Times New Roman" pitchFamily="18" charset="0"/>
              </a:rPr>
              <a:t>0.</a:t>
            </a:r>
          </a:p>
          <a:p>
            <a:endParaRPr lang="en-US" altLang="zh-CN" sz="2800" b="1" dirty="0">
              <a:latin typeface="Times New Roman" pitchFamily="18" charset="0"/>
            </a:endParaRPr>
          </a:p>
          <a:p>
            <a:r>
              <a:rPr lang="en-US" altLang="zh-CN" sz="2800" b="1" dirty="0">
                <a:latin typeface="Times New Roman" pitchFamily="18" charset="0"/>
              </a:rPr>
              <a:t>2.</a:t>
            </a:r>
            <a:r>
              <a:rPr lang="zh-CN" altLang="en-US" sz="2800" b="1" dirty="0">
                <a:latin typeface="Times New Roman" pitchFamily="18" charset="0"/>
              </a:rPr>
              <a:t>有理数相乘，先确定积的符号，再确定积的绝对值</a:t>
            </a:r>
            <a:r>
              <a:rPr lang="en-US" altLang="zh-CN" sz="2800" b="1" dirty="0">
                <a:latin typeface="Times New Roman" pitchFamily="18" charset="0"/>
              </a:rPr>
              <a:t>.</a:t>
            </a:r>
          </a:p>
          <a:p>
            <a:endParaRPr lang="en-US" altLang="zh-CN" sz="2800" b="1" dirty="0">
              <a:latin typeface="Times New Roman" pitchFamily="18" charset="0"/>
            </a:endParaRPr>
          </a:p>
          <a:p>
            <a:r>
              <a:rPr lang="en-US" altLang="zh-CN" sz="2800" b="1" dirty="0" smtClean="0">
                <a:latin typeface="Times New Roman" pitchFamily="18" charset="0"/>
              </a:rPr>
              <a:t>3.</a:t>
            </a:r>
            <a:r>
              <a:rPr lang="zh-CN" altLang="en-US" sz="2800" b="1" dirty="0">
                <a:latin typeface="Times New Roman" pitchFamily="18" charset="0"/>
              </a:rPr>
              <a:t>乘积是</a:t>
            </a:r>
            <a:r>
              <a:rPr lang="en-US" altLang="zh-CN" sz="2800" b="1" dirty="0">
                <a:latin typeface="Times New Roman" pitchFamily="18" charset="0"/>
              </a:rPr>
              <a:t>1</a:t>
            </a:r>
            <a:r>
              <a:rPr lang="zh-CN" altLang="en-US" sz="2800" b="1" dirty="0">
                <a:latin typeface="Times New Roman" pitchFamily="18" charset="0"/>
              </a:rPr>
              <a:t>的两个数互为倒数</a:t>
            </a:r>
            <a:r>
              <a:rPr lang="en-US" altLang="zh-CN" sz="2800" b="1" dirty="0">
                <a:latin typeface="Times New Roman" pitchFamily="18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208</TotalTime>
  <Words>1100</Words>
  <Application>Microsoft Office PowerPoint</Application>
  <PresentationFormat>全屏显示(4:3)</PresentationFormat>
  <Paragraphs>134</Paragraphs>
  <Slides>15</Slides>
  <Notes>0</Notes>
  <HiddenSlides>0</HiddenSlides>
  <MMClips>0</MMClips>
  <ScaleCrop>false</ScaleCrop>
  <HeadingPairs>
    <vt:vector size="6" baseType="variant"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17" baseType="lpstr">
      <vt:lpstr>Office 主题</vt:lpstr>
      <vt:lpstr>Equation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zaj</dc:creator>
  <cp:lastModifiedBy>zaj</cp:lastModifiedBy>
  <cp:revision>24</cp:revision>
  <dcterms:created xsi:type="dcterms:W3CDTF">2015-08-25T00:50:17Z</dcterms:created>
  <dcterms:modified xsi:type="dcterms:W3CDTF">2015-09-15T01:52:31Z</dcterms:modified>
</cp:coreProperties>
</file>