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82" r:id="rId2"/>
    <p:sldId id="260" r:id="rId3"/>
    <p:sldId id="329" r:id="rId4"/>
    <p:sldId id="330" r:id="rId5"/>
    <p:sldId id="347" r:id="rId6"/>
    <p:sldId id="331" r:id="rId7"/>
    <p:sldId id="333" r:id="rId8"/>
    <p:sldId id="335" r:id="rId9"/>
    <p:sldId id="336" r:id="rId10"/>
    <p:sldId id="334" r:id="rId11"/>
    <p:sldId id="337" r:id="rId12"/>
    <p:sldId id="332" r:id="rId13"/>
    <p:sldId id="338" r:id="rId14"/>
    <p:sldId id="339" r:id="rId15"/>
    <p:sldId id="306" r:id="rId16"/>
    <p:sldId id="341" r:id="rId17"/>
    <p:sldId id="345" r:id="rId18"/>
    <p:sldId id="342" r:id="rId19"/>
    <p:sldId id="346" r:id="rId20"/>
    <p:sldId id="348" r:id="rId21"/>
    <p:sldId id="308" r:id="rId22"/>
    <p:sldId id="288" r:id="rId23"/>
    <p:sldId id="292" r:id="rId24"/>
    <p:sldId id="309" r:id="rId25"/>
    <p:sldId id="310" r:id="rId26"/>
    <p:sldId id="311" r:id="rId27"/>
    <p:sldId id="312" r:id="rId28"/>
    <p:sldId id="261" r:id="rId29"/>
    <p:sldId id="313" r:id="rId30"/>
    <p:sldId id="314" r:id="rId31"/>
    <p:sldId id="315" r:id="rId32"/>
    <p:sldId id="326" r:id="rId33"/>
    <p:sldId id="327" r:id="rId34"/>
    <p:sldId id="328" r:id="rId35"/>
    <p:sldId id="296" r:id="rId36"/>
    <p:sldId id="318" r:id="rId37"/>
    <p:sldId id="319" r:id="rId38"/>
    <p:sldId id="320" r:id="rId39"/>
    <p:sldId id="321" r:id="rId40"/>
    <p:sldId id="322" r:id="rId41"/>
    <p:sldId id="324" r:id="rId42"/>
    <p:sldId id="262" r:id="rId43"/>
    <p:sldId id="316" r:id="rId44"/>
    <p:sldId id="317" r:id="rId45"/>
    <p:sldId id="344" r:id="rId46"/>
    <p:sldId id="343" r:id="rId47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60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819" autoAdjust="0"/>
  </p:normalViewPr>
  <p:slideViewPr>
    <p:cSldViewPr snapToGrid="0">
      <p:cViewPr varScale="1">
        <p:scale>
          <a:sx n="55" d="100"/>
          <a:sy n="55" d="100"/>
        </p:scale>
        <p:origin x="107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D65EF02-BA76-4695-9395-033AEC593A2F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21508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7D93C24D-0B0F-4751-AB24-1A84E1FE3F5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851083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25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98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90305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680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650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9037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56836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09239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3068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09259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00061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6334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66359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8265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85433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960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697572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43540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18414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19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6022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1676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00797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2993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77700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0130967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12731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741972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45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751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29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32018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58744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119733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406873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0722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4818975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57322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83609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172078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789951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39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631424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93C24D-0B0F-4751-AB24-1A84E1FE3F5B}" type="slidenum">
              <a:rPr lang="zh-CN" altLang="en-US" smtClean="0"/>
              <a:pPr/>
              <a:t>40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61390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41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351915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983972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43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382639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44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3455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fld id="{7D93C24D-0B0F-4751-AB24-1A84E1FE3F5B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t>46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3432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71C4D9-7AA0-4E8A-8F31-3A2870B90F43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BD880A-0378-4DC7-8687-9D9EFE15BD6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475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22DCA-67A9-4778-A7D1-ED643D1D8601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2B056F-24BC-41BE-9B60-6DFE0CBD198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425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17C019-7594-4286-A42A-2F138B571CCA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596903-C356-43FE-BD73-6D17A70D58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171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8E81F-7333-462C-BD11-28FD9F99924D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6DF751-847D-4849-A478-8F9078C7E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1334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4AAF16-BA61-4594-B8A1-2F159D57E5AB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6A743C6-9CAD-4506-BB5D-484A66D7183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146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A371A-53EC-435F-B93C-94666768C98C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548142-3C9F-4307-B22E-3B2B02717F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596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FC062D-60F1-45A6-BCCD-44E4ED406DE7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DB9FE8-2CBB-453E-BFFB-A1EE68F34B1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14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1756F5-A11C-4035-A665-CD9BB123B370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05548D-BA25-450B-AEE1-6F468D123AD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649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CD2E2F-0573-48D4-BE3E-D50B3FD03AF7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221629-BB90-4E76-B2C6-E26E0DBE254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00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26266-6091-4FE7-AB77-F6A783BFE9B8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E3BF5C-018B-4822-8F77-6904DE0E55F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45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799CF9-2CA8-410B-91C9-22CD63C97C5D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9F3985-1454-4AAA-8AFB-6C576B52D09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3547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EECADA8-ED65-4D6A-AAFD-554521AB4904}" type="datetimeFigureOut">
              <a:rPr lang="zh-CN" altLang="en-US"/>
              <a:pPr>
                <a:defRPr/>
              </a:pPr>
              <a:t>2021/1/14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F6734515-A21D-45EA-A8E5-01EB4AAD28A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0888" y="2749985"/>
            <a:ext cx="1064906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spc="-300" dirty="0">
                <a:latin typeface="隶书" panose="02010509060101010101" pitchFamily="49" charset="-122"/>
                <a:ea typeface="隶书" panose="02010509060101010101" pitchFamily="49" charset="-122"/>
              </a:rPr>
              <a:t>浪漫主义的代表李白与“盛唐气象”</a:t>
            </a:r>
          </a:p>
        </p:txBody>
      </p:sp>
      <p:sp>
        <p:nvSpPr>
          <p:cNvPr id="11" name="TextBox 1">
            <a:extLst>
              <a:ext uri="{FF2B5EF4-FFF2-40B4-BE49-F238E27FC236}">
                <a16:creationId xmlns:a16="http://schemas.microsoft.com/office/drawing/2014/main" id="{C0B92D81-3F45-4361-BE66-B0D3BCE66B3A}"/>
              </a:ext>
            </a:extLst>
          </p:cNvPr>
          <p:cNvSpPr txBox="1"/>
          <p:nvPr/>
        </p:nvSpPr>
        <p:spPr>
          <a:xfrm>
            <a:off x="401053" y="1066935"/>
            <a:ext cx="64940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400" spc="-300" dirty="0">
                <a:latin typeface="华文行楷" panose="02010800040101010101" pitchFamily="2" charset="-122"/>
                <a:ea typeface="华文行楷" panose="02010800040101010101" pitchFamily="2" charset="-122"/>
              </a:rPr>
              <a:t>古代诗歌散文鉴赏专题之：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图片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62" t="13261" r="25813" b="25182"/>
          <a:stretch>
            <a:fillRect/>
          </a:stretch>
        </p:blipFill>
        <p:spPr bwMode="auto">
          <a:xfrm>
            <a:off x="5552119" y="2398650"/>
            <a:ext cx="1087761" cy="1298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9">
            <a:extLst>
              <a:ext uri="{FF2B5EF4-FFF2-40B4-BE49-F238E27FC236}">
                <a16:creationId xmlns:a16="http://schemas.microsoft.com/office/drawing/2014/main" id="{24968507-FED5-4534-9986-0FB606403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9071" y="3047958"/>
            <a:ext cx="471385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阅读</a:t>
            </a: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梦游天姥吟留别</a:t>
            </a:r>
            <a:r>
              <a:rPr lang="en-US" altLang="zh-CN" sz="3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1647AA7-8596-47D5-8B89-428395C3480D}"/>
              </a:ext>
            </a:extLst>
          </p:cNvPr>
          <p:cNvSpPr txBox="1"/>
          <p:nvPr/>
        </p:nvSpPr>
        <p:spPr>
          <a:xfrm>
            <a:off x="0" y="828484"/>
            <a:ext cx="12192000" cy="47782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zh-CN" altLang="en-US" sz="32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海客</a:t>
            </a: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谈</a:t>
            </a:r>
            <a:r>
              <a:rPr lang="zh-CN" altLang="en-US" sz="3200" b="1" i="1" u="sng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瀛洲</a:t>
            </a: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，烟涛微茫</a:t>
            </a:r>
            <a:r>
              <a:rPr lang="zh-CN" altLang="en-US" sz="32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信</a:t>
            </a: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难求；越人语</a:t>
            </a:r>
            <a:r>
              <a:rPr lang="zh-CN" altLang="en-US" sz="3200" b="1" i="1" u="sng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天姥</a:t>
            </a: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，云霞明灭或可</a:t>
            </a:r>
            <a:r>
              <a:rPr lang="zh-CN" altLang="en-US" sz="32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睹</a:t>
            </a: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b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天姥连天</a:t>
            </a:r>
            <a:r>
              <a:rPr lang="zh-CN" altLang="en-US" sz="32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向天横</a:t>
            </a: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，势</a:t>
            </a:r>
            <a:r>
              <a:rPr lang="zh-CN" altLang="en-US" sz="32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拔</a:t>
            </a:r>
            <a:r>
              <a:rPr lang="zh-CN" altLang="en-US" sz="3200" b="1" i="1" u="sng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五岳</a:t>
            </a:r>
            <a:r>
              <a:rPr lang="zh-CN" altLang="en-US" sz="32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掩</a:t>
            </a:r>
            <a:r>
              <a:rPr lang="zh-CN" altLang="en-US" sz="3200" b="1" i="1" u="sng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赤城</a:t>
            </a: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3200" b="1" i="0" dirty="0">
              <a:solidFill>
                <a:srgbClr val="333333"/>
              </a:solidFill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250000"/>
              </a:lnSpc>
            </a:pPr>
            <a:r>
              <a:rPr lang="zh-CN" altLang="en-US" sz="3200" b="1" i="1" u="sng" dirty="0">
                <a:solidFill>
                  <a:srgbClr val="00B0F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天台</a:t>
            </a: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四万八千丈，对此欲倒</a:t>
            </a:r>
            <a:r>
              <a:rPr lang="zh-CN" altLang="en-US" sz="3200" b="1" i="0" u="sng" dirty="0">
                <a:solidFill>
                  <a:srgbClr val="FF0000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东南倾</a:t>
            </a:r>
            <a:r>
              <a:rPr lang="zh-CN" altLang="en-US" sz="3200" b="1" i="0" dirty="0">
                <a:solidFill>
                  <a:srgbClr val="333333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BF5628-BF4E-41DA-A995-4AAA40925097}"/>
              </a:ext>
            </a:extLst>
          </p:cNvPr>
          <p:cNvSpPr txBox="1"/>
          <p:nvPr/>
        </p:nvSpPr>
        <p:spPr>
          <a:xfrm>
            <a:off x="0" y="2069433"/>
            <a:ext cx="1840831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航海的人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E9121F1B-4BDB-4E1B-AD5E-2722575013E9}"/>
              </a:ext>
            </a:extLst>
          </p:cNvPr>
          <p:cNvSpPr txBox="1"/>
          <p:nvPr/>
        </p:nvSpPr>
        <p:spPr>
          <a:xfrm>
            <a:off x="401051" y="393553"/>
            <a:ext cx="7315200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F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东海三座仙山：蓬莱、方丈、瀛洲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C1E5D2E-FEE7-4CE3-8A3B-7944602A6D84}"/>
              </a:ext>
            </a:extLst>
          </p:cNvPr>
          <p:cNvSpPr txBox="1"/>
          <p:nvPr/>
        </p:nvSpPr>
        <p:spPr>
          <a:xfrm>
            <a:off x="3858125" y="2069431"/>
            <a:ext cx="1038727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确实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B2A07E1-55F2-45EA-84B0-541BAE0D4FA5}"/>
              </a:ext>
            </a:extLst>
          </p:cNvPr>
          <p:cNvSpPr txBox="1"/>
          <p:nvPr/>
        </p:nvSpPr>
        <p:spPr>
          <a:xfrm>
            <a:off x="6795837" y="2069431"/>
            <a:ext cx="1439780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F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天姥山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E93F5AA-FA20-4AC0-A707-7FA510B00986}"/>
              </a:ext>
            </a:extLst>
          </p:cNvPr>
          <p:cNvSpPr txBox="1"/>
          <p:nvPr/>
        </p:nvSpPr>
        <p:spPr>
          <a:xfrm>
            <a:off x="10411326" y="2069431"/>
            <a:ext cx="1018674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看见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4A0F50D-1BF7-4EAA-98AF-9F4D92357676}"/>
              </a:ext>
            </a:extLst>
          </p:cNvPr>
          <p:cNvSpPr txBox="1"/>
          <p:nvPr/>
        </p:nvSpPr>
        <p:spPr>
          <a:xfrm>
            <a:off x="1503947" y="4319335"/>
            <a:ext cx="1840831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遮住天空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3A8A700-44A4-4F34-922D-7C033AF50035}"/>
              </a:ext>
            </a:extLst>
          </p:cNvPr>
          <p:cNvSpPr txBox="1"/>
          <p:nvPr/>
        </p:nvSpPr>
        <p:spPr>
          <a:xfrm>
            <a:off x="3479130" y="4319336"/>
            <a:ext cx="1038727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超出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5874146-8E3A-46DA-8113-A76311905A7C}"/>
              </a:ext>
            </a:extLst>
          </p:cNvPr>
          <p:cNvSpPr txBox="1"/>
          <p:nvPr/>
        </p:nvSpPr>
        <p:spPr>
          <a:xfrm>
            <a:off x="4684295" y="4319336"/>
            <a:ext cx="1038727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遮掩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C584B1FF-EA74-43D1-B929-D768AF5AC4F9}"/>
              </a:ext>
            </a:extLst>
          </p:cNvPr>
          <p:cNvSpPr txBox="1"/>
          <p:nvPr/>
        </p:nvSpPr>
        <p:spPr>
          <a:xfrm>
            <a:off x="5065295" y="5606715"/>
            <a:ext cx="3076170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向东南方向倾倒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EC97BC9B-1E2D-405E-B2C9-8DCE6DB8C6B5}"/>
              </a:ext>
            </a:extLst>
          </p:cNvPr>
          <p:cNvSpPr txBox="1"/>
          <p:nvPr/>
        </p:nvSpPr>
        <p:spPr>
          <a:xfrm>
            <a:off x="5195637" y="3000134"/>
            <a:ext cx="141972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F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赤城山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1773D0E-20BB-46DD-A7F1-0DD036AF21C8}"/>
              </a:ext>
            </a:extLst>
          </p:cNvPr>
          <p:cNvSpPr txBox="1"/>
          <p:nvPr/>
        </p:nvSpPr>
        <p:spPr>
          <a:xfrm>
            <a:off x="1" y="5604074"/>
            <a:ext cx="141972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solidFill>
                  <a:srgbClr val="00B0F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天台山</a:t>
            </a:r>
          </a:p>
        </p:txBody>
      </p:sp>
    </p:spTree>
    <p:extLst>
      <p:ext uri="{BB962C8B-B14F-4D97-AF65-F5344CB8AC3E}">
        <p14:creationId xmlns:p14="http://schemas.microsoft.com/office/powerpoint/2010/main" val="210429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F3D35996-2996-47CD-941C-6FC5E251C013}"/>
              </a:ext>
            </a:extLst>
          </p:cNvPr>
          <p:cNvSpPr txBox="1"/>
          <p:nvPr/>
        </p:nvSpPr>
        <p:spPr>
          <a:xfrm>
            <a:off x="266700" y="1069115"/>
            <a:ext cx="11658600" cy="21929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    海客谈瀛洲，烟涛微茫信难求；越人语天姥，云霞明灭或可睹。天姥连天向天横，势拔五岳掩赤城。天台四万八千丈，对此欲倒东南倾。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DD36495F-9AE5-4944-8CEB-C6C487FC31CE}"/>
              </a:ext>
            </a:extLst>
          </p:cNvPr>
          <p:cNvSpPr/>
          <p:nvPr/>
        </p:nvSpPr>
        <p:spPr bwMode="auto">
          <a:xfrm>
            <a:off x="2358189" y="1227221"/>
            <a:ext cx="890337" cy="505326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6613FF1-8C5C-4FC0-AB40-1CE1B0D6DEB4}"/>
              </a:ext>
            </a:extLst>
          </p:cNvPr>
          <p:cNvSpPr txBox="1"/>
          <p:nvPr/>
        </p:nvSpPr>
        <p:spPr>
          <a:xfrm>
            <a:off x="655720" y="259600"/>
            <a:ext cx="4295274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引入，神秘缥缈的仙境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B503100A-205B-4187-AF53-7F27BC25E166}"/>
              </a:ext>
            </a:extLst>
          </p:cNvPr>
          <p:cNvSpPr txBox="1"/>
          <p:nvPr/>
        </p:nvSpPr>
        <p:spPr>
          <a:xfrm>
            <a:off x="2707105" y="4016412"/>
            <a:ext cx="6777790" cy="149925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天姥山：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雄奇高大，神秘巍峨</a:t>
            </a:r>
            <a:endParaRPr lang="en-US" altLang="zh-CN" sz="3200" b="1" u="sng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手    法：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对比、夸张，宏大的境界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C33727E8-C7E6-4611-A03C-5949E2797172}"/>
              </a:ext>
            </a:extLst>
          </p:cNvPr>
          <p:cNvCxnSpPr/>
          <p:nvPr/>
        </p:nvCxnSpPr>
        <p:spPr bwMode="auto">
          <a:xfrm>
            <a:off x="2863516" y="2586789"/>
            <a:ext cx="105877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id="{6BB8F46C-84CB-45ED-970B-999303D097EE}"/>
              </a:ext>
            </a:extLst>
          </p:cNvPr>
          <p:cNvCxnSpPr/>
          <p:nvPr/>
        </p:nvCxnSpPr>
        <p:spPr bwMode="auto">
          <a:xfrm>
            <a:off x="8622632" y="2546683"/>
            <a:ext cx="188093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47B72F01-E472-4BA5-B9F7-AA17C1C2AD12}"/>
              </a:ext>
            </a:extLst>
          </p:cNvPr>
          <p:cNvCxnSpPr/>
          <p:nvPr/>
        </p:nvCxnSpPr>
        <p:spPr bwMode="auto">
          <a:xfrm>
            <a:off x="112295" y="3298117"/>
            <a:ext cx="275122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矩形: 圆角 11">
            <a:extLst>
              <a:ext uri="{FF2B5EF4-FFF2-40B4-BE49-F238E27FC236}">
                <a16:creationId xmlns:a16="http://schemas.microsoft.com/office/drawing/2014/main" id="{D6EA69AC-E450-406F-9ED9-9D0C3D9BD330}"/>
              </a:ext>
            </a:extLst>
          </p:cNvPr>
          <p:cNvSpPr/>
          <p:nvPr/>
        </p:nvSpPr>
        <p:spPr bwMode="auto">
          <a:xfrm>
            <a:off x="5205663" y="2035341"/>
            <a:ext cx="890337" cy="505326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13" name="矩形: 圆角 12">
            <a:extLst>
              <a:ext uri="{FF2B5EF4-FFF2-40B4-BE49-F238E27FC236}">
                <a16:creationId xmlns:a16="http://schemas.microsoft.com/office/drawing/2014/main" id="{A7A1C64B-991E-423C-9A4A-8B677E55FCBC}"/>
              </a:ext>
            </a:extLst>
          </p:cNvPr>
          <p:cNvSpPr/>
          <p:nvPr/>
        </p:nvSpPr>
        <p:spPr bwMode="auto">
          <a:xfrm>
            <a:off x="7675144" y="2035341"/>
            <a:ext cx="890337" cy="505326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</a:pPr>
            <a:endParaRPr kumimoji="0" lang="zh-CN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9312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28BF5628-BF4E-41DA-A995-4AAA40925097}"/>
              </a:ext>
            </a:extLst>
          </p:cNvPr>
          <p:cNvSpPr txBox="1"/>
          <p:nvPr/>
        </p:nvSpPr>
        <p:spPr>
          <a:xfrm>
            <a:off x="1927654" y="1599515"/>
            <a:ext cx="2804984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根据越人所说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C1E5D2E-FEE7-4CE3-8A3B-7944602A6D84}"/>
              </a:ext>
            </a:extLst>
          </p:cNvPr>
          <p:cNvSpPr txBox="1"/>
          <p:nvPr/>
        </p:nvSpPr>
        <p:spPr>
          <a:xfrm>
            <a:off x="5067306" y="1618123"/>
            <a:ext cx="1872918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“渡”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2367E8CA-C58E-48FC-884E-F9CCCF079774}"/>
              </a:ext>
            </a:extLst>
          </p:cNvPr>
          <p:cNvSpPr txBox="1"/>
          <p:nvPr/>
        </p:nvSpPr>
        <p:spPr>
          <a:xfrm>
            <a:off x="7083602" y="1615204"/>
            <a:ext cx="1872918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湖的名字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7F34D3A-AB35-4EB3-A72B-F6CA23962A9C}"/>
              </a:ext>
            </a:extLst>
          </p:cNvPr>
          <p:cNvSpPr txBox="1"/>
          <p:nvPr/>
        </p:nvSpPr>
        <p:spPr>
          <a:xfrm>
            <a:off x="5422737" y="2806790"/>
            <a:ext cx="1039847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地名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60F2756B-97F2-4901-A3F2-99EB4636FBC0}"/>
              </a:ext>
            </a:extLst>
          </p:cNvPr>
          <p:cNvSpPr txBox="1"/>
          <p:nvPr/>
        </p:nvSpPr>
        <p:spPr>
          <a:xfrm>
            <a:off x="1655352" y="426416"/>
            <a:ext cx="8696825" cy="3547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2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我欲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因之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梦吴越，一夜飞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度镜湖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月。</a:t>
            </a:r>
          </a:p>
          <a:p>
            <a:pPr lvl="0">
              <a:lnSpc>
                <a:spcPct val="2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湖月照我影，送我至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剡溪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lvl="0">
              <a:lnSpc>
                <a:spcPct val="250000"/>
              </a:lnSpc>
            </a:pPr>
            <a:endParaRPr kumimoji="0" lang="zh-CN" altLang="en-US" sz="3200" b="1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3E6BF63-5BAC-4B53-84E7-40A537EA422A}"/>
              </a:ext>
            </a:extLst>
          </p:cNvPr>
          <p:cNvSpPr txBox="1"/>
          <p:nvPr/>
        </p:nvSpPr>
        <p:spPr>
          <a:xfrm>
            <a:off x="1927654" y="3895191"/>
            <a:ext cx="7210110" cy="76059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进入梦境，飞渡镜湖，直达剡溪。</a:t>
            </a:r>
          </a:p>
        </p:txBody>
      </p:sp>
    </p:spTree>
    <p:extLst>
      <p:ext uri="{BB962C8B-B14F-4D97-AF65-F5344CB8AC3E}">
        <p14:creationId xmlns:p14="http://schemas.microsoft.com/office/powerpoint/2010/main" val="191006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7" grpId="0" animBg="1"/>
      <p:bldP spid="18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1647AA7-8596-47D5-8B89-428395C3480D}"/>
              </a:ext>
            </a:extLst>
          </p:cNvPr>
          <p:cNvSpPr txBox="1"/>
          <p:nvPr/>
        </p:nvSpPr>
        <p:spPr>
          <a:xfrm>
            <a:off x="2239880" y="489480"/>
            <a:ext cx="8696825" cy="3547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250000"/>
              </a:lnSpc>
            </a:pPr>
            <a:r>
              <a:rPr lang="zh-CN" altLang="en-US" sz="3200" b="1" i="1" u="sng" dirty="0">
                <a:solidFill>
                  <a:srgbClr val="00B05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谢公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宿处今尚在，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渌水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荡漾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清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猿啼。</a:t>
            </a:r>
          </a:p>
          <a:p>
            <a:pPr lvl="0">
              <a:lnSpc>
                <a:spcPct val="2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脚著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谢公屐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，身登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青云梯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lvl="0">
              <a:lnSpc>
                <a:spcPct val="250000"/>
              </a:lnSpc>
            </a:pP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半壁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见海日，空中闻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天鸡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zh-CN" altLang="en-US" sz="32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BF5628-BF4E-41DA-A995-4AAA40925097}"/>
              </a:ext>
            </a:extLst>
          </p:cNvPr>
          <p:cNvSpPr txBox="1"/>
          <p:nvPr/>
        </p:nvSpPr>
        <p:spPr>
          <a:xfrm>
            <a:off x="2096502" y="1599516"/>
            <a:ext cx="1590168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谢灵运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C1E5D2E-FEE7-4CE3-8A3B-7944602A6D84}"/>
              </a:ext>
            </a:extLst>
          </p:cNvPr>
          <p:cNvSpPr txBox="1"/>
          <p:nvPr/>
        </p:nvSpPr>
        <p:spPr>
          <a:xfrm>
            <a:off x="5067306" y="1618123"/>
            <a:ext cx="1872918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清澈的水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1773D0E-20BB-46DD-A7F1-0DD036AF21C8}"/>
              </a:ext>
            </a:extLst>
          </p:cNvPr>
          <p:cNvSpPr txBox="1"/>
          <p:nvPr/>
        </p:nvSpPr>
        <p:spPr>
          <a:xfrm>
            <a:off x="874295" y="2818060"/>
            <a:ext cx="4371473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谢灵运特制的登山木屐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11B4DEF-FC50-4EF5-A2E3-210C23A482FF}"/>
              </a:ext>
            </a:extLst>
          </p:cNvPr>
          <p:cNvSpPr txBox="1"/>
          <p:nvPr/>
        </p:nvSpPr>
        <p:spPr>
          <a:xfrm>
            <a:off x="408322" y="5146641"/>
            <a:ext cx="11462835" cy="149925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环境清幽，于云海中看见日出，还听到遥远的鸡鸣，犹如身处仙境。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2367E8CA-C58E-48FC-884E-F9CCCF079774}"/>
              </a:ext>
            </a:extLst>
          </p:cNvPr>
          <p:cNvSpPr txBox="1"/>
          <p:nvPr/>
        </p:nvSpPr>
        <p:spPr>
          <a:xfrm>
            <a:off x="7083602" y="1615204"/>
            <a:ext cx="1049745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清冷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7F34D3A-AB35-4EB3-A72B-F6CA23962A9C}"/>
              </a:ext>
            </a:extLst>
          </p:cNvPr>
          <p:cNvSpPr txBox="1"/>
          <p:nvPr/>
        </p:nvSpPr>
        <p:spPr>
          <a:xfrm>
            <a:off x="5422737" y="2806790"/>
            <a:ext cx="3122439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直入云霄的山路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FE783B8-2A4D-4B88-8DD7-C3A1EC8F4C92}"/>
              </a:ext>
            </a:extLst>
          </p:cNvPr>
          <p:cNvSpPr txBox="1"/>
          <p:nvPr/>
        </p:nvSpPr>
        <p:spPr>
          <a:xfrm>
            <a:off x="1955127" y="4131939"/>
            <a:ext cx="1509968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半山腰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B623D8F5-DBE3-46E0-A13C-6151DA1748CA}"/>
              </a:ext>
            </a:extLst>
          </p:cNvPr>
          <p:cNvSpPr txBox="1"/>
          <p:nvPr/>
        </p:nvSpPr>
        <p:spPr>
          <a:xfrm>
            <a:off x="4631407" y="4136268"/>
            <a:ext cx="3913769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传说中打鸣鸡的头领</a:t>
            </a:r>
          </a:p>
        </p:txBody>
      </p:sp>
    </p:spTree>
    <p:extLst>
      <p:ext uri="{BB962C8B-B14F-4D97-AF65-F5344CB8AC3E}">
        <p14:creationId xmlns:p14="http://schemas.microsoft.com/office/powerpoint/2010/main" val="33122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1647AA7-8596-47D5-8B89-428395C3480D}"/>
              </a:ext>
            </a:extLst>
          </p:cNvPr>
          <p:cNvSpPr txBox="1"/>
          <p:nvPr/>
        </p:nvSpPr>
        <p:spPr>
          <a:xfrm>
            <a:off x="676776" y="-228600"/>
            <a:ext cx="8696825" cy="60093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千岩万转路不定，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迷花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倚石忽已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暝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熊咆龙吟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殷岩泉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栗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深林兮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惊层巅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云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青青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兮欲雨，水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澹澹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兮生烟。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列缺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霹雳，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丘峦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崩摧。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洞天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石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扉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訇然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中开。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BF5628-BF4E-41DA-A995-4AAA40925097}"/>
              </a:ext>
            </a:extLst>
          </p:cNvPr>
          <p:cNvSpPr txBox="1"/>
          <p:nvPr/>
        </p:nvSpPr>
        <p:spPr>
          <a:xfrm>
            <a:off x="3582419" y="857178"/>
            <a:ext cx="1834818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迷恋山花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C1E5D2E-FEE7-4CE3-8A3B-7944602A6D84}"/>
              </a:ext>
            </a:extLst>
          </p:cNvPr>
          <p:cNvSpPr txBox="1"/>
          <p:nvPr/>
        </p:nvSpPr>
        <p:spPr>
          <a:xfrm>
            <a:off x="6164185" y="857178"/>
            <a:ext cx="1074815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昏暗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1773D0E-20BB-46DD-A7F1-0DD036AF21C8}"/>
              </a:ext>
            </a:extLst>
          </p:cNvPr>
          <p:cNvSpPr txBox="1"/>
          <p:nvPr/>
        </p:nvSpPr>
        <p:spPr>
          <a:xfrm>
            <a:off x="855262" y="2093124"/>
            <a:ext cx="2727157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雷鸣般地声音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11B4DEF-FC50-4EF5-A2E3-210C23A482FF}"/>
              </a:ext>
            </a:extLst>
          </p:cNvPr>
          <p:cNvSpPr txBox="1"/>
          <p:nvPr/>
        </p:nvSpPr>
        <p:spPr>
          <a:xfrm>
            <a:off x="6285570" y="3745348"/>
            <a:ext cx="5001141" cy="149925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画风突转，眼前之景昏暗阴森，让人心生恐惧。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7E089DA3-1531-45D3-8A21-6745F5C37176}"/>
              </a:ext>
            </a:extLst>
          </p:cNvPr>
          <p:cNvSpPr txBox="1"/>
          <p:nvPr/>
        </p:nvSpPr>
        <p:spPr>
          <a:xfrm>
            <a:off x="3760905" y="2093123"/>
            <a:ext cx="470932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使</a:t>
            </a:r>
            <a:r>
              <a:rPr kumimoji="0" lang="en-US" altLang="zh-CN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……</a:t>
            </a: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战栗；使云巅震惊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C9671B6D-FF4E-481C-B199-1DBD03DB15E2}"/>
              </a:ext>
            </a:extLst>
          </p:cNvPr>
          <p:cNvSpPr txBox="1"/>
          <p:nvPr/>
        </p:nvSpPr>
        <p:spPr>
          <a:xfrm>
            <a:off x="676776" y="3313717"/>
            <a:ext cx="1936064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乌黑阴沉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A75E66CA-88A4-41DC-932A-E900B3296809}"/>
              </a:ext>
            </a:extLst>
          </p:cNvPr>
          <p:cNvSpPr txBox="1"/>
          <p:nvPr/>
        </p:nvSpPr>
        <p:spPr>
          <a:xfrm>
            <a:off x="3481173" y="3313716"/>
            <a:ext cx="1936064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水波摇动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A178E4C4-4CC4-4898-9780-D75E799657DC}"/>
              </a:ext>
            </a:extLst>
          </p:cNvPr>
          <p:cNvSpPr txBox="1"/>
          <p:nvPr/>
        </p:nvSpPr>
        <p:spPr>
          <a:xfrm>
            <a:off x="676776" y="4513283"/>
            <a:ext cx="101967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闪电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2BC80C6-A065-4628-AA16-55017DA7B3E5}"/>
              </a:ext>
            </a:extLst>
          </p:cNvPr>
          <p:cNvSpPr txBox="1"/>
          <p:nvPr/>
        </p:nvSpPr>
        <p:spPr>
          <a:xfrm>
            <a:off x="2741229" y="4505941"/>
            <a:ext cx="101967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山峦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A2765979-9FD8-4A79-8D70-8343E9E86518}"/>
              </a:ext>
            </a:extLst>
          </p:cNvPr>
          <p:cNvSpPr txBox="1"/>
          <p:nvPr/>
        </p:nvSpPr>
        <p:spPr>
          <a:xfrm>
            <a:off x="625132" y="5810753"/>
            <a:ext cx="101967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仙府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68AA3E1D-FCC4-45E8-B5A8-A03F279EBB6F}"/>
              </a:ext>
            </a:extLst>
          </p:cNvPr>
          <p:cNvSpPr txBox="1"/>
          <p:nvPr/>
        </p:nvSpPr>
        <p:spPr>
          <a:xfrm>
            <a:off x="1918569" y="5810752"/>
            <a:ext cx="600541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门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A497E96F-4075-449C-A2B0-80E075001042}"/>
              </a:ext>
            </a:extLst>
          </p:cNvPr>
          <p:cNvSpPr txBox="1"/>
          <p:nvPr/>
        </p:nvSpPr>
        <p:spPr>
          <a:xfrm>
            <a:off x="2792871" y="5810751"/>
            <a:ext cx="1406150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声音大</a:t>
            </a:r>
          </a:p>
        </p:txBody>
      </p:sp>
    </p:spTree>
    <p:extLst>
      <p:ext uri="{BB962C8B-B14F-4D97-AF65-F5344CB8AC3E}">
        <p14:creationId xmlns:p14="http://schemas.microsoft.com/office/powerpoint/2010/main" val="415710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5" grpId="0" animBg="1"/>
      <p:bldP spid="1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1647AA7-8596-47D5-8B89-428395C3480D}"/>
              </a:ext>
            </a:extLst>
          </p:cNvPr>
          <p:cNvSpPr txBox="1"/>
          <p:nvPr/>
        </p:nvSpPr>
        <p:spPr>
          <a:xfrm>
            <a:off x="1747587" y="0"/>
            <a:ext cx="8696825" cy="3547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青冥浩荡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不见底，日月照耀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金银台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霓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为衣兮风为马，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云之君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兮纷纷而来下。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虎鼓瑟兮鸾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回车，仙之人兮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列如麻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BF5628-BF4E-41DA-A995-4AAA40925097}"/>
              </a:ext>
            </a:extLst>
          </p:cNvPr>
          <p:cNvSpPr txBox="1"/>
          <p:nvPr/>
        </p:nvSpPr>
        <p:spPr>
          <a:xfrm>
            <a:off x="745957" y="1150390"/>
            <a:ext cx="393432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蔚蓝的天空广阔无际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C1E5D2E-FEE7-4CE3-8A3B-7944602A6D84}"/>
              </a:ext>
            </a:extLst>
          </p:cNvPr>
          <p:cNvSpPr txBox="1"/>
          <p:nvPr/>
        </p:nvSpPr>
        <p:spPr>
          <a:xfrm>
            <a:off x="4940968" y="1150389"/>
            <a:ext cx="6023811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noProof="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金银建造的宫阙，仙人住的地方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1773D0E-20BB-46DD-A7F1-0DD036AF21C8}"/>
              </a:ext>
            </a:extLst>
          </p:cNvPr>
          <p:cNvSpPr txBox="1"/>
          <p:nvPr/>
        </p:nvSpPr>
        <p:spPr>
          <a:xfrm>
            <a:off x="1594184" y="2322670"/>
            <a:ext cx="111893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云彩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11B4DEF-FC50-4EF5-A2E3-210C23A482FF}"/>
              </a:ext>
            </a:extLst>
          </p:cNvPr>
          <p:cNvSpPr txBox="1"/>
          <p:nvPr/>
        </p:nvSpPr>
        <p:spPr>
          <a:xfrm>
            <a:off x="627646" y="4748222"/>
            <a:ext cx="10936705" cy="149925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       广阔无际，金银闪耀，又运用楚辞体，呈现了一个浪漫奇幻的世界。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DBF1F33-21A5-4602-93D4-5BBE7484F646}"/>
              </a:ext>
            </a:extLst>
          </p:cNvPr>
          <p:cNvSpPr txBox="1"/>
          <p:nvPr/>
        </p:nvSpPr>
        <p:spPr>
          <a:xfrm>
            <a:off x="5320966" y="2322670"/>
            <a:ext cx="101967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仙人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E84A889A-D4EC-4244-A0C1-68D067CD3D7B}"/>
              </a:ext>
            </a:extLst>
          </p:cNvPr>
          <p:cNvSpPr txBox="1"/>
          <p:nvPr/>
        </p:nvSpPr>
        <p:spPr>
          <a:xfrm>
            <a:off x="1293396" y="3575942"/>
            <a:ext cx="4658226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猛虎敲着鼓，鸾鸟驾着车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CFA8363-228B-4B31-A278-EE84E3AB1DB9}"/>
              </a:ext>
            </a:extLst>
          </p:cNvPr>
          <p:cNvSpPr txBox="1"/>
          <p:nvPr/>
        </p:nvSpPr>
        <p:spPr>
          <a:xfrm>
            <a:off x="6095999" y="3595774"/>
            <a:ext cx="2310064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仙人多如麻</a:t>
            </a:r>
          </a:p>
        </p:txBody>
      </p:sp>
    </p:spTree>
    <p:extLst>
      <p:ext uri="{BB962C8B-B14F-4D97-AF65-F5344CB8AC3E}">
        <p14:creationId xmlns:p14="http://schemas.microsoft.com/office/powerpoint/2010/main" val="135187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5" grpId="0" animBg="1"/>
      <p:bldP spid="16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1647AA7-8596-47D5-8B89-428395C3480D}"/>
              </a:ext>
            </a:extLst>
          </p:cNvPr>
          <p:cNvSpPr txBox="1"/>
          <p:nvPr/>
        </p:nvSpPr>
        <p:spPr>
          <a:xfrm>
            <a:off x="1747587" y="0"/>
            <a:ext cx="8696825" cy="23160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忽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魂悸以魄动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，恍惊起而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长嗟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惟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觉时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之枕席，失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向来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之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烟霞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BF5628-BF4E-41DA-A995-4AAA40925097}"/>
              </a:ext>
            </a:extLst>
          </p:cNvPr>
          <p:cNvSpPr txBox="1"/>
          <p:nvPr/>
        </p:nvSpPr>
        <p:spPr>
          <a:xfrm>
            <a:off x="2375252" y="1071910"/>
            <a:ext cx="1834818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魂魄悸动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C1E5D2E-FEE7-4CE3-8A3B-7944602A6D84}"/>
              </a:ext>
            </a:extLst>
          </p:cNvPr>
          <p:cNvSpPr txBox="1"/>
          <p:nvPr/>
        </p:nvSpPr>
        <p:spPr>
          <a:xfrm>
            <a:off x="6252425" y="1071909"/>
            <a:ext cx="1074815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长叹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1773D0E-20BB-46DD-A7F1-0DD036AF21C8}"/>
              </a:ext>
            </a:extLst>
          </p:cNvPr>
          <p:cNvSpPr txBox="1"/>
          <p:nvPr/>
        </p:nvSpPr>
        <p:spPr>
          <a:xfrm>
            <a:off x="2695074" y="2335258"/>
            <a:ext cx="1042737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醒来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11B4DEF-FC50-4EF5-A2E3-210C23A482FF}"/>
              </a:ext>
            </a:extLst>
          </p:cNvPr>
          <p:cNvSpPr txBox="1"/>
          <p:nvPr/>
        </p:nvSpPr>
        <p:spPr>
          <a:xfrm>
            <a:off x="2727157" y="3937968"/>
            <a:ext cx="4692317" cy="76059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从梦中惊醒，怅然若失。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0431E3E7-E49C-42ED-9B70-4DE5BF7B81F5}"/>
              </a:ext>
            </a:extLst>
          </p:cNvPr>
          <p:cNvSpPr txBox="1"/>
          <p:nvPr/>
        </p:nvSpPr>
        <p:spPr>
          <a:xfrm>
            <a:off x="5053262" y="2335258"/>
            <a:ext cx="2273978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之前的仙境</a:t>
            </a:r>
          </a:p>
        </p:txBody>
      </p:sp>
    </p:spTree>
    <p:extLst>
      <p:ext uri="{BB962C8B-B14F-4D97-AF65-F5344CB8AC3E}">
        <p14:creationId xmlns:p14="http://schemas.microsoft.com/office/powerpoint/2010/main" val="120424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5" grpId="0" animBg="1"/>
      <p:bldP spid="16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55D7F257-E67F-47AA-BA29-EDC2D77B5736}"/>
              </a:ext>
            </a:extLst>
          </p:cNvPr>
          <p:cNvSpPr txBox="1"/>
          <p:nvPr/>
        </p:nvSpPr>
        <p:spPr>
          <a:xfrm>
            <a:off x="1147008" y="847908"/>
            <a:ext cx="1057976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思考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梦境的场景有没有变化？可以分为几个场景？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64A8523A-5FCB-4E19-860D-6C1D07F8E720}"/>
              </a:ext>
            </a:extLst>
          </p:cNvPr>
          <p:cNvSpPr txBox="1"/>
          <p:nvPr/>
        </p:nvSpPr>
        <p:spPr>
          <a:xfrm>
            <a:off x="1770644" y="1609079"/>
            <a:ext cx="9332495" cy="44010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5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个场景：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我欲因之梦吴越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一夜飞度镜湖月：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飞至剡溪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谢公宿处今尚在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空中闻天鸡：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身登天姥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千岩万转路不定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訇然中开：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仙境洞开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青冥浩荡不见底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仙之人兮列如麻：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仙人出现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忽魂悸以魄动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——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失向来之烟霞：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梦醒长嗟</a:t>
            </a:r>
          </a:p>
        </p:txBody>
      </p:sp>
    </p:spTree>
    <p:extLst>
      <p:ext uri="{BB962C8B-B14F-4D97-AF65-F5344CB8AC3E}">
        <p14:creationId xmlns:p14="http://schemas.microsoft.com/office/powerpoint/2010/main" val="66098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11647AA7-8596-47D5-8B89-428395C3480D}"/>
              </a:ext>
            </a:extLst>
          </p:cNvPr>
          <p:cNvSpPr txBox="1"/>
          <p:nvPr/>
        </p:nvSpPr>
        <p:spPr>
          <a:xfrm>
            <a:off x="1747587" y="0"/>
            <a:ext cx="10059402" cy="35471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世间行乐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亦如此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，古来万事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东流水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别君去兮何时还？且放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白鹿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青崖间。须行即骑访名山。</a:t>
            </a:r>
          </a:p>
          <a:p>
            <a:pPr marL="0" marR="0" lvl="0" indent="0" algn="l" defTabSz="914400" rtl="0" eaLnBrk="0" fontAlgn="base" latinLnBrk="0" hangingPunct="0">
              <a:lnSpc>
                <a:spcPct val="2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安能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摧眉折腰事权贵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，使我不得开心颜！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28BF5628-BF4E-41DA-A995-4AAA40925097}"/>
              </a:ext>
            </a:extLst>
          </p:cNvPr>
          <p:cNvSpPr txBox="1"/>
          <p:nvPr/>
        </p:nvSpPr>
        <p:spPr>
          <a:xfrm>
            <a:off x="1098882" y="1123390"/>
            <a:ext cx="4339389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像梦境一样短暂、虚无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AC1E5D2E-FEE7-4CE3-8A3B-7944602A6D84}"/>
              </a:ext>
            </a:extLst>
          </p:cNvPr>
          <p:cNvSpPr txBox="1"/>
          <p:nvPr/>
        </p:nvSpPr>
        <p:spPr>
          <a:xfrm>
            <a:off x="5551578" y="1123390"/>
            <a:ext cx="4892835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dirty="0">
                <a:solidFill>
                  <a:srgbClr val="00B05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化虚为实，一切终将消逝</a:t>
            </a:r>
            <a:endParaRPr kumimoji="0" lang="zh-CN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11773D0E-20BB-46DD-A7F1-0DD036AF21C8}"/>
              </a:ext>
            </a:extLst>
          </p:cNvPr>
          <p:cNvSpPr txBox="1"/>
          <p:nvPr/>
        </p:nvSpPr>
        <p:spPr>
          <a:xfrm>
            <a:off x="4523874" y="2335257"/>
            <a:ext cx="3882189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神仙、隐士多骑白鹿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411B4DEF-FC50-4EF5-A2E3-210C23A482FF}"/>
              </a:ext>
            </a:extLst>
          </p:cNvPr>
          <p:cNvSpPr txBox="1"/>
          <p:nvPr/>
        </p:nvSpPr>
        <p:spPr>
          <a:xfrm>
            <a:off x="521366" y="4312061"/>
            <a:ext cx="11125201" cy="22379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       诗人开解自己，放下眼前的一切，像仙人或隐士那样骑上白鹿纵情于山水之间，表达自己不愿意逢迎权贵的气节与志向。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700349E-6FD2-4440-A9CC-FB6A16D77DBB}"/>
              </a:ext>
            </a:extLst>
          </p:cNvPr>
          <p:cNvSpPr txBox="1"/>
          <p:nvPr/>
        </p:nvSpPr>
        <p:spPr>
          <a:xfrm>
            <a:off x="2085473" y="3568283"/>
            <a:ext cx="4395538" cy="58477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+mn-cs"/>
              </a:rPr>
              <a:t>低头弯腰侍奉权贵之人</a:t>
            </a:r>
          </a:p>
        </p:txBody>
      </p:sp>
    </p:spTree>
    <p:extLst>
      <p:ext uri="{BB962C8B-B14F-4D97-AF65-F5344CB8AC3E}">
        <p14:creationId xmlns:p14="http://schemas.microsoft.com/office/powerpoint/2010/main" val="382789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15" grpId="0" animBg="1"/>
      <p:bldP spid="16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2CA87F4-C651-47EB-99F4-1D2EDFE13A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6989" y="724485"/>
            <a:ext cx="11438021" cy="715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】1.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梦一般有什么特点？这首诗有没有这些特点？</a:t>
            </a:r>
          </a:p>
        </p:txBody>
      </p:sp>
      <p:sp>
        <p:nvSpPr>
          <p:cNvPr id="3" name="矩形 11">
            <a:extLst>
              <a:ext uri="{FF2B5EF4-FFF2-40B4-BE49-F238E27FC236}">
                <a16:creationId xmlns:a16="http://schemas.microsoft.com/office/drawing/2014/main" id="{834E39C1-6B2F-4FA0-A2E4-E0085A73A1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989" y="1748540"/>
            <a:ext cx="11309906" cy="4515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场景具有跳跃性，无逻辑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梦中几处场景的转变都很突兀，没有过渡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虚幻感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“飞度”“天鸡”“青冥”“云之君”“仙之人”现实生活中是不存在的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 eaLnBrk="1" hangingPunct="1">
              <a:lnSpc>
                <a:spcPct val="150000"/>
              </a:lnSpc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真实感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细节描写真实可感</a:t>
            </a:r>
          </a:p>
        </p:txBody>
      </p:sp>
    </p:spTree>
    <p:extLst>
      <p:ext uri="{BB962C8B-B14F-4D97-AF65-F5344CB8AC3E}">
        <p14:creationId xmlns:p14="http://schemas.microsoft.com/office/powerpoint/2010/main" val="3571068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03EE89F-213A-4908-95A4-B9AFC6AAD0E8}"/>
              </a:ext>
            </a:extLst>
          </p:cNvPr>
          <p:cNvSpPr txBox="1"/>
          <p:nvPr/>
        </p:nvSpPr>
        <p:spPr>
          <a:xfrm>
            <a:off x="1" y="128337"/>
            <a:ext cx="12192000" cy="21150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3.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诗中的梦境有何特点？诗人采用了什么手法？</a:t>
            </a:r>
            <a:endParaRPr lang="en-US" altLang="zh-CN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 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奇幻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景色壮丽奇特，视野开阔；场景亦真亦幻，惊心动魄。</a:t>
            </a:r>
            <a:endParaRPr lang="en-US" altLang="zh-CN" sz="3200" b="1" u="sng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矩形 11">
            <a:extLst>
              <a:ext uri="{FF2B5EF4-FFF2-40B4-BE49-F238E27FC236}">
                <a16:creationId xmlns:a16="http://schemas.microsoft.com/office/drawing/2014/main" id="{1D7404D9-91FD-4064-8606-91E1E728C8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422309"/>
            <a:ext cx="11688011" cy="322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想象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：通过丰富的想象，细致描绘梦境，营造了一个如梦似幻的奇妙意境。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lvl="0" eaLnBrk="1" hangingPunct="1">
              <a:lnSpc>
                <a:spcPct val="150000"/>
              </a:lnSpc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虚实结合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：第一段写的是实景，第二段写的是虚景，虚实相生，亦真亦假，更增添了诗歌的魅力。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zh-CN" altLang="en-US" sz="28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夸张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：山之巍峨，海日之壮观，熊咆龙吟之低沉，仙人之多，在诗人的笔下，诗境宏大而又神秘，奇幻而又浪漫。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304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03EE89F-213A-4908-95A4-B9AFC6AAD0E8}"/>
              </a:ext>
            </a:extLst>
          </p:cNvPr>
          <p:cNvSpPr txBox="1"/>
          <p:nvPr/>
        </p:nvSpPr>
        <p:spPr>
          <a:xfrm>
            <a:off x="1" y="128337"/>
            <a:ext cx="12192000" cy="14542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讨论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4.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这个梦境有何作用？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DCC59AF6-118B-49E3-805B-F441D60ED57B}"/>
              </a:ext>
            </a:extLst>
          </p:cNvPr>
          <p:cNvSpPr txBox="1"/>
          <p:nvPr/>
        </p:nvSpPr>
        <p:spPr>
          <a:xfrm>
            <a:off x="571500" y="3164476"/>
            <a:ext cx="11277600" cy="2931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弗洛伊德</a:t>
            </a:r>
            <a:r>
              <a:rPr lang="en-US" altLang="zh-CN" sz="32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《</a:t>
            </a:r>
            <a:r>
              <a:rPr lang="zh-CN" altLang="en-US" sz="32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梦的解析</a:t>
            </a:r>
            <a:r>
              <a:rPr lang="en-US" altLang="zh-CN" sz="3200" b="1" u="sng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“梦的内容是由于意愿的形成，其目的在于满足意愿。”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“梦中出现的，都是我们或者于外部世界，或者于内心已经经历过的。”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D905C988-610C-4781-94EB-AFEA3BDEB429}"/>
              </a:ext>
            </a:extLst>
          </p:cNvPr>
          <p:cNvSpPr txBox="1"/>
          <p:nvPr/>
        </p:nvSpPr>
        <p:spPr>
          <a:xfrm>
            <a:off x="2555875" y="2050363"/>
            <a:ext cx="708025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“忽魂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悸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以魄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动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，恍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惊起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而</a:t>
            </a:r>
            <a:r>
              <a:rPr lang="zh-CN" altLang="en-US" sz="3600" b="1" dirty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长嗟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263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9111EF8-D31A-4BC5-B2F2-20DFD29744FE}"/>
              </a:ext>
            </a:extLst>
          </p:cNvPr>
          <p:cNvSpPr/>
          <p:nvPr/>
        </p:nvSpPr>
        <p:spPr>
          <a:xfrm>
            <a:off x="198222" y="1020396"/>
            <a:ext cx="11795556" cy="5161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唐玄宗天宝初年，李白由道士吴筠推荐，由唐玄宗招进京，命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李白为供奉翰林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。不久，因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权贵的谗毁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，于天宝三载（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744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年），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李白被排挤出</a:t>
            </a:r>
            <a:endParaRPr kumimoji="0" lang="en-US" altLang="zh-CN" sz="2800" b="1" i="0" u="sng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京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，唐玄宗赐金放还。此后，李白在江淮一带盘桓，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思想极度烦闷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，又重新踏上了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云游祖国山河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的漫漫旅途。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此诗作于李白出翰林之后，其作年一说天宝四载（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745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年），一说天宝五载（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746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年）。这首描绘梦中游历天姥山的诗，大约作于李白即将离开东鲁南游吴越之时。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4" name="TextBox 2">
            <a:extLst>
              <a:ext uri="{FF2B5EF4-FFF2-40B4-BE49-F238E27FC236}">
                <a16:creationId xmlns:a16="http://schemas.microsoft.com/office/drawing/2014/main" id="{8B0E4193-C0CA-4515-80CC-5BA8B8145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59911"/>
            <a:ext cx="58977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梦游天姥吟留别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写作背景：</a:t>
            </a:r>
          </a:p>
        </p:txBody>
      </p:sp>
    </p:spTree>
    <p:extLst>
      <p:ext uri="{BB962C8B-B14F-4D97-AF65-F5344CB8AC3E}">
        <p14:creationId xmlns:p14="http://schemas.microsoft.com/office/powerpoint/2010/main" val="3196700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03EE89F-213A-4908-95A4-B9AFC6AAD0E8}"/>
              </a:ext>
            </a:extLst>
          </p:cNvPr>
          <p:cNvSpPr txBox="1"/>
          <p:nvPr/>
        </p:nvSpPr>
        <p:spPr>
          <a:xfrm>
            <a:off x="1" y="128337"/>
            <a:ext cx="12192000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思考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】4.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这个梦境有何作用？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ADD8FB-484C-4EB9-A7A4-EA3FC8A45F57}"/>
              </a:ext>
            </a:extLst>
          </p:cNvPr>
          <p:cNvSpPr txBox="1"/>
          <p:nvPr/>
        </p:nvSpPr>
        <p:spPr>
          <a:xfrm>
            <a:off x="216568" y="1268488"/>
            <a:ext cx="11758863" cy="36702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zh-CN" altLang="zh-CN" sz="32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宫廷生活、官场道路的折射</a:t>
            </a:r>
            <a:r>
              <a:rPr kumimoji="0" lang="zh-CN" altLang="en-US" sz="32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：</a:t>
            </a:r>
            <a:endParaRPr kumimoji="0" lang="zh-CN" altLang="zh-CN" sz="3200" b="1" i="0" u="sng" strike="noStrike" kern="1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  <a:cs typeface="Times New Roman" panose="02020603050405020304" pitchFamily="18" charset="0"/>
            </a:endParaRPr>
          </a:p>
          <a:p>
            <a:pPr marL="228600" marR="0" lvl="0" indent="2667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一夜飞度镜湖月</a:t>
            </a:r>
            <a:r>
              <a:rPr lang="zh-CN" altLang="en-US" sz="3200" b="1" kern="10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kumimoji="0" lang="zh-CN" altLang="en-US" sz="32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身登青云梯</a:t>
            </a: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kumimoji="0" lang="zh-CN" altLang="zh-CN" sz="3200" b="1" i="0" u="sng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轻松愉快，初入官场时短暂的成功的体验</a:t>
            </a:r>
          </a:p>
          <a:p>
            <a:pPr marL="228600" marR="0" lvl="0" indent="2667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千岩万转路不定，迷花倚石忽已暝：</a:t>
            </a:r>
          </a:p>
          <a:p>
            <a:pPr marL="228600" marR="0" lvl="0" indent="2667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熊咆龙吟殷岩泉，栗深林兮惊层巅：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B4D8BDC-9B23-401C-B0DD-F9091B901962}"/>
              </a:ext>
            </a:extLst>
          </p:cNvPr>
          <p:cNvSpPr txBox="1"/>
          <p:nvPr/>
        </p:nvSpPr>
        <p:spPr>
          <a:xfrm>
            <a:off x="7238997" y="3429000"/>
            <a:ext cx="2723149" cy="707694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zh-CN" sz="3200" b="1" u="sng" kern="1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对官场的迷茫</a:t>
            </a: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BAD2250-02A1-4D3D-B536-99640F81AC8E}"/>
              </a:ext>
            </a:extLst>
          </p:cNvPr>
          <p:cNvSpPr txBox="1"/>
          <p:nvPr/>
        </p:nvSpPr>
        <p:spPr>
          <a:xfrm>
            <a:off x="7238997" y="4183862"/>
            <a:ext cx="3653592" cy="707694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u="sng" kern="1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官场让人心惊胆战</a:t>
            </a: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28919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203EE89F-213A-4908-95A4-B9AFC6AAD0E8}"/>
              </a:ext>
            </a:extLst>
          </p:cNvPr>
          <p:cNvSpPr txBox="1"/>
          <p:nvPr/>
        </p:nvSpPr>
        <p:spPr>
          <a:xfrm>
            <a:off x="1" y="128337"/>
            <a:ext cx="12192000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思考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】4.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这个梦境有何作用？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89ADD8FB-484C-4EB9-A7A4-EA3FC8A45F57}"/>
              </a:ext>
            </a:extLst>
          </p:cNvPr>
          <p:cNvSpPr txBox="1"/>
          <p:nvPr/>
        </p:nvSpPr>
        <p:spPr>
          <a:xfrm>
            <a:off x="216568" y="906410"/>
            <a:ext cx="11758863" cy="29315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marR="0" lvl="0" indent="2667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云青青兮欲雨，水澹澹兮生烟：</a:t>
            </a:r>
          </a:p>
          <a:p>
            <a:pPr marL="228600" marR="0" lvl="0" indent="2667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日月照耀金银台：</a:t>
            </a:r>
          </a:p>
          <a:p>
            <a:pPr marL="228600" marR="0" lvl="0" indent="2667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zh-CN" sz="32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虎鼓瑟兮鸾回车：</a:t>
            </a:r>
            <a:endParaRPr kumimoji="0" lang="en-US" altLang="zh-CN" sz="3200" b="1" i="0" u="none" strike="noStrike" kern="1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marL="228600" marR="0" lvl="0" indent="2667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云之君、仙之人：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463A63B4-A958-4A37-BD80-82994DDA3184}"/>
              </a:ext>
            </a:extLst>
          </p:cNvPr>
          <p:cNvSpPr txBox="1"/>
          <p:nvPr/>
        </p:nvSpPr>
        <p:spPr>
          <a:xfrm>
            <a:off x="0" y="3942615"/>
            <a:ext cx="12192000" cy="297658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      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梦境是现实生活的投射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，诗人借助梦游天姥山，表明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入朝为官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对他来说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</a:rPr>
              <a:t>如同黄粱一梦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，现实容不下自己的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志向，表达了诗人</a:t>
            </a:r>
            <a:r>
              <a:rPr lang="zh-CN" altLang="en-US" sz="3200" b="1" u="sng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对光明、自由的渴求，对黑暗现实的不满，还有他蔑视权贵、不卑不屈的叛逆精神</a:t>
            </a:r>
            <a:r>
              <a:rPr lang="zh-CN" altLang="en-US" sz="3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C118B6AA-D463-475F-99B5-7D9B0AE1F0F8}"/>
              </a:ext>
            </a:extLst>
          </p:cNvPr>
          <p:cNvSpPr txBox="1"/>
          <p:nvPr/>
        </p:nvSpPr>
        <p:spPr>
          <a:xfrm>
            <a:off x="6236366" y="906410"/>
            <a:ext cx="3653592" cy="707694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u="sng" kern="1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官场的变幻莫测</a:t>
            </a: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E589965-046E-4845-B75A-F0B59611CB78}"/>
              </a:ext>
            </a:extLst>
          </p:cNvPr>
          <p:cNvSpPr txBox="1"/>
          <p:nvPr/>
        </p:nvSpPr>
        <p:spPr>
          <a:xfrm>
            <a:off x="3906248" y="1654716"/>
            <a:ext cx="2330118" cy="707694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u="sng" kern="1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现实的宫殿</a:t>
            </a: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7BB5C73-BDD1-48E1-8F0B-49B84217035C}"/>
              </a:ext>
            </a:extLst>
          </p:cNvPr>
          <p:cNvSpPr txBox="1"/>
          <p:nvPr/>
        </p:nvSpPr>
        <p:spPr>
          <a:xfrm>
            <a:off x="3920284" y="2388884"/>
            <a:ext cx="5145509" cy="707694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u="sng" kern="1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达官贵人出行时的锣鼓开道</a:t>
            </a: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AC58B8DC-E59B-4362-BBE3-5542B5C4F619}"/>
              </a:ext>
            </a:extLst>
          </p:cNvPr>
          <p:cNvSpPr txBox="1"/>
          <p:nvPr/>
        </p:nvSpPr>
        <p:spPr>
          <a:xfrm>
            <a:off x="3976431" y="3053729"/>
            <a:ext cx="2747214" cy="707694"/>
          </a:xfrm>
          <a:prstGeom prst="rect">
            <a:avLst/>
          </a:prstGeom>
          <a:noFill/>
          <a:ln w="1270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zh-CN" altLang="en-US" sz="3200" b="1" u="sng" kern="100" dirty="0">
                <a:solidFill>
                  <a:srgbClr val="FF0000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Times New Roman" panose="02020603050405020304" pitchFamily="18" charset="0"/>
              </a:rPr>
              <a:t>达官贵人之多</a:t>
            </a:r>
            <a:endParaRPr kumimoji="0" lang="zh-CN" altLang="en-US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89455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03C4F93E-E8EA-40A1-887E-C768B7CDA597}"/>
              </a:ext>
            </a:extLst>
          </p:cNvPr>
          <p:cNvSpPr txBox="1"/>
          <p:nvPr/>
        </p:nvSpPr>
        <p:spPr>
          <a:xfrm>
            <a:off x="216568" y="1363702"/>
            <a:ext cx="11758863" cy="36702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鲁中送二从第赴举之西京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“一官即梦寐”“鲁客向西笑，君门若梦中”</a:t>
            </a: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en-US" altLang="zh-CN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登高丘而望远海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“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长安如梦里”“银台金阙如梦中，秦皇汉武空相待”</a:t>
            </a:r>
          </a:p>
        </p:txBody>
      </p:sp>
    </p:spTree>
    <p:extLst>
      <p:ext uri="{BB962C8B-B14F-4D97-AF65-F5344CB8AC3E}">
        <p14:creationId xmlns:p14="http://schemas.microsoft.com/office/powerpoint/2010/main" val="331205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834088B-E6A6-4D1F-8235-2F3A5B221310}"/>
              </a:ext>
            </a:extLst>
          </p:cNvPr>
          <p:cNvSpPr txBox="1"/>
          <p:nvPr/>
        </p:nvSpPr>
        <p:spPr>
          <a:xfrm>
            <a:off x="537410" y="823991"/>
            <a:ext cx="11534274" cy="2185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佛洛依德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梦的解析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      </a:t>
            </a:r>
            <a:r>
              <a:rPr kumimoji="0" lang="zh-CN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幼圆" panose="02010509060101010101" pitchFamily="49" charset="-122"/>
                <a:ea typeface="幼圆" panose="02010509060101010101" pitchFamily="49" charset="-122"/>
                <a:cs typeface="Times New Roman" panose="02020603050405020304" pitchFamily="18" charset="0"/>
              </a:rPr>
              <a:t>梦是一个人与自己内心的真实对话，是向自己学习的过程，是另一次与自己息息相关的人生。</a:t>
            </a:r>
            <a:endParaRPr kumimoji="0" lang="zh-CN" altLang="en-US" sz="5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幼圆" panose="02010509060101010101" pitchFamily="49" charset="-122"/>
              <a:ea typeface="幼圆" panose="02010509060101010101" pitchFamily="49" charset="-122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6A7730EA-EFEF-488C-9AE3-D1C17D268C6D}"/>
              </a:ext>
            </a:extLst>
          </p:cNvPr>
          <p:cNvSpPr txBox="1"/>
          <p:nvPr/>
        </p:nvSpPr>
        <p:spPr>
          <a:xfrm>
            <a:off x="537410" y="3942615"/>
            <a:ext cx="11269579" cy="149925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        诗人与自己的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对话，劝慰自己，与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自己的内心妥协，跟这个世界退让。</a:t>
            </a:r>
          </a:p>
        </p:txBody>
      </p:sp>
    </p:spTree>
    <p:extLst>
      <p:ext uri="{BB962C8B-B14F-4D97-AF65-F5344CB8AC3E}">
        <p14:creationId xmlns:p14="http://schemas.microsoft.com/office/powerpoint/2010/main" val="409038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E4BD9665-A38F-474D-89B4-4CA0D81A7D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3220" y="2595342"/>
            <a:ext cx="2525560" cy="1716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将进酒</a:t>
            </a:r>
            <a:r>
              <a:rPr lang="en-US" altLang="zh-CN" sz="4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</a:p>
          <a:p>
            <a:pPr algn="ctr" eaLnBrk="1" hangingPunct="1">
              <a:lnSpc>
                <a:spcPct val="150000"/>
              </a:lnSpc>
            </a:pP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李白</a:t>
            </a:r>
          </a:p>
        </p:txBody>
      </p:sp>
    </p:spTree>
    <p:extLst>
      <p:ext uri="{BB962C8B-B14F-4D97-AF65-F5344CB8AC3E}">
        <p14:creationId xmlns:p14="http://schemas.microsoft.com/office/powerpoint/2010/main" val="718505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2E543EDA-1064-4603-BABF-9D0E5967B3CB}"/>
              </a:ext>
            </a:extLst>
          </p:cNvPr>
          <p:cNvSpPr/>
          <p:nvPr/>
        </p:nvSpPr>
        <p:spPr>
          <a:xfrm>
            <a:off x="1461407" y="2558810"/>
            <a:ext cx="9269186" cy="29315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李白作此诗时距李白被唐玄宗“赐金放还”已有八年之久。这一时期，李白多次与友人岑勋（岑夫子）应邀到嵩山另一好友元丹丘的颍阳山居为客，三人登高饮宴，借酒放歌。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65BD56-B097-4D75-8DDF-DB1CABFED8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051" y="1137749"/>
            <a:ext cx="589777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将进酒</a:t>
            </a:r>
            <a:r>
              <a:rPr lang="en-US" altLang="zh-CN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写作背景：</a:t>
            </a:r>
          </a:p>
        </p:txBody>
      </p:sp>
    </p:spTree>
    <p:extLst>
      <p:ext uri="{BB962C8B-B14F-4D97-AF65-F5344CB8AC3E}">
        <p14:creationId xmlns:p14="http://schemas.microsoft.com/office/powerpoint/2010/main" val="33039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" descr="E:\PPT\PPT中国风元素\水墨具体图案\图片1.png">
            <a:extLst>
              <a:ext uri="{FF2B5EF4-FFF2-40B4-BE49-F238E27FC236}">
                <a16:creationId xmlns:a16="http://schemas.microsoft.com/office/drawing/2014/main" id="{87B05BEE-5DBE-43A9-827B-FD0B57B140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04366">
            <a:off x="670612" y="1958689"/>
            <a:ext cx="479391" cy="441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extBox 1">
            <a:extLst>
              <a:ext uri="{FF2B5EF4-FFF2-40B4-BE49-F238E27FC236}">
                <a16:creationId xmlns:a16="http://schemas.microsoft.com/office/drawing/2014/main" id="{EA28DA48-5061-49BF-A68C-3958E6472D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5151" y="1841467"/>
            <a:ext cx="993093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1" hangingPunct="1"/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请概括诗人的情感变化过程及诗人的形象特点。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2" name="矩形 11">
            <a:extLst>
              <a:ext uri="{FF2B5EF4-FFF2-40B4-BE49-F238E27FC236}">
                <a16:creationId xmlns:a16="http://schemas.microsoft.com/office/drawing/2014/main" id="{4EDEF005-B311-43BF-9C55-CA33A0651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407" y="2764411"/>
            <a:ext cx="11507436" cy="322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情感变化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：愤慨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豪放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无奈悲叹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欢乐狂放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愈发狂放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愤激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深沉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诗人形象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桀骜不驯，充满自信，孤高自傲，对权贵不屑；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2800" b="1" noProof="0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怀才不遇，在仕途出现波折后，流露出纵情享乐之情。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971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11">
            <a:extLst>
              <a:ext uri="{FF2B5EF4-FFF2-40B4-BE49-F238E27FC236}">
                <a16:creationId xmlns:a16="http://schemas.microsoft.com/office/drawing/2014/main" id="{85F92BD7-E45F-4EF3-B4B7-C604CF28D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282" y="2388491"/>
            <a:ext cx="11507436" cy="4515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夸张一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黄河之水天上来：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空间上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的夸张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朝如青丝暮成雪：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时间上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的夸张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效果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以河水一去不返喻人生易逝，又有反衬作用，以黄河的壮阔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永恒形出生命的渺小脆弱。一种排山倒海的气势扑面而来，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惊心动魄。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id="{30EB7891-ECED-45ED-85A7-ABD73D7EB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282" y="1654968"/>
            <a:ext cx="72911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诗人采用了什么艺术手法？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572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11">
            <a:extLst>
              <a:ext uri="{FF2B5EF4-FFF2-40B4-BE49-F238E27FC236}">
                <a16:creationId xmlns:a16="http://schemas.microsoft.com/office/drawing/2014/main" id="{85F92BD7-E45F-4EF3-B4B7-C604CF28D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282" y="2388491"/>
            <a:ext cx="11507436" cy="2931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夸张二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一饮三百杯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斗酒十千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万古愁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数量上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的夸张，写酒价昂贵，愁绪永恒，极为夸张地写出了诗人在劝酒时的豪气狂放，也表明诗人内心的压抑郁闷之深。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id="{30EB7891-ECED-45ED-85A7-ABD73D7EB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282" y="1654968"/>
            <a:ext cx="72911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诗人采用了什么艺术手法？</a:t>
            </a:r>
          </a:p>
        </p:txBody>
      </p:sp>
    </p:spTree>
    <p:extLst>
      <p:ext uri="{BB962C8B-B14F-4D97-AF65-F5344CB8AC3E}">
        <p14:creationId xmlns:p14="http://schemas.microsoft.com/office/powerpoint/2010/main" val="110388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11">
            <a:extLst>
              <a:ext uri="{FF2B5EF4-FFF2-40B4-BE49-F238E27FC236}">
                <a16:creationId xmlns:a16="http://schemas.microsoft.com/office/drawing/2014/main" id="{85F92BD7-E45F-4EF3-B4B7-C604CF28D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762" y="1914976"/>
            <a:ext cx="10252438" cy="3869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用典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古来圣贤“唯有饮者留其名”，举出“陈王”曹植，并化用其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名都篇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》“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归来宴平乐，美酒斗十千”之句。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为什么是“陈王”？ 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“陈王”曹植当时也备受猜忌，有志难展，亦激起诗人同情，提“陈王”曹植，满纸不平。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id="{30EB7891-ECED-45ED-85A7-ABD73D7EB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0122" y="1290640"/>
            <a:ext cx="72911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诗人采用了什么艺术手法？</a:t>
            </a:r>
          </a:p>
        </p:txBody>
      </p:sp>
    </p:spTree>
    <p:extLst>
      <p:ext uri="{BB962C8B-B14F-4D97-AF65-F5344CB8AC3E}">
        <p14:creationId xmlns:p14="http://schemas.microsoft.com/office/powerpoint/2010/main" val="4150600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11">
            <a:extLst>
              <a:ext uri="{FF2B5EF4-FFF2-40B4-BE49-F238E27FC236}">
                <a16:creationId xmlns:a16="http://schemas.microsoft.com/office/drawing/2014/main" id="{85F92BD7-E45F-4EF3-B4B7-C604CF28D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334" y="2778128"/>
            <a:ext cx="11335332" cy="2931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语言狂放，句式多变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天生我材必有用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惟有饮者留其名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五花马，千金裘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效果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：语言狂放深沉，句式长短错落，七言为主间用杂言，音韵流畅而富于徐疾变化，极符合诗人情感的表达与释放。</a:t>
            </a:r>
            <a:endParaRPr lang="en-US" altLang="zh-CN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4" name="TextBox 1">
            <a:extLst>
              <a:ext uri="{FF2B5EF4-FFF2-40B4-BE49-F238E27FC236}">
                <a16:creationId xmlns:a16="http://schemas.microsoft.com/office/drawing/2014/main" id="{30EB7891-ECED-45ED-85A7-ABD73D7EBC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0122" y="1290640"/>
            <a:ext cx="72911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诗人采用了什么艺术手法？</a:t>
            </a:r>
          </a:p>
        </p:txBody>
      </p:sp>
    </p:spTree>
    <p:extLst>
      <p:ext uri="{BB962C8B-B14F-4D97-AF65-F5344CB8AC3E}">
        <p14:creationId xmlns:p14="http://schemas.microsoft.com/office/powerpoint/2010/main" val="154186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11">
            <a:extLst>
              <a:ext uri="{FF2B5EF4-FFF2-40B4-BE49-F238E27FC236}">
                <a16:creationId xmlns:a16="http://schemas.microsoft.com/office/drawing/2014/main" id="{85F92BD7-E45F-4EF3-B4B7-C604CF28DA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32415" y="2994205"/>
            <a:ext cx="8947090" cy="2192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诗人豪饮高歌，借酒消愁，抒发了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忧愤深广的人生感慨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。诗中交织着失望与自信、悲愤与抗争的情怀，体现出强烈的豪纵狂放的个性。</a:t>
            </a:r>
            <a:endParaRPr kumimoji="0" lang="en-US" altLang="zh-CN" sz="32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C8BB4367-909A-428E-86B1-BF1CA1CE64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50419" y="1998760"/>
            <a:ext cx="72911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b="1" noProof="0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诗人通过这首诗想表达什么？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429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99" t="9360" r="25397" b="20848"/>
          <a:stretch>
            <a:fillRect/>
          </a:stretch>
        </p:blipFill>
        <p:spPr bwMode="auto">
          <a:xfrm>
            <a:off x="5412173" y="1994392"/>
            <a:ext cx="1334455" cy="1917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9">
            <a:extLst>
              <a:ext uri="{FF2B5EF4-FFF2-40B4-BE49-F238E27FC236}">
                <a16:creationId xmlns:a16="http://schemas.microsoft.com/office/drawing/2014/main" id="{EF67D0CA-4C7E-4B9B-91A1-1833A3FDBC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1" y="2905780"/>
            <a:ext cx="116585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联系屈原的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湘夫人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，结合两首李白的诗，概括浪漫主义诗歌的特点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450" y="94285"/>
            <a:ext cx="116585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湘夫人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背景：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93784"/>
            <a:ext cx="12001500" cy="5808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湘君和湘夫人就是以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舜与二妃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（娥皇、女英）的传说为原型的。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纵灌南楚的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湘水与楚国人民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有着血肉相连的关系，楚人对湘水寄予深切的爱，把湘水视为爱之河，幸福之河，进而把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湘水的描写人格化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人们在祭湘君时，以女性的歌者或祭者扮演角色迎接湘君；祭湘夫人时，以男性的歌者或祭者扮演角色迎接湘夫人，各致以爱慕之深情。他们借神为对象，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寄托人间纯朴真挚的爱情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；同时也反映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楚国人民与自然界的和谐。</a:t>
            </a:r>
            <a:endParaRPr lang="en-US" altLang="zh-CN" sz="2800" b="1" u="sng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九歌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湘夫人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楚辞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九歌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组诗十一首之一，是祭湘水女神的诗歌，和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九歌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湘君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是姊妹篇。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381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9115" y="773858"/>
            <a:ext cx="425376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湘夫人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200" b="1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主题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概括：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9399" y="1358633"/>
            <a:ext cx="8593202" cy="514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这首诗的主题主要是描写相恋者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生死契阔、会合无缘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。作品始终以候人不来为线索，在怅惘中向对方表示深长的怨望，但彼此之间的爱情始终不渝则是一致的。</a:t>
            </a:r>
            <a:endParaRPr lang="en-US" altLang="zh-CN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全诗由男神的扮演者演唱，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表达了赴约的湘君来到约会地北渚，却不见湘夫人的惆怅和迷惘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865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8506" y="452235"/>
            <a:ext cx="42949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湘夫人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内容介绍：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20018" y="1258202"/>
            <a:ext cx="8151964" cy="514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第一段：湘君徘徊洞庭湖岸，等待湘夫人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第二段：湘君久等不至，产生幻觉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第三段：湘君于幻想中与湘夫人修筑爱巢（如梦似幻的境界）</a:t>
            </a:r>
            <a:endParaRPr lang="en-US" altLang="zh-CN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——</a:t>
            </a: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越铺张、细致，表明湘君对未来美好生活越期待。</a:t>
            </a:r>
            <a:endParaRPr lang="en-US" altLang="zh-CN" sz="32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第四段：湘君心绪恢复平静，继续等待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215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7799" y="458992"/>
            <a:ext cx="42468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湘夫人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主题猜想：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09" y="1251445"/>
            <a:ext cx="11311581" cy="3670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湘君为追求理想和爱情，执着、痴情、不退缩，但在失望远多于希望的情况下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，又透露出来不可抑制的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哀怨、惆怅、焦灼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的情感。</a:t>
            </a:r>
            <a:endParaRPr lang="en-US" altLang="zh-CN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这正如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屈原自己对理想的追求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，可以说一切都是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屈原对自己的现实遭遇的一种折射。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14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41" y="306556"/>
            <a:ext cx="426175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湘夫人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艺术手法：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220" y="707158"/>
            <a:ext cx="11805560" cy="3705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比兴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“鸟何萃兮薠中，罾何为兮木上？”</a:t>
            </a:r>
            <a:endParaRPr lang="en-US" altLang="zh-CN" sz="3200" b="1" u="sng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altLang="zh-CN" sz="3200" b="1" u="sng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b="1" u="sng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“麋何食兮庭中？蛟何为兮水裔。”</a:t>
            </a:r>
            <a:endParaRPr lang="en-US" altLang="zh-CN" sz="3200" b="1" u="sng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9">
            <a:extLst>
              <a:ext uri="{FF2B5EF4-FFF2-40B4-BE49-F238E27FC236}">
                <a16:creationId xmlns:a16="http://schemas.microsoft.com/office/drawing/2014/main" id="{4A91E216-BEEF-4997-9EBB-FE0A3E9E1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6589" y="1991420"/>
            <a:ext cx="11012191" cy="22379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eaLnBrk="1" hangingPunct="1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译文：鸟雀为何聚集在薠泽之中？渔网为何挂在高高的树梢？</a:t>
            </a:r>
            <a:endParaRPr lang="en-US" altLang="zh-CN" sz="3200" b="1" dirty="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eaLnBrk="1" hangingPunct="1">
              <a:lnSpc>
                <a:spcPct val="150000"/>
              </a:lnSpc>
              <a:defRPr/>
            </a:pPr>
            <a:endParaRPr lang="en-US" altLang="zh-CN" sz="3200" b="1" dirty="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lvl="0" eaLnBrk="1" hangingPunct="1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译文：麋鹿为何来到庭院觅食？蛟龙为何困在浅滩？</a:t>
            </a:r>
          </a:p>
        </p:txBody>
      </p:sp>
      <p:sp>
        <p:nvSpPr>
          <p:cNvPr id="5" name="文本框 9">
            <a:extLst>
              <a:ext uri="{FF2B5EF4-FFF2-40B4-BE49-F238E27FC236}">
                <a16:creationId xmlns:a16="http://schemas.microsoft.com/office/drawing/2014/main" id="{26BCC76D-D5E4-4B65-A048-0EDFAF6E4B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220" y="4861224"/>
            <a:ext cx="11649913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自然现象的错位、颠倒，比喻主人公爱情的不顺利，愿望得不到实现。</a:t>
            </a:r>
          </a:p>
        </p:txBody>
      </p:sp>
    </p:spTree>
    <p:extLst>
      <p:ext uri="{BB962C8B-B14F-4D97-AF65-F5344CB8AC3E}">
        <p14:creationId xmlns:p14="http://schemas.microsoft.com/office/powerpoint/2010/main" val="1621772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41" y="306556"/>
            <a:ext cx="43459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湘夫人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艺术手法：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641" y="921137"/>
            <a:ext cx="11805560" cy="3670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借景抒情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“袅袅兮秋风，洞庭波兮木叶下”：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3200" b="1" i="0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袅袅地、徐徐地吹拂着萧瑟的秋风，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洞庭湖扬起微波，万木落叶飘飘。</a:t>
            </a:r>
            <a:endParaRPr kumimoji="0" lang="en-US" altLang="zh-CN" sz="3200" b="1" i="0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9">
            <a:extLst>
              <a:ext uri="{FF2B5EF4-FFF2-40B4-BE49-F238E27FC236}">
                <a16:creationId xmlns:a16="http://schemas.microsoft.com/office/drawing/2014/main" id="{4A91E216-BEEF-4997-9EBB-FE0A3E9E13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5848" y="4591373"/>
            <a:ext cx="10020303" cy="149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zh-CN" altLang="en-US" sz="32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    借凄凉、冷寂的景色，衬托出人物的惆怅、幽怨之情，这种环境氛围贯穿全诗，为全诗定下了感情基调。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45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1054" y="762632"/>
            <a:ext cx="116585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联系屈原的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湘夫人</a:t>
            </a: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，结合两首李白的诗，概括浪漫主义诗歌的特点。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94564" y="2072454"/>
            <a:ext cx="3202871" cy="2931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丰富的想象；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大胆的夸张；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浓烈的情感；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457200" lvl="0" indent="-457200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瑰丽的境界。</a:t>
            </a:r>
            <a:endParaRPr kumimoji="0" lang="en-US" altLang="zh-CN" sz="32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136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9">
            <a:extLst>
              <a:ext uri="{FF2B5EF4-FFF2-40B4-BE49-F238E27FC236}">
                <a16:creationId xmlns:a16="http://schemas.microsoft.com/office/drawing/2014/main" id="{3F4717D3-3814-46A4-A4FD-BC79A3CD62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129" y="2214240"/>
            <a:ext cx="11549741" cy="154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春夜宴从弟桃花园序</a:t>
            </a:r>
            <a:r>
              <a:rPr lang="en-US" altLang="zh-CN" sz="36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李白</a:t>
            </a:r>
          </a:p>
        </p:txBody>
      </p:sp>
    </p:spTree>
    <p:extLst>
      <p:ext uri="{BB962C8B-B14F-4D97-AF65-F5344CB8AC3E}">
        <p14:creationId xmlns:p14="http://schemas.microsoft.com/office/powerpoint/2010/main" val="180071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189060-38F3-4008-9A83-5A6C8951CA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371" y="199692"/>
            <a:ext cx="91440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en-US" altLang="zh-CN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【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写作背景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endParaRPr lang="zh-CN" altLang="zh-CN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82637949-FD71-43E8-9828-027654B7B9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003" y="1224550"/>
            <a:ext cx="10501994" cy="4408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endParaRPr lang="en-US" altLang="zh-CN" sz="32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大约作于唐玄宗开元二十年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（公元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733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年）</a:t>
            </a:r>
            <a:r>
              <a:rPr lang="zh-CN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前后，作者</a:t>
            </a:r>
            <a:r>
              <a:rPr lang="en-US" altLang="zh-CN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33</a:t>
            </a:r>
            <a:r>
              <a:rPr lang="zh-CN" altLang="en-US" sz="32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岁。这个时侯整个大唐王朝正处于国力鼎盛、太平盛世之中。此时作者“酒隐于安陆”，过着隐逸读书的生活。内容记叙李白与他的堂弟们，相聚在桃花园中，饮酒赋诗、畅谈天伦的情景。</a:t>
            </a:r>
          </a:p>
        </p:txBody>
      </p:sp>
      <p:sp>
        <p:nvSpPr>
          <p:cNvPr id="4" name="直接连接符 7">
            <a:extLst>
              <a:ext uri="{FF2B5EF4-FFF2-40B4-BE49-F238E27FC236}">
                <a16:creationId xmlns:a16="http://schemas.microsoft.com/office/drawing/2014/main" id="{BB2B7C55-523F-4CB1-A153-A55D8E8ADE07}"/>
              </a:ext>
            </a:extLst>
          </p:cNvPr>
          <p:cNvSpPr>
            <a:spLocks noChangeShapeType="1"/>
          </p:cNvSpPr>
          <p:nvPr/>
        </p:nvSpPr>
        <p:spPr bwMode="auto">
          <a:xfrm>
            <a:off x="944335" y="1601787"/>
            <a:ext cx="10110108" cy="31069"/>
          </a:xfrm>
          <a:prstGeom prst="line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39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0F22DE27-D0A9-4D12-AF73-7FA7B45AE9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342900"/>
            <a:ext cx="4865914" cy="19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通假字</a:t>
            </a: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序天伦之乐事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endParaRPr lang="en-US" altLang="zh-CN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（序）通（叙）：叙话</a:t>
            </a:r>
            <a:endParaRPr lang="zh-CN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7AF80817-CE75-4ED3-8D6A-5D26C25A16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572" y="2741258"/>
            <a:ext cx="11865428" cy="25766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古今异义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大块假我以文章　大块：古义</a:t>
            </a:r>
            <a:r>
              <a:rPr lang="zh-CN" altLang="en-US" sz="28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8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____</a:t>
            </a:r>
            <a:r>
              <a:rPr lang="zh-CN" altLang="en-US" sz="28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　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；今义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____________</a:t>
            </a:r>
            <a:r>
              <a:rPr lang="zh-CN" altLang="en-US" sz="28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　　　　　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Tx/>
              <a:buNone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         文章：古义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__________</a:t>
            </a:r>
            <a:r>
              <a:rPr lang="zh-CN" altLang="en-US" sz="28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　　　　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；    </a:t>
            </a:r>
            <a:r>
              <a:rPr lang="zh-CN" altLang="en-US" sz="28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　　　　　　　　　　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群季俊秀　        季：古义</a:t>
            </a:r>
            <a:r>
              <a:rPr lang="zh-CN" altLang="en-US" sz="28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　　　　　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；今义</a:t>
            </a:r>
            <a:r>
              <a:rPr lang="en-US" altLang="zh-CN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__________________</a:t>
            </a:r>
            <a:r>
              <a:rPr lang="zh-CN" altLang="en-US" sz="2800" b="1" u="sng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　　　　　　</a:t>
            </a:r>
            <a:endParaRPr lang="zh-CN" altLang="en-US" sz="28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8A6A580C-9035-4017-80B8-953BB14B13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4371" y="3280447"/>
            <a:ext cx="1600200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大自然</a:t>
            </a:r>
            <a:endParaRPr lang="zh-CN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9E2B0624-991B-4A27-8C72-5B5B395F09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59585" y="3280446"/>
            <a:ext cx="1600200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体积大</a:t>
            </a:r>
            <a:endParaRPr lang="zh-CN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7E458887-ECB1-418A-B068-80B89C043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4371" y="3968461"/>
            <a:ext cx="3075214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错杂的色彩、花纹</a:t>
            </a:r>
            <a:endParaRPr lang="zh-CN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56936226-12C1-440C-9737-90B8FF0785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84371" y="4659830"/>
            <a:ext cx="1143000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弟弟</a:t>
            </a:r>
            <a:endParaRPr lang="zh-CN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B9A8BC-390D-4BC3-88C1-2280BAD01C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90214" y="4680250"/>
            <a:ext cx="3401786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兄弟排行最小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季节</a:t>
            </a:r>
            <a:endParaRPr lang="zh-CN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9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1D8C374-67DE-43F7-A187-FDBE1D3A11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0709" y="582823"/>
            <a:ext cx="1090913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讨论一：本篇文章给你的感觉是积极的还是消极的？为什么？</a:t>
            </a:r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10500440-0DB8-4D38-AD46-9CD50D9D4A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879" y="1561618"/>
            <a:ext cx="7656239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其实是如何理解</a:t>
            </a:r>
            <a:r>
              <a:rPr 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32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浮生若梦，为欢几何</a:t>
            </a:r>
            <a:r>
              <a:rPr 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3BBB7FA0-CB4F-4D2A-AD8F-C3157CF1119E}"/>
              </a:ext>
            </a:extLst>
          </p:cNvPr>
          <p:cNvSpPr/>
          <p:nvPr/>
        </p:nvSpPr>
        <p:spPr>
          <a:xfrm>
            <a:off x="0" y="2476046"/>
            <a:ext cx="12031435" cy="1454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1.</a:t>
            </a:r>
            <a:r>
              <a:rPr lang="zh-CN" altLang="en-US" sz="32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夫天地者万物之逆旅也；光阴者百代之过客也</a:t>
            </a:r>
            <a:r>
              <a:rPr lang="zh-CN" altLang="en-US" sz="32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：</a:t>
            </a:r>
            <a:endParaRPr lang="en-US" altLang="zh-CN" sz="3200" b="1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人生短暂，世事如梦，流露出仕途不达的郁闷和人生难料的迷惘。</a:t>
            </a:r>
            <a:endParaRPr lang="en-US" altLang="zh-CN" sz="32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CC1300DD-5C18-427A-9D50-DE8AC6EF8DFB}"/>
              </a:ext>
            </a:extLst>
          </p:cNvPr>
          <p:cNvSpPr/>
          <p:nvPr/>
        </p:nvSpPr>
        <p:spPr>
          <a:xfrm>
            <a:off x="0" y="4292261"/>
            <a:ext cx="12191999" cy="2008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2.</a:t>
            </a:r>
            <a:r>
              <a:rPr lang="zh-CN" altLang="en-US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秉烛夜游</a:t>
            </a: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：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曹丕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与吴质书</a:t>
            </a: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：少壮真当努力，年一过往，何可攀援？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</a:t>
            </a: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古人思秉烛夜游，良有以也。</a:t>
            </a:r>
            <a:endParaRPr lang="en-US" altLang="zh-CN" sz="28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珍惜时间，热爱生活。</a:t>
            </a:r>
            <a:r>
              <a:rPr lang="en-US" altLang="zh-CN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——</a:t>
            </a:r>
            <a:r>
              <a:rPr lang="zh-CN" altLang="en-US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积极</a:t>
            </a:r>
            <a:endParaRPr lang="en-US" altLang="zh-CN" sz="28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3181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FEEACF-D190-461B-8177-E9C0BE69B8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0313" y="994516"/>
            <a:ext cx="8251371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其实是如何理解上一问题中“珍惜时间，热爱生活”</a:t>
            </a:r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BB55505E-3127-4EA6-AF7A-953CD5DE5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383" y="173717"/>
            <a:ext cx="1183005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1" hangingPunct="1">
              <a:defRPr/>
            </a:pPr>
            <a:r>
              <a:rPr lang="zh-CN" altLang="en-US" sz="2800" b="1" dirty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讨论二：古人的“秉烛夜游”和今人的“熬夜玩手机”一样吗？为什么？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FBE8889-5812-442B-B72B-555AC7938DDD}"/>
              </a:ext>
            </a:extLst>
          </p:cNvPr>
          <p:cNvSpPr/>
          <p:nvPr/>
        </p:nvSpPr>
        <p:spPr>
          <a:xfrm>
            <a:off x="2366280" y="1765441"/>
            <a:ext cx="8450038" cy="2008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150000"/>
              </a:lnSpc>
            </a:pPr>
            <a:r>
              <a:rPr lang="zh-CN" altLang="en-US" sz="2800" u="sng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本质上不一样</a:t>
            </a:r>
            <a:endParaRPr lang="en-US" altLang="zh-CN" sz="2800" u="sng" dirty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1.</a:t>
            </a:r>
            <a:r>
              <a:rPr lang="zh-CN" altLang="en-US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况阳春召我以烟景，大块假我以文章</a:t>
            </a:r>
            <a:r>
              <a:rPr lang="en-US" altLang="zh-CN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桃花园</a:t>
            </a:r>
            <a:r>
              <a:rPr lang="en-US" altLang="zh-CN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月</a:t>
            </a: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：</a:t>
            </a:r>
            <a:endParaRPr lang="en-US" altLang="zh-CN" sz="2800" b="1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对大自然的热爱与欣赏</a:t>
            </a:r>
            <a:endParaRPr lang="en-US" altLang="zh-CN" sz="28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002CBC9-EE48-4C0F-99B8-AC0AEBC02EAB}"/>
              </a:ext>
            </a:extLst>
          </p:cNvPr>
          <p:cNvSpPr/>
          <p:nvPr/>
        </p:nvSpPr>
        <p:spPr>
          <a:xfrm>
            <a:off x="2366280" y="3816626"/>
            <a:ext cx="5514404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2.</a:t>
            </a:r>
            <a:r>
              <a:rPr lang="zh-CN" altLang="en-US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序天伦之乐事</a:t>
            </a: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：</a:t>
            </a:r>
            <a:endParaRPr lang="en-US" altLang="zh-CN" sz="2800" b="1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对亲情的珍惜与享受</a:t>
            </a:r>
            <a:endParaRPr lang="en-US" altLang="zh-CN" sz="28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98F554B-525F-4714-A984-7DD2664CA95F}"/>
              </a:ext>
            </a:extLst>
          </p:cNvPr>
          <p:cNvSpPr/>
          <p:nvPr/>
        </p:nvSpPr>
        <p:spPr>
          <a:xfrm>
            <a:off x="2366280" y="5221481"/>
            <a:ext cx="7418615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3.</a:t>
            </a:r>
            <a:r>
              <a:rPr lang="zh-CN" altLang="en-US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幽赏未已，高谈转清</a:t>
            </a:r>
            <a:r>
              <a:rPr lang="en-US" altLang="zh-CN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/</a:t>
            </a:r>
            <a:r>
              <a:rPr lang="zh-CN" altLang="en-US" sz="2800" b="1" u="sng" dirty="0">
                <a:latin typeface="楷体" panose="02010609060101010101" pitchFamily="49" charset="-122"/>
                <a:ea typeface="楷体" panose="02010609060101010101" pitchFamily="49" charset="-122"/>
              </a:rPr>
              <a:t>不有佳咏，何伸雅怀</a:t>
            </a:r>
            <a:r>
              <a:rPr lang="zh-CN" altLang="en-US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：</a:t>
            </a:r>
            <a:endParaRPr lang="en-US" altLang="zh-CN" sz="2800" b="1" dirty="0">
              <a:solidFill>
                <a:srgbClr val="00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lvl="0"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   </a:t>
            </a:r>
            <a:r>
              <a:rPr lang="zh-CN" altLang="en-US" sz="32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对雅事的投入与对雅人的赞赏</a:t>
            </a:r>
            <a:endParaRPr lang="en-US" altLang="zh-CN" sz="28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0638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>
            <a:extLst>
              <a:ext uri="{FF2B5EF4-FFF2-40B4-BE49-F238E27FC236}">
                <a16:creationId xmlns:a16="http://schemas.microsoft.com/office/drawing/2014/main" id="{BB55505E-3127-4EA6-AF7A-953CD5DE5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974" y="674460"/>
            <a:ext cx="1183005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itchFamily="49" charset="-122"/>
                <a:ea typeface="黑体" pitchFamily="49" charset="-122"/>
                <a:cs typeface="+mn-cs"/>
              </a:rPr>
              <a:t>讨论二：古人的“秉烛夜游”和今人的“熬夜玩手机”一样吗？为什么？</a:t>
            </a:r>
          </a:p>
        </p:txBody>
      </p:sp>
      <p:sp>
        <p:nvSpPr>
          <p:cNvPr id="7" name="心形 6">
            <a:extLst>
              <a:ext uri="{FF2B5EF4-FFF2-40B4-BE49-F238E27FC236}">
                <a16:creationId xmlns:a16="http://schemas.microsoft.com/office/drawing/2014/main" id="{D996F512-EA87-415C-9C6A-43F5E365A68F}"/>
              </a:ext>
            </a:extLst>
          </p:cNvPr>
          <p:cNvSpPr/>
          <p:nvPr/>
        </p:nvSpPr>
        <p:spPr bwMode="auto">
          <a:xfrm>
            <a:off x="725906" y="2195326"/>
            <a:ext cx="3990473" cy="2764162"/>
          </a:xfrm>
          <a:prstGeom prst="heart">
            <a:avLst/>
          </a:prstGeom>
          <a:noFill/>
          <a:ln w="222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古人：对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美的生活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的追求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D6C4F2C-3C37-4E45-AD82-8EA1A7B64BCA}"/>
              </a:ext>
            </a:extLst>
          </p:cNvPr>
          <p:cNvSpPr/>
          <p:nvPr/>
        </p:nvSpPr>
        <p:spPr bwMode="auto">
          <a:xfrm>
            <a:off x="6095999" y="2984141"/>
            <a:ext cx="5370095" cy="601270"/>
          </a:xfrm>
          <a:prstGeom prst="rect">
            <a:avLst/>
          </a:prstGeom>
          <a:noFill/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今人：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感官刺激与消磨时间</a:t>
            </a:r>
          </a:p>
        </p:txBody>
      </p:sp>
    </p:spTree>
    <p:extLst>
      <p:ext uri="{BB962C8B-B14F-4D97-AF65-F5344CB8AC3E}">
        <p14:creationId xmlns:p14="http://schemas.microsoft.com/office/powerpoint/2010/main" val="640872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94" t="14128" r="24562" b="28217"/>
          <a:stretch>
            <a:fillRect/>
          </a:stretch>
        </p:blipFill>
        <p:spPr bwMode="auto">
          <a:xfrm>
            <a:off x="5044848" y="1664494"/>
            <a:ext cx="1840053" cy="1942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9">
            <a:extLst>
              <a:ext uri="{FF2B5EF4-FFF2-40B4-BE49-F238E27FC236}">
                <a16:creationId xmlns:a16="http://schemas.microsoft.com/office/drawing/2014/main" id="{0092455E-D1D2-4E4E-B53D-71DE43171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175" y="2635834"/>
            <a:ext cx="116585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“盛唐气象”的内涵是什么？李白的诗文中有哪些表现？</a:t>
            </a:r>
          </a:p>
        </p:txBody>
      </p:sp>
    </p:spTree>
    <p:extLst>
      <p:ext uri="{BB962C8B-B14F-4D97-AF65-F5344CB8AC3E}">
        <p14:creationId xmlns:p14="http://schemas.microsoft.com/office/powerpoint/2010/main" val="411863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285" y="326570"/>
            <a:ext cx="115497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</a:rPr>
              <a:t>盛唐气象：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470" y="1214266"/>
            <a:ext cx="11317059" cy="513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文学风格：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 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反映时代精神的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雄浑、豪放、刚健、悲壮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的具有阳刚之美的作品，或是体现出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自然、清新、秀丽、明朗、饱满、充实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的积极健康之美的作品。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李白作品：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基调豪迈乐观、境界雄浑开阔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        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方正姚体" panose="02010601030101010101" pitchFamily="2" charset="-122"/>
                <a:ea typeface="方正姚体" panose="02010601030101010101" pitchFamily="2" charset="-122"/>
              </a:rPr>
              <a:t>体现他狂放、洒脱、自信、独立的人格。</a:t>
            </a:r>
            <a:endParaRPr kumimoji="0" lang="en-US" altLang="zh-CN" sz="32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0437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5944" y="832755"/>
            <a:ext cx="115497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“盛唐气象”代表作品：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格调昂扬，境界阔大，充满力量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9766" y="1576932"/>
            <a:ext cx="4872467" cy="514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 eaLnBrk="1" hangingPunct="1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秋浦歌 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lvl="0" algn="ctr" eaLnBrk="1" hangingPunct="1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白发三千丈，缘愁似个长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</a:p>
          <a:p>
            <a:pPr lvl="0" algn="ctr" eaLnBrk="1" hangingPunct="1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不知明镜里，何处得秋霜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!</a:t>
            </a:r>
          </a:p>
          <a:p>
            <a:pPr lvl="0" algn="ctr" eaLnBrk="1" hangingPunct="1">
              <a:lnSpc>
                <a:spcPct val="150000"/>
              </a:lnSpc>
              <a:defRPr/>
            </a:pPr>
            <a:endParaRPr lang="en-US" altLang="zh-CN" sz="3200" b="1" dirty="0">
              <a:solidFill>
                <a:srgbClr val="0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lvl="0" algn="ctr" eaLnBrk="1" hangingPunct="1">
              <a:lnSpc>
                <a:spcPct val="150000"/>
              </a:lnSpc>
              <a:defRPr/>
            </a:pP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夜宿山寺 </a:t>
            </a:r>
            <a:r>
              <a:rPr lang="en-US" altLang="zh-CN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 lvl="0" algn="ctr" eaLnBrk="1" hangingPunct="1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危楼高百尺，手可摘星辰。 </a:t>
            </a:r>
          </a:p>
          <a:p>
            <a:pPr lvl="0" algn="ctr" eaLnBrk="1" hangingPunct="1">
              <a:lnSpc>
                <a:spcPct val="150000"/>
              </a:lnSpc>
              <a:defRPr/>
            </a:pPr>
            <a:r>
              <a:rPr lang="zh-CN" altLang="en-US" sz="3200" b="1" dirty="0">
                <a:solidFill>
                  <a:srgbClr val="0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不敢高声语，恐惊天上人。 </a:t>
            </a:r>
          </a:p>
        </p:txBody>
      </p:sp>
    </p:spTree>
    <p:extLst>
      <p:ext uri="{BB962C8B-B14F-4D97-AF65-F5344CB8AC3E}">
        <p14:creationId xmlns:p14="http://schemas.microsoft.com/office/powerpoint/2010/main" val="126730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EEDF66F-8D2A-4EB6-BB2D-7DE231070E4E}"/>
              </a:ext>
            </a:extLst>
          </p:cNvPr>
          <p:cNvSpPr txBox="1"/>
          <p:nvPr/>
        </p:nvSpPr>
        <p:spPr>
          <a:xfrm>
            <a:off x="2446421" y="705853"/>
            <a:ext cx="7299158" cy="51475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zh-CN" sz="32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《望天门山</a:t>
            </a:r>
            <a:r>
              <a:rPr lang="en-US" altLang="zh-CN" sz="32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》</a:t>
            </a:r>
            <a:endParaRPr lang="zh-CN" altLang="zh-CN" sz="32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zh-CN" sz="32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天门中断楚江开，碧水东流至北回。</a:t>
            </a:r>
          </a:p>
          <a:p>
            <a:pPr algn="ctr">
              <a:lnSpc>
                <a:spcPct val="150000"/>
              </a:lnSpc>
            </a:pPr>
            <a:r>
              <a:rPr lang="zh-CN" altLang="zh-CN" sz="32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两岸青山相对出，孤帆一片日边来。</a:t>
            </a:r>
          </a:p>
          <a:p>
            <a:pPr algn="ctr">
              <a:lnSpc>
                <a:spcPct val="150000"/>
              </a:lnSpc>
            </a:pPr>
            <a:r>
              <a:rPr lang="en-US" altLang="zh-CN" sz="32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 </a:t>
            </a:r>
            <a:endParaRPr lang="zh-CN" altLang="zh-CN" sz="3200" b="1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zh-CN" altLang="zh-CN" sz="32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　《望庐山瀑布》 </a:t>
            </a:r>
          </a:p>
          <a:p>
            <a:pPr algn="ctr">
              <a:lnSpc>
                <a:spcPct val="150000"/>
              </a:lnSpc>
            </a:pPr>
            <a:r>
              <a:rPr lang="zh-CN" altLang="zh-CN" sz="32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日照香炉生紫烟，遥看瀑布挂前川。 </a:t>
            </a:r>
          </a:p>
          <a:p>
            <a:pPr algn="ctr">
              <a:lnSpc>
                <a:spcPct val="150000"/>
              </a:lnSpc>
            </a:pPr>
            <a:r>
              <a:rPr lang="zh-CN" altLang="zh-CN" sz="3200" b="1" kern="100" dirty="0">
                <a:effectLst/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飞流直下三千尺，疑是银河落九天 。</a:t>
            </a:r>
          </a:p>
        </p:txBody>
      </p:sp>
    </p:spTree>
    <p:extLst>
      <p:ext uri="{BB962C8B-B14F-4D97-AF65-F5344CB8AC3E}">
        <p14:creationId xmlns:p14="http://schemas.microsoft.com/office/powerpoint/2010/main" val="54201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9">
            <a:extLst>
              <a:ext uri="{FF2B5EF4-FFF2-40B4-BE49-F238E27FC236}">
                <a16:creationId xmlns:a16="http://schemas.microsoft.com/office/drawing/2014/main" id="{718A5399-A395-4930-B427-0AF55227E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95944" y="832755"/>
            <a:ext cx="115497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“盛唐气象”代表作品：</a:t>
            </a:r>
            <a:r>
              <a:rPr kumimoji="0" lang="zh-CN" altLang="en-US" sz="32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  <a:cs typeface="+mn-cs"/>
              </a:rPr>
              <a:t>格调昂扬，境界阔大，充满力量</a:t>
            </a:r>
          </a:p>
        </p:txBody>
      </p:sp>
      <p:sp>
        <p:nvSpPr>
          <p:cNvPr id="30" name="矩形 11">
            <a:extLst>
              <a:ext uri="{FF2B5EF4-FFF2-40B4-BE49-F238E27FC236}">
                <a16:creationId xmlns:a16="http://schemas.microsoft.com/office/drawing/2014/main" id="{4435946A-1AB5-49E2-96CC-7B5166EFF8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470" y="1998038"/>
            <a:ext cx="11317059" cy="3670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王之涣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登鹳雀楼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：欲穷千里目，更上一层楼。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王维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使至塞上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：大漠孤烟直，长河落日圆。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孟浩然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望洞庭湖赠张丞相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：气蒸云梦泽，波撼岳阳城。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王湾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次北固山下</a:t>
            </a: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：海日生残夜，江春入旧年。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2990525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random/>
      </p:transition>
    </mc:Choice>
    <mc:Fallback xmlns="">
      <p:transition spd="slow" advTm="3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清风素材 https://12sc.taobao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4131</TotalTime>
  <Words>3251</Words>
  <Application>Microsoft Office PowerPoint</Application>
  <PresentationFormat>宽屏</PresentationFormat>
  <Paragraphs>313</Paragraphs>
  <Slides>46</Slides>
  <Notes>44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46</vt:i4>
      </vt:variant>
    </vt:vector>
  </HeadingPairs>
  <TitlesOfParts>
    <vt:vector size="61" baseType="lpstr">
      <vt:lpstr>方正姚体</vt:lpstr>
      <vt:lpstr>仿宋</vt:lpstr>
      <vt:lpstr>黑体</vt:lpstr>
      <vt:lpstr>华文琥珀</vt:lpstr>
      <vt:lpstr>华文新魏</vt:lpstr>
      <vt:lpstr>华文行楷</vt:lpstr>
      <vt:lpstr>楷体</vt:lpstr>
      <vt:lpstr>隶书</vt:lpstr>
      <vt:lpstr>微软雅黑</vt:lpstr>
      <vt:lpstr>幼圆</vt:lpstr>
      <vt:lpstr>Arial</vt:lpstr>
      <vt:lpstr>Calibri</vt:lpstr>
      <vt:lpstr>Calibri Light</vt:lpstr>
      <vt:lpstr>Wingdings</vt:lpstr>
      <vt:lpstr>清风素材 https://12sc.taobao.com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奈森设计</dc:title>
  <dc:creator>奈森设计</dc:creator>
  <cp:lastModifiedBy>zhao</cp:lastModifiedBy>
  <cp:revision>187</cp:revision>
  <dcterms:modified xsi:type="dcterms:W3CDTF">2021-01-14T09:55:34Z</dcterms:modified>
</cp:coreProperties>
</file>