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8" r:id="rId9"/>
    <p:sldId id="269" r:id="rId10"/>
    <p:sldId id="270" r:id="rId11"/>
    <p:sldId id="277" r:id="rId12"/>
    <p:sldId id="258" r:id="rId13"/>
    <p:sldId id="278" r:id="rId14"/>
    <p:sldId id="281" r:id="rId15"/>
    <p:sldId id="286" r:id="rId16"/>
    <p:sldId id="279" r:id="rId17"/>
    <p:sldId id="280" r:id="rId18"/>
    <p:sldId id="271" r:id="rId19"/>
    <p:sldId id="267" r:id="rId20"/>
    <p:sldId id="289" r:id="rId21"/>
    <p:sldId id="287" r:id="rId22"/>
    <p:sldId id="288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bg>
      <p:bgPr>
        <a:blipFill rotWithShape="0">
          <a:blip r:embed="rId2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49" descr="1副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3024717" y="3286125"/>
            <a:ext cx="8636000" cy="10382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3024717" y="4365625"/>
            <a:ext cx="8534400" cy="7667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25" descr="1-1副本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标题 1026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文本占位符 1027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9" name="日期占位符 1028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页脚占位符 1029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1" name="灯片编号占位符 1030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r>
              <a:rPr lang="de-DE" altLang="en-US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2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  <a:t>‹#›</a:t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 ftr="0" dt="0"/>
  <p:txStyles>
    <p:titleStyle>
      <a:lvl1pPr marL="0" lvl="0" indent="0" algn="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11.jpeg"/><Relationship Id="rId18" Type="http://schemas.openxmlformats.org/officeDocument/2006/relationships/slide" Target="slide3.xml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12" Type="http://schemas.openxmlformats.org/officeDocument/2006/relationships/slide" Target="slide10.xml"/><Relationship Id="rId17" Type="http://schemas.openxmlformats.org/officeDocument/2006/relationships/image" Target="../media/image13.jpeg"/><Relationship Id="rId2" Type="http://schemas.openxmlformats.org/officeDocument/2006/relationships/slide" Target="slide5.xml"/><Relationship Id="rId16" Type="http://schemas.openxmlformats.org/officeDocument/2006/relationships/slide" Target="slide11.xml"/><Relationship Id="rId20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image" Target="../media/image10.jpeg"/><Relationship Id="rId5" Type="http://schemas.openxmlformats.org/officeDocument/2006/relationships/image" Target="../media/image7.jpeg"/><Relationship Id="rId15" Type="http://schemas.openxmlformats.org/officeDocument/2006/relationships/image" Target="../media/image12.jpeg"/><Relationship Id="rId10" Type="http://schemas.openxmlformats.org/officeDocument/2006/relationships/slide" Target="slide8.xml"/><Relationship Id="rId19" Type="http://schemas.openxmlformats.org/officeDocument/2006/relationships/image" Target="../media/image14.jpeg"/><Relationship Id="rId4" Type="http://schemas.openxmlformats.org/officeDocument/2006/relationships/slide" Target="slide7.xml"/><Relationship Id="rId9" Type="http://schemas.openxmlformats.org/officeDocument/2006/relationships/image" Target="../media/image9.jpeg"/><Relationship Id="rId1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551170" y="2100580"/>
            <a:ext cx="6162040" cy="1038225"/>
          </a:xfrm>
        </p:spPr>
        <p:txBody>
          <a:bodyPr/>
          <a:lstStyle/>
          <a:p>
            <a:r>
              <a:rPr lang="zh-CN" altLang="en-US" sz="4000" b="1" dirty="0"/>
              <a:t>探行者</a:t>
            </a:r>
            <a:r>
              <a:rPr lang="zh-CN" altLang="en-US" dirty="0"/>
              <a:t>心路，取人生真经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297805" y="3602355"/>
            <a:ext cx="6415405" cy="767080"/>
          </a:xfrm>
        </p:spPr>
        <p:txBody>
          <a:bodyPr>
            <a:normAutofit fontScale="90000"/>
          </a:bodyPr>
          <a:lstStyle/>
          <a:p>
            <a:r>
              <a:rPr lang="en-US" altLang="zh-CN" sz="3600" b="1" dirty="0"/>
              <a:t>——《</a:t>
            </a:r>
            <a:r>
              <a:rPr lang="zh-CN" altLang="en-US" sz="3600" b="1" dirty="0"/>
              <a:t>西游记</a:t>
            </a:r>
            <a:r>
              <a:rPr lang="en-US" altLang="zh-CN" sz="3600" b="1" dirty="0"/>
              <a:t>》</a:t>
            </a:r>
            <a:r>
              <a:rPr lang="zh-CN" altLang="en-US" sz="3600" b="1" dirty="0"/>
              <a:t>阅读之人物探讨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" y="410845"/>
            <a:ext cx="4745990" cy="603694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标题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15" y="4692650"/>
            <a:ext cx="1982470" cy="2073910"/>
          </a:xfrm>
        </p:spPr>
      </p:pic>
      <p:pic>
        <p:nvPicPr>
          <p:cNvPr id="7" name="图片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283" y="367404"/>
            <a:ext cx="1911600" cy="1901537"/>
          </a:xfrm>
          <a:prstGeom prst="rect">
            <a:avLst/>
          </a:prstGeom>
        </p:spPr>
      </p:pic>
      <p:pic>
        <p:nvPicPr>
          <p:cNvPr id="9" name="图片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531" y="214199"/>
            <a:ext cx="1911600" cy="1947110"/>
          </a:xfrm>
          <a:prstGeom prst="rect">
            <a:avLst/>
          </a:prstGeom>
        </p:spPr>
      </p:pic>
      <p:pic>
        <p:nvPicPr>
          <p:cNvPr id="11" name="图片 10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56" y="2349000"/>
            <a:ext cx="2160000" cy="2160000"/>
          </a:xfrm>
          <a:prstGeom prst="rect">
            <a:avLst/>
          </a:prstGeom>
        </p:spPr>
      </p:pic>
      <p:pic>
        <p:nvPicPr>
          <p:cNvPr id="17" name="图片 16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769" y="274756"/>
            <a:ext cx="2096825" cy="2392608"/>
          </a:xfrm>
          <a:prstGeom prst="rect">
            <a:avLst/>
          </a:prstGeom>
        </p:spPr>
      </p:pic>
      <p:pic>
        <p:nvPicPr>
          <p:cNvPr id="19" name="图片 18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738" y="4692634"/>
            <a:ext cx="2274690" cy="2160000"/>
          </a:xfrm>
          <a:prstGeom prst="rect">
            <a:avLst/>
          </a:prstGeom>
        </p:spPr>
      </p:pic>
      <p:pic>
        <p:nvPicPr>
          <p:cNvPr id="21" name="图片 20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379" y="4562714"/>
            <a:ext cx="2160000" cy="2160000"/>
          </a:xfrm>
          <a:prstGeom prst="rect">
            <a:avLst/>
          </a:prstGeom>
        </p:spPr>
      </p:pic>
      <p:pic>
        <p:nvPicPr>
          <p:cNvPr id="23" name="图片 22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968" y="2455164"/>
            <a:ext cx="2027613" cy="2160000"/>
          </a:xfrm>
          <a:prstGeom prst="rect">
            <a:avLst/>
          </a:prstGeom>
        </p:spPr>
      </p:pic>
      <p:pic>
        <p:nvPicPr>
          <p:cNvPr id="3" name="图片 2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433" y="2561890"/>
            <a:ext cx="1988463" cy="194711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101424" y="796233"/>
            <a:ext cx="1107996" cy="547842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6000" dirty="0"/>
              <a:t>西游知识大比拼</a:t>
            </a:r>
          </a:p>
        </p:txBody>
      </p:sp>
      <p:sp>
        <p:nvSpPr>
          <p:cNvPr id="25" name="太阳形 24">
            <a:hlinkClick r:id="rId20" action="ppaction://hlinksldjump"/>
          </p:cNvPr>
          <p:cNvSpPr/>
          <p:nvPr/>
        </p:nvSpPr>
        <p:spPr>
          <a:xfrm>
            <a:off x="10993120" y="5185410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孙悟空先后获得的名号依次为：美猴王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——— </a:t>
            </a:r>
            <a:r>
              <a:rPr lang="en-US" altLang="zh-CN" sz="3200" b="1" u="sng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弼马温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en-US" altLang="zh-CN" sz="3200" b="1" u="sng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孙行者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en-US" altLang="zh-CN" sz="3200" b="1" u="sng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ea typeface="楷体_GB2312" pitchFamily="49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孙悟空   齐天大圣   斗战胜佛</a:t>
            </a:r>
          </a:p>
        </p:txBody>
      </p:sp>
      <p:pic>
        <p:nvPicPr>
          <p:cNvPr id="18" name="图片 1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635" y="4233545"/>
            <a:ext cx="1541145" cy="149923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师徒四人西天取经途经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__________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时偷吃人参果，后来事情败露，两个童子不依不饶，悟空一怒之下把树推倒。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______________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知道此事后把唐僧一行人抓了起来，逼他医好果树，悟空求救各路神仙都不能解救，最后千方百计把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______________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请到那里，用玉瓶里的水把树救活。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五庄观     镇元大仙    观音菩萨</a:t>
            </a:r>
          </a:p>
        </p:txBody>
      </p:sp>
      <p:pic>
        <p:nvPicPr>
          <p:cNvPr id="21" name="图片 2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0984" y="4470639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《西游记》第三十二回“平顶山功曹传信，莲花洞木母逢灾”中写道师徒四人行至一山，</a:t>
            </a: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听说有妖，撺掇师父让</a:t>
            </a: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</a:t>
            </a:r>
          </a:p>
          <a:p>
            <a:pPr marL="0" indent="0">
              <a:buNone/>
            </a:pP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巡山，八戒要躲懒睡觉，编谎言骗人，但被变成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啄木鸟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的悟空捉弄。八戒只得再次探路。结果碰见了正在带妖巡山的</a:t>
            </a: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。</a:t>
            </a:r>
            <a:endParaRPr lang="zh-CN" altLang="zh-CN" b="1" dirty="0"/>
          </a:p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</a:t>
            </a:r>
          </a:p>
          <a:p>
            <a:pPr marL="0" indent="0"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孙悟空   八戒         银角大王</a:t>
            </a:r>
          </a:p>
        </p:txBody>
      </p:sp>
      <p:pic>
        <p:nvPicPr>
          <p:cNvPr id="18" name="内容占位符 4">
            <a:hlinkClick r:id="rId2" action="ppaction://hlinksldjump"/>
          </p:cNvPr>
          <p:cNvPicPr>
            <a:picLocks noGrp="1"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670" y="4363720"/>
            <a:ext cx="1982470" cy="20739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17.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《西游记》第三十七回，鬼王夜谒唐三藏，自称是此地</a:t>
            </a: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国王，三年前被一道士推入御花园井中害死，道士变为国王篡位，又交给唐僧一信物</a:t>
            </a: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  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，作为告知亲生太子的标记，唐僧惊醒。</a:t>
            </a:r>
            <a:endParaRPr lang="zh-CN" altLang="zh-CN" b="1" dirty="0"/>
          </a:p>
          <a:p>
            <a:endParaRPr lang="zh-CN" altLang="zh-CN" b="1" dirty="0"/>
          </a:p>
          <a:p>
            <a:endParaRPr lang="zh-CN" altLang="zh-CN" b="1" dirty="0"/>
          </a:p>
          <a:p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白玉圭</a:t>
            </a:r>
          </a:p>
        </p:txBody>
      </p:sp>
      <p:pic>
        <p:nvPicPr>
          <p:cNvPr id="18" name="图片 1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186" y="3794329"/>
            <a:ext cx="1911600" cy="194711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唐僧分别在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哪些地方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收了徒弟和马？（按顺序填空）</a:t>
            </a:r>
            <a:endParaRPr lang="zh-CN" altLang="zh-CN" b="1" dirty="0"/>
          </a:p>
          <a:p>
            <a:r>
              <a:rPr lang="zh-CN" altLang="zh-CN" b="1" dirty="0"/>
              <a:t>　　</a:t>
            </a:r>
            <a:r>
              <a:rPr lang="en-US" altLang="zh-CN" b="1" u="sng" dirty="0"/>
              <a:t> </a:t>
            </a:r>
          </a:p>
          <a:p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救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悟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空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</a:t>
            </a:r>
          </a:p>
          <a:p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    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收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____________                     </a:t>
            </a:r>
            <a:r>
              <a:rPr lang="en-US" altLang="zh-CN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</a:t>
            </a:r>
          </a:p>
          <a:p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鹰 愁 涧 收 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  ___________           </a:t>
            </a: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 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 </a:t>
            </a: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  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</a:t>
            </a:r>
          </a:p>
          <a:p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</a:t>
            </a: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收 沙 悟 净</a:t>
            </a:r>
          </a:p>
          <a:p>
            <a:endParaRPr lang="zh-CN" altLang="zh-CN" sz="3200" b="1" dirty="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  <a:p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五行山   高老庄   悟能       白龙马    流沙河  </a:t>
            </a:r>
          </a:p>
        </p:txBody>
      </p:sp>
      <p:pic>
        <p:nvPicPr>
          <p:cNvPr id="17" name="图片 1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078" y="3526529"/>
            <a:ext cx="1911600" cy="1901537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8.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《西游记》二十八回，悟空被赶回花果山，唐僧在黑松林碗子山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波月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洞被</a:t>
            </a:r>
            <a:r>
              <a:rPr lang="en-US" altLang="zh-CN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     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妖怪捉住，遇到了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宝象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国的三公主，被救出。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这个妖怪是</a:t>
            </a:r>
            <a:r>
              <a:rPr lang="zh-CN" altLang="en-US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       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下凡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。</a:t>
            </a:r>
            <a:endParaRPr lang="zh-CN" altLang="zh-CN" b="1" dirty="0"/>
          </a:p>
          <a:p>
            <a:endParaRPr lang="zh-CN" altLang="en-US" b="1" dirty="0"/>
          </a:p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黄袍怪  奎木狼星</a:t>
            </a:r>
          </a:p>
        </p:txBody>
      </p:sp>
      <p:pic>
        <p:nvPicPr>
          <p:cNvPr id="18" name="图片 1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269" y="3733601"/>
            <a:ext cx="2096825" cy="239260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径回东土，五圣成真，师父和沙僧分别被封为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_______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______</a:t>
            </a:r>
            <a:r>
              <a:rPr lang="zh-CN" altLang="en-US" sz="3200" b="1" u="sng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b="1" u="sng" dirty="0"/>
              <a:t> </a:t>
            </a:r>
          </a:p>
          <a:p>
            <a:endParaRPr lang="zh-CN" altLang="en-US" b="1" u="sng" dirty="0"/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唐僧     旃檀功德佛</a:t>
            </a:r>
          </a:p>
          <a:p>
            <a:pPr mar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沙和尚  八宝金身罗汉菩萨</a:t>
            </a:r>
          </a:p>
        </p:txBody>
      </p:sp>
      <p:pic>
        <p:nvPicPr>
          <p:cNvPr id="18" name="图片 1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851" y="3638685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狮驼岭、狮驼国三大王分别是 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_______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、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______</a:t>
            </a:r>
            <a:r>
              <a:rPr lang="zh-CN" altLang="en-US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、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______</a:t>
            </a:r>
            <a:r>
              <a:rPr lang="zh-CN" altLang="en-US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</a:t>
            </a:r>
            <a:r>
              <a:rPr lang="zh-CN" altLang="en-US" sz="3200" b="1" u="sng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  <a:p>
            <a:endParaRPr lang="zh-CN" altLang="en-US" b="1" dirty="0"/>
          </a:p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青毛狮子怪  黄牙老象精    金翅大鹏雕</a:t>
            </a:r>
          </a:p>
        </p:txBody>
      </p:sp>
      <p:pic>
        <p:nvPicPr>
          <p:cNvPr id="19" name="图片 1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873" y="3731879"/>
            <a:ext cx="2274690" cy="2160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通天河的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___________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原是观音菩萨莲花池里养大的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__________</a:t>
            </a:r>
          </a:p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后来  观音菩萨来收服他的时候用的是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___________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        </a:t>
            </a:r>
          </a:p>
          <a:p>
            <a:endParaRPr lang="zh-CN" altLang="en-US" b="1" dirty="0"/>
          </a:p>
          <a:p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灵感大王    金鱼     鱼篮 </a:t>
            </a:r>
          </a:p>
        </p:txBody>
      </p:sp>
      <p:pic>
        <p:nvPicPr>
          <p:cNvPr id="23" name="图片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278" y="3732149"/>
            <a:ext cx="2027613" cy="2160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69720" y="325120"/>
            <a:ext cx="8552815" cy="1143000"/>
          </a:xfrm>
        </p:spPr>
        <p:txBody>
          <a:bodyPr/>
          <a:lstStyle/>
          <a:p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你们还记得刚读这本书时你们提的问题吗：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1.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想当年孙悟空大闹天宫，是何等的威风？为什么后面连那些小小的妖精都打不过？孙悟空的法力是不是越来越弱了？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  <a:p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2.</a:t>
            </a:r>
            <a:r>
              <a:rPr lang="zh-CN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孙悟空打不过妖怪，最后都有神仙来帮忙，那没有神仙来帮忙怎么办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？</a:t>
            </a:r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94890" y="314960"/>
            <a:ext cx="5457825" cy="1143000"/>
          </a:xfrm>
        </p:spPr>
        <p:txBody>
          <a:bodyPr/>
          <a:lstStyle/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一探行者之“哭”：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在取经路途中，师父“哭”是家常便饭，那么行者“哭”你注意到了吗？请跳读相关情节，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分析行者哭的原因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3120" y="3406775"/>
            <a:ext cx="4399280" cy="3110230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5"/>
          <p:cNvSpPr>
            <a:spLocks noGrp="1"/>
          </p:cNvSpPr>
          <p:nvPr>
            <p:ph type="title"/>
          </p:nvPr>
        </p:nvSpPr>
        <p:spPr>
          <a:xfrm>
            <a:off x="815975" y="301625"/>
            <a:ext cx="8289925" cy="1143000"/>
          </a:xfrm>
        </p:spPr>
        <p:txBody>
          <a:bodyPr/>
          <a:lstStyle/>
          <a:p>
            <a:r>
              <a:rPr lang="zh-CN" altLang="en-US"/>
              <a:t>补充：（真假美猴王一节中</a:t>
            </a:r>
            <a:br>
              <a:rPr lang="zh-CN" altLang="en-US"/>
            </a:br>
            <a:r>
              <a:rPr lang="zh-CN" altLang="en-US"/>
              <a:t>悟空被师父赶走跑到观音处诉苦</a:t>
            </a:r>
            <a:r>
              <a:rPr lang="zh-CN" altLang="en-US">
                <a:sym typeface="+mn-ea"/>
              </a:rPr>
              <a:t>）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孙悟空“泪如泉涌，放声大哭”</a:t>
            </a:r>
            <a:r>
              <a:rPr lang="zh-CN" altLang="en-US" sz="36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en-US" altLang="zh-CN" sz="3600" dirty="0">
              <a:solidFill>
                <a:srgbClr val="333333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“当年弟子为人，曾受那个气来？自蒙菩萨解脱天灾，秉教沙门，保护唐僧往西天拜佛求经，我弟子舍身拚命，救解他的魔障，就如老虎口里夺脆骨，蛟龙背上揭生鳞。</a:t>
            </a:r>
            <a:r>
              <a:rPr lang="zh-CN" altLang="en-US" sz="36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只指望归真正果，洗业除邪</a:t>
            </a:r>
            <a:r>
              <a:rPr lang="zh-CN" altLang="en-US" sz="3600" dirty="0">
                <a:solidFill>
                  <a:srgbClr val="33333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600" dirty="0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怎知那长老背义忘恩，直迷了一片善缘，更不察皂白之苦！”</a:t>
            </a:r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92710"/>
            <a:ext cx="2774315" cy="805180"/>
          </a:xfrm>
        </p:spPr>
        <p:txBody>
          <a:bodyPr/>
          <a:lstStyle/>
          <a:p>
            <a:r>
              <a:rPr lang="zh-CN" altLang="zh-CN"/>
              <a:t>行者之哭：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7640" y="897890"/>
            <a:ext cx="11532235" cy="5593715"/>
          </a:xfrm>
        </p:spPr>
        <p:txBody>
          <a:bodyPr/>
          <a:lstStyle/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打死白骨精遭师父怒逐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 </a:t>
            </a:r>
            <a:endParaRPr lang="zh-CN" altLang="en-US"/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真假美猴王一回中，打死强盗被师父赶走，</a:t>
            </a:r>
          </a:p>
          <a:p>
            <a:pPr marL="0" indent="0">
              <a:buNone/>
            </a:pP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跑到观音处诉苦</a:t>
            </a:r>
            <a:endParaRPr lang="zh-CN" altLang="en-US" b="1"/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小雷音寺里，师父、师弟都被妖怪抓走了 （哭了两次）</a:t>
            </a:r>
            <a:endParaRPr lang="zh-CN" altLang="en-US"/>
          </a:p>
          <a:p>
            <a:endParaRPr lang="zh-CN" altLang="en-US"/>
          </a:p>
          <a:p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4.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狮驼岭   自己被困</a:t>
            </a:r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“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阴阳二气瓶</a:t>
            </a:r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”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里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       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师父被困后，跑到如来面前哭啼</a:t>
            </a:r>
            <a:endParaRPr lang="zh-CN" altLang="en-US"/>
          </a:p>
          <a:p>
            <a:endParaRPr lang="zh-CN" altLang="en-US"/>
          </a:p>
          <a:p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师父被花豹精的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三瓣美化计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掳走，行者止不住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腮边垂泪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endParaRPr lang="en-US" altLang="zh-CN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</a:p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妖怪送出假人头，误以为师父已被杀</a:t>
            </a:r>
            <a:endParaRPr lang="zh-CN" altLang="en-US"/>
          </a:p>
          <a:p>
            <a:endParaRPr lang="zh-CN" altLang="en-US"/>
          </a:p>
          <a:p>
            <a:endParaRPr lang="en-US" altLang="zh-CN"/>
          </a:p>
        </p:txBody>
      </p:sp>
      <p:sp>
        <p:nvSpPr>
          <p:cNvPr id="4" name="文本框 3"/>
          <p:cNvSpPr txBox="1"/>
          <p:nvPr/>
        </p:nvSpPr>
        <p:spPr>
          <a:xfrm>
            <a:off x="7286625" y="723265"/>
            <a:ext cx="196405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委屈、不舍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624570" y="1551940"/>
            <a:ext cx="375793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委屈、渴望求取真经。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803640" y="2774950"/>
            <a:ext cx="340042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心疼师父、救师心切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9608820" y="3427095"/>
            <a:ext cx="2091055" cy="798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救师心切</a:t>
            </a:r>
            <a:endParaRPr lang="zh-CN" altLang="en-US"/>
          </a:p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286625" y="4225925"/>
            <a:ext cx="481393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取经的决心和不能成功的痛心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199755" y="5203190"/>
            <a:ext cx="374523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为自己的粗心大意懊恼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904605" y="5725160"/>
            <a:ext cx="267652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失去师父的痛心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47340" y="287655"/>
            <a:ext cx="5457190" cy="1143000"/>
          </a:xfrm>
        </p:spPr>
        <p:txBody>
          <a:bodyPr/>
          <a:lstStyle/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再探行者之“变”：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5005" y="1548130"/>
            <a:ext cx="5431155" cy="4526280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漫漫十四年，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九九八十一难。</a:t>
            </a:r>
          </a:p>
          <a:p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你从行者的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行为表现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</a:p>
          <a:p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有没有发现什么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变化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</a:p>
          <a:p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试找出来与大家分享。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8585" y="1689735"/>
            <a:ext cx="3698240" cy="3794760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7710" y="301625"/>
            <a:ext cx="5483860" cy="1143000"/>
          </a:xfrm>
        </p:spPr>
        <p:txBody>
          <a:bodyPr/>
          <a:lstStyle/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</a:rPr>
              <a:t>三悟行者之“变”：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0220" y="1444625"/>
            <a:ext cx="11511915" cy="4526280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行者究竟是变弱了还是变强了呢？</a:t>
            </a:r>
            <a:endParaRPr lang="en-US" altLang="zh-CN" sz="3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一个人真正的强大是内心的强大</a:t>
            </a:r>
            <a:endParaRPr lang="en-US" altLang="zh-CN" sz="3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一个人真正的敌人是自己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725" y="3642995"/>
            <a:ext cx="8733790" cy="232791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165860"/>
            <a:ext cx="10972800" cy="4525963"/>
          </a:xfrm>
        </p:spPr>
        <p:txBody>
          <a:bodyPr>
            <a:normAutofit/>
          </a:bodyPr>
          <a:lstStyle/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有人说</a:t>
            </a: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西游记</a:t>
            </a: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是一部“悟书”，你从中孙行者的心路历程中悟出了什么？请结合你的学习生活实际谈谈感受。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615" y="3357245"/>
            <a:ext cx="9970770" cy="262064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165860"/>
            <a:ext cx="10972800" cy="4525963"/>
          </a:xfrm>
        </p:spPr>
        <p:txBody>
          <a:bodyPr>
            <a:noAutofit/>
          </a:bodyPr>
          <a:lstStyle/>
          <a:p>
            <a:endParaRPr lang="en-US" altLang="zh-CN" sz="3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      </a:t>
            </a:r>
            <a:r>
              <a:rPr lang="en-US" altLang="zh-CN" sz="36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“</a:t>
            </a:r>
            <a:r>
              <a:rPr lang="zh-CN" altLang="en-US" sz="36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人生如逆旅，我亦是行人。</a:t>
            </a:r>
            <a:r>
              <a:rPr lang="en-US" altLang="zh-CN" sz="36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”</a:t>
            </a:r>
            <a:r>
              <a:rPr lang="zh-CN" altLang="en-US" sz="3600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每个人不都是取经路上的行者吗？</a:t>
            </a:r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取经之路不就是我们每个人的成长之路吗？取经之路上的诸多磨难，不就是我们成长过程中的痛苦吗？</a:t>
            </a:r>
            <a:r>
              <a:rPr lang="zh-CN" altLang="en-US" sz="36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我们每个人都必须面对这些磨难和痛苦，</a:t>
            </a:r>
            <a:r>
              <a:rPr lang="zh-CN" altLang="en-US" sz="36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真正的成长是自己与自己的胜利，是完成我与我的周旋。</a:t>
            </a:r>
          </a:p>
        </p:txBody>
      </p:sp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551170" y="2100580"/>
            <a:ext cx="6162040" cy="1038225"/>
          </a:xfrm>
        </p:spPr>
        <p:txBody>
          <a:bodyPr/>
          <a:lstStyle/>
          <a:p>
            <a:r>
              <a:rPr lang="zh-CN" altLang="en-US" sz="4000" b="1" dirty="0"/>
              <a:t>探妖怪</a:t>
            </a:r>
            <a:r>
              <a:rPr lang="zh-CN" altLang="en-US" dirty="0"/>
              <a:t>心路，取人生真经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297805" y="3602355"/>
            <a:ext cx="6415405" cy="767080"/>
          </a:xfrm>
        </p:spPr>
        <p:txBody>
          <a:bodyPr>
            <a:normAutofit fontScale="90000"/>
          </a:bodyPr>
          <a:lstStyle/>
          <a:p>
            <a:r>
              <a:rPr lang="en-US" altLang="zh-CN" sz="3600" b="1" dirty="0"/>
              <a:t>——《</a:t>
            </a:r>
            <a:r>
              <a:rPr lang="zh-CN" altLang="en-US" sz="3600" b="1" dirty="0"/>
              <a:t>西游记</a:t>
            </a:r>
            <a:r>
              <a:rPr lang="en-US" altLang="zh-CN" sz="3600" b="1" dirty="0"/>
              <a:t>》</a:t>
            </a:r>
            <a:r>
              <a:rPr lang="zh-CN" altLang="en-US" sz="3600" b="1" dirty="0"/>
              <a:t>阅读之妖怪分析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280" y="410845"/>
            <a:ext cx="4745990" cy="603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089593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50B1D3-78B2-490D-93A0-73687DC83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《</a:t>
            </a:r>
            <a:r>
              <a:rPr lang="zh-CN" altLang="en-US" dirty="0"/>
              <a:t>西游记</a:t>
            </a:r>
            <a:r>
              <a:rPr lang="en-US" altLang="zh-CN" dirty="0"/>
              <a:t>》</a:t>
            </a:r>
            <a:r>
              <a:rPr lang="zh-CN" altLang="en-US" dirty="0"/>
              <a:t>中的妖怪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9CD110E-3FB2-45B6-9484-AEA98F7A6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" y="1166018"/>
            <a:ext cx="11064240" cy="5224622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/>
              <a:t>1.</a:t>
            </a:r>
            <a:r>
              <a:rPr lang="zh-CN" altLang="en-US" sz="2800" dirty="0"/>
              <a:t>分类：天上下凡</a:t>
            </a:r>
            <a:r>
              <a:rPr lang="en-US" altLang="zh-CN" sz="2800" dirty="0"/>
              <a:t>VS</a:t>
            </a:r>
            <a:r>
              <a:rPr lang="zh-CN" altLang="en-US" sz="2800" dirty="0"/>
              <a:t>地上成精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sz="2800" dirty="0"/>
              <a:t>              </a:t>
            </a:r>
            <a:r>
              <a:rPr lang="zh-CN" altLang="en-US" sz="2800" dirty="0"/>
              <a:t>男妖怪</a:t>
            </a:r>
            <a:r>
              <a:rPr lang="en-US" altLang="zh-CN" sz="2800" dirty="0"/>
              <a:t>VS</a:t>
            </a:r>
            <a:r>
              <a:rPr lang="zh-CN" altLang="en-US" sz="2800" dirty="0"/>
              <a:t>女妖精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sz="2800" dirty="0"/>
              <a:t>2.</a:t>
            </a:r>
            <a:r>
              <a:rPr lang="zh-CN" altLang="en-US" sz="2800" dirty="0"/>
              <a:t>结局：乱棍打死</a:t>
            </a:r>
            <a:r>
              <a:rPr lang="en-US" altLang="zh-CN" sz="2800" dirty="0"/>
              <a:t>VS</a:t>
            </a:r>
            <a:r>
              <a:rPr lang="zh-CN" altLang="en-US" sz="2800" dirty="0"/>
              <a:t>神仙收回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sz="2800" b="1" dirty="0"/>
              <a:t>3.</a:t>
            </a:r>
            <a:r>
              <a:rPr lang="zh-CN" altLang="en-US" sz="2800" b="1" dirty="0"/>
              <a:t>谁是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西游记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中最厉害的妖怪？</a:t>
            </a:r>
            <a:endParaRPr lang="en-US" altLang="zh-CN" sz="2800" b="1" dirty="0"/>
          </a:p>
          <a:p>
            <a:pPr marL="0" indent="0">
              <a:buNone/>
            </a:pPr>
            <a:r>
              <a:rPr lang="en-US" altLang="zh-CN" sz="2800" dirty="0"/>
              <a:t>4.</a:t>
            </a:r>
            <a:r>
              <a:rPr lang="zh-CN" altLang="en-US" sz="2800" dirty="0"/>
              <a:t>悟空大闹天宫时法力无边，后来连遇妖节节败退，是法力退步了吗？</a:t>
            </a:r>
            <a:endParaRPr lang="en-US" altLang="zh-CN" sz="2800" dirty="0"/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5.</a:t>
            </a:r>
            <a:r>
              <a:rPr lang="zh-CN" altLang="en-US" sz="2800" b="1" dirty="0">
                <a:solidFill>
                  <a:srgbClr val="FF0000"/>
                </a:solidFill>
              </a:rPr>
              <a:t>路上的妖怪是被精心安排的吗？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6.</a:t>
            </a:r>
            <a:r>
              <a:rPr lang="zh-CN" altLang="en-US" sz="2800" b="1" dirty="0">
                <a:solidFill>
                  <a:srgbClr val="FF0000"/>
                </a:solidFill>
              </a:rPr>
              <a:t>妖怪们为何迟迟不吃唐僧肉？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7.</a:t>
            </a:r>
            <a:r>
              <a:rPr lang="zh-CN" altLang="en-US" sz="2800" b="1" dirty="0">
                <a:solidFill>
                  <a:srgbClr val="FF0000"/>
                </a:solidFill>
              </a:rPr>
              <a:t>为何所有的妖怪都知道吃了唐僧肉可以长生不老？公开的秘密？谁是第一个告诉妖怪唐僧肉长生之谜的“人”？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2800" dirty="0"/>
              <a:t>8.</a:t>
            </a:r>
            <a:r>
              <a:rPr lang="zh-CN" altLang="en-US" sz="2800" dirty="0"/>
              <a:t>女儿国国王、蝎子精、杏仙等人究竟爱唐僧什么？</a:t>
            </a:r>
            <a:endParaRPr lang="en-US" altLang="zh-CN" sz="2800" dirty="0"/>
          </a:p>
          <a:p>
            <a:pPr marL="0" lvl="0" indent="0">
              <a:buNone/>
            </a:pPr>
            <a:r>
              <a:rPr lang="en-US" altLang="zh-CN" sz="2800" dirty="0"/>
              <a:t>9.</a:t>
            </a:r>
            <a:r>
              <a:rPr lang="zh-CN" altLang="en-US" sz="3200" dirty="0">
                <a:solidFill>
                  <a:srgbClr val="FF0000"/>
                </a:solidFill>
              </a:rPr>
              <a:t>孙悟空与牛魔王决裂的真正原因是什么？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en-US" sz="2800" dirty="0"/>
          </a:p>
          <a:p>
            <a:endParaRPr lang="zh-CN" altLang="en-US" dirty="0"/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97552685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CF7CBC-36EE-4B94-B494-2ACBD1794E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40" y="116840"/>
            <a:ext cx="10972800" cy="4525963"/>
          </a:xfrm>
        </p:spPr>
        <p:txBody>
          <a:bodyPr/>
          <a:lstStyle/>
          <a:p>
            <a:r>
              <a:rPr lang="en-US" altLang="zh-CN" sz="3200" dirty="0"/>
              <a:t>1.</a:t>
            </a:r>
            <a:r>
              <a:rPr lang="zh-CN" altLang="en-US" sz="3200" dirty="0"/>
              <a:t>书中人物为何一直讲中文？</a:t>
            </a:r>
            <a:endParaRPr lang="en-US" altLang="zh-CN" sz="3200" dirty="0"/>
          </a:p>
          <a:p>
            <a:r>
              <a:rPr lang="en-US" altLang="zh-CN" sz="3200" dirty="0"/>
              <a:t>2.</a:t>
            </a:r>
            <a:r>
              <a:rPr lang="zh-CN" altLang="en-US" sz="3200" dirty="0"/>
              <a:t> 十万八千里的取经路是否太过遥远？</a:t>
            </a:r>
            <a:endParaRPr lang="en-US" altLang="zh-CN" sz="3200" dirty="0"/>
          </a:p>
          <a:p>
            <a:r>
              <a:rPr lang="en-US" altLang="zh-CN" sz="3200" dirty="0"/>
              <a:t>3.</a:t>
            </a:r>
            <a:r>
              <a:rPr lang="zh-CN" altLang="en-US" sz="3200" dirty="0">
                <a:solidFill>
                  <a:srgbClr val="FF0000"/>
                </a:solidFill>
              </a:rPr>
              <a:t> </a:t>
            </a:r>
            <a:r>
              <a:rPr lang="zh-CN" altLang="en-US" sz="3200" dirty="0"/>
              <a:t>六耳猕猴的真实身份是什么？</a:t>
            </a:r>
            <a:endParaRPr lang="en-US" altLang="zh-CN" sz="3200" dirty="0"/>
          </a:p>
          <a:p>
            <a:r>
              <a:rPr lang="en-US" altLang="zh-CN" sz="3200" dirty="0"/>
              <a:t>4.</a:t>
            </a:r>
            <a:r>
              <a:rPr lang="zh-CN" altLang="en-US" sz="3200" dirty="0">
                <a:solidFill>
                  <a:srgbClr val="FF0000"/>
                </a:solidFill>
              </a:rPr>
              <a:t> </a:t>
            </a:r>
            <a:r>
              <a:rPr lang="zh-CN" altLang="en-US" sz="3200" dirty="0"/>
              <a:t>为何唐僧每次都自道来历？每次都误会悟空？</a:t>
            </a:r>
            <a:endParaRPr lang="en-US" altLang="zh-CN" sz="3200" dirty="0">
              <a:solidFill>
                <a:srgbClr val="FF0000"/>
              </a:solidFill>
            </a:endParaRPr>
          </a:p>
          <a:p>
            <a:r>
              <a:rPr lang="en-US" altLang="zh-CN" sz="3200" dirty="0"/>
              <a:t>5.</a:t>
            </a:r>
            <a:r>
              <a:rPr lang="zh-CN" altLang="en-US" sz="3200" dirty="0"/>
              <a:t>如何看待“天上一日地上一年”的计时法则？</a:t>
            </a:r>
            <a:endParaRPr lang="en-US" altLang="zh-CN" sz="3200" dirty="0"/>
          </a:p>
          <a:p>
            <a:r>
              <a:rPr lang="en-US" altLang="zh-CN" sz="3200" dirty="0"/>
              <a:t>6.</a:t>
            </a:r>
            <a:r>
              <a:rPr lang="zh-CN" altLang="en-US" sz="3200" dirty="0"/>
              <a:t>五百年中为何无人探监孙悟空？</a:t>
            </a:r>
            <a:endParaRPr lang="en-US" altLang="zh-CN" sz="3200" dirty="0"/>
          </a:p>
          <a:p>
            <a:r>
              <a:rPr lang="en-US" altLang="zh-CN" sz="3200" dirty="0"/>
              <a:t>7.</a:t>
            </a:r>
            <a:r>
              <a:rPr lang="zh-CN" altLang="en-US" sz="3200" dirty="0"/>
              <a:t>唐僧当得上“圣僧”这个名号吗？</a:t>
            </a:r>
            <a:endParaRPr lang="en-US" altLang="zh-CN" sz="3200" dirty="0"/>
          </a:p>
          <a:p>
            <a:r>
              <a:rPr lang="en-US" altLang="zh-CN" sz="3200" dirty="0"/>
              <a:t>8.《</a:t>
            </a:r>
            <a:r>
              <a:rPr lang="zh-CN" altLang="en-US" sz="3200" dirty="0"/>
              <a:t>西游记</a:t>
            </a:r>
            <a:r>
              <a:rPr lang="en-US" altLang="zh-CN" sz="3200" dirty="0"/>
              <a:t>》</a:t>
            </a:r>
            <a:r>
              <a:rPr lang="zh-CN" altLang="en-US" sz="3200" dirty="0"/>
              <a:t>中为何天气无变化？</a:t>
            </a:r>
            <a:endParaRPr lang="en-US" altLang="zh-CN" sz="3200" dirty="0"/>
          </a:p>
          <a:p>
            <a:r>
              <a:rPr lang="en-US" altLang="zh-CN" sz="3200" dirty="0"/>
              <a:t>9.</a:t>
            </a:r>
            <a:r>
              <a:rPr lang="zh-CN" altLang="en-US" sz="3200" dirty="0"/>
              <a:t>玉帝作为道教代表人物为何去助佛教繁荣？</a:t>
            </a:r>
            <a:endParaRPr lang="en-US" altLang="zh-CN" sz="3200" dirty="0"/>
          </a:p>
          <a:p>
            <a:r>
              <a:rPr lang="en-US" altLang="zh-CN" sz="3200" dirty="0"/>
              <a:t>10.</a:t>
            </a:r>
            <a:r>
              <a:rPr lang="zh-CN" altLang="en-US" sz="3200" dirty="0"/>
              <a:t>悟空为何每次向观世音菩萨求救，不向其他菩萨？</a:t>
            </a:r>
            <a:endParaRPr lang="en-US" altLang="zh-CN" sz="3200" dirty="0"/>
          </a:p>
          <a:p>
            <a:r>
              <a:rPr lang="en-US" altLang="zh-CN" sz="3200" dirty="0"/>
              <a:t>11.</a:t>
            </a:r>
            <a:r>
              <a:rPr lang="zh-CN" altLang="en-US" sz="3200"/>
              <a:t>白龙马本身是一条龙，为何还要浪费沙僧去照顾？</a:t>
            </a: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9657787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蓝调晶格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7B7E5"/>
      </a:accent6>
      <a:hlink>
        <a:srgbClr val="3333CC"/>
      </a:hlink>
      <a:folHlink>
        <a:srgbClr val="AF67FF"/>
      </a:folHlink>
    </a:clrScheme>
    <a:fontScheme name="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1253</Words>
  <Application>Microsoft Office PowerPoint</Application>
  <PresentationFormat>宽屏</PresentationFormat>
  <Paragraphs>106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黑体</vt:lpstr>
      <vt:lpstr>华文行楷</vt:lpstr>
      <vt:lpstr>华文楷体</vt:lpstr>
      <vt:lpstr>楷体</vt:lpstr>
      <vt:lpstr>楷体_GB2312</vt:lpstr>
      <vt:lpstr>宋体</vt:lpstr>
      <vt:lpstr>Arial</vt:lpstr>
      <vt:lpstr>蓝调晶格</vt:lpstr>
      <vt:lpstr>探行者心路，取人生真经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你们还记得刚读这本书时你们提的问题吗：</vt:lpstr>
      <vt:lpstr>一探行者之“哭”：</vt:lpstr>
      <vt:lpstr>补充：（真假美猴王一节中 悟空被师父赶走跑到观音处诉苦）</vt:lpstr>
      <vt:lpstr>行者之哭：</vt:lpstr>
      <vt:lpstr>再探行者之“变”：</vt:lpstr>
      <vt:lpstr>三悟行者之“变”：</vt:lpstr>
      <vt:lpstr>PowerPoint 演示文稿</vt:lpstr>
      <vt:lpstr>PowerPoint 演示文稿</vt:lpstr>
      <vt:lpstr>探妖怪心路，取人生真经</vt:lpstr>
      <vt:lpstr>《西游记》中的妖怪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lili pang</dc:creator>
  <cp:lastModifiedBy>优优 胡</cp:lastModifiedBy>
  <cp:revision>87</cp:revision>
  <dcterms:created xsi:type="dcterms:W3CDTF">2018-12-09T03:22:00Z</dcterms:created>
  <dcterms:modified xsi:type="dcterms:W3CDTF">2019-03-26T12:48:49Z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